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4410" r:id="rId1"/>
    <p:sldMasterId id="2147485434" r:id="rId2"/>
    <p:sldMasterId id="2147501881" r:id="rId3"/>
  </p:sldMasterIdLst>
  <p:notesMasterIdLst>
    <p:notesMasterId r:id="rId260"/>
  </p:notesMasterIdLst>
  <p:handoutMasterIdLst>
    <p:handoutMasterId r:id="rId261"/>
  </p:handoutMasterIdLst>
  <p:sldIdLst>
    <p:sldId id="2153" r:id="rId4"/>
    <p:sldId id="2850" r:id="rId5"/>
    <p:sldId id="2851" r:id="rId6"/>
    <p:sldId id="2852" r:id="rId7"/>
    <p:sldId id="2853" r:id="rId8"/>
    <p:sldId id="2854" r:id="rId9"/>
    <p:sldId id="2855" r:id="rId10"/>
    <p:sldId id="2856" r:id="rId11"/>
    <p:sldId id="2857" r:id="rId12"/>
    <p:sldId id="2858" r:id="rId13"/>
    <p:sldId id="2859" r:id="rId14"/>
    <p:sldId id="2860" r:id="rId15"/>
    <p:sldId id="2861" r:id="rId16"/>
    <p:sldId id="2862" r:id="rId17"/>
    <p:sldId id="2863" r:id="rId18"/>
    <p:sldId id="2864" r:id="rId19"/>
    <p:sldId id="2865" r:id="rId20"/>
    <p:sldId id="2866" r:id="rId21"/>
    <p:sldId id="2867" r:id="rId22"/>
    <p:sldId id="2868" r:id="rId23"/>
    <p:sldId id="2869" r:id="rId24"/>
    <p:sldId id="2870" r:id="rId25"/>
    <p:sldId id="2871" r:id="rId26"/>
    <p:sldId id="2872" r:id="rId27"/>
    <p:sldId id="2873" r:id="rId28"/>
    <p:sldId id="2874" r:id="rId29"/>
    <p:sldId id="2875" r:id="rId30"/>
    <p:sldId id="2876" r:id="rId31"/>
    <p:sldId id="2877" r:id="rId32"/>
    <p:sldId id="2878" r:id="rId33"/>
    <p:sldId id="2879" r:id="rId34"/>
    <p:sldId id="2880" r:id="rId35"/>
    <p:sldId id="2881" r:id="rId36"/>
    <p:sldId id="2882" r:id="rId37"/>
    <p:sldId id="2884" r:id="rId38"/>
    <p:sldId id="2885" r:id="rId39"/>
    <p:sldId id="2886" r:id="rId40"/>
    <p:sldId id="2883" r:id="rId41"/>
    <p:sldId id="2887" r:id="rId42"/>
    <p:sldId id="2889" r:id="rId43"/>
    <p:sldId id="2890" r:id="rId44"/>
    <p:sldId id="2892" r:id="rId45"/>
    <p:sldId id="2893" r:id="rId46"/>
    <p:sldId id="2894" r:id="rId47"/>
    <p:sldId id="2904" r:id="rId48"/>
    <p:sldId id="2905" r:id="rId49"/>
    <p:sldId id="2895" r:id="rId50"/>
    <p:sldId id="2891" r:id="rId51"/>
    <p:sldId id="2899" r:id="rId52"/>
    <p:sldId id="2900" r:id="rId53"/>
    <p:sldId id="2901" r:id="rId54"/>
    <p:sldId id="2902" r:id="rId55"/>
    <p:sldId id="2903" r:id="rId56"/>
    <p:sldId id="2935" r:id="rId57"/>
    <p:sldId id="2936" r:id="rId58"/>
    <p:sldId id="2907" r:id="rId59"/>
    <p:sldId id="2937" r:id="rId60"/>
    <p:sldId id="2910" r:id="rId61"/>
    <p:sldId id="2911" r:id="rId62"/>
    <p:sldId id="2912" r:id="rId63"/>
    <p:sldId id="2913" r:id="rId64"/>
    <p:sldId id="2914" r:id="rId65"/>
    <p:sldId id="2915" r:id="rId66"/>
    <p:sldId id="2938" r:id="rId67"/>
    <p:sldId id="2939" r:id="rId68"/>
    <p:sldId id="2940" r:id="rId69"/>
    <p:sldId id="2909" r:id="rId70"/>
    <p:sldId id="2941" r:id="rId71"/>
    <p:sldId id="2942" r:id="rId72"/>
    <p:sldId id="2916" r:id="rId73"/>
    <p:sldId id="2917" r:id="rId74"/>
    <p:sldId id="2918" r:id="rId75"/>
    <p:sldId id="2919" r:id="rId76"/>
    <p:sldId id="2920" r:id="rId77"/>
    <p:sldId id="2921" r:id="rId78"/>
    <p:sldId id="2922" r:id="rId79"/>
    <p:sldId id="2923" r:id="rId80"/>
    <p:sldId id="2924" r:id="rId81"/>
    <p:sldId id="2943" r:id="rId82"/>
    <p:sldId id="2925" r:id="rId83"/>
    <p:sldId id="2945" r:id="rId84"/>
    <p:sldId id="2946" r:id="rId85"/>
    <p:sldId id="2944" r:id="rId86"/>
    <p:sldId id="2927" r:id="rId87"/>
    <p:sldId id="2928" r:id="rId88"/>
    <p:sldId id="2929" r:id="rId89"/>
    <p:sldId id="2930" r:id="rId90"/>
    <p:sldId id="2931" r:id="rId91"/>
    <p:sldId id="2932" r:id="rId92"/>
    <p:sldId id="2933" r:id="rId93"/>
    <p:sldId id="2947" r:id="rId94"/>
    <p:sldId id="2948" r:id="rId95"/>
    <p:sldId id="2949" r:id="rId96"/>
    <p:sldId id="2954" r:id="rId97"/>
    <p:sldId id="2955" r:id="rId98"/>
    <p:sldId id="2956" r:id="rId99"/>
    <p:sldId id="2957" r:id="rId100"/>
    <p:sldId id="2958" r:id="rId101"/>
    <p:sldId id="2959" r:id="rId102"/>
    <p:sldId id="2960" r:id="rId103"/>
    <p:sldId id="2961" r:id="rId104"/>
    <p:sldId id="2962" r:id="rId105"/>
    <p:sldId id="2963" r:id="rId106"/>
    <p:sldId id="2964" r:id="rId107"/>
    <p:sldId id="2965" r:id="rId108"/>
    <p:sldId id="2966" r:id="rId109"/>
    <p:sldId id="2967" r:id="rId110"/>
    <p:sldId id="2968" r:id="rId111"/>
    <p:sldId id="2969" r:id="rId112"/>
    <p:sldId id="2970" r:id="rId113"/>
    <p:sldId id="2976" r:id="rId114"/>
    <p:sldId id="2977" r:id="rId115"/>
    <p:sldId id="2984" r:id="rId116"/>
    <p:sldId id="2992" r:id="rId117"/>
    <p:sldId id="2993" r:id="rId118"/>
    <p:sldId id="2994" r:id="rId119"/>
    <p:sldId id="2995" r:id="rId120"/>
    <p:sldId id="2996" r:id="rId121"/>
    <p:sldId id="2998" r:id="rId122"/>
    <p:sldId id="2999" r:id="rId123"/>
    <p:sldId id="3000" r:id="rId124"/>
    <p:sldId id="3003" r:id="rId125"/>
    <p:sldId id="3007" r:id="rId126"/>
    <p:sldId id="3008" r:id="rId127"/>
    <p:sldId id="3010" r:id="rId128"/>
    <p:sldId id="3011" r:id="rId129"/>
    <p:sldId id="3012" r:id="rId130"/>
    <p:sldId id="3013" r:id="rId131"/>
    <p:sldId id="3014" r:id="rId132"/>
    <p:sldId id="3015" r:id="rId133"/>
    <p:sldId id="3016" r:id="rId134"/>
    <p:sldId id="3017" r:id="rId135"/>
    <p:sldId id="3018" r:id="rId136"/>
    <p:sldId id="3019" r:id="rId137"/>
    <p:sldId id="3022" r:id="rId138"/>
    <p:sldId id="3025" r:id="rId139"/>
    <p:sldId id="3024" r:id="rId140"/>
    <p:sldId id="3023" r:id="rId141"/>
    <p:sldId id="2950" r:id="rId142"/>
    <p:sldId id="3026" r:id="rId143"/>
    <p:sldId id="3027" r:id="rId144"/>
    <p:sldId id="3028" r:id="rId145"/>
    <p:sldId id="3029" r:id="rId146"/>
    <p:sldId id="3030" r:id="rId147"/>
    <p:sldId id="3031" r:id="rId148"/>
    <p:sldId id="3032" r:id="rId149"/>
    <p:sldId id="3035" r:id="rId150"/>
    <p:sldId id="3036" r:id="rId151"/>
    <p:sldId id="3041" r:id="rId152"/>
    <p:sldId id="3042" r:id="rId153"/>
    <p:sldId id="2951" r:id="rId154"/>
    <p:sldId id="3090" r:id="rId155"/>
    <p:sldId id="3043" r:id="rId156"/>
    <p:sldId id="3044" r:id="rId157"/>
    <p:sldId id="3045" r:id="rId158"/>
    <p:sldId id="3046" r:id="rId159"/>
    <p:sldId id="3047" r:id="rId160"/>
    <p:sldId id="3048" r:id="rId161"/>
    <p:sldId id="3049" r:id="rId162"/>
    <p:sldId id="3050" r:id="rId163"/>
    <p:sldId id="3051" r:id="rId164"/>
    <p:sldId id="3052" r:id="rId165"/>
    <p:sldId id="3053" r:id="rId166"/>
    <p:sldId id="3054" r:id="rId167"/>
    <p:sldId id="3055" r:id="rId168"/>
    <p:sldId id="3056" r:id="rId169"/>
    <p:sldId id="3057" r:id="rId170"/>
    <p:sldId id="3058" r:id="rId171"/>
    <p:sldId id="3091" r:id="rId172"/>
    <p:sldId id="3064" r:id="rId173"/>
    <p:sldId id="3065" r:id="rId174"/>
    <p:sldId id="3066" r:id="rId175"/>
    <p:sldId id="3067" r:id="rId176"/>
    <p:sldId id="3068" r:id="rId177"/>
    <p:sldId id="3069" r:id="rId178"/>
    <p:sldId id="3070" r:id="rId179"/>
    <p:sldId id="3071" r:id="rId180"/>
    <p:sldId id="3072" r:id="rId181"/>
    <p:sldId id="3074" r:id="rId182"/>
    <p:sldId id="3076" r:id="rId183"/>
    <p:sldId id="3077" r:id="rId184"/>
    <p:sldId id="3078" r:id="rId185"/>
    <p:sldId id="3079" r:id="rId186"/>
    <p:sldId id="3080" r:id="rId187"/>
    <p:sldId id="3087" r:id="rId188"/>
    <p:sldId id="3092" r:id="rId189"/>
    <p:sldId id="3093" r:id="rId190"/>
    <p:sldId id="3094" r:id="rId191"/>
    <p:sldId id="3095" r:id="rId192"/>
    <p:sldId id="3096" r:id="rId193"/>
    <p:sldId id="3097" r:id="rId194"/>
    <p:sldId id="3098" r:id="rId195"/>
    <p:sldId id="3099" r:id="rId196"/>
    <p:sldId id="3100" r:id="rId197"/>
    <p:sldId id="3101" r:id="rId198"/>
    <p:sldId id="3102" r:id="rId199"/>
    <p:sldId id="3103" r:id="rId200"/>
    <p:sldId id="3104" r:id="rId201"/>
    <p:sldId id="3105" r:id="rId202"/>
    <p:sldId id="3106" r:id="rId203"/>
    <p:sldId id="3107" r:id="rId204"/>
    <p:sldId id="3108" r:id="rId205"/>
    <p:sldId id="3109" r:id="rId206"/>
    <p:sldId id="3110" r:id="rId207"/>
    <p:sldId id="3111" r:id="rId208"/>
    <p:sldId id="3112" r:id="rId209"/>
    <p:sldId id="3113" r:id="rId210"/>
    <p:sldId id="3114" r:id="rId211"/>
    <p:sldId id="3115" r:id="rId212"/>
    <p:sldId id="3116" r:id="rId213"/>
    <p:sldId id="3117" r:id="rId214"/>
    <p:sldId id="3118" r:id="rId215"/>
    <p:sldId id="3119" r:id="rId216"/>
    <p:sldId id="3120" r:id="rId217"/>
    <p:sldId id="3121" r:id="rId218"/>
    <p:sldId id="3134" r:id="rId219"/>
    <p:sldId id="3122" r:id="rId220"/>
    <p:sldId id="3123" r:id="rId221"/>
    <p:sldId id="3124" r:id="rId222"/>
    <p:sldId id="3125" r:id="rId223"/>
    <p:sldId id="3126" r:id="rId224"/>
    <p:sldId id="3127" r:id="rId225"/>
    <p:sldId id="3128" r:id="rId226"/>
    <p:sldId id="3129" r:id="rId227"/>
    <p:sldId id="3130" r:id="rId228"/>
    <p:sldId id="3131" r:id="rId229"/>
    <p:sldId id="3132" r:id="rId230"/>
    <p:sldId id="3133" r:id="rId231"/>
    <p:sldId id="2952" r:id="rId232"/>
    <p:sldId id="3135" r:id="rId233"/>
    <p:sldId id="3136" r:id="rId234"/>
    <p:sldId id="3155" r:id="rId235"/>
    <p:sldId id="3137" r:id="rId236"/>
    <p:sldId id="3139" r:id="rId237"/>
    <p:sldId id="3140" r:id="rId238"/>
    <p:sldId id="3141" r:id="rId239"/>
    <p:sldId id="3142" r:id="rId240"/>
    <p:sldId id="3143" r:id="rId241"/>
    <p:sldId id="3144" r:id="rId242"/>
    <p:sldId id="3145" r:id="rId243"/>
    <p:sldId id="3146" r:id="rId244"/>
    <p:sldId id="3147" r:id="rId245"/>
    <p:sldId id="3148" r:id="rId246"/>
    <p:sldId id="3149" r:id="rId247"/>
    <p:sldId id="3150" r:id="rId248"/>
    <p:sldId id="3151" r:id="rId249"/>
    <p:sldId id="3152" r:id="rId250"/>
    <p:sldId id="3153" r:id="rId251"/>
    <p:sldId id="3154" r:id="rId252"/>
    <p:sldId id="3156" r:id="rId253"/>
    <p:sldId id="2786" r:id="rId254"/>
    <p:sldId id="2953" r:id="rId255"/>
    <p:sldId id="3157" r:id="rId256"/>
    <p:sldId id="3158" r:id="rId257"/>
    <p:sldId id="3159" r:id="rId258"/>
    <p:sldId id="3160" r:id="rId2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00">
          <p15:clr>
            <a:srgbClr val="A4A3A4"/>
          </p15:clr>
        </p15:guide>
        <p15:guide id="2" orient="horz" pos="663">
          <p15:clr>
            <a:srgbClr val="A4A3A4"/>
          </p15:clr>
        </p15:guide>
        <p15:guide id="3" orient="horz" pos="434">
          <p15:clr>
            <a:srgbClr val="A4A3A4"/>
          </p15:clr>
        </p15:guide>
        <p15:guide id="4" orient="horz" pos="847">
          <p15:clr>
            <a:srgbClr val="A4A3A4"/>
          </p15:clr>
        </p15:guide>
        <p15:guide id="5" orient="horz" pos="1401">
          <p15:clr>
            <a:srgbClr val="A4A3A4"/>
          </p15:clr>
        </p15:guide>
        <p15:guide id="6" pos="289">
          <p15:clr>
            <a:srgbClr val="A4A3A4"/>
          </p15:clr>
        </p15:guide>
        <p15:guide id="7" pos="5472">
          <p15:clr>
            <a:srgbClr val="A4A3A4"/>
          </p15:clr>
        </p15:guide>
        <p15:guide id="8" pos="316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C3F"/>
    <a:srgbClr val="9BC0DE"/>
    <a:srgbClr val="B9D5F1"/>
    <a:srgbClr val="A89DA4"/>
    <a:srgbClr val="3471A8"/>
    <a:srgbClr val="BFBFBF"/>
    <a:srgbClr val="7030A0"/>
    <a:srgbClr val="D5EBFF"/>
    <a:srgbClr val="67FF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1" autoAdjust="0"/>
    <p:restoredTop sz="83915" autoAdjust="0"/>
  </p:normalViewPr>
  <p:slideViewPr>
    <p:cSldViewPr snapToGrid="0">
      <p:cViewPr varScale="1">
        <p:scale>
          <a:sx n="62" d="100"/>
          <a:sy n="62" d="100"/>
        </p:scale>
        <p:origin x="624" y="72"/>
      </p:cViewPr>
      <p:guideLst>
        <p:guide orient="horz" pos="4100"/>
        <p:guide orient="horz" pos="663"/>
        <p:guide orient="horz" pos="434"/>
        <p:guide orient="horz" pos="847"/>
        <p:guide orient="horz" pos="1401"/>
        <p:guide pos="289"/>
        <p:guide pos="5472"/>
        <p:guide pos="316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20816"/>
    </p:cViewPr>
  </p:sorterViewPr>
  <p:notesViewPr>
    <p:cSldViewPr snapToGrid="0">
      <p:cViewPr varScale="1">
        <p:scale>
          <a:sx n="54" d="100"/>
          <a:sy n="54" d="100"/>
        </p:scale>
        <p:origin x="-177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slide" Target="slides/slide220.xml"/><Relationship Id="rId228" Type="http://schemas.openxmlformats.org/officeDocument/2006/relationships/slide" Target="slides/slide225.xml"/><Relationship Id="rId244" Type="http://schemas.openxmlformats.org/officeDocument/2006/relationships/slide" Target="slides/slide241.xml"/><Relationship Id="rId249" Type="http://schemas.openxmlformats.org/officeDocument/2006/relationships/slide" Target="slides/slide24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260" Type="http://schemas.openxmlformats.org/officeDocument/2006/relationships/notesMaster" Target="notesMasters/notesMaster1.xml"/><Relationship Id="rId265"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slide" Target="slides/slide231.xml"/><Relationship Id="rId239" Type="http://schemas.openxmlformats.org/officeDocument/2006/relationships/slide" Target="slides/slide236.xml"/><Relationship Id="rId2" Type="http://schemas.openxmlformats.org/officeDocument/2006/relationships/slideMaster" Target="slideMasters/slideMaster2.xml"/><Relationship Id="rId29" Type="http://schemas.openxmlformats.org/officeDocument/2006/relationships/slide" Target="slides/slide26.xml"/><Relationship Id="rId250" Type="http://schemas.openxmlformats.org/officeDocument/2006/relationships/slide" Target="slides/slide247.xml"/><Relationship Id="rId255" Type="http://schemas.openxmlformats.org/officeDocument/2006/relationships/slide" Target="slides/slide252.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240" Type="http://schemas.openxmlformats.org/officeDocument/2006/relationships/slide" Target="slides/slide237.xml"/><Relationship Id="rId245" Type="http://schemas.openxmlformats.org/officeDocument/2006/relationships/slide" Target="slides/slide242.xml"/><Relationship Id="rId261" Type="http://schemas.openxmlformats.org/officeDocument/2006/relationships/handoutMaster" Target="handoutMasters/handoutMaster1.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slide" Target="slides/slide248.xml"/><Relationship Id="rId256" Type="http://schemas.openxmlformats.org/officeDocument/2006/relationships/slide" Target="slides/slide25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viewProps" Target="viewProps.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theme" Target="theme/theme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18665-9EA0-4DF6-99AF-1DB84D60997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DE189383-84AF-44EA-8340-0D865C458120}">
      <dgm:prSet phldrT="[Text]"/>
      <dgm:spPr/>
      <dgm:t>
        <a:bodyPr/>
        <a:lstStyle/>
        <a:p>
          <a:r>
            <a:rPr lang="en-CA" dirty="0" smtClean="0"/>
            <a:t>Memory Controller</a:t>
          </a:r>
          <a:endParaRPr lang="en-CA" dirty="0"/>
        </a:p>
      </dgm:t>
    </dgm:pt>
    <dgm:pt modelId="{3933B8A9-A5BE-4EB6-9EC8-CDFB5F5EE3C5}" type="parTrans" cxnId="{A5D79792-E956-436A-9051-2A8AA620734F}">
      <dgm:prSet/>
      <dgm:spPr/>
      <dgm:t>
        <a:bodyPr/>
        <a:lstStyle/>
        <a:p>
          <a:endParaRPr lang="en-CA"/>
        </a:p>
      </dgm:t>
    </dgm:pt>
    <dgm:pt modelId="{ACF15660-14C5-49DA-9F7C-1F6215A5157B}" type="sibTrans" cxnId="{A5D79792-E956-436A-9051-2A8AA620734F}">
      <dgm:prSet/>
      <dgm:spPr/>
      <dgm:t>
        <a:bodyPr/>
        <a:lstStyle/>
        <a:p>
          <a:endParaRPr lang="en-CA"/>
        </a:p>
      </dgm:t>
    </dgm:pt>
    <dgm:pt modelId="{CA58616B-8E44-4215-A767-6FC58EE5F80F}">
      <dgm:prSet phldrT="[Text]"/>
      <dgm:spPr/>
      <dgm:t>
        <a:bodyPr/>
        <a:lstStyle/>
        <a:p>
          <a:r>
            <a:rPr lang="en-CA" dirty="0" smtClean="0"/>
            <a:t>Cache 1</a:t>
          </a:r>
          <a:endParaRPr lang="en-CA" dirty="0"/>
        </a:p>
      </dgm:t>
    </dgm:pt>
    <dgm:pt modelId="{98B5D107-FAC6-4A0F-AC85-83B633A88F3D}" type="parTrans" cxnId="{E52543E9-D241-431E-A978-330523B15560}">
      <dgm:prSet/>
      <dgm:spPr>
        <a:ln w="76200">
          <a:solidFill>
            <a:schemeClr val="tx1"/>
          </a:solidFill>
        </a:ln>
      </dgm:spPr>
      <dgm:t>
        <a:bodyPr/>
        <a:lstStyle/>
        <a:p>
          <a:endParaRPr lang="en-CA"/>
        </a:p>
      </dgm:t>
    </dgm:pt>
    <dgm:pt modelId="{5696B508-CF03-4C6C-9235-CCB0404CD990}" type="sibTrans" cxnId="{E52543E9-D241-431E-A978-330523B15560}">
      <dgm:prSet/>
      <dgm:spPr/>
      <dgm:t>
        <a:bodyPr/>
        <a:lstStyle/>
        <a:p>
          <a:endParaRPr lang="en-CA"/>
        </a:p>
      </dgm:t>
    </dgm:pt>
    <dgm:pt modelId="{790384BF-F11B-4BA2-BCDF-16A41A8D72F0}">
      <dgm:prSet phldrT="[Text]"/>
      <dgm:spPr>
        <a:noFill/>
        <a:ln>
          <a:noFill/>
        </a:ln>
      </dgm:spPr>
      <dgm:t>
        <a:bodyPr/>
        <a:lstStyle/>
        <a:p>
          <a:endParaRPr lang="en-CA" dirty="0"/>
        </a:p>
      </dgm:t>
    </dgm:pt>
    <dgm:pt modelId="{DFC87180-2D7C-4839-A11C-6732142F50BD}" type="parTrans" cxnId="{9C4D061C-DDCC-4A43-A22E-C0DBE2F21399}">
      <dgm:prSet/>
      <dgm:spPr>
        <a:ln w="76200">
          <a:noFill/>
        </a:ln>
      </dgm:spPr>
      <dgm:t>
        <a:bodyPr/>
        <a:lstStyle/>
        <a:p>
          <a:endParaRPr lang="en-CA"/>
        </a:p>
      </dgm:t>
    </dgm:pt>
    <dgm:pt modelId="{539D8496-55C9-4AD9-84C9-CF71CCEE864E}" type="sibTrans" cxnId="{9C4D061C-DDCC-4A43-A22E-C0DBE2F21399}">
      <dgm:prSet/>
      <dgm:spPr/>
      <dgm:t>
        <a:bodyPr/>
        <a:lstStyle/>
        <a:p>
          <a:endParaRPr lang="en-CA"/>
        </a:p>
      </dgm:t>
    </dgm:pt>
    <dgm:pt modelId="{90B2565C-BB0E-4B48-A51B-07D2E4DAE487}">
      <dgm:prSet phldrT="[Text]"/>
      <dgm:spPr/>
      <dgm:t>
        <a:bodyPr/>
        <a:lstStyle/>
        <a:p>
          <a:r>
            <a:rPr lang="en-CA" dirty="0" smtClean="0"/>
            <a:t>Cache 2</a:t>
          </a:r>
          <a:endParaRPr lang="en-CA" dirty="0"/>
        </a:p>
      </dgm:t>
    </dgm:pt>
    <dgm:pt modelId="{0D5823D5-BEC5-414D-95B3-B53EADB5DDBC}" type="parTrans" cxnId="{8323B2A6-61BB-4F8E-80FF-09A8E6657674}">
      <dgm:prSet/>
      <dgm:spPr>
        <a:ln w="76200">
          <a:solidFill>
            <a:schemeClr val="tx1"/>
          </a:solidFill>
        </a:ln>
      </dgm:spPr>
      <dgm:t>
        <a:bodyPr/>
        <a:lstStyle/>
        <a:p>
          <a:endParaRPr lang="en-CA"/>
        </a:p>
      </dgm:t>
    </dgm:pt>
    <dgm:pt modelId="{2A4D8463-9479-4CE4-99E9-E38EFB0FBED2}" type="sibTrans" cxnId="{8323B2A6-61BB-4F8E-80FF-09A8E6657674}">
      <dgm:prSet/>
      <dgm:spPr/>
      <dgm:t>
        <a:bodyPr/>
        <a:lstStyle/>
        <a:p>
          <a:endParaRPr lang="en-CA"/>
        </a:p>
      </dgm:t>
    </dgm:pt>
    <dgm:pt modelId="{3F7A9501-A79E-4F1F-ADC7-3573D2EEBA64}">
      <dgm:prSet phldrT="[Text]"/>
      <dgm:spPr>
        <a:noFill/>
        <a:ln>
          <a:noFill/>
        </a:ln>
      </dgm:spPr>
      <dgm:t>
        <a:bodyPr/>
        <a:lstStyle/>
        <a:p>
          <a:r>
            <a:rPr lang="en-CA" dirty="0" smtClean="0">
              <a:solidFill>
                <a:srgbClr val="001C3F"/>
              </a:solidFill>
            </a:rPr>
            <a:t>Filtered Trace Buffer</a:t>
          </a:r>
          <a:endParaRPr lang="en-CA" dirty="0">
            <a:solidFill>
              <a:srgbClr val="001C3F"/>
            </a:solidFill>
          </a:endParaRPr>
        </a:p>
      </dgm:t>
    </dgm:pt>
    <dgm:pt modelId="{81B193EC-06E5-4081-B159-17997BAA78E4}" type="parTrans" cxnId="{4C230254-0E0D-4FF2-A083-16A313DD5886}">
      <dgm:prSet/>
      <dgm:spPr>
        <a:ln w="76200">
          <a:noFill/>
        </a:ln>
      </dgm:spPr>
      <dgm:t>
        <a:bodyPr/>
        <a:lstStyle/>
        <a:p>
          <a:endParaRPr lang="en-CA"/>
        </a:p>
      </dgm:t>
    </dgm:pt>
    <dgm:pt modelId="{C641D36C-02A5-46CD-A048-EA741B250A08}" type="sibTrans" cxnId="{4C230254-0E0D-4FF2-A083-16A313DD5886}">
      <dgm:prSet/>
      <dgm:spPr/>
      <dgm:t>
        <a:bodyPr/>
        <a:lstStyle/>
        <a:p>
          <a:endParaRPr lang="en-CA"/>
        </a:p>
      </dgm:t>
    </dgm:pt>
    <dgm:pt modelId="{DF3479F4-F74B-40A1-ACD1-C9245EF14463}">
      <dgm:prSet phldrT="[Text]"/>
      <dgm:spPr/>
      <dgm:t>
        <a:bodyPr/>
        <a:lstStyle/>
        <a:p>
          <a:r>
            <a:rPr lang="en-CA" smtClean="0"/>
            <a:t>Cache </a:t>
          </a:r>
          <a:r>
            <a:rPr lang="en-CA" dirty="0" smtClean="0"/>
            <a:t>3</a:t>
          </a:r>
          <a:endParaRPr lang="en-CA" dirty="0"/>
        </a:p>
      </dgm:t>
    </dgm:pt>
    <dgm:pt modelId="{BCD9D14D-7ACF-4FE8-B94B-8B208D091538}" type="parTrans" cxnId="{686E3B23-6036-436B-BCC6-CEA84DC1C9B2}">
      <dgm:prSet/>
      <dgm:spPr>
        <a:ln w="76200">
          <a:solidFill>
            <a:schemeClr val="tx1"/>
          </a:solidFill>
        </a:ln>
      </dgm:spPr>
      <dgm:t>
        <a:bodyPr/>
        <a:lstStyle/>
        <a:p>
          <a:endParaRPr lang="en-CA"/>
        </a:p>
      </dgm:t>
    </dgm:pt>
    <dgm:pt modelId="{BC1A5489-36E6-48E6-8C7C-4A2029BAF223}" type="sibTrans" cxnId="{686E3B23-6036-436B-BCC6-CEA84DC1C9B2}">
      <dgm:prSet/>
      <dgm:spPr/>
      <dgm:t>
        <a:bodyPr/>
        <a:lstStyle/>
        <a:p>
          <a:endParaRPr lang="en-CA"/>
        </a:p>
      </dgm:t>
    </dgm:pt>
    <dgm:pt modelId="{E51CFCD5-3909-46A6-85E4-DE3FD7168EE7}" type="pres">
      <dgm:prSet presAssocID="{81E18665-9EA0-4DF6-99AF-1DB84D609971}" presName="hierChild1" presStyleCnt="0">
        <dgm:presLayoutVars>
          <dgm:orgChart val="1"/>
          <dgm:chPref val="1"/>
          <dgm:dir/>
          <dgm:animOne val="branch"/>
          <dgm:animLvl val="lvl"/>
          <dgm:resizeHandles/>
        </dgm:presLayoutVars>
      </dgm:prSet>
      <dgm:spPr/>
      <dgm:t>
        <a:bodyPr/>
        <a:lstStyle/>
        <a:p>
          <a:endParaRPr lang="en-CA"/>
        </a:p>
      </dgm:t>
    </dgm:pt>
    <dgm:pt modelId="{FBB70055-AED5-40FF-867F-74380A19B72B}" type="pres">
      <dgm:prSet presAssocID="{DE189383-84AF-44EA-8340-0D865C458120}" presName="hierRoot1" presStyleCnt="0">
        <dgm:presLayoutVars>
          <dgm:hierBranch val="init"/>
        </dgm:presLayoutVars>
      </dgm:prSet>
      <dgm:spPr/>
    </dgm:pt>
    <dgm:pt modelId="{6AD70E18-D3E9-4FA6-910E-A9F451CC540B}" type="pres">
      <dgm:prSet presAssocID="{DE189383-84AF-44EA-8340-0D865C458120}" presName="rootComposite1" presStyleCnt="0"/>
      <dgm:spPr/>
    </dgm:pt>
    <dgm:pt modelId="{71170076-D7BB-41A3-86B1-E61903126CFC}" type="pres">
      <dgm:prSet presAssocID="{DE189383-84AF-44EA-8340-0D865C458120}" presName="rootText1" presStyleLbl="node0" presStyleIdx="0" presStyleCnt="1">
        <dgm:presLayoutVars>
          <dgm:chPref val="3"/>
        </dgm:presLayoutVars>
      </dgm:prSet>
      <dgm:spPr/>
      <dgm:t>
        <a:bodyPr/>
        <a:lstStyle/>
        <a:p>
          <a:endParaRPr lang="en-CA"/>
        </a:p>
      </dgm:t>
    </dgm:pt>
    <dgm:pt modelId="{228AFF97-4010-4C1D-AD79-6CB35EC9E15D}" type="pres">
      <dgm:prSet presAssocID="{DE189383-84AF-44EA-8340-0D865C458120}" presName="rootConnector1" presStyleLbl="node1" presStyleIdx="0" presStyleCnt="0"/>
      <dgm:spPr/>
      <dgm:t>
        <a:bodyPr/>
        <a:lstStyle/>
        <a:p>
          <a:endParaRPr lang="en-CA"/>
        </a:p>
      </dgm:t>
    </dgm:pt>
    <dgm:pt modelId="{674537CA-5AAB-4693-931B-2992B1CB1CDC}" type="pres">
      <dgm:prSet presAssocID="{DE189383-84AF-44EA-8340-0D865C458120}" presName="hierChild2" presStyleCnt="0"/>
      <dgm:spPr/>
    </dgm:pt>
    <dgm:pt modelId="{F0CD5747-01A0-41E8-9C18-8693B62787A1}" type="pres">
      <dgm:prSet presAssocID="{98B5D107-FAC6-4A0F-AC85-83B633A88F3D}" presName="Name37" presStyleLbl="parChTrans1D2" presStyleIdx="0" presStyleCnt="5"/>
      <dgm:spPr/>
      <dgm:t>
        <a:bodyPr/>
        <a:lstStyle/>
        <a:p>
          <a:endParaRPr lang="en-CA"/>
        </a:p>
      </dgm:t>
    </dgm:pt>
    <dgm:pt modelId="{EFD98B27-8714-44F2-A93F-104D99EFE9B0}" type="pres">
      <dgm:prSet presAssocID="{CA58616B-8E44-4215-A767-6FC58EE5F80F}" presName="hierRoot2" presStyleCnt="0">
        <dgm:presLayoutVars>
          <dgm:hierBranch val="init"/>
        </dgm:presLayoutVars>
      </dgm:prSet>
      <dgm:spPr/>
    </dgm:pt>
    <dgm:pt modelId="{647000BE-3A12-4CA5-A996-E4F1285A379D}" type="pres">
      <dgm:prSet presAssocID="{CA58616B-8E44-4215-A767-6FC58EE5F80F}" presName="rootComposite" presStyleCnt="0"/>
      <dgm:spPr/>
    </dgm:pt>
    <dgm:pt modelId="{963D9A4C-D6EE-4D9C-AE48-8B58B911F14F}" type="pres">
      <dgm:prSet presAssocID="{CA58616B-8E44-4215-A767-6FC58EE5F80F}" presName="rootText" presStyleLbl="node2" presStyleIdx="0" presStyleCnt="5" custLinFactNeighborX="-51162">
        <dgm:presLayoutVars>
          <dgm:chPref val="3"/>
        </dgm:presLayoutVars>
      </dgm:prSet>
      <dgm:spPr/>
      <dgm:t>
        <a:bodyPr/>
        <a:lstStyle/>
        <a:p>
          <a:endParaRPr lang="en-CA"/>
        </a:p>
      </dgm:t>
    </dgm:pt>
    <dgm:pt modelId="{FAC5F46B-5252-4274-BCE9-C0C38DF8C567}" type="pres">
      <dgm:prSet presAssocID="{CA58616B-8E44-4215-A767-6FC58EE5F80F}" presName="rootConnector" presStyleLbl="node2" presStyleIdx="0" presStyleCnt="5"/>
      <dgm:spPr/>
      <dgm:t>
        <a:bodyPr/>
        <a:lstStyle/>
        <a:p>
          <a:endParaRPr lang="en-CA"/>
        </a:p>
      </dgm:t>
    </dgm:pt>
    <dgm:pt modelId="{D74EBEBD-96D0-4418-80DA-5D748E5C17E2}" type="pres">
      <dgm:prSet presAssocID="{CA58616B-8E44-4215-A767-6FC58EE5F80F}" presName="hierChild4" presStyleCnt="0"/>
      <dgm:spPr/>
    </dgm:pt>
    <dgm:pt modelId="{D9588932-22DD-4587-AAA6-FDB63E50D600}" type="pres">
      <dgm:prSet presAssocID="{CA58616B-8E44-4215-A767-6FC58EE5F80F}" presName="hierChild5" presStyleCnt="0"/>
      <dgm:spPr/>
    </dgm:pt>
    <dgm:pt modelId="{92464CFF-0148-48CB-9B66-B2018D26B2EA}" type="pres">
      <dgm:prSet presAssocID="{DFC87180-2D7C-4839-A11C-6732142F50BD}" presName="Name37" presStyleLbl="parChTrans1D2" presStyleIdx="1" presStyleCnt="5"/>
      <dgm:spPr/>
      <dgm:t>
        <a:bodyPr/>
        <a:lstStyle/>
        <a:p>
          <a:endParaRPr lang="en-CA"/>
        </a:p>
      </dgm:t>
    </dgm:pt>
    <dgm:pt modelId="{3DD62E8C-AA91-4AAB-AAD4-DD80BEDAB0EB}" type="pres">
      <dgm:prSet presAssocID="{790384BF-F11B-4BA2-BCDF-16A41A8D72F0}" presName="hierRoot2" presStyleCnt="0">
        <dgm:presLayoutVars>
          <dgm:hierBranch val="init"/>
        </dgm:presLayoutVars>
      </dgm:prSet>
      <dgm:spPr/>
    </dgm:pt>
    <dgm:pt modelId="{07AB9011-4B5F-4100-8C80-4A926B08D40E}" type="pres">
      <dgm:prSet presAssocID="{790384BF-F11B-4BA2-BCDF-16A41A8D72F0}" presName="rootComposite" presStyleCnt="0"/>
      <dgm:spPr/>
    </dgm:pt>
    <dgm:pt modelId="{067A4D8F-216A-4D8A-A546-B71164452E6A}" type="pres">
      <dgm:prSet presAssocID="{790384BF-F11B-4BA2-BCDF-16A41A8D72F0}" presName="rootText" presStyleLbl="node2" presStyleIdx="1" presStyleCnt="5" custScaleX="80075" custScaleY="69854">
        <dgm:presLayoutVars>
          <dgm:chPref val="3"/>
        </dgm:presLayoutVars>
      </dgm:prSet>
      <dgm:spPr/>
      <dgm:t>
        <a:bodyPr/>
        <a:lstStyle/>
        <a:p>
          <a:endParaRPr lang="en-CA"/>
        </a:p>
      </dgm:t>
    </dgm:pt>
    <dgm:pt modelId="{9F2BC74F-F3A2-4A0C-95D6-C8384F67B0BC}" type="pres">
      <dgm:prSet presAssocID="{790384BF-F11B-4BA2-BCDF-16A41A8D72F0}" presName="rootConnector" presStyleLbl="node2" presStyleIdx="1" presStyleCnt="5"/>
      <dgm:spPr/>
      <dgm:t>
        <a:bodyPr/>
        <a:lstStyle/>
        <a:p>
          <a:endParaRPr lang="en-CA"/>
        </a:p>
      </dgm:t>
    </dgm:pt>
    <dgm:pt modelId="{44B3378C-C86A-4838-A4DD-ED65111CA9BB}" type="pres">
      <dgm:prSet presAssocID="{790384BF-F11B-4BA2-BCDF-16A41A8D72F0}" presName="hierChild4" presStyleCnt="0"/>
      <dgm:spPr/>
    </dgm:pt>
    <dgm:pt modelId="{75A9382B-161D-456B-82E8-FE63F4A2FB8B}" type="pres">
      <dgm:prSet presAssocID="{790384BF-F11B-4BA2-BCDF-16A41A8D72F0}" presName="hierChild5" presStyleCnt="0"/>
      <dgm:spPr/>
    </dgm:pt>
    <dgm:pt modelId="{5A786A20-2AE9-4565-BDBF-A3D0A9300479}" type="pres">
      <dgm:prSet presAssocID="{0D5823D5-BEC5-414D-95B3-B53EADB5DDBC}" presName="Name37" presStyleLbl="parChTrans1D2" presStyleIdx="2" presStyleCnt="5"/>
      <dgm:spPr/>
      <dgm:t>
        <a:bodyPr/>
        <a:lstStyle/>
        <a:p>
          <a:endParaRPr lang="en-CA"/>
        </a:p>
      </dgm:t>
    </dgm:pt>
    <dgm:pt modelId="{431651AB-B388-4F9A-BC99-01D944BE5CD1}" type="pres">
      <dgm:prSet presAssocID="{90B2565C-BB0E-4B48-A51B-07D2E4DAE487}" presName="hierRoot2" presStyleCnt="0">
        <dgm:presLayoutVars>
          <dgm:hierBranch val="init"/>
        </dgm:presLayoutVars>
      </dgm:prSet>
      <dgm:spPr/>
    </dgm:pt>
    <dgm:pt modelId="{5B39CF84-95BD-4A8B-8FA7-C15D723EB7E5}" type="pres">
      <dgm:prSet presAssocID="{90B2565C-BB0E-4B48-A51B-07D2E4DAE487}" presName="rootComposite" presStyleCnt="0"/>
      <dgm:spPr/>
    </dgm:pt>
    <dgm:pt modelId="{FF48D634-980D-49FA-BFE7-97CDCC9AE491}" type="pres">
      <dgm:prSet presAssocID="{90B2565C-BB0E-4B48-A51B-07D2E4DAE487}" presName="rootText" presStyleLbl="node2" presStyleIdx="2" presStyleCnt="5">
        <dgm:presLayoutVars>
          <dgm:chPref val="3"/>
        </dgm:presLayoutVars>
      </dgm:prSet>
      <dgm:spPr/>
      <dgm:t>
        <a:bodyPr/>
        <a:lstStyle/>
        <a:p>
          <a:endParaRPr lang="en-CA"/>
        </a:p>
      </dgm:t>
    </dgm:pt>
    <dgm:pt modelId="{3A0CB1C9-163A-43D1-B542-11E067989E57}" type="pres">
      <dgm:prSet presAssocID="{90B2565C-BB0E-4B48-A51B-07D2E4DAE487}" presName="rootConnector" presStyleLbl="node2" presStyleIdx="2" presStyleCnt="5"/>
      <dgm:spPr/>
      <dgm:t>
        <a:bodyPr/>
        <a:lstStyle/>
        <a:p>
          <a:endParaRPr lang="en-CA"/>
        </a:p>
      </dgm:t>
    </dgm:pt>
    <dgm:pt modelId="{4336E933-D6E8-43EF-9127-F8C07F7D0EF2}" type="pres">
      <dgm:prSet presAssocID="{90B2565C-BB0E-4B48-A51B-07D2E4DAE487}" presName="hierChild4" presStyleCnt="0"/>
      <dgm:spPr/>
    </dgm:pt>
    <dgm:pt modelId="{C10284B0-AF7F-4C69-8DAD-741B4B6FA993}" type="pres">
      <dgm:prSet presAssocID="{90B2565C-BB0E-4B48-A51B-07D2E4DAE487}" presName="hierChild5" presStyleCnt="0"/>
      <dgm:spPr/>
    </dgm:pt>
    <dgm:pt modelId="{A1E4759D-62F3-43F6-A017-0FF3DFF96901}" type="pres">
      <dgm:prSet presAssocID="{81B193EC-06E5-4081-B159-17997BAA78E4}" presName="Name37" presStyleLbl="parChTrans1D2" presStyleIdx="3" presStyleCnt="5"/>
      <dgm:spPr/>
      <dgm:t>
        <a:bodyPr/>
        <a:lstStyle/>
        <a:p>
          <a:endParaRPr lang="en-CA"/>
        </a:p>
      </dgm:t>
    </dgm:pt>
    <dgm:pt modelId="{AED0ACB6-9C43-44BA-B4C6-32AB27497270}" type="pres">
      <dgm:prSet presAssocID="{3F7A9501-A79E-4F1F-ADC7-3573D2EEBA64}" presName="hierRoot2" presStyleCnt="0">
        <dgm:presLayoutVars>
          <dgm:hierBranch val="init"/>
        </dgm:presLayoutVars>
      </dgm:prSet>
      <dgm:spPr/>
    </dgm:pt>
    <dgm:pt modelId="{0CFBC83D-8DB7-4B3E-BF42-2162B275F1F9}" type="pres">
      <dgm:prSet presAssocID="{3F7A9501-A79E-4F1F-ADC7-3573D2EEBA64}" presName="rootComposite" presStyleCnt="0"/>
      <dgm:spPr/>
    </dgm:pt>
    <dgm:pt modelId="{6033D16C-1E5A-4AD7-BC3B-CBDC38F46371}" type="pres">
      <dgm:prSet presAssocID="{3F7A9501-A79E-4F1F-ADC7-3573D2EEBA64}" presName="rootText" presStyleLbl="node2" presStyleIdx="3" presStyleCnt="5" custScaleX="90582" custScaleY="94626">
        <dgm:presLayoutVars>
          <dgm:chPref val="3"/>
        </dgm:presLayoutVars>
      </dgm:prSet>
      <dgm:spPr/>
      <dgm:t>
        <a:bodyPr/>
        <a:lstStyle/>
        <a:p>
          <a:endParaRPr lang="en-CA"/>
        </a:p>
      </dgm:t>
    </dgm:pt>
    <dgm:pt modelId="{FC28CCA9-5C29-48BA-A202-3EE25CB6EDB7}" type="pres">
      <dgm:prSet presAssocID="{3F7A9501-A79E-4F1F-ADC7-3573D2EEBA64}" presName="rootConnector" presStyleLbl="node2" presStyleIdx="3" presStyleCnt="5"/>
      <dgm:spPr/>
      <dgm:t>
        <a:bodyPr/>
        <a:lstStyle/>
        <a:p>
          <a:endParaRPr lang="en-CA"/>
        </a:p>
      </dgm:t>
    </dgm:pt>
    <dgm:pt modelId="{12F4A3BD-1B66-45B9-BD5E-46B6324B9252}" type="pres">
      <dgm:prSet presAssocID="{3F7A9501-A79E-4F1F-ADC7-3573D2EEBA64}" presName="hierChild4" presStyleCnt="0"/>
      <dgm:spPr/>
    </dgm:pt>
    <dgm:pt modelId="{0478586C-E071-4288-8F80-D935F964F532}" type="pres">
      <dgm:prSet presAssocID="{3F7A9501-A79E-4F1F-ADC7-3573D2EEBA64}" presName="hierChild5" presStyleCnt="0"/>
      <dgm:spPr/>
    </dgm:pt>
    <dgm:pt modelId="{483B2A1F-A523-4A65-8498-AF02B2FAD20F}" type="pres">
      <dgm:prSet presAssocID="{BCD9D14D-7ACF-4FE8-B94B-8B208D091538}" presName="Name37" presStyleLbl="parChTrans1D2" presStyleIdx="4" presStyleCnt="5"/>
      <dgm:spPr/>
      <dgm:t>
        <a:bodyPr/>
        <a:lstStyle/>
        <a:p>
          <a:endParaRPr lang="en-CA"/>
        </a:p>
      </dgm:t>
    </dgm:pt>
    <dgm:pt modelId="{8BA26D82-5758-4AB2-AF71-1E59D775AB58}" type="pres">
      <dgm:prSet presAssocID="{DF3479F4-F74B-40A1-ACD1-C9245EF14463}" presName="hierRoot2" presStyleCnt="0">
        <dgm:presLayoutVars>
          <dgm:hierBranch val="init"/>
        </dgm:presLayoutVars>
      </dgm:prSet>
      <dgm:spPr/>
    </dgm:pt>
    <dgm:pt modelId="{474D8CB9-E077-4D41-AF23-ABB7287342F7}" type="pres">
      <dgm:prSet presAssocID="{DF3479F4-F74B-40A1-ACD1-C9245EF14463}" presName="rootComposite" presStyleCnt="0"/>
      <dgm:spPr/>
    </dgm:pt>
    <dgm:pt modelId="{262DC8E9-000E-4E8C-9A56-656BACC4B5F7}" type="pres">
      <dgm:prSet presAssocID="{DF3479F4-F74B-40A1-ACD1-C9245EF14463}" presName="rootText" presStyleLbl="node2" presStyleIdx="4" presStyleCnt="5">
        <dgm:presLayoutVars>
          <dgm:chPref val="3"/>
        </dgm:presLayoutVars>
      </dgm:prSet>
      <dgm:spPr/>
      <dgm:t>
        <a:bodyPr/>
        <a:lstStyle/>
        <a:p>
          <a:endParaRPr lang="en-CA"/>
        </a:p>
      </dgm:t>
    </dgm:pt>
    <dgm:pt modelId="{572365E0-F9F5-4D47-8A26-E69C470B8A98}" type="pres">
      <dgm:prSet presAssocID="{DF3479F4-F74B-40A1-ACD1-C9245EF14463}" presName="rootConnector" presStyleLbl="node2" presStyleIdx="4" presStyleCnt="5"/>
      <dgm:spPr/>
      <dgm:t>
        <a:bodyPr/>
        <a:lstStyle/>
        <a:p>
          <a:endParaRPr lang="en-CA"/>
        </a:p>
      </dgm:t>
    </dgm:pt>
    <dgm:pt modelId="{F7F6E01F-F546-4288-80A7-4540858AD8D1}" type="pres">
      <dgm:prSet presAssocID="{DF3479F4-F74B-40A1-ACD1-C9245EF14463}" presName="hierChild4" presStyleCnt="0"/>
      <dgm:spPr/>
    </dgm:pt>
    <dgm:pt modelId="{A31424CD-864A-4C71-9672-F69B110CB6AB}" type="pres">
      <dgm:prSet presAssocID="{DF3479F4-F74B-40A1-ACD1-C9245EF14463}" presName="hierChild5" presStyleCnt="0"/>
      <dgm:spPr/>
    </dgm:pt>
    <dgm:pt modelId="{A1694259-F436-4F9E-90BC-F782E7A47CD4}" type="pres">
      <dgm:prSet presAssocID="{DE189383-84AF-44EA-8340-0D865C458120}" presName="hierChild3" presStyleCnt="0"/>
      <dgm:spPr/>
    </dgm:pt>
  </dgm:ptLst>
  <dgm:cxnLst>
    <dgm:cxn modelId="{2482A15B-E762-4F10-8B6C-C5757394E984}" type="presOf" srcId="{81E18665-9EA0-4DF6-99AF-1DB84D609971}" destId="{E51CFCD5-3909-46A6-85E4-DE3FD7168EE7}" srcOrd="0" destOrd="0" presId="urn:microsoft.com/office/officeart/2005/8/layout/orgChart1"/>
    <dgm:cxn modelId="{EB3A0A8D-1138-4B49-8C99-5E33A3CD4920}" type="presOf" srcId="{CA58616B-8E44-4215-A767-6FC58EE5F80F}" destId="{FAC5F46B-5252-4274-BCE9-C0C38DF8C567}" srcOrd="1" destOrd="0" presId="urn:microsoft.com/office/officeart/2005/8/layout/orgChart1"/>
    <dgm:cxn modelId="{085D04DB-59E3-4A08-B711-298AA27D9F32}" type="presOf" srcId="{DFC87180-2D7C-4839-A11C-6732142F50BD}" destId="{92464CFF-0148-48CB-9B66-B2018D26B2EA}" srcOrd="0" destOrd="0" presId="urn:microsoft.com/office/officeart/2005/8/layout/orgChart1"/>
    <dgm:cxn modelId="{48A03CEE-C981-4235-AA1F-3963B0611346}" type="presOf" srcId="{DE189383-84AF-44EA-8340-0D865C458120}" destId="{228AFF97-4010-4C1D-AD79-6CB35EC9E15D}" srcOrd="1" destOrd="0" presId="urn:microsoft.com/office/officeart/2005/8/layout/orgChart1"/>
    <dgm:cxn modelId="{9C4D061C-DDCC-4A43-A22E-C0DBE2F21399}" srcId="{DE189383-84AF-44EA-8340-0D865C458120}" destId="{790384BF-F11B-4BA2-BCDF-16A41A8D72F0}" srcOrd="1" destOrd="0" parTransId="{DFC87180-2D7C-4839-A11C-6732142F50BD}" sibTransId="{539D8496-55C9-4AD9-84C9-CF71CCEE864E}"/>
    <dgm:cxn modelId="{6812C814-4A51-42E5-9463-0CFCE57598FE}" type="presOf" srcId="{CA58616B-8E44-4215-A767-6FC58EE5F80F}" destId="{963D9A4C-D6EE-4D9C-AE48-8B58B911F14F}" srcOrd="0" destOrd="0" presId="urn:microsoft.com/office/officeart/2005/8/layout/orgChart1"/>
    <dgm:cxn modelId="{D9AAE8FA-1A15-46A3-B658-63CC85960737}" type="presOf" srcId="{BCD9D14D-7ACF-4FE8-B94B-8B208D091538}" destId="{483B2A1F-A523-4A65-8498-AF02B2FAD20F}" srcOrd="0" destOrd="0" presId="urn:microsoft.com/office/officeart/2005/8/layout/orgChart1"/>
    <dgm:cxn modelId="{8323B2A6-61BB-4F8E-80FF-09A8E6657674}" srcId="{DE189383-84AF-44EA-8340-0D865C458120}" destId="{90B2565C-BB0E-4B48-A51B-07D2E4DAE487}" srcOrd="2" destOrd="0" parTransId="{0D5823D5-BEC5-414D-95B3-B53EADB5DDBC}" sibTransId="{2A4D8463-9479-4CE4-99E9-E38EFB0FBED2}"/>
    <dgm:cxn modelId="{004F2FA6-506B-4A42-8D0E-9444DEE26B5E}" type="presOf" srcId="{DF3479F4-F74B-40A1-ACD1-C9245EF14463}" destId="{572365E0-F9F5-4D47-8A26-E69C470B8A98}" srcOrd="1" destOrd="0" presId="urn:microsoft.com/office/officeart/2005/8/layout/orgChart1"/>
    <dgm:cxn modelId="{2F77BD75-7326-4D35-844B-29E76E5122E4}" type="presOf" srcId="{90B2565C-BB0E-4B48-A51B-07D2E4DAE487}" destId="{3A0CB1C9-163A-43D1-B542-11E067989E57}" srcOrd="1" destOrd="0" presId="urn:microsoft.com/office/officeart/2005/8/layout/orgChart1"/>
    <dgm:cxn modelId="{0E657DA4-C702-4E6C-8DAC-C994B7E9DD70}" type="presOf" srcId="{790384BF-F11B-4BA2-BCDF-16A41A8D72F0}" destId="{9F2BC74F-F3A2-4A0C-95D6-C8384F67B0BC}" srcOrd="1" destOrd="0" presId="urn:microsoft.com/office/officeart/2005/8/layout/orgChart1"/>
    <dgm:cxn modelId="{3515A8A2-4E12-4270-A774-EDE9EF6A5C2E}" type="presOf" srcId="{3F7A9501-A79E-4F1F-ADC7-3573D2EEBA64}" destId="{6033D16C-1E5A-4AD7-BC3B-CBDC38F46371}" srcOrd="0" destOrd="0" presId="urn:microsoft.com/office/officeart/2005/8/layout/orgChart1"/>
    <dgm:cxn modelId="{92932FA6-2D73-4608-BCC5-57F4BFB837C4}" type="presOf" srcId="{81B193EC-06E5-4081-B159-17997BAA78E4}" destId="{A1E4759D-62F3-43F6-A017-0FF3DFF96901}" srcOrd="0" destOrd="0" presId="urn:microsoft.com/office/officeart/2005/8/layout/orgChart1"/>
    <dgm:cxn modelId="{00FA0F0B-A826-49DE-9A1E-86F14906C7B0}" type="presOf" srcId="{98B5D107-FAC6-4A0F-AC85-83B633A88F3D}" destId="{F0CD5747-01A0-41E8-9C18-8693B62787A1}" srcOrd="0" destOrd="0" presId="urn:microsoft.com/office/officeart/2005/8/layout/orgChart1"/>
    <dgm:cxn modelId="{5653F54C-F8A2-416C-80F8-A2EB419ED727}" type="presOf" srcId="{3F7A9501-A79E-4F1F-ADC7-3573D2EEBA64}" destId="{FC28CCA9-5C29-48BA-A202-3EE25CB6EDB7}" srcOrd="1" destOrd="0" presId="urn:microsoft.com/office/officeart/2005/8/layout/orgChart1"/>
    <dgm:cxn modelId="{E52543E9-D241-431E-A978-330523B15560}" srcId="{DE189383-84AF-44EA-8340-0D865C458120}" destId="{CA58616B-8E44-4215-A767-6FC58EE5F80F}" srcOrd="0" destOrd="0" parTransId="{98B5D107-FAC6-4A0F-AC85-83B633A88F3D}" sibTransId="{5696B508-CF03-4C6C-9235-CCB0404CD990}"/>
    <dgm:cxn modelId="{EA469993-91BE-4402-A6F5-0F257B32FC75}" type="presOf" srcId="{90B2565C-BB0E-4B48-A51B-07D2E4DAE487}" destId="{FF48D634-980D-49FA-BFE7-97CDCC9AE491}" srcOrd="0" destOrd="0" presId="urn:microsoft.com/office/officeart/2005/8/layout/orgChart1"/>
    <dgm:cxn modelId="{686E3B23-6036-436B-BCC6-CEA84DC1C9B2}" srcId="{DE189383-84AF-44EA-8340-0D865C458120}" destId="{DF3479F4-F74B-40A1-ACD1-C9245EF14463}" srcOrd="4" destOrd="0" parTransId="{BCD9D14D-7ACF-4FE8-B94B-8B208D091538}" sibTransId="{BC1A5489-36E6-48E6-8C7C-4A2029BAF223}"/>
    <dgm:cxn modelId="{5A9E266C-2280-4DED-BA05-B5C4864E3E0D}" type="presOf" srcId="{DE189383-84AF-44EA-8340-0D865C458120}" destId="{71170076-D7BB-41A3-86B1-E61903126CFC}" srcOrd="0" destOrd="0" presId="urn:microsoft.com/office/officeart/2005/8/layout/orgChart1"/>
    <dgm:cxn modelId="{542DB80E-F292-4EDE-B493-59B44306E4A4}" type="presOf" srcId="{0D5823D5-BEC5-414D-95B3-B53EADB5DDBC}" destId="{5A786A20-2AE9-4565-BDBF-A3D0A9300479}" srcOrd="0" destOrd="0" presId="urn:microsoft.com/office/officeart/2005/8/layout/orgChart1"/>
    <dgm:cxn modelId="{4C230254-0E0D-4FF2-A083-16A313DD5886}" srcId="{DE189383-84AF-44EA-8340-0D865C458120}" destId="{3F7A9501-A79E-4F1F-ADC7-3573D2EEBA64}" srcOrd="3" destOrd="0" parTransId="{81B193EC-06E5-4081-B159-17997BAA78E4}" sibTransId="{C641D36C-02A5-46CD-A048-EA741B250A08}"/>
    <dgm:cxn modelId="{4C629C50-5C8B-47B7-B3B0-7B0C610F85DB}" type="presOf" srcId="{DF3479F4-F74B-40A1-ACD1-C9245EF14463}" destId="{262DC8E9-000E-4E8C-9A56-656BACC4B5F7}" srcOrd="0" destOrd="0" presId="urn:microsoft.com/office/officeart/2005/8/layout/orgChart1"/>
    <dgm:cxn modelId="{A2395EBB-0152-4DC2-BBC2-369D83B7181B}" type="presOf" srcId="{790384BF-F11B-4BA2-BCDF-16A41A8D72F0}" destId="{067A4D8F-216A-4D8A-A546-B71164452E6A}" srcOrd="0" destOrd="0" presId="urn:microsoft.com/office/officeart/2005/8/layout/orgChart1"/>
    <dgm:cxn modelId="{A5D79792-E956-436A-9051-2A8AA620734F}" srcId="{81E18665-9EA0-4DF6-99AF-1DB84D609971}" destId="{DE189383-84AF-44EA-8340-0D865C458120}" srcOrd="0" destOrd="0" parTransId="{3933B8A9-A5BE-4EB6-9EC8-CDFB5F5EE3C5}" sibTransId="{ACF15660-14C5-49DA-9F7C-1F6215A5157B}"/>
    <dgm:cxn modelId="{3F8D0439-55BC-4EB8-955D-E830AB854FC8}" type="presParOf" srcId="{E51CFCD5-3909-46A6-85E4-DE3FD7168EE7}" destId="{FBB70055-AED5-40FF-867F-74380A19B72B}" srcOrd="0" destOrd="0" presId="urn:microsoft.com/office/officeart/2005/8/layout/orgChart1"/>
    <dgm:cxn modelId="{80AF69C9-14D8-4342-9013-D6586CE1AFDB}" type="presParOf" srcId="{FBB70055-AED5-40FF-867F-74380A19B72B}" destId="{6AD70E18-D3E9-4FA6-910E-A9F451CC540B}" srcOrd="0" destOrd="0" presId="urn:microsoft.com/office/officeart/2005/8/layout/orgChart1"/>
    <dgm:cxn modelId="{06BDD56C-2FAA-449B-9328-0FE08D1B718B}" type="presParOf" srcId="{6AD70E18-D3E9-4FA6-910E-A9F451CC540B}" destId="{71170076-D7BB-41A3-86B1-E61903126CFC}" srcOrd="0" destOrd="0" presId="urn:microsoft.com/office/officeart/2005/8/layout/orgChart1"/>
    <dgm:cxn modelId="{EC19FE19-6045-4C4C-8B62-E1130E10B634}" type="presParOf" srcId="{6AD70E18-D3E9-4FA6-910E-A9F451CC540B}" destId="{228AFF97-4010-4C1D-AD79-6CB35EC9E15D}" srcOrd="1" destOrd="0" presId="urn:microsoft.com/office/officeart/2005/8/layout/orgChart1"/>
    <dgm:cxn modelId="{B19ACE3F-4510-4C22-A50D-FD4D6B2E71D3}" type="presParOf" srcId="{FBB70055-AED5-40FF-867F-74380A19B72B}" destId="{674537CA-5AAB-4693-931B-2992B1CB1CDC}" srcOrd="1" destOrd="0" presId="urn:microsoft.com/office/officeart/2005/8/layout/orgChart1"/>
    <dgm:cxn modelId="{6F092BE7-D383-4E88-AF58-9DD983E7E051}" type="presParOf" srcId="{674537CA-5AAB-4693-931B-2992B1CB1CDC}" destId="{F0CD5747-01A0-41E8-9C18-8693B62787A1}" srcOrd="0" destOrd="0" presId="urn:microsoft.com/office/officeart/2005/8/layout/orgChart1"/>
    <dgm:cxn modelId="{DD32D762-60B0-427E-9329-9AE27AF21D84}" type="presParOf" srcId="{674537CA-5AAB-4693-931B-2992B1CB1CDC}" destId="{EFD98B27-8714-44F2-A93F-104D99EFE9B0}" srcOrd="1" destOrd="0" presId="urn:microsoft.com/office/officeart/2005/8/layout/orgChart1"/>
    <dgm:cxn modelId="{8B2FC216-A09C-4808-87DD-EC9B35EC6D8E}" type="presParOf" srcId="{EFD98B27-8714-44F2-A93F-104D99EFE9B0}" destId="{647000BE-3A12-4CA5-A996-E4F1285A379D}" srcOrd="0" destOrd="0" presId="urn:microsoft.com/office/officeart/2005/8/layout/orgChart1"/>
    <dgm:cxn modelId="{296D41E9-C1D6-4EDA-83B0-6B18AD9ADB0B}" type="presParOf" srcId="{647000BE-3A12-4CA5-A996-E4F1285A379D}" destId="{963D9A4C-D6EE-4D9C-AE48-8B58B911F14F}" srcOrd="0" destOrd="0" presId="urn:microsoft.com/office/officeart/2005/8/layout/orgChart1"/>
    <dgm:cxn modelId="{23C54602-0FF9-47F2-B4E2-9AFF16D36E12}" type="presParOf" srcId="{647000BE-3A12-4CA5-A996-E4F1285A379D}" destId="{FAC5F46B-5252-4274-BCE9-C0C38DF8C567}" srcOrd="1" destOrd="0" presId="urn:microsoft.com/office/officeart/2005/8/layout/orgChart1"/>
    <dgm:cxn modelId="{BDD58C74-0BCB-4981-8706-87051805A09F}" type="presParOf" srcId="{EFD98B27-8714-44F2-A93F-104D99EFE9B0}" destId="{D74EBEBD-96D0-4418-80DA-5D748E5C17E2}" srcOrd="1" destOrd="0" presId="urn:microsoft.com/office/officeart/2005/8/layout/orgChart1"/>
    <dgm:cxn modelId="{BAAB4757-1C5C-49C3-99CB-816BE2D9E14B}" type="presParOf" srcId="{EFD98B27-8714-44F2-A93F-104D99EFE9B0}" destId="{D9588932-22DD-4587-AAA6-FDB63E50D600}" srcOrd="2" destOrd="0" presId="urn:microsoft.com/office/officeart/2005/8/layout/orgChart1"/>
    <dgm:cxn modelId="{A4A9A92E-2E4F-4ED8-B754-C6B5661771DE}" type="presParOf" srcId="{674537CA-5AAB-4693-931B-2992B1CB1CDC}" destId="{92464CFF-0148-48CB-9B66-B2018D26B2EA}" srcOrd="2" destOrd="0" presId="urn:microsoft.com/office/officeart/2005/8/layout/orgChart1"/>
    <dgm:cxn modelId="{F4922488-31B3-4638-902A-50A59F0AD1F9}" type="presParOf" srcId="{674537CA-5AAB-4693-931B-2992B1CB1CDC}" destId="{3DD62E8C-AA91-4AAB-AAD4-DD80BEDAB0EB}" srcOrd="3" destOrd="0" presId="urn:microsoft.com/office/officeart/2005/8/layout/orgChart1"/>
    <dgm:cxn modelId="{959C4666-2C3D-4A78-93A7-0ABFB46B01E9}" type="presParOf" srcId="{3DD62E8C-AA91-4AAB-AAD4-DD80BEDAB0EB}" destId="{07AB9011-4B5F-4100-8C80-4A926B08D40E}" srcOrd="0" destOrd="0" presId="urn:microsoft.com/office/officeart/2005/8/layout/orgChart1"/>
    <dgm:cxn modelId="{C375C961-2306-4265-A72B-F3EB9EF1E06F}" type="presParOf" srcId="{07AB9011-4B5F-4100-8C80-4A926B08D40E}" destId="{067A4D8F-216A-4D8A-A546-B71164452E6A}" srcOrd="0" destOrd="0" presId="urn:microsoft.com/office/officeart/2005/8/layout/orgChart1"/>
    <dgm:cxn modelId="{21DA0CE9-2D68-4B68-A68B-8D99DDF5EA9D}" type="presParOf" srcId="{07AB9011-4B5F-4100-8C80-4A926B08D40E}" destId="{9F2BC74F-F3A2-4A0C-95D6-C8384F67B0BC}" srcOrd="1" destOrd="0" presId="urn:microsoft.com/office/officeart/2005/8/layout/orgChart1"/>
    <dgm:cxn modelId="{4C96661F-7301-4920-B20E-AE51E9CDFE26}" type="presParOf" srcId="{3DD62E8C-AA91-4AAB-AAD4-DD80BEDAB0EB}" destId="{44B3378C-C86A-4838-A4DD-ED65111CA9BB}" srcOrd="1" destOrd="0" presId="urn:microsoft.com/office/officeart/2005/8/layout/orgChart1"/>
    <dgm:cxn modelId="{F01C207F-F321-43B6-8C43-42F7AEEBA3FC}" type="presParOf" srcId="{3DD62E8C-AA91-4AAB-AAD4-DD80BEDAB0EB}" destId="{75A9382B-161D-456B-82E8-FE63F4A2FB8B}" srcOrd="2" destOrd="0" presId="urn:microsoft.com/office/officeart/2005/8/layout/orgChart1"/>
    <dgm:cxn modelId="{221219C7-5AF3-4701-A02F-184B4FE2CEA1}" type="presParOf" srcId="{674537CA-5AAB-4693-931B-2992B1CB1CDC}" destId="{5A786A20-2AE9-4565-BDBF-A3D0A9300479}" srcOrd="4" destOrd="0" presId="urn:microsoft.com/office/officeart/2005/8/layout/orgChart1"/>
    <dgm:cxn modelId="{AA8250DB-E643-4F61-82E2-CB56993B6016}" type="presParOf" srcId="{674537CA-5AAB-4693-931B-2992B1CB1CDC}" destId="{431651AB-B388-4F9A-BC99-01D944BE5CD1}" srcOrd="5" destOrd="0" presId="urn:microsoft.com/office/officeart/2005/8/layout/orgChart1"/>
    <dgm:cxn modelId="{47530019-57B9-4BA9-8EE3-B6C3A837C17E}" type="presParOf" srcId="{431651AB-B388-4F9A-BC99-01D944BE5CD1}" destId="{5B39CF84-95BD-4A8B-8FA7-C15D723EB7E5}" srcOrd="0" destOrd="0" presId="urn:microsoft.com/office/officeart/2005/8/layout/orgChart1"/>
    <dgm:cxn modelId="{7669DEAA-634F-480D-AFE6-9278DE441E38}" type="presParOf" srcId="{5B39CF84-95BD-4A8B-8FA7-C15D723EB7E5}" destId="{FF48D634-980D-49FA-BFE7-97CDCC9AE491}" srcOrd="0" destOrd="0" presId="urn:microsoft.com/office/officeart/2005/8/layout/orgChart1"/>
    <dgm:cxn modelId="{A6862194-5921-432A-886A-E9797DFD6502}" type="presParOf" srcId="{5B39CF84-95BD-4A8B-8FA7-C15D723EB7E5}" destId="{3A0CB1C9-163A-43D1-B542-11E067989E57}" srcOrd="1" destOrd="0" presId="urn:microsoft.com/office/officeart/2005/8/layout/orgChart1"/>
    <dgm:cxn modelId="{A60A7B1F-71E8-4D2A-B4D1-5B5144C4C8B0}" type="presParOf" srcId="{431651AB-B388-4F9A-BC99-01D944BE5CD1}" destId="{4336E933-D6E8-43EF-9127-F8C07F7D0EF2}" srcOrd="1" destOrd="0" presId="urn:microsoft.com/office/officeart/2005/8/layout/orgChart1"/>
    <dgm:cxn modelId="{F60A7E8F-4B45-419A-9C78-24921CACD7A5}" type="presParOf" srcId="{431651AB-B388-4F9A-BC99-01D944BE5CD1}" destId="{C10284B0-AF7F-4C69-8DAD-741B4B6FA993}" srcOrd="2" destOrd="0" presId="urn:microsoft.com/office/officeart/2005/8/layout/orgChart1"/>
    <dgm:cxn modelId="{70C80205-FDB8-43DC-A7D7-A4E34FF15B0F}" type="presParOf" srcId="{674537CA-5AAB-4693-931B-2992B1CB1CDC}" destId="{A1E4759D-62F3-43F6-A017-0FF3DFF96901}" srcOrd="6" destOrd="0" presId="urn:microsoft.com/office/officeart/2005/8/layout/orgChart1"/>
    <dgm:cxn modelId="{E78E12D7-30C7-4738-999D-A537EF7AA85C}" type="presParOf" srcId="{674537CA-5AAB-4693-931B-2992B1CB1CDC}" destId="{AED0ACB6-9C43-44BA-B4C6-32AB27497270}" srcOrd="7" destOrd="0" presId="urn:microsoft.com/office/officeart/2005/8/layout/orgChart1"/>
    <dgm:cxn modelId="{F7E89DC2-8846-4DBB-AFC5-37FAC77C2428}" type="presParOf" srcId="{AED0ACB6-9C43-44BA-B4C6-32AB27497270}" destId="{0CFBC83D-8DB7-4B3E-BF42-2162B275F1F9}" srcOrd="0" destOrd="0" presId="urn:microsoft.com/office/officeart/2005/8/layout/orgChart1"/>
    <dgm:cxn modelId="{7505A479-37D8-488B-AB5F-1A0CA8AEC6B8}" type="presParOf" srcId="{0CFBC83D-8DB7-4B3E-BF42-2162B275F1F9}" destId="{6033D16C-1E5A-4AD7-BC3B-CBDC38F46371}" srcOrd="0" destOrd="0" presId="urn:microsoft.com/office/officeart/2005/8/layout/orgChart1"/>
    <dgm:cxn modelId="{36570C92-07FB-4DB8-9E4E-51982667D597}" type="presParOf" srcId="{0CFBC83D-8DB7-4B3E-BF42-2162B275F1F9}" destId="{FC28CCA9-5C29-48BA-A202-3EE25CB6EDB7}" srcOrd="1" destOrd="0" presId="urn:microsoft.com/office/officeart/2005/8/layout/orgChart1"/>
    <dgm:cxn modelId="{1D02258A-9E80-4A02-A3A7-FA29388743F8}" type="presParOf" srcId="{AED0ACB6-9C43-44BA-B4C6-32AB27497270}" destId="{12F4A3BD-1B66-45B9-BD5E-46B6324B9252}" srcOrd="1" destOrd="0" presId="urn:microsoft.com/office/officeart/2005/8/layout/orgChart1"/>
    <dgm:cxn modelId="{163560F0-0462-4F4E-9E53-E1EFC092B712}" type="presParOf" srcId="{AED0ACB6-9C43-44BA-B4C6-32AB27497270}" destId="{0478586C-E071-4288-8F80-D935F964F532}" srcOrd="2" destOrd="0" presId="urn:microsoft.com/office/officeart/2005/8/layout/orgChart1"/>
    <dgm:cxn modelId="{764ED06B-0DCB-48E8-94B3-D9198585D2D7}" type="presParOf" srcId="{674537CA-5AAB-4693-931B-2992B1CB1CDC}" destId="{483B2A1F-A523-4A65-8498-AF02B2FAD20F}" srcOrd="8" destOrd="0" presId="urn:microsoft.com/office/officeart/2005/8/layout/orgChart1"/>
    <dgm:cxn modelId="{78EBA74B-F071-41C1-BE81-605DCBF4BD55}" type="presParOf" srcId="{674537CA-5AAB-4693-931B-2992B1CB1CDC}" destId="{8BA26D82-5758-4AB2-AF71-1E59D775AB58}" srcOrd="9" destOrd="0" presId="urn:microsoft.com/office/officeart/2005/8/layout/orgChart1"/>
    <dgm:cxn modelId="{85292C60-5B13-4EC3-9FF0-C6F98EF384CE}" type="presParOf" srcId="{8BA26D82-5758-4AB2-AF71-1E59D775AB58}" destId="{474D8CB9-E077-4D41-AF23-ABB7287342F7}" srcOrd="0" destOrd="0" presId="urn:microsoft.com/office/officeart/2005/8/layout/orgChart1"/>
    <dgm:cxn modelId="{78998531-4742-44F8-ADC1-B2A53A52C1AD}" type="presParOf" srcId="{474D8CB9-E077-4D41-AF23-ABB7287342F7}" destId="{262DC8E9-000E-4E8C-9A56-656BACC4B5F7}" srcOrd="0" destOrd="0" presId="urn:microsoft.com/office/officeart/2005/8/layout/orgChart1"/>
    <dgm:cxn modelId="{C1EB6AEF-7231-42C2-B0ED-327EB36F640D}" type="presParOf" srcId="{474D8CB9-E077-4D41-AF23-ABB7287342F7}" destId="{572365E0-F9F5-4D47-8A26-E69C470B8A98}" srcOrd="1" destOrd="0" presId="urn:microsoft.com/office/officeart/2005/8/layout/orgChart1"/>
    <dgm:cxn modelId="{1F330F3F-BC31-4FAE-B429-47964FFE908C}" type="presParOf" srcId="{8BA26D82-5758-4AB2-AF71-1E59D775AB58}" destId="{F7F6E01F-F546-4288-80A7-4540858AD8D1}" srcOrd="1" destOrd="0" presId="urn:microsoft.com/office/officeart/2005/8/layout/orgChart1"/>
    <dgm:cxn modelId="{5D32D1BB-FB48-40B9-A65C-198B2A7DD46A}" type="presParOf" srcId="{8BA26D82-5758-4AB2-AF71-1E59D775AB58}" destId="{A31424CD-864A-4C71-9672-F69B110CB6AB}" srcOrd="2" destOrd="0" presId="urn:microsoft.com/office/officeart/2005/8/layout/orgChart1"/>
    <dgm:cxn modelId="{81A63CD6-B843-4F05-8C49-22F9547756BF}" type="presParOf" srcId="{FBB70055-AED5-40FF-867F-74380A19B72B}" destId="{A1694259-F436-4F9E-90BC-F782E7A47CD4}" srcOrd="2" destOrd="0" presId="urn:microsoft.com/office/officeart/2005/8/layout/orgChart1"/>
  </dgm:cxnLst>
  <dgm:bg/>
  <dgm:whole>
    <a:ln w="5080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18665-9EA0-4DF6-99AF-1DB84D60997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DE189383-84AF-44EA-8340-0D865C458120}">
      <dgm:prSet phldrT="[Text]"/>
      <dgm:spPr/>
      <dgm:t>
        <a:bodyPr/>
        <a:lstStyle/>
        <a:p>
          <a:r>
            <a:rPr lang="en-CA" dirty="0" smtClean="0"/>
            <a:t>Memory Controller</a:t>
          </a:r>
          <a:endParaRPr lang="en-CA" dirty="0"/>
        </a:p>
      </dgm:t>
    </dgm:pt>
    <dgm:pt modelId="{3933B8A9-A5BE-4EB6-9EC8-CDFB5F5EE3C5}" type="parTrans" cxnId="{A5D79792-E956-436A-9051-2A8AA620734F}">
      <dgm:prSet/>
      <dgm:spPr/>
      <dgm:t>
        <a:bodyPr/>
        <a:lstStyle/>
        <a:p>
          <a:endParaRPr lang="en-CA"/>
        </a:p>
      </dgm:t>
    </dgm:pt>
    <dgm:pt modelId="{ACF15660-14C5-49DA-9F7C-1F6215A5157B}" type="sibTrans" cxnId="{A5D79792-E956-436A-9051-2A8AA620734F}">
      <dgm:prSet/>
      <dgm:spPr/>
      <dgm:t>
        <a:bodyPr/>
        <a:lstStyle/>
        <a:p>
          <a:endParaRPr lang="en-CA"/>
        </a:p>
      </dgm:t>
    </dgm:pt>
    <dgm:pt modelId="{CA58616B-8E44-4215-A767-6FC58EE5F80F}">
      <dgm:prSet phldrT="[Text]"/>
      <dgm:spPr/>
      <dgm:t>
        <a:bodyPr/>
        <a:lstStyle/>
        <a:p>
          <a:r>
            <a:rPr lang="en-CA" dirty="0" smtClean="0"/>
            <a:t>Cache 1</a:t>
          </a:r>
          <a:endParaRPr lang="en-CA" dirty="0"/>
        </a:p>
      </dgm:t>
    </dgm:pt>
    <dgm:pt modelId="{98B5D107-FAC6-4A0F-AC85-83B633A88F3D}" type="parTrans" cxnId="{E52543E9-D241-431E-A978-330523B15560}">
      <dgm:prSet/>
      <dgm:spPr>
        <a:ln w="76200">
          <a:solidFill>
            <a:schemeClr val="tx1"/>
          </a:solidFill>
        </a:ln>
      </dgm:spPr>
      <dgm:t>
        <a:bodyPr/>
        <a:lstStyle/>
        <a:p>
          <a:endParaRPr lang="en-CA"/>
        </a:p>
      </dgm:t>
    </dgm:pt>
    <dgm:pt modelId="{5696B508-CF03-4C6C-9235-CCB0404CD990}" type="sibTrans" cxnId="{E52543E9-D241-431E-A978-330523B15560}">
      <dgm:prSet/>
      <dgm:spPr/>
      <dgm:t>
        <a:bodyPr/>
        <a:lstStyle/>
        <a:p>
          <a:endParaRPr lang="en-CA"/>
        </a:p>
      </dgm:t>
    </dgm:pt>
    <dgm:pt modelId="{790384BF-F11B-4BA2-BCDF-16A41A8D72F0}">
      <dgm:prSet phldrT="[Text]"/>
      <dgm:spPr>
        <a:noFill/>
        <a:ln>
          <a:noFill/>
        </a:ln>
      </dgm:spPr>
      <dgm:t>
        <a:bodyPr/>
        <a:lstStyle/>
        <a:p>
          <a:endParaRPr lang="en-CA" dirty="0"/>
        </a:p>
      </dgm:t>
    </dgm:pt>
    <dgm:pt modelId="{DFC87180-2D7C-4839-A11C-6732142F50BD}" type="parTrans" cxnId="{9C4D061C-DDCC-4A43-A22E-C0DBE2F21399}">
      <dgm:prSet/>
      <dgm:spPr>
        <a:ln w="76200">
          <a:noFill/>
        </a:ln>
      </dgm:spPr>
      <dgm:t>
        <a:bodyPr/>
        <a:lstStyle/>
        <a:p>
          <a:endParaRPr lang="en-CA"/>
        </a:p>
      </dgm:t>
    </dgm:pt>
    <dgm:pt modelId="{539D8496-55C9-4AD9-84C9-CF71CCEE864E}" type="sibTrans" cxnId="{9C4D061C-DDCC-4A43-A22E-C0DBE2F21399}">
      <dgm:prSet/>
      <dgm:spPr/>
      <dgm:t>
        <a:bodyPr/>
        <a:lstStyle/>
        <a:p>
          <a:endParaRPr lang="en-CA"/>
        </a:p>
      </dgm:t>
    </dgm:pt>
    <dgm:pt modelId="{90B2565C-BB0E-4B48-A51B-07D2E4DAE487}">
      <dgm:prSet phldrT="[Text]"/>
      <dgm:spPr/>
      <dgm:t>
        <a:bodyPr/>
        <a:lstStyle/>
        <a:p>
          <a:r>
            <a:rPr lang="en-CA" dirty="0" smtClean="0"/>
            <a:t>Cache 2</a:t>
          </a:r>
          <a:endParaRPr lang="en-CA" dirty="0"/>
        </a:p>
      </dgm:t>
    </dgm:pt>
    <dgm:pt modelId="{0D5823D5-BEC5-414D-95B3-B53EADB5DDBC}" type="parTrans" cxnId="{8323B2A6-61BB-4F8E-80FF-09A8E6657674}">
      <dgm:prSet/>
      <dgm:spPr>
        <a:ln w="76200">
          <a:solidFill>
            <a:schemeClr val="tx1"/>
          </a:solidFill>
        </a:ln>
      </dgm:spPr>
      <dgm:t>
        <a:bodyPr/>
        <a:lstStyle/>
        <a:p>
          <a:endParaRPr lang="en-CA"/>
        </a:p>
      </dgm:t>
    </dgm:pt>
    <dgm:pt modelId="{2A4D8463-9479-4CE4-99E9-E38EFB0FBED2}" type="sibTrans" cxnId="{8323B2A6-61BB-4F8E-80FF-09A8E6657674}">
      <dgm:prSet/>
      <dgm:spPr/>
      <dgm:t>
        <a:bodyPr/>
        <a:lstStyle/>
        <a:p>
          <a:endParaRPr lang="en-CA"/>
        </a:p>
      </dgm:t>
    </dgm:pt>
    <dgm:pt modelId="{3F7A9501-A79E-4F1F-ADC7-3573D2EEBA64}">
      <dgm:prSet phldrT="[Text]"/>
      <dgm:spPr>
        <a:noFill/>
        <a:ln>
          <a:noFill/>
        </a:ln>
      </dgm:spPr>
      <dgm:t>
        <a:bodyPr/>
        <a:lstStyle/>
        <a:p>
          <a:r>
            <a:rPr lang="en-CA" dirty="0" smtClean="0">
              <a:solidFill>
                <a:srgbClr val="001C3F"/>
              </a:solidFill>
            </a:rPr>
            <a:t>Filtered Trace Buffer</a:t>
          </a:r>
          <a:endParaRPr lang="en-CA" dirty="0">
            <a:solidFill>
              <a:srgbClr val="001C3F"/>
            </a:solidFill>
          </a:endParaRPr>
        </a:p>
      </dgm:t>
    </dgm:pt>
    <dgm:pt modelId="{81B193EC-06E5-4081-B159-17997BAA78E4}" type="parTrans" cxnId="{4C230254-0E0D-4FF2-A083-16A313DD5886}">
      <dgm:prSet/>
      <dgm:spPr>
        <a:ln w="76200">
          <a:noFill/>
        </a:ln>
      </dgm:spPr>
      <dgm:t>
        <a:bodyPr/>
        <a:lstStyle/>
        <a:p>
          <a:endParaRPr lang="en-CA"/>
        </a:p>
      </dgm:t>
    </dgm:pt>
    <dgm:pt modelId="{C641D36C-02A5-46CD-A048-EA741B250A08}" type="sibTrans" cxnId="{4C230254-0E0D-4FF2-A083-16A313DD5886}">
      <dgm:prSet/>
      <dgm:spPr/>
      <dgm:t>
        <a:bodyPr/>
        <a:lstStyle/>
        <a:p>
          <a:endParaRPr lang="en-CA"/>
        </a:p>
      </dgm:t>
    </dgm:pt>
    <dgm:pt modelId="{DF3479F4-F74B-40A1-ACD1-C9245EF14463}">
      <dgm:prSet phldrT="[Text]"/>
      <dgm:spPr/>
      <dgm:t>
        <a:bodyPr/>
        <a:lstStyle/>
        <a:p>
          <a:r>
            <a:rPr lang="en-CA" smtClean="0"/>
            <a:t>Cache </a:t>
          </a:r>
          <a:r>
            <a:rPr lang="en-CA" dirty="0" smtClean="0"/>
            <a:t>3</a:t>
          </a:r>
          <a:endParaRPr lang="en-CA" dirty="0"/>
        </a:p>
      </dgm:t>
    </dgm:pt>
    <dgm:pt modelId="{BCD9D14D-7ACF-4FE8-B94B-8B208D091538}" type="parTrans" cxnId="{686E3B23-6036-436B-BCC6-CEA84DC1C9B2}">
      <dgm:prSet/>
      <dgm:spPr>
        <a:ln w="76200">
          <a:solidFill>
            <a:schemeClr val="tx1"/>
          </a:solidFill>
        </a:ln>
      </dgm:spPr>
      <dgm:t>
        <a:bodyPr/>
        <a:lstStyle/>
        <a:p>
          <a:endParaRPr lang="en-CA"/>
        </a:p>
      </dgm:t>
    </dgm:pt>
    <dgm:pt modelId="{BC1A5489-36E6-48E6-8C7C-4A2029BAF223}" type="sibTrans" cxnId="{686E3B23-6036-436B-BCC6-CEA84DC1C9B2}">
      <dgm:prSet/>
      <dgm:spPr/>
      <dgm:t>
        <a:bodyPr/>
        <a:lstStyle/>
        <a:p>
          <a:endParaRPr lang="en-CA"/>
        </a:p>
      </dgm:t>
    </dgm:pt>
    <dgm:pt modelId="{E51CFCD5-3909-46A6-85E4-DE3FD7168EE7}" type="pres">
      <dgm:prSet presAssocID="{81E18665-9EA0-4DF6-99AF-1DB84D609971}" presName="hierChild1" presStyleCnt="0">
        <dgm:presLayoutVars>
          <dgm:orgChart val="1"/>
          <dgm:chPref val="1"/>
          <dgm:dir/>
          <dgm:animOne val="branch"/>
          <dgm:animLvl val="lvl"/>
          <dgm:resizeHandles/>
        </dgm:presLayoutVars>
      </dgm:prSet>
      <dgm:spPr/>
      <dgm:t>
        <a:bodyPr/>
        <a:lstStyle/>
        <a:p>
          <a:endParaRPr lang="en-CA"/>
        </a:p>
      </dgm:t>
    </dgm:pt>
    <dgm:pt modelId="{FBB70055-AED5-40FF-867F-74380A19B72B}" type="pres">
      <dgm:prSet presAssocID="{DE189383-84AF-44EA-8340-0D865C458120}" presName="hierRoot1" presStyleCnt="0">
        <dgm:presLayoutVars>
          <dgm:hierBranch val="init"/>
        </dgm:presLayoutVars>
      </dgm:prSet>
      <dgm:spPr/>
    </dgm:pt>
    <dgm:pt modelId="{6AD70E18-D3E9-4FA6-910E-A9F451CC540B}" type="pres">
      <dgm:prSet presAssocID="{DE189383-84AF-44EA-8340-0D865C458120}" presName="rootComposite1" presStyleCnt="0"/>
      <dgm:spPr/>
    </dgm:pt>
    <dgm:pt modelId="{71170076-D7BB-41A3-86B1-E61903126CFC}" type="pres">
      <dgm:prSet presAssocID="{DE189383-84AF-44EA-8340-0D865C458120}" presName="rootText1" presStyleLbl="node0" presStyleIdx="0" presStyleCnt="1">
        <dgm:presLayoutVars>
          <dgm:chPref val="3"/>
        </dgm:presLayoutVars>
      </dgm:prSet>
      <dgm:spPr/>
      <dgm:t>
        <a:bodyPr/>
        <a:lstStyle/>
        <a:p>
          <a:endParaRPr lang="en-CA"/>
        </a:p>
      </dgm:t>
    </dgm:pt>
    <dgm:pt modelId="{228AFF97-4010-4C1D-AD79-6CB35EC9E15D}" type="pres">
      <dgm:prSet presAssocID="{DE189383-84AF-44EA-8340-0D865C458120}" presName="rootConnector1" presStyleLbl="node1" presStyleIdx="0" presStyleCnt="0"/>
      <dgm:spPr/>
      <dgm:t>
        <a:bodyPr/>
        <a:lstStyle/>
        <a:p>
          <a:endParaRPr lang="en-CA"/>
        </a:p>
      </dgm:t>
    </dgm:pt>
    <dgm:pt modelId="{674537CA-5AAB-4693-931B-2992B1CB1CDC}" type="pres">
      <dgm:prSet presAssocID="{DE189383-84AF-44EA-8340-0D865C458120}" presName="hierChild2" presStyleCnt="0"/>
      <dgm:spPr/>
    </dgm:pt>
    <dgm:pt modelId="{F0CD5747-01A0-41E8-9C18-8693B62787A1}" type="pres">
      <dgm:prSet presAssocID="{98B5D107-FAC6-4A0F-AC85-83B633A88F3D}" presName="Name37" presStyleLbl="parChTrans1D2" presStyleIdx="0" presStyleCnt="5"/>
      <dgm:spPr/>
      <dgm:t>
        <a:bodyPr/>
        <a:lstStyle/>
        <a:p>
          <a:endParaRPr lang="en-CA"/>
        </a:p>
      </dgm:t>
    </dgm:pt>
    <dgm:pt modelId="{EFD98B27-8714-44F2-A93F-104D99EFE9B0}" type="pres">
      <dgm:prSet presAssocID="{CA58616B-8E44-4215-A767-6FC58EE5F80F}" presName="hierRoot2" presStyleCnt="0">
        <dgm:presLayoutVars>
          <dgm:hierBranch val="init"/>
        </dgm:presLayoutVars>
      </dgm:prSet>
      <dgm:spPr/>
    </dgm:pt>
    <dgm:pt modelId="{647000BE-3A12-4CA5-A996-E4F1285A379D}" type="pres">
      <dgm:prSet presAssocID="{CA58616B-8E44-4215-A767-6FC58EE5F80F}" presName="rootComposite" presStyleCnt="0"/>
      <dgm:spPr/>
    </dgm:pt>
    <dgm:pt modelId="{963D9A4C-D6EE-4D9C-AE48-8B58B911F14F}" type="pres">
      <dgm:prSet presAssocID="{CA58616B-8E44-4215-A767-6FC58EE5F80F}" presName="rootText" presStyleLbl="node2" presStyleIdx="0" presStyleCnt="5" custLinFactNeighborX="-51162">
        <dgm:presLayoutVars>
          <dgm:chPref val="3"/>
        </dgm:presLayoutVars>
      </dgm:prSet>
      <dgm:spPr/>
      <dgm:t>
        <a:bodyPr/>
        <a:lstStyle/>
        <a:p>
          <a:endParaRPr lang="en-CA"/>
        </a:p>
      </dgm:t>
    </dgm:pt>
    <dgm:pt modelId="{FAC5F46B-5252-4274-BCE9-C0C38DF8C567}" type="pres">
      <dgm:prSet presAssocID="{CA58616B-8E44-4215-A767-6FC58EE5F80F}" presName="rootConnector" presStyleLbl="node2" presStyleIdx="0" presStyleCnt="5"/>
      <dgm:spPr/>
      <dgm:t>
        <a:bodyPr/>
        <a:lstStyle/>
        <a:p>
          <a:endParaRPr lang="en-CA"/>
        </a:p>
      </dgm:t>
    </dgm:pt>
    <dgm:pt modelId="{D74EBEBD-96D0-4418-80DA-5D748E5C17E2}" type="pres">
      <dgm:prSet presAssocID="{CA58616B-8E44-4215-A767-6FC58EE5F80F}" presName="hierChild4" presStyleCnt="0"/>
      <dgm:spPr/>
    </dgm:pt>
    <dgm:pt modelId="{D9588932-22DD-4587-AAA6-FDB63E50D600}" type="pres">
      <dgm:prSet presAssocID="{CA58616B-8E44-4215-A767-6FC58EE5F80F}" presName="hierChild5" presStyleCnt="0"/>
      <dgm:spPr/>
    </dgm:pt>
    <dgm:pt modelId="{92464CFF-0148-48CB-9B66-B2018D26B2EA}" type="pres">
      <dgm:prSet presAssocID="{DFC87180-2D7C-4839-A11C-6732142F50BD}" presName="Name37" presStyleLbl="parChTrans1D2" presStyleIdx="1" presStyleCnt="5"/>
      <dgm:spPr/>
      <dgm:t>
        <a:bodyPr/>
        <a:lstStyle/>
        <a:p>
          <a:endParaRPr lang="en-CA"/>
        </a:p>
      </dgm:t>
    </dgm:pt>
    <dgm:pt modelId="{3DD62E8C-AA91-4AAB-AAD4-DD80BEDAB0EB}" type="pres">
      <dgm:prSet presAssocID="{790384BF-F11B-4BA2-BCDF-16A41A8D72F0}" presName="hierRoot2" presStyleCnt="0">
        <dgm:presLayoutVars>
          <dgm:hierBranch val="init"/>
        </dgm:presLayoutVars>
      </dgm:prSet>
      <dgm:spPr/>
    </dgm:pt>
    <dgm:pt modelId="{07AB9011-4B5F-4100-8C80-4A926B08D40E}" type="pres">
      <dgm:prSet presAssocID="{790384BF-F11B-4BA2-BCDF-16A41A8D72F0}" presName="rootComposite" presStyleCnt="0"/>
      <dgm:spPr/>
    </dgm:pt>
    <dgm:pt modelId="{067A4D8F-216A-4D8A-A546-B71164452E6A}" type="pres">
      <dgm:prSet presAssocID="{790384BF-F11B-4BA2-BCDF-16A41A8D72F0}" presName="rootText" presStyleLbl="node2" presStyleIdx="1" presStyleCnt="5" custScaleX="80075" custScaleY="69854">
        <dgm:presLayoutVars>
          <dgm:chPref val="3"/>
        </dgm:presLayoutVars>
      </dgm:prSet>
      <dgm:spPr/>
      <dgm:t>
        <a:bodyPr/>
        <a:lstStyle/>
        <a:p>
          <a:endParaRPr lang="en-CA"/>
        </a:p>
      </dgm:t>
    </dgm:pt>
    <dgm:pt modelId="{9F2BC74F-F3A2-4A0C-95D6-C8384F67B0BC}" type="pres">
      <dgm:prSet presAssocID="{790384BF-F11B-4BA2-BCDF-16A41A8D72F0}" presName="rootConnector" presStyleLbl="node2" presStyleIdx="1" presStyleCnt="5"/>
      <dgm:spPr/>
      <dgm:t>
        <a:bodyPr/>
        <a:lstStyle/>
        <a:p>
          <a:endParaRPr lang="en-CA"/>
        </a:p>
      </dgm:t>
    </dgm:pt>
    <dgm:pt modelId="{44B3378C-C86A-4838-A4DD-ED65111CA9BB}" type="pres">
      <dgm:prSet presAssocID="{790384BF-F11B-4BA2-BCDF-16A41A8D72F0}" presName="hierChild4" presStyleCnt="0"/>
      <dgm:spPr/>
    </dgm:pt>
    <dgm:pt modelId="{75A9382B-161D-456B-82E8-FE63F4A2FB8B}" type="pres">
      <dgm:prSet presAssocID="{790384BF-F11B-4BA2-BCDF-16A41A8D72F0}" presName="hierChild5" presStyleCnt="0"/>
      <dgm:spPr/>
    </dgm:pt>
    <dgm:pt modelId="{5A786A20-2AE9-4565-BDBF-A3D0A9300479}" type="pres">
      <dgm:prSet presAssocID="{0D5823D5-BEC5-414D-95B3-B53EADB5DDBC}" presName="Name37" presStyleLbl="parChTrans1D2" presStyleIdx="2" presStyleCnt="5"/>
      <dgm:spPr/>
      <dgm:t>
        <a:bodyPr/>
        <a:lstStyle/>
        <a:p>
          <a:endParaRPr lang="en-CA"/>
        </a:p>
      </dgm:t>
    </dgm:pt>
    <dgm:pt modelId="{431651AB-B388-4F9A-BC99-01D944BE5CD1}" type="pres">
      <dgm:prSet presAssocID="{90B2565C-BB0E-4B48-A51B-07D2E4DAE487}" presName="hierRoot2" presStyleCnt="0">
        <dgm:presLayoutVars>
          <dgm:hierBranch val="init"/>
        </dgm:presLayoutVars>
      </dgm:prSet>
      <dgm:spPr/>
    </dgm:pt>
    <dgm:pt modelId="{5B39CF84-95BD-4A8B-8FA7-C15D723EB7E5}" type="pres">
      <dgm:prSet presAssocID="{90B2565C-BB0E-4B48-A51B-07D2E4DAE487}" presName="rootComposite" presStyleCnt="0"/>
      <dgm:spPr/>
    </dgm:pt>
    <dgm:pt modelId="{FF48D634-980D-49FA-BFE7-97CDCC9AE491}" type="pres">
      <dgm:prSet presAssocID="{90B2565C-BB0E-4B48-A51B-07D2E4DAE487}" presName="rootText" presStyleLbl="node2" presStyleIdx="2" presStyleCnt="5">
        <dgm:presLayoutVars>
          <dgm:chPref val="3"/>
        </dgm:presLayoutVars>
      </dgm:prSet>
      <dgm:spPr/>
      <dgm:t>
        <a:bodyPr/>
        <a:lstStyle/>
        <a:p>
          <a:endParaRPr lang="en-CA"/>
        </a:p>
      </dgm:t>
    </dgm:pt>
    <dgm:pt modelId="{3A0CB1C9-163A-43D1-B542-11E067989E57}" type="pres">
      <dgm:prSet presAssocID="{90B2565C-BB0E-4B48-A51B-07D2E4DAE487}" presName="rootConnector" presStyleLbl="node2" presStyleIdx="2" presStyleCnt="5"/>
      <dgm:spPr/>
      <dgm:t>
        <a:bodyPr/>
        <a:lstStyle/>
        <a:p>
          <a:endParaRPr lang="en-CA"/>
        </a:p>
      </dgm:t>
    </dgm:pt>
    <dgm:pt modelId="{4336E933-D6E8-43EF-9127-F8C07F7D0EF2}" type="pres">
      <dgm:prSet presAssocID="{90B2565C-BB0E-4B48-A51B-07D2E4DAE487}" presName="hierChild4" presStyleCnt="0"/>
      <dgm:spPr/>
    </dgm:pt>
    <dgm:pt modelId="{C10284B0-AF7F-4C69-8DAD-741B4B6FA993}" type="pres">
      <dgm:prSet presAssocID="{90B2565C-BB0E-4B48-A51B-07D2E4DAE487}" presName="hierChild5" presStyleCnt="0"/>
      <dgm:spPr/>
    </dgm:pt>
    <dgm:pt modelId="{A1E4759D-62F3-43F6-A017-0FF3DFF96901}" type="pres">
      <dgm:prSet presAssocID="{81B193EC-06E5-4081-B159-17997BAA78E4}" presName="Name37" presStyleLbl="parChTrans1D2" presStyleIdx="3" presStyleCnt="5"/>
      <dgm:spPr/>
      <dgm:t>
        <a:bodyPr/>
        <a:lstStyle/>
        <a:p>
          <a:endParaRPr lang="en-CA"/>
        </a:p>
      </dgm:t>
    </dgm:pt>
    <dgm:pt modelId="{AED0ACB6-9C43-44BA-B4C6-32AB27497270}" type="pres">
      <dgm:prSet presAssocID="{3F7A9501-A79E-4F1F-ADC7-3573D2EEBA64}" presName="hierRoot2" presStyleCnt="0">
        <dgm:presLayoutVars>
          <dgm:hierBranch val="init"/>
        </dgm:presLayoutVars>
      </dgm:prSet>
      <dgm:spPr/>
    </dgm:pt>
    <dgm:pt modelId="{0CFBC83D-8DB7-4B3E-BF42-2162B275F1F9}" type="pres">
      <dgm:prSet presAssocID="{3F7A9501-A79E-4F1F-ADC7-3573D2EEBA64}" presName="rootComposite" presStyleCnt="0"/>
      <dgm:spPr/>
    </dgm:pt>
    <dgm:pt modelId="{6033D16C-1E5A-4AD7-BC3B-CBDC38F46371}" type="pres">
      <dgm:prSet presAssocID="{3F7A9501-A79E-4F1F-ADC7-3573D2EEBA64}" presName="rootText" presStyleLbl="node2" presStyleIdx="3" presStyleCnt="5" custScaleX="90582" custScaleY="94626">
        <dgm:presLayoutVars>
          <dgm:chPref val="3"/>
        </dgm:presLayoutVars>
      </dgm:prSet>
      <dgm:spPr/>
      <dgm:t>
        <a:bodyPr/>
        <a:lstStyle/>
        <a:p>
          <a:endParaRPr lang="en-CA"/>
        </a:p>
      </dgm:t>
    </dgm:pt>
    <dgm:pt modelId="{FC28CCA9-5C29-48BA-A202-3EE25CB6EDB7}" type="pres">
      <dgm:prSet presAssocID="{3F7A9501-A79E-4F1F-ADC7-3573D2EEBA64}" presName="rootConnector" presStyleLbl="node2" presStyleIdx="3" presStyleCnt="5"/>
      <dgm:spPr/>
      <dgm:t>
        <a:bodyPr/>
        <a:lstStyle/>
        <a:p>
          <a:endParaRPr lang="en-CA"/>
        </a:p>
      </dgm:t>
    </dgm:pt>
    <dgm:pt modelId="{12F4A3BD-1B66-45B9-BD5E-46B6324B9252}" type="pres">
      <dgm:prSet presAssocID="{3F7A9501-A79E-4F1F-ADC7-3573D2EEBA64}" presName="hierChild4" presStyleCnt="0"/>
      <dgm:spPr/>
    </dgm:pt>
    <dgm:pt modelId="{0478586C-E071-4288-8F80-D935F964F532}" type="pres">
      <dgm:prSet presAssocID="{3F7A9501-A79E-4F1F-ADC7-3573D2EEBA64}" presName="hierChild5" presStyleCnt="0"/>
      <dgm:spPr/>
    </dgm:pt>
    <dgm:pt modelId="{483B2A1F-A523-4A65-8498-AF02B2FAD20F}" type="pres">
      <dgm:prSet presAssocID="{BCD9D14D-7ACF-4FE8-B94B-8B208D091538}" presName="Name37" presStyleLbl="parChTrans1D2" presStyleIdx="4" presStyleCnt="5"/>
      <dgm:spPr/>
      <dgm:t>
        <a:bodyPr/>
        <a:lstStyle/>
        <a:p>
          <a:endParaRPr lang="en-CA"/>
        </a:p>
      </dgm:t>
    </dgm:pt>
    <dgm:pt modelId="{8BA26D82-5758-4AB2-AF71-1E59D775AB58}" type="pres">
      <dgm:prSet presAssocID="{DF3479F4-F74B-40A1-ACD1-C9245EF14463}" presName="hierRoot2" presStyleCnt="0">
        <dgm:presLayoutVars>
          <dgm:hierBranch val="init"/>
        </dgm:presLayoutVars>
      </dgm:prSet>
      <dgm:spPr/>
    </dgm:pt>
    <dgm:pt modelId="{474D8CB9-E077-4D41-AF23-ABB7287342F7}" type="pres">
      <dgm:prSet presAssocID="{DF3479F4-F74B-40A1-ACD1-C9245EF14463}" presName="rootComposite" presStyleCnt="0"/>
      <dgm:spPr/>
    </dgm:pt>
    <dgm:pt modelId="{262DC8E9-000E-4E8C-9A56-656BACC4B5F7}" type="pres">
      <dgm:prSet presAssocID="{DF3479F4-F74B-40A1-ACD1-C9245EF14463}" presName="rootText" presStyleLbl="node2" presStyleIdx="4" presStyleCnt="5">
        <dgm:presLayoutVars>
          <dgm:chPref val="3"/>
        </dgm:presLayoutVars>
      </dgm:prSet>
      <dgm:spPr/>
      <dgm:t>
        <a:bodyPr/>
        <a:lstStyle/>
        <a:p>
          <a:endParaRPr lang="en-CA"/>
        </a:p>
      </dgm:t>
    </dgm:pt>
    <dgm:pt modelId="{572365E0-F9F5-4D47-8A26-E69C470B8A98}" type="pres">
      <dgm:prSet presAssocID="{DF3479F4-F74B-40A1-ACD1-C9245EF14463}" presName="rootConnector" presStyleLbl="node2" presStyleIdx="4" presStyleCnt="5"/>
      <dgm:spPr/>
      <dgm:t>
        <a:bodyPr/>
        <a:lstStyle/>
        <a:p>
          <a:endParaRPr lang="en-CA"/>
        </a:p>
      </dgm:t>
    </dgm:pt>
    <dgm:pt modelId="{F7F6E01F-F546-4288-80A7-4540858AD8D1}" type="pres">
      <dgm:prSet presAssocID="{DF3479F4-F74B-40A1-ACD1-C9245EF14463}" presName="hierChild4" presStyleCnt="0"/>
      <dgm:spPr/>
    </dgm:pt>
    <dgm:pt modelId="{A31424CD-864A-4C71-9672-F69B110CB6AB}" type="pres">
      <dgm:prSet presAssocID="{DF3479F4-F74B-40A1-ACD1-C9245EF14463}" presName="hierChild5" presStyleCnt="0"/>
      <dgm:spPr/>
    </dgm:pt>
    <dgm:pt modelId="{A1694259-F436-4F9E-90BC-F782E7A47CD4}" type="pres">
      <dgm:prSet presAssocID="{DE189383-84AF-44EA-8340-0D865C458120}" presName="hierChild3" presStyleCnt="0"/>
      <dgm:spPr/>
    </dgm:pt>
  </dgm:ptLst>
  <dgm:cxnLst>
    <dgm:cxn modelId="{E166CA32-24A9-42DD-B4A8-A26143BC3C2F}" type="presOf" srcId="{790384BF-F11B-4BA2-BCDF-16A41A8D72F0}" destId="{9F2BC74F-F3A2-4A0C-95D6-C8384F67B0BC}" srcOrd="1" destOrd="0" presId="urn:microsoft.com/office/officeart/2005/8/layout/orgChart1"/>
    <dgm:cxn modelId="{9D1E0D7D-28E1-4BEF-BD1E-30EC72E1F2BC}" type="presOf" srcId="{790384BF-F11B-4BA2-BCDF-16A41A8D72F0}" destId="{067A4D8F-216A-4D8A-A546-B71164452E6A}" srcOrd="0" destOrd="0" presId="urn:microsoft.com/office/officeart/2005/8/layout/orgChart1"/>
    <dgm:cxn modelId="{E62C7F27-A9A8-4690-8DBB-42C85B0F42A7}" type="presOf" srcId="{CA58616B-8E44-4215-A767-6FC58EE5F80F}" destId="{FAC5F46B-5252-4274-BCE9-C0C38DF8C567}" srcOrd="1" destOrd="0" presId="urn:microsoft.com/office/officeart/2005/8/layout/orgChart1"/>
    <dgm:cxn modelId="{AB9D43A4-9E92-4917-A9EC-078729D19127}" type="presOf" srcId="{DE189383-84AF-44EA-8340-0D865C458120}" destId="{228AFF97-4010-4C1D-AD79-6CB35EC9E15D}" srcOrd="1" destOrd="0" presId="urn:microsoft.com/office/officeart/2005/8/layout/orgChart1"/>
    <dgm:cxn modelId="{01086E21-CE3C-4CED-B678-300939E04FF0}" type="presOf" srcId="{BCD9D14D-7ACF-4FE8-B94B-8B208D091538}" destId="{483B2A1F-A523-4A65-8498-AF02B2FAD20F}" srcOrd="0" destOrd="0" presId="urn:microsoft.com/office/officeart/2005/8/layout/orgChart1"/>
    <dgm:cxn modelId="{F9B00064-EA9B-4605-A3AC-821E01E0A6FE}" type="presOf" srcId="{98B5D107-FAC6-4A0F-AC85-83B633A88F3D}" destId="{F0CD5747-01A0-41E8-9C18-8693B62787A1}" srcOrd="0" destOrd="0" presId="urn:microsoft.com/office/officeart/2005/8/layout/orgChart1"/>
    <dgm:cxn modelId="{34CE78AA-D98D-4FE2-874F-967D807BE700}" type="presOf" srcId="{90B2565C-BB0E-4B48-A51B-07D2E4DAE487}" destId="{FF48D634-980D-49FA-BFE7-97CDCC9AE491}" srcOrd="0" destOrd="0" presId="urn:microsoft.com/office/officeart/2005/8/layout/orgChart1"/>
    <dgm:cxn modelId="{3D6034D0-DE4D-4867-A2ED-2E9D385DC690}" type="presOf" srcId="{DF3479F4-F74B-40A1-ACD1-C9245EF14463}" destId="{572365E0-F9F5-4D47-8A26-E69C470B8A98}" srcOrd="1" destOrd="0" presId="urn:microsoft.com/office/officeart/2005/8/layout/orgChart1"/>
    <dgm:cxn modelId="{FA751375-C88D-457F-B593-42F9DF228892}" type="presOf" srcId="{DF3479F4-F74B-40A1-ACD1-C9245EF14463}" destId="{262DC8E9-000E-4E8C-9A56-656BACC4B5F7}" srcOrd="0" destOrd="0" presId="urn:microsoft.com/office/officeart/2005/8/layout/orgChart1"/>
    <dgm:cxn modelId="{A5D79792-E956-436A-9051-2A8AA620734F}" srcId="{81E18665-9EA0-4DF6-99AF-1DB84D609971}" destId="{DE189383-84AF-44EA-8340-0D865C458120}" srcOrd="0" destOrd="0" parTransId="{3933B8A9-A5BE-4EB6-9EC8-CDFB5F5EE3C5}" sibTransId="{ACF15660-14C5-49DA-9F7C-1F6215A5157B}"/>
    <dgm:cxn modelId="{A15F9077-F1A8-4D5B-A7D0-D224FBAE0268}" type="presOf" srcId="{DE189383-84AF-44EA-8340-0D865C458120}" destId="{71170076-D7BB-41A3-86B1-E61903126CFC}" srcOrd="0" destOrd="0" presId="urn:microsoft.com/office/officeart/2005/8/layout/orgChart1"/>
    <dgm:cxn modelId="{60D57F4E-529C-4154-8DE8-A16B999366E7}" type="presOf" srcId="{81E18665-9EA0-4DF6-99AF-1DB84D609971}" destId="{E51CFCD5-3909-46A6-85E4-DE3FD7168EE7}" srcOrd="0" destOrd="0" presId="urn:microsoft.com/office/officeart/2005/8/layout/orgChart1"/>
    <dgm:cxn modelId="{6C6C28F5-0F50-4406-8F2B-2C00DE5794E5}" type="presOf" srcId="{90B2565C-BB0E-4B48-A51B-07D2E4DAE487}" destId="{3A0CB1C9-163A-43D1-B542-11E067989E57}" srcOrd="1" destOrd="0" presId="urn:microsoft.com/office/officeart/2005/8/layout/orgChart1"/>
    <dgm:cxn modelId="{E52543E9-D241-431E-A978-330523B15560}" srcId="{DE189383-84AF-44EA-8340-0D865C458120}" destId="{CA58616B-8E44-4215-A767-6FC58EE5F80F}" srcOrd="0" destOrd="0" parTransId="{98B5D107-FAC6-4A0F-AC85-83B633A88F3D}" sibTransId="{5696B508-CF03-4C6C-9235-CCB0404CD990}"/>
    <dgm:cxn modelId="{DC8145B6-3064-497B-9F4D-E07BD10D39B1}" type="presOf" srcId="{DFC87180-2D7C-4839-A11C-6732142F50BD}" destId="{92464CFF-0148-48CB-9B66-B2018D26B2EA}" srcOrd="0" destOrd="0" presId="urn:microsoft.com/office/officeart/2005/8/layout/orgChart1"/>
    <dgm:cxn modelId="{8323B2A6-61BB-4F8E-80FF-09A8E6657674}" srcId="{DE189383-84AF-44EA-8340-0D865C458120}" destId="{90B2565C-BB0E-4B48-A51B-07D2E4DAE487}" srcOrd="2" destOrd="0" parTransId="{0D5823D5-BEC5-414D-95B3-B53EADB5DDBC}" sibTransId="{2A4D8463-9479-4CE4-99E9-E38EFB0FBED2}"/>
    <dgm:cxn modelId="{209BBF5D-9873-4560-A444-21D921D8B6E7}" type="presOf" srcId="{3F7A9501-A79E-4F1F-ADC7-3573D2EEBA64}" destId="{6033D16C-1E5A-4AD7-BC3B-CBDC38F46371}" srcOrd="0" destOrd="0" presId="urn:microsoft.com/office/officeart/2005/8/layout/orgChart1"/>
    <dgm:cxn modelId="{9C4D061C-DDCC-4A43-A22E-C0DBE2F21399}" srcId="{DE189383-84AF-44EA-8340-0D865C458120}" destId="{790384BF-F11B-4BA2-BCDF-16A41A8D72F0}" srcOrd="1" destOrd="0" parTransId="{DFC87180-2D7C-4839-A11C-6732142F50BD}" sibTransId="{539D8496-55C9-4AD9-84C9-CF71CCEE864E}"/>
    <dgm:cxn modelId="{686E3B23-6036-436B-BCC6-CEA84DC1C9B2}" srcId="{DE189383-84AF-44EA-8340-0D865C458120}" destId="{DF3479F4-F74B-40A1-ACD1-C9245EF14463}" srcOrd="4" destOrd="0" parTransId="{BCD9D14D-7ACF-4FE8-B94B-8B208D091538}" sibTransId="{BC1A5489-36E6-48E6-8C7C-4A2029BAF223}"/>
    <dgm:cxn modelId="{AC6D63C5-7016-4986-9287-472DA1D7FD32}" type="presOf" srcId="{0D5823D5-BEC5-414D-95B3-B53EADB5DDBC}" destId="{5A786A20-2AE9-4565-BDBF-A3D0A9300479}" srcOrd="0" destOrd="0" presId="urn:microsoft.com/office/officeart/2005/8/layout/orgChart1"/>
    <dgm:cxn modelId="{8B652CF3-15DF-4B80-B9F2-13D23670B161}" type="presOf" srcId="{CA58616B-8E44-4215-A767-6FC58EE5F80F}" destId="{963D9A4C-D6EE-4D9C-AE48-8B58B911F14F}" srcOrd="0" destOrd="0" presId="urn:microsoft.com/office/officeart/2005/8/layout/orgChart1"/>
    <dgm:cxn modelId="{8CF2CC36-FBFB-4846-A064-1AC37D776357}" type="presOf" srcId="{3F7A9501-A79E-4F1F-ADC7-3573D2EEBA64}" destId="{FC28CCA9-5C29-48BA-A202-3EE25CB6EDB7}" srcOrd="1" destOrd="0" presId="urn:microsoft.com/office/officeart/2005/8/layout/orgChart1"/>
    <dgm:cxn modelId="{4C230254-0E0D-4FF2-A083-16A313DD5886}" srcId="{DE189383-84AF-44EA-8340-0D865C458120}" destId="{3F7A9501-A79E-4F1F-ADC7-3573D2EEBA64}" srcOrd="3" destOrd="0" parTransId="{81B193EC-06E5-4081-B159-17997BAA78E4}" sibTransId="{C641D36C-02A5-46CD-A048-EA741B250A08}"/>
    <dgm:cxn modelId="{4AC412A7-7DE9-4B58-8DF0-A722EB7FACEE}" type="presOf" srcId="{81B193EC-06E5-4081-B159-17997BAA78E4}" destId="{A1E4759D-62F3-43F6-A017-0FF3DFF96901}" srcOrd="0" destOrd="0" presId="urn:microsoft.com/office/officeart/2005/8/layout/orgChart1"/>
    <dgm:cxn modelId="{A4E0B10C-B9C1-4FFA-991D-A01DC8E94916}" type="presParOf" srcId="{E51CFCD5-3909-46A6-85E4-DE3FD7168EE7}" destId="{FBB70055-AED5-40FF-867F-74380A19B72B}" srcOrd="0" destOrd="0" presId="urn:microsoft.com/office/officeart/2005/8/layout/orgChart1"/>
    <dgm:cxn modelId="{28AAC32B-65ED-4FCE-8CB9-468E8FBA9AC3}" type="presParOf" srcId="{FBB70055-AED5-40FF-867F-74380A19B72B}" destId="{6AD70E18-D3E9-4FA6-910E-A9F451CC540B}" srcOrd="0" destOrd="0" presId="urn:microsoft.com/office/officeart/2005/8/layout/orgChart1"/>
    <dgm:cxn modelId="{FC0E06F7-F2B1-46FF-AE91-7E8D6082E162}" type="presParOf" srcId="{6AD70E18-D3E9-4FA6-910E-A9F451CC540B}" destId="{71170076-D7BB-41A3-86B1-E61903126CFC}" srcOrd="0" destOrd="0" presId="urn:microsoft.com/office/officeart/2005/8/layout/orgChart1"/>
    <dgm:cxn modelId="{146CC716-398B-4D48-989C-0DE78FC75D86}" type="presParOf" srcId="{6AD70E18-D3E9-4FA6-910E-A9F451CC540B}" destId="{228AFF97-4010-4C1D-AD79-6CB35EC9E15D}" srcOrd="1" destOrd="0" presId="urn:microsoft.com/office/officeart/2005/8/layout/orgChart1"/>
    <dgm:cxn modelId="{C2D89D01-0FF8-4C22-8116-E4A6BD9AF5B2}" type="presParOf" srcId="{FBB70055-AED5-40FF-867F-74380A19B72B}" destId="{674537CA-5AAB-4693-931B-2992B1CB1CDC}" srcOrd="1" destOrd="0" presId="urn:microsoft.com/office/officeart/2005/8/layout/orgChart1"/>
    <dgm:cxn modelId="{0CC343C2-D550-4204-BFD0-74E4698F1749}" type="presParOf" srcId="{674537CA-5AAB-4693-931B-2992B1CB1CDC}" destId="{F0CD5747-01A0-41E8-9C18-8693B62787A1}" srcOrd="0" destOrd="0" presId="urn:microsoft.com/office/officeart/2005/8/layout/orgChart1"/>
    <dgm:cxn modelId="{FF8687FA-E2A5-49BA-8468-732142A22A8F}" type="presParOf" srcId="{674537CA-5AAB-4693-931B-2992B1CB1CDC}" destId="{EFD98B27-8714-44F2-A93F-104D99EFE9B0}" srcOrd="1" destOrd="0" presId="urn:microsoft.com/office/officeart/2005/8/layout/orgChart1"/>
    <dgm:cxn modelId="{67ED17B3-3F2E-48C3-95A5-D99065768A15}" type="presParOf" srcId="{EFD98B27-8714-44F2-A93F-104D99EFE9B0}" destId="{647000BE-3A12-4CA5-A996-E4F1285A379D}" srcOrd="0" destOrd="0" presId="urn:microsoft.com/office/officeart/2005/8/layout/orgChart1"/>
    <dgm:cxn modelId="{663EFE95-70D8-4752-9D58-9C2C2CCFB68E}" type="presParOf" srcId="{647000BE-3A12-4CA5-A996-E4F1285A379D}" destId="{963D9A4C-D6EE-4D9C-AE48-8B58B911F14F}" srcOrd="0" destOrd="0" presId="urn:microsoft.com/office/officeart/2005/8/layout/orgChart1"/>
    <dgm:cxn modelId="{9EA46446-9375-4856-8112-F0CD18661687}" type="presParOf" srcId="{647000BE-3A12-4CA5-A996-E4F1285A379D}" destId="{FAC5F46B-5252-4274-BCE9-C0C38DF8C567}" srcOrd="1" destOrd="0" presId="urn:microsoft.com/office/officeart/2005/8/layout/orgChart1"/>
    <dgm:cxn modelId="{9DD71B6D-8804-4801-AE71-812A3837D7CE}" type="presParOf" srcId="{EFD98B27-8714-44F2-A93F-104D99EFE9B0}" destId="{D74EBEBD-96D0-4418-80DA-5D748E5C17E2}" srcOrd="1" destOrd="0" presId="urn:microsoft.com/office/officeart/2005/8/layout/orgChart1"/>
    <dgm:cxn modelId="{DCE4D773-6878-4828-BBA6-7195A05AD8A6}" type="presParOf" srcId="{EFD98B27-8714-44F2-A93F-104D99EFE9B0}" destId="{D9588932-22DD-4587-AAA6-FDB63E50D600}" srcOrd="2" destOrd="0" presId="urn:microsoft.com/office/officeart/2005/8/layout/orgChart1"/>
    <dgm:cxn modelId="{C4353525-1E22-4CEA-8F77-E27AF8C7B48B}" type="presParOf" srcId="{674537CA-5AAB-4693-931B-2992B1CB1CDC}" destId="{92464CFF-0148-48CB-9B66-B2018D26B2EA}" srcOrd="2" destOrd="0" presId="urn:microsoft.com/office/officeart/2005/8/layout/orgChart1"/>
    <dgm:cxn modelId="{B420B51E-0BD2-46AD-A43F-EA96F1AD307A}" type="presParOf" srcId="{674537CA-5AAB-4693-931B-2992B1CB1CDC}" destId="{3DD62E8C-AA91-4AAB-AAD4-DD80BEDAB0EB}" srcOrd="3" destOrd="0" presId="urn:microsoft.com/office/officeart/2005/8/layout/orgChart1"/>
    <dgm:cxn modelId="{AD479611-5B80-47F0-988E-0E73572770C8}" type="presParOf" srcId="{3DD62E8C-AA91-4AAB-AAD4-DD80BEDAB0EB}" destId="{07AB9011-4B5F-4100-8C80-4A926B08D40E}" srcOrd="0" destOrd="0" presId="urn:microsoft.com/office/officeart/2005/8/layout/orgChart1"/>
    <dgm:cxn modelId="{421E5793-A4F4-4AE8-8C2B-4403A1466BDF}" type="presParOf" srcId="{07AB9011-4B5F-4100-8C80-4A926B08D40E}" destId="{067A4D8F-216A-4D8A-A546-B71164452E6A}" srcOrd="0" destOrd="0" presId="urn:microsoft.com/office/officeart/2005/8/layout/orgChart1"/>
    <dgm:cxn modelId="{466634DA-48E7-4626-8D80-9400A86A3137}" type="presParOf" srcId="{07AB9011-4B5F-4100-8C80-4A926B08D40E}" destId="{9F2BC74F-F3A2-4A0C-95D6-C8384F67B0BC}" srcOrd="1" destOrd="0" presId="urn:microsoft.com/office/officeart/2005/8/layout/orgChart1"/>
    <dgm:cxn modelId="{E24AF928-4C0A-4963-BE41-89061A2CADE2}" type="presParOf" srcId="{3DD62E8C-AA91-4AAB-AAD4-DD80BEDAB0EB}" destId="{44B3378C-C86A-4838-A4DD-ED65111CA9BB}" srcOrd="1" destOrd="0" presId="urn:microsoft.com/office/officeart/2005/8/layout/orgChart1"/>
    <dgm:cxn modelId="{B7742733-C290-46B0-A5A4-5C9E319808D9}" type="presParOf" srcId="{3DD62E8C-AA91-4AAB-AAD4-DD80BEDAB0EB}" destId="{75A9382B-161D-456B-82E8-FE63F4A2FB8B}" srcOrd="2" destOrd="0" presId="urn:microsoft.com/office/officeart/2005/8/layout/orgChart1"/>
    <dgm:cxn modelId="{6C8DD44D-15F0-4143-BA58-F70024A6C091}" type="presParOf" srcId="{674537CA-5AAB-4693-931B-2992B1CB1CDC}" destId="{5A786A20-2AE9-4565-BDBF-A3D0A9300479}" srcOrd="4" destOrd="0" presId="urn:microsoft.com/office/officeart/2005/8/layout/orgChart1"/>
    <dgm:cxn modelId="{46CBFE15-D526-453D-8C90-6DAA5AFC3148}" type="presParOf" srcId="{674537CA-5AAB-4693-931B-2992B1CB1CDC}" destId="{431651AB-B388-4F9A-BC99-01D944BE5CD1}" srcOrd="5" destOrd="0" presId="urn:microsoft.com/office/officeart/2005/8/layout/orgChart1"/>
    <dgm:cxn modelId="{DC0BCBBB-2A4C-493B-86C8-61D7CEB3BC67}" type="presParOf" srcId="{431651AB-B388-4F9A-BC99-01D944BE5CD1}" destId="{5B39CF84-95BD-4A8B-8FA7-C15D723EB7E5}" srcOrd="0" destOrd="0" presId="urn:microsoft.com/office/officeart/2005/8/layout/orgChart1"/>
    <dgm:cxn modelId="{69BA8B13-9736-4476-8F26-7156AB31DCA6}" type="presParOf" srcId="{5B39CF84-95BD-4A8B-8FA7-C15D723EB7E5}" destId="{FF48D634-980D-49FA-BFE7-97CDCC9AE491}" srcOrd="0" destOrd="0" presId="urn:microsoft.com/office/officeart/2005/8/layout/orgChart1"/>
    <dgm:cxn modelId="{41355388-3B5A-4644-8939-AA40065142C7}" type="presParOf" srcId="{5B39CF84-95BD-4A8B-8FA7-C15D723EB7E5}" destId="{3A0CB1C9-163A-43D1-B542-11E067989E57}" srcOrd="1" destOrd="0" presId="urn:microsoft.com/office/officeart/2005/8/layout/orgChart1"/>
    <dgm:cxn modelId="{4AE7680A-C704-4746-81B1-9C4E8AAFEAFF}" type="presParOf" srcId="{431651AB-B388-4F9A-BC99-01D944BE5CD1}" destId="{4336E933-D6E8-43EF-9127-F8C07F7D0EF2}" srcOrd="1" destOrd="0" presId="urn:microsoft.com/office/officeart/2005/8/layout/orgChart1"/>
    <dgm:cxn modelId="{8FFFFAC5-D91E-40FB-928D-E3156FF09A4B}" type="presParOf" srcId="{431651AB-B388-4F9A-BC99-01D944BE5CD1}" destId="{C10284B0-AF7F-4C69-8DAD-741B4B6FA993}" srcOrd="2" destOrd="0" presId="urn:microsoft.com/office/officeart/2005/8/layout/orgChart1"/>
    <dgm:cxn modelId="{8DDF6089-4CFF-42B3-83FA-D0BA13ECE991}" type="presParOf" srcId="{674537CA-5AAB-4693-931B-2992B1CB1CDC}" destId="{A1E4759D-62F3-43F6-A017-0FF3DFF96901}" srcOrd="6" destOrd="0" presId="urn:microsoft.com/office/officeart/2005/8/layout/orgChart1"/>
    <dgm:cxn modelId="{3C925F79-9206-42E8-81F4-66B31F896394}" type="presParOf" srcId="{674537CA-5AAB-4693-931B-2992B1CB1CDC}" destId="{AED0ACB6-9C43-44BA-B4C6-32AB27497270}" srcOrd="7" destOrd="0" presId="urn:microsoft.com/office/officeart/2005/8/layout/orgChart1"/>
    <dgm:cxn modelId="{A91063DF-2E99-40E1-93B9-F367E8F8DDF8}" type="presParOf" srcId="{AED0ACB6-9C43-44BA-B4C6-32AB27497270}" destId="{0CFBC83D-8DB7-4B3E-BF42-2162B275F1F9}" srcOrd="0" destOrd="0" presId="urn:microsoft.com/office/officeart/2005/8/layout/orgChart1"/>
    <dgm:cxn modelId="{E6BC86FF-4038-44BA-8185-EFB8AACEBE56}" type="presParOf" srcId="{0CFBC83D-8DB7-4B3E-BF42-2162B275F1F9}" destId="{6033D16C-1E5A-4AD7-BC3B-CBDC38F46371}" srcOrd="0" destOrd="0" presId="urn:microsoft.com/office/officeart/2005/8/layout/orgChart1"/>
    <dgm:cxn modelId="{0BBA0376-661C-49F8-817B-017736208BE7}" type="presParOf" srcId="{0CFBC83D-8DB7-4B3E-BF42-2162B275F1F9}" destId="{FC28CCA9-5C29-48BA-A202-3EE25CB6EDB7}" srcOrd="1" destOrd="0" presId="urn:microsoft.com/office/officeart/2005/8/layout/orgChart1"/>
    <dgm:cxn modelId="{B6E4EA32-4A1B-4113-934B-341A4A5DABAE}" type="presParOf" srcId="{AED0ACB6-9C43-44BA-B4C6-32AB27497270}" destId="{12F4A3BD-1B66-45B9-BD5E-46B6324B9252}" srcOrd="1" destOrd="0" presId="urn:microsoft.com/office/officeart/2005/8/layout/orgChart1"/>
    <dgm:cxn modelId="{06E2159F-B3E1-436F-BDA7-8418C8A879B7}" type="presParOf" srcId="{AED0ACB6-9C43-44BA-B4C6-32AB27497270}" destId="{0478586C-E071-4288-8F80-D935F964F532}" srcOrd="2" destOrd="0" presId="urn:microsoft.com/office/officeart/2005/8/layout/orgChart1"/>
    <dgm:cxn modelId="{720B9136-490B-434A-A7A9-0A1F7BE921D4}" type="presParOf" srcId="{674537CA-5AAB-4693-931B-2992B1CB1CDC}" destId="{483B2A1F-A523-4A65-8498-AF02B2FAD20F}" srcOrd="8" destOrd="0" presId="urn:microsoft.com/office/officeart/2005/8/layout/orgChart1"/>
    <dgm:cxn modelId="{916B87D1-9254-4442-B9ED-60D365387D5C}" type="presParOf" srcId="{674537CA-5AAB-4693-931B-2992B1CB1CDC}" destId="{8BA26D82-5758-4AB2-AF71-1E59D775AB58}" srcOrd="9" destOrd="0" presId="urn:microsoft.com/office/officeart/2005/8/layout/orgChart1"/>
    <dgm:cxn modelId="{C714EF18-F496-4B25-8FCD-44BC347B0BA8}" type="presParOf" srcId="{8BA26D82-5758-4AB2-AF71-1E59D775AB58}" destId="{474D8CB9-E077-4D41-AF23-ABB7287342F7}" srcOrd="0" destOrd="0" presId="urn:microsoft.com/office/officeart/2005/8/layout/orgChart1"/>
    <dgm:cxn modelId="{A011ED8B-9039-4835-9EFD-0439CB18CBE7}" type="presParOf" srcId="{474D8CB9-E077-4D41-AF23-ABB7287342F7}" destId="{262DC8E9-000E-4E8C-9A56-656BACC4B5F7}" srcOrd="0" destOrd="0" presId="urn:microsoft.com/office/officeart/2005/8/layout/orgChart1"/>
    <dgm:cxn modelId="{4DB7FD90-3609-46F6-AFB5-965683CFF394}" type="presParOf" srcId="{474D8CB9-E077-4D41-AF23-ABB7287342F7}" destId="{572365E0-F9F5-4D47-8A26-E69C470B8A98}" srcOrd="1" destOrd="0" presId="urn:microsoft.com/office/officeart/2005/8/layout/orgChart1"/>
    <dgm:cxn modelId="{96562D33-8EDF-47F4-8581-9811C99BD571}" type="presParOf" srcId="{8BA26D82-5758-4AB2-AF71-1E59D775AB58}" destId="{F7F6E01F-F546-4288-80A7-4540858AD8D1}" srcOrd="1" destOrd="0" presId="urn:microsoft.com/office/officeart/2005/8/layout/orgChart1"/>
    <dgm:cxn modelId="{758953BB-20BD-47BD-8ABA-0FD486FC5A6A}" type="presParOf" srcId="{8BA26D82-5758-4AB2-AF71-1E59D775AB58}" destId="{A31424CD-864A-4C71-9672-F69B110CB6AB}" srcOrd="2" destOrd="0" presId="urn:microsoft.com/office/officeart/2005/8/layout/orgChart1"/>
    <dgm:cxn modelId="{DB5B2FF8-E21E-4D99-9867-35A47000B08E}" type="presParOf" srcId="{FBB70055-AED5-40FF-867F-74380A19B72B}" destId="{A1694259-F436-4F9E-90BC-F782E7A47CD4}" srcOrd="2" destOrd="0" presId="urn:microsoft.com/office/officeart/2005/8/layout/orgChart1"/>
  </dgm:cxnLst>
  <dgm:bg/>
  <dgm:whole>
    <a:ln w="5080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18665-9EA0-4DF6-99AF-1DB84D60997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DE189383-84AF-44EA-8340-0D865C458120}">
      <dgm:prSet phldrT="[Text]"/>
      <dgm:spPr/>
      <dgm:t>
        <a:bodyPr/>
        <a:lstStyle/>
        <a:p>
          <a:r>
            <a:rPr lang="en-CA" dirty="0" smtClean="0"/>
            <a:t>Memory Controller</a:t>
          </a:r>
          <a:endParaRPr lang="en-CA" dirty="0"/>
        </a:p>
      </dgm:t>
    </dgm:pt>
    <dgm:pt modelId="{3933B8A9-A5BE-4EB6-9EC8-CDFB5F5EE3C5}" type="parTrans" cxnId="{A5D79792-E956-436A-9051-2A8AA620734F}">
      <dgm:prSet/>
      <dgm:spPr/>
      <dgm:t>
        <a:bodyPr/>
        <a:lstStyle/>
        <a:p>
          <a:endParaRPr lang="en-CA"/>
        </a:p>
      </dgm:t>
    </dgm:pt>
    <dgm:pt modelId="{ACF15660-14C5-49DA-9F7C-1F6215A5157B}" type="sibTrans" cxnId="{A5D79792-E956-436A-9051-2A8AA620734F}">
      <dgm:prSet/>
      <dgm:spPr/>
      <dgm:t>
        <a:bodyPr/>
        <a:lstStyle/>
        <a:p>
          <a:endParaRPr lang="en-CA"/>
        </a:p>
      </dgm:t>
    </dgm:pt>
    <dgm:pt modelId="{CA58616B-8E44-4215-A767-6FC58EE5F80F}">
      <dgm:prSet phldrT="[Text]"/>
      <dgm:spPr/>
      <dgm:t>
        <a:bodyPr/>
        <a:lstStyle/>
        <a:p>
          <a:r>
            <a:rPr lang="en-CA" dirty="0" smtClean="0"/>
            <a:t>Cache 1</a:t>
          </a:r>
          <a:endParaRPr lang="en-CA" dirty="0"/>
        </a:p>
      </dgm:t>
    </dgm:pt>
    <dgm:pt modelId="{98B5D107-FAC6-4A0F-AC85-83B633A88F3D}" type="parTrans" cxnId="{E52543E9-D241-431E-A978-330523B15560}">
      <dgm:prSet/>
      <dgm:spPr>
        <a:ln w="76200">
          <a:solidFill>
            <a:schemeClr val="tx1"/>
          </a:solidFill>
        </a:ln>
      </dgm:spPr>
      <dgm:t>
        <a:bodyPr/>
        <a:lstStyle/>
        <a:p>
          <a:endParaRPr lang="en-CA"/>
        </a:p>
      </dgm:t>
    </dgm:pt>
    <dgm:pt modelId="{5696B508-CF03-4C6C-9235-CCB0404CD990}" type="sibTrans" cxnId="{E52543E9-D241-431E-A978-330523B15560}">
      <dgm:prSet/>
      <dgm:spPr/>
      <dgm:t>
        <a:bodyPr/>
        <a:lstStyle/>
        <a:p>
          <a:endParaRPr lang="en-CA"/>
        </a:p>
      </dgm:t>
    </dgm:pt>
    <dgm:pt modelId="{790384BF-F11B-4BA2-BCDF-16A41A8D72F0}">
      <dgm:prSet phldrT="[Text]"/>
      <dgm:spPr>
        <a:noFill/>
        <a:ln>
          <a:noFill/>
        </a:ln>
      </dgm:spPr>
      <dgm:t>
        <a:bodyPr/>
        <a:lstStyle/>
        <a:p>
          <a:endParaRPr lang="en-CA" dirty="0"/>
        </a:p>
      </dgm:t>
    </dgm:pt>
    <dgm:pt modelId="{DFC87180-2D7C-4839-A11C-6732142F50BD}" type="parTrans" cxnId="{9C4D061C-DDCC-4A43-A22E-C0DBE2F21399}">
      <dgm:prSet/>
      <dgm:spPr>
        <a:ln w="76200">
          <a:noFill/>
        </a:ln>
      </dgm:spPr>
      <dgm:t>
        <a:bodyPr/>
        <a:lstStyle/>
        <a:p>
          <a:endParaRPr lang="en-CA"/>
        </a:p>
      </dgm:t>
    </dgm:pt>
    <dgm:pt modelId="{539D8496-55C9-4AD9-84C9-CF71CCEE864E}" type="sibTrans" cxnId="{9C4D061C-DDCC-4A43-A22E-C0DBE2F21399}">
      <dgm:prSet/>
      <dgm:spPr/>
      <dgm:t>
        <a:bodyPr/>
        <a:lstStyle/>
        <a:p>
          <a:endParaRPr lang="en-CA"/>
        </a:p>
      </dgm:t>
    </dgm:pt>
    <dgm:pt modelId="{90B2565C-BB0E-4B48-A51B-07D2E4DAE487}">
      <dgm:prSet phldrT="[Text]"/>
      <dgm:spPr/>
      <dgm:t>
        <a:bodyPr/>
        <a:lstStyle/>
        <a:p>
          <a:r>
            <a:rPr lang="en-CA" dirty="0" smtClean="0"/>
            <a:t>Cache 2</a:t>
          </a:r>
          <a:endParaRPr lang="en-CA" dirty="0"/>
        </a:p>
      </dgm:t>
    </dgm:pt>
    <dgm:pt modelId="{0D5823D5-BEC5-414D-95B3-B53EADB5DDBC}" type="parTrans" cxnId="{8323B2A6-61BB-4F8E-80FF-09A8E6657674}">
      <dgm:prSet/>
      <dgm:spPr>
        <a:ln w="76200">
          <a:solidFill>
            <a:schemeClr val="tx1"/>
          </a:solidFill>
        </a:ln>
      </dgm:spPr>
      <dgm:t>
        <a:bodyPr/>
        <a:lstStyle/>
        <a:p>
          <a:endParaRPr lang="en-CA"/>
        </a:p>
      </dgm:t>
    </dgm:pt>
    <dgm:pt modelId="{2A4D8463-9479-4CE4-99E9-E38EFB0FBED2}" type="sibTrans" cxnId="{8323B2A6-61BB-4F8E-80FF-09A8E6657674}">
      <dgm:prSet/>
      <dgm:spPr/>
      <dgm:t>
        <a:bodyPr/>
        <a:lstStyle/>
        <a:p>
          <a:endParaRPr lang="en-CA"/>
        </a:p>
      </dgm:t>
    </dgm:pt>
    <dgm:pt modelId="{3F7A9501-A79E-4F1F-ADC7-3573D2EEBA64}">
      <dgm:prSet phldrT="[Text]"/>
      <dgm:spPr>
        <a:noFill/>
        <a:ln>
          <a:noFill/>
        </a:ln>
      </dgm:spPr>
      <dgm:t>
        <a:bodyPr/>
        <a:lstStyle/>
        <a:p>
          <a:r>
            <a:rPr lang="en-CA" dirty="0" smtClean="0">
              <a:solidFill>
                <a:srgbClr val="001C3F"/>
              </a:solidFill>
            </a:rPr>
            <a:t>Filtered Trace Buffer</a:t>
          </a:r>
          <a:endParaRPr lang="en-CA" dirty="0">
            <a:solidFill>
              <a:srgbClr val="001C3F"/>
            </a:solidFill>
          </a:endParaRPr>
        </a:p>
      </dgm:t>
    </dgm:pt>
    <dgm:pt modelId="{81B193EC-06E5-4081-B159-17997BAA78E4}" type="parTrans" cxnId="{4C230254-0E0D-4FF2-A083-16A313DD5886}">
      <dgm:prSet/>
      <dgm:spPr>
        <a:ln w="76200">
          <a:noFill/>
        </a:ln>
      </dgm:spPr>
      <dgm:t>
        <a:bodyPr/>
        <a:lstStyle/>
        <a:p>
          <a:endParaRPr lang="en-CA"/>
        </a:p>
      </dgm:t>
    </dgm:pt>
    <dgm:pt modelId="{C641D36C-02A5-46CD-A048-EA741B250A08}" type="sibTrans" cxnId="{4C230254-0E0D-4FF2-A083-16A313DD5886}">
      <dgm:prSet/>
      <dgm:spPr/>
      <dgm:t>
        <a:bodyPr/>
        <a:lstStyle/>
        <a:p>
          <a:endParaRPr lang="en-CA"/>
        </a:p>
      </dgm:t>
    </dgm:pt>
    <dgm:pt modelId="{DF3479F4-F74B-40A1-ACD1-C9245EF14463}">
      <dgm:prSet phldrT="[Text]"/>
      <dgm:spPr/>
      <dgm:t>
        <a:bodyPr/>
        <a:lstStyle/>
        <a:p>
          <a:r>
            <a:rPr lang="en-CA" smtClean="0"/>
            <a:t>Cache </a:t>
          </a:r>
          <a:r>
            <a:rPr lang="en-CA" dirty="0" smtClean="0"/>
            <a:t>3</a:t>
          </a:r>
          <a:endParaRPr lang="en-CA" dirty="0"/>
        </a:p>
      </dgm:t>
    </dgm:pt>
    <dgm:pt modelId="{BCD9D14D-7ACF-4FE8-B94B-8B208D091538}" type="parTrans" cxnId="{686E3B23-6036-436B-BCC6-CEA84DC1C9B2}">
      <dgm:prSet/>
      <dgm:spPr>
        <a:ln w="76200">
          <a:solidFill>
            <a:schemeClr val="tx1"/>
          </a:solidFill>
        </a:ln>
      </dgm:spPr>
      <dgm:t>
        <a:bodyPr/>
        <a:lstStyle/>
        <a:p>
          <a:endParaRPr lang="en-CA"/>
        </a:p>
      </dgm:t>
    </dgm:pt>
    <dgm:pt modelId="{BC1A5489-36E6-48E6-8C7C-4A2029BAF223}" type="sibTrans" cxnId="{686E3B23-6036-436B-BCC6-CEA84DC1C9B2}">
      <dgm:prSet/>
      <dgm:spPr/>
      <dgm:t>
        <a:bodyPr/>
        <a:lstStyle/>
        <a:p>
          <a:endParaRPr lang="en-CA"/>
        </a:p>
      </dgm:t>
    </dgm:pt>
    <dgm:pt modelId="{E51CFCD5-3909-46A6-85E4-DE3FD7168EE7}" type="pres">
      <dgm:prSet presAssocID="{81E18665-9EA0-4DF6-99AF-1DB84D609971}" presName="hierChild1" presStyleCnt="0">
        <dgm:presLayoutVars>
          <dgm:orgChart val="1"/>
          <dgm:chPref val="1"/>
          <dgm:dir/>
          <dgm:animOne val="branch"/>
          <dgm:animLvl val="lvl"/>
          <dgm:resizeHandles/>
        </dgm:presLayoutVars>
      </dgm:prSet>
      <dgm:spPr/>
      <dgm:t>
        <a:bodyPr/>
        <a:lstStyle/>
        <a:p>
          <a:endParaRPr lang="en-CA"/>
        </a:p>
      </dgm:t>
    </dgm:pt>
    <dgm:pt modelId="{FBB70055-AED5-40FF-867F-74380A19B72B}" type="pres">
      <dgm:prSet presAssocID="{DE189383-84AF-44EA-8340-0D865C458120}" presName="hierRoot1" presStyleCnt="0">
        <dgm:presLayoutVars>
          <dgm:hierBranch val="init"/>
        </dgm:presLayoutVars>
      </dgm:prSet>
      <dgm:spPr/>
    </dgm:pt>
    <dgm:pt modelId="{6AD70E18-D3E9-4FA6-910E-A9F451CC540B}" type="pres">
      <dgm:prSet presAssocID="{DE189383-84AF-44EA-8340-0D865C458120}" presName="rootComposite1" presStyleCnt="0"/>
      <dgm:spPr/>
    </dgm:pt>
    <dgm:pt modelId="{71170076-D7BB-41A3-86B1-E61903126CFC}" type="pres">
      <dgm:prSet presAssocID="{DE189383-84AF-44EA-8340-0D865C458120}" presName="rootText1" presStyleLbl="node0" presStyleIdx="0" presStyleCnt="1">
        <dgm:presLayoutVars>
          <dgm:chPref val="3"/>
        </dgm:presLayoutVars>
      </dgm:prSet>
      <dgm:spPr/>
      <dgm:t>
        <a:bodyPr/>
        <a:lstStyle/>
        <a:p>
          <a:endParaRPr lang="en-CA"/>
        </a:p>
      </dgm:t>
    </dgm:pt>
    <dgm:pt modelId="{228AFF97-4010-4C1D-AD79-6CB35EC9E15D}" type="pres">
      <dgm:prSet presAssocID="{DE189383-84AF-44EA-8340-0D865C458120}" presName="rootConnector1" presStyleLbl="node1" presStyleIdx="0" presStyleCnt="0"/>
      <dgm:spPr/>
      <dgm:t>
        <a:bodyPr/>
        <a:lstStyle/>
        <a:p>
          <a:endParaRPr lang="en-CA"/>
        </a:p>
      </dgm:t>
    </dgm:pt>
    <dgm:pt modelId="{674537CA-5AAB-4693-931B-2992B1CB1CDC}" type="pres">
      <dgm:prSet presAssocID="{DE189383-84AF-44EA-8340-0D865C458120}" presName="hierChild2" presStyleCnt="0"/>
      <dgm:spPr/>
    </dgm:pt>
    <dgm:pt modelId="{F0CD5747-01A0-41E8-9C18-8693B62787A1}" type="pres">
      <dgm:prSet presAssocID="{98B5D107-FAC6-4A0F-AC85-83B633A88F3D}" presName="Name37" presStyleLbl="parChTrans1D2" presStyleIdx="0" presStyleCnt="5"/>
      <dgm:spPr/>
      <dgm:t>
        <a:bodyPr/>
        <a:lstStyle/>
        <a:p>
          <a:endParaRPr lang="en-CA"/>
        </a:p>
      </dgm:t>
    </dgm:pt>
    <dgm:pt modelId="{EFD98B27-8714-44F2-A93F-104D99EFE9B0}" type="pres">
      <dgm:prSet presAssocID="{CA58616B-8E44-4215-A767-6FC58EE5F80F}" presName="hierRoot2" presStyleCnt="0">
        <dgm:presLayoutVars>
          <dgm:hierBranch val="init"/>
        </dgm:presLayoutVars>
      </dgm:prSet>
      <dgm:spPr/>
    </dgm:pt>
    <dgm:pt modelId="{647000BE-3A12-4CA5-A996-E4F1285A379D}" type="pres">
      <dgm:prSet presAssocID="{CA58616B-8E44-4215-A767-6FC58EE5F80F}" presName="rootComposite" presStyleCnt="0"/>
      <dgm:spPr/>
    </dgm:pt>
    <dgm:pt modelId="{963D9A4C-D6EE-4D9C-AE48-8B58B911F14F}" type="pres">
      <dgm:prSet presAssocID="{CA58616B-8E44-4215-A767-6FC58EE5F80F}" presName="rootText" presStyleLbl="node2" presStyleIdx="0" presStyleCnt="5" custLinFactNeighborX="-51162">
        <dgm:presLayoutVars>
          <dgm:chPref val="3"/>
        </dgm:presLayoutVars>
      </dgm:prSet>
      <dgm:spPr/>
      <dgm:t>
        <a:bodyPr/>
        <a:lstStyle/>
        <a:p>
          <a:endParaRPr lang="en-CA"/>
        </a:p>
      </dgm:t>
    </dgm:pt>
    <dgm:pt modelId="{FAC5F46B-5252-4274-BCE9-C0C38DF8C567}" type="pres">
      <dgm:prSet presAssocID="{CA58616B-8E44-4215-A767-6FC58EE5F80F}" presName="rootConnector" presStyleLbl="node2" presStyleIdx="0" presStyleCnt="5"/>
      <dgm:spPr/>
      <dgm:t>
        <a:bodyPr/>
        <a:lstStyle/>
        <a:p>
          <a:endParaRPr lang="en-CA"/>
        </a:p>
      </dgm:t>
    </dgm:pt>
    <dgm:pt modelId="{D74EBEBD-96D0-4418-80DA-5D748E5C17E2}" type="pres">
      <dgm:prSet presAssocID="{CA58616B-8E44-4215-A767-6FC58EE5F80F}" presName="hierChild4" presStyleCnt="0"/>
      <dgm:spPr/>
    </dgm:pt>
    <dgm:pt modelId="{D9588932-22DD-4587-AAA6-FDB63E50D600}" type="pres">
      <dgm:prSet presAssocID="{CA58616B-8E44-4215-A767-6FC58EE5F80F}" presName="hierChild5" presStyleCnt="0"/>
      <dgm:spPr/>
    </dgm:pt>
    <dgm:pt modelId="{92464CFF-0148-48CB-9B66-B2018D26B2EA}" type="pres">
      <dgm:prSet presAssocID="{DFC87180-2D7C-4839-A11C-6732142F50BD}" presName="Name37" presStyleLbl="parChTrans1D2" presStyleIdx="1" presStyleCnt="5"/>
      <dgm:spPr/>
      <dgm:t>
        <a:bodyPr/>
        <a:lstStyle/>
        <a:p>
          <a:endParaRPr lang="en-CA"/>
        </a:p>
      </dgm:t>
    </dgm:pt>
    <dgm:pt modelId="{3DD62E8C-AA91-4AAB-AAD4-DD80BEDAB0EB}" type="pres">
      <dgm:prSet presAssocID="{790384BF-F11B-4BA2-BCDF-16A41A8D72F0}" presName="hierRoot2" presStyleCnt="0">
        <dgm:presLayoutVars>
          <dgm:hierBranch val="init"/>
        </dgm:presLayoutVars>
      </dgm:prSet>
      <dgm:spPr/>
    </dgm:pt>
    <dgm:pt modelId="{07AB9011-4B5F-4100-8C80-4A926B08D40E}" type="pres">
      <dgm:prSet presAssocID="{790384BF-F11B-4BA2-BCDF-16A41A8D72F0}" presName="rootComposite" presStyleCnt="0"/>
      <dgm:spPr/>
    </dgm:pt>
    <dgm:pt modelId="{067A4D8F-216A-4D8A-A546-B71164452E6A}" type="pres">
      <dgm:prSet presAssocID="{790384BF-F11B-4BA2-BCDF-16A41A8D72F0}" presName="rootText" presStyleLbl="node2" presStyleIdx="1" presStyleCnt="5" custScaleX="80075" custScaleY="69854">
        <dgm:presLayoutVars>
          <dgm:chPref val="3"/>
        </dgm:presLayoutVars>
      </dgm:prSet>
      <dgm:spPr/>
      <dgm:t>
        <a:bodyPr/>
        <a:lstStyle/>
        <a:p>
          <a:endParaRPr lang="en-CA"/>
        </a:p>
      </dgm:t>
    </dgm:pt>
    <dgm:pt modelId="{9F2BC74F-F3A2-4A0C-95D6-C8384F67B0BC}" type="pres">
      <dgm:prSet presAssocID="{790384BF-F11B-4BA2-BCDF-16A41A8D72F0}" presName="rootConnector" presStyleLbl="node2" presStyleIdx="1" presStyleCnt="5"/>
      <dgm:spPr/>
      <dgm:t>
        <a:bodyPr/>
        <a:lstStyle/>
        <a:p>
          <a:endParaRPr lang="en-CA"/>
        </a:p>
      </dgm:t>
    </dgm:pt>
    <dgm:pt modelId="{44B3378C-C86A-4838-A4DD-ED65111CA9BB}" type="pres">
      <dgm:prSet presAssocID="{790384BF-F11B-4BA2-BCDF-16A41A8D72F0}" presName="hierChild4" presStyleCnt="0"/>
      <dgm:spPr/>
    </dgm:pt>
    <dgm:pt modelId="{75A9382B-161D-456B-82E8-FE63F4A2FB8B}" type="pres">
      <dgm:prSet presAssocID="{790384BF-F11B-4BA2-BCDF-16A41A8D72F0}" presName="hierChild5" presStyleCnt="0"/>
      <dgm:spPr/>
    </dgm:pt>
    <dgm:pt modelId="{5A786A20-2AE9-4565-BDBF-A3D0A9300479}" type="pres">
      <dgm:prSet presAssocID="{0D5823D5-BEC5-414D-95B3-B53EADB5DDBC}" presName="Name37" presStyleLbl="parChTrans1D2" presStyleIdx="2" presStyleCnt="5"/>
      <dgm:spPr/>
      <dgm:t>
        <a:bodyPr/>
        <a:lstStyle/>
        <a:p>
          <a:endParaRPr lang="en-CA"/>
        </a:p>
      </dgm:t>
    </dgm:pt>
    <dgm:pt modelId="{431651AB-B388-4F9A-BC99-01D944BE5CD1}" type="pres">
      <dgm:prSet presAssocID="{90B2565C-BB0E-4B48-A51B-07D2E4DAE487}" presName="hierRoot2" presStyleCnt="0">
        <dgm:presLayoutVars>
          <dgm:hierBranch val="init"/>
        </dgm:presLayoutVars>
      </dgm:prSet>
      <dgm:spPr/>
    </dgm:pt>
    <dgm:pt modelId="{5B39CF84-95BD-4A8B-8FA7-C15D723EB7E5}" type="pres">
      <dgm:prSet presAssocID="{90B2565C-BB0E-4B48-A51B-07D2E4DAE487}" presName="rootComposite" presStyleCnt="0"/>
      <dgm:spPr/>
    </dgm:pt>
    <dgm:pt modelId="{FF48D634-980D-49FA-BFE7-97CDCC9AE491}" type="pres">
      <dgm:prSet presAssocID="{90B2565C-BB0E-4B48-A51B-07D2E4DAE487}" presName="rootText" presStyleLbl="node2" presStyleIdx="2" presStyleCnt="5">
        <dgm:presLayoutVars>
          <dgm:chPref val="3"/>
        </dgm:presLayoutVars>
      </dgm:prSet>
      <dgm:spPr/>
      <dgm:t>
        <a:bodyPr/>
        <a:lstStyle/>
        <a:p>
          <a:endParaRPr lang="en-CA"/>
        </a:p>
      </dgm:t>
    </dgm:pt>
    <dgm:pt modelId="{3A0CB1C9-163A-43D1-B542-11E067989E57}" type="pres">
      <dgm:prSet presAssocID="{90B2565C-BB0E-4B48-A51B-07D2E4DAE487}" presName="rootConnector" presStyleLbl="node2" presStyleIdx="2" presStyleCnt="5"/>
      <dgm:spPr/>
      <dgm:t>
        <a:bodyPr/>
        <a:lstStyle/>
        <a:p>
          <a:endParaRPr lang="en-CA"/>
        </a:p>
      </dgm:t>
    </dgm:pt>
    <dgm:pt modelId="{4336E933-D6E8-43EF-9127-F8C07F7D0EF2}" type="pres">
      <dgm:prSet presAssocID="{90B2565C-BB0E-4B48-A51B-07D2E4DAE487}" presName="hierChild4" presStyleCnt="0"/>
      <dgm:spPr/>
    </dgm:pt>
    <dgm:pt modelId="{C10284B0-AF7F-4C69-8DAD-741B4B6FA993}" type="pres">
      <dgm:prSet presAssocID="{90B2565C-BB0E-4B48-A51B-07D2E4DAE487}" presName="hierChild5" presStyleCnt="0"/>
      <dgm:spPr/>
    </dgm:pt>
    <dgm:pt modelId="{A1E4759D-62F3-43F6-A017-0FF3DFF96901}" type="pres">
      <dgm:prSet presAssocID="{81B193EC-06E5-4081-B159-17997BAA78E4}" presName="Name37" presStyleLbl="parChTrans1D2" presStyleIdx="3" presStyleCnt="5"/>
      <dgm:spPr/>
      <dgm:t>
        <a:bodyPr/>
        <a:lstStyle/>
        <a:p>
          <a:endParaRPr lang="en-CA"/>
        </a:p>
      </dgm:t>
    </dgm:pt>
    <dgm:pt modelId="{AED0ACB6-9C43-44BA-B4C6-32AB27497270}" type="pres">
      <dgm:prSet presAssocID="{3F7A9501-A79E-4F1F-ADC7-3573D2EEBA64}" presName="hierRoot2" presStyleCnt="0">
        <dgm:presLayoutVars>
          <dgm:hierBranch val="init"/>
        </dgm:presLayoutVars>
      </dgm:prSet>
      <dgm:spPr/>
    </dgm:pt>
    <dgm:pt modelId="{0CFBC83D-8DB7-4B3E-BF42-2162B275F1F9}" type="pres">
      <dgm:prSet presAssocID="{3F7A9501-A79E-4F1F-ADC7-3573D2EEBA64}" presName="rootComposite" presStyleCnt="0"/>
      <dgm:spPr/>
    </dgm:pt>
    <dgm:pt modelId="{6033D16C-1E5A-4AD7-BC3B-CBDC38F46371}" type="pres">
      <dgm:prSet presAssocID="{3F7A9501-A79E-4F1F-ADC7-3573D2EEBA64}" presName="rootText" presStyleLbl="node2" presStyleIdx="3" presStyleCnt="5" custScaleX="90582" custScaleY="94626">
        <dgm:presLayoutVars>
          <dgm:chPref val="3"/>
        </dgm:presLayoutVars>
      </dgm:prSet>
      <dgm:spPr/>
      <dgm:t>
        <a:bodyPr/>
        <a:lstStyle/>
        <a:p>
          <a:endParaRPr lang="en-CA"/>
        </a:p>
      </dgm:t>
    </dgm:pt>
    <dgm:pt modelId="{FC28CCA9-5C29-48BA-A202-3EE25CB6EDB7}" type="pres">
      <dgm:prSet presAssocID="{3F7A9501-A79E-4F1F-ADC7-3573D2EEBA64}" presName="rootConnector" presStyleLbl="node2" presStyleIdx="3" presStyleCnt="5"/>
      <dgm:spPr/>
      <dgm:t>
        <a:bodyPr/>
        <a:lstStyle/>
        <a:p>
          <a:endParaRPr lang="en-CA"/>
        </a:p>
      </dgm:t>
    </dgm:pt>
    <dgm:pt modelId="{12F4A3BD-1B66-45B9-BD5E-46B6324B9252}" type="pres">
      <dgm:prSet presAssocID="{3F7A9501-A79E-4F1F-ADC7-3573D2EEBA64}" presName="hierChild4" presStyleCnt="0"/>
      <dgm:spPr/>
    </dgm:pt>
    <dgm:pt modelId="{0478586C-E071-4288-8F80-D935F964F532}" type="pres">
      <dgm:prSet presAssocID="{3F7A9501-A79E-4F1F-ADC7-3573D2EEBA64}" presName="hierChild5" presStyleCnt="0"/>
      <dgm:spPr/>
    </dgm:pt>
    <dgm:pt modelId="{483B2A1F-A523-4A65-8498-AF02B2FAD20F}" type="pres">
      <dgm:prSet presAssocID="{BCD9D14D-7ACF-4FE8-B94B-8B208D091538}" presName="Name37" presStyleLbl="parChTrans1D2" presStyleIdx="4" presStyleCnt="5"/>
      <dgm:spPr/>
      <dgm:t>
        <a:bodyPr/>
        <a:lstStyle/>
        <a:p>
          <a:endParaRPr lang="en-CA"/>
        </a:p>
      </dgm:t>
    </dgm:pt>
    <dgm:pt modelId="{8BA26D82-5758-4AB2-AF71-1E59D775AB58}" type="pres">
      <dgm:prSet presAssocID="{DF3479F4-F74B-40A1-ACD1-C9245EF14463}" presName="hierRoot2" presStyleCnt="0">
        <dgm:presLayoutVars>
          <dgm:hierBranch val="init"/>
        </dgm:presLayoutVars>
      </dgm:prSet>
      <dgm:spPr/>
    </dgm:pt>
    <dgm:pt modelId="{474D8CB9-E077-4D41-AF23-ABB7287342F7}" type="pres">
      <dgm:prSet presAssocID="{DF3479F4-F74B-40A1-ACD1-C9245EF14463}" presName="rootComposite" presStyleCnt="0"/>
      <dgm:spPr/>
    </dgm:pt>
    <dgm:pt modelId="{262DC8E9-000E-4E8C-9A56-656BACC4B5F7}" type="pres">
      <dgm:prSet presAssocID="{DF3479F4-F74B-40A1-ACD1-C9245EF14463}" presName="rootText" presStyleLbl="node2" presStyleIdx="4" presStyleCnt="5">
        <dgm:presLayoutVars>
          <dgm:chPref val="3"/>
        </dgm:presLayoutVars>
      </dgm:prSet>
      <dgm:spPr/>
      <dgm:t>
        <a:bodyPr/>
        <a:lstStyle/>
        <a:p>
          <a:endParaRPr lang="en-CA"/>
        </a:p>
      </dgm:t>
    </dgm:pt>
    <dgm:pt modelId="{572365E0-F9F5-4D47-8A26-E69C470B8A98}" type="pres">
      <dgm:prSet presAssocID="{DF3479F4-F74B-40A1-ACD1-C9245EF14463}" presName="rootConnector" presStyleLbl="node2" presStyleIdx="4" presStyleCnt="5"/>
      <dgm:spPr/>
      <dgm:t>
        <a:bodyPr/>
        <a:lstStyle/>
        <a:p>
          <a:endParaRPr lang="en-CA"/>
        </a:p>
      </dgm:t>
    </dgm:pt>
    <dgm:pt modelId="{F7F6E01F-F546-4288-80A7-4540858AD8D1}" type="pres">
      <dgm:prSet presAssocID="{DF3479F4-F74B-40A1-ACD1-C9245EF14463}" presName="hierChild4" presStyleCnt="0"/>
      <dgm:spPr/>
    </dgm:pt>
    <dgm:pt modelId="{A31424CD-864A-4C71-9672-F69B110CB6AB}" type="pres">
      <dgm:prSet presAssocID="{DF3479F4-F74B-40A1-ACD1-C9245EF14463}" presName="hierChild5" presStyleCnt="0"/>
      <dgm:spPr/>
    </dgm:pt>
    <dgm:pt modelId="{A1694259-F436-4F9E-90BC-F782E7A47CD4}" type="pres">
      <dgm:prSet presAssocID="{DE189383-84AF-44EA-8340-0D865C458120}" presName="hierChild3" presStyleCnt="0"/>
      <dgm:spPr/>
    </dgm:pt>
  </dgm:ptLst>
  <dgm:cxnLst>
    <dgm:cxn modelId="{EC675D26-C833-44CB-9E07-3D602C226D79}" type="presOf" srcId="{90B2565C-BB0E-4B48-A51B-07D2E4DAE487}" destId="{3A0CB1C9-163A-43D1-B542-11E067989E57}" srcOrd="1" destOrd="0" presId="urn:microsoft.com/office/officeart/2005/8/layout/orgChart1"/>
    <dgm:cxn modelId="{7251733B-4FB4-4D15-995F-D9E2A7381D63}" type="presOf" srcId="{81B193EC-06E5-4081-B159-17997BAA78E4}" destId="{A1E4759D-62F3-43F6-A017-0FF3DFF96901}" srcOrd="0" destOrd="0" presId="urn:microsoft.com/office/officeart/2005/8/layout/orgChart1"/>
    <dgm:cxn modelId="{C915400E-74CC-4E01-B74B-011FC80A257A}" type="presOf" srcId="{3F7A9501-A79E-4F1F-ADC7-3573D2EEBA64}" destId="{6033D16C-1E5A-4AD7-BC3B-CBDC38F46371}" srcOrd="0" destOrd="0" presId="urn:microsoft.com/office/officeart/2005/8/layout/orgChart1"/>
    <dgm:cxn modelId="{1B2DF8CE-F863-4339-B14C-EBF1EB17348E}" type="presOf" srcId="{DFC87180-2D7C-4839-A11C-6732142F50BD}" destId="{92464CFF-0148-48CB-9B66-B2018D26B2EA}" srcOrd="0" destOrd="0" presId="urn:microsoft.com/office/officeart/2005/8/layout/orgChart1"/>
    <dgm:cxn modelId="{3B9525E6-FF9E-47EB-BFFC-17D07EFC13D0}" type="presOf" srcId="{DE189383-84AF-44EA-8340-0D865C458120}" destId="{71170076-D7BB-41A3-86B1-E61903126CFC}" srcOrd="0" destOrd="0" presId="urn:microsoft.com/office/officeart/2005/8/layout/orgChart1"/>
    <dgm:cxn modelId="{9FA2624E-2C99-49F0-8DE3-F5DBDCAE3956}" type="presOf" srcId="{98B5D107-FAC6-4A0F-AC85-83B633A88F3D}" destId="{F0CD5747-01A0-41E8-9C18-8693B62787A1}" srcOrd="0" destOrd="0" presId="urn:microsoft.com/office/officeart/2005/8/layout/orgChart1"/>
    <dgm:cxn modelId="{1CD67A1C-01AB-46B9-876D-4F95EABB98B3}" type="presOf" srcId="{790384BF-F11B-4BA2-BCDF-16A41A8D72F0}" destId="{067A4D8F-216A-4D8A-A546-B71164452E6A}" srcOrd="0" destOrd="0" presId="urn:microsoft.com/office/officeart/2005/8/layout/orgChart1"/>
    <dgm:cxn modelId="{8EC82C4F-39B3-4CEF-879B-1D0672C91E7E}" type="presOf" srcId="{DE189383-84AF-44EA-8340-0D865C458120}" destId="{228AFF97-4010-4C1D-AD79-6CB35EC9E15D}" srcOrd="1" destOrd="0" presId="urn:microsoft.com/office/officeart/2005/8/layout/orgChart1"/>
    <dgm:cxn modelId="{AC4CD18A-94C6-44BE-85C1-EF74D9013146}" type="presOf" srcId="{CA58616B-8E44-4215-A767-6FC58EE5F80F}" destId="{963D9A4C-D6EE-4D9C-AE48-8B58B911F14F}" srcOrd="0" destOrd="0" presId="urn:microsoft.com/office/officeart/2005/8/layout/orgChart1"/>
    <dgm:cxn modelId="{54C9DFDD-E09C-4108-8676-6F312ECF3956}" type="presOf" srcId="{BCD9D14D-7ACF-4FE8-B94B-8B208D091538}" destId="{483B2A1F-A523-4A65-8498-AF02B2FAD20F}" srcOrd="0" destOrd="0" presId="urn:microsoft.com/office/officeart/2005/8/layout/orgChart1"/>
    <dgm:cxn modelId="{A5D79792-E956-436A-9051-2A8AA620734F}" srcId="{81E18665-9EA0-4DF6-99AF-1DB84D609971}" destId="{DE189383-84AF-44EA-8340-0D865C458120}" srcOrd="0" destOrd="0" parTransId="{3933B8A9-A5BE-4EB6-9EC8-CDFB5F5EE3C5}" sibTransId="{ACF15660-14C5-49DA-9F7C-1F6215A5157B}"/>
    <dgm:cxn modelId="{8F5C5700-492B-4959-8DD4-0F25CAAD2F0D}" type="presOf" srcId="{790384BF-F11B-4BA2-BCDF-16A41A8D72F0}" destId="{9F2BC74F-F3A2-4A0C-95D6-C8384F67B0BC}" srcOrd="1" destOrd="0" presId="urn:microsoft.com/office/officeart/2005/8/layout/orgChart1"/>
    <dgm:cxn modelId="{E52543E9-D241-431E-A978-330523B15560}" srcId="{DE189383-84AF-44EA-8340-0D865C458120}" destId="{CA58616B-8E44-4215-A767-6FC58EE5F80F}" srcOrd="0" destOrd="0" parTransId="{98B5D107-FAC6-4A0F-AC85-83B633A88F3D}" sibTransId="{5696B508-CF03-4C6C-9235-CCB0404CD990}"/>
    <dgm:cxn modelId="{3BFFAD37-6793-4AC7-B070-7B1530B5C941}" type="presOf" srcId="{CA58616B-8E44-4215-A767-6FC58EE5F80F}" destId="{FAC5F46B-5252-4274-BCE9-C0C38DF8C567}" srcOrd="1" destOrd="0" presId="urn:microsoft.com/office/officeart/2005/8/layout/orgChart1"/>
    <dgm:cxn modelId="{8323B2A6-61BB-4F8E-80FF-09A8E6657674}" srcId="{DE189383-84AF-44EA-8340-0D865C458120}" destId="{90B2565C-BB0E-4B48-A51B-07D2E4DAE487}" srcOrd="2" destOrd="0" parTransId="{0D5823D5-BEC5-414D-95B3-B53EADB5DDBC}" sibTransId="{2A4D8463-9479-4CE4-99E9-E38EFB0FBED2}"/>
    <dgm:cxn modelId="{491625BF-4BC7-4F4E-9D10-E599D1D619FE}" type="presOf" srcId="{81E18665-9EA0-4DF6-99AF-1DB84D609971}" destId="{E51CFCD5-3909-46A6-85E4-DE3FD7168EE7}" srcOrd="0" destOrd="0" presId="urn:microsoft.com/office/officeart/2005/8/layout/orgChart1"/>
    <dgm:cxn modelId="{06064843-AAFD-4FDA-B437-6319712E6E2E}" type="presOf" srcId="{0D5823D5-BEC5-414D-95B3-B53EADB5DDBC}" destId="{5A786A20-2AE9-4565-BDBF-A3D0A9300479}" srcOrd="0" destOrd="0" presId="urn:microsoft.com/office/officeart/2005/8/layout/orgChart1"/>
    <dgm:cxn modelId="{9C4D061C-DDCC-4A43-A22E-C0DBE2F21399}" srcId="{DE189383-84AF-44EA-8340-0D865C458120}" destId="{790384BF-F11B-4BA2-BCDF-16A41A8D72F0}" srcOrd="1" destOrd="0" parTransId="{DFC87180-2D7C-4839-A11C-6732142F50BD}" sibTransId="{539D8496-55C9-4AD9-84C9-CF71CCEE864E}"/>
    <dgm:cxn modelId="{FFCEA773-59AE-46C7-9987-D5CC54BED06A}" type="presOf" srcId="{90B2565C-BB0E-4B48-A51B-07D2E4DAE487}" destId="{FF48D634-980D-49FA-BFE7-97CDCC9AE491}" srcOrd="0" destOrd="0" presId="urn:microsoft.com/office/officeart/2005/8/layout/orgChart1"/>
    <dgm:cxn modelId="{40C3C5D2-A818-4B92-9373-FCD9F6A58743}" type="presOf" srcId="{3F7A9501-A79E-4F1F-ADC7-3573D2EEBA64}" destId="{FC28CCA9-5C29-48BA-A202-3EE25CB6EDB7}" srcOrd="1" destOrd="0" presId="urn:microsoft.com/office/officeart/2005/8/layout/orgChart1"/>
    <dgm:cxn modelId="{686E3B23-6036-436B-BCC6-CEA84DC1C9B2}" srcId="{DE189383-84AF-44EA-8340-0D865C458120}" destId="{DF3479F4-F74B-40A1-ACD1-C9245EF14463}" srcOrd="4" destOrd="0" parTransId="{BCD9D14D-7ACF-4FE8-B94B-8B208D091538}" sibTransId="{BC1A5489-36E6-48E6-8C7C-4A2029BAF223}"/>
    <dgm:cxn modelId="{8C9685B8-D031-447D-BE69-40F19C67DDA6}" type="presOf" srcId="{DF3479F4-F74B-40A1-ACD1-C9245EF14463}" destId="{262DC8E9-000E-4E8C-9A56-656BACC4B5F7}" srcOrd="0" destOrd="0" presId="urn:microsoft.com/office/officeart/2005/8/layout/orgChart1"/>
    <dgm:cxn modelId="{233F795F-01D3-4679-95E2-158C2D532DFF}" type="presOf" srcId="{DF3479F4-F74B-40A1-ACD1-C9245EF14463}" destId="{572365E0-F9F5-4D47-8A26-E69C470B8A98}" srcOrd="1" destOrd="0" presId="urn:microsoft.com/office/officeart/2005/8/layout/orgChart1"/>
    <dgm:cxn modelId="{4C230254-0E0D-4FF2-A083-16A313DD5886}" srcId="{DE189383-84AF-44EA-8340-0D865C458120}" destId="{3F7A9501-A79E-4F1F-ADC7-3573D2EEBA64}" srcOrd="3" destOrd="0" parTransId="{81B193EC-06E5-4081-B159-17997BAA78E4}" sibTransId="{C641D36C-02A5-46CD-A048-EA741B250A08}"/>
    <dgm:cxn modelId="{BC046F77-5575-41D3-923C-6277F9D2C07E}" type="presParOf" srcId="{E51CFCD5-3909-46A6-85E4-DE3FD7168EE7}" destId="{FBB70055-AED5-40FF-867F-74380A19B72B}" srcOrd="0" destOrd="0" presId="urn:microsoft.com/office/officeart/2005/8/layout/orgChart1"/>
    <dgm:cxn modelId="{2540CE54-2597-4955-8E96-F2DAE58143CC}" type="presParOf" srcId="{FBB70055-AED5-40FF-867F-74380A19B72B}" destId="{6AD70E18-D3E9-4FA6-910E-A9F451CC540B}" srcOrd="0" destOrd="0" presId="urn:microsoft.com/office/officeart/2005/8/layout/orgChart1"/>
    <dgm:cxn modelId="{D22222E5-533D-4DE6-8532-A2CD7CAC1057}" type="presParOf" srcId="{6AD70E18-D3E9-4FA6-910E-A9F451CC540B}" destId="{71170076-D7BB-41A3-86B1-E61903126CFC}" srcOrd="0" destOrd="0" presId="urn:microsoft.com/office/officeart/2005/8/layout/orgChart1"/>
    <dgm:cxn modelId="{9603720F-C27F-49E5-B95E-1C4A609CA9E6}" type="presParOf" srcId="{6AD70E18-D3E9-4FA6-910E-A9F451CC540B}" destId="{228AFF97-4010-4C1D-AD79-6CB35EC9E15D}" srcOrd="1" destOrd="0" presId="urn:microsoft.com/office/officeart/2005/8/layout/orgChart1"/>
    <dgm:cxn modelId="{3C45EE8E-567B-4404-8248-F121C2BF330A}" type="presParOf" srcId="{FBB70055-AED5-40FF-867F-74380A19B72B}" destId="{674537CA-5AAB-4693-931B-2992B1CB1CDC}" srcOrd="1" destOrd="0" presId="urn:microsoft.com/office/officeart/2005/8/layout/orgChart1"/>
    <dgm:cxn modelId="{89C640FB-3E2F-4B57-87FA-ABC62FD757B1}" type="presParOf" srcId="{674537CA-5AAB-4693-931B-2992B1CB1CDC}" destId="{F0CD5747-01A0-41E8-9C18-8693B62787A1}" srcOrd="0" destOrd="0" presId="urn:microsoft.com/office/officeart/2005/8/layout/orgChart1"/>
    <dgm:cxn modelId="{A7E5590A-3C76-498D-A553-D9C4DE5EED66}" type="presParOf" srcId="{674537CA-5AAB-4693-931B-2992B1CB1CDC}" destId="{EFD98B27-8714-44F2-A93F-104D99EFE9B0}" srcOrd="1" destOrd="0" presId="urn:microsoft.com/office/officeart/2005/8/layout/orgChart1"/>
    <dgm:cxn modelId="{6EED3BF4-242F-4443-B6BC-DCEAAC8DACED}" type="presParOf" srcId="{EFD98B27-8714-44F2-A93F-104D99EFE9B0}" destId="{647000BE-3A12-4CA5-A996-E4F1285A379D}" srcOrd="0" destOrd="0" presId="urn:microsoft.com/office/officeart/2005/8/layout/orgChart1"/>
    <dgm:cxn modelId="{A9787877-3299-4E98-B638-695451A6BD59}" type="presParOf" srcId="{647000BE-3A12-4CA5-A996-E4F1285A379D}" destId="{963D9A4C-D6EE-4D9C-AE48-8B58B911F14F}" srcOrd="0" destOrd="0" presId="urn:microsoft.com/office/officeart/2005/8/layout/orgChart1"/>
    <dgm:cxn modelId="{D8FEDB66-F4CC-433F-B028-494DB15F6F81}" type="presParOf" srcId="{647000BE-3A12-4CA5-A996-E4F1285A379D}" destId="{FAC5F46B-5252-4274-BCE9-C0C38DF8C567}" srcOrd="1" destOrd="0" presId="urn:microsoft.com/office/officeart/2005/8/layout/orgChart1"/>
    <dgm:cxn modelId="{19D4024B-FFED-48FB-A778-240AA0A1BDAD}" type="presParOf" srcId="{EFD98B27-8714-44F2-A93F-104D99EFE9B0}" destId="{D74EBEBD-96D0-4418-80DA-5D748E5C17E2}" srcOrd="1" destOrd="0" presId="urn:microsoft.com/office/officeart/2005/8/layout/orgChart1"/>
    <dgm:cxn modelId="{5839EF12-9AC9-43F0-A022-756C8709B1E2}" type="presParOf" srcId="{EFD98B27-8714-44F2-A93F-104D99EFE9B0}" destId="{D9588932-22DD-4587-AAA6-FDB63E50D600}" srcOrd="2" destOrd="0" presId="urn:microsoft.com/office/officeart/2005/8/layout/orgChart1"/>
    <dgm:cxn modelId="{085DE243-8B14-4B87-9FD3-7D94BDC85214}" type="presParOf" srcId="{674537CA-5AAB-4693-931B-2992B1CB1CDC}" destId="{92464CFF-0148-48CB-9B66-B2018D26B2EA}" srcOrd="2" destOrd="0" presId="urn:microsoft.com/office/officeart/2005/8/layout/orgChart1"/>
    <dgm:cxn modelId="{5CCC95A3-3CAB-496E-A038-ECE2426E8EE5}" type="presParOf" srcId="{674537CA-5AAB-4693-931B-2992B1CB1CDC}" destId="{3DD62E8C-AA91-4AAB-AAD4-DD80BEDAB0EB}" srcOrd="3" destOrd="0" presId="urn:microsoft.com/office/officeart/2005/8/layout/orgChart1"/>
    <dgm:cxn modelId="{BBE64428-8C38-4E25-A297-71936B3A1251}" type="presParOf" srcId="{3DD62E8C-AA91-4AAB-AAD4-DD80BEDAB0EB}" destId="{07AB9011-4B5F-4100-8C80-4A926B08D40E}" srcOrd="0" destOrd="0" presId="urn:microsoft.com/office/officeart/2005/8/layout/orgChart1"/>
    <dgm:cxn modelId="{870A171E-17EB-4551-B70D-C87B252C65E6}" type="presParOf" srcId="{07AB9011-4B5F-4100-8C80-4A926B08D40E}" destId="{067A4D8F-216A-4D8A-A546-B71164452E6A}" srcOrd="0" destOrd="0" presId="urn:microsoft.com/office/officeart/2005/8/layout/orgChart1"/>
    <dgm:cxn modelId="{DA5929B0-A51F-4C78-B208-5EA5359536AF}" type="presParOf" srcId="{07AB9011-4B5F-4100-8C80-4A926B08D40E}" destId="{9F2BC74F-F3A2-4A0C-95D6-C8384F67B0BC}" srcOrd="1" destOrd="0" presId="urn:microsoft.com/office/officeart/2005/8/layout/orgChart1"/>
    <dgm:cxn modelId="{6EC77D77-A996-4F47-87AC-79287399B29D}" type="presParOf" srcId="{3DD62E8C-AA91-4AAB-AAD4-DD80BEDAB0EB}" destId="{44B3378C-C86A-4838-A4DD-ED65111CA9BB}" srcOrd="1" destOrd="0" presId="urn:microsoft.com/office/officeart/2005/8/layout/orgChart1"/>
    <dgm:cxn modelId="{9BA6B2E9-4A2A-4CDA-BE98-295397774C5B}" type="presParOf" srcId="{3DD62E8C-AA91-4AAB-AAD4-DD80BEDAB0EB}" destId="{75A9382B-161D-456B-82E8-FE63F4A2FB8B}" srcOrd="2" destOrd="0" presId="urn:microsoft.com/office/officeart/2005/8/layout/orgChart1"/>
    <dgm:cxn modelId="{D64D9C75-3AC3-45EA-8814-1ADBEBE23635}" type="presParOf" srcId="{674537CA-5AAB-4693-931B-2992B1CB1CDC}" destId="{5A786A20-2AE9-4565-BDBF-A3D0A9300479}" srcOrd="4" destOrd="0" presId="urn:microsoft.com/office/officeart/2005/8/layout/orgChart1"/>
    <dgm:cxn modelId="{E30185CA-78E6-43B8-95CE-FBEBD4DFFE65}" type="presParOf" srcId="{674537CA-5AAB-4693-931B-2992B1CB1CDC}" destId="{431651AB-B388-4F9A-BC99-01D944BE5CD1}" srcOrd="5" destOrd="0" presId="urn:microsoft.com/office/officeart/2005/8/layout/orgChart1"/>
    <dgm:cxn modelId="{762B8786-F44E-4E39-9E48-33CF37742168}" type="presParOf" srcId="{431651AB-B388-4F9A-BC99-01D944BE5CD1}" destId="{5B39CF84-95BD-4A8B-8FA7-C15D723EB7E5}" srcOrd="0" destOrd="0" presId="urn:microsoft.com/office/officeart/2005/8/layout/orgChart1"/>
    <dgm:cxn modelId="{DC43D396-78A4-447F-B04D-D61DE44ED3F3}" type="presParOf" srcId="{5B39CF84-95BD-4A8B-8FA7-C15D723EB7E5}" destId="{FF48D634-980D-49FA-BFE7-97CDCC9AE491}" srcOrd="0" destOrd="0" presId="urn:microsoft.com/office/officeart/2005/8/layout/orgChart1"/>
    <dgm:cxn modelId="{A35910E0-D10B-4A8E-9980-CF8A11BDD41A}" type="presParOf" srcId="{5B39CF84-95BD-4A8B-8FA7-C15D723EB7E5}" destId="{3A0CB1C9-163A-43D1-B542-11E067989E57}" srcOrd="1" destOrd="0" presId="urn:microsoft.com/office/officeart/2005/8/layout/orgChart1"/>
    <dgm:cxn modelId="{88BBFC36-0BE6-4070-8AC3-A7078FE5BAD7}" type="presParOf" srcId="{431651AB-B388-4F9A-BC99-01D944BE5CD1}" destId="{4336E933-D6E8-43EF-9127-F8C07F7D0EF2}" srcOrd="1" destOrd="0" presId="urn:microsoft.com/office/officeart/2005/8/layout/orgChart1"/>
    <dgm:cxn modelId="{AFEA88C2-F1BD-4734-BB62-467692E3F7C8}" type="presParOf" srcId="{431651AB-B388-4F9A-BC99-01D944BE5CD1}" destId="{C10284B0-AF7F-4C69-8DAD-741B4B6FA993}" srcOrd="2" destOrd="0" presId="urn:microsoft.com/office/officeart/2005/8/layout/orgChart1"/>
    <dgm:cxn modelId="{F8C5EDD5-F7E6-4A26-89C7-5C3DA24DB2F4}" type="presParOf" srcId="{674537CA-5AAB-4693-931B-2992B1CB1CDC}" destId="{A1E4759D-62F3-43F6-A017-0FF3DFF96901}" srcOrd="6" destOrd="0" presId="urn:microsoft.com/office/officeart/2005/8/layout/orgChart1"/>
    <dgm:cxn modelId="{AACD302B-74CB-411D-A7B1-371603C3A5FC}" type="presParOf" srcId="{674537CA-5AAB-4693-931B-2992B1CB1CDC}" destId="{AED0ACB6-9C43-44BA-B4C6-32AB27497270}" srcOrd="7" destOrd="0" presId="urn:microsoft.com/office/officeart/2005/8/layout/orgChart1"/>
    <dgm:cxn modelId="{0D1AC4F4-6F90-4612-B805-8939F6996A48}" type="presParOf" srcId="{AED0ACB6-9C43-44BA-B4C6-32AB27497270}" destId="{0CFBC83D-8DB7-4B3E-BF42-2162B275F1F9}" srcOrd="0" destOrd="0" presId="urn:microsoft.com/office/officeart/2005/8/layout/orgChart1"/>
    <dgm:cxn modelId="{1E28B93E-D6CD-4218-8850-C9623F71AA05}" type="presParOf" srcId="{0CFBC83D-8DB7-4B3E-BF42-2162B275F1F9}" destId="{6033D16C-1E5A-4AD7-BC3B-CBDC38F46371}" srcOrd="0" destOrd="0" presId="urn:microsoft.com/office/officeart/2005/8/layout/orgChart1"/>
    <dgm:cxn modelId="{0F76B680-CA7D-40A1-A36F-433E1FF937A9}" type="presParOf" srcId="{0CFBC83D-8DB7-4B3E-BF42-2162B275F1F9}" destId="{FC28CCA9-5C29-48BA-A202-3EE25CB6EDB7}" srcOrd="1" destOrd="0" presId="urn:microsoft.com/office/officeart/2005/8/layout/orgChart1"/>
    <dgm:cxn modelId="{DF2A96F8-E838-4C68-9CF0-7432B4D73B58}" type="presParOf" srcId="{AED0ACB6-9C43-44BA-B4C6-32AB27497270}" destId="{12F4A3BD-1B66-45B9-BD5E-46B6324B9252}" srcOrd="1" destOrd="0" presId="urn:microsoft.com/office/officeart/2005/8/layout/orgChart1"/>
    <dgm:cxn modelId="{CE51E1FF-766F-4A4C-A1D6-9D0ACD86C9A3}" type="presParOf" srcId="{AED0ACB6-9C43-44BA-B4C6-32AB27497270}" destId="{0478586C-E071-4288-8F80-D935F964F532}" srcOrd="2" destOrd="0" presId="urn:microsoft.com/office/officeart/2005/8/layout/orgChart1"/>
    <dgm:cxn modelId="{5E24DCB2-1E89-4F87-BE56-74C67160DD80}" type="presParOf" srcId="{674537CA-5AAB-4693-931B-2992B1CB1CDC}" destId="{483B2A1F-A523-4A65-8498-AF02B2FAD20F}" srcOrd="8" destOrd="0" presId="urn:microsoft.com/office/officeart/2005/8/layout/orgChart1"/>
    <dgm:cxn modelId="{B943791F-4B0D-4C5B-A832-A3BE88E90F46}" type="presParOf" srcId="{674537CA-5AAB-4693-931B-2992B1CB1CDC}" destId="{8BA26D82-5758-4AB2-AF71-1E59D775AB58}" srcOrd="9" destOrd="0" presId="urn:microsoft.com/office/officeart/2005/8/layout/orgChart1"/>
    <dgm:cxn modelId="{639858BC-A81C-4CF7-B0F6-DA3CF1414FC1}" type="presParOf" srcId="{8BA26D82-5758-4AB2-AF71-1E59D775AB58}" destId="{474D8CB9-E077-4D41-AF23-ABB7287342F7}" srcOrd="0" destOrd="0" presId="urn:microsoft.com/office/officeart/2005/8/layout/orgChart1"/>
    <dgm:cxn modelId="{47E67895-30A0-451B-8A8C-63E3BE290F8E}" type="presParOf" srcId="{474D8CB9-E077-4D41-AF23-ABB7287342F7}" destId="{262DC8E9-000E-4E8C-9A56-656BACC4B5F7}" srcOrd="0" destOrd="0" presId="urn:microsoft.com/office/officeart/2005/8/layout/orgChart1"/>
    <dgm:cxn modelId="{C2A889A8-2DD3-4F3E-AC3B-E5FF843D78BB}" type="presParOf" srcId="{474D8CB9-E077-4D41-AF23-ABB7287342F7}" destId="{572365E0-F9F5-4D47-8A26-E69C470B8A98}" srcOrd="1" destOrd="0" presId="urn:microsoft.com/office/officeart/2005/8/layout/orgChart1"/>
    <dgm:cxn modelId="{1FF4B8E6-64AF-4C82-9399-B87D48E8BE4B}" type="presParOf" srcId="{8BA26D82-5758-4AB2-AF71-1E59D775AB58}" destId="{F7F6E01F-F546-4288-80A7-4540858AD8D1}" srcOrd="1" destOrd="0" presId="urn:microsoft.com/office/officeart/2005/8/layout/orgChart1"/>
    <dgm:cxn modelId="{F569D494-AA53-4FD3-96A3-F2D79639DBE8}" type="presParOf" srcId="{8BA26D82-5758-4AB2-AF71-1E59D775AB58}" destId="{A31424CD-864A-4C71-9672-F69B110CB6AB}" srcOrd="2" destOrd="0" presId="urn:microsoft.com/office/officeart/2005/8/layout/orgChart1"/>
    <dgm:cxn modelId="{3F76AA4F-D3E7-438C-A4EF-E2BE8248850E}" type="presParOf" srcId="{FBB70055-AED5-40FF-867F-74380A19B72B}" destId="{A1694259-F436-4F9E-90BC-F782E7A47CD4}" srcOrd="2" destOrd="0" presId="urn:microsoft.com/office/officeart/2005/8/layout/orgChart1"/>
  </dgm:cxnLst>
  <dgm:bg/>
  <dgm:whole>
    <a:ln w="50800"/>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E18665-9EA0-4DF6-99AF-1DB84D60997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DE189383-84AF-44EA-8340-0D865C458120}">
      <dgm:prSet phldrT="[Text]"/>
      <dgm:spPr/>
      <dgm:t>
        <a:bodyPr/>
        <a:lstStyle/>
        <a:p>
          <a:r>
            <a:rPr lang="en-CA" dirty="0" smtClean="0"/>
            <a:t>Memory Controller</a:t>
          </a:r>
          <a:endParaRPr lang="en-CA" dirty="0"/>
        </a:p>
      </dgm:t>
    </dgm:pt>
    <dgm:pt modelId="{3933B8A9-A5BE-4EB6-9EC8-CDFB5F5EE3C5}" type="parTrans" cxnId="{A5D79792-E956-436A-9051-2A8AA620734F}">
      <dgm:prSet/>
      <dgm:spPr/>
      <dgm:t>
        <a:bodyPr/>
        <a:lstStyle/>
        <a:p>
          <a:endParaRPr lang="en-CA"/>
        </a:p>
      </dgm:t>
    </dgm:pt>
    <dgm:pt modelId="{ACF15660-14C5-49DA-9F7C-1F6215A5157B}" type="sibTrans" cxnId="{A5D79792-E956-436A-9051-2A8AA620734F}">
      <dgm:prSet/>
      <dgm:spPr/>
      <dgm:t>
        <a:bodyPr/>
        <a:lstStyle/>
        <a:p>
          <a:endParaRPr lang="en-CA"/>
        </a:p>
      </dgm:t>
    </dgm:pt>
    <dgm:pt modelId="{CA58616B-8E44-4215-A767-6FC58EE5F80F}">
      <dgm:prSet phldrT="[Text]"/>
      <dgm:spPr/>
      <dgm:t>
        <a:bodyPr/>
        <a:lstStyle/>
        <a:p>
          <a:r>
            <a:rPr lang="en-CA" dirty="0" smtClean="0"/>
            <a:t>Cache 1</a:t>
          </a:r>
          <a:endParaRPr lang="en-CA" dirty="0"/>
        </a:p>
      </dgm:t>
    </dgm:pt>
    <dgm:pt modelId="{98B5D107-FAC6-4A0F-AC85-83B633A88F3D}" type="parTrans" cxnId="{E52543E9-D241-431E-A978-330523B15560}">
      <dgm:prSet/>
      <dgm:spPr>
        <a:ln w="76200">
          <a:solidFill>
            <a:schemeClr val="tx1"/>
          </a:solidFill>
        </a:ln>
      </dgm:spPr>
      <dgm:t>
        <a:bodyPr/>
        <a:lstStyle/>
        <a:p>
          <a:endParaRPr lang="en-CA"/>
        </a:p>
      </dgm:t>
    </dgm:pt>
    <dgm:pt modelId="{5696B508-CF03-4C6C-9235-CCB0404CD990}" type="sibTrans" cxnId="{E52543E9-D241-431E-A978-330523B15560}">
      <dgm:prSet/>
      <dgm:spPr/>
      <dgm:t>
        <a:bodyPr/>
        <a:lstStyle/>
        <a:p>
          <a:endParaRPr lang="en-CA"/>
        </a:p>
      </dgm:t>
    </dgm:pt>
    <dgm:pt modelId="{790384BF-F11B-4BA2-BCDF-16A41A8D72F0}">
      <dgm:prSet phldrT="[Text]"/>
      <dgm:spPr>
        <a:solidFill>
          <a:srgbClr val="00B050"/>
        </a:solidFill>
      </dgm:spPr>
      <dgm:t>
        <a:bodyPr/>
        <a:lstStyle/>
        <a:p>
          <a:r>
            <a:rPr lang="en-CA" dirty="0" smtClean="0"/>
            <a:t>Integrity Unit</a:t>
          </a:r>
          <a:endParaRPr lang="en-CA" dirty="0"/>
        </a:p>
      </dgm:t>
    </dgm:pt>
    <dgm:pt modelId="{DFC87180-2D7C-4839-A11C-6732142F50BD}" type="parTrans" cxnId="{9C4D061C-DDCC-4A43-A22E-C0DBE2F21399}">
      <dgm:prSet/>
      <dgm:spPr>
        <a:ln w="76200">
          <a:solidFill>
            <a:schemeClr val="tx1"/>
          </a:solidFill>
        </a:ln>
      </dgm:spPr>
      <dgm:t>
        <a:bodyPr/>
        <a:lstStyle/>
        <a:p>
          <a:endParaRPr lang="en-CA"/>
        </a:p>
      </dgm:t>
    </dgm:pt>
    <dgm:pt modelId="{539D8496-55C9-4AD9-84C9-CF71CCEE864E}" type="sibTrans" cxnId="{9C4D061C-DDCC-4A43-A22E-C0DBE2F21399}">
      <dgm:prSet/>
      <dgm:spPr/>
      <dgm:t>
        <a:bodyPr/>
        <a:lstStyle/>
        <a:p>
          <a:endParaRPr lang="en-CA"/>
        </a:p>
      </dgm:t>
    </dgm:pt>
    <dgm:pt modelId="{90B2565C-BB0E-4B48-A51B-07D2E4DAE487}">
      <dgm:prSet phldrT="[Text]"/>
      <dgm:spPr/>
      <dgm:t>
        <a:bodyPr/>
        <a:lstStyle/>
        <a:p>
          <a:r>
            <a:rPr lang="en-CA" dirty="0" smtClean="0"/>
            <a:t>Cache 2</a:t>
          </a:r>
          <a:endParaRPr lang="en-CA" dirty="0"/>
        </a:p>
      </dgm:t>
    </dgm:pt>
    <dgm:pt modelId="{0D5823D5-BEC5-414D-95B3-B53EADB5DDBC}" type="parTrans" cxnId="{8323B2A6-61BB-4F8E-80FF-09A8E6657674}">
      <dgm:prSet/>
      <dgm:spPr>
        <a:ln w="76200">
          <a:solidFill>
            <a:schemeClr val="tx1"/>
          </a:solidFill>
        </a:ln>
      </dgm:spPr>
      <dgm:t>
        <a:bodyPr/>
        <a:lstStyle/>
        <a:p>
          <a:endParaRPr lang="en-CA"/>
        </a:p>
      </dgm:t>
    </dgm:pt>
    <dgm:pt modelId="{2A4D8463-9479-4CE4-99E9-E38EFB0FBED2}" type="sibTrans" cxnId="{8323B2A6-61BB-4F8E-80FF-09A8E6657674}">
      <dgm:prSet/>
      <dgm:spPr/>
      <dgm:t>
        <a:bodyPr/>
        <a:lstStyle/>
        <a:p>
          <a:endParaRPr lang="en-CA"/>
        </a:p>
      </dgm:t>
    </dgm:pt>
    <dgm:pt modelId="{3F7A9501-A79E-4F1F-ADC7-3573D2EEBA64}">
      <dgm:prSet phldrT="[Text]"/>
      <dgm:spPr>
        <a:solidFill>
          <a:srgbClr val="00B050"/>
        </a:solidFill>
      </dgm:spPr>
      <dgm:t>
        <a:bodyPr/>
        <a:lstStyle/>
        <a:p>
          <a:r>
            <a:rPr lang="en-CA" dirty="0" smtClean="0"/>
            <a:t>Filtered Trace Buffer</a:t>
          </a:r>
          <a:endParaRPr lang="en-CA" dirty="0"/>
        </a:p>
      </dgm:t>
    </dgm:pt>
    <dgm:pt modelId="{81B193EC-06E5-4081-B159-17997BAA78E4}" type="parTrans" cxnId="{4C230254-0E0D-4FF2-A083-16A313DD5886}">
      <dgm:prSet/>
      <dgm:spPr>
        <a:ln w="76200">
          <a:solidFill>
            <a:schemeClr val="tx1"/>
          </a:solidFill>
        </a:ln>
      </dgm:spPr>
      <dgm:t>
        <a:bodyPr/>
        <a:lstStyle/>
        <a:p>
          <a:endParaRPr lang="en-CA"/>
        </a:p>
      </dgm:t>
    </dgm:pt>
    <dgm:pt modelId="{C641D36C-02A5-46CD-A048-EA741B250A08}" type="sibTrans" cxnId="{4C230254-0E0D-4FF2-A083-16A313DD5886}">
      <dgm:prSet/>
      <dgm:spPr/>
      <dgm:t>
        <a:bodyPr/>
        <a:lstStyle/>
        <a:p>
          <a:endParaRPr lang="en-CA"/>
        </a:p>
      </dgm:t>
    </dgm:pt>
    <dgm:pt modelId="{DF3479F4-F74B-40A1-ACD1-C9245EF14463}">
      <dgm:prSet phldrT="[Text]"/>
      <dgm:spPr/>
      <dgm:t>
        <a:bodyPr/>
        <a:lstStyle/>
        <a:p>
          <a:r>
            <a:rPr lang="en-CA" smtClean="0"/>
            <a:t>Cache </a:t>
          </a:r>
          <a:r>
            <a:rPr lang="en-CA" dirty="0" smtClean="0"/>
            <a:t>3</a:t>
          </a:r>
          <a:endParaRPr lang="en-CA" dirty="0"/>
        </a:p>
      </dgm:t>
    </dgm:pt>
    <dgm:pt modelId="{BCD9D14D-7ACF-4FE8-B94B-8B208D091538}" type="parTrans" cxnId="{686E3B23-6036-436B-BCC6-CEA84DC1C9B2}">
      <dgm:prSet/>
      <dgm:spPr>
        <a:ln w="76200">
          <a:solidFill>
            <a:schemeClr val="tx1"/>
          </a:solidFill>
        </a:ln>
      </dgm:spPr>
      <dgm:t>
        <a:bodyPr/>
        <a:lstStyle/>
        <a:p>
          <a:endParaRPr lang="en-CA"/>
        </a:p>
      </dgm:t>
    </dgm:pt>
    <dgm:pt modelId="{BC1A5489-36E6-48E6-8C7C-4A2029BAF223}" type="sibTrans" cxnId="{686E3B23-6036-436B-BCC6-CEA84DC1C9B2}">
      <dgm:prSet/>
      <dgm:spPr/>
      <dgm:t>
        <a:bodyPr/>
        <a:lstStyle/>
        <a:p>
          <a:endParaRPr lang="en-CA"/>
        </a:p>
      </dgm:t>
    </dgm:pt>
    <dgm:pt modelId="{E51CFCD5-3909-46A6-85E4-DE3FD7168EE7}" type="pres">
      <dgm:prSet presAssocID="{81E18665-9EA0-4DF6-99AF-1DB84D609971}" presName="hierChild1" presStyleCnt="0">
        <dgm:presLayoutVars>
          <dgm:orgChart val="1"/>
          <dgm:chPref val="1"/>
          <dgm:dir/>
          <dgm:animOne val="branch"/>
          <dgm:animLvl val="lvl"/>
          <dgm:resizeHandles/>
        </dgm:presLayoutVars>
      </dgm:prSet>
      <dgm:spPr/>
      <dgm:t>
        <a:bodyPr/>
        <a:lstStyle/>
        <a:p>
          <a:endParaRPr lang="en-CA"/>
        </a:p>
      </dgm:t>
    </dgm:pt>
    <dgm:pt modelId="{FBB70055-AED5-40FF-867F-74380A19B72B}" type="pres">
      <dgm:prSet presAssocID="{DE189383-84AF-44EA-8340-0D865C458120}" presName="hierRoot1" presStyleCnt="0">
        <dgm:presLayoutVars>
          <dgm:hierBranch val="init"/>
        </dgm:presLayoutVars>
      </dgm:prSet>
      <dgm:spPr/>
    </dgm:pt>
    <dgm:pt modelId="{6AD70E18-D3E9-4FA6-910E-A9F451CC540B}" type="pres">
      <dgm:prSet presAssocID="{DE189383-84AF-44EA-8340-0D865C458120}" presName="rootComposite1" presStyleCnt="0"/>
      <dgm:spPr/>
    </dgm:pt>
    <dgm:pt modelId="{71170076-D7BB-41A3-86B1-E61903126CFC}" type="pres">
      <dgm:prSet presAssocID="{DE189383-84AF-44EA-8340-0D865C458120}" presName="rootText1" presStyleLbl="node0" presStyleIdx="0" presStyleCnt="1">
        <dgm:presLayoutVars>
          <dgm:chPref val="3"/>
        </dgm:presLayoutVars>
      </dgm:prSet>
      <dgm:spPr/>
      <dgm:t>
        <a:bodyPr/>
        <a:lstStyle/>
        <a:p>
          <a:endParaRPr lang="en-CA"/>
        </a:p>
      </dgm:t>
    </dgm:pt>
    <dgm:pt modelId="{228AFF97-4010-4C1D-AD79-6CB35EC9E15D}" type="pres">
      <dgm:prSet presAssocID="{DE189383-84AF-44EA-8340-0D865C458120}" presName="rootConnector1" presStyleLbl="node1" presStyleIdx="0" presStyleCnt="0"/>
      <dgm:spPr/>
      <dgm:t>
        <a:bodyPr/>
        <a:lstStyle/>
        <a:p>
          <a:endParaRPr lang="en-CA"/>
        </a:p>
      </dgm:t>
    </dgm:pt>
    <dgm:pt modelId="{674537CA-5AAB-4693-931B-2992B1CB1CDC}" type="pres">
      <dgm:prSet presAssocID="{DE189383-84AF-44EA-8340-0D865C458120}" presName="hierChild2" presStyleCnt="0"/>
      <dgm:spPr/>
    </dgm:pt>
    <dgm:pt modelId="{F0CD5747-01A0-41E8-9C18-8693B62787A1}" type="pres">
      <dgm:prSet presAssocID="{98B5D107-FAC6-4A0F-AC85-83B633A88F3D}" presName="Name37" presStyleLbl="parChTrans1D2" presStyleIdx="0" presStyleCnt="5"/>
      <dgm:spPr/>
      <dgm:t>
        <a:bodyPr/>
        <a:lstStyle/>
        <a:p>
          <a:endParaRPr lang="en-CA"/>
        </a:p>
      </dgm:t>
    </dgm:pt>
    <dgm:pt modelId="{EFD98B27-8714-44F2-A93F-104D99EFE9B0}" type="pres">
      <dgm:prSet presAssocID="{CA58616B-8E44-4215-A767-6FC58EE5F80F}" presName="hierRoot2" presStyleCnt="0">
        <dgm:presLayoutVars>
          <dgm:hierBranch val="init"/>
        </dgm:presLayoutVars>
      </dgm:prSet>
      <dgm:spPr/>
    </dgm:pt>
    <dgm:pt modelId="{647000BE-3A12-4CA5-A996-E4F1285A379D}" type="pres">
      <dgm:prSet presAssocID="{CA58616B-8E44-4215-A767-6FC58EE5F80F}" presName="rootComposite" presStyleCnt="0"/>
      <dgm:spPr/>
    </dgm:pt>
    <dgm:pt modelId="{963D9A4C-D6EE-4D9C-AE48-8B58B911F14F}" type="pres">
      <dgm:prSet presAssocID="{CA58616B-8E44-4215-A767-6FC58EE5F80F}" presName="rootText" presStyleLbl="node2" presStyleIdx="0" presStyleCnt="5" custLinFactNeighborX="-51162">
        <dgm:presLayoutVars>
          <dgm:chPref val="3"/>
        </dgm:presLayoutVars>
      </dgm:prSet>
      <dgm:spPr/>
      <dgm:t>
        <a:bodyPr/>
        <a:lstStyle/>
        <a:p>
          <a:endParaRPr lang="en-CA"/>
        </a:p>
      </dgm:t>
    </dgm:pt>
    <dgm:pt modelId="{FAC5F46B-5252-4274-BCE9-C0C38DF8C567}" type="pres">
      <dgm:prSet presAssocID="{CA58616B-8E44-4215-A767-6FC58EE5F80F}" presName="rootConnector" presStyleLbl="node2" presStyleIdx="0" presStyleCnt="5"/>
      <dgm:spPr/>
      <dgm:t>
        <a:bodyPr/>
        <a:lstStyle/>
        <a:p>
          <a:endParaRPr lang="en-CA"/>
        </a:p>
      </dgm:t>
    </dgm:pt>
    <dgm:pt modelId="{D74EBEBD-96D0-4418-80DA-5D748E5C17E2}" type="pres">
      <dgm:prSet presAssocID="{CA58616B-8E44-4215-A767-6FC58EE5F80F}" presName="hierChild4" presStyleCnt="0"/>
      <dgm:spPr/>
    </dgm:pt>
    <dgm:pt modelId="{D9588932-22DD-4587-AAA6-FDB63E50D600}" type="pres">
      <dgm:prSet presAssocID="{CA58616B-8E44-4215-A767-6FC58EE5F80F}" presName="hierChild5" presStyleCnt="0"/>
      <dgm:spPr/>
    </dgm:pt>
    <dgm:pt modelId="{92464CFF-0148-48CB-9B66-B2018D26B2EA}" type="pres">
      <dgm:prSet presAssocID="{DFC87180-2D7C-4839-A11C-6732142F50BD}" presName="Name37" presStyleLbl="parChTrans1D2" presStyleIdx="1" presStyleCnt="5"/>
      <dgm:spPr/>
      <dgm:t>
        <a:bodyPr/>
        <a:lstStyle/>
        <a:p>
          <a:endParaRPr lang="en-CA"/>
        </a:p>
      </dgm:t>
    </dgm:pt>
    <dgm:pt modelId="{3DD62E8C-AA91-4AAB-AAD4-DD80BEDAB0EB}" type="pres">
      <dgm:prSet presAssocID="{790384BF-F11B-4BA2-BCDF-16A41A8D72F0}" presName="hierRoot2" presStyleCnt="0">
        <dgm:presLayoutVars>
          <dgm:hierBranch val="init"/>
        </dgm:presLayoutVars>
      </dgm:prSet>
      <dgm:spPr/>
    </dgm:pt>
    <dgm:pt modelId="{07AB9011-4B5F-4100-8C80-4A926B08D40E}" type="pres">
      <dgm:prSet presAssocID="{790384BF-F11B-4BA2-BCDF-16A41A8D72F0}" presName="rootComposite" presStyleCnt="0"/>
      <dgm:spPr/>
    </dgm:pt>
    <dgm:pt modelId="{067A4D8F-216A-4D8A-A546-B71164452E6A}" type="pres">
      <dgm:prSet presAssocID="{790384BF-F11B-4BA2-BCDF-16A41A8D72F0}" presName="rootText" presStyleLbl="node2" presStyleIdx="1" presStyleCnt="5" custScaleX="80075" custScaleY="69854">
        <dgm:presLayoutVars>
          <dgm:chPref val="3"/>
        </dgm:presLayoutVars>
      </dgm:prSet>
      <dgm:spPr/>
      <dgm:t>
        <a:bodyPr/>
        <a:lstStyle/>
        <a:p>
          <a:endParaRPr lang="en-CA"/>
        </a:p>
      </dgm:t>
    </dgm:pt>
    <dgm:pt modelId="{9F2BC74F-F3A2-4A0C-95D6-C8384F67B0BC}" type="pres">
      <dgm:prSet presAssocID="{790384BF-F11B-4BA2-BCDF-16A41A8D72F0}" presName="rootConnector" presStyleLbl="node2" presStyleIdx="1" presStyleCnt="5"/>
      <dgm:spPr/>
      <dgm:t>
        <a:bodyPr/>
        <a:lstStyle/>
        <a:p>
          <a:endParaRPr lang="en-CA"/>
        </a:p>
      </dgm:t>
    </dgm:pt>
    <dgm:pt modelId="{44B3378C-C86A-4838-A4DD-ED65111CA9BB}" type="pres">
      <dgm:prSet presAssocID="{790384BF-F11B-4BA2-BCDF-16A41A8D72F0}" presName="hierChild4" presStyleCnt="0"/>
      <dgm:spPr/>
    </dgm:pt>
    <dgm:pt modelId="{75A9382B-161D-456B-82E8-FE63F4A2FB8B}" type="pres">
      <dgm:prSet presAssocID="{790384BF-F11B-4BA2-BCDF-16A41A8D72F0}" presName="hierChild5" presStyleCnt="0"/>
      <dgm:spPr/>
    </dgm:pt>
    <dgm:pt modelId="{5A786A20-2AE9-4565-BDBF-A3D0A9300479}" type="pres">
      <dgm:prSet presAssocID="{0D5823D5-BEC5-414D-95B3-B53EADB5DDBC}" presName="Name37" presStyleLbl="parChTrans1D2" presStyleIdx="2" presStyleCnt="5"/>
      <dgm:spPr/>
      <dgm:t>
        <a:bodyPr/>
        <a:lstStyle/>
        <a:p>
          <a:endParaRPr lang="en-CA"/>
        </a:p>
      </dgm:t>
    </dgm:pt>
    <dgm:pt modelId="{431651AB-B388-4F9A-BC99-01D944BE5CD1}" type="pres">
      <dgm:prSet presAssocID="{90B2565C-BB0E-4B48-A51B-07D2E4DAE487}" presName="hierRoot2" presStyleCnt="0">
        <dgm:presLayoutVars>
          <dgm:hierBranch val="init"/>
        </dgm:presLayoutVars>
      </dgm:prSet>
      <dgm:spPr/>
    </dgm:pt>
    <dgm:pt modelId="{5B39CF84-95BD-4A8B-8FA7-C15D723EB7E5}" type="pres">
      <dgm:prSet presAssocID="{90B2565C-BB0E-4B48-A51B-07D2E4DAE487}" presName="rootComposite" presStyleCnt="0"/>
      <dgm:spPr/>
    </dgm:pt>
    <dgm:pt modelId="{FF48D634-980D-49FA-BFE7-97CDCC9AE491}" type="pres">
      <dgm:prSet presAssocID="{90B2565C-BB0E-4B48-A51B-07D2E4DAE487}" presName="rootText" presStyleLbl="node2" presStyleIdx="2" presStyleCnt="5">
        <dgm:presLayoutVars>
          <dgm:chPref val="3"/>
        </dgm:presLayoutVars>
      </dgm:prSet>
      <dgm:spPr/>
      <dgm:t>
        <a:bodyPr/>
        <a:lstStyle/>
        <a:p>
          <a:endParaRPr lang="en-CA"/>
        </a:p>
      </dgm:t>
    </dgm:pt>
    <dgm:pt modelId="{3A0CB1C9-163A-43D1-B542-11E067989E57}" type="pres">
      <dgm:prSet presAssocID="{90B2565C-BB0E-4B48-A51B-07D2E4DAE487}" presName="rootConnector" presStyleLbl="node2" presStyleIdx="2" presStyleCnt="5"/>
      <dgm:spPr/>
      <dgm:t>
        <a:bodyPr/>
        <a:lstStyle/>
        <a:p>
          <a:endParaRPr lang="en-CA"/>
        </a:p>
      </dgm:t>
    </dgm:pt>
    <dgm:pt modelId="{4336E933-D6E8-43EF-9127-F8C07F7D0EF2}" type="pres">
      <dgm:prSet presAssocID="{90B2565C-BB0E-4B48-A51B-07D2E4DAE487}" presName="hierChild4" presStyleCnt="0"/>
      <dgm:spPr/>
    </dgm:pt>
    <dgm:pt modelId="{C10284B0-AF7F-4C69-8DAD-741B4B6FA993}" type="pres">
      <dgm:prSet presAssocID="{90B2565C-BB0E-4B48-A51B-07D2E4DAE487}" presName="hierChild5" presStyleCnt="0"/>
      <dgm:spPr/>
    </dgm:pt>
    <dgm:pt modelId="{A1E4759D-62F3-43F6-A017-0FF3DFF96901}" type="pres">
      <dgm:prSet presAssocID="{81B193EC-06E5-4081-B159-17997BAA78E4}" presName="Name37" presStyleLbl="parChTrans1D2" presStyleIdx="3" presStyleCnt="5"/>
      <dgm:spPr/>
      <dgm:t>
        <a:bodyPr/>
        <a:lstStyle/>
        <a:p>
          <a:endParaRPr lang="en-CA"/>
        </a:p>
      </dgm:t>
    </dgm:pt>
    <dgm:pt modelId="{AED0ACB6-9C43-44BA-B4C6-32AB27497270}" type="pres">
      <dgm:prSet presAssocID="{3F7A9501-A79E-4F1F-ADC7-3573D2EEBA64}" presName="hierRoot2" presStyleCnt="0">
        <dgm:presLayoutVars>
          <dgm:hierBranch val="init"/>
        </dgm:presLayoutVars>
      </dgm:prSet>
      <dgm:spPr/>
    </dgm:pt>
    <dgm:pt modelId="{0CFBC83D-8DB7-4B3E-BF42-2162B275F1F9}" type="pres">
      <dgm:prSet presAssocID="{3F7A9501-A79E-4F1F-ADC7-3573D2EEBA64}" presName="rootComposite" presStyleCnt="0"/>
      <dgm:spPr/>
    </dgm:pt>
    <dgm:pt modelId="{6033D16C-1E5A-4AD7-BC3B-CBDC38F46371}" type="pres">
      <dgm:prSet presAssocID="{3F7A9501-A79E-4F1F-ADC7-3573D2EEBA64}" presName="rootText" presStyleLbl="node2" presStyleIdx="3" presStyleCnt="5" custScaleX="90582" custScaleY="94626">
        <dgm:presLayoutVars>
          <dgm:chPref val="3"/>
        </dgm:presLayoutVars>
      </dgm:prSet>
      <dgm:spPr/>
      <dgm:t>
        <a:bodyPr/>
        <a:lstStyle/>
        <a:p>
          <a:endParaRPr lang="en-CA"/>
        </a:p>
      </dgm:t>
    </dgm:pt>
    <dgm:pt modelId="{FC28CCA9-5C29-48BA-A202-3EE25CB6EDB7}" type="pres">
      <dgm:prSet presAssocID="{3F7A9501-A79E-4F1F-ADC7-3573D2EEBA64}" presName="rootConnector" presStyleLbl="node2" presStyleIdx="3" presStyleCnt="5"/>
      <dgm:spPr/>
      <dgm:t>
        <a:bodyPr/>
        <a:lstStyle/>
        <a:p>
          <a:endParaRPr lang="en-CA"/>
        </a:p>
      </dgm:t>
    </dgm:pt>
    <dgm:pt modelId="{12F4A3BD-1B66-45B9-BD5E-46B6324B9252}" type="pres">
      <dgm:prSet presAssocID="{3F7A9501-A79E-4F1F-ADC7-3573D2EEBA64}" presName="hierChild4" presStyleCnt="0"/>
      <dgm:spPr/>
    </dgm:pt>
    <dgm:pt modelId="{0478586C-E071-4288-8F80-D935F964F532}" type="pres">
      <dgm:prSet presAssocID="{3F7A9501-A79E-4F1F-ADC7-3573D2EEBA64}" presName="hierChild5" presStyleCnt="0"/>
      <dgm:spPr/>
    </dgm:pt>
    <dgm:pt modelId="{483B2A1F-A523-4A65-8498-AF02B2FAD20F}" type="pres">
      <dgm:prSet presAssocID="{BCD9D14D-7ACF-4FE8-B94B-8B208D091538}" presName="Name37" presStyleLbl="parChTrans1D2" presStyleIdx="4" presStyleCnt="5"/>
      <dgm:spPr/>
      <dgm:t>
        <a:bodyPr/>
        <a:lstStyle/>
        <a:p>
          <a:endParaRPr lang="en-CA"/>
        </a:p>
      </dgm:t>
    </dgm:pt>
    <dgm:pt modelId="{8BA26D82-5758-4AB2-AF71-1E59D775AB58}" type="pres">
      <dgm:prSet presAssocID="{DF3479F4-F74B-40A1-ACD1-C9245EF14463}" presName="hierRoot2" presStyleCnt="0">
        <dgm:presLayoutVars>
          <dgm:hierBranch val="init"/>
        </dgm:presLayoutVars>
      </dgm:prSet>
      <dgm:spPr/>
    </dgm:pt>
    <dgm:pt modelId="{474D8CB9-E077-4D41-AF23-ABB7287342F7}" type="pres">
      <dgm:prSet presAssocID="{DF3479F4-F74B-40A1-ACD1-C9245EF14463}" presName="rootComposite" presStyleCnt="0"/>
      <dgm:spPr/>
    </dgm:pt>
    <dgm:pt modelId="{262DC8E9-000E-4E8C-9A56-656BACC4B5F7}" type="pres">
      <dgm:prSet presAssocID="{DF3479F4-F74B-40A1-ACD1-C9245EF14463}" presName="rootText" presStyleLbl="node2" presStyleIdx="4" presStyleCnt="5">
        <dgm:presLayoutVars>
          <dgm:chPref val="3"/>
        </dgm:presLayoutVars>
      </dgm:prSet>
      <dgm:spPr/>
      <dgm:t>
        <a:bodyPr/>
        <a:lstStyle/>
        <a:p>
          <a:endParaRPr lang="en-CA"/>
        </a:p>
      </dgm:t>
    </dgm:pt>
    <dgm:pt modelId="{572365E0-F9F5-4D47-8A26-E69C470B8A98}" type="pres">
      <dgm:prSet presAssocID="{DF3479F4-F74B-40A1-ACD1-C9245EF14463}" presName="rootConnector" presStyleLbl="node2" presStyleIdx="4" presStyleCnt="5"/>
      <dgm:spPr/>
      <dgm:t>
        <a:bodyPr/>
        <a:lstStyle/>
        <a:p>
          <a:endParaRPr lang="en-CA"/>
        </a:p>
      </dgm:t>
    </dgm:pt>
    <dgm:pt modelId="{F7F6E01F-F546-4288-80A7-4540858AD8D1}" type="pres">
      <dgm:prSet presAssocID="{DF3479F4-F74B-40A1-ACD1-C9245EF14463}" presName="hierChild4" presStyleCnt="0"/>
      <dgm:spPr/>
    </dgm:pt>
    <dgm:pt modelId="{A31424CD-864A-4C71-9672-F69B110CB6AB}" type="pres">
      <dgm:prSet presAssocID="{DF3479F4-F74B-40A1-ACD1-C9245EF14463}" presName="hierChild5" presStyleCnt="0"/>
      <dgm:spPr/>
    </dgm:pt>
    <dgm:pt modelId="{A1694259-F436-4F9E-90BC-F782E7A47CD4}" type="pres">
      <dgm:prSet presAssocID="{DE189383-84AF-44EA-8340-0D865C458120}" presName="hierChild3" presStyleCnt="0"/>
      <dgm:spPr/>
    </dgm:pt>
  </dgm:ptLst>
  <dgm:cxnLst>
    <dgm:cxn modelId="{4C230254-0E0D-4FF2-A083-16A313DD5886}" srcId="{DE189383-84AF-44EA-8340-0D865C458120}" destId="{3F7A9501-A79E-4F1F-ADC7-3573D2EEBA64}" srcOrd="3" destOrd="0" parTransId="{81B193EC-06E5-4081-B159-17997BAA78E4}" sibTransId="{C641D36C-02A5-46CD-A048-EA741B250A08}"/>
    <dgm:cxn modelId="{9C4D061C-DDCC-4A43-A22E-C0DBE2F21399}" srcId="{DE189383-84AF-44EA-8340-0D865C458120}" destId="{790384BF-F11B-4BA2-BCDF-16A41A8D72F0}" srcOrd="1" destOrd="0" parTransId="{DFC87180-2D7C-4839-A11C-6732142F50BD}" sibTransId="{539D8496-55C9-4AD9-84C9-CF71CCEE864E}"/>
    <dgm:cxn modelId="{9F5C1362-AD6D-4BB6-A866-3F34B8D0ACDB}" type="presOf" srcId="{DE189383-84AF-44EA-8340-0D865C458120}" destId="{71170076-D7BB-41A3-86B1-E61903126CFC}" srcOrd="0" destOrd="0" presId="urn:microsoft.com/office/officeart/2005/8/layout/orgChart1"/>
    <dgm:cxn modelId="{FCF45565-1E79-4C5F-AE33-2E24D59EA34C}" type="presOf" srcId="{3F7A9501-A79E-4F1F-ADC7-3573D2EEBA64}" destId="{6033D16C-1E5A-4AD7-BC3B-CBDC38F46371}" srcOrd="0" destOrd="0" presId="urn:microsoft.com/office/officeart/2005/8/layout/orgChart1"/>
    <dgm:cxn modelId="{D3B57EA3-D14B-47CD-81BC-89DCF2601BCB}" type="presOf" srcId="{98B5D107-FAC6-4A0F-AC85-83B633A88F3D}" destId="{F0CD5747-01A0-41E8-9C18-8693B62787A1}" srcOrd="0" destOrd="0" presId="urn:microsoft.com/office/officeart/2005/8/layout/orgChart1"/>
    <dgm:cxn modelId="{A9EB4A6F-F696-40A7-AE22-F8999CAD9CE5}" type="presOf" srcId="{DF3479F4-F74B-40A1-ACD1-C9245EF14463}" destId="{572365E0-F9F5-4D47-8A26-E69C470B8A98}" srcOrd="1" destOrd="0" presId="urn:microsoft.com/office/officeart/2005/8/layout/orgChart1"/>
    <dgm:cxn modelId="{96D22DB3-4BAF-4A24-9939-D833B43A9F1D}" type="presOf" srcId="{DF3479F4-F74B-40A1-ACD1-C9245EF14463}" destId="{262DC8E9-000E-4E8C-9A56-656BACC4B5F7}" srcOrd="0" destOrd="0" presId="urn:microsoft.com/office/officeart/2005/8/layout/orgChart1"/>
    <dgm:cxn modelId="{B5072E0C-AD45-4908-9E65-F61495BFE798}" type="presOf" srcId="{90B2565C-BB0E-4B48-A51B-07D2E4DAE487}" destId="{3A0CB1C9-163A-43D1-B542-11E067989E57}" srcOrd="1" destOrd="0" presId="urn:microsoft.com/office/officeart/2005/8/layout/orgChart1"/>
    <dgm:cxn modelId="{52396AD9-1FD2-4DD6-AD7C-C8DE93F29629}" type="presOf" srcId="{BCD9D14D-7ACF-4FE8-B94B-8B208D091538}" destId="{483B2A1F-A523-4A65-8498-AF02B2FAD20F}" srcOrd="0" destOrd="0" presId="urn:microsoft.com/office/officeart/2005/8/layout/orgChart1"/>
    <dgm:cxn modelId="{61C59CD4-B868-4B86-9219-5E59AE7A560A}" type="presOf" srcId="{3F7A9501-A79E-4F1F-ADC7-3573D2EEBA64}" destId="{FC28CCA9-5C29-48BA-A202-3EE25CB6EDB7}" srcOrd="1" destOrd="0" presId="urn:microsoft.com/office/officeart/2005/8/layout/orgChart1"/>
    <dgm:cxn modelId="{FED9679A-CFAD-47A4-B8F2-8C6C1FB9D4A5}" type="presOf" srcId="{790384BF-F11B-4BA2-BCDF-16A41A8D72F0}" destId="{9F2BC74F-F3A2-4A0C-95D6-C8384F67B0BC}" srcOrd="1" destOrd="0" presId="urn:microsoft.com/office/officeart/2005/8/layout/orgChart1"/>
    <dgm:cxn modelId="{A5D79792-E956-436A-9051-2A8AA620734F}" srcId="{81E18665-9EA0-4DF6-99AF-1DB84D609971}" destId="{DE189383-84AF-44EA-8340-0D865C458120}" srcOrd="0" destOrd="0" parTransId="{3933B8A9-A5BE-4EB6-9EC8-CDFB5F5EE3C5}" sibTransId="{ACF15660-14C5-49DA-9F7C-1F6215A5157B}"/>
    <dgm:cxn modelId="{AC1610C5-3655-4D15-A361-9349F3C9A653}" type="presOf" srcId="{81B193EC-06E5-4081-B159-17997BAA78E4}" destId="{A1E4759D-62F3-43F6-A017-0FF3DFF96901}" srcOrd="0" destOrd="0" presId="urn:microsoft.com/office/officeart/2005/8/layout/orgChart1"/>
    <dgm:cxn modelId="{EF0C9D63-3B69-4511-B83E-5F63A99C6825}" type="presOf" srcId="{81E18665-9EA0-4DF6-99AF-1DB84D609971}" destId="{E51CFCD5-3909-46A6-85E4-DE3FD7168EE7}" srcOrd="0" destOrd="0" presId="urn:microsoft.com/office/officeart/2005/8/layout/orgChart1"/>
    <dgm:cxn modelId="{DCC74D32-61D4-4A68-92B6-6DD4B8A86D2A}" type="presOf" srcId="{CA58616B-8E44-4215-A767-6FC58EE5F80F}" destId="{963D9A4C-D6EE-4D9C-AE48-8B58B911F14F}" srcOrd="0" destOrd="0" presId="urn:microsoft.com/office/officeart/2005/8/layout/orgChart1"/>
    <dgm:cxn modelId="{E52543E9-D241-431E-A978-330523B15560}" srcId="{DE189383-84AF-44EA-8340-0D865C458120}" destId="{CA58616B-8E44-4215-A767-6FC58EE5F80F}" srcOrd="0" destOrd="0" parTransId="{98B5D107-FAC6-4A0F-AC85-83B633A88F3D}" sibTransId="{5696B508-CF03-4C6C-9235-CCB0404CD990}"/>
    <dgm:cxn modelId="{14666F1B-65BD-4369-AE30-36F22A9488B2}" type="presOf" srcId="{DFC87180-2D7C-4839-A11C-6732142F50BD}" destId="{92464CFF-0148-48CB-9B66-B2018D26B2EA}" srcOrd="0" destOrd="0" presId="urn:microsoft.com/office/officeart/2005/8/layout/orgChart1"/>
    <dgm:cxn modelId="{8323B2A6-61BB-4F8E-80FF-09A8E6657674}" srcId="{DE189383-84AF-44EA-8340-0D865C458120}" destId="{90B2565C-BB0E-4B48-A51B-07D2E4DAE487}" srcOrd="2" destOrd="0" parTransId="{0D5823D5-BEC5-414D-95B3-B53EADB5DDBC}" sibTransId="{2A4D8463-9479-4CE4-99E9-E38EFB0FBED2}"/>
    <dgm:cxn modelId="{C5949D26-7AC9-4C13-92E2-74C0C044C1E0}" type="presOf" srcId="{790384BF-F11B-4BA2-BCDF-16A41A8D72F0}" destId="{067A4D8F-216A-4D8A-A546-B71164452E6A}" srcOrd="0" destOrd="0" presId="urn:microsoft.com/office/officeart/2005/8/layout/orgChart1"/>
    <dgm:cxn modelId="{1951145B-82BF-438C-9AA7-C1E603045D8C}" type="presOf" srcId="{90B2565C-BB0E-4B48-A51B-07D2E4DAE487}" destId="{FF48D634-980D-49FA-BFE7-97CDCC9AE491}" srcOrd="0" destOrd="0" presId="urn:microsoft.com/office/officeart/2005/8/layout/orgChart1"/>
    <dgm:cxn modelId="{4DEF7B80-B316-42AB-8DF9-588A079E829C}" type="presOf" srcId="{CA58616B-8E44-4215-A767-6FC58EE5F80F}" destId="{FAC5F46B-5252-4274-BCE9-C0C38DF8C567}" srcOrd="1" destOrd="0" presId="urn:microsoft.com/office/officeart/2005/8/layout/orgChart1"/>
    <dgm:cxn modelId="{6BCD693D-527C-42FC-8B52-BFAF8101A873}" type="presOf" srcId="{0D5823D5-BEC5-414D-95B3-B53EADB5DDBC}" destId="{5A786A20-2AE9-4565-BDBF-A3D0A9300479}" srcOrd="0" destOrd="0" presId="urn:microsoft.com/office/officeart/2005/8/layout/orgChart1"/>
    <dgm:cxn modelId="{8412B2AB-AA11-42F4-962B-9662511AF3C7}" type="presOf" srcId="{DE189383-84AF-44EA-8340-0D865C458120}" destId="{228AFF97-4010-4C1D-AD79-6CB35EC9E15D}" srcOrd="1" destOrd="0" presId="urn:microsoft.com/office/officeart/2005/8/layout/orgChart1"/>
    <dgm:cxn modelId="{686E3B23-6036-436B-BCC6-CEA84DC1C9B2}" srcId="{DE189383-84AF-44EA-8340-0D865C458120}" destId="{DF3479F4-F74B-40A1-ACD1-C9245EF14463}" srcOrd="4" destOrd="0" parTransId="{BCD9D14D-7ACF-4FE8-B94B-8B208D091538}" sibTransId="{BC1A5489-36E6-48E6-8C7C-4A2029BAF223}"/>
    <dgm:cxn modelId="{C44EF408-B4D6-4817-9063-D3F144A83A57}" type="presParOf" srcId="{E51CFCD5-3909-46A6-85E4-DE3FD7168EE7}" destId="{FBB70055-AED5-40FF-867F-74380A19B72B}" srcOrd="0" destOrd="0" presId="urn:microsoft.com/office/officeart/2005/8/layout/orgChart1"/>
    <dgm:cxn modelId="{A669A3B8-9FD7-43D0-B152-82061A5B8BBA}" type="presParOf" srcId="{FBB70055-AED5-40FF-867F-74380A19B72B}" destId="{6AD70E18-D3E9-4FA6-910E-A9F451CC540B}" srcOrd="0" destOrd="0" presId="urn:microsoft.com/office/officeart/2005/8/layout/orgChart1"/>
    <dgm:cxn modelId="{BAC58CBE-E85A-4E79-9E54-93FE704EE0C1}" type="presParOf" srcId="{6AD70E18-D3E9-4FA6-910E-A9F451CC540B}" destId="{71170076-D7BB-41A3-86B1-E61903126CFC}" srcOrd="0" destOrd="0" presId="urn:microsoft.com/office/officeart/2005/8/layout/orgChart1"/>
    <dgm:cxn modelId="{8AD639BF-E1D3-401A-B7F7-7B4CC7F458B9}" type="presParOf" srcId="{6AD70E18-D3E9-4FA6-910E-A9F451CC540B}" destId="{228AFF97-4010-4C1D-AD79-6CB35EC9E15D}" srcOrd="1" destOrd="0" presId="urn:microsoft.com/office/officeart/2005/8/layout/orgChart1"/>
    <dgm:cxn modelId="{FD4A2E89-6914-4AB2-82F3-5DC60AE13FA0}" type="presParOf" srcId="{FBB70055-AED5-40FF-867F-74380A19B72B}" destId="{674537CA-5AAB-4693-931B-2992B1CB1CDC}" srcOrd="1" destOrd="0" presId="urn:microsoft.com/office/officeart/2005/8/layout/orgChart1"/>
    <dgm:cxn modelId="{E95426E4-ECC3-482A-BE50-5780BF7265C8}" type="presParOf" srcId="{674537CA-5AAB-4693-931B-2992B1CB1CDC}" destId="{F0CD5747-01A0-41E8-9C18-8693B62787A1}" srcOrd="0" destOrd="0" presId="urn:microsoft.com/office/officeart/2005/8/layout/orgChart1"/>
    <dgm:cxn modelId="{39D56B3A-FB66-4D17-AEA2-04967631E40C}" type="presParOf" srcId="{674537CA-5AAB-4693-931B-2992B1CB1CDC}" destId="{EFD98B27-8714-44F2-A93F-104D99EFE9B0}" srcOrd="1" destOrd="0" presId="urn:microsoft.com/office/officeart/2005/8/layout/orgChart1"/>
    <dgm:cxn modelId="{F33E765A-17FF-450D-BB12-43621E465FC0}" type="presParOf" srcId="{EFD98B27-8714-44F2-A93F-104D99EFE9B0}" destId="{647000BE-3A12-4CA5-A996-E4F1285A379D}" srcOrd="0" destOrd="0" presId="urn:microsoft.com/office/officeart/2005/8/layout/orgChart1"/>
    <dgm:cxn modelId="{7635F9B7-7770-44E8-8F35-26056E718808}" type="presParOf" srcId="{647000BE-3A12-4CA5-A996-E4F1285A379D}" destId="{963D9A4C-D6EE-4D9C-AE48-8B58B911F14F}" srcOrd="0" destOrd="0" presId="urn:microsoft.com/office/officeart/2005/8/layout/orgChart1"/>
    <dgm:cxn modelId="{020815A8-655A-4A18-ADC5-3A1842BAFEBF}" type="presParOf" srcId="{647000BE-3A12-4CA5-A996-E4F1285A379D}" destId="{FAC5F46B-5252-4274-BCE9-C0C38DF8C567}" srcOrd="1" destOrd="0" presId="urn:microsoft.com/office/officeart/2005/8/layout/orgChart1"/>
    <dgm:cxn modelId="{7883DEB4-9080-46CA-B8FB-FDAAEEA589B8}" type="presParOf" srcId="{EFD98B27-8714-44F2-A93F-104D99EFE9B0}" destId="{D74EBEBD-96D0-4418-80DA-5D748E5C17E2}" srcOrd="1" destOrd="0" presId="urn:microsoft.com/office/officeart/2005/8/layout/orgChart1"/>
    <dgm:cxn modelId="{19DF7A98-C506-40D2-8C21-B34BDA9C4485}" type="presParOf" srcId="{EFD98B27-8714-44F2-A93F-104D99EFE9B0}" destId="{D9588932-22DD-4587-AAA6-FDB63E50D600}" srcOrd="2" destOrd="0" presId="urn:microsoft.com/office/officeart/2005/8/layout/orgChart1"/>
    <dgm:cxn modelId="{1BCD8AD0-A101-45E0-9D55-268F9453FA50}" type="presParOf" srcId="{674537CA-5AAB-4693-931B-2992B1CB1CDC}" destId="{92464CFF-0148-48CB-9B66-B2018D26B2EA}" srcOrd="2" destOrd="0" presId="urn:microsoft.com/office/officeart/2005/8/layout/orgChart1"/>
    <dgm:cxn modelId="{3E8D1CAE-FB4C-48AA-99BA-09EE02CA2891}" type="presParOf" srcId="{674537CA-5AAB-4693-931B-2992B1CB1CDC}" destId="{3DD62E8C-AA91-4AAB-AAD4-DD80BEDAB0EB}" srcOrd="3" destOrd="0" presId="urn:microsoft.com/office/officeart/2005/8/layout/orgChart1"/>
    <dgm:cxn modelId="{160D10D0-AD66-444E-B750-942B45538F97}" type="presParOf" srcId="{3DD62E8C-AA91-4AAB-AAD4-DD80BEDAB0EB}" destId="{07AB9011-4B5F-4100-8C80-4A926B08D40E}" srcOrd="0" destOrd="0" presId="urn:microsoft.com/office/officeart/2005/8/layout/orgChart1"/>
    <dgm:cxn modelId="{FBB6CA8D-3A26-4A3E-AF54-DE0F236BBD45}" type="presParOf" srcId="{07AB9011-4B5F-4100-8C80-4A926B08D40E}" destId="{067A4D8F-216A-4D8A-A546-B71164452E6A}" srcOrd="0" destOrd="0" presId="urn:microsoft.com/office/officeart/2005/8/layout/orgChart1"/>
    <dgm:cxn modelId="{2777086A-C20A-46C7-A6D2-4D5FEEF7BB12}" type="presParOf" srcId="{07AB9011-4B5F-4100-8C80-4A926B08D40E}" destId="{9F2BC74F-F3A2-4A0C-95D6-C8384F67B0BC}" srcOrd="1" destOrd="0" presId="urn:microsoft.com/office/officeart/2005/8/layout/orgChart1"/>
    <dgm:cxn modelId="{64F4FE4E-C1EA-42F7-A5D3-88505C63A639}" type="presParOf" srcId="{3DD62E8C-AA91-4AAB-AAD4-DD80BEDAB0EB}" destId="{44B3378C-C86A-4838-A4DD-ED65111CA9BB}" srcOrd="1" destOrd="0" presId="urn:microsoft.com/office/officeart/2005/8/layout/orgChart1"/>
    <dgm:cxn modelId="{DA04BF4E-0F78-4B32-A4DE-2A55910EE659}" type="presParOf" srcId="{3DD62E8C-AA91-4AAB-AAD4-DD80BEDAB0EB}" destId="{75A9382B-161D-456B-82E8-FE63F4A2FB8B}" srcOrd="2" destOrd="0" presId="urn:microsoft.com/office/officeart/2005/8/layout/orgChart1"/>
    <dgm:cxn modelId="{F9036188-A99D-4EAB-B398-006EEEF37777}" type="presParOf" srcId="{674537CA-5AAB-4693-931B-2992B1CB1CDC}" destId="{5A786A20-2AE9-4565-BDBF-A3D0A9300479}" srcOrd="4" destOrd="0" presId="urn:microsoft.com/office/officeart/2005/8/layout/orgChart1"/>
    <dgm:cxn modelId="{9B6A7F14-0478-45B8-A7C1-D20DE51500AB}" type="presParOf" srcId="{674537CA-5AAB-4693-931B-2992B1CB1CDC}" destId="{431651AB-B388-4F9A-BC99-01D944BE5CD1}" srcOrd="5" destOrd="0" presId="urn:microsoft.com/office/officeart/2005/8/layout/orgChart1"/>
    <dgm:cxn modelId="{A5332523-BCEB-4D38-9C78-7F9CF484A776}" type="presParOf" srcId="{431651AB-B388-4F9A-BC99-01D944BE5CD1}" destId="{5B39CF84-95BD-4A8B-8FA7-C15D723EB7E5}" srcOrd="0" destOrd="0" presId="urn:microsoft.com/office/officeart/2005/8/layout/orgChart1"/>
    <dgm:cxn modelId="{624AB0D8-E53E-4931-804B-13DAB823C78F}" type="presParOf" srcId="{5B39CF84-95BD-4A8B-8FA7-C15D723EB7E5}" destId="{FF48D634-980D-49FA-BFE7-97CDCC9AE491}" srcOrd="0" destOrd="0" presId="urn:microsoft.com/office/officeart/2005/8/layout/orgChart1"/>
    <dgm:cxn modelId="{CB5EA7BC-93C8-4CD4-B301-D5E41F6A7D8E}" type="presParOf" srcId="{5B39CF84-95BD-4A8B-8FA7-C15D723EB7E5}" destId="{3A0CB1C9-163A-43D1-B542-11E067989E57}" srcOrd="1" destOrd="0" presId="urn:microsoft.com/office/officeart/2005/8/layout/orgChart1"/>
    <dgm:cxn modelId="{6B0D6BD1-4023-4952-89E7-C677885814D2}" type="presParOf" srcId="{431651AB-B388-4F9A-BC99-01D944BE5CD1}" destId="{4336E933-D6E8-43EF-9127-F8C07F7D0EF2}" srcOrd="1" destOrd="0" presId="urn:microsoft.com/office/officeart/2005/8/layout/orgChart1"/>
    <dgm:cxn modelId="{F7D185CA-B080-4BAA-B3A5-19BAF4732C0E}" type="presParOf" srcId="{431651AB-B388-4F9A-BC99-01D944BE5CD1}" destId="{C10284B0-AF7F-4C69-8DAD-741B4B6FA993}" srcOrd="2" destOrd="0" presId="urn:microsoft.com/office/officeart/2005/8/layout/orgChart1"/>
    <dgm:cxn modelId="{8F1E5381-B913-427C-BA90-C1033CD23BED}" type="presParOf" srcId="{674537CA-5AAB-4693-931B-2992B1CB1CDC}" destId="{A1E4759D-62F3-43F6-A017-0FF3DFF96901}" srcOrd="6" destOrd="0" presId="urn:microsoft.com/office/officeart/2005/8/layout/orgChart1"/>
    <dgm:cxn modelId="{27F05FDC-624A-43E7-B284-06A57346F0E5}" type="presParOf" srcId="{674537CA-5AAB-4693-931B-2992B1CB1CDC}" destId="{AED0ACB6-9C43-44BA-B4C6-32AB27497270}" srcOrd="7" destOrd="0" presId="urn:microsoft.com/office/officeart/2005/8/layout/orgChart1"/>
    <dgm:cxn modelId="{F1C1AE68-E2B5-468D-856B-5CEC61EEF04F}" type="presParOf" srcId="{AED0ACB6-9C43-44BA-B4C6-32AB27497270}" destId="{0CFBC83D-8DB7-4B3E-BF42-2162B275F1F9}" srcOrd="0" destOrd="0" presId="urn:microsoft.com/office/officeart/2005/8/layout/orgChart1"/>
    <dgm:cxn modelId="{6ABF84DE-DCE7-49E8-817C-3B327C0EC724}" type="presParOf" srcId="{0CFBC83D-8DB7-4B3E-BF42-2162B275F1F9}" destId="{6033D16C-1E5A-4AD7-BC3B-CBDC38F46371}" srcOrd="0" destOrd="0" presId="urn:microsoft.com/office/officeart/2005/8/layout/orgChart1"/>
    <dgm:cxn modelId="{3782DF3E-09C1-4072-BFF6-D9E1E577BB6C}" type="presParOf" srcId="{0CFBC83D-8DB7-4B3E-BF42-2162B275F1F9}" destId="{FC28CCA9-5C29-48BA-A202-3EE25CB6EDB7}" srcOrd="1" destOrd="0" presId="urn:microsoft.com/office/officeart/2005/8/layout/orgChart1"/>
    <dgm:cxn modelId="{11E2F757-3657-465C-BE42-04CDBD20ECBD}" type="presParOf" srcId="{AED0ACB6-9C43-44BA-B4C6-32AB27497270}" destId="{12F4A3BD-1B66-45B9-BD5E-46B6324B9252}" srcOrd="1" destOrd="0" presId="urn:microsoft.com/office/officeart/2005/8/layout/orgChart1"/>
    <dgm:cxn modelId="{2D0AC906-8A14-4136-851D-EEA9D5BBF383}" type="presParOf" srcId="{AED0ACB6-9C43-44BA-B4C6-32AB27497270}" destId="{0478586C-E071-4288-8F80-D935F964F532}" srcOrd="2" destOrd="0" presId="urn:microsoft.com/office/officeart/2005/8/layout/orgChart1"/>
    <dgm:cxn modelId="{78C6F957-D8B8-46DE-89D4-DC264E089DC4}" type="presParOf" srcId="{674537CA-5AAB-4693-931B-2992B1CB1CDC}" destId="{483B2A1F-A523-4A65-8498-AF02B2FAD20F}" srcOrd="8" destOrd="0" presId="urn:microsoft.com/office/officeart/2005/8/layout/orgChart1"/>
    <dgm:cxn modelId="{B015D1E7-EA84-4BB1-9DD3-B4FA59C75E15}" type="presParOf" srcId="{674537CA-5AAB-4693-931B-2992B1CB1CDC}" destId="{8BA26D82-5758-4AB2-AF71-1E59D775AB58}" srcOrd="9" destOrd="0" presId="urn:microsoft.com/office/officeart/2005/8/layout/orgChart1"/>
    <dgm:cxn modelId="{5C5FF842-B7C9-4E90-8560-4B5771A7529D}" type="presParOf" srcId="{8BA26D82-5758-4AB2-AF71-1E59D775AB58}" destId="{474D8CB9-E077-4D41-AF23-ABB7287342F7}" srcOrd="0" destOrd="0" presId="urn:microsoft.com/office/officeart/2005/8/layout/orgChart1"/>
    <dgm:cxn modelId="{94823D08-F552-45E0-9CAE-A84D874C21F6}" type="presParOf" srcId="{474D8CB9-E077-4D41-AF23-ABB7287342F7}" destId="{262DC8E9-000E-4E8C-9A56-656BACC4B5F7}" srcOrd="0" destOrd="0" presId="urn:microsoft.com/office/officeart/2005/8/layout/orgChart1"/>
    <dgm:cxn modelId="{9EACAA6D-6231-4111-960F-E300C89EEB9C}" type="presParOf" srcId="{474D8CB9-E077-4D41-AF23-ABB7287342F7}" destId="{572365E0-F9F5-4D47-8A26-E69C470B8A98}" srcOrd="1" destOrd="0" presId="urn:microsoft.com/office/officeart/2005/8/layout/orgChart1"/>
    <dgm:cxn modelId="{C1A0FCCF-23B8-4040-A408-8A33A527D0B2}" type="presParOf" srcId="{8BA26D82-5758-4AB2-AF71-1E59D775AB58}" destId="{F7F6E01F-F546-4288-80A7-4540858AD8D1}" srcOrd="1" destOrd="0" presId="urn:microsoft.com/office/officeart/2005/8/layout/orgChart1"/>
    <dgm:cxn modelId="{D4CA79BE-A486-48FB-9715-3A348294487F}" type="presParOf" srcId="{8BA26D82-5758-4AB2-AF71-1E59D775AB58}" destId="{A31424CD-864A-4C71-9672-F69B110CB6AB}" srcOrd="2" destOrd="0" presId="urn:microsoft.com/office/officeart/2005/8/layout/orgChart1"/>
    <dgm:cxn modelId="{E7451132-59FF-4DB4-8A9B-9C5FB6FC6C50}" type="presParOf" srcId="{FBB70055-AED5-40FF-867F-74380A19B72B}" destId="{A1694259-F436-4F9E-90BC-F782E7A47CD4}" srcOrd="2" destOrd="0" presId="urn:microsoft.com/office/officeart/2005/8/layout/orgChart1"/>
  </dgm:cxnLst>
  <dgm:bg/>
  <dgm:whole>
    <a:ln w="5080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2A1F-A523-4A65-8498-AF02B2FAD20F}">
      <dsp:nvSpPr>
        <dsp:cNvPr id="0" name=""/>
        <dsp:cNvSpPr/>
      </dsp:nvSpPr>
      <dsp:spPr>
        <a:xfrm>
          <a:off x="4119966" y="1108961"/>
          <a:ext cx="3372714" cy="311562"/>
        </a:xfrm>
        <a:custGeom>
          <a:avLst/>
          <a:gdLst/>
          <a:ahLst/>
          <a:cxnLst/>
          <a:rect l="0" t="0" r="0" b="0"/>
          <a:pathLst>
            <a:path>
              <a:moveTo>
                <a:pt x="0" y="0"/>
              </a:moveTo>
              <a:lnTo>
                <a:pt x="0" y="155781"/>
              </a:lnTo>
              <a:lnTo>
                <a:pt x="3372714" y="155781"/>
              </a:lnTo>
              <a:lnTo>
                <a:pt x="3372714"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1E4759D-62F3-43F6-A017-0FF3DFF96901}">
      <dsp:nvSpPr>
        <dsp:cNvPr id="0" name=""/>
        <dsp:cNvSpPr/>
      </dsp:nvSpPr>
      <dsp:spPr>
        <a:xfrm>
          <a:off x="4119966" y="1108961"/>
          <a:ext cx="1647386" cy="311562"/>
        </a:xfrm>
        <a:custGeom>
          <a:avLst/>
          <a:gdLst/>
          <a:ahLst/>
          <a:cxnLst/>
          <a:rect l="0" t="0" r="0" b="0"/>
          <a:pathLst>
            <a:path>
              <a:moveTo>
                <a:pt x="0" y="0"/>
              </a:moveTo>
              <a:lnTo>
                <a:pt x="0" y="155781"/>
              </a:lnTo>
              <a:lnTo>
                <a:pt x="1647386" y="155781"/>
              </a:lnTo>
              <a:lnTo>
                <a:pt x="1647386" y="311562"/>
              </a:lnTo>
            </a:path>
          </a:pathLst>
        </a:custGeom>
        <a:noFill/>
        <a:ln w="76200" cap="flat" cmpd="sng" algn="ctr">
          <a:noFill/>
          <a:prstDash val="solid"/>
        </a:ln>
        <a:effectLst/>
      </dsp:spPr>
      <dsp:style>
        <a:lnRef idx="2">
          <a:scrgbClr r="0" g="0" b="0"/>
        </a:lnRef>
        <a:fillRef idx="0">
          <a:scrgbClr r="0" g="0" b="0"/>
        </a:fillRef>
        <a:effectRef idx="0">
          <a:scrgbClr r="0" g="0" b="0"/>
        </a:effectRef>
        <a:fontRef idx="minor"/>
      </dsp:style>
    </dsp:sp>
    <dsp:sp modelId="{5A786A20-2AE9-4565-BDBF-A3D0A9300479}">
      <dsp:nvSpPr>
        <dsp:cNvPr id="0" name=""/>
        <dsp:cNvSpPr/>
      </dsp:nvSpPr>
      <dsp:spPr>
        <a:xfrm>
          <a:off x="3996303" y="1108961"/>
          <a:ext cx="91440" cy="311562"/>
        </a:xfrm>
        <a:custGeom>
          <a:avLst/>
          <a:gdLst/>
          <a:ahLst/>
          <a:cxnLst/>
          <a:rect l="0" t="0" r="0" b="0"/>
          <a:pathLst>
            <a:path>
              <a:moveTo>
                <a:pt x="123662" y="0"/>
              </a:moveTo>
              <a:lnTo>
                <a:pt x="123662" y="155781"/>
              </a:lnTo>
              <a:lnTo>
                <a:pt x="45720" y="155781"/>
              </a:lnTo>
              <a:lnTo>
                <a:pt x="45720"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2464CFF-0148-48CB-9B66-B2018D26B2EA}">
      <dsp:nvSpPr>
        <dsp:cNvPr id="0" name=""/>
        <dsp:cNvSpPr/>
      </dsp:nvSpPr>
      <dsp:spPr>
        <a:xfrm>
          <a:off x="2394637" y="1108961"/>
          <a:ext cx="1725328" cy="311562"/>
        </a:xfrm>
        <a:custGeom>
          <a:avLst/>
          <a:gdLst/>
          <a:ahLst/>
          <a:cxnLst/>
          <a:rect l="0" t="0" r="0" b="0"/>
          <a:pathLst>
            <a:path>
              <a:moveTo>
                <a:pt x="1725328" y="0"/>
              </a:moveTo>
              <a:lnTo>
                <a:pt x="1725328" y="155781"/>
              </a:lnTo>
              <a:lnTo>
                <a:pt x="0" y="155781"/>
              </a:lnTo>
              <a:lnTo>
                <a:pt x="0" y="311562"/>
              </a:lnTo>
            </a:path>
          </a:pathLst>
        </a:custGeom>
        <a:noFill/>
        <a:ln w="76200" cap="flat" cmpd="sng" algn="ctr">
          <a:noFill/>
          <a:prstDash val="solid"/>
        </a:ln>
        <a:effectLst/>
      </dsp:spPr>
      <dsp:style>
        <a:lnRef idx="2">
          <a:scrgbClr r="0" g="0" b="0"/>
        </a:lnRef>
        <a:fillRef idx="0">
          <a:scrgbClr r="0" g="0" b="0"/>
        </a:fillRef>
        <a:effectRef idx="0">
          <a:scrgbClr r="0" g="0" b="0"/>
        </a:effectRef>
        <a:fontRef idx="minor"/>
      </dsp:style>
    </dsp:sp>
    <dsp:sp modelId="{F0CD5747-01A0-41E8-9C18-8693B62787A1}">
      <dsp:nvSpPr>
        <dsp:cNvPr id="0" name=""/>
        <dsp:cNvSpPr/>
      </dsp:nvSpPr>
      <dsp:spPr>
        <a:xfrm>
          <a:off x="741815" y="1108961"/>
          <a:ext cx="3378151" cy="311562"/>
        </a:xfrm>
        <a:custGeom>
          <a:avLst/>
          <a:gdLst/>
          <a:ahLst/>
          <a:cxnLst/>
          <a:rect l="0" t="0" r="0" b="0"/>
          <a:pathLst>
            <a:path>
              <a:moveTo>
                <a:pt x="3378151" y="0"/>
              </a:moveTo>
              <a:lnTo>
                <a:pt x="3378151" y="155781"/>
              </a:lnTo>
              <a:lnTo>
                <a:pt x="0" y="155781"/>
              </a:lnTo>
              <a:lnTo>
                <a:pt x="0"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1170076-D7BB-41A3-86B1-E61903126CFC}">
      <dsp:nvSpPr>
        <dsp:cNvPr id="0" name=""/>
        <dsp:cNvSpPr/>
      </dsp:nvSpPr>
      <dsp:spPr>
        <a:xfrm>
          <a:off x="3378151" y="367146"/>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t>Memory Controller</a:t>
          </a:r>
          <a:endParaRPr lang="en-CA" sz="1900" kern="1200" dirty="0"/>
        </a:p>
      </dsp:txBody>
      <dsp:txXfrm>
        <a:off x="3378151" y="367146"/>
        <a:ext cx="1483630" cy="741815"/>
      </dsp:txXfrm>
    </dsp:sp>
    <dsp:sp modelId="{963D9A4C-D6EE-4D9C-AE48-8B58B911F14F}">
      <dsp:nvSpPr>
        <dsp:cNvPr id="0" name=""/>
        <dsp:cNvSpPr/>
      </dsp:nvSpPr>
      <dsp:spPr>
        <a:xfrm>
          <a:off x="0"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t>Cache 1</a:t>
          </a:r>
          <a:endParaRPr lang="en-CA" sz="1900" kern="1200" dirty="0"/>
        </a:p>
      </dsp:txBody>
      <dsp:txXfrm>
        <a:off x="0" y="1420524"/>
        <a:ext cx="1483630" cy="741815"/>
      </dsp:txXfrm>
    </dsp:sp>
    <dsp:sp modelId="{067A4D8F-216A-4D8A-A546-B71164452E6A}">
      <dsp:nvSpPr>
        <dsp:cNvPr id="0" name=""/>
        <dsp:cNvSpPr/>
      </dsp:nvSpPr>
      <dsp:spPr>
        <a:xfrm>
          <a:off x="1800629" y="1420524"/>
          <a:ext cx="1188017" cy="51818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CA" sz="1900" kern="1200" dirty="0"/>
        </a:p>
      </dsp:txBody>
      <dsp:txXfrm>
        <a:off x="1800629" y="1420524"/>
        <a:ext cx="1188017" cy="518187"/>
      </dsp:txXfrm>
    </dsp:sp>
    <dsp:sp modelId="{FF48D634-980D-49FA-BFE7-97CDCC9AE491}">
      <dsp:nvSpPr>
        <dsp:cNvPr id="0" name=""/>
        <dsp:cNvSpPr/>
      </dsp:nvSpPr>
      <dsp:spPr>
        <a:xfrm>
          <a:off x="3300208"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t>Cache 2</a:t>
          </a:r>
          <a:endParaRPr lang="en-CA" sz="1900" kern="1200" dirty="0"/>
        </a:p>
      </dsp:txBody>
      <dsp:txXfrm>
        <a:off x="3300208" y="1420524"/>
        <a:ext cx="1483630" cy="741815"/>
      </dsp:txXfrm>
    </dsp:sp>
    <dsp:sp modelId="{6033D16C-1E5A-4AD7-BC3B-CBDC38F46371}">
      <dsp:nvSpPr>
        <dsp:cNvPr id="0" name=""/>
        <dsp:cNvSpPr/>
      </dsp:nvSpPr>
      <dsp:spPr>
        <a:xfrm>
          <a:off x="5095401" y="1420524"/>
          <a:ext cx="1343902" cy="70195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solidFill>
                <a:srgbClr val="001C3F"/>
              </a:solidFill>
            </a:rPr>
            <a:t>Filtered Trace Buffer</a:t>
          </a:r>
          <a:endParaRPr lang="en-CA" sz="1900" kern="1200" dirty="0">
            <a:solidFill>
              <a:srgbClr val="001C3F"/>
            </a:solidFill>
          </a:endParaRPr>
        </a:p>
      </dsp:txBody>
      <dsp:txXfrm>
        <a:off x="5095401" y="1420524"/>
        <a:ext cx="1343902" cy="701950"/>
      </dsp:txXfrm>
    </dsp:sp>
    <dsp:sp modelId="{262DC8E9-000E-4E8C-9A56-656BACC4B5F7}">
      <dsp:nvSpPr>
        <dsp:cNvPr id="0" name=""/>
        <dsp:cNvSpPr/>
      </dsp:nvSpPr>
      <dsp:spPr>
        <a:xfrm>
          <a:off x="6750866"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smtClean="0"/>
            <a:t>Cache </a:t>
          </a:r>
          <a:r>
            <a:rPr lang="en-CA" sz="1900" kern="1200" dirty="0" smtClean="0"/>
            <a:t>3</a:t>
          </a:r>
          <a:endParaRPr lang="en-CA" sz="1900" kern="1200" dirty="0"/>
        </a:p>
      </dsp:txBody>
      <dsp:txXfrm>
        <a:off x="6750866" y="1420524"/>
        <a:ext cx="1483630" cy="741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2A1F-A523-4A65-8498-AF02B2FAD20F}">
      <dsp:nvSpPr>
        <dsp:cNvPr id="0" name=""/>
        <dsp:cNvSpPr/>
      </dsp:nvSpPr>
      <dsp:spPr>
        <a:xfrm>
          <a:off x="4119966" y="1108961"/>
          <a:ext cx="3372714" cy="311562"/>
        </a:xfrm>
        <a:custGeom>
          <a:avLst/>
          <a:gdLst/>
          <a:ahLst/>
          <a:cxnLst/>
          <a:rect l="0" t="0" r="0" b="0"/>
          <a:pathLst>
            <a:path>
              <a:moveTo>
                <a:pt x="0" y="0"/>
              </a:moveTo>
              <a:lnTo>
                <a:pt x="0" y="155781"/>
              </a:lnTo>
              <a:lnTo>
                <a:pt x="3372714" y="155781"/>
              </a:lnTo>
              <a:lnTo>
                <a:pt x="3372714"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1E4759D-62F3-43F6-A017-0FF3DFF96901}">
      <dsp:nvSpPr>
        <dsp:cNvPr id="0" name=""/>
        <dsp:cNvSpPr/>
      </dsp:nvSpPr>
      <dsp:spPr>
        <a:xfrm>
          <a:off x="4119966" y="1108961"/>
          <a:ext cx="1647386" cy="311562"/>
        </a:xfrm>
        <a:custGeom>
          <a:avLst/>
          <a:gdLst/>
          <a:ahLst/>
          <a:cxnLst/>
          <a:rect l="0" t="0" r="0" b="0"/>
          <a:pathLst>
            <a:path>
              <a:moveTo>
                <a:pt x="0" y="0"/>
              </a:moveTo>
              <a:lnTo>
                <a:pt x="0" y="155781"/>
              </a:lnTo>
              <a:lnTo>
                <a:pt x="1647386" y="155781"/>
              </a:lnTo>
              <a:lnTo>
                <a:pt x="1647386" y="311562"/>
              </a:lnTo>
            </a:path>
          </a:pathLst>
        </a:custGeom>
        <a:noFill/>
        <a:ln w="76200" cap="flat" cmpd="sng" algn="ctr">
          <a:noFill/>
          <a:prstDash val="solid"/>
        </a:ln>
        <a:effectLst/>
      </dsp:spPr>
      <dsp:style>
        <a:lnRef idx="2">
          <a:scrgbClr r="0" g="0" b="0"/>
        </a:lnRef>
        <a:fillRef idx="0">
          <a:scrgbClr r="0" g="0" b="0"/>
        </a:fillRef>
        <a:effectRef idx="0">
          <a:scrgbClr r="0" g="0" b="0"/>
        </a:effectRef>
        <a:fontRef idx="minor"/>
      </dsp:style>
    </dsp:sp>
    <dsp:sp modelId="{5A786A20-2AE9-4565-BDBF-A3D0A9300479}">
      <dsp:nvSpPr>
        <dsp:cNvPr id="0" name=""/>
        <dsp:cNvSpPr/>
      </dsp:nvSpPr>
      <dsp:spPr>
        <a:xfrm>
          <a:off x="3996303" y="1108961"/>
          <a:ext cx="91440" cy="311562"/>
        </a:xfrm>
        <a:custGeom>
          <a:avLst/>
          <a:gdLst/>
          <a:ahLst/>
          <a:cxnLst/>
          <a:rect l="0" t="0" r="0" b="0"/>
          <a:pathLst>
            <a:path>
              <a:moveTo>
                <a:pt x="123662" y="0"/>
              </a:moveTo>
              <a:lnTo>
                <a:pt x="123662" y="155781"/>
              </a:lnTo>
              <a:lnTo>
                <a:pt x="45720" y="155781"/>
              </a:lnTo>
              <a:lnTo>
                <a:pt x="45720"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2464CFF-0148-48CB-9B66-B2018D26B2EA}">
      <dsp:nvSpPr>
        <dsp:cNvPr id="0" name=""/>
        <dsp:cNvSpPr/>
      </dsp:nvSpPr>
      <dsp:spPr>
        <a:xfrm>
          <a:off x="2394637" y="1108961"/>
          <a:ext cx="1725328" cy="311562"/>
        </a:xfrm>
        <a:custGeom>
          <a:avLst/>
          <a:gdLst/>
          <a:ahLst/>
          <a:cxnLst/>
          <a:rect l="0" t="0" r="0" b="0"/>
          <a:pathLst>
            <a:path>
              <a:moveTo>
                <a:pt x="1725328" y="0"/>
              </a:moveTo>
              <a:lnTo>
                <a:pt x="1725328" y="155781"/>
              </a:lnTo>
              <a:lnTo>
                <a:pt x="0" y="155781"/>
              </a:lnTo>
              <a:lnTo>
                <a:pt x="0" y="311562"/>
              </a:lnTo>
            </a:path>
          </a:pathLst>
        </a:custGeom>
        <a:noFill/>
        <a:ln w="76200" cap="flat" cmpd="sng" algn="ctr">
          <a:noFill/>
          <a:prstDash val="solid"/>
        </a:ln>
        <a:effectLst/>
      </dsp:spPr>
      <dsp:style>
        <a:lnRef idx="2">
          <a:scrgbClr r="0" g="0" b="0"/>
        </a:lnRef>
        <a:fillRef idx="0">
          <a:scrgbClr r="0" g="0" b="0"/>
        </a:fillRef>
        <a:effectRef idx="0">
          <a:scrgbClr r="0" g="0" b="0"/>
        </a:effectRef>
        <a:fontRef idx="minor"/>
      </dsp:style>
    </dsp:sp>
    <dsp:sp modelId="{F0CD5747-01A0-41E8-9C18-8693B62787A1}">
      <dsp:nvSpPr>
        <dsp:cNvPr id="0" name=""/>
        <dsp:cNvSpPr/>
      </dsp:nvSpPr>
      <dsp:spPr>
        <a:xfrm>
          <a:off x="741815" y="1108961"/>
          <a:ext cx="3378151" cy="311562"/>
        </a:xfrm>
        <a:custGeom>
          <a:avLst/>
          <a:gdLst/>
          <a:ahLst/>
          <a:cxnLst/>
          <a:rect l="0" t="0" r="0" b="0"/>
          <a:pathLst>
            <a:path>
              <a:moveTo>
                <a:pt x="3378151" y="0"/>
              </a:moveTo>
              <a:lnTo>
                <a:pt x="3378151" y="155781"/>
              </a:lnTo>
              <a:lnTo>
                <a:pt x="0" y="155781"/>
              </a:lnTo>
              <a:lnTo>
                <a:pt x="0"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1170076-D7BB-41A3-86B1-E61903126CFC}">
      <dsp:nvSpPr>
        <dsp:cNvPr id="0" name=""/>
        <dsp:cNvSpPr/>
      </dsp:nvSpPr>
      <dsp:spPr>
        <a:xfrm>
          <a:off x="3378151" y="367146"/>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t>Memory Controller</a:t>
          </a:r>
          <a:endParaRPr lang="en-CA" sz="1900" kern="1200" dirty="0"/>
        </a:p>
      </dsp:txBody>
      <dsp:txXfrm>
        <a:off x="3378151" y="367146"/>
        <a:ext cx="1483630" cy="741815"/>
      </dsp:txXfrm>
    </dsp:sp>
    <dsp:sp modelId="{963D9A4C-D6EE-4D9C-AE48-8B58B911F14F}">
      <dsp:nvSpPr>
        <dsp:cNvPr id="0" name=""/>
        <dsp:cNvSpPr/>
      </dsp:nvSpPr>
      <dsp:spPr>
        <a:xfrm>
          <a:off x="0"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t>Cache 1</a:t>
          </a:r>
          <a:endParaRPr lang="en-CA" sz="1900" kern="1200" dirty="0"/>
        </a:p>
      </dsp:txBody>
      <dsp:txXfrm>
        <a:off x="0" y="1420524"/>
        <a:ext cx="1483630" cy="741815"/>
      </dsp:txXfrm>
    </dsp:sp>
    <dsp:sp modelId="{067A4D8F-216A-4D8A-A546-B71164452E6A}">
      <dsp:nvSpPr>
        <dsp:cNvPr id="0" name=""/>
        <dsp:cNvSpPr/>
      </dsp:nvSpPr>
      <dsp:spPr>
        <a:xfrm>
          <a:off x="1800629" y="1420524"/>
          <a:ext cx="1188017" cy="51818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CA" sz="1900" kern="1200" dirty="0"/>
        </a:p>
      </dsp:txBody>
      <dsp:txXfrm>
        <a:off x="1800629" y="1420524"/>
        <a:ext cx="1188017" cy="518187"/>
      </dsp:txXfrm>
    </dsp:sp>
    <dsp:sp modelId="{FF48D634-980D-49FA-BFE7-97CDCC9AE491}">
      <dsp:nvSpPr>
        <dsp:cNvPr id="0" name=""/>
        <dsp:cNvSpPr/>
      </dsp:nvSpPr>
      <dsp:spPr>
        <a:xfrm>
          <a:off x="3300208"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t>Cache 2</a:t>
          </a:r>
          <a:endParaRPr lang="en-CA" sz="1900" kern="1200" dirty="0"/>
        </a:p>
      </dsp:txBody>
      <dsp:txXfrm>
        <a:off x="3300208" y="1420524"/>
        <a:ext cx="1483630" cy="741815"/>
      </dsp:txXfrm>
    </dsp:sp>
    <dsp:sp modelId="{6033D16C-1E5A-4AD7-BC3B-CBDC38F46371}">
      <dsp:nvSpPr>
        <dsp:cNvPr id="0" name=""/>
        <dsp:cNvSpPr/>
      </dsp:nvSpPr>
      <dsp:spPr>
        <a:xfrm>
          <a:off x="5095401" y="1420524"/>
          <a:ext cx="1343902" cy="70195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solidFill>
                <a:srgbClr val="001C3F"/>
              </a:solidFill>
            </a:rPr>
            <a:t>Filtered Trace Buffer</a:t>
          </a:r>
          <a:endParaRPr lang="en-CA" sz="1900" kern="1200" dirty="0">
            <a:solidFill>
              <a:srgbClr val="001C3F"/>
            </a:solidFill>
          </a:endParaRPr>
        </a:p>
      </dsp:txBody>
      <dsp:txXfrm>
        <a:off x="5095401" y="1420524"/>
        <a:ext cx="1343902" cy="701950"/>
      </dsp:txXfrm>
    </dsp:sp>
    <dsp:sp modelId="{262DC8E9-000E-4E8C-9A56-656BACC4B5F7}">
      <dsp:nvSpPr>
        <dsp:cNvPr id="0" name=""/>
        <dsp:cNvSpPr/>
      </dsp:nvSpPr>
      <dsp:spPr>
        <a:xfrm>
          <a:off x="6750866"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smtClean="0"/>
            <a:t>Cache </a:t>
          </a:r>
          <a:r>
            <a:rPr lang="en-CA" sz="1900" kern="1200" dirty="0" smtClean="0"/>
            <a:t>3</a:t>
          </a:r>
          <a:endParaRPr lang="en-CA" sz="1900" kern="1200" dirty="0"/>
        </a:p>
      </dsp:txBody>
      <dsp:txXfrm>
        <a:off x="6750866" y="1420524"/>
        <a:ext cx="1483630" cy="741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2A1F-A523-4A65-8498-AF02B2FAD20F}">
      <dsp:nvSpPr>
        <dsp:cNvPr id="0" name=""/>
        <dsp:cNvSpPr/>
      </dsp:nvSpPr>
      <dsp:spPr>
        <a:xfrm>
          <a:off x="4119966" y="1108961"/>
          <a:ext cx="3372714" cy="311562"/>
        </a:xfrm>
        <a:custGeom>
          <a:avLst/>
          <a:gdLst/>
          <a:ahLst/>
          <a:cxnLst/>
          <a:rect l="0" t="0" r="0" b="0"/>
          <a:pathLst>
            <a:path>
              <a:moveTo>
                <a:pt x="0" y="0"/>
              </a:moveTo>
              <a:lnTo>
                <a:pt x="0" y="155781"/>
              </a:lnTo>
              <a:lnTo>
                <a:pt x="3372714" y="155781"/>
              </a:lnTo>
              <a:lnTo>
                <a:pt x="3372714"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1E4759D-62F3-43F6-A017-0FF3DFF96901}">
      <dsp:nvSpPr>
        <dsp:cNvPr id="0" name=""/>
        <dsp:cNvSpPr/>
      </dsp:nvSpPr>
      <dsp:spPr>
        <a:xfrm>
          <a:off x="4119966" y="1108961"/>
          <a:ext cx="1647386" cy="311562"/>
        </a:xfrm>
        <a:custGeom>
          <a:avLst/>
          <a:gdLst/>
          <a:ahLst/>
          <a:cxnLst/>
          <a:rect l="0" t="0" r="0" b="0"/>
          <a:pathLst>
            <a:path>
              <a:moveTo>
                <a:pt x="0" y="0"/>
              </a:moveTo>
              <a:lnTo>
                <a:pt x="0" y="155781"/>
              </a:lnTo>
              <a:lnTo>
                <a:pt x="1647386" y="155781"/>
              </a:lnTo>
              <a:lnTo>
                <a:pt x="1647386" y="311562"/>
              </a:lnTo>
            </a:path>
          </a:pathLst>
        </a:custGeom>
        <a:noFill/>
        <a:ln w="76200" cap="flat" cmpd="sng" algn="ctr">
          <a:noFill/>
          <a:prstDash val="solid"/>
        </a:ln>
        <a:effectLst/>
      </dsp:spPr>
      <dsp:style>
        <a:lnRef idx="2">
          <a:scrgbClr r="0" g="0" b="0"/>
        </a:lnRef>
        <a:fillRef idx="0">
          <a:scrgbClr r="0" g="0" b="0"/>
        </a:fillRef>
        <a:effectRef idx="0">
          <a:scrgbClr r="0" g="0" b="0"/>
        </a:effectRef>
        <a:fontRef idx="minor"/>
      </dsp:style>
    </dsp:sp>
    <dsp:sp modelId="{5A786A20-2AE9-4565-BDBF-A3D0A9300479}">
      <dsp:nvSpPr>
        <dsp:cNvPr id="0" name=""/>
        <dsp:cNvSpPr/>
      </dsp:nvSpPr>
      <dsp:spPr>
        <a:xfrm>
          <a:off x="3996303" y="1108961"/>
          <a:ext cx="91440" cy="311562"/>
        </a:xfrm>
        <a:custGeom>
          <a:avLst/>
          <a:gdLst/>
          <a:ahLst/>
          <a:cxnLst/>
          <a:rect l="0" t="0" r="0" b="0"/>
          <a:pathLst>
            <a:path>
              <a:moveTo>
                <a:pt x="123662" y="0"/>
              </a:moveTo>
              <a:lnTo>
                <a:pt x="123662" y="155781"/>
              </a:lnTo>
              <a:lnTo>
                <a:pt x="45720" y="155781"/>
              </a:lnTo>
              <a:lnTo>
                <a:pt x="45720"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2464CFF-0148-48CB-9B66-B2018D26B2EA}">
      <dsp:nvSpPr>
        <dsp:cNvPr id="0" name=""/>
        <dsp:cNvSpPr/>
      </dsp:nvSpPr>
      <dsp:spPr>
        <a:xfrm>
          <a:off x="2394637" y="1108961"/>
          <a:ext cx="1725328" cy="311562"/>
        </a:xfrm>
        <a:custGeom>
          <a:avLst/>
          <a:gdLst/>
          <a:ahLst/>
          <a:cxnLst/>
          <a:rect l="0" t="0" r="0" b="0"/>
          <a:pathLst>
            <a:path>
              <a:moveTo>
                <a:pt x="1725328" y="0"/>
              </a:moveTo>
              <a:lnTo>
                <a:pt x="1725328" y="155781"/>
              </a:lnTo>
              <a:lnTo>
                <a:pt x="0" y="155781"/>
              </a:lnTo>
              <a:lnTo>
                <a:pt x="0" y="311562"/>
              </a:lnTo>
            </a:path>
          </a:pathLst>
        </a:custGeom>
        <a:noFill/>
        <a:ln w="76200" cap="flat" cmpd="sng" algn="ctr">
          <a:noFill/>
          <a:prstDash val="solid"/>
        </a:ln>
        <a:effectLst/>
      </dsp:spPr>
      <dsp:style>
        <a:lnRef idx="2">
          <a:scrgbClr r="0" g="0" b="0"/>
        </a:lnRef>
        <a:fillRef idx="0">
          <a:scrgbClr r="0" g="0" b="0"/>
        </a:fillRef>
        <a:effectRef idx="0">
          <a:scrgbClr r="0" g="0" b="0"/>
        </a:effectRef>
        <a:fontRef idx="minor"/>
      </dsp:style>
    </dsp:sp>
    <dsp:sp modelId="{F0CD5747-01A0-41E8-9C18-8693B62787A1}">
      <dsp:nvSpPr>
        <dsp:cNvPr id="0" name=""/>
        <dsp:cNvSpPr/>
      </dsp:nvSpPr>
      <dsp:spPr>
        <a:xfrm>
          <a:off x="741815" y="1108961"/>
          <a:ext cx="3378151" cy="311562"/>
        </a:xfrm>
        <a:custGeom>
          <a:avLst/>
          <a:gdLst/>
          <a:ahLst/>
          <a:cxnLst/>
          <a:rect l="0" t="0" r="0" b="0"/>
          <a:pathLst>
            <a:path>
              <a:moveTo>
                <a:pt x="3378151" y="0"/>
              </a:moveTo>
              <a:lnTo>
                <a:pt x="3378151" y="155781"/>
              </a:lnTo>
              <a:lnTo>
                <a:pt x="0" y="155781"/>
              </a:lnTo>
              <a:lnTo>
                <a:pt x="0"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1170076-D7BB-41A3-86B1-E61903126CFC}">
      <dsp:nvSpPr>
        <dsp:cNvPr id="0" name=""/>
        <dsp:cNvSpPr/>
      </dsp:nvSpPr>
      <dsp:spPr>
        <a:xfrm>
          <a:off x="3378151" y="367146"/>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t>Memory Controller</a:t>
          </a:r>
          <a:endParaRPr lang="en-CA" sz="1900" kern="1200" dirty="0"/>
        </a:p>
      </dsp:txBody>
      <dsp:txXfrm>
        <a:off x="3378151" y="367146"/>
        <a:ext cx="1483630" cy="741815"/>
      </dsp:txXfrm>
    </dsp:sp>
    <dsp:sp modelId="{963D9A4C-D6EE-4D9C-AE48-8B58B911F14F}">
      <dsp:nvSpPr>
        <dsp:cNvPr id="0" name=""/>
        <dsp:cNvSpPr/>
      </dsp:nvSpPr>
      <dsp:spPr>
        <a:xfrm>
          <a:off x="0"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t>Cache 1</a:t>
          </a:r>
          <a:endParaRPr lang="en-CA" sz="1900" kern="1200" dirty="0"/>
        </a:p>
      </dsp:txBody>
      <dsp:txXfrm>
        <a:off x="0" y="1420524"/>
        <a:ext cx="1483630" cy="741815"/>
      </dsp:txXfrm>
    </dsp:sp>
    <dsp:sp modelId="{067A4D8F-216A-4D8A-A546-B71164452E6A}">
      <dsp:nvSpPr>
        <dsp:cNvPr id="0" name=""/>
        <dsp:cNvSpPr/>
      </dsp:nvSpPr>
      <dsp:spPr>
        <a:xfrm>
          <a:off x="1800629" y="1420524"/>
          <a:ext cx="1188017" cy="518187"/>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CA" sz="1900" kern="1200" dirty="0"/>
        </a:p>
      </dsp:txBody>
      <dsp:txXfrm>
        <a:off x="1800629" y="1420524"/>
        <a:ext cx="1188017" cy="518187"/>
      </dsp:txXfrm>
    </dsp:sp>
    <dsp:sp modelId="{FF48D634-980D-49FA-BFE7-97CDCC9AE491}">
      <dsp:nvSpPr>
        <dsp:cNvPr id="0" name=""/>
        <dsp:cNvSpPr/>
      </dsp:nvSpPr>
      <dsp:spPr>
        <a:xfrm>
          <a:off x="3300208"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t>Cache 2</a:t>
          </a:r>
          <a:endParaRPr lang="en-CA" sz="1900" kern="1200" dirty="0"/>
        </a:p>
      </dsp:txBody>
      <dsp:txXfrm>
        <a:off x="3300208" y="1420524"/>
        <a:ext cx="1483630" cy="741815"/>
      </dsp:txXfrm>
    </dsp:sp>
    <dsp:sp modelId="{6033D16C-1E5A-4AD7-BC3B-CBDC38F46371}">
      <dsp:nvSpPr>
        <dsp:cNvPr id="0" name=""/>
        <dsp:cNvSpPr/>
      </dsp:nvSpPr>
      <dsp:spPr>
        <a:xfrm>
          <a:off x="5095401" y="1420524"/>
          <a:ext cx="1343902" cy="70195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dirty="0" smtClean="0">
              <a:solidFill>
                <a:srgbClr val="001C3F"/>
              </a:solidFill>
            </a:rPr>
            <a:t>Filtered Trace Buffer</a:t>
          </a:r>
          <a:endParaRPr lang="en-CA" sz="1900" kern="1200" dirty="0">
            <a:solidFill>
              <a:srgbClr val="001C3F"/>
            </a:solidFill>
          </a:endParaRPr>
        </a:p>
      </dsp:txBody>
      <dsp:txXfrm>
        <a:off x="5095401" y="1420524"/>
        <a:ext cx="1343902" cy="701950"/>
      </dsp:txXfrm>
    </dsp:sp>
    <dsp:sp modelId="{262DC8E9-000E-4E8C-9A56-656BACC4B5F7}">
      <dsp:nvSpPr>
        <dsp:cNvPr id="0" name=""/>
        <dsp:cNvSpPr/>
      </dsp:nvSpPr>
      <dsp:spPr>
        <a:xfrm>
          <a:off x="6750866"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CA" sz="1900" kern="1200" smtClean="0"/>
            <a:t>Cache </a:t>
          </a:r>
          <a:r>
            <a:rPr lang="en-CA" sz="1900" kern="1200" dirty="0" smtClean="0"/>
            <a:t>3</a:t>
          </a:r>
          <a:endParaRPr lang="en-CA" sz="1900" kern="1200" dirty="0"/>
        </a:p>
      </dsp:txBody>
      <dsp:txXfrm>
        <a:off x="6750866" y="1420524"/>
        <a:ext cx="1483630" cy="741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2A1F-A523-4A65-8498-AF02B2FAD20F}">
      <dsp:nvSpPr>
        <dsp:cNvPr id="0" name=""/>
        <dsp:cNvSpPr/>
      </dsp:nvSpPr>
      <dsp:spPr>
        <a:xfrm>
          <a:off x="4119966" y="1108961"/>
          <a:ext cx="3372714" cy="311562"/>
        </a:xfrm>
        <a:custGeom>
          <a:avLst/>
          <a:gdLst/>
          <a:ahLst/>
          <a:cxnLst/>
          <a:rect l="0" t="0" r="0" b="0"/>
          <a:pathLst>
            <a:path>
              <a:moveTo>
                <a:pt x="0" y="0"/>
              </a:moveTo>
              <a:lnTo>
                <a:pt x="0" y="155781"/>
              </a:lnTo>
              <a:lnTo>
                <a:pt x="3372714" y="155781"/>
              </a:lnTo>
              <a:lnTo>
                <a:pt x="3372714"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1E4759D-62F3-43F6-A017-0FF3DFF96901}">
      <dsp:nvSpPr>
        <dsp:cNvPr id="0" name=""/>
        <dsp:cNvSpPr/>
      </dsp:nvSpPr>
      <dsp:spPr>
        <a:xfrm>
          <a:off x="4119966" y="1108961"/>
          <a:ext cx="1647386" cy="311562"/>
        </a:xfrm>
        <a:custGeom>
          <a:avLst/>
          <a:gdLst/>
          <a:ahLst/>
          <a:cxnLst/>
          <a:rect l="0" t="0" r="0" b="0"/>
          <a:pathLst>
            <a:path>
              <a:moveTo>
                <a:pt x="0" y="0"/>
              </a:moveTo>
              <a:lnTo>
                <a:pt x="0" y="155781"/>
              </a:lnTo>
              <a:lnTo>
                <a:pt x="1647386" y="155781"/>
              </a:lnTo>
              <a:lnTo>
                <a:pt x="1647386"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A786A20-2AE9-4565-BDBF-A3D0A9300479}">
      <dsp:nvSpPr>
        <dsp:cNvPr id="0" name=""/>
        <dsp:cNvSpPr/>
      </dsp:nvSpPr>
      <dsp:spPr>
        <a:xfrm>
          <a:off x="3996303" y="1108961"/>
          <a:ext cx="91440" cy="311562"/>
        </a:xfrm>
        <a:custGeom>
          <a:avLst/>
          <a:gdLst/>
          <a:ahLst/>
          <a:cxnLst/>
          <a:rect l="0" t="0" r="0" b="0"/>
          <a:pathLst>
            <a:path>
              <a:moveTo>
                <a:pt x="123662" y="0"/>
              </a:moveTo>
              <a:lnTo>
                <a:pt x="123662" y="155781"/>
              </a:lnTo>
              <a:lnTo>
                <a:pt x="45720" y="155781"/>
              </a:lnTo>
              <a:lnTo>
                <a:pt x="45720"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2464CFF-0148-48CB-9B66-B2018D26B2EA}">
      <dsp:nvSpPr>
        <dsp:cNvPr id="0" name=""/>
        <dsp:cNvSpPr/>
      </dsp:nvSpPr>
      <dsp:spPr>
        <a:xfrm>
          <a:off x="2394637" y="1108961"/>
          <a:ext cx="1725328" cy="311562"/>
        </a:xfrm>
        <a:custGeom>
          <a:avLst/>
          <a:gdLst/>
          <a:ahLst/>
          <a:cxnLst/>
          <a:rect l="0" t="0" r="0" b="0"/>
          <a:pathLst>
            <a:path>
              <a:moveTo>
                <a:pt x="1725328" y="0"/>
              </a:moveTo>
              <a:lnTo>
                <a:pt x="1725328" y="155781"/>
              </a:lnTo>
              <a:lnTo>
                <a:pt x="0" y="155781"/>
              </a:lnTo>
              <a:lnTo>
                <a:pt x="0"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0CD5747-01A0-41E8-9C18-8693B62787A1}">
      <dsp:nvSpPr>
        <dsp:cNvPr id="0" name=""/>
        <dsp:cNvSpPr/>
      </dsp:nvSpPr>
      <dsp:spPr>
        <a:xfrm>
          <a:off x="741815" y="1108961"/>
          <a:ext cx="3378151" cy="311562"/>
        </a:xfrm>
        <a:custGeom>
          <a:avLst/>
          <a:gdLst/>
          <a:ahLst/>
          <a:cxnLst/>
          <a:rect l="0" t="0" r="0" b="0"/>
          <a:pathLst>
            <a:path>
              <a:moveTo>
                <a:pt x="3378151" y="0"/>
              </a:moveTo>
              <a:lnTo>
                <a:pt x="3378151" y="155781"/>
              </a:lnTo>
              <a:lnTo>
                <a:pt x="0" y="155781"/>
              </a:lnTo>
              <a:lnTo>
                <a:pt x="0" y="311562"/>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1170076-D7BB-41A3-86B1-E61903126CFC}">
      <dsp:nvSpPr>
        <dsp:cNvPr id="0" name=""/>
        <dsp:cNvSpPr/>
      </dsp:nvSpPr>
      <dsp:spPr>
        <a:xfrm>
          <a:off x="3378151" y="367146"/>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Memory Controller</a:t>
          </a:r>
          <a:endParaRPr lang="en-CA" sz="1800" kern="1200" dirty="0"/>
        </a:p>
      </dsp:txBody>
      <dsp:txXfrm>
        <a:off x="3378151" y="367146"/>
        <a:ext cx="1483630" cy="741815"/>
      </dsp:txXfrm>
    </dsp:sp>
    <dsp:sp modelId="{963D9A4C-D6EE-4D9C-AE48-8B58B911F14F}">
      <dsp:nvSpPr>
        <dsp:cNvPr id="0" name=""/>
        <dsp:cNvSpPr/>
      </dsp:nvSpPr>
      <dsp:spPr>
        <a:xfrm>
          <a:off x="0"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Cache 1</a:t>
          </a:r>
          <a:endParaRPr lang="en-CA" sz="1800" kern="1200" dirty="0"/>
        </a:p>
      </dsp:txBody>
      <dsp:txXfrm>
        <a:off x="0" y="1420524"/>
        <a:ext cx="1483630" cy="741815"/>
      </dsp:txXfrm>
    </dsp:sp>
    <dsp:sp modelId="{067A4D8F-216A-4D8A-A546-B71164452E6A}">
      <dsp:nvSpPr>
        <dsp:cNvPr id="0" name=""/>
        <dsp:cNvSpPr/>
      </dsp:nvSpPr>
      <dsp:spPr>
        <a:xfrm>
          <a:off x="1800629" y="1420524"/>
          <a:ext cx="1188017" cy="518187"/>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Integrity Unit</a:t>
          </a:r>
          <a:endParaRPr lang="en-CA" sz="1800" kern="1200" dirty="0"/>
        </a:p>
      </dsp:txBody>
      <dsp:txXfrm>
        <a:off x="1800629" y="1420524"/>
        <a:ext cx="1188017" cy="518187"/>
      </dsp:txXfrm>
    </dsp:sp>
    <dsp:sp modelId="{FF48D634-980D-49FA-BFE7-97CDCC9AE491}">
      <dsp:nvSpPr>
        <dsp:cNvPr id="0" name=""/>
        <dsp:cNvSpPr/>
      </dsp:nvSpPr>
      <dsp:spPr>
        <a:xfrm>
          <a:off x="3300208"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Cache 2</a:t>
          </a:r>
          <a:endParaRPr lang="en-CA" sz="1800" kern="1200" dirty="0"/>
        </a:p>
      </dsp:txBody>
      <dsp:txXfrm>
        <a:off x="3300208" y="1420524"/>
        <a:ext cx="1483630" cy="741815"/>
      </dsp:txXfrm>
    </dsp:sp>
    <dsp:sp modelId="{6033D16C-1E5A-4AD7-BC3B-CBDC38F46371}">
      <dsp:nvSpPr>
        <dsp:cNvPr id="0" name=""/>
        <dsp:cNvSpPr/>
      </dsp:nvSpPr>
      <dsp:spPr>
        <a:xfrm>
          <a:off x="5095401" y="1420524"/>
          <a:ext cx="1343902" cy="70195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Filtered Trace Buffer</a:t>
          </a:r>
          <a:endParaRPr lang="en-CA" sz="1800" kern="1200" dirty="0"/>
        </a:p>
      </dsp:txBody>
      <dsp:txXfrm>
        <a:off x="5095401" y="1420524"/>
        <a:ext cx="1343902" cy="701950"/>
      </dsp:txXfrm>
    </dsp:sp>
    <dsp:sp modelId="{262DC8E9-000E-4E8C-9A56-656BACC4B5F7}">
      <dsp:nvSpPr>
        <dsp:cNvPr id="0" name=""/>
        <dsp:cNvSpPr/>
      </dsp:nvSpPr>
      <dsp:spPr>
        <a:xfrm>
          <a:off x="6750866" y="1420524"/>
          <a:ext cx="1483630" cy="741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smtClean="0"/>
            <a:t>Cache </a:t>
          </a:r>
          <a:r>
            <a:rPr lang="en-CA" sz="1800" kern="1200" dirty="0" smtClean="0"/>
            <a:t>3</a:t>
          </a:r>
          <a:endParaRPr lang="en-CA" sz="1800" kern="1200" dirty="0"/>
        </a:p>
      </dsp:txBody>
      <dsp:txXfrm>
        <a:off x="6750866" y="1420524"/>
        <a:ext cx="1483630" cy="74181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171826" cy="479426"/>
          </a:xfrm>
          <a:prstGeom prst="rect">
            <a:avLst/>
          </a:prstGeom>
          <a:noFill/>
          <a:ln w="9525">
            <a:noFill/>
            <a:miter lim="800000"/>
            <a:headEnd/>
            <a:tailEnd/>
          </a:ln>
          <a:effectLst/>
        </p:spPr>
        <p:txBody>
          <a:bodyPr vert="horz" wrap="square" lIns="20585" tIns="0" rIns="20585" bIns="0" numCol="1" anchor="t" anchorCtr="0" compatLnSpc="1">
            <a:prstTxWarp prst="textNoShape">
              <a:avLst/>
            </a:prstTxWarp>
          </a:bodyPr>
          <a:lstStyle>
            <a:lvl1pPr defTabSz="974725" eaLnBrk="0" hangingPunct="0">
              <a:defRPr sz="1100" i="1">
                <a:latin typeface="Times New Roman" charset="0"/>
                <a:ea typeface="Gulim" charset="0"/>
                <a:cs typeface="Gulim" charset="0"/>
              </a:defRPr>
            </a:lvl1pPr>
          </a:lstStyle>
          <a:p>
            <a:pPr>
              <a:defRPr/>
            </a:pPr>
            <a:endParaRPr lang="en-US" altLang="ko-KR"/>
          </a:p>
        </p:txBody>
      </p:sp>
      <p:sp>
        <p:nvSpPr>
          <p:cNvPr id="3075" name="Rectangle 3"/>
          <p:cNvSpPr>
            <a:spLocks noGrp="1" noChangeArrowheads="1"/>
          </p:cNvSpPr>
          <p:nvPr>
            <p:ph type="dt" sz="quarter" idx="1"/>
          </p:nvPr>
        </p:nvSpPr>
        <p:spPr bwMode="auto">
          <a:xfrm>
            <a:off x="4144963" y="-1588"/>
            <a:ext cx="3171825" cy="479426"/>
          </a:xfrm>
          <a:prstGeom prst="rect">
            <a:avLst/>
          </a:prstGeom>
          <a:noFill/>
          <a:ln w="9525">
            <a:noFill/>
            <a:miter lim="800000"/>
            <a:headEnd/>
            <a:tailEnd/>
          </a:ln>
          <a:effectLst/>
        </p:spPr>
        <p:txBody>
          <a:bodyPr vert="horz" wrap="square" lIns="20585" tIns="0" rIns="20585" bIns="0" numCol="1" anchor="t" anchorCtr="0" compatLnSpc="1">
            <a:prstTxWarp prst="textNoShape">
              <a:avLst/>
            </a:prstTxWarp>
          </a:bodyPr>
          <a:lstStyle>
            <a:lvl1pPr algn="r" defTabSz="974725" eaLnBrk="0" hangingPunct="0">
              <a:defRPr sz="1100" i="1">
                <a:latin typeface="Times New Roman" charset="0"/>
                <a:ea typeface="Gulim" charset="0"/>
                <a:cs typeface="Gulim" charset="0"/>
              </a:defRPr>
            </a:lvl1pPr>
          </a:lstStyle>
          <a:p>
            <a:pPr>
              <a:defRPr/>
            </a:pPr>
            <a:endParaRPr lang="en-US" altLang="ko-KR"/>
          </a:p>
        </p:txBody>
      </p:sp>
      <p:sp>
        <p:nvSpPr>
          <p:cNvPr id="3076" name="Rectangle 4"/>
          <p:cNvSpPr>
            <a:spLocks noGrp="1" noChangeArrowheads="1"/>
          </p:cNvSpPr>
          <p:nvPr>
            <p:ph type="ftr" sz="quarter" idx="2"/>
          </p:nvPr>
        </p:nvSpPr>
        <p:spPr bwMode="auto">
          <a:xfrm>
            <a:off x="-1588" y="9121775"/>
            <a:ext cx="3171826" cy="479425"/>
          </a:xfrm>
          <a:prstGeom prst="rect">
            <a:avLst/>
          </a:prstGeom>
          <a:noFill/>
          <a:ln w="9525">
            <a:noFill/>
            <a:miter lim="800000"/>
            <a:headEnd/>
            <a:tailEnd/>
          </a:ln>
          <a:effectLst/>
        </p:spPr>
        <p:txBody>
          <a:bodyPr vert="horz" wrap="square" lIns="20585" tIns="0" rIns="20585" bIns="0" numCol="1" anchor="b" anchorCtr="0" compatLnSpc="1">
            <a:prstTxWarp prst="textNoShape">
              <a:avLst/>
            </a:prstTxWarp>
          </a:bodyPr>
          <a:lstStyle>
            <a:lvl1pPr defTabSz="974725" eaLnBrk="0" hangingPunct="0">
              <a:defRPr sz="1100" i="1">
                <a:latin typeface="Times New Roman" charset="0"/>
                <a:ea typeface="Gulim" charset="0"/>
                <a:cs typeface="Gulim" charset="0"/>
              </a:defRPr>
            </a:lvl1pPr>
          </a:lstStyle>
          <a:p>
            <a:pPr>
              <a:defRPr/>
            </a:pPr>
            <a:endParaRPr lang="en-US" altLang="ko-KR"/>
          </a:p>
        </p:txBody>
      </p:sp>
      <p:sp>
        <p:nvSpPr>
          <p:cNvPr id="3077" name="Rectangle 5"/>
          <p:cNvSpPr>
            <a:spLocks noGrp="1" noChangeArrowheads="1"/>
          </p:cNvSpPr>
          <p:nvPr>
            <p:ph type="sldNum" sz="quarter" idx="3"/>
          </p:nvPr>
        </p:nvSpPr>
        <p:spPr bwMode="auto">
          <a:xfrm>
            <a:off x="4144963" y="9121775"/>
            <a:ext cx="3171825" cy="479425"/>
          </a:xfrm>
          <a:prstGeom prst="rect">
            <a:avLst/>
          </a:prstGeom>
          <a:noFill/>
          <a:ln w="9525">
            <a:noFill/>
            <a:miter lim="800000"/>
            <a:headEnd/>
            <a:tailEnd/>
          </a:ln>
          <a:effectLst/>
        </p:spPr>
        <p:txBody>
          <a:bodyPr vert="horz" wrap="square" lIns="20585" tIns="0" rIns="20585" bIns="0" numCol="1" anchor="b" anchorCtr="0" compatLnSpc="1">
            <a:prstTxWarp prst="textNoShape">
              <a:avLst/>
            </a:prstTxWarp>
          </a:bodyPr>
          <a:lstStyle>
            <a:lvl1pPr algn="r" defTabSz="974725" eaLnBrk="0" hangingPunct="0">
              <a:defRPr sz="1100" i="1">
                <a:latin typeface="Times New Roman" charset="0"/>
                <a:ea typeface="Gulim" charset="0"/>
                <a:cs typeface="Gulim" charset="0"/>
              </a:defRPr>
            </a:lvl1pPr>
          </a:lstStyle>
          <a:p>
            <a:pPr>
              <a:defRPr/>
            </a:pPr>
            <a:fld id="{EABCF33B-F7E3-6249-A589-71A40C7C183E}" type="slidenum">
              <a:rPr lang="ko-KR" altLang="en-US"/>
              <a:pPr>
                <a:defRPr/>
              </a:pPr>
              <a:t>‹#›</a:t>
            </a:fld>
            <a:endParaRPr lang="en-US" altLang="ko-KR"/>
          </a:p>
        </p:txBody>
      </p:sp>
    </p:spTree>
    <p:extLst>
      <p:ext uri="{BB962C8B-B14F-4D97-AF65-F5344CB8AC3E}">
        <p14:creationId xmlns:p14="http://schemas.microsoft.com/office/powerpoint/2010/main" val="259429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1826" cy="479426"/>
          </a:xfrm>
          <a:prstGeom prst="rect">
            <a:avLst/>
          </a:prstGeom>
          <a:noFill/>
          <a:ln w="9525">
            <a:noFill/>
            <a:miter lim="800000"/>
            <a:headEnd/>
            <a:tailEnd/>
          </a:ln>
          <a:effectLst/>
        </p:spPr>
        <p:txBody>
          <a:bodyPr vert="horz" wrap="square" lIns="20585" tIns="0" rIns="20585" bIns="0" numCol="1" anchor="t" anchorCtr="0" compatLnSpc="1">
            <a:prstTxWarp prst="textNoShape">
              <a:avLst/>
            </a:prstTxWarp>
          </a:bodyPr>
          <a:lstStyle>
            <a:lvl1pPr defTabSz="974725" eaLnBrk="0" hangingPunct="0">
              <a:defRPr sz="1100" i="1">
                <a:latin typeface="Times New Roman" pitchFamily="18" charset="0"/>
                <a:ea typeface="Gulim" pitchFamily="34" charset="-127"/>
                <a:cs typeface="+mn-cs"/>
              </a:defRPr>
            </a:lvl1pPr>
          </a:lstStyle>
          <a:p>
            <a:pPr>
              <a:defRPr/>
            </a:pPr>
            <a:r>
              <a:rPr lang="ko-KR" altLang="en-US"/>
              <a:t>EE 313:  </a:t>
            </a:r>
            <a:endParaRPr lang="en-US" altLang="ko-KR"/>
          </a:p>
        </p:txBody>
      </p:sp>
      <p:sp>
        <p:nvSpPr>
          <p:cNvPr id="2051" name="Rectangle 3"/>
          <p:cNvSpPr>
            <a:spLocks noGrp="1" noChangeArrowheads="1"/>
          </p:cNvSpPr>
          <p:nvPr>
            <p:ph type="dt" idx="1"/>
          </p:nvPr>
        </p:nvSpPr>
        <p:spPr bwMode="auto">
          <a:xfrm>
            <a:off x="4144963" y="-1588"/>
            <a:ext cx="3171825" cy="479426"/>
          </a:xfrm>
          <a:prstGeom prst="rect">
            <a:avLst/>
          </a:prstGeom>
          <a:noFill/>
          <a:ln w="9525">
            <a:noFill/>
            <a:miter lim="800000"/>
            <a:headEnd/>
            <a:tailEnd/>
          </a:ln>
          <a:effectLst/>
        </p:spPr>
        <p:txBody>
          <a:bodyPr vert="horz" wrap="square" lIns="20585" tIns="0" rIns="20585" bIns="0" numCol="1" anchor="t" anchorCtr="0" compatLnSpc="1">
            <a:prstTxWarp prst="textNoShape">
              <a:avLst/>
            </a:prstTxWarp>
          </a:bodyPr>
          <a:lstStyle>
            <a:lvl1pPr algn="r" defTabSz="974725" eaLnBrk="0" hangingPunct="0">
              <a:defRPr sz="1100" i="1">
                <a:latin typeface="Times New Roman" pitchFamily="18" charset="0"/>
                <a:ea typeface="Gulim" pitchFamily="34" charset="-127"/>
                <a:cs typeface="+mn-cs"/>
              </a:defRPr>
            </a:lvl1pPr>
          </a:lstStyle>
          <a:p>
            <a:pPr>
              <a:defRPr/>
            </a:pPr>
            <a:r>
              <a:rPr lang="ko-KR" altLang="en-US"/>
              <a:t>Lecture 7</a:t>
            </a:r>
            <a:endParaRPr lang="en-US" altLang="ko-KR"/>
          </a:p>
        </p:txBody>
      </p:sp>
      <p:sp>
        <p:nvSpPr>
          <p:cNvPr id="2052" name="Rectangle 4"/>
          <p:cNvSpPr>
            <a:spLocks noGrp="1" noChangeArrowheads="1"/>
          </p:cNvSpPr>
          <p:nvPr>
            <p:ph type="ftr" sz="quarter" idx="4"/>
          </p:nvPr>
        </p:nvSpPr>
        <p:spPr bwMode="auto">
          <a:xfrm>
            <a:off x="-1588" y="9121775"/>
            <a:ext cx="3171826" cy="479425"/>
          </a:xfrm>
          <a:prstGeom prst="rect">
            <a:avLst/>
          </a:prstGeom>
          <a:noFill/>
          <a:ln w="9525">
            <a:noFill/>
            <a:miter lim="800000"/>
            <a:headEnd/>
            <a:tailEnd/>
          </a:ln>
          <a:effectLst/>
        </p:spPr>
        <p:txBody>
          <a:bodyPr vert="horz" wrap="square" lIns="20585" tIns="0" rIns="20585" bIns="0" numCol="1" anchor="b" anchorCtr="0" compatLnSpc="1">
            <a:prstTxWarp prst="textNoShape">
              <a:avLst/>
            </a:prstTxWarp>
          </a:bodyPr>
          <a:lstStyle>
            <a:lvl1pPr defTabSz="974725" eaLnBrk="0" hangingPunct="0">
              <a:defRPr sz="1100" i="1">
                <a:latin typeface="Times New Roman" charset="0"/>
                <a:ea typeface="Gulim" charset="0"/>
                <a:cs typeface="Gulim" charset="0"/>
              </a:defRPr>
            </a:lvl1pPr>
          </a:lstStyle>
          <a:p>
            <a:pPr>
              <a:defRPr/>
            </a:pPr>
            <a:endParaRPr lang="en-US" altLang="ko-KR"/>
          </a:p>
        </p:txBody>
      </p:sp>
      <p:sp>
        <p:nvSpPr>
          <p:cNvPr id="2053" name="Rectangle 5"/>
          <p:cNvSpPr>
            <a:spLocks noGrp="1" noChangeArrowheads="1"/>
          </p:cNvSpPr>
          <p:nvPr>
            <p:ph type="sldNum" sz="quarter" idx="5"/>
          </p:nvPr>
        </p:nvSpPr>
        <p:spPr bwMode="auto">
          <a:xfrm>
            <a:off x="4144963" y="9121775"/>
            <a:ext cx="3171825" cy="479425"/>
          </a:xfrm>
          <a:prstGeom prst="rect">
            <a:avLst/>
          </a:prstGeom>
          <a:noFill/>
          <a:ln w="9525">
            <a:noFill/>
            <a:miter lim="800000"/>
            <a:headEnd/>
            <a:tailEnd/>
          </a:ln>
          <a:effectLst/>
        </p:spPr>
        <p:txBody>
          <a:bodyPr vert="horz" wrap="square" lIns="20585" tIns="0" rIns="20585" bIns="0" numCol="1" anchor="b" anchorCtr="0" compatLnSpc="1">
            <a:prstTxWarp prst="textNoShape">
              <a:avLst/>
            </a:prstTxWarp>
          </a:bodyPr>
          <a:lstStyle>
            <a:lvl1pPr algn="r" defTabSz="974725" eaLnBrk="0" hangingPunct="0">
              <a:defRPr sz="1100" i="1">
                <a:latin typeface="Times New Roman" charset="0"/>
                <a:ea typeface="Gulim" charset="0"/>
                <a:cs typeface="Gulim" charset="0"/>
              </a:defRPr>
            </a:lvl1pPr>
          </a:lstStyle>
          <a:p>
            <a:pPr>
              <a:defRPr/>
            </a:pPr>
            <a:fld id="{B7065132-838F-8140-918A-B50A92A5A918}" type="slidenum">
              <a:rPr lang="ko-KR" altLang="en-US"/>
              <a:pPr>
                <a:defRPr/>
              </a:pPr>
              <a:t>‹#›</a:t>
            </a:fld>
            <a:endParaRPr lang="en-US" altLang="ko-KR"/>
          </a:p>
        </p:txBody>
      </p:sp>
      <p:sp>
        <p:nvSpPr>
          <p:cNvPr id="2054" name="Rectangle 6"/>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781" tIns="49748" rIns="97781" bIns="49748"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31751" name="Rectangle 7"/>
          <p:cNvSpPr>
            <a:spLocks noGrp="1" noRot="1" noChangeAspect="1" noChangeArrowheads="1" noTextEdit="1"/>
          </p:cNvSpPr>
          <p:nvPr>
            <p:ph type="sldImg" idx="2"/>
          </p:nvPr>
        </p:nvSpPr>
        <p:spPr bwMode="auto">
          <a:xfrm>
            <a:off x="1266825" y="725488"/>
            <a:ext cx="4783138"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3600348965"/>
      </p:ext>
    </p:extLst>
  </p:cSld>
  <p:clrMap bg1="lt1" tx1="dk1" bg2="lt2" tx2="dk2" accent1="accent1" accent2="accent2" accent3="accent3" accent4="accent4" accent5="accent5" accent6="accent6" hlink="hlink" folHlink="folHlink"/>
  <p:notesStyle>
    <a:lvl1pPr algn="l" defTabSz="9017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4025" algn="l" defTabSz="9017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08050" algn="l" defTabSz="9017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62075" algn="l" defTabSz="9017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16100" algn="l" defTabSz="9017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1788" y="9115425"/>
            <a:ext cx="31670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588" tIns="48294" rIns="96588" bIns="48294" anchor="b"/>
          <a:lstStyle>
            <a:lvl1pPr defTabSz="965200" eaLnBrk="0" hangingPunct="0">
              <a:defRPr sz="2400">
                <a:solidFill>
                  <a:schemeClr val="tx1"/>
                </a:solidFill>
                <a:latin typeface="Arial" charset="0"/>
                <a:ea typeface="ＭＳ Ｐゴシック" charset="0"/>
                <a:cs typeface="ＭＳ Ｐゴシック" charset="0"/>
              </a:defRPr>
            </a:lvl1pPr>
            <a:lvl2pPr marL="742950" indent="-285750" defTabSz="965200" eaLnBrk="0" hangingPunct="0">
              <a:defRPr sz="2400">
                <a:solidFill>
                  <a:schemeClr val="tx1"/>
                </a:solidFill>
                <a:latin typeface="Arial" charset="0"/>
                <a:ea typeface="ＭＳ Ｐゴシック" charset="0"/>
              </a:defRPr>
            </a:lvl2pPr>
            <a:lvl3pPr marL="1143000" indent="-228600" defTabSz="965200" eaLnBrk="0" hangingPunct="0">
              <a:defRPr sz="2400">
                <a:solidFill>
                  <a:schemeClr val="tx1"/>
                </a:solidFill>
                <a:latin typeface="Arial" charset="0"/>
                <a:ea typeface="ＭＳ Ｐゴシック" charset="0"/>
              </a:defRPr>
            </a:lvl3pPr>
            <a:lvl4pPr marL="1600200" indent="-228600" defTabSz="965200" eaLnBrk="0" hangingPunct="0">
              <a:defRPr sz="2400">
                <a:solidFill>
                  <a:schemeClr val="tx1"/>
                </a:solidFill>
                <a:latin typeface="Arial" charset="0"/>
                <a:ea typeface="ＭＳ Ｐゴシック" charset="0"/>
              </a:defRPr>
            </a:lvl4pPr>
            <a:lvl5pPr marL="2057400" indent="-228600" defTabSz="965200" eaLnBrk="0" hangingPunct="0">
              <a:defRPr sz="2400">
                <a:solidFill>
                  <a:schemeClr val="tx1"/>
                </a:solidFill>
                <a:latin typeface="Arial" charset="0"/>
                <a:ea typeface="ＭＳ Ｐゴシック" charset="0"/>
              </a:defRPr>
            </a:lvl5pPr>
            <a:lvl6pPr marL="2514600" indent="-228600" defTabSz="9652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52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52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52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D9FF64D-8EFB-FC4D-A063-705A23BC2A1D}" type="slidenum">
              <a:rPr lang="ko-KR" altLang="en-US" sz="1300">
                <a:solidFill>
                  <a:prstClr val="black"/>
                </a:solidFill>
                <a:ea typeface="Gulim" charset="0"/>
                <a:cs typeface="Gulim" charset="0"/>
              </a:rPr>
              <a:pPr algn="r" eaLnBrk="1" hangingPunct="1"/>
              <a:t>1</a:t>
            </a:fld>
            <a:endParaRPr lang="en-US" altLang="ko-KR" sz="1300">
              <a:solidFill>
                <a:prstClr val="black"/>
              </a:solidFill>
              <a:ea typeface="Gulim" charset="0"/>
              <a:cs typeface="Gulim" charset="0"/>
            </a:endParaRPr>
          </a:p>
        </p:txBody>
      </p:sp>
      <p:sp>
        <p:nvSpPr>
          <p:cNvPr id="68610" name="Rectangle 2"/>
          <p:cNvSpPr>
            <a:spLocks noGrp="1" noRot="1" noChangeAspect="1" noChangeArrowheads="1" noTextEdit="1"/>
          </p:cNvSpPr>
          <p:nvPr>
            <p:ph type="sldImg"/>
          </p:nvPr>
        </p:nvSpPr>
        <p:spPr>
          <a:xfrm>
            <a:off x="1254125" y="719138"/>
            <a:ext cx="4799013" cy="3598862"/>
          </a:xfrm>
          <a:ln/>
        </p:spPr>
      </p:sp>
      <p:sp>
        <p:nvSpPr>
          <p:cNvPr id="68611" name="Rectangle 3"/>
          <p:cNvSpPr>
            <a:spLocks noGrp="1" noChangeArrowheads="1"/>
          </p:cNvSpPr>
          <p:nvPr>
            <p:ph type="body" idx="1"/>
          </p:nvPr>
        </p:nvSpPr>
        <p:spPr>
          <a:xfrm>
            <a:off x="974725" y="4557713"/>
            <a:ext cx="53594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88" tIns="48294" rIns="96588" bIns="48294"/>
          <a:lstStyle/>
          <a:p>
            <a:endParaRPr lang="ko-KR" altLang="en-US" dirty="0">
              <a:latin typeface="Times New Roman" charset="0"/>
              <a:ea typeface="Gulim" charset="0"/>
              <a:cs typeface="Gulim" charset="0"/>
            </a:endParaRPr>
          </a:p>
        </p:txBody>
      </p:sp>
    </p:spTree>
    <p:extLst>
      <p:ext uri="{BB962C8B-B14F-4D97-AF65-F5344CB8AC3E}">
        <p14:creationId xmlns:p14="http://schemas.microsoft.com/office/powerpoint/2010/main" val="112640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a:t>
            </a:fld>
            <a:endParaRPr lang="en-US" altLang="ko-KR"/>
          </a:p>
        </p:txBody>
      </p:sp>
    </p:spTree>
    <p:extLst>
      <p:ext uri="{BB962C8B-B14F-4D97-AF65-F5344CB8AC3E}">
        <p14:creationId xmlns:p14="http://schemas.microsoft.com/office/powerpoint/2010/main" val="28016870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100</a:t>
            </a:fld>
            <a:endParaRPr lang="en-US" altLang="ko-KR"/>
          </a:p>
        </p:txBody>
      </p:sp>
    </p:spTree>
    <p:extLst>
      <p:ext uri="{BB962C8B-B14F-4D97-AF65-F5344CB8AC3E}">
        <p14:creationId xmlns:p14="http://schemas.microsoft.com/office/powerpoint/2010/main" val="26973845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101</a:t>
            </a:fld>
            <a:endParaRPr lang="en-US" altLang="ko-KR"/>
          </a:p>
        </p:txBody>
      </p:sp>
    </p:spTree>
    <p:extLst>
      <p:ext uri="{BB962C8B-B14F-4D97-AF65-F5344CB8AC3E}">
        <p14:creationId xmlns:p14="http://schemas.microsoft.com/office/powerpoint/2010/main" val="33921429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102</a:t>
            </a:fld>
            <a:endParaRPr lang="en-US" altLang="ko-KR"/>
          </a:p>
        </p:txBody>
      </p:sp>
    </p:spTree>
    <p:extLst>
      <p:ext uri="{BB962C8B-B14F-4D97-AF65-F5344CB8AC3E}">
        <p14:creationId xmlns:p14="http://schemas.microsoft.com/office/powerpoint/2010/main" val="26493768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103</a:t>
            </a:fld>
            <a:endParaRPr lang="en-US" altLang="ko-KR"/>
          </a:p>
        </p:txBody>
      </p:sp>
    </p:spTree>
    <p:extLst>
      <p:ext uri="{BB962C8B-B14F-4D97-AF65-F5344CB8AC3E}">
        <p14:creationId xmlns:p14="http://schemas.microsoft.com/office/powerpoint/2010/main" val="23430106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104</a:t>
            </a:fld>
            <a:endParaRPr lang="en-US" altLang="ko-KR"/>
          </a:p>
        </p:txBody>
      </p:sp>
    </p:spTree>
    <p:extLst>
      <p:ext uri="{BB962C8B-B14F-4D97-AF65-F5344CB8AC3E}">
        <p14:creationId xmlns:p14="http://schemas.microsoft.com/office/powerpoint/2010/main" val="13530946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105</a:t>
            </a:fld>
            <a:endParaRPr lang="en-US" altLang="ko-KR"/>
          </a:p>
        </p:txBody>
      </p:sp>
    </p:spTree>
    <p:extLst>
      <p:ext uri="{BB962C8B-B14F-4D97-AF65-F5344CB8AC3E}">
        <p14:creationId xmlns:p14="http://schemas.microsoft.com/office/powerpoint/2010/main" val="4245838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106</a:t>
            </a:fld>
            <a:endParaRPr lang="en-US" altLang="ko-KR"/>
          </a:p>
        </p:txBody>
      </p:sp>
    </p:spTree>
    <p:extLst>
      <p:ext uri="{BB962C8B-B14F-4D97-AF65-F5344CB8AC3E}">
        <p14:creationId xmlns:p14="http://schemas.microsoft.com/office/powerpoint/2010/main" val="32769004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107</a:t>
            </a:fld>
            <a:endParaRPr lang="en-US" altLang="ko-KR"/>
          </a:p>
        </p:txBody>
      </p:sp>
    </p:spTree>
    <p:extLst>
      <p:ext uri="{BB962C8B-B14F-4D97-AF65-F5344CB8AC3E}">
        <p14:creationId xmlns:p14="http://schemas.microsoft.com/office/powerpoint/2010/main" val="31623195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108</a:t>
            </a:fld>
            <a:endParaRPr lang="en-US" altLang="ko-KR"/>
          </a:p>
        </p:txBody>
      </p:sp>
    </p:spTree>
    <p:extLst>
      <p:ext uri="{BB962C8B-B14F-4D97-AF65-F5344CB8AC3E}">
        <p14:creationId xmlns:p14="http://schemas.microsoft.com/office/powerpoint/2010/main" val="20887334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109</a:t>
            </a:fld>
            <a:endParaRPr lang="en-US" altLang="ko-KR"/>
          </a:p>
        </p:txBody>
      </p:sp>
    </p:spTree>
    <p:extLst>
      <p:ext uri="{BB962C8B-B14F-4D97-AF65-F5344CB8AC3E}">
        <p14:creationId xmlns:p14="http://schemas.microsoft.com/office/powerpoint/2010/main" val="105683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a:t>
            </a:fld>
            <a:endParaRPr lang="en-US" altLang="ko-KR"/>
          </a:p>
        </p:txBody>
      </p:sp>
    </p:spTree>
    <p:extLst>
      <p:ext uri="{BB962C8B-B14F-4D97-AF65-F5344CB8AC3E}">
        <p14:creationId xmlns:p14="http://schemas.microsoft.com/office/powerpoint/2010/main" val="6799491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110</a:t>
            </a:fld>
            <a:endParaRPr lang="en-US" altLang="ko-KR"/>
          </a:p>
        </p:txBody>
      </p:sp>
    </p:spTree>
    <p:extLst>
      <p:ext uri="{BB962C8B-B14F-4D97-AF65-F5344CB8AC3E}">
        <p14:creationId xmlns:p14="http://schemas.microsoft.com/office/powerpoint/2010/main" val="5866993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111</a:t>
            </a:fld>
            <a:endParaRPr lang="en-US" altLang="ko-KR"/>
          </a:p>
        </p:txBody>
      </p:sp>
    </p:spTree>
    <p:extLst>
      <p:ext uri="{BB962C8B-B14F-4D97-AF65-F5344CB8AC3E}">
        <p14:creationId xmlns:p14="http://schemas.microsoft.com/office/powerpoint/2010/main" val="40583370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112</a:t>
            </a:fld>
            <a:endParaRPr lang="en-US" altLang="ko-KR"/>
          </a:p>
        </p:txBody>
      </p:sp>
    </p:spTree>
    <p:extLst>
      <p:ext uri="{BB962C8B-B14F-4D97-AF65-F5344CB8AC3E}">
        <p14:creationId xmlns:p14="http://schemas.microsoft.com/office/powerpoint/2010/main" val="143377404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113</a:t>
            </a:fld>
            <a:endParaRPr lang="en-US" altLang="ko-KR"/>
          </a:p>
        </p:txBody>
      </p:sp>
    </p:spTree>
    <p:extLst>
      <p:ext uri="{BB962C8B-B14F-4D97-AF65-F5344CB8AC3E}">
        <p14:creationId xmlns:p14="http://schemas.microsoft.com/office/powerpoint/2010/main" val="250720418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114</a:t>
            </a:fld>
            <a:endParaRPr lang="en-US" altLang="ko-KR"/>
          </a:p>
        </p:txBody>
      </p:sp>
    </p:spTree>
    <p:extLst>
      <p:ext uri="{BB962C8B-B14F-4D97-AF65-F5344CB8AC3E}">
        <p14:creationId xmlns:p14="http://schemas.microsoft.com/office/powerpoint/2010/main" val="105426537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115</a:t>
            </a:fld>
            <a:endParaRPr lang="en-US" altLang="ko-KR"/>
          </a:p>
        </p:txBody>
      </p:sp>
    </p:spTree>
    <p:extLst>
      <p:ext uri="{BB962C8B-B14F-4D97-AF65-F5344CB8AC3E}">
        <p14:creationId xmlns:p14="http://schemas.microsoft.com/office/powerpoint/2010/main" val="288005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116</a:t>
            </a:fld>
            <a:endParaRPr lang="en-US" altLang="ko-KR"/>
          </a:p>
        </p:txBody>
      </p:sp>
    </p:spTree>
    <p:extLst>
      <p:ext uri="{BB962C8B-B14F-4D97-AF65-F5344CB8AC3E}">
        <p14:creationId xmlns:p14="http://schemas.microsoft.com/office/powerpoint/2010/main" val="365434034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117</a:t>
            </a:fld>
            <a:endParaRPr lang="en-US" altLang="ko-KR"/>
          </a:p>
        </p:txBody>
      </p:sp>
    </p:spTree>
    <p:extLst>
      <p:ext uri="{BB962C8B-B14F-4D97-AF65-F5344CB8AC3E}">
        <p14:creationId xmlns:p14="http://schemas.microsoft.com/office/powerpoint/2010/main" val="160327889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118</a:t>
            </a:fld>
            <a:endParaRPr lang="en-US" altLang="ko-KR"/>
          </a:p>
        </p:txBody>
      </p:sp>
    </p:spTree>
    <p:extLst>
      <p:ext uri="{BB962C8B-B14F-4D97-AF65-F5344CB8AC3E}">
        <p14:creationId xmlns:p14="http://schemas.microsoft.com/office/powerpoint/2010/main" val="421707856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119</a:t>
            </a:fld>
            <a:endParaRPr lang="en-US" altLang="ko-KR"/>
          </a:p>
        </p:txBody>
      </p:sp>
    </p:spTree>
    <p:extLst>
      <p:ext uri="{BB962C8B-B14F-4D97-AF65-F5344CB8AC3E}">
        <p14:creationId xmlns:p14="http://schemas.microsoft.com/office/powerpoint/2010/main" val="177841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a:t>
            </a:fld>
            <a:endParaRPr lang="en-US" altLang="ko-KR"/>
          </a:p>
        </p:txBody>
      </p:sp>
    </p:spTree>
    <p:extLst>
      <p:ext uri="{BB962C8B-B14F-4D97-AF65-F5344CB8AC3E}">
        <p14:creationId xmlns:p14="http://schemas.microsoft.com/office/powerpoint/2010/main" val="22044142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120</a:t>
            </a:fld>
            <a:endParaRPr lang="en-US" altLang="ko-KR"/>
          </a:p>
        </p:txBody>
      </p:sp>
    </p:spTree>
    <p:extLst>
      <p:ext uri="{BB962C8B-B14F-4D97-AF65-F5344CB8AC3E}">
        <p14:creationId xmlns:p14="http://schemas.microsoft.com/office/powerpoint/2010/main" val="37253265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121</a:t>
            </a:fld>
            <a:endParaRPr lang="en-US" altLang="ko-KR"/>
          </a:p>
        </p:txBody>
      </p:sp>
    </p:spTree>
    <p:extLst>
      <p:ext uri="{BB962C8B-B14F-4D97-AF65-F5344CB8AC3E}">
        <p14:creationId xmlns:p14="http://schemas.microsoft.com/office/powerpoint/2010/main" val="180128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122</a:t>
            </a:fld>
            <a:endParaRPr lang="en-US" altLang="ko-KR"/>
          </a:p>
        </p:txBody>
      </p:sp>
    </p:spTree>
    <p:extLst>
      <p:ext uri="{BB962C8B-B14F-4D97-AF65-F5344CB8AC3E}">
        <p14:creationId xmlns:p14="http://schemas.microsoft.com/office/powerpoint/2010/main" val="1033845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123</a:t>
            </a:fld>
            <a:endParaRPr lang="en-US" altLang="ko-KR"/>
          </a:p>
        </p:txBody>
      </p:sp>
    </p:spTree>
    <p:extLst>
      <p:ext uri="{BB962C8B-B14F-4D97-AF65-F5344CB8AC3E}">
        <p14:creationId xmlns:p14="http://schemas.microsoft.com/office/powerpoint/2010/main" val="190649978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124</a:t>
            </a:fld>
            <a:endParaRPr lang="en-US" altLang="ko-KR"/>
          </a:p>
        </p:txBody>
      </p:sp>
    </p:spTree>
    <p:extLst>
      <p:ext uri="{BB962C8B-B14F-4D97-AF65-F5344CB8AC3E}">
        <p14:creationId xmlns:p14="http://schemas.microsoft.com/office/powerpoint/2010/main" val="397656008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125</a:t>
            </a:fld>
            <a:endParaRPr lang="en-US" altLang="ko-KR"/>
          </a:p>
        </p:txBody>
      </p:sp>
    </p:spTree>
    <p:extLst>
      <p:ext uri="{BB962C8B-B14F-4D97-AF65-F5344CB8AC3E}">
        <p14:creationId xmlns:p14="http://schemas.microsoft.com/office/powerpoint/2010/main" val="273200126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126</a:t>
            </a:fld>
            <a:endParaRPr lang="en-US" altLang="ko-KR"/>
          </a:p>
        </p:txBody>
      </p:sp>
    </p:spTree>
    <p:extLst>
      <p:ext uri="{BB962C8B-B14F-4D97-AF65-F5344CB8AC3E}">
        <p14:creationId xmlns:p14="http://schemas.microsoft.com/office/powerpoint/2010/main" val="324792225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127</a:t>
            </a:fld>
            <a:endParaRPr lang="en-US" altLang="ko-KR"/>
          </a:p>
        </p:txBody>
      </p:sp>
    </p:spTree>
    <p:extLst>
      <p:ext uri="{BB962C8B-B14F-4D97-AF65-F5344CB8AC3E}">
        <p14:creationId xmlns:p14="http://schemas.microsoft.com/office/powerpoint/2010/main" val="384776777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128</a:t>
            </a:fld>
            <a:endParaRPr lang="en-US" altLang="ko-KR"/>
          </a:p>
        </p:txBody>
      </p:sp>
    </p:spTree>
    <p:extLst>
      <p:ext uri="{BB962C8B-B14F-4D97-AF65-F5344CB8AC3E}">
        <p14:creationId xmlns:p14="http://schemas.microsoft.com/office/powerpoint/2010/main" val="39417826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129</a:t>
            </a:fld>
            <a:endParaRPr lang="en-US" altLang="ko-KR"/>
          </a:p>
        </p:txBody>
      </p:sp>
    </p:spTree>
    <p:extLst>
      <p:ext uri="{BB962C8B-B14F-4D97-AF65-F5344CB8AC3E}">
        <p14:creationId xmlns:p14="http://schemas.microsoft.com/office/powerpoint/2010/main" val="71268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a:t>
            </a:fld>
            <a:endParaRPr lang="en-US" altLang="ko-KR"/>
          </a:p>
        </p:txBody>
      </p:sp>
    </p:spTree>
    <p:extLst>
      <p:ext uri="{BB962C8B-B14F-4D97-AF65-F5344CB8AC3E}">
        <p14:creationId xmlns:p14="http://schemas.microsoft.com/office/powerpoint/2010/main" val="132109996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130</a:t>
            </a:fld>
            <a:endParaRPr lang="en-US" altLang="ko-KR"/>
          </a:p>
        </p:txBody>
      </p:sp>
    </p:spTree>
    <p:extLst>
      <p:ext uri="{BB962C8B-B14F-4D97-AF65-F5344CB8AC3E}">
        <p14:creationId xmlns:p14="http://schemas.microsoft.com/office/powerpoint/2010/main" val="97574288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131</a:t>
            </a:fld>
            <a:endParaRPr lang="en-US" altLang="ko-KR"/>
          </a:p>
        </p:txBody>
      </p:sp>
    </p:spTree>
    <p:extLst>
      <p:ext uri="{BB962C8B-B14F-4D97-AF65-F5344CB8AC3E}">
        <p14:creationId xmlns:p14="http://schemas.microsoft.com/office/powerpoint/2010/main" val="24008905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132</a:t>
            </a:fld>
            <a:endParaRPr lang="en-US" altLang="ko-KR"/>
          </a:p>
        </p:txBody>
      </p:sp>
    </p:spTree>
    <p:extLst>
      <p:ext uri="{BB962C8B-B14F-4D97-AF65-F5344CB8AC3E}">
        <p14:creationId xmlns:p14="http://schemas.microsoft.com/office/powerpoint/2010/main" val="124320537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133</a:t>
            </a:fld>
            <a:endParaRPr lang="en-US" altLang="ko-KR"/>
          </a:p>
        </p:txBody>
      </p:sp>
    </p:spTree>
    <p:extLst>
      <p:ext uri="{BB962C8B-B14F-4D97-AF65-F5344CB8AC3E}">
        <p14:creationId xmlns:p14="http://schemas.microsoft.com/office/powerpoint/2010/main" val="410528126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134</a:t>
            </a:fld>
            <a:endParaRPr lang="en-US" altLang="ko-KR"/>
          </a:p>
        </p:txBody>
      </p:sp>
    </p:spTree>
    <p:extLst>
      <p:ext uri="{BB962C8B-B14F-4D97-AF65-F5344CB8AC3E}">
        <p14:creationId xmlns:p14="http://schemas.microsoft.com/office/powerpoint/2010/main" val="123461569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135</a:t>
            </a:fld>
            <a:endParaRPr lang="en-US" altLang="ko-KR"/>
          </a:p>
        </p:txBody>
      </p:sp>
    </p:spTree>
    <p:extLst>
      <p:ext uri="{BB962C8B-B14F-4D97-AF65-F5344CB8AC3E}">
        <p14:creationId xmlns:p14="http://schemas.microsoft.com/office/powerpoint/2010/main" val="132242197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136</a:t>
            </a:fld>
            <a:endParaRPr lang="en-US" altLang="ko-KR"/>
          </a:p>
        </p:txBody>
      </p:sp>
    </p:spTree>
    <p:extLst>
      <p:ext uri="{BB962C8B-B14F-4D97-AF65-F5344CB8AC3E}">
        <p14:creationId xmlns:p14="http://schemas.microsoft.com/office/powerpoint/2010/main" val="342682825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137</a:t>
            </a:fld>
            <a:endParaRPr lang="en-US" altLang="ko-KR"/>
          </a:p>
        </p:txBody>
      </p:sp>
    </p:spTree>
    <p:extLst>
      <p:ext uri="{BB962C8B-B14F-4D97-AF65-F5344CB8AC3E}">
        <p14:creationId xmlns:p14="http://schemas.microsoft.com/office/powerpoint/2010/main" val="353328838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138</a:t>
            </a:fld>
            <a:endParaRPr lang="en-US" altLang="ko-KR"/>
          </a:p>
        </p:txBody>
      </p:sp>
    </p:spTree>
    <p:extLst>
      <p:ext uri="{BB962C8B-B14F-4D97-AF65-F5344CB8AC3E}">
        <p14:creationId xmlns:p14="http://schemas.microsoft.com/office/powerpoint/2010/main" val="342521693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139</a:t>
            </a:fld>
            <a:endParaRPr lang="en-US" altLang="ko-KR"/>
          </a:p>
        </p:txBody>
      </p:sp>
    </p:spTree>
    <p:extLst>
      <p:ext uri="{BB962C8B-B14F-4D97-AF65-F5344CB8AC3E}">
        <p14:creationId xmlns:p14="http://schemas.microsoft.com/office/powerpoint/2010/main" val="191639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14</a:t>
            </a:fld>
            <a:endParaRPr lang="en-US" altLang="ko-KR"/>
          </a:p>
        </p:txBody>
      </p:sp>
    </p:spTree>
    <p:extLst>
      <p:ext uri="{BB962C8B-B14F-4D97-AF65-F5344CB8AC3E}">
        <p14:creationId xmlns:p14="http://schemas.microsoft.com/office/powerpoint/2010/main" val="61219277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140</a:t>
            </a:fld>
            <a:endParaRPr lang="en-US" altLang="ko-KR"/>
          </a:p>
        </p:txBody>
      </p:sp>
    </p:spTree>
    <p:extLst>
      <p:ext uri="{BB962C8B-B14F-4D97-AF65-F5344CB8AC3E}">
        <p14:creationId xmlns:p14="http://schemas.microsoft.com/office/powerpoint/2010/main" val="304699941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charset="0"/>
                <a:cs typeface="Arial" charset="0"/>
              </a:defRPr>
            </a:lvl1pPr>
            <a:lvl2pPr marL="37931725" indent="-37474525" defTabSz="990600"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3A92578B-38BA-4944-834F-CEF0364D1421}" type="slidenum">
              <a:rPr lang="en-CA" altLang="en-US" sz="1300"/>
              <a:pPr eaLnBrk="1" hangingPunct="1"/>
              <a:t>141</a:t>
            </a:fld>
            <a:endParaRPr lang="en-CA" altLang="en-US" sz="1300"/>
          </a:p>
        </p:txBody>
      </p:sp>
      <p:sp>
        <p:nvSpPr>
          <p:cNvPr id="99331" name="Text Box 1"/>
          <p:cNvSpPr>
            <a:spLocks noGrp="1" noRot="1" noChangeAspect="1" noChangeArrowheads="1"/>
          </p:cNvSpPr>
          <p:nvPr>
            <p:ph type="sldImg"/>
          </p:nvPr>
        </p:nvSpPr>
        <p:spPr>
          <a:xfrm>
            <a:off x="1257300" y="728663"/>
            <a:ext cx="4800600" cy="3600450"/>
          </a:xfrm>
          <a:solidFill>
            <a:srgbClr val="FFFFFF"/>
          </a:solidFill>
          <a:ln/>
        </p:spPr>
      </p:sp>
      <p:sp>
        <p:nvSpPr>
          <p:cNvPr id="99332" name="Text Box 2"/>
          <p:cNvSpPr>
            <a:spLocks noGrp="1" noChangeArrowheads="1"/>
          </p:cNvSpPr>
          <p:nvPr>
            <p:ph type="body" idx="1"/>
          </p:nvPr>
        </p:nvSpPr>
        <p:spPr>
          <a:xfrm>
            <a:off x="732829" y="4560086"/>
            <a:ext cx="5851179"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347" rIns="0" bIns="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CA" altLang="en-US"/>
          </a:p>
        </p:txBody>
      </p:sp>
    </p:spTree>
    <p:extLst>
      <p:ext uri="{BB962C8B-B14F-4D97-AF65-F5344CB8AC3E}">
        <p14:creationId xmlns:p14="http://schemas.microsoft.com/office/powerpoint/2010/main" val="146221619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142</a:t>
            </a:fld>
            <a:endParaRPr lang="en-US" altLang="ko-KR"/>
          </a:p>
        </p:txBody>
      </p:sp>
    </p:spTree>
    <p:extLst>
      <p:ext uri="{BB962C8B-B14F-4D97-AF65-F5344CB8AC3E}">
        <p14:creationId xmlns:p14="http://schemas.microsoft.com/office/powerpoint/2010/main" val="2549372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143</a:t>
            </a:fld>
            <a:endParaRPr lang="en-US" altLang="ko-KR"/>
          </a:p>
        </p:txBody>
      </p:sp>
    </p:spTree>
    <p:extLst>
      <p:ext uri="{BB962C8B-B14F-4D97-AF65-F5344CB8AC3E}">
        <p14:creationId xmlns:p14="http://schemas.microsoft.com/office/powerpoint/2010/main" val="72536372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144</a:t>
            </a:fld>
            <a:endParaRPr lang="en-US" altLang="ko-KR"/>
          </a:p>
        </p:txBody>
      </p:sp>
    </p:spTree>
    <p:extLst>
      <p:ext uri="{BB962C8B-B14F-4D97-AF65-F5344CB8AC3E}">
        <p14:creationId xmlns:p14="http://schemas.microsoft.com/office/powerpoint/2010/main" val="128043405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145</a:t>
            </a:fld>
            <a:endParaRPr lang="en-US" altLang="ko-KR"/>
          </a:p>
        </p:txBody>
      </p:sp>
    </p:spTree>
    <p:extLst>
      <p:ext uri="{BB962C8B-B14F-4D97-AF65-F5344CB8AC3E}">
        <p14:creationId xmlns:p14="http://schemas.microsoft.com/office/powerpoint/2010/main" val="57510365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146</a:t>
            </a:fld>
            <a:endParaRPr lang="en-US" altLang="ko-KR"/>
          </a:p>
        </p:txBody>
      </p:sp>
    </p:spTree>
    <p:extLst>
      <p:ext uri="{BB962C8B-B14F-4D97-AF65-F5344CB8AC3E}">
        <p14:creationId xmlns:p14="http://schemas.microsoft.com/office/powerpoint/2010/main" val="104020468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charset="0"/>
                <a:cs typeface="Arial" charset="0"/>
              </a:defRPr>
            </a:lvl1pPr>
            <a:lvl2pPr marL="37931725" indent="-37474525" defTabSz="990600"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F2845BD1-D799-4466-8843-5EDD42322EC0}" type="slidenum">
              <a:rPr lang="en-CA" altLang="en-US" sz="1300"/>
              <a:pPr eaLnBrk="1" hangingPunct="1"/>
              <a:t>147</a:t>
            </a:fld>
            <a:endParaRPr lang="en-CA" altLang="en-US" sz="1300"/>
          </a:p>
        </p:txBody>
      </p:sp>
      <p:sp>
        <p:nvSpPr>
          <p:cNvPr id="108547" name="Text Box 1"/>
          <p:cNvSpPr>
            <a:spLocks noGrp="1" noRot="1" noChangeAspect="1" noChangeArrowheads="1"/>
          </p:cNvSpPr>
          <p:nvPr>
            <p:ph type="sldImg"/>
          </p:nvPr>
        </p:nvSpPr>
        <p:spPr>
          <a:xfrm>
            <a:off x="1257300" y="728663"/>
            <a:ext cx="4800600" cy="3600450"/>
          </a:xfrm>
          <a:solidFill>
            <a:srgbClr val="FFFFFF"/>
          </a:solidFill>
          <a:ln/>
        </p:spPr>
      </p:sp>
      <p:sp>
        <p:nvSpPr>
          <p:cNvPr id="108548" name="Text Box 2"/>
          <p:cNvSpPr>
            <a:spLocks noGrp="1" noChangeArrowheads="1"/>
          </p:cNvSpPr>
          <p:nvPr>
            <p:ph type="body" idx="1"/>
          </p:nvPr>
        </p:nvSpPr>
        <p:spPr>
          <a:xfrm>
            <a:off x="732829" y="4560086"/>
            <a:ext cx="5851179"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charset="0"/>
              <a:cs typeface="Arial" charset="0"/>
            </a:endParaRPr>
          </a:p>
        </p:txBody>
      </p:sp>
    </p:spTree>
    <p:extLst>
      <p:ext uri="{BB962C8B-B14F-4D97-AF65-F5344CB8AC3E}">
        <p14:creationId xmlns:p14="http://schemas.microsoft.com/office/powerpoint/2010/main" val="113572471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charset="0"/>
                <a:cs typeface="Arial" charset="0"/>
              </a:defRPr>
            </a:lvl1pPr>
            <a:lvl2pPr marL="37931725" indent="-37474525" defTabSz="990600"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5700493D-CD79-43B9-88BB-B7889E65BC60}" type="slidenum">
              <a:rPr lang="en-CA" altLang="en-US" sz="1300"/>
              <a:pPr eaLnBrk="1" hangingPunct="1"/>
              <a:t>148</a:t>
            </a:fld>
            <a:endParaRPr lang="en-CA" altLang="en-US" sz="1300"/>
          </a:p>
        </p:txBody>
      </p:sp>
      <p:sp>
        <p:nvSpPr>
          <p:cNvPr id="110595" name="Text Box 1"/>
          <p:cNvSpPr>
            <a:spLocks noGrp="1" noRot="1" noChangeAspect="1" noChangeArrowheads="1"/>
          </p:cNvSpPr>
          <p:nvPr>
            <p:ph type="sldImg"/>
          </p:nvPr>
        </p:nvSpPr>
        <p:spPr>
          <a:xfrm>
            <a:off x="1257300" y="728663"/>
            <a:ext cx="4800600" cy="3600450"/>
          </a:xfrm>
          <a:solidFill>
            <a:srgbClr val="FFFFFF"/>
          </a:solidFill>
          <a:ln/>
        </p:spPr>
      </p:sp>
      <p:sp>
        <p:nvSpPr>
          <p:cNvPr id="110596" name="Text Box 2"/>
          <p:cNvSpPr>
            <a:spLocks noGrp="1" noChangeArrowheads="1"/>
          </p:cNvSpPr>
          <p:nvPr>
            <p:ph type="body" idx="1"/>
          </p:nvPr>
        </p:nvSpPr>
        <p:spPr>
          <a:xfrm>
            <a:off x="732829" y="4560086"/>
            <a:ext cx="5851179"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charset="0"/>
              <a:cs typeface="Arial" charset="0"/>
            </a:endParaRPr>
          </a:p>
        </p:txBody>
      </p:sp>
    </p:spTree>
    <p:extLst>
      <p:ext uri="{BB962C8B-B14F-4D97-AF65-F5344CB8AC3E}">
        <p14:creationId xmlns:p14="http://schemas.microsoft.com/office/powerpoint/2010/main" val="151561942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149</a:t>
            </a:fld>
            <a:endParaRPr lang="en-US" altLang="ko-KR"/>
          </a:p>
        </p:txBody>
      </p:sp>
    </p:spTree>
    <p:extLst>
      <p:ext uri="{BB962C8B-B14F-4D97-AF65-F5344CB8AC3E}">
        <p14:creationId xmlns:p14="http://schemas.microsoft.com/office/powerpoint/2010/main" val="93186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a:t>
            </a:fld>
            <a:endParaRPr lang="en-US" altLang="ko-KR"/>
          </a:p>
        </p:txBody>
      </p:sp>
    </p:spTree>
    <p:extLst>
      <p:ext uri="{BB962C8B-B14F-4D97-AF65-F5344CB8AC3E}">
        <p14:creationId xmlns:p14="http://schemas.microsoft.com/office/powerpoint/2010/main" val="231070838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150</a:t>
            </a:fld>
            <a:endParaRPr lang="en-US" altLang="ko-KR"/>
          </a:p>
        </p:txBody>
      </p:sp>
    </p:spTree>
    <p:extLst>
      <p:ext uri="{BB962C8B-B14F-4D97-AF65-F5344CB8AC3E}">
        <p14:creationId xmlns:p14="http://schemas.microsoft.com/office/powerpoint/2010/main" val="407858925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151</a:t>
            </a:fld>
            <a:endParaRPr lang="en-US" altLang="ko-KR"/>
          </a:p>
        </p:txBody>
      </p:sp>
    </p:spTree>
    <p:extLst>
      <p:ext uri="{BB962C8B-B14F-4D97-AF65-F5344CB8AC3E}">
        <p14:creationId xmlns:p14="http://schemas.microsoft.com/office/powerpoint/2010/main" val="192131464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152</a:t>
            </a:fld>
            <a:endParaRPr lang="en-US" altLang="ko-KR"/>
          </a:p>
        </p:txBody>
      </p:sp>
    </p:spTree>
    <p:extLst>
      <p:ext uri="{BB962C8B-B14F-4D97-AF65-F5344CB8AC3E}">
        <p14:creationId xmlns:p14="http://schemas.microsoft.com/office/powerpoint/2010/main" val="109953166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153</a:t>
            </a:fld>
            <a:endParaRPr lang="en-US" altLang="ko-KR"/>
          </a:p>
        </p:txBody>
      </p:sp>
    </p:spTree>
    <p:extLst>
      <p:ext uri="{BB962C8B-B14F-4D97-AF65-F5344CB8AC3E}">
        <p14:creationId xmlns:p14="http://schemas.microsoft.com/office/powerpoint/2010/main" val="352190479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154</a:t>
            </a:fld>
            <a:endParaRPr lang="en-US" altLang="ko-KR"/>
          </a:p>
        </p:txBody>
      </p:sp>
    </p:spTree>
    <p:extLst>
      <p:ext uri="{BB962C8B-B14F-4D97-AF65-F5344CB8AC3E}">
        <p14:creationId xmlns:p14="http://schemas.microsoft.com/office/powerpoint/2010/main" val="238655544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155</a:t>
            </a:fld>
            <a:endParaRPr lang="en-US" altLang="ko-KR"/>
          </a:p>
        </p:txBody>
      </p:sp>
    </p:spTree>
    <p:extLst>
      <p:ext uri="{BB962C8B-B14F-4D97-AF65-F5344CB8AC3E}">
        <p14:creationId xmlns:p14="http://schemas.microsoft.com/office/powerpoint/2010/main" val="157410266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156</a:t>
            </a:fld>
            <a:endParaRPr lang="en-US" altLang="ko-KR"/>
          </a:p>
        </p:txBody>
      </p:sp>
    </p:spTree>
    <p:extLst>
      <p:ext uri="{BB962C8B-B14F-4D97-AF65-F5344CB8AC3E}">
        <p14:creationId xmlns:p14="http://schemas.microsoft.com/office/powerpoint/2010/main" val="79791765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157</a:t>
            </a:fld>
            <a:endParaRPr lang="en-US" altLang="ko-KR"/>
          </a:p>
        </p:txBody>
      </p:sp>
    </p:spTree>
    <p:extLst>
      <p:ext uri="{BB962C8B-B14F-4D97-AF65-F5344CB8AC3E}">
        <p14:creationId xmlns:p14="http://schemas.microsoft.com/office/powerpoint/2010/main" val="3644199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158</a:t>
            </a:fld>
            <a:endParaRPr lang="en-US" altLang="ko-KR"/>
          </a:p>
        </p:txBody>
      </p:sp>
    </p:spTree>
    <p:extLst>
      <p:ext uri="{BB962C8B-B14F-4D97-AF65-F5344CB8AC3E}">
        <p14:creationId xmlns:p14="http://schemas.microsoft.com/office/powerpoint/2010/main" val="242040496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159</a:t>
            </a:fld>
            <a:endParaRPr lang="en-US" altLang="ko-KR"/>
          </a:p>
        </p:txBody>
      </p:sp>
    </p:spTree>
    <p:extLst>
      <p:ext uri="{BB962C8B-B14F-4D97-AF65-F5344CB8AC3E}">
        <p14:creationId xmlns:p14="http://schemas.microsoft.com/office/powerpoint/2010/main" val="1660378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a:t>
            </a:fld>
            <a:endParaRPr lang="en-US" altLang="ko-KR"/>
          </a:p>
        </p:txBody>
      </p:sp>
    </p:spTree>
    <p:extLst>
      <p:ext uri="{BB962C8B-B14F-4D97-AF65-F5344CB8AC3E}">
        <p14:creationId xmlns:p14="http://schemas.microsoft.com/office/powerpoint/2010/main" val="270901273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160</a:t>
            </a:fld>
            <a:endParaRPr lang="en-US" altLang="ko-KR"/>
          </a:p>
        </p:txBody>
      </p:sp>
    </p:spTree>
    <p:extLst>
      <p:ext uri="{BB962C8B-B14F-4D97-AF65-F5344CB8AC3E}">
        <p14:creationId xmlns:p14="http://schemas.microsoft.com/office/powerpoint/2010/main" val="136524175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161</a:t>
            </a:fld>
            <a:endParaRPr lang="en-US" altLang="ko-KR"/>
          </a:p>
        </p:txBody>
      </p:sp>
    </p:spTree>
    <p:extLst>
      <p:ext uri="{BB962C8B-B14F-4D97-AF65-F5344CB8AC3E}">
        <p14:creationId xmlns:p14="http://schemas.microsoft.com/office/powerpoint/2010/main" val="29628960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162</a:t>
            </a:fld>
            <a:endParaRPr lang="en-US" altLang="ko-KR"/>
          </a:p>
        </p:txBody>
      </p:sp>
    </p:spTree>
    <p:extLst>
      <p:ext uri="{BB962C8B-B14F-4D97-AF65-F5344CB8AC3E}">
        <p14:creationId xmlns:p14="http://schemas.microsoft.com/office/powerpoint/2010/main" val="422274570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163</a:t>
            </a:fld>
            <a:endParaRPr lang="en-US" altLang="ko-KR"/>
          </a:p>
        </p:txBody>
      </p:sp>
    </p:spTree>
    <p:extLst>
      <p:ext uri="{BB962C8B-B14F-4D97-AF65-F5344CB8AC3E}">
        <p14:creationId xmlns:p14="http://schemas.microsoft.com/office/powerpoint/2010/main" val="250935814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164</a:t>
            </a:fld>
            <a:endParaRPr lang="en-US" altLang="ko-KR"/>
          </a:p>
        </p:txBody>
      </p:sp>
    </p:spTree>
    <p:extLst>
      <p:ext uri="{BB962C8B-B14F-4D97-AF65-F5344CB8AC3E}">
        <p14:creationId xmlns:p14="http://schemas.microsoft.com/office/powerpoint/2010/main" val="55713259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165</a:t>
            </a:fld>
            <a:endParaRPr lang="en-US" altLang="ko-KR"/>
          </a:p>
        </p:txBody>
      </p:sp>
    </p:spTree>
    <p:extLst>
      <p:ext uri="{BB962C8B-B14F-4D97-AF65-F5344CB8AC3E}">
        <p14:creationId xmlns:p14="http://schemas.microsoft.com/office/powerpoint/2010/main" val="200014072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166</a:t>
            </a:fld>
            <a:endParaRPr lang="en-US" altLang="ko-KR"/>
          </a:p>
        </p:txBody>
      </p:sp>
    </p:spTree>
    <p:extLst>
      <p:ext uri="{BB962C8B-B14F-4D97-AF65-F5344CB8AC3E}">
        <p14:creationId xmlns:p14="http://schemas.microsoft.com/office/powerpoint/2010/main" val="36488490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167</a:t>
            </a:fld>
            <a:endParaRPr lang="en-US" altLang="ko-KR"/>
          </a:p>
        </p:txBody>
      </p:sp>
    </p:spTree>
    <p:extLst>
      <p:ext uri="{BB962C8B-B14F-4D97-AF65-F5344CB8AC3E}">
        <p14:creationId xmlns:p14="http://schemas.microsoft.com/office/powerpoint/2010/main" val="285778161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168</a:t>
            </a:fld>
            <a:endParaRPr lang="en-US" altLang="ko-KR"/>
          </a:p>
        </p:txBody>
      </p:sp>
    </p:spTree>
    <p:extLst>
      <p:ext uri="{BB962C8B-B14F-4D97-AF65-F5344CB8AC3E}">
        <p14:creationId xmlns:p14="http://schemas.microsoft.com/office/powerpoint/2010/main" val="352803728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169</a:t>
            </a:fld>
            <a:endParaRPr lang="en-US" altLang="ko-KR"/>
          </a:p>
        </p:txBody>
      </p:sp>
    </p:spTree>
    <p:extLst>
      <p:ext uri="{BB962C8B-B14F-4D97-AF65-F5344CB8AC3E}">
        <p14:creationId xmlns:p14="http://schemas.microsoft.com/office/powerpoint/2010/main" val="215532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a:t>
            </a:fld>
            <a:endParaRPr lang="en-US" altLang="ko-KR"/>
          </a:p>
        </p:txBody>
      </p:sp>
    </p:spTree>
    <p:extLst>
      <p:ext uri="{BB962C8B-B14F-4D97-AF65-F5344CB8AC3E}">
        <p14:creationId xmlns:p14="http://schemas.microsoft.com/office/powerpoint/2010/main" val="17665433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170</a:t>
            </a:fld>
            <a:endParaRPr lang="en-US" altLang="ko-KR"/>
          </a:p>
        </p:txBody>
      </p:sp>
    </p:spTree>
    <p:extLst>
      <p:ext uri="{BB962C8B-B14F-4D97-AF65-F5344CB8AC3E}">
        <p14:creationId xmlns:p14="http://schemas.microsoft.com/office/powerpoint/2010/main" val="160292835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171</a:t>
            </a:fld>
            <a:endParaRPr lang="en-US" altLang="ko-KR"/>
          </a:p>
        </p:txBody>
      </p:sp>
    </p:spTree>
    <p:extLst>
      <p:ext uri="{BB962C8B-B14F-4D97-AF65-F5344CB8AC3E}">
        <p14:creationId xmlns:p14="http://schemas.microsoft.com/office/powerpoint/2010/main" val="9305730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172</a:t>
            </a:fld>
            <a:endParaRPr lang="en-US" altLang="ko-KR"/>
          </a:p>
        </p:txBody>
      </p:sp>
    </p:spTree>
    <p:extLst>
      <p:ext uri="{BB962C8B-B14F-4D97-AF65-F5344CB8AC3E}">
        <p14:creationId xmlns:p14="http://schemas.microsoft.com/office/powerpoint/2010/main" val="230504738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173</a:t>
            </a:fld>
            <a:endParaRPr lang="en-US" altLang="ko-KR"/>
          </a:p>
        </p:txBody>
      </p:sp>
    </p:spTree>
    <p:extLst>
      <p:ext uri="{BB962C8B-B14F-4D97-AF65-F5344CB8AC3E}">
        <p14:creationId xmlns:p14="http://schemas.microsoft.com/office/powerpoint/2010/main" val="425747184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174</a:t>
            </a:fld>
            <a:endParaRPr lang="en-US" altLang="ko-KR"/>
          </a:p>
        </p:txBody>
      </p:sp>
    </p:spTree>
    <p:extLst>
      <p:ext uri="{BB962C8B-B14F-4D97-AF65-F5344CB8AC3E}">
        <p14:creationId xmlns:p14="http://schemas.microsoft.com/office/powerpoint/2010/main" val="50449806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175</a:t>
            </a:fld>
            <a:endParaRPr lang="en-US" altLang="ko-KR"/>
          </a:p>
        </p:txBody>
      </p:sp>
    </p:spTree>
    <p:extLst>
      <p:ext uri="{BB962C8B-B14F-4D97-AF65-F5344CB8AC3E}">
        <p14:creationId xmlns:p14="http://schemas.microsoft.com/office/powerpoint/2010/main" val="166999924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176</a:t>
            </a:fld>
            <a:endParaRPr lang="en-US" altLang="ko-KR"/>
          </a:p>
        </p:txBody>
      </p:sp>
    </p:spTree>
    <p:extLst>
      <p:ext uri="{BB962C8B-B14F-4D97-AF65-F5344CB8AC3E}">
        <p14:creationId xmlns:p14="http://schemas.microsoft.com/office/powerpoint/2010/main" val="401063106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177</a:t>
            </a:fld>
            <a:endParaRPr lang="en-US" altLang="ko-KR"/>
          </a:p>
        </p:txBody>
      </p:sp>
    </p:spTree>
    <p:extLst>
      <p:ext uri="{BB962C8B-B14F-4D97-AF65-F5344CB8AC3E}">
        <p14:creationId xmlns:p14="http://schemas.microsoft.com/office/powerpoint/2010/main" val="293093061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178</a:t>
            </a:fld>
            <a:endParaRPr lang="en-US" altLang="ko-KR"/>
          </a:p>
        </p:txBody>
      </p:sp>
    </p:spTree>
    <p:extLst>
      <p:ext uri="{BB962C8B-B14F-4D97-AF65-F5344CB8AC3E}">
        <p14:creationId xmlns:p14="http://schemas.microsoft.com/office/powerpoint/2010/main" val="182811158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179</a:t>
            </a:fld>
            <a:endParaRPr lang="en-US" altLang="ko-KR"/>
          </a:p>
        </p:txBody>
      </p:sp>
    </p:spTree>
    <p:extLst>
      <p:ext uri="{BB962C8B-B14F-4D97-AF65-F5344CB8AC3E}">
        <p14:creationId xmlns:p14="http://schemas.microsoft.com/office/powerpoint/2010/main" val="2264656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a:t>
            </a:fld>
            <a:endParaRPr lang="en-US" altLang="ko-KR"/>
          </a:p>
        </p:txBody>
      </p:sp>
    </p:spTree>
    <p:extLst>
      <p:ext uri="{BB962C8B-B14F-4D97-AF65-F5344CB8AC3E}">
        <p14:creationId xmlns:p14="http://schemas.microsoft.com/office/powerpoint/2010/main" val="364224083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180</a:t>
            </a:fld>
            <a:endParaRPr lang="en-US" altLang="ko-KR"/>
          </a:p>
        </p:txBody>
      </p:sp>
    </p:spTree>
    <p:extLst>
      <p:ext uri="{BB962C8B-B14F-4D97-AF65-F5344CB8AC3E}">
        <p14:creationId xmlns:p14="http://schemas.microsoft.com/office/powerpoint/2010/main" val="74696018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181</a:t>
            </a:fld>
            <a:endParaRPr lang="en-US" altLang="ko-KR"/>
          </a:p>
        </p:txBody>
      </p:sp>
    </p:spTree>
    <p:extLst>
      <p:ext uri="{BB962C8B-B14F-4D97-AF65-F5344CB8AC3E}">
        <p14:creationId xmlns:p14="http://schemas.microsoft.com/office/powerpoint/2010/main" val="200306150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182</a:t>
            </a:fld>
            <a:endParaRPr lang="en-US" altLang="ko-KR"/>
          </a:p>
        </p:txBody>
      </p:sp>
    </p:spTree>
    <p:extLst>
      <p:ext uri="{BB962C8B-B14F-4D97-AF65-F5344CB8AC3E}">
        <p14:creationId xmlns:p14="http://schemas.microsoft.com/office/powerpoint/2010/main" val="69871967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183</a:t>
            </a:fld>
            <a:endParaRPr lang="en-US" altLang="ko-KR"/>
          </a:p>
        </p:txBody>
      </p:sp>
    </p:spTree>
    <p:extLst>
      <p:ext uri="{BB962C8B-B14F-4D97-AF65-F5344CB8AC3E}">
        <p14:creationId xmlns:p14="http://schemas.microsoft.com/office/powerpoint/2010/main" val="338354629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184</a:t>
            </a:fld>
            <a:endParaRPr lang="en-US" altLang="ko-KR"/>
          </a:p>
        </p:txBody>
      </p:sp>
    </p:spTree>
    <p:extLst>
      <p:ext uri="{BB962C8B-B14F-4D97-AF65-F5344CB8AC3E}">
        <p14:creationId xmlns:p14="http://schemas.microsoft.com/office/powerpoint/2010/main" val="127894405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185</a:t>
            </a:fld>
            <a:endParaRPr lang="en-US" altLang="ko-KR"/>
          </a:p>
        </p:txBody>
      </p:sp>
    </p:spTree>
    <p:extLst>
      <p:ext uri="{BB962C8B-B14F-4D97-AF65-F5344CB8AC3E}">
        <p14:creationId xmlns:p14="http://schemas.microsoft.com/office/powerpoint/2010/main" val="94601219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186</a:t>
            </a:fld>
            <a:endParaRPr lang="en-US" altLang="ko-KR"/>
          </a:p>
        </p:txBody>
      </p:sp>
    </p:spTree>
    <p:extLst>
      <p:ext uri="{BB962C8B-B14F-4D97-AF65-F5344CB8AC3E}">
        <p14:creationId xmlns:p14="http://schemas.microsoft.com/office/powerpoint/2010/main" val="106424243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187</a:t>
            </a:fld>
            <a:endParaRPr lang="en-US" altLang="ko-KR"/>
          </a:p>
        </p:txBody>
      </p:sp>
    </p:spTree>
    <p:extLst>
      <p:ext uri="{BB962C8B-B14F-4D97-AF65-F5344CB8AC3E}">
        <p14:creationId xmlns:p14="http://schemas.microsoft.com/office/powerpoint/2010/main" val="115062244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188</a:t>
            </a:fld>
            <a:endParaRPr lang="en-US" altLang="ko-KR"/>
          </a:p>
        </p:txBody>
      </p:sp>
    </p:spTree>
    <p:extLst>
      <p:ext uri="{BB962C8B-B14F-4D97-AF65-F5344CB8AC3E}">
        <p14:creationId xmlns:p14="http://schemas.microsoft.com/office/powerpoint/2010/main" val="27149954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189</a:t>
            </a:fld>
            <a:endParaRPr lang="en-US" altLang="ko-KR"/>
          </a:p>
        </p:txBody>
      </p:sp>
    </p:spTree>
    <p:extLst>
      <p:ext uri="{BB962C8B-B14F-4D97-AF65-F5344CB8AC3E}">
        <p14:creationId xmlns:p14="http://schemas.microsoft.com/office/powerpoint/2010/main" val="3634292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19</a:t>
            </a:fld>
            <a:endParaRPr lang="en-US" altLang="ko-KR"/>
          </a:p>
        </p:txBody>
      </p:sp>
    </p:spTree>
    <p:extLst>
      <p:ext uri="{BB962C8B-B14F-4D97-AF65-F5344CB8AC3E}">
        <p14:creationId xmlns:p14="http://schemas.microsoft.com/office/powerpoint/2010/main" val="183506608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190</a:t>
            </a:fld>
            <a:endParaRPr lang="en-US" altLang="ko-KR"/>
          </a:p>
        </p:txBody>
      </p:sp>
    </p:spTree>
    <p:extLst>
      <p:ext uri="{BB962C8B-B14F-4D97-AF65-F5344CB8AC3E}">
        <p14:creationId xmlns:p14="http://schemas.microsoft.com/office/powerpoint/2010/main" val="191472752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191</a:t>
            </a:fld>
            <a:endParaRPr lang="en-US" altLang="ko-KR"/>
          </a:p>
        </p:txBody>
      </p:sp>
    </p:spTree>
    <p:extLst>
      <p:ext uri="{BB962C8B-B14F-4D97-AF65-F5344CB8AC3E}">
        <p14:creationId xmlns:p14="http://schemas.microsoft.com/office/powerpoint/2010/main" val="78451404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257300" y="719138"/>
            <a:ext cx="4802188" cy="3602037"/>
          </a:xfrm>
          <a:ln/>
        </p:spPr>
      </p:sp>
      <p:sp>
        <p:nvSpPr>
          <p:cNvPr id="11264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2716313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257300" y="719138"/>
            <a:ext cx="4802188" cy="3602037"/>
          </a:xfrm>
          <a:ln/>
        </p:spPr>
      </p:sp>
      <p:sp>
        <p:nvSpPr>
          <p:cNvPr id="113667"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899343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257300" y="719138"/>
            <a:ext cx="4802188" cy="3602037"/>
          </a:xfrm>
          <a:ln/>
        </p:spPr>
      </p:sp>
      <p:sp>
        <p:nvSpPr>
          <p:cNvPr id="114691"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1905852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257300" y="719138"/>
            <a:ext cx="4802188" cy="3602037"/>
          </a:xfrm>
          <a:ln/>
        </p:spPr>
      </p:sp>
      <p:sp>
        <p:nvSpPr>
          <p:cNvPr id="115715"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3514711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257300" y="719138"/>
            <a:ext cx="4802188" cy="3602037"/>
          </a:xfrm>
          <a:ln/>
        </p:spPr>
      </p:sp>
      <p:sp>
        <p:nvSpPr>
          <p:cNvPr id="116739"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567927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2617883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0556076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3996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a:t>
            </a:fld>
            <a:endParaRPr lang="en-US" altLang="ko-KR"/>
          </a:p>
        </p:txBody>
      </p:sp>
    </p:spTree>
    <p:extLst>
      <p:ext uri="{BB962C8B-B14F-4D97-AF65-F5344CB8AC3E}">
        <p14:creationId xmlns:p14="http://schemas.microsoft.com/office/powerpoint/2010/main" val="862845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20</a:t>
            </a:fld>
            <a:endParaRPr lang="en-US" altLang="ko-KR"/>
          </a:p>
        </p:txBody>
      </p:sp>
    </p:spTree>
    <p:extLst>
      <p:ext uri="{BB962C8B-B14F-4D97-AF65-F5344CB8AC3E}">
        <p14:creationId xmlns:p14="http://schemas.microsoft.com/office/powerpoint/2010/main" val="415367121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5941060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2906307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7644168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2265544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8606171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3292539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9403690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0494426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1687234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87327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21</a:t>
            </a:fld>
            <a:endParaRPr lang="en-US" altLang="ko-KR"/>
          </a:p>
        </p:txBody>
      </p:sp>
    </p:spTree>
    <p:extLst>
      <p:ext uri="{BB962C8B-B14F-4D97-AF65-F5344CB8AC3E}">
        <p14:creationId xmlns:p14="http://schemas.microsoft.com/office/powerpoint/2010/main" val="139126364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6944933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9517073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8406914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6005646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62187649"/>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257300" y="719138"/>
            <a:ext cx="4802188" cy="3602037"/>
          </a:xfrm>
          <a:ln/>
        </p:spPr>
      </p:sp>
      <p:sp>
        <p:nvSpPr>
          <p:cNvPr id="117763"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454966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216</a:t>
            </a:fld>
            <a:endParaRPr lang="en-US" altLang="ko-KR"/>
          </a:p>
        </p:txBody>
      </p:sp>
    </p:spTree>
    <p:extLst>
      <p:ext uri="{BB962C8B-B14F-4D97-AF65-F5344CB8AC3E}">
        <p14:creationId xmlns:p14="http://schemas.microsoft.com/office/powerpoint/2010/main" val="297152980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217</a:t>
            </a:fld>
            <a:endParaRPr lang="en-US" altLang="ko-KR"/>
          </a:p>
        </p:txBody>
      </p:sp>
    </p:spTree>
    <p:extLst>
      <p:ext uri="{BB962C8B-B14F-4D97-AF65-F5344CB8AC3E}">
        <p14:creationId xmlns:p14="http://schemas.microsoft.com/office/powerpoint/2010/main" val="391946684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218</a:t>
            </a:fld>
            <a:endParaRPr lang="en-US" altLang="ko-KR"/>
          </a:p>
        </p:txBody>
      </p:sp>
    </p:spTree>
    <p:extLst>
      <p:ext uri="{BB962C8B-B14F-4D97-AF65-F5344CB8AC3E}">
        <p14:creationId xmlns:p14="http://schemas.microsoft.com/office/powerpoint/2010/main" val="280496221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219</a:t>
            </a:fld>
            <a:endParaRPr lang="en-US" altLang="ko-KR"/>
          </a:p>
        </p:txBody>
      </p:sp>
    </p:spTree>
    <p:extLst>
      <p:ext uri="{BB962C8B-B14F-4D97-AF65-F5344CB8AC3E}">
        <p14:creationId xmlns:p14="http://schemas.microsoft.com/office/powerpoint/2010/main" val="1366186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a:t>
            </a:fld>
            <a:endParaRPr lang="en-US" altLang="ko-KR"/>
          </a:p>
        </p:txBody>
      </p:sp>
    </p:spTree>
    <p:extLst>
      <p:ext uri="{BB962C8B-B14F-4D97-AF65-F5344CB8AC3E}">
        <p14:creationId xmlns:p14="http://schemas.microsoft.com/office/powerpoint/2010/main" val="31065246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220</a:t>
            </a:fld>
            <a:endParaRPr lang="en-US" altLang="ko-KR"/>
          </a:p>
        </p:txBody>
      </p:sp>
    </p:spTree>
    <p:extLst>
      <p:ext uri="{BB962C8B-B14F-4D97-AF65-F5344CB8AC3E}">
        <p14:creationId xmlns:p14="http://schemas.microsoft.com/office/powerpoint/2010/main" val="23924589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221</a:t>
            </a:fld>
            <a:endParaRPr lang="en-US" altLang="ko-KR"/>
          </a:p>
        </p:txBody>
      </p:sp>
    </p:spTree>
    <p:extLst>
      <p:ext uri="{BB962C8B-B14F-4D97-AF65-F5344CB8AC3E}">
        <p14:creationId xmlns:p14="http://schemas.microsoft.com/office/powerpoint/2010/main" val="32905270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222</a:t>
            </a:fld>
            <a:endParaRPr lang="en-US" altLang="ko-KR"/>
          </a:p>
        </p:txBody>
      </p:sp>
    </p:spTree>
    <p:extLst>
      <p:ext uri="{BB962C8B-B14F-4D97-AF65-F5344CB8AC3E}">
        <p14:creationId xmlns:p14="http://schemas.microsoft.com/office/powerpoint/2010/main" val="411881231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223</a:t>
            </a:fld>
            <a:endParaRPr lang="en-US" altLang="ko-KR"/>
          </a:p>
        </p:txBody>
      </p:sp>
    </p:spTree>
    <p:extLst>
      <p:ext uri="{BB962C8B-B14F-4D97-AF65-F5344CB8AC3E}">
        <p14:creationId xmlns:p14="http://schemas.microsoft.com/office/powerpoint/2010/main" val="1574130673"/>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224</a:t>
            </a:fld>
            <a:endParaRPr lang="en-US" altLang="ko-KR"/>
          </a:p>
        </p:txBody>
      </p:sp>
    </p:spTree>
    <p:extLst>
      <p:ext uri="{BB962C8B-B14F-4D97-AF65-F5344CB8AC3E}">
        <p14:creationId xmlns:p14="http://schemas.microsoft.com/office/powerpoint/2010/main" val="16434109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225</a:t>
            </a:fld>
            <a:endParaRPr lang="en-US" altLang="ko-KR"/>
          </a:p>
        </p:txBody>
      </p:sp>
    </p:spTree>
    <p:extLst>
      <p:ext uri="{BB962C8B-B14F-4D97-AF65-F5344CB8AC3E}">
        <p14:creationId xmlns:p14="http://schemas.microsoft.com/office/powerpoint/2010/main" val="214770511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226</a:t>
            </a:fld>
            <a:endParaRPr lang="en-US" altLang="ko-KR"/>
          </a:p>
        </p:txBody>
      </p:sp>
    </p:spTree>
    <p:extLst>
      <p:ext uri="{BB962C8B-B14F-4D97-AF65-F5344CB8AC3E}">
        <p14:creationId xmlns:p14="http://schemas.microsoft.com/office/powerpoint/2010/main" val="282146569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227</a:t>
            </a:fld>
            <a:endParaRPr lang="en-US" altLang="ko-KR"/>
          </a:p>
        </p:txBody>
      </p:sp>
    </p:spTree>
    <p:extLst>
      <p:ext uri="{BB962C8B-B14F-4D97-AF65-F5344CB8AC3E}">
        <p14:creationId xmlns:p14="http://schemas.microsoft.com/office/powerpoint/2010/main" val="308348798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228</a:t>
            </a:fld>
            <a:endParaRPr lang="en-US" altLang="ko-KR"/>
          </a:p>
        </p:txBody>
      </p:sp>
    </p:spTree>
    <p:extLst>
      <p:ext uri="{BB962C8B-B14F-4D97-AF65-F5344CB8AC3E}">
        <p14:creationId xmlns:p14="http://schemas.microsoft.com/office/powerpoint/2010/main" val="382904242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229</a:t>
            </a:fld>
            <a:endParaRPr lang="en-US" altLang="ko-KR"/>
          </a:p>
        </p:txBody>
      </p:sp>
    </p:spTree>
    <p:extLst>
      <p:ext uri="{BB962C8B-B14F-4D97-AF65-F5344CB8AC3E}">
        <p14:creationId xmlns:p14="http://schemas.microsoft.com/office/powerpoint/2010/main" val="3960174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a:t>
            </a:fld>
            <a:endParaRPr lang="en-US" altLang="ko-KR"/>
          </a:p>
        </p:txBody>
      </p:sp>
    </p:spTree>
    <p:extLst>
      <p:ext uri="{BB962C8B-B14F-4D97-AF65-F5344CB8AC3E}">
        <p14:creationId xmlns:p14="http://schemas.microsoft.com/office/powerpoint/2010/main" val="25023050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230</a:t>
            </a:fld>
            <a:endParaRPr lang="en-US" altLang="ko-KR"/>
          </a:p>
        </p:txBody>
      </p:sp>
    </p:spTree>
    <p:extLst>
      <p:ext uri="{BB962C8B-B14F-4D97-AF65-F5344CB8AC3E}">
        <p14:creationId xmlns:p14="http://schemas.microsoft.com/office/powerpoint/2010/main" val="3481575660"/>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231</a:t>
            </a:fld>
            <a:endParaRPr lang="en-US" altLang="ko-KR"/>
          </a:p>
        </p:txBody>
      </p:sp>
    </p:spTree>
    <p:extLst>
      <p:ext uri="{BB962C8B-B14F-4D97-AF65-F5344CB8AC3E}">
        <p14:creationId xmlns:p14="http://schemas.microsoft.com/office/powerpoint/2010/main" val="2823286017"/>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232</a:t>
            </a:fld>
            <a:endParaRPr lang="en-US" altLang="ko-KR"/>
          </a:p>
        </p:txBody>
      </p:sp>
    </p:spTree>
    <p:extLst>
      <p:ext uri="{BB962C8B-B14F-4D97-AF65-F5344CB8AC3E}">
        <p14:creationId xmlns:p14="http://schemas.microsoft.com/office/powerpoint/2010/main" val="18268579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233</a:t>
            </a:fld>
            <a:endParaRPr lang="en-US" altLang="ko-KR"/>
          </a:p>
        </p:txBody>
      </p:sp>
    </p:spTree>
    <p:extLst>
      <p:ext uri="{BB962C8B-B14F-4D97-AF65-F5344CB8AC3E}">
        <p14:creationId xmlns:p14="http://schemas.microsoft.com/office/powerpoint/2010/main" val="285295297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234</a:t>
            </a:fld>
            <a:endParaRPr lang="en-US" altLang="ko-KR"/>
          </a:p>
        </p:txBody>
      </p:sp>
    </p:spTree>
    <p:extLst>
      <p:ext uri="{BB962C8B-B14F-4D97-AF65-F5344CB8AC3E}">
        <p14:creationId xmlns:p14="http://schemas.microsoft.com/office/powerpoint/2010/main" val="187071074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235</a:t>
            </a:fld>
            <a:endParaRPr lang="en-US" altLang="ko-KR"/>
          </a:p>
        </p:txBody>
      </p:sp>
    </p:spTree>
    <p:extLst>
      <p:ext uri="{BB962C8B-B14F-4D97-AF65-F5344CB8AC3E}">
        <p14:creationId xmlns:p14="http://schemas.microsoft.com/office/powerpoint/2010/main" val="279983661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236</a:t>
            </a:fld>
            <a:endParaRPr lang="en-US" altLang="ko-KR"/>
          </a:p>
        </p:txBody>
      </p:sp>
    </p:spTree>
    <p:extLst>
      <p:ext uri="{BB962C8B-B14F-4D97-AF65-F5344CB8AC3E}">
        <p14:creationId xmlns:p14="http://schemas.microsoft.com/office/powerpoint/2010/main" val="1038317369"/>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237</a:t>
            </a:fld>
            <a:endParaRPr lang="en-US" altLang="ko-KR"/>
          </a:p>
        </p:txBody>
      </p:sp>
    </p:spTree>
    <p:extLst>
      <p:ext uri="{BB962C8B-B14F-4D97-AF65-F5344CB8AC3E}">
        <p14:creationId xmlns:p14="http://schemas.microsoft.com/office/powerpoint/2010/main" val="263211347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238</a:t>
            </a:fld>
            <a:endParaRPr lang="en-US" altLang="ko-KR"/>
          </a:p>
        </p:txBody>
      </p:sp>
    </p:spTree>
    <p:extLst>
      <p:ext uri="{BB962C8B-B14F-4D97-AF65-F5344CB8AC3E}">
        <p14:creationId xmlns:p14="http://schemas.microsoft.com/office/powerpoint/2010/main" val="30280196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239</a:t>
            </a:fld>
            <a:endParaRPr lang="en-US" altLang="ko-KR"/>
          </a:p>
        </p:txBody>
      </p:sp>
    </p:spTree>
    <p:extLst>
      <p:ext uri="{BB962C8B-B14F-4D97-AF65-F5344CB8AC3E}">
        <p14:creationId xmlns:p14="http://schemas.microsoft.com/office/powerpoint/2010/main" val="4117407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a:t>
            </a:fld>
            <a:endParaRPr lang="en-US" altLang="ko-KR"/>
          </a:p>
        </p:txBody>
      </p:sp>
    </p:spTree>
    <p:extLst>
      <p:ext uri="{BB962C8B-B14F-4D97-AF65-F5344CB8AC3E}">
        <p14:creationId xmlns:p14="http://schemas.microsoft.com/office/powerpoint/2010/main" val="3105390999"/>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240</a:t>
            </a:fld>
            <a:endParaRPr lang="en-US" altLang="ko-KR"/>
          </a:p>
        </p:txBody>
      </p:sp>
    </p:spTree>
    <p:extLst>
      <p:ext uri="{BB962C8B-B14F-4D97-AF65-F5344CB8AC3E}">
        <p14:creationId xmlns:p14="http://schemas.microsoft.com/office/powerpoint/2010/main" val="55252125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241</a:t>
            </a:fld>
            <a:endParaRPr lang="en-US" altLang="ko-KR"/>
          </a:p>
        </p:txBody>
      </p:sp>
    </p:spTree>
    <p:extLst>
      <p:ext uri="{BB962C8B-B14F-4D97-AF65-F5344CB8AC3E}">
        <p14:creationId xmlns:p14="http://schemas.microsoft.com/office/powerpoint/2010/main" val="291188933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242</a:t>
            </a:fld>
            <a:endParaRPr lang="en-US" altLang="ko-KR"/>
          </a:p>
        </p:txBody>
      </p:sp>
    </p:spTree>
    <p:extLst>
      <p:ext uri="{BB962C8B-B14F-4D97-AF65-F5344CB8AC3E}">
        <p14:creationId xmlns:p14="http://schemas.microsoft.com/office/powerpoint/2010/main" val="178294830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243</a:t>
            </a:fld>
            <a:endParaRPr lang="en-US" altLang="ko-KR"/>
          </a:p>
        </p:txBody>
      </p:sp>
    </p:spTree>
    <p:extLst>
      <p:ext uri="{BB962C8B-B14F-4D97-AF65-F5344CB8AC3E}">
        <p14:creationId xmlns:p14="http://schemas.microsoft.com/office/powerpoint/2010/main" val="6814007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244</a:t>
            </a:fld>
            <a:endParaRPr lang="en-US" altLang="ko-KR"/>
          </a:p>
        </p:txBody>
      </p:sp>
    </p:spTree>
    <p:extLst>
      <p:ext uri="{BB962C8B-B14F-4D97-AF65-F5344CB8AC3E}">
        <p14:creationId xmlns:p14="http://schemas.microsoft.com/office/powerpoint/2010/main" val="45346551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245</a:t>
            </a:fld>
            <a:endParaRPr lang="en-US" altLang="ko-KR"/>
          </a:p>
        </p:txBody>
      </p:sp>
    </p:spTree>
    <p:extLst>
      <p:ext uri="{BB962C8B-B14F-4D97-AF65-F5344CB8AC3E}">
        <p14:creationId xmlns:p14="http://schemas.microsoft.com/office/powerpoint/2010/main" val="263226512"/>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246</a:t>
            </a:fld>
            <a:endParaRPr lang="en-US" altLang="ko-KR"/>
          </a:p>
        </p:txBody>
      </p:sp>
    </p:spTree>
    <p:extLst>
      <p:ext uri="{BB962C8B-B14F-4D97-AF65-F5344CB8AC3E}">
        <p14:creationId xmlns:p14="http://schemas.microsoft.com/office/powerpoint/2010/main" val="3560398188"/>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247</a:t>
            </a:fld>
            <a:endParaRPr lang="en-US" altLang="ko-KR"/>
          </a:p>
        </p:txBody>
      </p:sp>
    </p:spTree>
    <p:extLst>
      <p:ext uri="{BB962C8B-B14F-4D97-AF65-F5344CB8AC3E}">
        <p14:creationId xmlns:p14="http://schemas.microsoft.com/office/powerpoint/2010/main" val="340130109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248</a:t>
            </a:fld>
            <a:endParaRPr lang="en-US" altLang="ko-KR"/>
          </a:p>
        </p:txBody>
      </p:sp>
    </p:spTree>
    <p:extLst>
      <p:ext uri="{BB962C8B-B14F-4D97-AF65-F5344CB8AC3E}">
        <p14:creationId xmlns:p14="http://schemas.microsoft.com/office/powerpoint/2010/main" val="107729592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249</a:t>
            </a:fld>
            <a:endParaRPr lang="en-US" altLang="ko-KR"/>
          </a:p>
        </p:txBody>
      </p:sp>
    </p:spTree>
    <p:extLst>
      <p:ext uri="{BB962C8B-B14F-4D97-AF65-F5344CB8AC3E}">
        <p14:creationId xmlns:p14="http://schemas.microsoft.com/office/powerpoint/2010/main" val="3398612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25</a:t>
            </a:fld>
            <a:endParaRPr lang="en-US" altLang="ko-KR"/>
          </a:p>
        </p:txBody>
      </p:sp>
    </p:spTree>
    <p:extLst>
      <p:ext uri="{BB962C8B-B14F-4D97-AF65-F5344CB8AC3E}">
        <p14:creationId xmlns:p14="http://schemas.microsoft.com/office/powerpoint/2010/main" val="280048326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250</a:t>
            </a:fld>
            <a:endParaRPr lang="en-US" altLang="ko-KR"/>
          </a:p>
        </p:txBody>
      </p:sp>
    </p:spTree>
    <p:extLst>
      <p:ext uri="{BB962C8B-B14F-4D97-AF65-F5344CB8AC3E}">
        <p14:creationId xmlns:p14="http://schemas.microsoft.com/office/powerpoint/2010/main" val="152562629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251</a:t>
            </a:fld>
            <a:endParaRPr lang="en-US" altLang="ko-KR"/>
          </a:p>
        </p:txBody>
      </p:sp>
    </p:spTree>
    <p:extLst>
      <p:ext uri="{BB962C8B-B14F-4D97-AF65-F5344CB8AC3E}">
        <p14:creationId xmlns:p14="http://schemas.microsoft.com/office/powerpoint/2010/main" val="3736447422"/>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252</a:t>
            </a:fld>
            <a:endParaRPr lang="en-US" altLang="ko-KR"/>
          </a:p>
        </p:txBody>
      </p:sp>
    </p:spTree>
    <p:extLst>
      <p:ext uri="{BB962C8B-B14F-4D97-AF65-F5344CB8AC3E}">
        <p14:creationId xmlns:p14="http://schemas.microsoft.com/office/powerpoint/2010/main" val="191483159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253</a:t>
            </a:fld>
            <a:endParaRPr lang="en-US" altLang="ko-KR"/>
          </a:p>
        </p:txBody>
      </p:sp>
    </p:spTree>
    <p:extLst>
      <p:ext uri="{BB962C8B-B14F-4D97-AF65-F5344CB8AC3E}">
        <p14:creationId xmlns:p14="http://schemas.microsoft.com/office/powerpoint/2010/main" val="42839852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254</a:t>
            </a:fld>
            <a:endParaRPr lang="en-US" altLang="ko-KR"/>
          </a:p>
        </p:txBody>
      </p:sp>
    </p:spTree>
    <p:extLst>
      <p:ext uri="{BB962C8B-B14F-4D97-AF65-F5344CB8AC3E}">
        <p14:creationId xmlns:p14="http://schemas.microsoft.com/office/powerpoint/2010/main" val="18501262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255</a:t>
            </a:fld>
            <a:endParaRPr lang="en-US" altLang="ko-KR"/>
          </a:p>
        </p:txBody>
      </p:sp>
    </p:spTree>
    <p:extLst>
      <p:ext uri="{BB962C8B-B14F-4D97-AF65-F5344CB8AC3E}">
        <p14:creationId xmlns:p14="http://schemas.microsoft.com/office/powerpoint/2010/main" val="163191906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256</a:t>
            </a:fld>
            <a:endParaRPr lang="en-US" altLang="ko-KR"/>
          </a:p>
        </p:txBody>
      </p:sp>
    </p:spTree>
    <p:extLst>
      <p:ext uri="{BB962C8B-B14F-4D97-AF65-F5344CB8AC3E}">
        <p14:creationId xmlns:p14="http://schemas.microsoft.com/office/powerpoint/2010/main" val="3601095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26</a:t>
            </a:fld>
            <a:endParaRPr lang="en-US" altLang="ko-KR"/>
          </a:p>
        </p:txBody>
      </p:sp>
    </p:spTree>
    <p:extLst>
      <p:ext uri="{BB962C8B-B14F-4D97-AF65-F5344CB8AC3E}">
        <p14:creationId xmlns:p14="http://schemas.microsoft.com/office/powerpoint/2010/main" val="4032249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27</a:t>
            </a:fld>
            <a:endParaRPr lang="en-US" altLang="ko-KR"/>
          </a:p>
        </p:txBody>
      </p:sp>
    </p:spTree>
    <p:extLst>
      <p:ext uri="{BB962C8B-B14F-4D97-AF65-F5344CB8AC3E}">
        <p14:creationId xmlns:p14="http://schemas.microsoft.com/office/powerpoint/2010/main" val="1601079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28</a:t>
            </a:fld>
            <a:endParaRPr lang="en-US" altLang="ko-KR"/>
          </a:p>
        </p:txBody>
      </p:sp>
    </p:spTree>
    <p:extLst>
      <p:ext uri="{BB962C8B-B14F-4D97-AF65-F5344CB8AC3E}">
        <p14:creationId xmlns:p14="http://schemas.microsoft.com/office/powerpoint/2010/main" val="1498413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29</a:t>
            </a:fld>
            <a:endParaRPr lang="en-US" altLang="ko-KR"/>
          </a:p>
        </p:txBody>
      </p:sp>
    </p:spTree>
    <p:extLst>
      <p:ext uri="{BB962C8B-B14F-4D97-AF65-F5344CB8AC3E}">
        <p14:creationId xmlns:p14="http://schemas.microsoft.com/office/powerpoint/2010/main" val="319965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a:t>
            </a:fld>
            <a:endParaRPr lang="en-US" altLang="ko-KR"/>
          </a:p>
        </p:txBody>
      </p:sp>
    </p:spTree>
    <p:extLst>
      <p:ext uri="{BB962C8B-B14F-4D97-AF65-F5344CB8AC3E}">
        <p14:creationId xmlns:p14="http://schemas.microsoft.com/office/powerpoint/2010/main" val="612196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30</a:t>
            </a:fld>
            <a:endParaRPr lang="en-US" altLang="ko-KR"/>
          </a:p>
        </p:txBody>
      </p:sp>
    </p:spTree>
    <p:extLst>
      <p:ext uri="{BB962C8B-B14F-4D97-AF65-F5344CB8AC3E}">
        <p14:creationId xmlns:p14="http://schemas.microsoft.com/office/powerpoint/2010/main" val="162450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31</a:t>
            </a:fld>
            <a:endParaRPr lang="en-US" altLang="ko-KR"/>
          </a:p>
        </p:txBody>
      </p:sp>
    </p:spTree>
    <p:extLst>
      <p:ext uri="{BB962C8B-B14F-4D97-AF65-F5344CB8AC3E}">
        <p14:creationId xmlns:p14="http://schemas.microsoft.com/office/powerpoint/2010/main" val="3897098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32</a:t>
            </a:fld>
            <a:endParaRPr lang="en-US" altLang="ko-KR"/>
          </a:p>
        </p:txBody>
      </p:sp>
    </p:spTree>
    <p:extLst>
      <p:ext uri="{BB962C8B-B14F-4D97-AF65-F5344CB8AC3E}">
        <p14:creationId xmlns:p14="http://schemas.microsoft.com/office/powerpoint/2010/main" val="732272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33</a:t>
            </a:fld>
            <a:endParaRPr lang="en-US" altLang="ko-KR"/>
          </a:p>
        </p:txBody>
      </p:sp>
    </p:spTree>
    <p:extLst>
      <p:ext uri="{BB962C8B-B14F-4D97-AF65-F5344CB8AC3E}">
        <p14:creationId xmlns:p14="http://schemas.microsoft.com/office/powerpoint/2010/main" val="2587532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34</a:t>
            </a:fld>
            <a:endParaRPr lang="en-US" altLang="ko-KR"/>
          </a:p>
        </p:txBody>
      </p:sp>
    </p:spTree>
    <p:extLst>
      <p:ext uri="{BB962C8B-B14F-4D97-AF65-F5344CB8AC3E}">
        <p14:creationId xmlns:p14="http://schemas.microsoft.com/office/powerpoint/2010/main" val="2878128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35</a:t>
            </a:fld>
            <a:endParaRPr lang="en-US" altLang="ko-KR"/>
          </a:p>
        </p:txBody>
      </p:sp>
    </p:spTree>
    <p:extLst>
      <p:ext uri="{BB962C8B-B14F-4D97-AF65-F5344CB8AC3E}">
        <p14:creationId xmlns:p14="http://schemas.microsoft.com/office/powerpoint/2010/main" val="793350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36</a:t>
            </a:fld>
            <a:endParaRPr lang="en-US" altLang="ko-KR"/>
          </a:p>
        </p:txBody>
      </p:sp>
    </p:spTree>
    <p:extLst>
      <p:ext uri="{BB962C8B-B14F-4D97-AF65-F5344CB8AC3E}">
        <p14:creationId xmlns:p14="http://schemas.microsoft.com/office/powerpoint/2010/main" val="163658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37</a:t>
            </a:fld>
            <a:endParaRPr lang="en-US" altLang="ko-KR"/>
          </a:p>
        </p:txBody>
      </p:sp>
    </p:spTree>
    <p:extLst>
      <p:ext uri="{BB962C8B-B14F-4D97-AF65-F5344CB8AC3E}">
        <p14:creationId xmlns:p14="http://schemas.microsoft.com/office/powerpoint/2010/main" val="145373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38</a:t>
            </a:fld>
            <a:endParaRPr lang="en-US" altLang="ko-KR"/>
          </a:p>
        </p:txBody>
      </p:sp>
    </p:spTree>
    <p:extLst>
      <p:ext uri="{BB962C8B-B14F-4D97-AF65-F5344CB8AC3E}">
        <p14:creationId xmlns:p14="http://schemas.microsoft.com/office/powerpoint/2010/main" val="3521899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39</a:t>
            </a:fld>
            <a:endParaRPr lang="en-US" altLang="ko-KR"/>
          </a:p>
        </p:txBody>
      </p:sp>
    </p:spTree>
    <p:extLst>
      <p:ext uri="{BB962C8B-B14F-4D97-AF65-F5344CB8AC3E}">
        <p14:creationId xmlns:p14="http://schemas.microsoft.com/office/powerpoint/2010/main" val="167242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a:t>
            </a:fld>
            <a:endParaRPr lang="en-US" altLang="ko-KR"/>
          </a:p>
        </p:txBody>
      </p:sp>
    </p:spTree>
    <p:extLst>
      <p:ext uri="{BB962C8B-B14F-4D97-AF65-F5344CB8AC3E}">
        <p14:creationId xmlns:p14="http://schemas.microsoft.com/office/powerpoint/2010/main" val="3789182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40</a:t>
            </a:fld>
            <a:endParaRPr lang="en-US" altLang="ko-KR"/>
          </a:p>
        </p:txBody>
      </p:sp>
    </p:spTree>
    <p:extLst>
      <p:ext uri="{BB962C8B-B14F-4D97-AF65-F5344CB8AC3E}">
        <p14:creationId xmlns:p14="http://schemas.microsoft.com/office/powerpoint/2010/main" val="1693020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41</a:t>
            </a:fld>
            <a:endParaRPr lang="en-US" altLang="ko-KR"/>
          </a:p>
        </p:txBody>
      </p:sp>
    </p:spTree>
    <p:extLst>
      <p:ext uri="{BB962C8B-B14F-4D97-AF65-F5344CB8AC3E}">
        <p14:creationId xmlns:p14="http://schemas.microsoft.com/office/powerpoint/2010/main" val="2505268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42</a:t>
            </a:fld>
            <a:endParaRPr lang="en-US" altLang="ko-KR"/>
          </a:p>
        </p:txBody>
      </p:sp>
    </p:spTree>
    <p:extLst>
      <p:ext uri="{BB962C8B-B14F-4D97-AF65-F5344CB8AC3E}">
        <p14:creationId xmlns:p14="http://schemas.microsoft.com/office/powerpoint/2010/main" val="1373512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43</a:t>
            </a:fld>
            <a:endParaRPr lang="en-US" altLang="ko-KR"/>
          </a:p>
        </p:txBody>
      </p:sp>
    </p:spTree>
    <p:extLst>
      <p:ext uri="{BB962C8B-B14F-4D97-AF65-F5344CB8AC3E}">
        <p14:creationId xmlns:p14="http://schemas.microsoft.com/office/powerpoint/2010/main" val="1852895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44</a:t>
            </a:fld>
            <a:endParaRPr lang="en-US" altLang="ko-KR"/>
          </a:p>
        </p:txBody>
      </p:sp>
    </p:spTree>
    <p:extLst>
      <p:ext uri="{BB962C8B-B14F-4D97-AF65-F5344CB8AC3E}">
        <p14:creationId xmlns:p14="http://schemas.microsoft.com/office/powerpoint/2010/main" val="105415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45</a:t>
            </a:fld>
            <a:endParaRPr lang="en-US" altLang="ko-KR"/>
          </a:p>
        </p:txBody>
      </p:sp>
    </p:spTree>
    <p:extLst>
      <p:ext uri="{BB962C8B-B14F-4D97-AF65-F5344CB8AC3E}">
        <p14:creationId xmlns:p14="http://schemas.microsoft.com/office/powerpoint/2010/main" val="5965781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46</a:t>
            </a:fld>
            <a:endParaRPr lang="en-US" altLang="ko-KR"/>
          </a:p>
        </p:txBody>
      </p:sp>
    </p:spTree>
    <p:extLst>
      <p:ext uri="{BB962C8B-B14F-4D97-AF65-F5344CB8AC3E}">
        <p14:creationId xmlns:p14="http://schemas.microsoft.com/office/powerpoint/2010/main" val="3665209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47</a:t>
            </a:fld>
            <a:endParaRPr lang="en-US" altLang="ko-KR"/>
          </a:p>
        </p:txBody>
      </p:sp>
    </p:spTree>
    <p:extLst>
      <p:ext uri="{BB962C8B-B14F-4D97-AF65-F5344CB8AC3E}">
        <p14:creationId xmlns:p14="http://schemas.microsoft.com/office/powerpoint/2010/main" val="53648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48</a:t>
            </a:fld>
            <a:endParaRPr lang="en-US" altLang="ko-KR"/>
          </a:p>
        </p:txBody>
      </p:sp>
    </p:spTree>
    <p:extLst>
      <p:ext uri="{BB962C8B-B14F-4D97-AF65-F5344CB8AC3E}">
        <p14:creationId xmlns:p14="http://schemas.microsoft.com/office/powerpoint/2010/main" val="587544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CED60-D25A-4A36-AFB7-7405987D328B}" type="slidenum">
              <a:rPr lang="zh-CN" altLang="en-US"/>
              <a:pPr/>
              <a:t>49</a:t>
            </a:fld>
            <a:endParaRPr lang="en-US" altLang="zh-CN"/>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zh-CN"/>
          </a:p>
        </p:txBody>
      </p:sp>
    </p:spTree>
    <p:extLst>
      <p:ext uri="{BB962C8B-B14F-4D97-AF65-F5344CB8AC3E}">
        <p14:creationId xmlns:p14="http://schemas.microsoft.com/office/powerpoint/2010/main" val="247233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5</a:t>
            </a:fld>
            <a:endParaRPr lang="en-US" altLang="ko-KR"/>
          </a:p>
        </p:txBody>
      </p:sp>
    </p:spTree>
    <p:extLst>
      <p:ext uri="{BB962C8B-B14F-4D97-AF65-F5344CB8AC3E}">
        <p14:creationId xmlns:p14="http://schemas.microsoft.com/office/powerpoint/2010/main" val="27908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BAE3AA-F09C-48AC-AC06-3E725D552C2E}" type="slidenum">
              <a:rPr lang="zh-CN" altLang="en-US"/>
              <a:pPr/>
              <a:t>50</a:t>
            </a:fld>
            <a:endParaRPr lang="en-US" altLang="zh-CN"/>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zh-CN"/>
          </a:p>
        </p:txBody>
      </p:sp>
    </p:spTree>
    <p:extLst>
      <p:ext uri="{BB962C8B-B14F-4D97-AF65-F5344CB8AC3E}">
        <p14:creationId xmlns:p14="http://schemas.microsoft.com/office/powerpoint/2010/main" val="36997985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38F88-B706-4811-90F9-563B0EA9B8E6}" type="slidenum">
              <a:rPr lang="zh-CN" altLang="en-US"/>
              <a:pPr/>
              <a:t>51</a:t>
            </a:fld>
            <a:endParaRPr lang="en-US" altLang="zh-CN"/>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zh-CN"/>
          </a:p>
        </p:txBody>
      </p:sp>
    </p:spTree>
    <p:extLst>
      <p:ext uri="{BB962C8B-B14F-4D97-AF65-F5344CB8AC3E}">
        <p14:creationId xmlns:p14="http://schemas.microsoft.com/office/powerpoint/2010/main" val="38967219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52</a:t>
            </a:fld>
            <a:endParaRPr lang="en-US" altLang="ko-KR"/>
          </a:p>
        </p:txBody>
      </p:sp>
    </p:spTree>
    <p:extLst>
      <p:ext uri="{BB962C8B-B14F-4D97-AF65-F5344CB8AC3E}">
        <p14:creationId xmlns:p14="http://schemas.microsoft.com/office/powerpoint/2010/main" val="39694842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53</a:t>
            </a:fld>
            <a:endParaRPr lang="en-US" altLang="ko-KR"/>
          </a:p>
        </p:txBody>
      </p:sp>
    </p:spTree>
    <p:extLst>
      <p:ext uri="{BB962C8B-B14F-4D97-AF65-F5344CB8AC3E}">
        <p14:creationId xmlns:p14="http://schemas.microsoft.com/office/powerpoint/2010/main" val="5554857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54</a:t>
            </a:fld>
            <a:endParaRPr lang="en-US" altLang="ko-KR"/>
          </a:p>
        </p:txBody>
      </p:sp>
    </p:spTree>
    <p:extLst>
      <p:ext uri="{BB962C8B-B14F-4D97-AF65-F5344CB8AC3E}">
        <p14:creationId xmlns:p14="http://schemas.microsoft.com/office/powerpoint/2010/main" val="4252320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55</a:t>
            </a:fld>
            <a:endParaRPr lang="en-US" altLang="ko-KR"/>
          </a:p>
        </p:txBody>
      </p:sp>
    </p:spTree>
    <p:extLst>
      <p:ext uri="{BB962C8B-B14F-4D97-AF65-F5344CB8AC3E}">
        <p14:creationId xmlns:p14="http://schemas.microsoft.com/office/powerpoint/2010/main" val="24767415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56</a:t>
            </a:fld>
            <a:endParaRPr lang="en-US" altLang="ko-KR"/>
          </a:p>
        </p:txBody>
      </p:sp>
    </p:spTree>
    <p:extLst>
      <p:ext uri="{BB962C8B-B14F-4D97-AF65-F5344CB8AC3E}">
        <p14:creationId xmlns:p14="http://schemas.microsoft.com/office/powerpoint/2010/main" val="8830734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57</a:t>
            </a:fld>
            <a:endParaRPr lang="en-US" altLang="ko-KR"/>
          </a:p>
        </p:txBody>
      </p:sp>
    </p:spTree>
    <p:extLst>
      <p:ext uri="{BB962C8B-B14F-4D97-AF65-F5344CB8AC3E}">
        <p14:creationId xmlns:p14="http://schemas.microsoft.com/office/powerpoint/2010/main" val="26950446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58</a:t>
            </a:fld>
            <a:endParaRPr lang="en-US" altLang="ko-KR"/>
          </a:p>
        </p:txBody>
      </p:sp>
    </p:spTree>
    <p:extLst>
      <p:ext uri="{BB962C8B-B14F-4D97-AF65-F5344CB8AC3E}">
        <p14:creationId xmlns:p14="http://schemas.microsoft.com/office/powerpoint/2010/main" val="11435552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59</a:t>
            </a:fld>
            <a:endParaRPr lang="en-US" altLang="ko-KR"/>
          </a:p>
        </p:txBody>
      </p:sp>
    </p:spTree>
    <p:extLst>
      <p:ext uri="{BB962C8B-B14F-4D97-AF65-F5344CB8AC3E}">
        <p14:creationId xmlns:p14="http://schemas.microsoft.com/office/powerpoint/2010/main" val="9318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a:t>
            </a:fld>
            <a:endParaRPr lang="en-US" altLang="ko-KR"/>
          </a:p>
        </p:txBody>
      </p:sp>
    </p:spTree>
    <p:extLst>
      <p:ext uri="{BB962C8B-B14F-4D97-AF65-F5344CB8AC3E}">
        <p14:creationId xmlns:p14="http://schemas.microsoft.com/office/powerpoint/2010/main" val="33059433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60</a:t>
            </a:fld>
            <a:endParaRPr lang="en-US" altLang="ko-KR"/>
          </a:p>
        </p:txBody>
      </p:sp>
    </p:spTree>
    <p:extLst>
      <p:ext uri="{BB962C8B-B14F-4D97-AF65-F5344CB8AC3E}">
        <p14:creationId xmlns:p14="http://schemas.microsoft.com/office/powerpoint/2010/main" val="23684007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61</a:t>
            </a:fld>
            <a:endParaRPr lang="en-US" altLang="ko-KR"/>
          </a:p>
        </p:txBody>
      </p:sp>
    </p:spTree>
    <p:extLst>
      <p:ext uri="{BB962C8B-B14F-4D97-AF65-F5344CB8AC3E}">
        <p14:creationId xmlns:p14="http://schemas.microsoft.com/office/powerpoint/2010/main" val="28544104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62</a:t>
            </a:fld>
            <a:endParaRPr lang="en-US" altLang="ko-KR"/>
          </a:p>
        </p:txBody>
      </p:sp>
    </p:spTree>
    <p:extLst>
      <p:ext uri="{BB962C8B-B14F-4D97-AF65-F5344CB8AC3E}">
        <p14:creationId xmlns:p14="http://schemas.microsoft.com/office/powerpoint/2010/main" val="28663515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63</a:t>
            </a:fld>
            <a:endParaRPr lang="en-US" altLang="ko-KR"/>
          </a:p>
        </p:txBody>
      </p:sp>
    </p:spTree>
    <p:extLst>
      <p:ext uri="{BB962C8B-B14F-4D97-AF65-F5344CB8AC3E}">
        <p14:creationId xmlns:p14="http://schemas.microsoft.com/office/powerpoint/2010/main" val="21505163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64</a:t>
            </a:fld>
            <a:endParaRPr lang="en-US" altLang="ko-KR"/>
          </a:p>
        </p:txBody>
      </p:sp>
    </p:spTree>
    <p:extLst>
      <p:ext uri="{BB962C8B-B14F-4D97-AF65-F5344CB8AC3E}">
        <p14:creationId xmlns:p14="http://schemas.microsoft.com/office/powerpoint/2010/main" val="42659589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65</a:t>
            </a:fld>
            <a:endParaRPr lang="en-US" altLang="ko-KR"/>
          </a:p>
        </p:txBody>
      </p:sp>
    </p:spTree>
    <p:extLst>
      <p:ext uri="{BB962C8B-B14F-4D97-AF65-F5344CB8AC3E}">
        <p14:creationId xmlns:p14="http://schemas.microsoft.com/office/powerpoint/2010/main" val="16470754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66</a:t>
            </a:fld>
            <a:endParaRPr lang="en-US" altLang="ko-KR"/>
          </a:p>
        </p:txBody>
      </p:sp>
    </p:spTree>
    <p:extLst>
      <p:ext uri="{BB962C8B-B14F-4D97-AF65-F5344CB8AC3E}">
        <p14:creationId xmlns:p14="http://schemas.microsoft.com/office/powerpoint/2010/main" val="15069860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67</a:t>
            </a:fld>
            <a:endParaRPr lang="en-US" altLang="ko-KR"/>
          </a:p>
        </p:txBody>
      </p:sp>
    </p:spTree>
    <p:extLst>
      <p:ext uri="{BB962C8B-B14F-4D97-AF65-F5344CB8AC3E}">
        <p14:creationId xmlns:p14="http://schemas.microsoft.com/office/powerpoint/2010/main" val="19925567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68</a:t>
            </a:fld>
            <a:endParaRPr lang="en-US" altLang="ko-KR"/>
          </a:p>
        </p:txBody>
      </p:sp>
    </p:spTree>
    <p:extLst>
      <p:ext uri="{BB962C8B-B14F-4D97-AF65-F5344CB8AC3E}">
        <p14:creationId xmlns:p14="http://schemas.microsoft.com/office/powerpoint/2010/main" val="41298702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69</a:t>
            </a:fld>
            <a:endParaRPr lang="en-US" altLang="ko-KR"/>
          </a:p>
        </p:txBody>
      </p:sp>
    </p:spTree>
    <p:extLst>
      <p:ext uri="{BB962C8B-B14F-4D97-AF65-F5344CB8AC3E}">
        <p14:creationId xmlns:p14="http://schemas.microsoft.com/office/powerpoint/2010/main" val="172337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a:t>
            </a:fld>
            <a:endParaRPr lang="en-US" altLang="ko-KR"/>
          </a:p>
        </p:txBody>
      </p:sp>
    </p:spTree>
    <p:extLst>
      <p:ext uri="{BB962C8B-B14F-4D97-AF65-F5344CB8AC3E}">
        <p14:creationId xmlns:p14="http://schemas.microsoft.com/office/powerpoint/2010/main" val="4419146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70</a:t>
            </a:fld>
            <a:endParaRPr lang="en-US" altLang="ko-KR"/>
          </a:p>
        </p:txBody>
      </p:sp>
    </p:spTree>
    <p:extLst>
      <p:ext uri="{BB962C8B-B14F-4D97-AF65-F5344CB8AC3E}">
        <p14:creationId xmlns:p14="http://schemas.microsoft.com/office/powerpoint/2010/main" val="36936227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71</a:t>
            </a:fld>
            <a:endParaRPr lang="en-US" altLang="ko-KR"/>
          </a:p>
        </p:txBody>
      </p:sp>
    </p:spTree>
    <p:extLst>
      <p:ext uri="{BB962C8B-B14F-4D97-AF65-F5344CB8AC3E}">
        <p14:creationId xmlns:p14="http://schemas.microsoft.com/office/powerpoint/2010/main" val="34355845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72</a:t>
            </a:fld>
            <a:endParaRPr lang="en-US" altLang="ko-KR"/>
          </a:p>
        </p:txBody>
      </p:sp>
    </p:spTree>
    <p:extLst>
      <p:ext uri="{BB962C8B-B14F-4D97-AF65-F5344CB8AC3E}">
        <p14:creationId xmlns:p14="http://schemas.microsoft.com/office/powerpoint/2010/main" val="25407300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73</a:t>
            </a:fld>
            <a:endParaRPr lang="en-US" altLang="ko-KR"/>
          </a:p>
        </p:txBody>
      </p:sp>
    </p:spTree>
    <p:extLst>
      <p:ext uri="{BB962C8B-B14F-4D97-AF65-F5344CB8AC3E}">
        <p14:creationId xmlns:p14="http://schemas.microsoft.com/office/powerpoint/2010/main" val="16745990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74</a:t>
            </a:fld>
            <a:endParaRPr lang="en-US" altLang="ko-KR"/>
          </a:p>
        </p:txBody>
      </p:sp>
    </p:spTree>
    <p:extLst>
      <p:ext uri="{BB962C8B-B14F-4D97-AF65-F5344CB8AC3E}">
        <p14:creationId xmlns:p14="http://schemas.microsoft.com/office/powerpoint/2010/main" val="24317868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75</a:t>
            </a:fld>
            <a:endParaRPr lang="en-US" altLang="ko-KR"/>
          </a:p>
        </p:txBody>
      </p:sp>
    </p:spTree>
    <p:extLst>
      <p:ext uri="{BB962C8B-B14F-4D97-AF65-F5344CB8AC3E}">
        <p14:creationId xmlns:p14="http://schemas.microsoft.com/office/powerpoint/2010/main" val="14254131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76</a:t>
            </a:fld>
            <a:endParaRPr lang="en-US" altLang="ko-KR"/>
          </a:p>
        </p:txBody>
      </p:sp>
    </p:spTree>
    <p:extLst>
      <p:ext uri="{BB962C8B-B14F-4D97-AF65-F5344CB8AC3E}">
        <p14:creationId xmlns:p14="http://schemas.microsoft.com/office/powerpoint/2010/main" val="23556655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77</a:t>
            </a:fld>
            <a:endParaRPr lang="en-US" altLang="ko-KR"/>
          </a:p>
        </p:txBody>
      </p:sp>
    </p:spTree>
    <p:extLst>
      <p:ext uri="{BB962C8B-B14F-4D97-AF65-F5344CB8AC3E}">
        <p14:creationId xmlns:p14="http://schemas.microsoft.com/office/powerpoint/2010/main" val="16894629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78</a:t>
            </a:fld>
            <a:endParaRPr lang="en-US" altLang="ko-KR"/>
          </a:p>
        </p:txBody>
      </p:sp>
    </p:spTree>
    <p:extLst>
      <p:ext uri="{BB962C8B-B14F-4D97-AF65-F5344CB8AC3E}">
        <p14:creationId xmlns:p14="http://schemas.microsoft.com/office/powerpoint/2010/main" val="10499557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79</a:t>
            </a:fld>
            <a:endParaRPr lang="en-US" altLang="ko-KR"/>
          </a:p>
        </p:txBody>
      </p:sp>
    </p:spTree>
    <p:extLst>
      <p:ext uri="{BB962C8B-B14F-4D97-AF65-F5344CB8AC3E}">
        <p14:creationId xmlns:p14="http://schemas.microsoft.com/office/powerpoint/2010/main" val="103535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a:t>
            </a:fld>
            <a:endParaRPr lang="en-US" altLang="ko-KR"/>
          </a:p>
        </p:txBody>
      </p:sp>
    </p:spTree>
    <p:extLst>
      <p:ext uri="{BB962C8B-B14F-4D97-AF65-F5344CB8AC3E}">
        <p14:creationId xmlns:p14="http://schemas.microsoft.com/office/powerpoint/2010/main" val="21021810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80</a:t>
            </a:fld>
            <a:endParaRPr lang="en-US" altLang="ko-KR"/>
          </a:p>
        </p:txBody>
      </p:sp>
    </p:spTree>
    <p:extLst>
      <p:ext uri="{BB962C8B-B14F-4D97-AF65-F5344CB8AC3E}">
        <p14:creationId xmlns:p14="http://schemas.microsoft.com/office/powerpoint/2010/main" val="36293629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81</a:t>
            </a:fld>
            <a:endParaRPr lang="en-US" altLang="ko-KR"/>
          </a:p>
        </p:txBody>
      </p:sp>
    </p:spTree>
    <p:extLst>
      <p:ext uri="{BB962C8B-B14F-4D97-AF65-F5344CB8AC3E}">
        <p14:creationId xmlns:p14="http://schemas.microsoft.com/office/powerpoint/2010/main" val="19282483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82</a:t>
            </a:fld>
            <a:endParaRPr lang="en-US" altLang="ko-KR"/>
          </a:p>
        </p:txBody>
      </p:sp>
    </p:spTree>
    <p:extLst>
      <p:ext uri="{BB962C8B-B14F-4D97-AF65-F5344CB8AC3E}">
        <p14:creationId xmlns:p14="http://schemas.microsoft.com/office/powerpoint/2010/main" val="17120203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83</a:t>
            </a:fld>
            <a:endParaRPr lang="en-US" altLang="ko-KR"/>
          </a:p>
        </p:txBody>
      </p:sp>
    </p:spTree>
    <p:extLst>
      <p:ext uri="{BB962C8B-B14F-4D97-AF65-F5344CB8AC3E}">
        <p14:creationId xmlns:p14="http://schemas.microsoft.com/office/powerpoint/2010/main" val="4406094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84</a:t>
            </a:fld>
            <a:endParaRPr lang="en-US" altLang="ko-KR"/>
          </a:p>
        </p:txBody>
      </p:sp>
    </p:spTree>
    <p:extLst>
      <p:ext uri="{BB962C8B-B14F-4D97-AF65-F5344CB8AC3E}">
        <p14:creationId xmlns:p14="http://schemas.microsoft.com/office/powerpoint/2010/main" val="38409441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85</a:t>
            </a:fld>
            <a:endParaRPr lang="en-US" altLang="ko-KR"/>
          </a:p>
        </p:txBody>
      </p:sp>
    </p:spTree>
    <p:extLst>
      <p:ext uri="{BB962C8B-B14F-4D97-AF65-F5344CB8AC3E}">
        <p14:creationId xmlns:p14="http://schemas.microsoft.com/office/powerpoint/2010/main" val="20370470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86</a:t>
            </a:fld>
            <a:endParaRPr lang="en-US" altLang="ko-KR"/>
          </a:p>
        </p:txBody>
      </p:sp>
    </p:spTree>
    <p:extLst>
      <p:ext uri="{BB962C8B-B14F-4D97-AF65-F5344CB8AC3E}">
        <p14:creationId xmlns:p14="http://schemas.microsoft.com/office/powerpoint/2010/main" val="11567899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87</a:t>
            </a:fld>
            <a:endParaRPr lang="en-US" altLang="ko-KR"/>
          </a:p>
        </p:txBody>
      </p:sp>
    </p:spTree>
    <p:extLst>
      <p:ext uri="{BB962C8B-B14F-4D97-AF65-F5344CB8AC3E}">
        <p14:creationId xmlns:p14="http://schemas.microsoft.com/office/powerpoint/2010/main" val="15941137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88</a:t>
            </a:fld>
            <a:endParaRPr lang="en-US" altLang="ko-KR"/>
          </a:p>
        </p:txBody>
      </p:sp>
    </p:spTree>
    <p:extLst>
      <p:ext uri="{BB962C8B-B14F-4D97-AF65-F5344CB8AC3E}">
        <p14:creationId xmlns:p14="http://schemas.microsoft.com/office/powerpoint/2010/main" val="28835156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89</a:t>
            </a:fld>
            <a:endParaRPr lang="en-US" altLang="ko-KR"/>
          </a:p>
        </p:txBody>
      </p:sp>
    </p:spTree>
    <p:extLst>
      <p:ext uri="{BB962C8B-B14F-4D97-AF65-F5344CB8AC3E}">
        <p14:creationId xmlns:p14="http://schemas.microsoft.com/office/powerpoint/2010/main" val="164570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a:t>
            </a:fld>
            <a:endParaRPr lang="en-US" altLang="ko-KR"/>
          </a:p>
        </p:txBody>
      </p:sp>
    </p:spTree>
    <p:extLst>
      <p:ext uri="{BB962C8B-B14F-4D97-AF65-F5344CB8AC3E}">
        <p14:creationId xmlns:p14="http://schemas.microsoft.com/office/powerpoint/2010/main" val="27525577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90</a:t>
            </a:fld>
            <a:endParaRPr lang="en-US" altLang="ko-KR"/>
          </a:p>
        </p:txBody>
      </p:sp>
    </p:spTree>
    <p:extLst>
      <p:ext uri="{BB962C8B-B14F-4D97-AF65-F5344CB8AC3E}">
        <p14:creationId xmlns:p14="http://schemas.microsoft.com/office/powerpoint/2010/main" val="30060540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91</a:t>
            </a:fld>
            <a:endParaRPr lang="en-US" altLang="ko-KR"/>
          </a:p>
        </p:txBody>
      </p:sp>
    </p:spTree>
    <p:extLst>
      <p:ext uri="{BB962C8B-B14F-4D97-AF65-F5344CB8AC3E}">
        <p14:creationId xmlns:p14="http://schemas.microsoft.com/office/powerpoint/2010/main" val="35555481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92</a:t>
            </a:fld>
            <a:endParaRPr lang="en-US" altLang="ko-KR"/>
          </a:p>
        </p:txBody>
      </p:sp>
    </p:spTree>
    <p:extLst>
      <p:ext uri="{BB962C8B-B14F-4D97-AF65-F5344CB8AC3E}">
        <p14:creationId xmlns:p14="http://schemas.microsoft.com/office/powerpoint/2010/main" val="37118655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93</a:t>
            </a:fld>
            <a:endParaRPr lang="en-US" altLang="ko-KR"/>
          </a:p>
        </p:txBody>
      </p:sp>
    </p:spTree>
    <p:extLst>
      <p:ext uri="{BB962C8B-B14F-4D97-AF65-F5344CB8AC3E}">
        <p14:creationId xmlns:p14="http://schemas.microsoft.com/office/powerpoint/2010/main" val="11238945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94</a:t>
            </a:fld>
            <a:endParaRPr lang="en-US" altLang="ko-KR"/>
          </a:p>
        </p:txBody>
      </p:sp>
    </p:spTree>
    <p:extLst>
      <p:ext uri="{BB962C8B-B14F-4D97-AF65-F5344CB8AC3E}">
        <p14:creationId xmlns:p14="http://schemas.microsoft.com/office/powerpoint/2010/main" val="37409831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95</a:t>
            </a:fld>
            <a:endParaRPr lang="en-US" altLang="ko-KR"/>
          </a:p>
        </p:txBody>
      </p:sp>
    </p:spTree>
    <p:extLst>
      <p:ext uri="{BB962C8B-B14F-4D97-AF65-F5344CB8AC3E}">
        <p14:creationId xmlns:p14="http://schemas.microsoft.com/office/powerpoint/2010/main" val="1527647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96</a:t>
            </a:fld>
            <a:endParaRPr lang="en-US" altLang="ko-KR"/>
          </a:p>
        </p:txBody>
      </p:sp>
    </p:spTree>
    <p:extLst>
      <p:ext uri="{BB962C8B-B14F-4D97-AF65-F5344CB8AC3E}">
        <p14:creationId xmlns:p14="http://schemas.microsoft.com/office/powerpoint/2010/main" val="24600507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97</a:t>
            </a:fld>
            <a:endParaRPr lang="en-US" altLang="ko-KR"/>
          </a:p>
        </p:txBody>
      </p:sp>
    </p:spTree>
    <p:extLst>
      <p:ext uri="{BB962C8B-B14F-4D97-AF65-F5344CB8AC3E}">
        <p14:creationId xmlns:p14="http://schemas.microsoft.com/office/powerpoint/2010/main" val="15549318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98</a:t>
            </a:fld>
            <a:endParaRPr lang="en-US" altLang="ko-KR"/>
          </a:p>
        </p:txBody>
      </p:sp>
    </p:spTree>
    <p:extLst>
      <p:ext uri="{BB962C8B-B14F-4D97-AF65-F5344CB8AC3E}">
        <p14:creationId xmlns:p14="http://schemas.microsoft.com/office/powerpoint/2010/main" val="15005435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065132-838F-8140-918A-B50A92A5A918}" type="slidenum">
              <a:rPr lang="ko-KR" altLang="en-US" smtClean="0"/>
              <a:pPr>
                <a:defRPr/>
              </a:pPr>
              <a:t>99</a:t>
            </a:fld>
            <a:endParaRPr lang="en-US" altLang="ko-KR"/>
          </a:p>
        </p:txBody>
      </p:sp>
    </p:spTree>
    <p:extLst>
      <p:ext uri="{BB962C8B-B14F-4D97-AF65-F5344CB8AC3E}">
        <p14:creationId xmlns:p14="http://schemas.microsoft.com/office/powerpoint/2010/main" val="292053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229018"/>
            <a:ext cx="7978410" cy="538162"/>
          </a:xfrm>
        </p:spPr>
        <p:txBody>
          <a:bodyPr/>
          <a:lstStyle>
            <a:lvl1pPr>
              <a:defRPr>
                <a:solidFill>
                  <a:srgbClr val="D5EBFF"/>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FA7F059-5599-C44E-A17E-BE21B8F859AA}" type="slidenum">
              <a:rPr lang="en-US"/>
              <a:pPr>
                <a:defRPr/>
              </a:pPr>
              <a:t>‹#›</a:t>
            </a:fld>
            <a:endParaRPr lang="en-US"/>
          </a:p>
        </p:txBody>
      </p:sp>
    </p:spTree>
    <p:extLst>
      <p:ext uri="{BB962C8B-B14F-4D97-AF65-F5344CB8AC3E}">
        <p14:creationId xmlns:p14="http://schemas.microsoft.com/office/powerpoint/2010/main" val="336200659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457200"/>
            <a:ext cx="1998662"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457200"/>
            <a:ext cx="5843588"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31967586-D6C6-604A-B953-814AE98DCB2E}" type="slidenum">
              <a:rPr lang="en-US"/>
              <a:pPr>
                <a:defRPr/>
              </a:pPr>
              <a:t>‹#›</a:t>
            </a:fld>
            <a:endParaRPr lang="en-US"/>
          </a:p>
        </p:txBody>
      </p:sp>
    </p:spTree>
    <p:extLst>
      <p:ext uri="{BB962C8B-B14F-4D97-AF65-F5344CB8AC3E}">
        <p14:creationId xmlns:p14="http://schemas.microsoft.com/office/powerpoint/2010/main" val="248494141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97050"/>
            <a:ext cx="391795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08550" y="1797050"/>
            <a:ext cx="3919538" cy="4718050"/>
          </a:xfrm>
        </p:spPr>
        <p:txBody>
          <a:bodyPr/>
          <a:lstStyle/>
          <a:p>
            <a:pPr lvl="0"/>
            <a:r>
              <a:rPr lang="en-US" noProof="0" smtClean="0"/>
              <a:t>Click icon to add chart</a:t>
            </a:r>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A85615B8-7896-A249-908B-6361CAF65007}" type="slidenum">
              <a:rPr lang="en-US"/>
              <a:pPr>
                <a:defRPr/>
              </a:pPr>
              <a:t>‹#›</a:t>
            </a:fld>
            <a:endParaRPr lang="en-US"/>
          </a:p>
        </p:txBody>
      </p:sp>
    </p:spTree>
    <p:extLst>
      <p:ext uri="{BB962C8B-B14F-4D97-AF65-F5344CB8AC3E}">
        <p14:creationId xmlns:p14="http://schemas.microsoft.com/office/powerpoint/2010/main" val="95609961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97050"/>
            <a:ext cx="391795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08550" y="1797050"/>
            <a:ext cx="3919538"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08550" y="4232275"/>
            <a:ext cx="3919538"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01D1DEF-2535-1741-B4C6-A4A32BD466D6}" type="slidenum">
              <a:rPr lang="en-US"/>
              <a:pPr>
                <a:defRPr/>
              </a:pPr>
              <a:t>‹#›</a:t>
            </a:fld>
            <a:endParaRPr lang="en-US"/>
          </a:p>
        </p:txBody>
      </p:sp>
    </p:spTree>
    <p:extLst>
      <p:ext uri="{BB962C8B-B14F-4D97-AF65-F5344CB8AC3E}">
        <p14:creationId xmlns:p14="http://schemas.microsoft.com/office/powerpoint/2010/main" val="99673350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97050"/>
            <a:ext cx="391795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8550" y="1797050"/>
            <a:ext cx="3919538"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F756349D-CF2B-7A4C-AFE2-50D627F6BFE6}" type="slidenum">
              <a:rPr lang="en-US"/>
              <a:pPr>
                <a:defRPr/>
              </a:pPr>
              <a:t>‹#›</a:t>
            </a:fld>
            <a:endParaRPr lang="en-US"/>
          </a:p>
        </p:txBody>
      </p:sp>
    </p:spTree>
    <p:extLst>
      <p:ext uri="{BB962C8B-B14F-4D97-AF65-F5344CB8AC3E}">
        <p14:creationId xmlns:p14="http://schemas.microsoft.com/office/powerpoint/2010/main" val="296065942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ea typeface="ＭＳ Ｐゴシック" charset="0"/>
              <a:cs typeface="Arial" charset="0"/>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ea typeface="ＭＳ Ｐゴシック" charset="0"/>
              <a:cs typeface="Arial" charset="0"/>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ea typeface="ＭＳ Ｐゴシック" charset="0"/>
              <a:cs typeface="Arial" charset="0"/>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ea typeface="ＭＳ Ｐゴシック" charset="0"/>
              <a:cs typeface="Arial" charset="0"/>
            </a:endParaRPr>
          </a:p>
        </p:txBody>
      </p:sp>
      <p:sp>
        <p:nvSpPr>
          <p:cNvPr id="8" name="Rectangle 7"/>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ea typeface="ＭＳ Ｐゴシック" charset="0"/>
              <a:cs typeface="Arial" charset="0"/>
            </a:endParaRPr>
          </a:p>
        </p:txBody>
      </p:sp>
      <p:sp>
        <p:nvSpPr>
          <p:cNvPr id="10" name="Rectangle 9"/>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ea typeface="ＭＳ Ｐゴシック" charset="0"/>
              <a:cs typeface="Arial" charset="0"/>
            </a:endParaRPr>
          </a:p>
        </p:txBody>
      </p:sp>
      <p:sp>
        <p:nvSpPr>
          <p:cNvPr id="11" name="Rectangle 10"/>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ea typeface="ＭＳ Ｐゴシック" charset="0"/>
              <a:cs typeface="Arial" charset="0"/>
            </a:endParaRPr>
          </a:p>
        </p:txBody>
      </p:sp>
      <p:sp>
        <p:nvSpPr>
          <p:cNvPr id="12" name="Rectangle 11"/>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ea typeface="ＭＳ Ｐゴシック" charset="0"/>
              <a:cs typeface="Arial" charset="0"/>
            </a:endParaRPr>
          </a:p>
        </p:txBody>
      </p:sp>
      <p:sp>
        <p:nvSpPr>
          <p:cNvPr id="13" name="Rectangle 12"/>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ea typeface="ＭＳ Ｐゴシック" charset="0"/>
              <a:cs typeface="Arial" charset="0"/>
            </a:endParaRP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3" name="Title 2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139268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91916"/>
            <a:ext cx="7772400" cy="48644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dirty="0" smtClean="0"/>
              <a:t>Click to edit Master title </a:t>
            </a:r>
            <a:endParaRPr lang="en-US" dirty="0"/>
          </a:p>
        </p:txBody>
      </p:sp>
    </p:spTree>
    <p:extLst>
      <p:ext uri="{BB962C8B-B14F-4D97-AF65-F5344CB8AC3E}">
        <p14:creationId xmlns:p14="http://schemas.microsoft.com/office/powerpoint/2010/main" val="187682427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797050"/>
            <a:ext cx="7989888" cy="4718050"/>
          </a:xfrm>
        </p:spPr>
        <p:txBody>
          <a:bodyPr/>
          <a:lstStyle/>
          <a:p>
            <a:pPr lvl="0"/>
            <a:endParaRPr lang="en-US" noProof="0"/>
          </a:p>
        </p:txBody>
      </p:sp>
      <p:sp>
        <p:nvSpPr>
          <p:cNvPr id="4" name="Slide Number Placeholder 3"/>
          <p:cNvSpPr>
            <a:spLocks noGrp="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9C8B26A3-A936-424A-82BE-6E7A0C6234C8}" type="slidenum">
              <a:rPr lang="en-US"/>
              <a:pPr>
                <a:defRPr/>
              </a:pPr>
              <a:t>‹#›</a:t>
            </a:fld>
            <a:endParaRPr lang="en-US"/>
          </a:p>
        </p:txBody>
      </p:sp>
    </p:spTree>
    <p:extLst>
      <p:ext uri="{BB962C8B-B14F-4D97-AF65-F5344CB8AC3E}">
        <p14:creationId xmlns:p14="http://schemas.microsoft.com/office/powerpoint/2010/main" val="52749496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97050"/>
            <a:ext cx="391795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08550" y="1797050"/>
            <a:ext cx="3919538"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08550" y="4232275"/>
            <a:ext cx="3919538"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553B9F72-369A-AD4F-9C96-308A749E6A7C}" type="slidenum">
              <a:rPr lang="en-US"/>
              <a:pPr>
                <a:defRPr/>
              </a:pPr>
              <a:t>‹#›</a:t>
            </a:fld>
            <a:endParaRPr lang="en-US"/>
          </a:p>
        </p:txBody>
      </p:sp>
    </p:spTree>
    <p:extLst>
      <p:ext uri="{BB962C8B-B14F-4D97-AF65-F5344CB8AC3E}">
        <p14:creationId xmlns:p14="http://schemas.microsoft.com/office/powerpoint/2010/main" val="19362447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F9A6D62A-7389-0640-A3F1-5FE80DE646B5}" type="slidenum">
              <a:rPr lang="zh-CN" altLang="en-US"/>
              <a:pPr>
                <a:defRPr/>
              </a:pPr>
              <a:t>‹#›</a:t>
            </a:fld>
            <a:endParaRPr lang="en-US" altLang="zh-CN"/>
          </a:p>
        </p:txBody>
      </p:sp>
    </p:spTree>
    <p:extLst>
      <p:ext uri="{BB962C8B-B14F-4D97-AF65-F5344CB8AC3E}">
        <p14:creationId xmlns:p14="http://schemas.microsoft.com/office/powerpoint/2010/main" val="345978582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18FBD6EE-1C4C-2244-BB9E-3EC798B6EC7D}" type="slidenum">
              <a:rPr lang="zh-CN" altLang="en-US"/>
              <a:pPr>
                <a:defRPr/>
              </a:pPr>
              <a:t>‹#›</a:t>
            </a:fld>
            <a:endParaRPr lang="en-US" altLang="zh-CN"/>
          </a:p>
        </p:txBody>
      </p:sp>
    </p:spTree>
    <p:extLst>
      <p:ext uri="{BB962C8B-B14F-4D97-AF65-F5344CB8AC3E}">
        <p14:creationId xmlns:p14="http://schemas.microsoft.com/office/powerpoint/2010/main" val="116705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9E16760-58B0-F549-9EDA-6CB63EDEE741}" type="slidenum">
              <a:rPr lang="en-US"/>
              <a:pPr>
                <a:defRPr/>
              </a:pPr>
              <a:t>‹#›</a:t>
            </a:fld>
            <a:endParaRPr lang="en-US"/>
          </a:p>
        </p:txBody>
      </p:sp>
    </p:spTree>
    <p:extLst>
      <p:ext uri="{BB962C8B-B14F-4D97-AF65-F5344CB8AC3E}">
        <p14:creationId xmlns:p14="http://schemas.microsoft.com/office/powerpoint/2010/main" val="181772330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B173D1E1-FEE5-9D49-BCC1-AE9758A2EE70}" type="slidenum">
              <a:rPr lang="zh-CN" altLang="en-US"/>
              <a:pPr>
                <a:defRPr/>
              </a:pPr>
              <a:t>‹#›</a:t>
            </a:fld>
            <a:endParaRPr lang="en-US" altLang="zh-CN"/>
          </a:p>
        </p:txBody>
      </p:sp>
    </p:spTree>
    <p:extLst>
      <p:ext uri="{BB962C8B-B14F-4D97-AF65-F5344CB8AC3E}">
        <p14:creationId xmlns:p14="http://schemas.microsoft.com/office/powerpoint/2010/main" val="72529710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97050"/>
            <a:ext cx="391795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8550" y="1797050"/>
            <a:ext cx="3919538"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6B703836-23B8-4244-BD48-D41F4AD83E03}" type="slidenum">
              <a:rPr lang="zh-CN" altLang="en-US"/>
              <a:pPr>
                <a:defRPr/>
              </a:pPr>
              <a:t>‹#›</a:t>
            </a:fld>
            <a:endParaRPr lang="en-US" altLang="zh-CN"/>
          </a:p>
        </p:txBody>
      </p:sp>
    </p:spTree>
    <p:extLst>
      <p:ext uri="{BB962C8B-B14F-4D97-AF65-F5344CB8AC3E}">
        <p14:creationId xmlns:p14="http://schemas.microsoft.com/office/powerpoint/2010/main" val="174504394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A1DD930-C92A-1E46-AE5F-3CE1C972533E}" type="slidenum">
              <a:rPr lang="zh-CN" altLang="en-US"/>
              <a:pPr>
                <a:defRPr/>
              </a:pPr>
              <a:t>‹#›</a:t>
            </a:fld>
            <a:endParaRPr lang="en-US" altLang="zh-CN"/>
          </a:p>
        </p:txBody>
      </p:sp>
    </p:spTree>
    <p:extLst>
      <p:ext uri="{BB962C8B-B14F-4D97-AF65-F5344CB8AC3E}">
        <p14:creationId xmlns:p14="http://schemas.microsoft.com/office/powerpoint/2010/main" val="234627270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8F6145B8-5708-4648-A9C0-5956AD35D07A}" type="slidenum">
              <a:rPr lang="zh-CN" altLang="en-US"/>
              <a:pPr>
                <a:defRPr/>
              </a:pPr>
              <a:t>‹#›</a:t>
            </a:fld>
            <a:endParaRPr lang="en-US" altLang="zh-CN"/>
          </a:p>
        </p:txBody>
      </p:sp>
    </p:spTree>
    <p:extLst>
      <p:ext uri="{BB962C8B-B14F-4D97-AF65-F5344CB8AC3E}">
        <p14:creationId xmlns:p14="http://schemas.microsoft.com/office/powerpoint/2010/main" val="3258482007"/>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ln/>
        </p:spPr>
        <p:txBody>
          <a:bodyPr/>
          <a:lstStyle>
            <a:lvl1pPr>
              <a:defRPr/>
            </a:lvl1pPr>
          </a:lstStyle>
          <a:p>
            <a:pPr>
              <a:defRPr/>
            </a:pPr>
            <a:fld id="{A657AD38-E0C5-0842-ADBB-1826158AACB6}" type="slidenum">
              <a:rPr lang="zh-CN" altLang="en-US"/>
              <a:pPr>
                <a:defRPr/>
              </a:pPr>
              <a:t>‹#›</a:t>
            </a:fld>
            <a:endParaRPr lang="en-US" altLang="zh-CN"/>
          </a:p>
        </p:txBody>
      </p:sp>
    </p:spTree>
    <p:extLst>
      <p:ext uri="{BB962C8B-B14F-4D97-AF65-F5344CB8AC3E}">
        <p14:creationId xmlns:p14="http://schemas.microsoft.com/office/powerpoint/2010/main" val="261024217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222D38A-4DEF-944D-9D73-946143681291}" type="slidenum">
              <a:rPr lang="zh-CN" altLang="en-US"/>
              <a:pPr>
                <a:defRPr/>
              </a:pPr>
              <a:t>‹#›</a:t>
            </a:fld>
            <a:endParaRPr lang="en-US" altLang="zh-CN"/>
          </a:p>
        </p:txBody>
      </p:sp>
    </p:spTree>
    <p:extLst>
      <p:ext uri="{BB962C8B-B14F-4D97-AF65-F5344CB8AC3E}">
        <p14:creationId xmlns:p14="http://schemas.microsoft.com/office/powerpoint/2010/main" val="315500031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2C9B372-B182-7346-BCAE-C8754694B31E}" type="slidenum">
              <a:rPr lang="zh-CN" altLang="en-US"/>
              <a:pPr>
                <a:defRPr/>
              </a:pPr>
              <a:t>‹#›</a:t>
            </a:fld>
            <a:endParaRPr lang="en-US" altLang="zh-CN"/>
          </a:p>
        </p:txBody>
      </p:sp>
    </p:spTree>
    <p:extLst>
      <p:ext uri="{BB962C8B-B14F-4D97-AF65-F5344CB8AC3E}">
        <p14:creationId xmlns:p14="http://schemas.microsoft.com/office/powerpoint/2010/main" val="86656556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70BA857-FE58-D340-9E20-976FD70778BF}" type="slidenum">
              <a:rPr lang="zh-CN" altLang="en-US"/>
              <a:pPr>
                <a:defRPr/>
              </a:pPr>
              <a:t>‹#›</a:t>
            </a:fld>
            <a:endParaRPr lang="en-US" altLang="zh-CN"/>
          </a:p>
        </p:txBody>
      </p:sp>
    </p:spTree>
    <p:extLst>
      <p:ext uri="{BB962C8B-B14F-4D97-AF65-F5344CB8AC3E}">
        <p14:creationId xmlns:p14="http://schemas.microsoft.com/office/powerpoint/2010/main" val="308400172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457200"/>
            <a:ext cx="1998662"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457200"/>
            <a:ext cx="5843588"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B8E90E27-B826-DB46-A66E-A79AA835815F}" type="slidenum">
              <a:rPr lang="zh-CN" altLang="en-US"/>
              <a:pPr>
                <a:defRPr/>
              </a:pPr>
              <a:t>‹#›</a:t>
            </a:fld>
            <a:endParaRPr lang="en-US" altLang="zh-CN"/>
          </a:p>
        </p:txBody>
      </p:sp>
    </p:spTree>
    <p:extLst>
      <p:ext uri="{BB962C8B-B14F-4D97-AF65-F5344CB8AC3E}">
        <p14:creationId xmlns:p14="http://schemas.microsoft.com/office/powerpoint/2010/main" val="15965974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229018"/>
            <a:ext cx="7978410" cy="538162"/>
          </a:xfrm>
        </p:spPr>
        <p:txBody>
          <a:bodyPr/>
          <a:lstStyle>
            <a:lvl1pPr>
              <a:defRPr>
                <a:solidFill>
                  <a:srgbClr val="D5EBFF"/>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016FB857-BD17-1C45-BB97-F05ADF5E7C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36006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97050"/>
            <a:ext cx="391795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8550" y="1797050"/>
            <a:ext cx="3919538"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E8E15B5E-D79F-A04F-A04F-892BB0CBAD64}" type="slidenum">
              <a:rPr lang="en-US"/>
              <a:pPr>
                <a:defRPr/>
              </a:pPr>
              <a:t>‹#›</a:t>
            </a:fld>
            <a:endParaRPr lang="en-US"/>
          </a:p>
        </p:txBody>
      </p:sp>
    </p:spTree>
    <p:extLst>
      <p:ext uri="{BB962C8B-B14F-4D97-AF65-F5344CB8AC3E}">
        <p14:creationId xmlns:p14="http://schemas.microsoft.com/office/powerpoint/2010/main" val="2384891205"/>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83D10C3-1598-2644-A775-8ED94A55EB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074031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97050"/>
            <a:ext cx="3917950"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8550" y="1797050"/>
            <a:ext cx="3919538"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00DFBE37-D505-5647-950F-C96826E9D5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937607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0FE20C32-E640-774A-B906-507CF2C0E0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6945635"/>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4548F98E-5F4D-2C48-865E-03D2D41891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902767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6CEDECD-C2CD-2C49-813A-E722653E9B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5441234"/>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17431810-3598-7944-A948-90F2D3E52F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8430453"/>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1A0A1443-E679-6046-B934-CB5F145E0EF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1395835"/>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564BD622-4653-2A43-B248-E0A9268A97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3413332"/>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457200"/>
            <a:ext cx="1998662" cy="605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457200"/>
            <a:ext cx="5843588" cy="605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0CBAD219-40F0-A742-A431-61B1FDB186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078365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97050"/>
            <a:ext cx="391795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08550" y="1797050"/>
            <a:ext cx="3919538" cy="4718050"/>
          </a:xfrm>
        </p:spPr>
        <p:txBody>
          <a:bodyPr/>
          <a:lstStyle/>
          <a:p>
            <a:pPr lvl="0"/>
            <a:r>
              <a:rPr lang="en-US" noProof="0" smtClean="0"/>
              <a:t>Click icon to add chart</a:t>
            </a:r>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9AA3AAC8-C078-E54C-A7C3-CCA3DC9E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6201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E1D55CD-0F60-C24F-97C9-CB9ABF293EC2}" type="slidenum">
              <a:rPr lang="en-US"/>
              <a:pPr>
                <a:defRPr/>
              </a:pPr>
              <a:t>‹#›</a:t>
            </a:fld>
            <a:endParaRPr lang="en-US"/>
          </a:p>
        </p:txBody>
      </p:sp>
    </p:spTree>
    <p:extLst>
      <p:ext uri="{BB962C8B-B14F-4D97-AF65-F5344CB8AC3E}">
        <p14:creationId xmlns:p14="http://schemas.microsoft.com/office/powerpoint/2010/main" val="160907788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97050"/>
            <a:ext cx="391795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08550" y="1797050"/>
            <a:ext cx="3919538"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08550" y="4232275"/>
            <a:ext cx="3919538"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7972D4B5-069E-EB4C-B1AB-EE7E0AF2AD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542939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97050"/>
            <a:ext cx="391795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8550" y="1797050"/>
            <a:ext cx="3919538"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7742E3B2-6B4B-C748-A0C1-2DFAC5C26C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8330219"/>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latin typeface="Arial"/>
              <a:ea typeface="ＭＳ Ｐゴシック" charset="0"/>
              <a:cs typeface="Arial" charset="0"/>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latin typeface="Arial"/>
              <a:ea typeface="ＭＳ Ｐゴシック" charset="0"/>
              <a:cs typeface="Arial" charset="0"/>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latin typeface="Arial"/>
              <a:ea typeface="ＭＳ Ｐゴシック" charset="0"/>
              <a:cs typeface="Arial" charset="0"/>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latin typeface="Arial"/>
              <a:ea typeface="ＭＳ Ｐゴシック" charset="0"/>
              <a:cs typeface="Arial" charset="0"/>
            </a:endParaRPr>
          </a:p>
        </p:txBody>
      </p:sp>
      <p:sp>
        <p:nvSpPr>
          <p:cNvPr id="8" name="Rectangle 7"/>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latin typeface="Arial"/>
              <a:ea typeface="ＭＳ Ｐゴシック" charset="0"/>
              <a:cs typeface="Arial" charset="0"/>
            </a:endParaRPr>
          </a:p>
        </p:txBody>
      </p:sp>
      <p:sp>
        <p:nvSpPr>
          <p:cNvPr id="10" name="Rectangle 9"/>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latin typeface="Arial"/>
              <a:ea typeface="ＭＳ Ｐゴシック" charset="0"/>
              <a:cs typeface="Arial" charset="0"/>
            </a:endParaRPr>
          </a:p>
        </p:txBody>
      </p:sp>
      <p:sp>
        <p:nvSpPr>
          <p:cNvPr id="11" name="Rectangle 10"/>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latin typeface="Arial"/>
              <a:ea typeface="ＭＳ Ｐゴシック" charset="0"/>
              <a:cs typeface="Arial" charset="0"/>
            </a:endParaRPr>
          </a:p>
        </p:txBody>
      </p:sp>
      <p:sp>
        <p:nvSpPr>
          <p:cNvPr id="12" name="Rectangle 11"/>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latin typeface="Arial"/>
              <a:ea typeface="ＭＳ Ｐゴシック" charset="0"/>
              <a:cs typeface="Arial" charset="0"/>
            </a:endParaRPr>
          </a:p>
        </p:txBody>
      </p:sp>
      <p:sp>
        <p:nvSpPr>
          <p:cNvPr id="13" name="Rectangle 12"/>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50000"/>
              </a:spcBef>
              <a:defRPr/>
            </a:pPr>
            <a:endParaRPr lang="en-US" sz="1600" b="1">
              <a:solidFill>
                <a:srgbClr val="FFFFFF"/>
              </a:solidFill>
              <a:latin typeface="Arial"/>
              <a:ea typeface="ＭＳ Ｐゴシック" charset="0"/>
              <a:cs typeface="Arial" charset="0"/>
            </a:endParaRP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3" name="Title 2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893033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91916"/>
            <a:ext cx="7772400" cy="48644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dirty="0" smtClean="0"/>
              <a:t>Click to edit Master title </a:t>
            </a:r>
            <a:endParaRPr lang="en-US" dirty="0"/>
          </a:p>
        </p:txBody>
      </p:sp>
    </p:spTree>
    <p:extLst>
      <p:ext uri="{BB962C8B-B14F-4D97-AF65-F5344CB8AC3E}">
        <p14:creationId xmlns:p14="http://schemas.microsoft.com/office/powerpoint/2010/main" val="258746229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797050"/>
            <a:ext cx="7989888" cy="4718050"/>
          </a:xfrm>
        </p:spPr>
        <p:txBody>
          <a:bodyPr/>
          <a:lstStyle/>
          <a:p>
            <a:pPr lvl="0"/>
            <a:endParaRPr lang="en-US" noProof="0"/>
          </a:p>
        </p:txBody>
      </p:sp>
      <p:sp>
        <p:nvSpPr>
          <p:cNvPr id="4" name="Slide Number Placeholder 3"/>
          <p:cNvSpPr>
            <a:spLocks noGrp="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2A9582CE-CFB7-DF4E-BCDC-FF35ED0FDB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9270899"/>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9946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97050"/>
            <a:ext cx="3917950"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08550" y="1797050"/>
            <a:ext cx="3919538"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08550" y="4232275"/>
            <a:ext cx="3919538" cy="2282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1F3AB579-3F96-0743-9CF9-48315C6BB9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737393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vl1pPr>
          </a:lstStyle>
          <a:p>
            <a:fld id="{B27EB175-13FF-45CF-9EB6-4B15B530D684}" type="slidenum">
              <a:rPr lang="en-US" altLang="en-US"/>
              <a:pPr/>
              <a:t>‹#›</a:t>
            </a:fld>
            <a:endParaRPr lang="en-US" altLang="en-US"/>
          </a:p>
        </p:txBody>
      </p:sp>
    </p:spTree>
    <p:extLst>
      <p:ext uri="{BB962C8B-B14F-4D97-AF65-F5344CB8AC3E}">
        <p14:creationId xmlns:p14="http://schemas.microsoft.com/office/powerpoint/2010/main" val="5466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E25CE629-9594-9F4A-BF93-5862EE4EF563}" type="slidenum">
              <a:rPr lang="en-US"/>
              <a:pPr>
                <a:defRPr/>
              </a:pPr>
              <a:t>‹#›</a:t>
            </a:fld>
            <a:endParaRPr lang="en-US"/>
          </a:p>
        </p:txBody>
      </p:sp>
    </p:spTree>
    <p:extLst>
      <p:ext uri="{BB962C8B-B14F-4D97-AF65-F5344CB8AC3E}">
        <p14:creationId xmlns:p14="http://schemas.microsoft.com/office/powerpoint/2010/main" val="245088721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80B59757-68A8-B04D-8E31-F68DB53F5EBA}" type="slidenum">
              <a:rPr lang="en-US"/>
              <a:pPr>
                <a:defRPr/>
              </a:pPr>
              <a:t>‹#›</a:t>
            </a:fld>
            <a:endParaRPr lang="en-US"/>
          </a:p>
        </p:txBody>
      </p:sp>
    </p:spTree>
    <p:extLst>
      <p:ext uri="{BB962C8B-B14F-4D97-AF65-F5344CB8AC3E}">
        <p14:creationId xmlns:p14="http://schemas.microsoft.com/office/powerpoint/2010/main" val="42947683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A8963804-F9A4-E54A-AB45-5E852A916CA5}" type="slidenum">
              <a:rPr lang="en-US"/>
              <a:pPr>
                <a:defRPr/>
              </a:pPr>
              <a:t>‹#›</a:t>
            </a:fld>
            <a:endParaRPr lang="en-US"/>
          </a:p>
        </p:txBody>
      </p:sp>
    </p:spTree>
    <p:extLst>
      <p:ext uri="{BB962C8B-B14F-4D97-AF65-F5344CB8AC3E}">
        <p14:creationId xmlns:p14="http://schemas.microsoft.com/office/powerpoint/2010/main" val="8226958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250D4955-1197-1144-9B4D-DF4C2519AD6E}" type="slidenum">
              <a:rPr lang="en-US"/>
              <a:pPr>
                <a:defRPr/>
              </a:pPr>
              <a:t>‹#›</a:t>
            </a:fld>
            <a:endParaRPr lang="en-US"/>
          </a:p>
        </p:txBody>
      </p:sp>
    </p:spTree>
    <p:extLst>
      <p:ext uri="{BB962C8B-B14F-4D97-AF65-F5344CB8AC3E}">
        <p14:creationId xmlns:p14="http://schemas.microsoft.com/office/powerpoint/2010/main" val="236302886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xfrm>
            <a:off x="7477125" y="6540500"/>
            <a:ext cx="1665288" cy="315913"/>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E3E2DAB8-D9AC-1644-B799-7C981CD0A6AC}" type="slidenum">
              <a:rPr lang="en-US"/>
              <a:pPr>
                <a:defRPr/>
              </a:pPr>
              <a:t>‹#›</a:t>
            </a:fld>
            <a:endParaRPr lang="en-US"/>
          </a:p>
        </p:txBody>
      </p:sp>
    </p:spTree>
    <p:extLst>
      <p:ext uri="{BB962C8B-B14F-4D97-AF65-F5344CB8AC3E}">
        <p14:creationId xmlns:p14="http://schemas.microsoft.com/office/powerpoint/2010/main" val="73933543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032D"/>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165100"/>
            <a:ext cx="9144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Slide Title</a:t>
            </a:r>
          </a:p>
        </p:txBody>
      </p:sp>
      <p:sp>
        <p:nvSpPr>
          <p:cNvPr id="1027" name="Rectangle 4"/>
          <p:cNvSpPr>
            <a:spLocks noGrp="1" noChangeArrowheads="1"/>
          </p:cNvSpPr>
          <p:nvPr>
            <p:ph type="body" idx="1"/>
          </p:nvPr>
        </p:nvSpPr>
        <p:spPr bwMode="auto">
          <a:xfrm>
            <a:off x="576263" y="1731963"/>
            <a:ext cx="799147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Body Text</a:t>
            </a:r>
          </a:p>
          <a:p>
            <a:pPr lvl="1"/>
            <a:r>
              <a:rPr lang="en-US"/>
              <a:t> Second Level</a:t>
            </a:r>
          </a:p>
          <a:p>
            <a:pPr lvl="2"/>
            <a:r>
              <a:rPr lang="en-US"/>
              <a:t>Third Level</a:t>
            </a:r>
          </a:p>
        </p:txBody>
      </p:sp>
    </p:spTree>
  </p:cSld>
  <p:clrMap bg1="dk2" tx1="lt1" bg2="dk1" tx2="lt2" accent1="accent1" accent2="accent2" accent3="accent3" accent4="accent4" accent5="accent5" accent6="accent6" hlink="hlink" folHlink="folHlink"/>
  <p:sldLayoutIdLst>
    <p:sldLayoutId id="2147501829" r:id="rId1"/>
    <p:sldLayoutId id="2147501830" r:id="rId2"/>
    <p:sldLayoutId id="2147501831" r:id="rId3"/>
    <p:sldLayoutId id="2147501832" r:id="rId4"/>
    <p:sldLayoutId id="2147501833" r:id="rId5"/>
    <p:sldLayoutId id="2147501834" r:id="rId6"/>
    <p:sldLayoutId id="2147501835" r:id="rId7"/>
    <p:sldLayoutId id="2147501836" r:id="rId8"/>
    <p:sldLayoutId id="2147501837" r:id="rId9"/>
    <p:sldLayoutId id="2147501838" r:id="rId10"/>
    <p:sldLayoutId id="2147501839" r:id="rId11"/>
    <p:sldLayoutId id="2147501840" r:id="rId12"/>
    <p:sldLayoutId id="2147501841" r:id="rId13"/>
    <p:sldLayoutId id="2147501842" r:id="rId14"/>
    <p:sldLayoutId id="2147501817" r:id="rId15"/>
    <p:sldLayoutId id="2147501843" r:id="rId16"/>
    <p:sldLayoutId id="2147501844" r:id="rId17"/>
  </p:sldLayoutIdLst>
  <p:transition spd="slow">
    <p:fade/>
  </p:transition>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p:titleStyle>
    <p:bodyStyle>
      <a:lvl1pPr marL="342900" indent="-342900" algn="l" rtl="0" eaLnBrk="0" fontAlgn="base" hangingPunct="0">
        <a:spcBef>
          <a:spcPct val="0"/>
        </a:spcBef>
        <a:spcAft>
          <a:spcPts val="800"/>
        </a:spcAft>
        <a:buClr>
          <a:schemeClr val="tx2"/>
        </a:buClr>
        <a:buSzPct val="75000"/>
        <a:buFont typeface="Wingdings" charset="0"/>
        <a:buChar char="l"/>
        <a:defRPr sz="2400">
          <a:solidFill>
            <a:srgbClr val="FFFFFF"/>
          </a:solidFill>
          <a:latin typeface="+mn-lt"/>
          <a:ea typeface="ＭＳ Ｐゴシック" charset="0"/>
          <a:cs typeface="ＭＳ Ｐゴシック" charset="0"/>
        </a:defRPr>
      </a:lvl1pPr>
      <a:lvl2pPr marL="685800" indent="-228600" algn="l" rtl="0" eaLnBrk="0" fontAlgn="base" hangingPunct="0">
        <a:spcBef>
          <a:spcPct val="0"/>
        </a:spcBef>
        <a:spcAft>
          <a:spcPts val="800"/>
        </a:spcAft>
        <a:buClr>
          <a:schemeClr val="tx2"/>
        </a:buClr>
        <a:buSzPct val="100000"/>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0"/>
        </a:spcBef>
        <a:spcAft>
          <a:spcPts val="800"/>
        </a:spcAft>
        <a:buClr>
          <a:schemeClr val="tx2"/>
        </a:buClr>
        <a:buSzPct val="100000"/>
        <a:buFont typeface="Arial" charset="0"/>
        <a:buChar char="•"/>
        <a:defRPr sz="2400">
          <a:solidFill>
            <a:srgbClr val="FFFF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60432"/>
        </a:solidFill>
        <a:effectLst/>
      </p:bgPr>
    </p:bg>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533775" y="5572125"/>
            <a:ext cx="19462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000" b="1"/>
          </a:p>
        </p:txBody>
      </p:sp>
      <p:sp>
        <p:nvSpPr>
          <p:cNvPr id="18435" name="Rectangle 3"/>
          <p:cNvSpPr>
            <a:spLocks noGrp="1" noChangeArrowheads="1"/>
          </p:cNvSpPr>
          <p:nvPr>
            <p:ph type="title"/>
          </p:nvPr>
        </p:nvSpPr>
        <p:spPr bwMode="auto">
          <a:xfrm>
            <a:off x="838200" y="457200"/>
            <a:ext cx="7994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ltLang="zh-CN"/>
              <a:t>Slide Title</a:t>
            </a:r>
          </a:p>
        </p:txBody>
      </p:sp>
      <p:sp>
        <p:nvSpPr>
          <p:cNvPr id="18436" name="Rectangle 4"/>
          <p:cNvSpPr>
            <a:spLocks noGrp="1" noChangeArrowheads="1"/>
          </p:cNvSpPr>
          <p:nvPr>
            <p:ph type="body" idx="1"/>
          </p:nvPr>
        </p:nvSpPr>
        <p:spPr bwMode="auto">
          <a:xfrm>
            <a:off x="838200" y="1797050"/>
            <a:ext cx="7989888"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ltLang="zh-CN"/>
              <a:t>Body Text</a:t>
            </a:r>
          </a:p>
          <a:p>
            <a:pPr lvl="1"/>
            <a:r>
              <a:rPr lang="en-US" altLang="zh-CN"/>
              <a:t> Second Level</a:t>
            </a:r>
          </a:p>
          <a:p>
            <a:pPr lvl="2"/>
            <a:r>
              <a:rPr lang="en-US" altLang="zh-CN"/>
              <a:t>Third Level</a:t>
            </a:r>
          </a:p>
        </p:txBody>
      </p:sp>
      <p:sp>
        <p:nvSpPr>
          <p:cNvPr id="6" name="Slide Number Placeholder 5"/>
          <p:cNvSpPr>
            <a:spLocks noGrp="1" noChangeArrowheads="1"/>
          </p:cNvSpPr>
          <p:nvPr>
            <p:ph type="sldNum" sz="quarter" idx="4"/>
          </p:nvPr>
        </p:nvSpPr>
        <p:spPr bwMode="auto">
          <a:xfrm>
            <a:off x="7477125" y="6540500"/>
            <a:ext cx="1665288" cy="315913"/>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0" hangingPunct="0">
              <a:defRPr sz="1400">
                <a:ea typeface="SimSun" charset="0"/>
                <a:cs typeface="SimSun" charset="0"/>
              </a:defRPr>
            </a:lvl1pPr>
          </a:lstStyle>
          <a:p>
            <a:pPr>
              <a:defRPr/>
            </a:pPr>
            <a:fld id="{78D28FC3-3664-584E-BFF7-62F02FBC3B6D}"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501818" r:id="rId1"/>
    <p:sldLayoutId id="2147501819" r:id="rId2"/>
    <p:sldLayoutId id="2147501820" r:id="rId3"/>
    <p:sldLayoutId id="2147501821" r:id="rId4"/>
    <p:sldLayoutId id="2147501822" r:id="rId5"/>
    <p:sldLayoutId id="2147501823" r:id="rId6"/>
    <p:sldLayoutId id="2147501824" r:id="rId7"/>
    <p:sldLayoutId id="2147501825" r:id="rId8"/>
    <p:sldLayoutId id="2147501826" r:id="rId9"/>
    <p:sldLayoutId id="2147501827" r:id="rId10"/>
    <p:sldLayoutId id="2147501828" r:id="rId11"/>
  </p:sldLayoutIdLst>
  <p:transition spd="slow">
    <p:fade/>
  </p:transition>
  <p:hf hdr="0" ftr="0" dt="0"/>
  <p:txStyles>
    <p:titleStyle>
      <a:lvl1pPr algn="l" rtl="0" eaLnBrk="0" fontAlgn="base" hangingPunct="0">
        <a:lnSpc>
          <a:spcPct val="90000"/>
        </a:lnSpc>
        <a:spcBef>
          <a:spcPct val="0"/>
        </a:spcBef>
        <a:spcAft>
          <a:spcPct val="0"/>
        </a:spcAft>
        <a:defRPr sz="4800" b="1">
          <a:solidFill>
            <a:schemeClr val="folHlink"/>
          </a:solidFill>
          <a:latin typeface="+mj-lt"/>
          <a:ea typeface="+mj-ea"/>
          <a:cs typeface="ＭＳ Ｐゴシック" charset="0"/>
        </a:defRPr>
      </a:lvl1pPr>
      <a:lvl2pPr algn="l" rtl="0" eaLnBrk="0" fontAlgn="base" hangingPunct="0">
        <a:lnSpc>
          <a:spcPct val="90000"/>
        </a:lnSpc>
        <a:spcBef>
          <a:spcPct val="0"/>
        </a:spcBef>
        <a:spcAft>
          <a:spcPct val="0"/>
        </a:spcAft>
        <a:defRPr sz="4800" b="1">
          <a:solidFill>
            <a:schemeClr val="folHlink"/>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800" b="1">
          <a:solidFill>
            <a:schemeClr val="folHlink"/>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800" b="1">
          <a:solidFill>
            <a:schemeClr val="folHlink"/>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800" b="1">
          <a:solidFill>
            <a:schemeClr val="folHlink"/>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800" b="1">
          <a:solidFill>
            <a:schemeClr val="folHlink"/>
          </a:solidFill>
          <a:latin typeface="Arial" charset="0"/>
          <a:ea typeface="ＭＳ Ｐゴシック" charset="0"/>
        </a:defRPr>
      </a:lvl6pPr>
      <a:lvl7pPr marL="914400" algn="l" rtl="0" eaLnBrk="0" fontAlgn="base" hangingPunct="0">
        <a:lnSpc>
          <a:spcPct val="90000"/>
        </a:lnSpc>
        <a:spcBef>
          <a:spcPct val="0"/>
        </a:spcBef>
        <a:spcAft>
          <a:spcPct val="0"/>
        </a:spcAft>
        <a:defRPr sz="4800" b="1">
          <a:solidFill>
            <a:schemeClr val="folHlink"/>
          </a:solidFill>
          <a:latin typeface="Arial" charset="0"/>
          <a:ea typeface="ＭＳ Ｐゴシック" charset="0"/>
        </a:defRPr>
      </a:lvl7pPr>
      <a:lvl8pPr marL="1371600" algn="l" rtl="0" eaLnBrk="0" fontAlgn="base" hangingPunct="0">
        <a:lnSpc>
          <a:spcPct val="90000"/>
        </a:lnSpc>
        <a:spcBef>
          <a:spcPct val="0"/>
        </a:spcBef>
        <a:spcAft>
          <a:spcPct val="0"/>
        </a:spcAft>
        <a:defRPr sz="4800" b="1">
          <a:solidFill>
            <a:schemeClr val="folHlink"/>
          </a:solidFill>
          <a:latin typeface="Arial" charset="0"/>
          <a:ea typeface="ＭＳ Ｐゴシック" charset="0"/>
        </a:defRPr>
      </a:lvl8pPr>
      <a:lvl9pPr marL="1828800" algn="l" rtl="0" eaLnBrk="0" fontAlgn="base" hangingPunct="0">
        <a:lnSpc>
          <a:spcPct val="90000"/>
        </a:lnSpc>
        <a:spcBef>
          <a:spcPct val="0"/>
        </a:spcBef>
        <a:spcAft>
          <a:spcPct val="0"/>
        </a:spcAft>
        <a:defRPr sz="4800" b="1">
          <a:solidFill>
            <a:schemeClr val="folHlink"/>
          </a:solidFill>
          <a:latin typeface="Arial" charset="0"/>
          <a:ea typeface="ＭＳ Ｐゴシック" charset="0"/>
        </a:defRPr>
      </a:lvl9pPr>
    </p:titleStyle>
    <p:bodyStyle>
      <a:lvl1pPr marL="342900" indent="-342900" algn="l" rtl="0" eaLnBrk="0" fontAlgn="base" hangingPunct="0">
        <a:lnSpc>
          <a:spcPct val="95000"/>
        </a:lnSpc>
        <a:spcBef>
          <a:spcPct val="30000"/>
        </a:spcBef>
        <a:spcAft>
          <a:spcPct val="0"/>
        </a:spcAft>
        <a:buClr>
          <a:schemeClr val="tx2"/>
        </a:buClr>
        <a:buSzPct val="75000"/>
        <a:buFont typeface="Wingdings" charset="0"/>
        <a:buChar char="l"/>
        <a:defRPr sz="3200">
          <a:solidFill>
            <a:srgbClr val="FFFFFF"/>
          </a:solidFill>
          <a:latin typeface="+mn-lt"/>
          <a:ea typeface="+mn-ea"/>
          <a:cs typeface="ＭＳ Ｐゴシック" charset="0"/>
        </a:defRPr>
      </a:lvl1pPr>
      <a:lvl2pPr marL="685800" indent="-228600" algn="l" rtl="0" eaLnBrk="0" fontAlgn="base" hangingPunct="0">
        <a:lnSpc>
          <a:spcPct val="95000"/>
        </a:lnSpc>
        <a:spcBef>
          <a:spcPct val="30000"/>
        </a:spcBef>
        <a:spcAft>
          <a:spcPct val="0"/>
        </a:spcAft>
        <a:buClr>
          <a:schemeClr val="tx2"/>
        </a:buClr>
        <a:buSzPct val="100000"/>
        <a:buFont typeface="Wingdings" charset="0"/>
        <a:buChar char="v"/>
        <a:defRPr sz="3200">
          <a:solidFill>
            <a:schemeClr val="tx1"/>
          </a:solidFill>
          <a:latin typeface="+mn-lt"/>
          <a:ea typeface="+mn-ea"/>
        </a:defRPr>
      </a:lvl2pPr>
      <a:lvl3pPr marL="1143000" indent="-228600" algn="l" rtl="0" eaLnBrk="0" fontAlgn="base" hangingPunct="0">
        <a:lnSpc>
          <a:spcPct val="95000"/>
        </a:lnSpc>
        <a:spcBef>
          <a:spcPct val="30000"/>
        </a:spcBef>
        <a:spcAft>
          <a:spcPct val="0"/>
        </a:spcAft>
        <a:buClr>
          <a:schemeClr val="tx2"/>
        </a:buClr>
        <a:buSzPct val="100000"/>
        <a:buFont typeface="Wingdings" charset="0"/>
        <a:buChar char="Ø"/>
        <a:defRPr sz="3200">
          <a:solidFill>
            <a:srgbClr val="FFFFFF"/>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mn-ea"/>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mn-ea"/>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mn-ea"/>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mn-ea"/>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mn-ea"/>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1032D"/>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165100"/>
            <a:ext cx="9144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Slide Title</a:t>
            </a:r>
          </a:p>
        </p:txBody>
      </p:sp>
      <p:sp>
        <p:nvSpPr>
          <p:cNvPr id="1027" name="Rectangle 4"/>
          <p:cNvSpPr>
            <a:spLocks noGrp="1" noChangeArrowheads="1"/>
          </p:cNvSpPr>
          <p:nvPr>
            <p:ph type="body" idx="1"/>
          </p:nvPr>
        </p:nvSpPr>
        <p:spPr bwMode="auto">
          <a:xfrm>
            <a:off x="576263" y="1731963"/>
            <a:ext cx="799147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Body Text</a:t>
            </a:r>
          </a:p>
          <a:p>
            <a:pPr lvl="1"/>
            <a:r>
              <a:rPr lang="en-US"/>
              <a:t> Second Level</a:t>
            </a:r>
          </a:p>
          <a:p>
            <a:pPr lvl="2"/>
            <a:r>
              <a:rPr lang="en-US"/>
              <a:t>Third Level</a:t>
            </a:r>
          </a:p>
        </p:txBody>
      </p:sp>
    </p:spTree>
    <p:extLst>
      <p:ext uri="{BB962C8B-B14F-4D97-AF65-F5344CB8AC3E}">
        <p14:creationId xmlns:p14="http://schemas.microsoft.com/office/powerpoint/2010/main" val="2184706996"/>
      </p:ext>
    </p:extLst>
  </p:cSld>
  <p:clrMap bg1="dk2" tx1="lt1" bg2="dk1" tx2="lt2" accent1="accent1" accent2="accent2" accent3="accent3" accent4="accent4" accent5="accent5" accent6="accent6" hlink="hlink" folHlink="folHlink"/>
  <p:sldLayoutIdLst>
    <p:sldLayoutId id="2147501882" r:id="rId1"/>
    <p:sldLayoutId id="2147501883" r:id="rId2"/>
    <p:sldLayoutId id="2147501884" r:id="rId3"/>
    <p:sldLayoutId id="2147501885" r:id="rId4"/>
    <p:sldLayoutId id="2147501886" r:id="rId5"/>
    <p:sldLayoutId id="2147501887" r:id="rId6"/>
    <p:sldLayoutId id="2147501888" r:id="rId7"/>
    <p:sldLayoutId id="2147501889" r:id="rId8"/>
    <p:sldLayoutId id="2147501890" r:id="rId9"/>
    <p:sldLayoutId id="2147501891" r:id="rId10"/>
    <p:sldLayoutId id="2147501892" r:id="rId11"/>
    <p:sldLayoutId id="2147501893" r:id="rId12"/>
    <p:sldLayoutId id="2147501894" r:id="rId13"/>
    <p:sldLayoutId id="2147501895" r:id="rId14"/>
    <p:sldLayoutId id="2147501896" r:id="rId15"/>
    <p:sldLayoutId id="2147501897" r:id="rId16"/>
    <p:sldLayoutId id="2147501898" r:id="rId17"/>
    <p:sldLayoutId id="2147501900" r:id="rId18"/>
  </p:sldLayoutIdLst>
  <p:transition spd="slow">
    <p:fade/>
  </p:transition>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p:titleStyle>
    <p:bodyStyle>
      <a:lvl1pPr marL="342900" indent="-342900" algn="l" rtl="0" eaLnBrk="0" fontAlgn="base" hangingPunct="0">
        <a:spcBef>
          <a:spcPct val="0"/>
        </a:spcBef>
        <a:spcAft>
          <a:spcPts val="800"/>
        </a:spcAft>
        <a:buClr>
          <a:schemeClr val="tx2"/>
        </a:buClr>
        <a:buSzPct val="75000"/>
        <a:buFont typeface="Wingdings" charset="0"/>
        <a:buChar char="l"/>
        <a:defRPr sz="2400">
          <a:solidFill>
            <a:srgbClr val="FFFFFF"/>
          </a:solidFill>
          <a:latin typeface="+mn-lt"/>
          <a:ea typeface="ＭＳ Ｐゴシック" charset="0"/>
          <a:cs typeface="ＭＳ Ｐゴシック" charset="0"/>
        </a:defRPr>
      </a:lvl1pPr>
      <a:lvl2pPr marL="685800" indent="-228600" algn="l" rtl="0" eaLnBrk="0" fontAlgn="base" hangingPunct="0">
        <a:spcBef>
          <a:spcPct val="0"/>
        </a:spcBef>
        <a:spcAft>
          <a:spcPts val="800"/>
        </a:spcAft>
        <a:buClr>
          <a:schemeClr val="tx2"/>
        </a:buClr>
        <a:buSzPct val="100000"/>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0"/>
        </a:spcBef>
        <a:spcAft>
          <a:spcPts val="800"/>
        </a:spcAft>
        <a:buClr>
          <a:schemeClr val="tx2"/>
        </a:buClr>
        <a:buSzPct val="100000"/>
        <a:buFont typeface="Arial" charset="0"/>
        <a:buChar char="•"/>
        <a:defRPr sz="2400">
          <a:solidFill>
            <a:srgbClr val="FFFF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9.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9.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9.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9.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9.xml"/><Relationship Id="rId1" Type="http://schemas.openxmlformats.org/officeDocument/2006/relationships/vmlDrawing" Target="../drawings/vmlDrawing13.vml"/><Relationship Id="rId5" Type="http://schemas.openxmlformats.org/officeDocument/2006/relationships/image" Target="../media/image13.emf"/><Relationship Id="rId4" Type="http://schemas.openxmlformats.org/officeDocument/2006/relationships/oleObject" Target="../embeddings/oleObject13.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9.xml"/><Relationship Id="rId1" Type="http://schemas.openxmlformats.org/officeDocument/2006/relationships/vmlDrawing" Target="../drawings/vmlDrawing14.vml"/><Relationship Id="rId5" Type="http://schemas.openxmlformats.org/officeDocument/2006/relationships/image" Target="../media/image14.emf"/><Relationship Id="rId4" Type="http://schemas.openxmlformats.org/officeDocument/2006/relationships/oleObject" Target="../embeddings/oleObject14.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9.xml"/><Relationship Id="rId1" Type="http://schemas.openxmlformats.org/officeDocument/2006/relationships/vmlDrawing" Target="../drawings/vmlDrawing15.vml"/><Relationship Id="rId5" Type="http://schemas.openxmlformats.org/officeDocument/2006/relationships/image" Target="../media/image15.emf"/><Relationship Id="rId4" Type="http://schemas.openxmlformats.org/officeDocument/2006/relationships/oleObject" Target="../embeddings/oleObject15.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9.xml"/><Relationship Id="rId1" Type="http://schemas.openxmlformats.org/officeDocument/2006/relationships/vmlDrawing" Target="../drawings/vmlDrawing16.vml"/><Relationship Id="rId5" Type="http://schemas.openxmlformats.org/officeDocument/2006/relationships/image" Target="../media/image16.emf"/><Relationship Id="rId4" Type="http://schemas.openxmlformats.org/officeDocument/2006/relationships/oleObject" Target="../embeddings/oleObject16.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9.xml"/><Relationship Id="rId1" Type="http://schemas.openxmlformats.org/officeDocument/2006/relationships/vmlDrawing" Target="../drawings/vmlDrawing17.vml"/><Relationship Id="rId5" Type="http://schemas.openxmlformats.org/officeDocument/2006/relationships/image" Target="../media/image17.emf"/><Relationship Id="rId4" Type="http://schemas.openxmlformats.org/officeDocument/2006/relationships/oleObject" Target="../embeddings/oleObject17.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5.xml"/><Relationship Id="rId1" Type="http://schemas.openxmlformats.org/officeDocument/2006/relationships/slideLayout" Target="../slideLayouts/slideLayout46.xml"/></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6.xml"/><Relationship Id="rId1" Type="http://schemas.openxmlformats.org/officeDocument/2006/relationships/slideLayout" Target="../slideLayouts/slideLayout46.xml"/></Relationships>
</file>

<file path=ppt/slides/_rels/slide1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7.xml"/><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8.xml"/><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9.xml"/></Relationships>
</file>

<file path=ppt/slides/_rels/slide1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1.xml"/><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5.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6.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7.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8.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0.xml"/><Relationship Id="rId1" Type="http://schemas.openxmlformats.org/officeDocument/2006/relationships/slideLayout" Target="../slideLayouts/slideLayout29.xml"/></Relationships>
</file>

<file path=ppt/slides/_rels/slide1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1.xml"/><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2.xml"/><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3.xml"/><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4.xml"/><Relationship Id="rId1" Type="http://schemas.openxmlformats.org/officeDocument/2006/relationships/slideLayout" Target="../slideLayouts/slideLayout29.xml"/></Relationships>
</file>

<file path=ppt/slides/_rels/slide1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5.xml"/><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6.xml"/><Relationship Id="rId1" Type="http://schemas.openxmlformats.org/officeDocument/2006/relationships/slideLayout" Target="../slideLayouts/slideLayout29.xml"/></Relationships>
</file>

<file path=ppt/slides/_rels/slide1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7.xml"/><Relationship Id="rId1" Type="http://schemas.openxmlformats.org/officeDocument/2006/relationships/slideLayout" Target="../slideLayouts/slideLayout3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9.xml"/></Relationships>
</file>

<file path=ppt/slides/_rels/slide1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9.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9.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9.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0.xml"/><Relationship Id="rId1" Type="http://schemas.openxmlformats.org/officeDocument/2006/relationships/slideLayout" Target="../slideLayouts/slideLayout29.xml"/></Relationships>
</file>

<file path=ppt/slides/_rels/slide1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1.xml"/><Relationship Id="rId1" Type="http://schemas.openxmlformats.org/officeDocument/2006/relationships/slideLayout" Target="../slideLayouts/slideLayout29.xml"/></Relationships>
</file>

<file path=ppt/slides/_rels/slide1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2.xml"/><Relationship Id="rId1" Type="http://schemas.openxmlformats.org/officeDocument/2006/relationships/slideLayout" Target="../slideLayouts/slideLayout29.xml"/></Relationships>
</file>

<file path=ppt/slides/_rels/slide1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3.xml"/><Relationship Id="rId1" Type="http://schemas.openxmlformats.org/officeDocument/2006/relationships/slideLayout" Target="../slideLayouts/slideLayout29.xml"/></Relationships>
</file>

<file path=ppt/slides/_rels/slide1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4.xml"/><Relationship Id="rId1" Type="http://schemas.openxmlformats.org/officeDocument/2006/relationships/slideLayout" Target="../slideLayouts/slideLayout29.xml"/></Relationships>
</file>

<file path=ppt/slides/_rels/slide1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5.xml"/><Relationship Id="rId1" Type="http://schemas.openxmlformats.org/officeDocument/2006/relationships/slideLayout" Target="../slideLayouts/slideLayout2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9.xml"/></Relationships>
</file>

<file path=ppt/slides/_rels/slide1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8.xml"/><Relationship Id="rId1" Type="http://schemas.openxmlformats.org/officeDocument/2006/relationships/slideLayout" Target="../slideLayouts/slideLayout29.xml"/><Relationship Id="rId4" Type="http://schemas.openxmlformats.org/officeDocument/2006/relationships/image" Target="../media/image34.jpeg"/></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0.xml"/><Relationship Id="rId1" Type="http://schemas.openxmlformats.org/officeDocument/2006/relationships/slideLayout" Target="../slideLayouts/slideLayout29.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9.xml"/></Relationships>
</file>

<file path=ppt/slides/_rels/slide1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3.xml"/><Relationship Id="rId1" Type="http://schemas.openxmlformats.org/officeDocument/2006/relationships/slideLayout" Target="../slideLayouts/slideLayout29.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9.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9.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9.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9.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4.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4.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4.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4.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4.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4.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4.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4.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4.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4.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4.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4.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4.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4.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4.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4.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4.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4.xml"/></Relationships>
</file>

<file path=ppt/slides/_rels/slide2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8.xml"/><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4.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4.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4.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4.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4.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4.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34.xml"/><Relationship Id="rId1" Type="http://schemas.openxmlformats.org/officeDocument/2006/relationships/vmlDrawing" Target="../drawings/vmlDrawing18.vml"/><Relationship Id="rId6" Type="http://schemas.openxmlformats.org/officeDocument/2006/relationships/image" Target="../media/image37.png"/><Relationship Id="rId5" Type="http://schemas.openxmlformats.org/officeDocument/2006/relationships/oleObject" Target="../embeddings/Microsoft_Excel_97-2003_Worksheet1.xls"/><Relationship Id="rId4" Type="http://schemas.openxmlformats.org/officeDocument/2006/relationships/oleObject" Target="../embeddings/oleObject18.bin"/></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4.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8.xml"/><Relationship Id="rId7" Type="http://schemas.openxmlformats.org/officeDocument/2006/relationships/image" Target="../media/image38.png"/><Relationship Id="rId2" Type="http://schemas.openxmlformats.org/officeDocument/2006/relationships/slideLayout" Target="../slideLayouts/slideLayout34.xml"/><Relationship Id="rId1" Type="http://schemas.openxmlformats.org/officeDocument/2006/relationships/vmlDrawing" Target="../drawings/vmlDrawing19.vml"/><Relationship Id="rId6" Type="http://schemas.openxmlformats.org/officeDocument/2006/relationships/oleObject" Target="../embeddings/Microsoft_Excel_97-2003_Worksheet2.xls"/><Relationship Id="rId5" Type="http://schemas.openxmlformats.org/officeDocument/2006/relationships/oleObject" Target="../embeddings/oleObject19.bin"/><Relationship Id="rId4" Type="http://schemas.openxmlformats.org/officeDocument/2006/relationships/image" Target="../media/image39.jpeg"/></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9.xml"/></Relationships>
</file>

<file path=ppt/slides/_rels/slide2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1.xml"/><Relationship Id="rId1" Type="http://schemas.openxmlformats.org/officeDocument/2006/relationships/slideLayout" Target="../slideLayouts/slideLayout29.xml"/></Relationships>
</file>

<file path=ppt/slides/_rels/slide23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2.xml"/><Relationship Id="rId1" Type="http://schemas.openxmlformats.org/officeDocument/2006/relationships/slideLayout" Target="../slideLayouts/slideLayout29.xml"/></Relationships>
</file>

<file path=ppt/slides/_rels/slide23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3.xml"/><Relationship Id="rId1" Type="http://schemas.openxmlformats.org/officeDocument/2006/relationships/slideLayout" Target="../slideLayouts/slideLayout29.xml"/></Relationships>
</file>

<file path=ppt/slides/_rels/slide2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4.xml"/><Relationship Id="rId1" Type="http://schemas.openxmlformats.org/officeDocument/2006/relationships/slideLayout" Target="../slideLayouts/slideLayout29.xml"/></Relationships>
</file>

<file path=ppt/slides/_rels/slide2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5.xml"/><Relationship Id="rId1" Type="http://schemas.openxmlformats.org/officeDocument/2006/relationships/slideLayout" Target="../slideLayouts/slideLayout29.xml"/></Relationships>
</file>

<file path=ppt/slides/_rels/slide2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6.xml"/><Relationship Id="rId1" Type="http://schemas.openxmlformats.org/officeDocument/2006/relationships/slideLayout" Target="../slideLayouts/slideLayout29.xml"/></Relationships>
</file>

<file path=ppt/slides/_rels/slide2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7.xml"/><Relationship Id="rId1" Type="http://schemas.openxmlformats.org/officeDocument/2006/relationships/slideLayout" Target="../slideLayouts/slideLayout29.xml"/></Relationships>
</file>

<file path=ppt/slides/_rels/slide2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8.xml"/><Relationship Id="rId1" Type="http://schemas.openxmlformats.org/officeDocument/2006/relationships/slideLayout" Target="../slideLayouts/slideLayout29.xml"/></Relationships>
</file>

<file path=ppt/slides/_rels/slide2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0.xml"/><Relationship Id="rId1" Type="http://schemas.openxmlformats.org/officeDocument/2006/relationships/slideLayout" Target="../slideLayouts/slideLayout29.xml"/></Relationships>
</file>

<file path=ppt/slides/_rels/slide2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1.xml"/><Relationship Id="rId1" Type="http://schemas.openxmlformats.org/officeDocument/2006/relationships/slideLayout" Target="../slideLayouts/slideLayout29.xml"/></Relationships>
</file>

<file path=ppt/slides/_rels/slide2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2.xml"/><Relationship Id="rId1" Type="http://schemas.openxmlformats.org/officeDocument/2006/relationships/slideLayout" Target="../slideLayouts/slideLayout29.xml"/></Relationships>
</file>

<file path=ppt/slides/_rels/slide2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3.xml"/><Relationship Id="rId1" Type="http://schemas.openxmlformats.org/officeDocument/2006/relationships/slideLayout" Target="../slideLayouts/slideLayout29.xml"/></Relationships>
</file>

<file path=ppt/slides/_rels/slide2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4.xml"/><Relationship Id="rId1" Type="http://schemas.openxmlformats.org/officeDocument/2006/relationships/slideLayout" Target="../slideLayouts/slideLayout29.xml"/></Relationships>
</file>

<file path=ppt/slides/_rels/slide24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5.xml"/><Relationship Id="rId1" Type="http://schemas.openxmlformats.org/officeDocument/2006/relationships/slideLayout" Target="../slideLayouts/slideLayout29.xml"/></Relationships>
</file>

<file path=ppt/slides/_rels/slide24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6.xml"/><Relationship Id="rId1" Type="http://schemas.openxmlformats.org/officeDocument/2006/relationships/slideLayout" Target="../slideLayouts/slideLayout29.xml"/></Relationships>
</file>

<file path=ppt/slides/_rels/slide24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7.xml"/><Relationship Id="rId1" Type="http://schemas.openxmlformats.org/officeDocument/2006/relationships/slideLayout" Target="../slideLayouts/slideLayout29.xml"/></Relationships>
</file>

<file path=ppt/slides/_rels/slide2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8.xml"/><Relationship Id="rId1" Type="http://schemas.openxmlformats.org/officeDocument/2006/relationships/slideLayout" Target="../slideLayouts/slideLayout29.xml"/></Relationships>
</file>

<file path=ppt/slides/_rels/slide2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0.xml"/><Relationship Id="rId1" Type="http://schemas.openxmlformats.org/officeDocument/2006/relationships/slideLayout" Target="../slideLayouts/slideLayout29.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4.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9.xml"/></Relationships>
</file>

<file path=ppt/slides/_rels/slide2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4.xml"/><Relationship Id="rId1" Type="http://schemas.openxmlformats.org/officeDocument/2006/relationships/slideLayout" Target="../slideLayouts/slideLayout29.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4.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1.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1.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hyperlink" Target="http://www.minisat.se/" TargetMode="External"/><Relationship Id="rId2" Type="http://schemas.openxmlformats.org/officeDocument/2006/relationships/notesSlide" Target="../notesSlides/notesSlide41.xml"/><Relationship Id="rId1" Type="http://schemas.openxmlformats.org/officeDocument/2006/relationships/slideLayout" Target="../slideLayouts/slideLayout34.xml"/><Relationship Id="rId5" Type="http://schemas.openxmlformats.org/officeDocument/2006/relationships/hyperlink" Target="http://www.satlive.org/" TargetMode="External"/><Relationship Id="rId4" Type="http://schemas.openxmlformats.org/officeDocument/2006/relationships/hyperlink" Target="http://www.satcompetition.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hyperlink" Target="http://z3.codeplex.com/" TargetMode="External"/><Relationship Id="rId2" Type="http://schemas.openxmlformats.org/officeDocument/2006/relationships/notesSlide" Target="../notesSlides/notesSlide47.xml"/><Relationship Id="rId1" Type="http://schemas.openxmlformats.org/officeDocument/2006/relationships/slideLayout" Target="../slideLayouts/slideLayout34.xml"/><Relationship Id="rId5" Type="http://schemas.openxmlformats.org/officeDocument/2006/relationships/hyperlink" Target="http://smtcomp.sourceforge.net/" TargetMode="External"/><Relationship Id="rId4" Type="http://schemas.openxmlformats.org/officeDocument/2006/relationships/hyperlink" Target="http://cvc4.cs.nyu.edu/"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9.xml"/><Relationship Id="rId1" Type="http://schemas.openxmlformats.org/officeDocument/2006/relationships/vmlDrawing" Target="../drawings/vmlDrawing5.vml"/><Relationship Id="rId5" Type="http://schemas.openxmlformats.org/officeDocument/2006/relationships/image" Target="../media/image4.wmf"/><Relationship Id="rId4" Type="http://schemas.openxmlformats.org/officeDocument/2006/relationships/oleObject" Target="../embeddings/oleObject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9.xml"/><Relationship Id="rId1" Type="http://schemas.openxmlformats.org/officeDocument/2006/relationships/vmlDrawing" Target="../drawings/vmlDrawing6.v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9.xml"/><Relationship Id="rId1" Type="http://schemas.openxmlformats.org/officeDocument/2006/relationships/vmlDrawing" Target="../drawings/vmlDrawing7.vml"/><Relationship Id="rId5" Type="http://schemas.openxmlformats.org/officeDocument/2006/relationships/image" Target="../media/image4.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29.xml"/><Relationship Id="rId4" Type="http://schemas.openxmlformats.org/officeDocument/2006/relationships/hyperlink" Target="http://www.tourisme-saint-pierre-et-miquelon.com/"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7.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xml"/><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9.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1032D"/>
            </a:gs>
            <a:gs pos="36000">
              <a:srgbClr val="01032D"/>
            </a:gs>
            <a:gs pos="100000">
              <a:srgbClr val="0049A5"/>
            </a:gs>
          </a:gsLst>
          <a:lin ang="5400000"/>
        </a:grad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 y="501836"/>
            <a:ext cx="914400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200" b="1" dirty="0" smtClean="0">
                <a:solidFill>
                  <a:srgbClr val="FFFF66"/>
                </a:solidFill>
              </a:rPr>
              <a:t>A Brief Selection of</a:t>
            </a:r>
          </a:p>
          <a:p>
            <a:pPr algn="ctr"/>
            <a:r>
              <a:rPr lang="en-US" sz="4200" b="1" dirty="0" smtClean="0">
                <a:solidFill>
                  <a:srgbClr val="FFFF66"/>
                </a:solidFill>
              </a:rPr>
              <a:t>Shovel-Ready Disruptive Research</a:t>
            </a:r>
          </a:p>
          <a:p>
            <a:pPr algn="ctr"/>
            <a:r>
              <a:rPr lang="en-US" sz="4200" b="1" dirty="0" smtClean="0">
                <a:solidFill>
                  <a:srgbClr val="FFFF66"/>
                </a:solidFill>
              </a:rPr>
              <a:t>for Post-Silicon Observability</a:t>
            </a:r>
            <a:endParaRPr lang="en-US" sz="4200" b="1" dirty="0">
              <a:solidFill>
                <a:srgbClr val="FFFF66"/>
              </a:solidFill>
            </a:endParaRPr>
          </a:p>
        </p:txBody>
      </p:sp>
      <p:sp>
        <p:nvSpPr>
          <p:cNvPr id="9" name="Rectangle 1"/>
          <p:cNvSpPr>
            <a:spLocks noChangeArrowheads="1"/>
          </p:cNvSpPr>
          <p:nvPr/>
        </p:nvSpPr>
        <p:spPr bwMode="auto">
          <a:xfrm>
            <a:off x="-1" y="2934595"/>
            <a:ext cx="9144000" cy="113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0" hangingPunct="0">
              <a:lnSpc>
                <a:spcPct val="200000"/>
              </a:lnSpc>
              <a:spcAft>
                <a:spcPts val="0"/>
              </a:spcAft>
              <a:buClr>
                <a:srgbClr val="FFFF00"/>
              </a:buClr>
              <a:buSzPct val="75000"/>
              <a:buFont typeface="Wingdings" charset="0"/>
              <a:buNone/>
            </a:pPr>
            <a:r>
              <a:rPr lang="en-US" altLang="ko-KR" sz="4000" dirty="0" smtClean="0">
                <a:solidFill>
                  <a:srgbClr val="FFFFFF"/>
                </a:solidFill>
                <a:ea typeface="Gulim" charset="0"/>
                <a:cs typeface="Gulim" charset="0"/>
              </a:rPr>
              <a:t>Alan J. Hu</a:t>
            </a:r>
          </a:p>
        </p:txBody>
      </p:sp>
      <p:sp>
        <p:nvSpPr>
          <p:cNvPr id="8" name="Rectangle 1"/>
          <p:cNvSpPr>
            <a:spLocks noChangeArrowheads="1"/>
          </p:cNvSpPr>
          <p:nvPr/>
        </p:nvSpPr>
        <p:spPr bwMode="auto">
          <a:xfrm>
            <a:off x="863599" y="4235997"/>
            <a:ext cx="741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0" hangingPunct="0">
              <a:lnSpc>
                <a:spcPct val="150000"/>
              </a:lnSpc>
              <a:buClr>
                <a:srgbClr val="FFFF00"/>
              </a:buClr>
              <a:buSzPct val="75000"/>
              <a:buFont typeface="Wingdings" charset="0"/>
              <a:buNone/>
            </a:pPr>
            <a:r>
              <a:rPr lang="en-US" altLang="ko-KR" sz="3200" dirty="0" smtClean="0">
                <a:solidFill>
                  <a:srgbClr val="66FFFF"/>
                </a:solidFill>
                <a:ea typeface="Gulim" charset="0"/>
                <a:cs typeface="Gulim" charset="0"/>
              </a:rPr>
              <a:t>Integrated Systems Design Lab</a:t>
            </a:r>
          </a:p>
          <a:p>
            <a:pPr marL="342900" indent="-342900" algn="ctr" eaLnBrk="0" hangingPunct="0">
              <a:lnSpc>
                <a:spcPct val="150000"/>
              </a:lnSpc>
              <a:buClr>
                <a:srgbClr val="FFFF00"/>
              </a:buClr>
              <a:buSzPct val="75000"/>
              <a:buFont typeface="Wingdings" charset="0"/>
              <a:buNone/>
            </a:pPr>
            <a:r>
              <a:rPr lang="en-US" altLang="ko-KR" sz="3200" dirty="0" smtClean="0">
                <a:solidFill>
                  <a:srgbClr val="66FFFF"/>
                </a:solidFill>
                <a:ea typeface="Gulim" charset="0"/>
                <a:cs typeface="Gulim" charset="0"/>
              </a:rPr>
              <a:t>Department of Computer Science</a:t>
            </a:r>
            <a:endParaRPr lang="en-US" altLang="ko-KR" sz="3200" dirty="0">
              <a:solidFill>
                <a:srgbClr val="66FFFF"/>
              </a:solidFill>
              <a:ea typeface="Gulim" charset="0"/>
              <a:cs typeface="Gulim" charset="0"/>
            </a:endParaRPr>
          </a:p>
          <a:p>
            <a:pPr marL="342900" indent="-342900" algn="ctr" eaLnBrk="0" hangingPunct="0">
              <a:lnSpc>
                <a:spcPct val="150000"/>
              </a:lnSpc>
              <a:buClr>
                <a:srgbClr val="FFFF00"/>
              </a:buClr>
              <a:buSzPct val="75000"/>
              <a:buFont typeface="Wingdings" charset="0"/>
              <a:buNone/>
            </a:pPr>
            <a:r>
              <a:rPr lang="en-US" altLang="ko-KR" sz="3200" dirty="0" smtClean="0">
                <a:solidFill>
                  <a:srgbClr val="66FFFF"/>
                </a:solidFill>
                <a:ea typeface="Gulim" charset="0"/>
                <a:cs typeface="Gulim" charset="0"/>
              </a:rPr>
              <a:t>University of British Columbia</a:t>
            </a:r>
            <a:endParaRPr lang="en-US" altLang="ko-KR" sz="3200" dirty="0">
              <a:solidFill>
                <a:srgbClr val="66FFFF"/>
              </a:solidFill>
              <a:ea typeface="Gulim" charset="0"/>
              <a:cs typeface="Gulim" charset="0"/>
            </a:endParaRPr>
          </a:p>
        </p:txBody>
      </p:sp>
    </p:spTree>
    <p:extLst>
      <p:ext uri="{BB962C8B-B14F-4D97-AF65-F5344CB8AC3E}">
        <p14:creationId xmlns:p14="http://schemas.microsoft.com/office/powerpoint/2010/main" val="130734422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What Is “Formal”?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10</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nSpc>
                <a:spcPct val="130000"/>
              </a:lnSpc>
              <a:spcAft>
                <a:spcPts val="800"/>
              </a:spcAft>
              <a:buClr>
                <a:schemeClr val="tx2"/>
              </a:buClr>
              <a:buSzPct val="75000"/>
              <a:defRPr/>
            </a:pPr>
            <a:endParaRPr lang="en-US" sz="2800" dirty="0" smtClean="0"/>
          </a:p>
        </p:txBody>
      </p:sp>
      <p:pic>
        <p:nvPicPr>
          <p:cNvPr id="494594" name="Picture 2" descr="C:\Users\ajh\Desktop\IMG_010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2872" y="993142"/>
            <a:ext cx="7396897" cy="554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20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5B3737EB-4294-4107-923E-841E7F433D35}" type="slidenum">
              <a:rPr lang="en-US" altLang="en-US"/>
              <a:pPr/>
              <a:t>100</a:t>
            </a:fld>
            <a:endParaRPr lang="en-US" altLang="en-US"/>
          </a:p>
        </p:txBody>
      </p:sp>
      <p:sp>
        <p:nvSpPr>
          <p:cNvPr id="553986" name="Rectangle 2"/>
          <p:cNvSpPr>
            <a:spLocks noGrp="1" noChangeArrowheads="1"/>
          </p:cNvSpPr>
          <p:nvPr>
            <p:ph type="title"/>
          </p:nvPr>
        </p:nvSpPr>
        <p:spPr/>
        <p:txBody>
          <a:bodyPr/>
          <a:lstStyle/>
          <a:p>
            <a:r>
              <a:rPr lang="en-US" altLang="en-US" sz="3800"/>
              <a:t>Post-Silicon Statement Coverage</a:t>
            </a:r>
          </a:p>
        </p:txBody>
      </p:sp>
      <p:graphicFrame>
        <p:nvGraphicFramePr>
          <p:cNvPr id="553987" name="Object 3"/>
          <p:cNvGraphicFramePr>
            <a:graphicFrameLocks noGrp="1" noChangeAspect="1"/>
          </p:cNvGraphicFramePr>
          <p:nvPr>
            <p:ph idx="1"/>
          </p:nvPr>
        </p:nvGraphicFramePr>
        <p:xfrm>
          <a:off x="-465138" y="1533525"/>
          <a:ext cx="9420226" cy="5037138"/>
        </p:xfrm>
        <a:graphic>
          <a:graphicData uri="http://schemas.openxmlformats.org/presentationml/2006/ole">
            <mc:AlternateContent xmlns:mc="http://schemas.openxmlformats.org/markup-compatibility/2006">
              <mc:Choice xmlns:v="urn:schemas-microsoft-com:vml" Requires="v">
                <p:oleObj spid="_x0000_s503833" name="Chart" r:id="rId4" imgW="9477354" imgH="5067193" progId="MSGraph.Chart.8">
                  <p:embed followColorScheme="full"/>
                </p:oleObj>
              </mc:Choice>
              <mc:Fallback>
                <p:oleObj name="Chart" r:id="rId4" imgW="9477354" imgH="5067193" progId="MSGraph.Chart.8">
                  <p:embed followColorScheme="full"/>
                  <p:pic>
                    <p:nvPicPr>
                      <p:cNvPr id="0" name=""/>
                      <p:cNvPicPr>
                        <a:picLocks noChangeAspect="1" noChangeArrowheads="1"/>
                      </p:cNvPicPr>
                      <p:nvPr/>
                    </p:nvPicPr>
                    <p:blipFill>
                      <a:blip r:embed="rId5"/>
                      <a:srcRect/>
                      <a:stretch>
                        <a:fillRect/>
                      </a:stretch>
                    </p:blipFill>
                    <p:spPr bwMode="auto">
                      <a:xfrm>
                        <a:off x="-465138" y="1533525"/>
                        <a:ext cx="9420226" cy="5037138"/>
                      </a:xfrm>
                      <a:prstGeom prst="rect">
                        <a:avLst/>
                      </a:prstGeom>
                    </p:spPr>
                  </p:pic>
                </p:oleObj>
              </mc:Fallback>
            </mc:AlternateContent>
          </a:graphicData>
        </a:graphic>
      </p:graphicFrame>
    </p:spTree>
    <p:extLst>
      <p:ext uri="{BB962C8B-B14F-4D97-AF65-F5344CB8AC3E}">
        <p14:creationId xmlns:p14="http://schemas.microsoft.com/office/powerpoint/2010/main" val="2244900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3638"/>
            <a:ext cx="2133600" cy="457200"/>
          </a:xfrm>
          <a:prstGeom prst="rect">
            <a:avLst/>
          </a:prstGeom>
        </p:spPr>
        <p:txBody>
          <a:bodyPr/>
          <a:lstStyle/>
          <a:p>
            <a:fld id="{6FC095A9-DF97-42F1-93DC-C85F99B97CAE}" type="slidenum">
              <a:rPr lang="en-US" altLang="en-US"/>
              <a:pPr/>
              <a:t>101</a:t>
            </a:fld>
            <a:endParaRPr lang="en-US" altLang="en-US"/>
          </a:p>
        </p:txBody>
      </p:sp>
      <p:sp>
        <p:nvSpPr>
          <p:cNvPr id="555010" name="Rectangle 2"/>
          <p:cNvSpPr>
            <a:spLocks noGrp="1" noChangeArrowheads="1"/>
          </p:cNvSpPr>
          <p:nvPr>
            <p:ph type="title"/>
          </p:nvPr>
        </p:nvSpPr>
        <p:spPr/>
        <p:txBody>
          <a:bodyPr/>
          <a:lstStyle/>
          <a:p>
            <a:r>
              <a:rPr lang="en-US" altLang="en-US" sz="3800"/>
              <a:t>Post-Silicon Statement Coverage</a:t>
            </a:r>
          </a:p>
        </p:txBody>
      </p:sp>
      <p:graphicFrame>
        <p:nvGraphicFramePr>
          <p:cNvPr id="555011" name="Object 3"/>
          <p:cNvGraphicFramePr>
            <a:graphicFrameLocks noGrp="1" noChangeAspect="1"/>
          </p:cNvGraphicFramePr>
          <p:nvPr>
            <p:ph idx="1"/>
          </p:nvPr>
        </p:nvGraphicFramePr>
        <p:xfrm>
          <a:off x="-465138" y="1533525"/>
          <a:ext cx="9420226" cy="5037138"/>
        </p:xfrm>
        <a:graphic>
          <a:graphicData uri="http://schemas.openxmlformats.org/presentationml/2006/ole">
            <mc:AlternateContent xmlns:mc="http://schemas.openxmlformats.org/markup-compatibility/2006">
              <mc:Choice xmlns:v="urn:schemas-microsoft-com:vml" Requires="v">
                <p:oleObj spid="_x0000_s504858" name="Chart" r:id="rId4" imgW="9477354" imgH="5067193" progId="MSGraph.Chart.8">
                  <p:embed followColorScheme="full"/>
                </p:oleObj>
              </mc:Choice>
              <mc:Fallback>
                <p:oleObj name="Chart" r:id="rId4" imgW="9477354" imgH="5067193" progId="MSGraph.Chart.8">
                  <p:embed followColorScheme="full"/>
                  <p:pic>
                    <p:nvPicPr>
                      <p:cNvPr id="0" name=""/>
                      <p:cNvPicPr>
                        <a:picLocks noChangeAspect="1" noChangeArrowheads="1"/>
                      </p:cNvPicPr>
                      <p:nvPr/>
                    </p:nvPicPr>
                    <p:blipFill>
                      <a:blip r:embed="rId5"/>
                      <a:srcRect/>
                      <a:stretch>
                        <a:fillRect/>
                      </a:stretch>
                    </p:blipFill>
                    <p:spPr bwMode="auto">
                      <a:xfrm>
                        <a:off x="-465138" y="1533525"/>
                        <a:ext cx="9420226" cy="5037138"/>
                      </a:xfrm>
                      <a:prstGeom prst="rect">
                        <a:avLst/>
                      </a:prstGeom>
                    </p:spPr>
                  </p:pic>
                </p:oleObj>
              </mc:Fallback>
            </mc:AlternateContent>
          </a:graphicData>
        </a:graphic>
      </p:graphicFrame>
      <p:sp>
        <p:nvSpPr>
          <p:cNvPr id="555012" name="Oval 4"/>
          <p:cNvSpPr>
            <a:spLocks noChangeArrowheads="1"/>
          </p:cNvSpPr>
          <p:nvPr/>
        </p:nvSpPr>
        <p:spPr bwMode="auto">
          <a:xfrm>
            <a:off x="5562600" y="1981200"/>
            <a:ext cx="838200" cy="1447800"/>
          </a:xfrm>
          <a:prstGeom prst="ellipse">
            <a:avLst/>
          </a:prstGeom>
          <a:noFill/>
          <a:ln w="50800" algn="ctr">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a:p>
        </p:txBody>
      </p:sp>
    </p:spTree>
    <p:extLst>
      <p:ext uri="{BB962C8B-B14F-4D97-AF65-F5344CB8AC3E}">
        <p14:creationId xmlns:p14="http://schemas.microsoft.com/office/powerpoint/2010/main" val="404267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5DA98A43-2E7A-4509-930E-5D5466243BCB}" type="slidenum">
              <a:rPr lang="en-US" altLang="en-US"/>
              <a:pPr/>
              <a:t>102</a:t>
            </a:fld>
            <a:endParaRPr lang="en-US" altLang="en-US"/>
          </a:p>
        </p:txBody>
      </p:sp>
      <p:sp>
        <p:nvSpPr>
          <p:cNvPr id="556034" name="Rectangle 2"/>
          <p:cNvSpPr>
            <a:spLocks noGrp="1" noChangeArrowheads="1"/>
          </p:cNvSpPr>
          <p:nvPr>
            <p:ph type="title"/>
          </p:nvPr>
        </p:nvSpPr>
        <p:spPr/>
        <p:txBody>
          <a:bodyPr/>
          <a:lstStyle/>
          <a:p>
            <a:r>
              <a:rPr lang="en-US" altLang="en-US" sz="3800"/>
              <a:t>Pre-Silicon Branch Coverage</a:t>
            </a:r>
          </a:p>
        </p:txBody>
      </p:sp>
      <p:graphicFrame>
        <p:nvGraphicFramePr>
          <p:cNvPr id="556035" name="Object 3"/>
          <p:cNvGraphicFramePr>
            <a:graphicFrameLocks noGrp="1" noChangeAspect="1"/>
          </p:cNvGraphicFramePr>
          <p:nvPr>
            <p:ph idx="1"/>
          </p:nvPr>
        </p:nvGraphicFramePr>
        <p:xfrm>
          <a:off x="-469900" y="1539875"/>
          <a:ext cx="9428163" cy="5022850"/>
        </p:xfrm>
        <a:graphic>
          <a:graphicData uri="http://schemas.openxmlformats.org/presentationml/2006/ole">
            <mc:AlternateContent xmlns:mc="http://schemas.openxmlformats.org/markup-compatibility/2006">
              <mc:Choice xmlns:v="urn:schemas-microsoft-com:vml" Requires="v">
                <p:oleObj spid="_x0000_s505881" name="Chart" r:id="rId4" imgW="9458458" imgH="5038850" progId="MSGraph.Chart.8">
                  <p:embed followColorScheme="full"/>
                </p:oleObj>
              </mc:Choice>
              <mc:Fallback>
                <p:oleObj name="Chart" r:id="rId4" imgW="9458458" imgH="5038850" progId="MSGraph.Chart.8">
                  <p:embed followColorScheme="full"/>
                  <p:pic>
                    <p:nvPicPr>
                      <p:cNvPr id="0" name=""/>
                      <p:cNvPicPr>
                        <a:picLocks noChangeAspect="1" noChangeArrowheads="1"/>
                      </p:cNvPicPr>
                      <p:nvPr/>
                    </p:nvPicPr>
                    <p:blipFill>
                      <a:blip r:embed="rId5"/>
                      <a:srcRect/>
                      <a:stretch>
                        <a:fillRect/>
                      </a:stretch>
                    </p:blipFill>
                    <p:spPr bwMode="auto">
                      <a:xfrm>
                        <a:off x="-469900" y="1539875"/>
                        <a:ext cx="9428163" cy="5022850"/>
                      </a:xfrm>
                      <a:prstGeom prst="rect">
                        <a:avLst/>
                      </a:prstGeom>
                    </p:spPr>
                  </p:pic>
                </p:oleObj>
              </mc:Fallback>
            </mc:AlternateContent>
          </a:graphicData>
        </a:graphic>
      </p:graphicFrame>
    </p:spTree>
    <p:extLst>
      <p:ext uri="{BB962C8B-B14F-4D97-AF65-F5344CB8AC3E}">
        <p14:creationId xmlns:p14="http://schemas.microsoft.com/office/powerpoint/2010/main" val="337927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E02BD7EF-076B-42CE-9E2D-3E9BD8F4F45E}" type="slidenum">
              <a:rPr lang="en-US" altLang="en-US"/>
              <a:pPr/>
              <a:t>103</a:t>
            </a:fld>
            <a:endParaRPr lang="en-US" altLang="en-US"/>
          </a:p>
        </p:txBody>
      </p:sp>
      <p:sp>
        <p:nvSpPr>
          <p:cNvPr id="557058" name="Rectangle 2"/>
          <p:cNvSpPr>
            <a:spLocks noGrp="1" noChangeArrowheads="1"/>
          </p:cNvSpPr>
          <p:nvPr>
            <p:ph type="title"/>
          </p:nvPr>
        </p:nvSpPr>
        <p:spPr/>
        <p:txBody>
          <a:bodyPr/>
          <a:lstStyle/>
          <a:p>
            <a:r>
              <a:rPr lang="en-US" altLang="en-US" sz="3800"/>
              <a:t>Post-Silicon Branch Coverage</a:t>
            </a:r>
          </a:p>
        </p:txBody>
      </p:sp>
      <p:graphicFrame>
        <p:nvGraphicFramePr>
          <p:cNvPr id="557059" name="Object 3"/>
          <p:cNvGraphicFramePr>
            <a:graphicFrameLocks noGrp="1" noChangeAspect="1"/>
          </p:cNvGraphicFramePr>
          <p:nvPr>
            <p:ph idx="1"/>
          </p:nvPr>
        </p:nvGraphicFramePr>
        <p:xfrm>
          <a:off x="-457200" y="1539875"/>
          <a:ext cx="9404350" cy="5022850"/>
        </p:xfrm>
        <a:graphic>
          <a:graphicData uri="http://schemas.openxmlformats.org/presentationml/2006/ole">
            <mc:AlternateContent xmlns:mc="http://schemas.openxmlformats.org/markup-compatibility/2006">
              <mc:Choice xmlns:v="urn:schemas-microsoft-com:vml" Requires="v">
                <p:oleObj spid="_x0000_s506905" name="Chart" r:id="rId4" imgW="9486802" imgH="5067193" progId="MSGraph.Chart.8">
                  <p:embed followColorScheme="full"/>
                </p:oleObj>
              </mc:Choice>
              <mc:Fallback>
                <p:oleObj name="Chart" r:id="rId4" imgW="9486802" imgH="5067193" progId="MSGraph.Chart.8">
                  <p:embed followColorScheme="full"/>
                  <p:pic>
                    <p:nvPicPr>
                      <p:cNvPr id="0" name=""/>
                      <p:cNvPicPr>
                        <a:picLocks noChangeAspect="1" noChangeArrowheads="1"/>
                      </p:cNvPicPr>
                      <p:nvPr/>
                    </p:nvPicPr>
                    <p:blipFill>
                      <a:blip r:embed="rId5"/>
                      <a:srcRect/>
                      <a:stretch>
                        <a:fillRect/>
                      </a:stretch>
                    </p:blipFill>
                    <p:spPr bwMode="auto">
                      <a:xfrm>
                        <a:off x="-457200" y="1539875"/>
                        <a:ext cx="9404350" cy="5022850"/>
                      </a:xfrm>
                      <a:prstGeom prst="rect">
                        <a:avLst/>
                      </a:prstGeom>
                    </p:spPr>
                  </p:pic>
                </p:oleObj>
              </mc:Fallback>
            </mc:AlternateContent>
          </a:graphicData>
        </a:graphic>
      </p:graphicFrame>
    </p:spTree>
    <p:extLst>
      <p:ext uri="{BB962C8B-B14F-4D97-AF65-F5344CB8AC3E}">
        <p14:creationId xmlns:p14="http://schemas.microsoft.com/office/powerpoint/2010/main" val="265932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3638"/>
            <a:ext cx="2133600" cy="457200"/>
          </a:xfrm>
          <a:prstGeom prst="rect">
            <a:avLst/>
          </a:prstGeom>
        </p:spPr>
        <p:txBody>
          <a:bodyPr/>
          <a:lstStyle/>
          <a:p>
            <a:fld id="{4C71CADA-009A-4B0B-9C5E-3D77DF733A43}" type="slidenum">
              <a:rPr lang="en-US" altLang="en-US"/>
              <a:pPr/>
              <a:t>104</a:t>
            </a:fld>
            <a:endParaRPr lang="en-US" altLang="en-US"/>
          </a:p>
        </p:txBody>
      </p:sp>
      <p:sp>
        <p:nvSpPr>
          <p:cNvPr id="558082" name="Rectangle 2"/>
          <p:cNvSpPr>
            <a:spLocks noGrp="1" noChangeArrowheads="1"/>
          </p:cNvSpPr>
          <p:nvPr>
            <p:ph type="title"/>
          </p:nvPr>
        </p:nvSpPr>
        <p:spPr/>
        <p:txBody>
          <a:bodyPr/>
          <a:lstStyle/>
          <a:p>
            <a:r>
              <a:rPr lang="en-US" altLang="en-US" sz="3800"/>
              <a:t>Post-Silicon Branch Coverage</a:t>
            </a:r>
          </a:p>
        </p:txBody>
      </p:sp>
      <p:graphicFrame>
        <p:nvGraphicFramePr>
          <p:cNvPr id="558083" name="Object 3"/>
          <p:cNvGraphicFramePr>
            <a:graphicFrameLocks noGrp="1" noChangeAspect="1"/>
          </p:cNvGraphicFramePr>
          <p:nvPr>
            <p:ph idx="1"/>
          </p:nvPr>
        </p:nvGraphicFramePr>
        <p:xfrm>
          <a:off x="-457200" y="1539875"/>
          <a:ext cx="9404350" cy="5022850"/>
        </p:xfrm>
        <a:graphic>
          <a:graphicData uri="http://schemas.openxmlformats.org/presentationml/2006/ole">
            <mc:AlternateContent xmlns:mc="http://schemas.openxmlformats.org/markup-compatibility/2006">
              <mc:Choice xmlns:v="urn:schemas-microsoft-com:vml" Requires="v">
                <p:oleObj spid="_x0000_s507930" name="Chart" r:id="rId4" imgW="9486802" imgH="5067193" progId="MSGraph.Chart.8">
                  <p:embed followColorScheme="full"/>
                </p:oleObj>
              </mc:Choice>
              <mc:Fallback>
                <p:oleObj name="Chart" r:id="rId4" imgW="9486802" imgH="5067193" progId="MSGraph.Chart.8">
                  <p:embed followColorScheme="full"/>
                  <p:pic>
                    <p:nvPicPr>
                      <p:cNvPr id="0" name=""/>
                      <p:cNvPicPr>
                        <a:picLocks noChangeAspect="1" noChangeArrowheads="1"/>
                      </p:cNvPicPr>
                      <p:nvPr/>
                    </p:nvPicPr>
                    <p:blipFill>
                      <a:blip r:embed="rId5"/>
                      <a:srcRect/>
                      <a:stretch>
                        <a:fillRect/>
                      </a:stretch>
                    </p:blipFill>
                    <p:spPr bwMode="auto">
                      <a:xfrm>
                        <a:off x="-457200" y="1539875"/>
                        <a:ext cx="9404350" cy="5022850"/>
                      </a:xfrm>
                      <a:prstGeom prst="rect">
                        <a:avLst/>
                      </a:prstGeom>
                    </p:spPr>
                  </p:pic>
                </p:oleObj>
              </mc:Fallback>
            </mc:AlternateContent>
          </a:graphicData>
        </a:graphic>
      </p:graphicFrame>
      <p:sp>
        <p:nvSpPr>
          <p:cNvPr id="558084" name="Oval 4"/>
          <p:cNvSpPr>
            <a:spLocks noChangeArrowheads="1"/>
          </p:cNvSpPr>
          <p:nvPr/>
        </p:nvSpPr>
        <p:spPr bwMode="auto">
          <a:xfrm>
            <a:off x="5486400" y="1676400"/>
            <a:ext cx="2514600" cy="2743200"/>
          </a:xfrm>
          <a:prstGeom prst="ellipse">
            <a:avLst/>
          </a:prstGeom>
          <a:noFill/>
          <a:ln w="50800" algn="ctr">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a:p>
        </p:txBody>
      </p:sp>
    </p:spTree>
    <p:extLst>
      <p:ext uri="{BB962C8B-B14F-4D97-AF65-F5344CB8AC3E}">
        <p14:creationId xmlns:p14="http://schemas.microsoft.com/office/powerpoint/2010/main" val="1730755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17EB92B1-4511-4FA2-96AA-FB85BF94BFD3}" type="slidenum">
              <a:rPr lang="en-US" altLang="en-US"/>
              <a:pPr/>
              <a:t>105</a:t>
            </a:fld>
            <a:endParaRPr lang="en-US" altLang="en-US"/>
          </a:p>
        </p:txBody>
      </p:sp>
      <p:sp>
        <p:nvSpPr>
          <p:cNvPr id="559106" name="Rectangle 2"/>
          <p:cNvSpPr>
            <a:spLocks noGrp="1" noChangeArrowheads="1"/>
          </p:cNvSpPr>
          <p:nvPr>
            <p:ph type="title"/>
          </p:nvPr>
        </p:nvSpPr>
        <p:spPr/>
        <p:txBody>
          <a:bodyPr/>
          <a:lstStyle/>
          <a:p>
            <a:r>
              <a:rPr lang="en-US" altLang="en-US"/>
              <a:t>Overhead (Percent)</a:t>
            </a:r>
          </a:p>
        </p:txBody>
      </p:sp>
      <p:graphicFrame>
        <p:nvGraphicFramePr>
          <p:cNvPr id="559107" name="Object 3"/>
          <p:cNvGraphicFramePr>
            <a:graphicFrameLocks noGrp="1" noChangeAspect="1"/>
          </p:cNvGraphicFramePr>
          <p:nvPr>
            <p:ph idx="1"/>
          </p:nvPr>
        </p:nvGraphicFramePr>
        <p:xfrm>
          <a:off x="-434975" y="1539875"/>
          <a:ext cx="9361488" cy="5022850"/>
        </p:xfrm>
        <a:graphic>
          <a:graphicData uri="http://schemas.openxmlformats.org/presentationml/2006/ole">
            <mc:AlternateContent xmlns:mc="http://schemas.openxmlformats.org/markup-compatibility/2006">
              <mc:Choice xmlns:v="urn:schemas-microsoft-com:vml" Requires="v">
                <p:oleObj spid="_x0000_s508953" name="Chart" r:id="rId4" imgW="9515416" imgH="5105524" progId="MSGraph.Chart.8">
                  <p:embed followColorScheme="full"/>
                </p:oleObj>
              </mc:Choice>
              <mc:Fallback>
                <p:oleObj name="Chart" r:id="rId4" imgW="9515416" imgH="5105524" progId="MSGraph.Chart.8">
                  <p:embed followColorScheme="full"/>
                  <p:pic>
                    <p:nvPicPr>
                      <p:cNvPr id="0" name=""/>
                      <p:cNvPicPr>
                        <a:picLocks noChangeAspect="1" noChangeArrowheads="1"/>
                      </p:cNvPicPr>
                      <p:nvPr/>
                    </p:nvPicPr>
                    <p:blipFill>
                      <a:blip r:embed="rId5"/>
                      <a:srcRect/>
                      <a:stretch>
                        <a:fillRect/>
                      </a:stretch>
                    </p:blipFill>
                    <p:spPr bwMode="auto">
                      <a:xfrm>
                        <a:off x="-434975" y="1539875"/>
                        <a:ext cx="9361488" cy="5022850"/>
                      </a:xfrm>
                      <a:prstGeom prst="rect">
                        <a:avLst/>
                      </a:prstGeom>
                    </p:spPr>
                  </p:pic>
                </p:oleObj>
              </mc:Fallback>
            </mc:AlternateContent>
          </a:graphicData>
        </a:graphic>
      </p:graphicFrame>
    </p:spTree>
    <p:extLst>
      <p:ext uri="{BB962C8B-B14F-4D97-AF65-F5344CB8AC3E}">
        <p14:creationId xmlns:p14="http://schemas.microsoft.com/office/powerpoint/2010/main" val="186498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A580BF59-70A0-45AC-A876-B129A5AD20DB}" type="slidenum">
              <a:rPr lang="en-US" altLang="en-US"/>
              <a:pPr/>
              <a:t>106</a:t>
            </a:fld>
            <a:endParaRPr lang="en-US" altLang="en-US"/>
          </a:p>
        </p:txBody>
      </p:sp>
      <p:sp>
        <p:nvSpPr>
          <p:cNvPr id="565250" name="Rectangle 2"/>
          <p:cNvSpPr>
            <a:spLocks noGrp="1" noChangeArrowheads="1"/>
          </p:cNvSpPr>
          <p:nvPr>
            <p:ph type="title"/>
          </p:nvPr>
        </p:nvSpPr>
        <p:spPr/>
        <p:txBody>
          <a:bodyPr/>
          <a:lstStyle/>
          <a:p>
            <a:r>
              <a:rPr lang="en-US" altLang="en-US" sz="3800"/>
              <a:t>Flip-Flop Overhead (Percent)</a:t>
            </a:r>
          </a:p>
        </p:txBody>
      </p:sp>
      <p:graphicFrame>
        <p:nvGraphicFramePr>
          <p:cNvPr id="565251" name="Object 3"/>
          <p:cNvGraphicFramePr>
            <a:graphicFrameLocks noGrp="1" noChangeAspect="1"/>
          </p:cNvGraphicFramePr>
          <p:nvPr>
            <p:ph idx="1"/>
          </p:nvPr>
        </p:nvGraphicFramePr>
        <p:xfrm>
          <a:off x="-434975" y="1539875"/>
          <a:ext cx="9361488" cy="5022850"/>
        </p:xfrm>
        <a:graphic>
          <a:graphicData uri="http://schemas.openxmlformats.org/presentationml/2006/ole">
            <mc:AlternateContent xmlns:mc="http://schemas.openxmlformats.org/markup-compatibility/2006">
              <mc:Choice xmlns:v="urn:schemas-microsoft-com:vml" Requires="v">
                <p:oleObj spid="_x0000_s509977" name="Chart" r:id="rId4" imgW="9525134" imgH="5114971" progId="MSGraph.Chart.8">
                  <p:embed followColorScheme="full"/>
                </p:oleObj>
              </mc:Choice>
              <mc:Fallback>
                <p:oleObj name="Chart" r:id="rId4" imgW="9525134" imgH="5114971" progId="MSGraph.Chart.8">
                  <p:embed followColorScheme="full"/>
                  <p:pic>
                    <p:nvPicPr>
                      <p:cNvPr id="0" name=""/>
                      <p:cNvPicPr>
                        <a:picLocks noChangeAspect="1" noChangeArrowheads="1"/>
                      </p:cNvPicPr>
                      <p:nvPr/>
                    </p:nvPicPr>
                    <p:blipFill>
                      <a:blip r:embed="rId5"/>
                      <a:srcRect/>
                      <a:stretch>
                        <a:fillRect/>
                      </a:stretch>
                    </p:blipFill>
                    <p:spPr bwMode="auto">
                      <a:xfrm>
                        <a:off x="-434975" y="1539875"/>
                        <a:ext cx="9361488" cy="5022850"/>
                      </a:xfrm>
                      <a:prstGeom prst="rect">
                        <a:avLst/>
                      </a:prstGeom>
                    </p:spPr>
                  </p:pic>
                </p:oleObj>
              </mc:Fallback>
            </mc:AlternateContent>
          </a:graphicData>
        </a:graphic>
      </p:graphicFrame>
    </p:spTree>
    <p:extLst>
      <p:ext uri="{BB962C8B-B14F-4D97-AF65-F5344CB8AC3E}">
        <p14:creationId xmlns:p14="http://schemas.microsoft.com/office/powerpoint/2010/main" val="3623118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D2347E1B-68C6-485C-9195-4C1B713D4810}" type="slidenum">
              <a:rPr lang="en-US" altLang="en-US"/>
              <a:pPr/>
              <a:t>107</a:t>
            </a:fld>
            <a:endParaRPr lang="en-US" altLang="en-US"/>
          </a:p>
        </p:txBody>
      </p:sp>
      <p:sp>
        <p:nvSpPr>
          <p:cNvPr id="566274" name="Rectangle 2"/>
          <p:cNvSpPr>
            <a:spLocks noGrp="1" noChangeArrowheads="1"/>
          </p:cNvSpPr>
          <p:nvPr>
            <p:ph type="title"/>
          </p:nvPr>
        </p:nvSpPr>
        <p:spPr/>
        <p:txBody>
          <a:bodyPr/>
          <a:lstStyle/>
          <a:p>
            <a:r>
              <a:rPr lang="en-US" altLang="en-US"/>
              <a:t>LUT Overhead (Percent)</a:t>
            </a:r>
          </a:p>
        </p:txBody>
      </p:sp>
      <p:graphicFrame>
        <p:nvGraphicFramePr>
          <p:cNvPr id="566275" name="Object 3"/>
          <p:cNvGraphicFramePr>
            <a:graphicFrameLocks noGrp="1" noChangeAspect="1"/>
          </p:cNvGraphicFramePr>
          <p:nvPr>
            <p:ph idx="1"/>
          </p:nvPr>
        </p:nvGraphicFramePr>
        <p:xfrm>
          <a:off x="-434975" y="1539875"/>
          <a:ext cx="9361488" cy="5022850"/>
        </p:xfrm>
        <a:graphic>
          <a:graphicData uri="http://schemas.openxmlformats.org/presentationml/2006/ole">
            <mc:AlternateContent xmlns:mc="http://schemas.openxmlformats.org/markup-compatibility/2006">
              <mc:Choice xmlns:v="urn:schemas-microsoft-com:vml" Requires="v">
                <p:oleObj spid="_x0000_s511001" name="Chart" r:id="rId4" imgW="9525134" imgH="5114971" progId="MSGraph.Chart.8">
                  <p:embed followColorScheme="full"/>
                </p:oleObj>
              </mc:Choice>
              <mc:Fallback>
                <p:oleObj name="Chart" r:id="rId4" imgW="9525134" imgH="5114971" progId="MSGraph.Chart.8">
                  <p:embed followColorScheme="full"/>
                  <p:pic>
                    <p:nvPicPr>
                      <p:cNvPr id="0" name=""/>
                      <p:cNvPicPr>
                        <a:picLocks noChangeAspect="1" noChangeArrowheads="1"/>
                      </p:cNvPicPr>
                      <p:nvPr/>
                    </p:nvPicPr>
                    <p:blipFill>
                      <a:blip r:embed="rId5"/>
                      <a:srcRect/>
                      <a:stretch>
                        <a:fillRect/>
                      </a:stretch>
                    </p:blipFill>
                    <p:spPr bwMode="auto">
                      <a:xfrm>
                        <a:off x="-434975" y="1539875"/>
                        <a:ext cx="9361488" cy="5022850"/>
                      </a:xfrm>
                      <a:prstGeom prst="rect">
                        <a:avLst/>
                      </a:prstGeom>
                    </p:spPr>
                  </p:pic>
                </p:oleObj>
              </mc:Fallback>
            </mc:AlternateContent>
          </a:graphicData>
        </a:graphic>
      </p:graphicFrame>
    </p:spTree>
    <p:extLst>
      <p:ext uri="{BB962C8B-B14F-4D97-AF65-F5344CB8AC3E}">
        <p14:creationId xmlns:p14="http://schemas.microsoft.com/office/powerpoint/2010/main" val="3280716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C45058BC-68C9-4028-B043-7D9183823453}" type="slidenum">
              <a:rPr lang="en-US" altLang="en-US"/>
              <a:pPr/>
              <a:t>108</a:t>
            </a:fld>
            <a:endParaRPr lang="en-US" altLang="en-US"/>
          </a:p>
        </p:txBody>
      </p:sp>
      <p:sp>
        <p:nvSpPr>
          <p:cNvPr id="567298" name="Rectangle 2"/>
          <p:cNvSpPr>
            <a:spLocks noGrp="1" noChangeArrowheads="1"/>
          </p:cNvSpPr>
          <p:nvPr>
            <p:ph type="title"/>
          </p:nvPr>
        </p:nvSpPr>
        <p:spPr/>
        <p:txBody>
          <a:bodyPr/>
          <a:lstStyle/>
          <a:p>
            <a:r>
              <a:rPr lang="en-US" altLang="en-US"/>
              <a:t>LUT Overhead (Percent)</a:t>
            </a:r>
          </a:p>
        </p:txBody>
      </p:sp>
      <p:graphicFrame>
        <p:nvGraphicFramePr>
          <p:cNvPr id="567299" name="Object 3"/>
          <p:cNvGraphicFramePr>
            <a:graphicFrameLocks noGrp="1" noChangeAspect="1"/>
          </p:cNvGraphicFramePr>
          <p:nvPr>
            <p:ph idx="1"/>
          </p:nvPr>
        </p:nvGraphicFramePr>
        <p:xfrm>
          <a:off x="-434975" y="1539875"/>
          <a:ext cx="9361488" cy="5022850"/>
        </p:xfrm>
        <a:graphic>
          <a:graphicData uri="http://schemas.openxmlformats.org/presentationml/2006/ole">
            <mc:AlternateContent xmlns:mc="http://schemas.openxmlformats.org/markup-compatibility/2006">
              <mc:Choice xmlns:v="urn:schemas-microsoft-com:vml" Requires="v">
                <p:oleObj spid="_x0000_s512025" name="Chart" r:id="rId4" imgW="9525134" imgH="5114971" progId="MSGraph.Chart.8">
                  <p:embed followColorScheme="full"/>
                </p:oleObj>
              </mc:Choice>
              <mc:Fallback>
                <p:oleObj name="Chart" r:id="rId4" imgW="9525134" imgH="5114971" progId="MSGraph.Chart.8">
                  <p:embed followColorScheme="full"/>
                  <p:pic>
                    <p:nvPicPr>
                      <p:cNvPr id="0" name=""/>
                      <p:cNvPicPr>
                        <a:picLocks noChangeAspect="1" noChangeArrowheads="1"/>
                      </p:cNvPicPr>
                      <p:nvPr/>
                    </p:nvPicPr>
                    <p:blipFill>
                      <a:blip r:embed="rId5"/>
                      <a:srcRect/>
                      <a:stretch>
                        <a:fillRect/>
                      </a:stretch>
                    </p:blipFill>
                    <p:spPr bwMode="auto">
                      <a:xfrm>
                        <a:off x="-434975" y="1539875"/>
                        <a:ext cx="9361488" cy="5022850"/>
                      </a:xfrm>
                      <a:prstGeom prst="rect">
                        <a:avLst/>
                      </a:prstGeom>
                    </p:spPr>
                  </p:pic>
                </p:oleObj>
              </mc:Fallback>
            </mc:AlternateContent>
          </a:graphicData>
        </a:graphic>
      </p:graphicFrame>
    </p:spTree>
    <p:extLst>
      <p:ext uri="{BB962C8B-B14F-4D97-AF65-F5344CB8AC3E}">
        <p14:creationId xmlns:p14="http://schemas.microsoft.com/office/powerpoint/2010/main" val="3696504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title"/>
          </p:nvPr>
        </p:nvSpPr>
        <p:spPr>
          <a:xfrm>
            <a:off x="574675" y="349789"/>
            <a:ext cx="7978410" cy="538162"/>
          </a:xfrm>
        </p:spPr>
        <p:txBody>
          <a:bodyPr/>
          <a:lstStyle/>
          <a:p>
            <a:r>
              <a:rPr lang="en-US" altLang="en-US" dirty="0" smtClean="0"/>
              <a:t>Coverage Monitors and Emulation</a:t>
            </a:r>
            <a:endParaRPr lang="en-US" altLang="en-US" dirty="0"/>
          </a:p>
        </p:txBody>
      </p:sp>
      <p:sp>
        <p:nvSpPr>
          <p:cNvPr id="2478083" name="Rectangle 3"/>
          <p:cNvSpPr>
            <a:spLocks noGrp="1" noChangeArrowheads="1"/>
          </p:cNvSpPr>
          <p:nvPr>
            <p:ph type="body" idx="1"/>
          </p:nvPr>
        </p:nvSpPr>
        <p:spPr>
          <a:xfrm>
            <a:off x="576263" y="1386902"/>
            <a:ext cx="7991475" cy="5471097"/>
          </a:xfrm>
        </p:spPr>
        <p:txBody>
          <a:bodyPr/>
          <a:lstStyle/>
          <a:p>
            <a:r>
              <a:rPr lang="en-US" altLang="en-US" dirty="0" smtClean="0"/>
              <a:t>On-chip coverage monitors useful, but too expensive.</a:t>
            </a:r>
          </a:p>
          <a:p>
            <a:r>
              <a:rPr lang="en-US" altLang="en-US" dirty="0" smtClean="0"/>
              <a:t>But, people are using emulation!</a:t>
            </a:r>
          </a:p>
          <a:p>
            <a:endParaRPr lang="en-US" altLang="en-US" dirty="0"/>
          </a:p>
          <a:p>
            <a:r>
              <a:rPr lang="en-US" altLang="en-US" dirty="0" smtClean="0"/>
              <a:t>Put coverage monitors in the emulated design.</a:t>
            </a:r>
          </a:p>
          <a:p>
            <a:r>
              <a:rPr lang="en-US" altLang="en-US" dirty="0" smtClean="0"/>
              <a:t>Evaluate quality of post-silicon tests.</a:t>
            </a:r>
          </a:p>
          <a:p>
            <a:r>
              <a:rPr lang="en-US" altLang="en-US" dirty="0" smtClean="0"/>
              <a:t>Run the same tests on (un-monitored) actual silicon.</a:t>
            </a:r>
            <a:endParaRPr lang="en-US" altLang="en-US" dirty="0"/>
          </a:p>
        </p:txBody>
      </p:sp>
    </p:spTree>
    <p:extLst>
      <p:ext uri="{BB962C8B-B14F-4D97-AF65-F5344CB8AC3E}">
        <p14:creationId xmlns:p14="http://schemas.microsoft.com/office/powerpoint/2010/main" val="1445711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What Is “Formal”?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11</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nSpc>
                <a:spcPct val="130000"/>
              </a:lnSpc>
              <a:spcAft>
                <a:spcPts val="800"/>
              </a:spcAft>
              <a:buClr>
                <a:schemeClr val="tx2"/>
              </a:buClr>
              <a:buSzPct val="75000"/>
              <a:defRPr/>
            </a:pPr>
            <a:endParaRPr lang="en-US" sz="2800" dirty="0" smtClean="0"/>
          </a:p>
        </p:txBody>
      </p:sp>
      <p:pic>
        <p:nvPicPr>
          <p:cNvPr id="494594" name="Picture 2" descr="C:\Users\ajh\Desktop\IMG_010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2872" y="993142"/>
            <a:ext cx="7396897" cy="5547357"/>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p:cNvSpPr/>
          <p:nvPr/>
        </p:nvSpPr>
        <p:spPr bwMode="auto">
          <a:xfrm>
            <a:off x="1104181" y="1380226"/>
            <a:ext cx="4768878" cy="4923598"/>
          </a:xfrm>
          <a:prstGeom prst="noSmoking">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2067554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title"/>
          </p:nvPr>
        </p:nvSpPr>
        <p:spPr>
          <a:xfrm>
            <a:off x="574675" y="349789"/>
            <a:ext cx="7978410" cy="538162"/>
          </a:xfrm>
        </p:spPr>
        <p:txBody>
          <a:bodyPr/>
          <a:lstStyle/>
          <a:p>
            <a:r>
              <a:rPr lang="en-US" altLang="en-US" dirty="0" smtClean="0"/>
              <a:t>Coverage Monitors and Emulation</a:t>
            </a:r>
            <a:endParaRPr lang="en-US" altLang="en-US" dirty="0"/>
          </a:p>
        </p:txBody>
      </p:sp>
      <p:sp>
        <p:nvSpPr>
          <p:cNvPr id="2478083" name="Rectangle 3"/>
          <p:cNvSpPr>
            <a:spLocks noGrp="1" noChangeArrowheads="1"/>
          </p:cNvSpPr>
          <p:nvPr>
            <p:ph type="body" idx="1"/>
          </p:nvPr>
        </p:nvSpPr>
        <p:spPr>
          <a:xfrm>
            <a:off x="576263" y="1386902"/>
            <a:ext cx="8205428" cy="5471097"/>
          </a:xfrm>
        </p:spPr>
        <p:txBody>
          <a:bodyPr/>
          <a:lstStyle/>
          <a:p>
            <a:r>
              <a:rPr lang="en-US" altLang="en-US" dirty="0" smtClean="0"/>
              <a:t>On-chip coverage monitors useful, but too expensive.</a:t>
            </a:r>
          </a:p>
          <a:p>
            <a:r>
              <a:rPr lang="en-US" altLang="en-US" dirty="0" smtClean="0"/>
              <a:t>But, people are using emulation!</a:t>
            </a:r>
          </a:p>
          <a:p>
            <a:endParaRPr lang="en-US" altLang="en-US" dirty="0"/>
          </a:p>
          <a:p>
            <a:r>
              <a:rPr lang="en-US" altLang="en-US" dirty="0" smtClean="0"/>
              <a:t>Put coverage monitors in the emulated design.</a:t>
            </a:r>
          </a:p>
          <a:p>
            <a:r>
              <a:rPr lang="en-US" altLang="en-US" dirty="0" smtClean="0"/>
              <a:t>Evaluate quality of post-silicon tests.</a:t>
            </a:r>
          </a:p>
          <a:p>
            <a:r>
              <a:rPr lang="en-US" altLang="en-US" dirty="0" smtClean="0"/>
              <a:t>Run the same tests on (un-monitored) actual silicon.</a:t>
            </a:r>
          </a:p>
          <a:p>
            <a:endParaRPr lang="en-US" altLang="en-US" dirty="0"/>
          </a:p>
          <a:p>
            <a:pPr marL="0" indent="0">
              <a:buNone/>
            </a:pPr>
            <a:r>
              <a:rPr lang="en-US" altLang="en-US" dirty="0" smtClean="0">
                <a:solidFill>
                  <a:schemeClr val="tx2"/>
                </a:solidFill>
              </a:rPr>
              <a:t>The things you are monitoring don’t even have to exist in the emulation version!  As long as you can monitor whether the silicon </a:t>
            </a:r>
            <a:r>
              <a:rPr lang="en-US" altLang="en-US" b="1" i="1" dirty="0" smtClean="0">
                <a:solidFill>
                  <a:schemeClr val="tx2"/>
                </a:solidFill>
              </a:rPr>
              <a:t>would have </a:t>
            </a:r>
            <a:r>
              <a:rPr lang="en-US" altLang="en-US" dirty="0" smtClean="0">
                <a:solidFill>
                  <a:schemeClr val="tx2"/>
                </a:solidFill>
              </a:rPr>
              <a:t>covered the desired event.</a:t>
            </a:r>
            <a:endParaRPr lang="en-US" altLang="en-US" dirty="0">
              <a:solidFill>
                <a:schemeClr val="tx2"/>
              </a:solidFill>
            </a:endParaRPr>
          </a:p>
        </p:txBody>
      </p:sp>
      <p:sp>
        <p:nvSpPr>
          <p:cNvPr id="2" name="TextBox 1"/>
          <p:cNvSpPr txBox="1"/>
          <p:nvPr/>
        </p:nvSpPr>
        <p:spPr>
          <a:xfrm>
            <a:off x="51757" y="6435303"/>
            <a:ext cx="4271426" cy="369332"/>
          </a:xfrm>
          <a:prstGeom prst="rect">
            <a:avLst/>
          </a:prstGeom>
          <a:noFill/>
        </p:spPr>
        <p:txBody>
          <a:bodyPr wrap="none" rtlCol="0">
            <a:spAutoFit/>
          </a:bodyPr>
          <a:lstStyle/>
          <a:p>
            <a:r>
              <a:rPr lang="en-CA" dirty="0" err="1" smtClean="0"/>
              <a:t>Balston</a:t>
            </a:r>
            <a:r>
              <a:rPr lang="en-CA" dirty="0" smtClean="0"/>
              <a:t>, Wilton, Hu, </a:t>
            </a:r>
            <a:r>
              <a:rPr lang="en-CA" dirty="0" err="1" smtClean="0"/>
              <a:t>Nahir</a:t>
            </a:r>
            <a:r>
              <a:rPr lang="en-CA" dirty="0" smtClean="0"/>
              <a:t>, HLDVT 2012</a:t>
            </a:r>
            <a:endParaRPr lang="en-CA" dirty="0"/>
          </a:p>
        </p:txBody>
      </p:sp>
    </p:spTree>
    <p:extLst>
      <p:ext uri="{BB962C8B-B14F-4D97-AF65-F5344CB8AC3E}">
        <p14:creationId xmlns:p14="http://schemas.microsoft.com/office/powerpoint/2010/main" val="98996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6553200" y="6243638"/>
            <a:ext cx="2133600" cy="457200"/>
          </a:xfrm>
          <a:prstGeom prst="rect">
            <a:avLst/>
          </a:prstGeom>
        </p:spPr>
        <p:txBody>
          <a:bodyPr/>
          <a:lstStyle/>
          <a:p>
            <a:fld id="{5703AA54-6AB5-45F4-A452-F75B9053E81F}" type="slidenum">
              <a:rPr lang="en-US" altLang="en-US"/>
              <a:pPr/>
              <a:t>111</a:t>
            </a:fld>
            <a:endParaRPr lang="en-US" altLang="en-US"/>
          </a:p>
        </p:txBody>
      </p:sp>
      <p:sp>
        <p:nvSpPr>
          <p:cNvPr id="698370" name="Rectangle 2"/>
          <p:cNvSpPr>
            <a:spLocks noGrp="1" noChangeArrowheads="1"/>
          </p:cNvSpPr>
          <p:nvPr>
            <p:ph type="title"/>
          </p:nvPr>
        </p:nvSpPr>
        <p:spPr>
          <a:xfrm>
            <a:off x="457200" y="277813"/>
            <a:ext cx="8686800" cy="1139825"/>
          </a:xfrm>
        </p:spPr>
        <p:txBody>
          <a:bodyPr/>
          <a:lstStyle/>
          <a:p>
            <a:r>
              <a:rPr lang="en-US" altLang="en-US"/>
              <a:t>Emulation in the Design Flow</a:t>
            </a:r>
          </a:p>
        </p:txBody>
      </p:sp>
      <p:sp>
        <p:nvSpPr>
          <p:cNvPr id="698371" name="Text Box 3"/>
          <p:cNvSpPr txBox="1">
            <a:spLocks noChangeArrowheads="1"/>
          </p:cNvSpPr>
          <p:nvPr/>
        </p:nvSpPr>
        <p:spPr bwMode="auto">
          <a:xfrm>
            <a:off x="381000" y="2025650"/>
            <a:ext cx="123825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Design</a:t>
            </a:r>
          </a:p>
        </p:txBody>
      </p:sp>
      <p:sp>
        <p:nvSpPr>
          <p:cNvPr id="698372" name="Text Box 4"/>
          <p:cNvSpPr txBox="1">
            <a:spLocks noChangeArrowheads="1"/>
          </p:cNvSpPr>
          <p:nvPr/>
        </p:nvSpPr>
        <p:spPr bwMode="auto">
          <a:xfrm>
            <a:off x="7975600" y="2025650"/>
            <a:ext cx="88900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Chip</a:t>
            </a:r>
          </a:p>
        </p:txBody>
      </p:sp>
      <p:sp>
        <p:nvSpPr>
          <p:cNvPr id="698375" name="Line 7"/>
          <p:cNvSpPr>
            <a:spLocks noChangeShapeType="1"/>
          </p:cNvSpPr>
          <p:nvPr/>
        </p:nvSpPr>
        <p:spPr bwMode="auto">
          <a:xfrm>
            <a:off x="1600200" y="2286000"/>
            <a:ext cx="6324600"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698377" name="Text Box 9"/>
          <p:cNvSpPr txBox="1">
            <a:spLocks noChangeArrowheads="1"/>
          </p:cNvSpPr>
          <p:nvPr/>
        </p:nvSpPr>
        <p:spPr bwMode="auto">
          <a:xfrm>
            <a:off x="4606925" y="1828800"/>
            <a:ext cx="1946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Silicon Flow</a:t>
            </a:r>
          </a:p>
        </p:txBody>
      </p:sp>
      <p:sp>
        <p:nvSpPr>
          <p:cNvPr id="698386" name="Freeform 18"/>
          <p:cNvSpPr>
            <a:spLocks/>
          </p:cNvSpPr>
          <p:nvPr/>
        </p:nvSpPr>
        <p:spPr bwMode="auto">
          <a:xfrm>
            <a:off x="500063" y="914400"/>
            <a:ext cx="1128712" cy="1082675"/>
          </a:xfrm>
          <a:custGeom>
            <a:avLst/>
            <a:gdLst>
              <a:gd name="T0" fmla="*/ 453 w 711"/>
              <a:gd name="T1" fmla="*/ 672 h 682"/>
              <a:gd name="T2" fmla="*/ 693 w 711"/>
              <a:gd name="T3" fmla="*/ 336 h 682"/>
              <a:gd name="T4" fmla="*/ 347 w 711"/>
              <a:gd name="T5" fmla="*/ 0 h 682"/>
              <a:gd name="T6" fmla="*/ 21 w 711"/>
              <a:gd name="T7" fmla="*/ 336 h 682"/>
              <a:gd name="T8" fmla="*/ 223 w 711"/>
              <a:gd name="T9" fmla="*/ 682 h 682"/>
            </a:gdLst>
            <a:ahLst/>
            <a:cxnLst>
              <a:cxn ang="0">
                <a:pos x="T0" y="T1"/>
              </a:cxn>
              <a:cxn ang="0">
                <a:pos x="T2" y="T3"/>
              </a:cxn>
              <a:cxn ang="0">
                <a:pos x="T4" y="T5"/>
              </a:cxn>
              <a:cxn ang="0">
                <a:pos x="T6" y="T7"/>
              </a:cxn>
              <a:cxn ang="0">
                <a:pos x="T8" y="T9"/>
              </a:cxn>
            </a:cxnLst>
            <a:rect l="0" t="0" r="r" b="b"/>
            <a:pathLst>
              <a:path w="711" h="682">
                <a:moveTo>
                  <a:pt x="453" y="672"/>
                </a:moveTo>
                <a:cubicBezTo>
                  <a:pt x="581" y="560"/>
                  <a:pt x="711" y="448"/>
                  <a:pt x="693" y="336"/>
                </a:cubicBezTo>
                <a:cubicBezTo>
                  <a:pt x="675" y="224"/>
                  <a:pt x="459" y="0"/>
                  <a:pt x="347" y="0"/>
                </a:cubicBezTo>
                <a:cubicBezTo>
                  <a:pt x="235" y="0"/>
                  <a:pt x="42" y="222"/>
                  <a:pt x="21" y="336"/>
                </a:cubicBezTo>
                <a:cubicBezTo>
                  <a:pt x="0" y="450"/>
                  <a:pt x="181" y="610"/>
                  <a:pt x="223" y="682"/>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698389" name="Text Box 21"/>
          <p:cNvSpPr txBox="1">
            <a:spLocks noChangeArrowheads="1"/>
          </p:cNvSpPr>
          <p:nvPr/>
        </p:nvSpPr>
        <p:spPr bwMode="auto">
          <a:xfrm>
            <a:off x="1508125" y="1143000"/>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Pre-Si</a:t>
            </a:r>
          </a:p>
          <a:p>
            <a:r>
              <a:rPr lang="en-US" altLang="en-US"/>
              <a:t>Validation</a:t>
            </a:r>
          </a:p>
        </p:txBody>
      </p:sp>
    </p:spTree>
    <p:extLst>
      <p:ext uri="{BB962C8B-B14F-4D97-AF65-F5344CB8AC3E}">
        <p14:creationId xmlns:p14="http://schemas.microsoft.com/office/powerpoint/2010/main" val="336133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4294967295"/>
          </p:nvPr>
        </p:nvSpPr>
        <p:spPr>
          <a:xfrm>
            <a:off x="6553200" y="6243638"/>
            <a:ext cx="2133600" cy="457200"/>
          </a:xfrm>
          <a:prstGeom prst="rect">
            <a:avLst/>
          </a:prstGeom>
        </p:spPr>
        <p:txBody>
          <a:bodyPr/>
          <a:lstStyle/>
          <a:p>
            <a:fld id="{E6DEFD0E-D83A-4CEC-9FFD-C9E0D786B1AC}" type="slidenum">
              <a:rPr lang="en-US" altLang="en-US"/>
              <a:pPr/>
              <a:t>112</a:t>
            </a:fld>
            <a:endParaRPr lang="en-US" altLang="en-US"/>
          </a:p>
        </p:txBody>
      </p:sp>
      <p:sp>
        <p:nvSpPr>
          <p:cNvPr id="700418" name="Rectangle 2"/>
          <p:cNvSpPr>
            <a:spLocks noGrp="1" noChangeArrowheads="1"/>
          </p:cNvSpPr>
          <p:nvPr>
            <p:ph type="title"/>
          </p:nvPr>
        </p:nvSpPr>
        <p:spPr>
          <a:xfrm>
            <a:off x="457200" y="277813"/>
            <a:ext cx="8686800" cy="1139825"/>
          </a:xfrm>
        </p:spPr>
        <p:txBody>
          <a:bodyPr/>
          <a:lstStyle/>
          <a:p>
            <a:r>
              <a:rPr lang="en-US" altLang="en-US"/>
              <a:t>Emulation in the Design Flow</a:t>
            </a:r>
          </a:p>
        </p:txBody>
      </p:sp>
      <p:sp>
        <p:nvSpPr>
          <p:cNvPr id="700419" name="Text Box 3"/>
          <p:cNvSpPr txBox="1">
            <a:spLocks noChangeArrowheads="1"/>
          </p:cNvSpPr>
          <p:nvPr/>
        </p:nvSpPr>
        <p:spPr bwMode="auto">
          <a:xfrm>
            <a:off x="381000" y="2025650"/>
            <a:ext cx="123825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Design</a:t>
            </a:r>
          </a:p>
        </p:txBody>
      </p:sp>
      <p:sp>
        <p:nvSpPr>
          <p:cNvPr id="700420" name="Text Box 4"/>
          <p:cNvSpPr txBox="1">
            <a:spLocks noChangeArrowheads="1"/>
          </p:cNvSpPr>
          <p:nvPr/>
        </p:nvSpPr>
        <p:spPr bwMode="auto">
          <a:xfrm>
            <a:off x="7975600" y="2025650"/>
            <a:ext cx="88900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Chip</a:t>
            </a:r>
          </a:p>
        </p:txBody>
      </p:sp>
      <p:sp>
        <p:nvSpPr>
          <p:cNvPr id="700421" name="Text Box 5"/>
          <p:cNvSpPr txBox="1">
            <a:spLocks noChangeArrowheads="1"/>
          </p:cNvSpPr>
          <p:nvPr/>
        </p:nvSpPr>
        <p:spPr bwMode="auto">
          <a:xfrm>
            <a:off x="3157538" y="3429000"/>
            <a:ext cx="1109662"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FPGA</a:t>
            </a:r>
          </a:p>
        </p:txBody>
      </p:sp>
      <p:sp>
        <p:nvSpPr>
          <p:cNvPr id="700423" name="Line 7"/>
          <p:cNvSpPr>
            <a:spLocks noChangeShapeType="1"/>
          </p:cNvSpPr>
          <p:nvPr/>
        </p:nvSpPr>
        <p:spPr bwMode="auto">
          <a:xfrm>
            <a:off x="1600200" y="2286000"/>
            <a:ext cx="6324600"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00424" name="Line 8"/>
          <p:cNvSpPr>
            <a:spLocks noChangeShapeType="1"/>
          </p:cNvSpPr>
          <p:nvPr/>
        </p:nvSpPr>
        <p:spPr bwMode="auto">
          <a:xfrm>
            <a:off x="1598613" y="2513013"/>
            <a:ext cx="1525587" cy="915987"/>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700425" name="Text Box 9"/>
          <p:cNvSpPr txBox="1">
            <a:spLocks noChangeArrowheads="1"/>
          </p:cNvSpPr>
          <p:nvPr/>
        </p:nvSpPr>
        <p:spPr bwMode="auto">
          <a:xfrm>
            <a:off x="4606925" y="1828800"/>
            <a:ext cx="1946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Silicon Flow</a:t>
            </a:r>
          </a:p>
        </p:txBody>
      </p:sp>
      <p:sp>
        <p:nvSpPr>
          <p:cNvPr id="700426" name="Text Box 10"/>
          <p:cNvSpPr txBox="1">
            <a:spLocks noChangeArrowheads="1"/>
          </p:cNvSpPr>
          <p:nvPr/>
        </p:nvSpPr>
        <p:spPr bwMode="auto">
          <a:xfrm>
            <a:off x="2133600" y="2466975"/>
            <a:ext cx="16541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Emulation</a:t>
            </a:r>
          </a:p>
          <a:p>
            <a:r>
              <a:rPr lang="en-US" altLang="en-US"/>
              <a:t>       Flow</a:t>
            </a:r>
          </a:p>
        </p:txBody>
      </p:sp>
      <p:sp>
        <p:nvSpPr>
          <p:cNvPr id="700432" name="Freeform 16"/>
          <p:cNvSpPr>
            <a:spLocks/>
          </p:cNvSpPr>
          <p:nvPr/>
        </p:nvSpPr>
        <p:spPr bwMode="auto">
          <a:xfrm>
            <a:off x="500063" y="914400"/>
            <a:ext cx="1128712" cy="1082675"/>
          </a:xfrm>
          <a:custGeom>
            <a:avLst/>
            <a:gdLst>
              <a:gd name="T0" fmla="*/ 453 w 711"/>
              <a:gd name="T1" fmla="*/ 672 h 682"/>
              <a:gd name="T2" fmla="*/ 693 w 711"/>
              <a:gd name="T3" fmla="*/ 336 h 682"/>
              <a:gd name="T4" fmla="*/ 347 w 711"/>
              <a:gd name="T5" fmla="*/ 0 h 682"/>
              <a:gd name="T6" fmla="*/ 21 w 711"/>
              <a:gd name="T7" fmla="*/ 336 h 682"/>
              <a:gd name="T8" fmla="*/ 223 w 711"/>
              <a:gd name="T9" fmla="*/ 682 h 682"/>
            </a:gdLst>
            <a:ahLst/>
            <a:cxnLst>
              <a:cxn ang="0">
                <a:pos x="T0" y="T1"/>
              </a:cxn>
              <a:cxn ang="0">
                <a:pos x="T2" y="T3"/>
              </a:cxn>
              <a:cxn ang="0">
                <a:pos x="T4" y="T5"/>
              </a:cxn>
              <a:cxn ang="0">
                <a:pos x="T6" y="T7"/>
              </a:cxn>
              <a:cxn ang="0">
                <a:pos x="T8" y="T9"/>
              </a:cxn>
            </a:cxnLst>
            <a:rect l="0" t="0" r="r" b="b"/>
            <a:pathLst>
              <a:path w="711" h="682">
                <a:moveTo>
                  <a:pt x="453" y="672"/>
                </a:moveTo>
                <a:cubicBezTo>
                  <a:pt x="581" y="560"/>
                  <a:pt x="711" y="448"/>
                  <a:pt x="693" y="336"/>
                </a:cubicBezTo>
                <a:cubicBezTo>
                  <a:pt x="675" y="224"/>
                  <a:pt x="459" y="0"/>
                  <a:pt x="347" y="0"/>
                </a:cubicBezTo>
                <a:cubicBezTo>
                  <a:pt x="235" y="0"/>
                  <a:pt x="42" y="222"/>
                  <a:pt x="21" y="336"/>
                </a:cubicBezTo>
                <a:cubicBezTo>
                  <a:pt x="0" y="450"/>
                  <a:pt x="181" y="610"/>
                  <a:pt x="223" y="682"/>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00433" name="Text Box 17"/>
          <p:cNvSpPr txBox="1">
            <a:spLocks noChangeArrowheads="1"/>
          </p:cNvSpPr>
          <p:nvPr/>
        </p:nvSpPr>
        <p:spPr bwMode="auto">
          <a:xfrm>
            <a:off x="1508125" y="1143000"/>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Pre-Si</a:t>
            </a:r>
          </a:p>
          <a:p>
            <a:r>
              <a:rPr lang="en-US" altLang="en-US"/>
              <a:t>Validation</a:t>
            </a:r>
          </a:p>
        </p:txBody>
      </p:sp>
      <p:sp>
        <p:nvSpPr>
          <p:cNvPr id="700434" name="Freeform 18"/>
          <p:cNvSpPr>
            <a:spLocks/>
          </p:cNvSpPr>
          <p:nvPr/>
        </p:nvSpPr>
        <p:spPr bwMode="auto">
          <a:xfrm>
            <a:off x="2971800" y="1524000"/>
            <a:ext cx="914400" cy="1905000"/>
          </a:xfrm>
          <a:custGeom>
            <a:avLst/>
            <a:gdLst>
              <a:gd name="T0" fmla="*/ 576 w 576"/>
              <a:gd name="T1" fmla="*/ 1200 h 1200"/>
              <a:gd name="T2" fmla="*/ 413 w 576"/>
              <a:gd name="T3" fmla="*/ 317 h 1200"/>
              <a:gd name="T4" fmla="*/ 0 w 576"/>
              <a:gd name="T5" fmla="*/ 0 h 1200"/>
            </a:gdLst>
            <a:ahLst/>
            <a:cxnLst>
              <a:cxn ang="0">
                <a:pos x="T0" y="T1"/>
              </a:cxn>
              <a:cxn ang="0">
                <a:pos x="T2" y="T3"/>
              </a:cxn>
              <a:cxn ang="0">
                <a:pos x="T4" y="T5"/>
              </a:cxn>
            </a:cxnLst>
            <a:rect l="0" t="0" r="r" b="b"/>
            <a:pathLst>
              <a:path w="576" h="1200">
                <a:moveTo>
                  <a:pt x="576" y="1200"/>
                </a:moveTo>
                <a:cubicBezTo>
                  <a:pt x="547" y="1053"/>
                  <a:pt x="509" y="517"/>
                  <a:pt x="413" y="317"/>
                </a:cubicBezTo>
                <a:cubicBezTo>
                  <a:pt x="317" y="117"/>
                  <a:pt x="86" y="66"/>
                  <a:pt x="0"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00435" name="Freeform 19"/>
          <p:cNvSpPr>
            <a:spLocks/>
          </p:cNvSpPr>
          <p:nvPr/>
        </p:nvSpPr>
        <p:spPr bwMode="auto">
          <a:xfrm>
            <a:off x="4191000" y="1265238"/>
            <a:ext cx="1249363" cy="2163762"/>
          </a:xfrm>
          <a:custGeom>
            <a:avLst/>
            <a:gdLst>
              <a:gd name="T0" fmla="*/ 0 w 787"/>
              <a:gd name="T1" fmla="*/ 1363 h 1363"/>
              <a:gd name="T2" fmla="*/ 230 w 787"/>
              <a:gd name="T3" fmla="*/ 259 h 1363"/>
              <a:gd name="T4" fmla="*/ 787 w 787"/>
              <a:gd name="T5" fmla="*/ 0 h 1363"/>
            </a:gdLst>
            <a:ahLst/>
            <a:cxnLst>
              <a:cxn ang="0">
                <a:pos x="T0" y="T1"/>
              </a:cxn>
              <a:cxn ang="0">
                <a:pos x="T2" y="T3"/>
              </a:cxn>
              <a:cxn ang="0">
                <a:pos x="T4" y="T5"/>
              </a:cxn>
            </a:cxnLst>
            <a:rect l="0" t="0" r="r" b="b"/>
            <a:pathLst>
              <a:path w="787" h="1363">
                <a:moveTo>
                  <a:pt x="0" y="1363"/>
                </a:moveTo>
                <a:cubicBezTo>
                  <a:pt x="38" y="1179"/>
                  <a:pt x="99" y="486"/>
                  <a:pt x="230" y="259"/>
                </a:cubicBezTo>
                <a:cubicBezTo>
                  <a:pt x="361" y="32"/>
                  <a:pt x="671" y="54"/>
                  <a:pt x="787"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00436" name="Text Box 20"/>
          <p:cNvSpPr txBox="1">
            <a:spLocks noChangeArrowheads="1"/>
          </p:cNvSpPr>
          <p:nvPr/>
        </p:nvSpPr>
        <p:spPr bwMode="auto">
          <a:xfrm>
            <a:off x="5394325" y="927100"/>
            <a:ext cx="14335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SW, etc.</a:t>
            </a:r>
          </a:p>
        </p:txBody>
      </p:sp>
    </p:spTree>
    <p:extLst>
      <p:ext uri="{BB962C8B-B14F-4D97-AF65-F5344CB8AC3E}">
        <p14:creationId xmlns:p14="http://schemas.microsoft.com/office/powerpoint/2010/main" val="123735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4294967295"/>
          </p:nvPr>
        </p:nvSpPr>
        <p:spPr>
          <a:xfrm>
            <a:off x="6553200" y="6243638"/>
            <a:ext cx="2133600" cy="457200"/>
          </a:xfrm>
          <a:prstGeom prst="rect">
            <a:avLst/>
          </a:prstGeom>
        </p:spPr>
        <p:txBody>
          <a:bodyPr/>
          <a:lstStyle/>
          <a:p>
            <a:fld id="{476AB0C2-94D6-44C5-A885-EAD7AB5C5DF8}" type="slidenum">
              <a:rPr lang="en-US" altLang="en-US"/>
              <a:pPr/>
              <a:t>113</a:t>
            </a:fld>
            <a:endParaRPr lang="en-US" altLang="en-US"/>
          </a:p>
        </p:txBody>
      </p:sp>
      <p:sp>
        <p:nvSpPr>
          <p:cNvPr id="714754" name="Rectangle 2"/>
          <p:cNvSpPr>
            <a:spLocks noGrp="1" noChangeArrowheads="1"/>
          </p:cNvSpPr>
          <p:nvPr>
            <p:ph type="title"/>
          </p:nvPr>
        </p:nvSpPr>
        <p:spPr>
          <a:xfrm>
            <a:off x="457200" y="277813"/>
            <a:ext cx="8686800" cy="1139825"/>
          </a:xfrm>
        </p:spPr>
        <p:txBody>
          <a:bodyPr/>
          <a:lstStyle/>
          <a:p>
            <a:r>
              <a:rPr lang="en-US" altLang="en-US" sz="3800"/>
              <a:t>Post-Silicon in the Design Flow</a:t>
            </a:r>
          </a:p>
        </p:txBody>
      </p:sp>
      <p:sp>
        <p:nvSpPr>
          <p:cNvPr id="714755" name="Text Box 3"/>
          <p:cNvSpPr txBox="1">
            <a:spLocks noChangeArrowheads="1"/>
          </p:cNvSpPr>
          <p:nvPr/>
        </p:nvSpPr>
        <p:spPr bwMode="auto">
          <a:xfrm>
            <a:off x="381000" y="2025650"/>
            <a:ext cx="123825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Design</a:t>
            </a:r>
          </a:p>
        </p:txBody>
      </p:sp>
      <p:sp>
        <p:nvSpPr>
          <p:cNvPr id="714756" name="Text Box 4"/>
          <p:cNvSpPr txBox="1">
            <a:spLocks noChangeArrowheads="1"/>
          </p:cNvSpPr>
          <p:nvPr/>
        </p:nvSpPr>
        <p:spPr bwMode="auto">
          <a:xfrm>
            <a:off x="7975600" y="2025650"/>
            <a:ext cx="88900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Chip</a:t>
            </a:r>
          </a:p>
        </p:txBody>
      </p:sp>
      <p:sp>
        <p:nvSpPr>
          <p:cNvPr id="714757" name="Text Box 5"/>
          <p:cNvSpPr txBox="1">
            <a:spLocks noChangeArrowheads="1"/>
          </p:cNvSpPr>
          <p:nvPr/>
        </p:nvSpPr>
        <p:spPr bwMode="auto">
          <a:xfrm>
            <a:off x="3157538" y="3429000"/>
            <a:ext cx="1109662"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FPGA</a:t>
            </a:r>
          </a:p>
        </p:txBody>
      </p:sp>
      <p:sp>
        <p:nvSpPr>
          <p:cNvPr id="714758" name="Text Box 6"/>
          <p:cNvSpPr txBox="1">
            <a:spLocks noChangeArrowheads="1"/>
          </p:cNvSpPr>
          <p:nvPr/>
        </p:nvSpPr>
        <p:spPr bwMode="auto">
          <a:xfrm>
            <a:off x="4800600" y="5194300"/>
            <a:ext cx="2855913" cy="911225"/>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 Test Plan,</a:t>
            </a:r>
          </a:p>
          <a:p>
            <a:r>
              <a:rPr lang="en-US" altLang="en-US"/>
              <a:t>Tests, Exercisers</a:t>
            </a:r>
          </a:p>
        </p:txBody>
      </p:sp>
      <p:sp>
        <p:nvSpPr>
          <p:cNvPr id="714759" name="Line 7"/>
          <p:cNvSpPr>
            <a:spLocks noChangeShapeType="1"/>
          </p:cNvSpPr>
          <p:nvPr/>
        </p:nvSpPr>
        <p:spPr bwMode="auto">
          <a:xfrm>
            <a:off x="1600200" y="2286000"/>
            <a:ext cx="6324600"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4760" name="Line 8"/>
          <p:cNvSpPr>
            <a:spLocks noChangeShapeType="1"/>
          </p:cNvSpPr>
          <p:nvPr/>
        </p:nvSpPr>
        <p:spPr bwMode="auto">
          <a:xfrm>
            <a:off x="1598613" y="2513013"/>
            <a:ext cx="1525587" cy="915987"/>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714761" name="Text Box 9"/>
          <p:cNvSpPr txBox="1">
            <a:spLocks noChangeArrowheads="1"/>
          </p:cNvSpPr>
          <p:nvPr/>
        </p:nvSpPr>
        <p:spPr bwMode="auto">
          <a:xfrm>
            <a:off x="4606925" y="1828800"/>
            <a:ext cx="1946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Silicon Flow</a:t>
            </a:r>
          </a:p>
        </p:txBody>
      </p:sp>
      <p:sp>
        <p:nvSpPr>
          <p:cNvPr id="714762" name="Text Box 10"/>
          <p:cNvSpPr txBox="1">
            <a:spLocks noChangeArrowheads="1"/>
          </p:cNvSpPr>
          <p:nvPr/>
        </p:nvSpPr>
        <p:spPr bwMode="auto">
          <a:xfrm>
            <a:off x="2133600" y="2466975"/>
            <a:ext cx="16541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Emulation</a:t>
            </a:r>
          </a:p>
          <a:p>
            <a:r>
              <a:rPr lang="en-US" altLang="en-US"/>
              <a:t>       Flow</a:t>
            </a:r>
          </a:p>
        </p:txBody>
      </p:sp>
      <p:sp>
        <p:nvSpPr>
          <p:cNvPr id="714763" name="Freeform 11"/>
          <p:cNvSpPr>
            <a:spLocks/>
          </p:cNvSpPr>
          <p:nvPr/>
        </p:nvSpPr>
        <p:spPr bwMode="auto">
          <a:xfrm>
            <a:off x="355600" y="2514600"/>
            <a:ext cx="4445000" cy="3644900"/>
          </a:xfrm>
          <a:custGeom>
            <a:avLst/>
            <a:gdLst>
              <a:gd name="T0" fmla="*/ 400 w 2800"/>
              <a:gd name="T1" fmla="*/ 0 h 2296"/>
              <a:gd name="T2" fmla="*/ 400 w 2800"/>
              <a:gd name="T3" fmla="*/ 1968 h 2296"/>
              <a:gd name="T4" fmla="*/ 2800 w 2800"/>
              <a:gd name="T5" fmla="*/ 1968 h 2296"/>
            </a:gdLst>
            <a:ahLst/>
            <a:cxnLst>
              <a:cxn ang="0">
                <a:pos x="T0" y="T1"/>
              </a:cxn>
              <a:cxn ang="0">
                <a:pos x="T2" y="T3"/>
              </a:cxn>
              <a:cxn ang="0">
                <a:pos x="T4" y="T5"/>
              </a:cxn>
            </a:cxnLst>
            <a:rect l="0" t="0" r="r" b="b"/>
            <a:pathLst>
              <a:path w="2800" h="2296">
                <a:moveTo>
                  <a:pt x="400" y="0"/>
                </a:moveTo>
                <a:cubicBezTo>
                  <a:pt x="200" y="820"/>
                  <a:pt x="0" y="1640"/>
                  <a:pt x="400" y="1968"/>
                </a:cubicBezTo>
                <a:cubicBezTo>
                  <a:pt x="800" y="2296"/>
                  <a:pt x="1800" y="2132"/>
                  <a:pt x="2800" y="1968"/>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4764" name="Freeform 12"/>
          <p:cNvSpPr>
            <a:spLocks/>
          </p:cNvSpPr>
          <p:nvPr/>
        </p:nvSpPr>
        <p:spPr bwMode="auto">
          <a:xfrm>
            <a:off x="7620000" y="2590800"/>
            <a:ext cx="1381125" cy="3155950"/>
          </a:xfrm>
          <a:custGeom>
            <a:avLst/>
            <a:gdLst>
              <a:gd name="T0" fmla="*/ 0 w 870"/>
              <a:gd name="T1" fmla="*/ 1851 h 1988"/>
              <a:gd name="T2" fmla="*/ 758 w 870"/>
              <a:gd name="T3" fmla="*/ 1680 h 1988"/>
              <a:gd name="T4" fmla="*/ 672 w 870"/>
              <a:gd name="T5" fmla="*/ 0 h 1988"/>
            </a:gdLst>
            <a:ahLst/>
            <a:cxnLst>
              <a:cxn ang="0">
                <a:pos x="T0" y="T1"/>
              </a:cxn>
              <a:cxn ang="0">
                <a:pos x="T2" y="T3"/>
              </a:cxn>
              <a:cxn ang="0">
                <a:pos x="T4" y="T5"/>
              </a:cxn>
            </a:cxnLst>
            <a:rect l="0" t="0" r="r" b="b"/>
            <a:pathLst>
              <a:path w="870" h="1988">
                <a:moveTo>
                  <a:pt x="0" y="1851"/>
                </a:moveTo>
                <a:cubicBezTo>
                  <a:pt x="126" y="1823"/>
                  <a:pt x="646" y="1988"/>
                  <a:pt x="758" y="1680"/>
                </a:cubicBezTo>
                <a:cubicBezTo>
                  <a:pt x="870" y="1372"/>
                  <a:pt x="690" y="350"/>
                  <a:pt x="672"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714765" name="Freeform 13"/>
          <p:cNvSpPr>
            <a:spLocks/>
          </p:cNvSpPr>
          <p:nvPr/>
        </p:nvSpPr>
        <p:spPr bwMode="auto">
          <a:xfrm>
            <a:off x="7045325" y="2451100"/>
            <a:ext cx="955675" cy="2730500"/>
          </a:xfrm>
          <a:custGeom>
            <a:avLst/>
            <a:gdLst>
              <a:gd name="T0" fmla="*/ 602 w 602"/>
              <a:gd name="T1" fmla="*/ 40 h 1720"/>
              <a:gd name="T2" fmla="*/ 64 w 602"/>
              <a:gd name="T3" fmla="*/ 280 h 1720"/>
              <a:gd name="T4" fmla="*/ 218 w 602"/>
              <a:gd name="T5" fmla="*/ 1720 h 1720"/>
            </a:gdLst>
            <a:ahLst/>
            <a:cxnLst>
              <a:cxn ang="0">
                <a:pos x="T0" y="T1"/>
              </a:cxn>
              <a:cxn ang="0">
                <a:pos x="T2" y="T3"/>
              </a:cxn>
              <a:cxn ang="0">
                <a:pos x="T4" y="T5"/>
              </a:cxn>
            </a:cxnLst>
            <a:rect l="0" t="0" r="r" b="b"/>
            <a:pathLst>
              <a:path w="602" h="1720">
                <a:moveTo>
                  <a:pt x="602" y="40"/>
                </a:moveTo>
                <a:cubicBezTo>
                  <a:pt x="512" y="80"/>
                  <a:pt x="128" y="0"/>
                  <a:pt x="64" y="280"/>
                </a:cubicBezTo>
                <a:cubicBezTo>
                  <a:pt x="0" y="560"/>
                  <a:pt x="186" y="1420"/>
                  <a:pt x="218" y="172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4766" name="Text Box 14"/>
          <p:cNvSpPr txBox="1">
            <a:spLocks noChangeArrowheads="1"/>
          </p:cNvSpPr>
          <p:nvPr/>
        </p:nvSpPr>
        <p:spPr bwMode="auto">
          <a:xfrm>
            <a:off x="152400" y="5911850"/>
            <a:ext cx="37306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 Validation Team</a:t>
            </a:r>
          </a:p>
        </p:txBody>
      </p:sp>
      <p:sp>
        <p:nvSpPr>
          <p:cNvPr id="714767" name="Text Box 15"/>
          <p:cNvSpPr txBox="1">
            <a:spLocks noChangeArrowheads="1"/>
          </p:cNvSpPr>
          <p:nvPr/>
        </p:nvSpPr>
        <p:spPr bwMode="auto">
          <a:xfrm>
            <a:off x="7239000" y="3533775"/>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a:t>
            </a:r>
          </a:p>
          <a:p>
            <a:r>
              <a:rPr lang="en-US" altLang="en-US"/>
              <a:t>Validation</a:t>
            </a:r>
          </a:p>
        </p:txBody>
      </p:sp>
      <p:sp>
        <p:nvSpPr>
          <p:cNvPr id="714768" name="Freeform 16"/>
          <p:cNvSpPr>
            <a:spLocks/>
          </p:cNvSpPr>
          <p:nvPr/>
        </p:nvSpPr>
        <p:spPr bwMode="auto">
          <a:xfrm>
            <a:off x="500063" y="914400"/>
            <a:ext cx="1128712" cy="1082675"/>
          </a:xfrm>
          <a:custGeom>
            <a:avLst/>
            <a:gdLst>
              <a:gd name="T0" fmla="*/ 453 w 711"/>
              <a:gd name="T1" fmla="*/ 672 h 682"/>
              <a:gd name="T2" fmla="*/ 693 w 711"/>
              <a:gd name="T3" fmla="*/ 336 h 682"/>
              <a:gd name="T4" fmla="*/ 347 w 711"/>
              <a:gd name="T5" fmla="*/ 0 h 682"/>
              <a:gd name="T6" fmla="*/ 21 w 711"/>
              <a:gd name="T7" fmla="*/ 336 h 682"/>
              <a:gd name="T8" fmla="*/ 223 w 711"/>
              <a:gd name="T9" fmla="*/ 682 h 682"/>
            </a:gdLst>
            <a:ahLst/>
            <a:cxnLst>
              <a:cxn ang="0">
                <a:pos x="T0" y="T1"/>
              </a:cxn>
              <a:cxn ang="0">
                <a:pos x="T2" y="T3"/>
              </a:cxn>
              <a:cxn ang="0">
                <a:pos x="T4" y="T5"/>
              </a:cxn>
              <a:cxn ang="0">
                <a:pos x="T6" y="T7"/>
              </a:cxn>
              <a:cxn ang="0">
                <a:pos x="T8" y="T9"/>
              </a:cxn>
            </a:cxnLst>
            <a:rect l="0" t="0" r="r" b="b"/>
            <a:pathLst>
              <a:path w="711" h="682">
                <a:moveTo>
                  <a:pt x="453" y="672"/>
                </a:moveTo>
                <a:cubicBezTo>
                  <a:pt x="581" y="560"/>
                  <a:pt x="711" y="448"/>
                  <a:pt x="693" y="336"/>
                </a:cubicBezTo>
                <a:cubicBezTo>
                  <a:pt x="675" y="224"/>
                  <a:pt x="459" y="0"/>
                  <a:pt x="347" y="0"/>
                </a:cubicBezTo>
                <a:cubicBezTo>
                  <a:pt x="235" y="0"/>
                  <a:pt x="42" y="222"/>
                  <a:pt x="21" y="336"/>
                </a:cubicBezTo>
                <a:cubicBezTo>
                  <a:pt x="0" y="450"/>
                  <a:pt x="181" y="610"/>
                  <a:pt x="223" y="682"/>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4769" name="Text Box 17"/>
          <p:cNvSpPr txBox="1">
            <a:spLocks noChangeArrowheads="1"/>
          </p:cNvSpPr>
          <p:nvPr/>
        </p:nvSpPr>
        <p:spPr bwMode="auto">
          <a:xfrm>
            <a:off x="1508125" y="1143000"/>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Pre-Si</a:t>
            </a:r>
          </a:p>
          <a:p>
            <a:r>
              <a:rPr lang="en-US" altLang="en-US"/>
              <a:t>Validation</a:t>
            </a:r>
          </a:p>
        </p:txBody>
      </p:sp>
      <p:sp>
        <p:nvSpPr>
          <p:cNvPr id="714770" name="Freeform 18"/>
          <p:cNvSpPr>
            <a:spLocks/>
          </p:cNvSpPr>
          <p:nvPr/>
        </p:nvSpPr>
        <p:spPr bwMode="auto">
          <a:xfrm>
            <a:off x="2971800" y="1524000"/>
            <a:ext cx="914400" cy="1905000"/>
          </a:xfrm>
          <a:custGeom>
            <a:avLst/>
            <a:gdLst>
              <a:gd name="T0" fmla="*/ 576 w 576"/>
              <a:gd name="T1" fmla="*/ 1200 h 1200"/>
              <a:gd name="T2" fmla="*/ 413 w 576"/>
              <a:gd name="T3" fmla="*/ 317 h 1200"/>
              <a:gd name="T4" fmla="*/ 0 w 576"/>
              <a:gd name="T5" fmla="*/ 0 h 1200"/>
            </a:gdLst>
            <a:ahLst/>
            <a:cxnLst>
              <a:cxn ang="0">
                <a:pos x="T0" y="T1"/>
              </a:cxn>
              <a:cxn ang="0">
                <a:pos x="T2" y="T3"/>
              </a:cxn>
              <a:cxn ang="0">
                <a:pos x="T4" y="T5"/>
              </a:cxn>
            </a:cxnLst>
            <a:rect l="0" t="0" r="r" b="b"/>
            <a:pathLst>
              <a:path w="576" h="1200">
                <a:moveTo>
                  <a:pt x="576" y="1200"/>
                </a:moveTo>
                <a:cubicBezTo>
                  <a:pt x="547" y="1053"/>
                  <a:pt x="509" y="517"/>
                  <a:pt x="413" y="317"/>
                </a:cubicBezTo>
                <a:cubicBezTo>
                  <a:pt x="317" y="117"/>
                  <a:pt x="86" y="66"/>
                  <a:pt x="0"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4771" name="Freeform 19"/>
          <p:cNvSpPr>
            <a:spLocks/>
          </p:cNvSpPr>
          <p:nvPr/>
        </p:nvSpPr>
        <p:spPr bwMode="auto">
          <a:xfrm>
            <a:off x="4191000" y="1265238"/>
            <a:ext cx="1249363" cy="2163762"/>
          </a:xfrm>
          <a:custGeom>
            <a:avLst/>
            <a:gdLst>
              <a:gd name="T0" fmla="*/ 0 w 787"/>
              <a:gd name="T1" fmla="*/ 1363 h 1363"/>
              <a:gd name="T2" fmla="*/ 230 w 787"/>
              <a:gd name="T3" fmla="*/ 259 h 1363"/>
              <a:gd name="T4" fmla="*/ 787 w 787"/>
              <a:gd name="T5" fmla="*/ 0 h 1363"/>
            </a:gdLst>
            <a:ahLst/>
            <a:cxnLst>
              <a:cxn ang="0">
                <a:pos x="T0" y="T1"/>
              </a:cxn>
              <a:cxn ang="0">
                <a:pos x="T2" y="T3"/>
              </a:cxn>
              <a:cxn ang="0">
                <a:pos x="T4" y="T5"/>
              </a:cxn>
            </a:cxnLst>
            <a:rect l="0" t="0" r="r" b="b"/>
            <a:pathLst>
              <a:path w="787" h="1363">
                <a:moveTo>
                  <a:pt x="0" y="1363"/>
                </a:moveTo>
                <a:cubicBezTo>
                  <a:pt x="38" y="1179"/>
                  <a:pt x="99" y="486"/>
                  <a:pt x="230" y="259"/>
                </a:cubicBezTo>
                <a:cubicBezTo>
                  <a:pt x="361" y="32"/>
                  <a:pt x="671" y="54"/>
                  <a:pt x="787"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4772" name="Text Box 20"/>
          <p:cNvSpPr txBox="1">
            <a:spLocks noChangeArrowheads="1"/>
          </p:cNvSpPr>
          <p:nvPr/>
        </p:nvSpPr>
        <p:spPr bwMode="auto">
          <a:xfrm>
            <a:off x="5394325" y="927100"/>
            <a:ext cx="14335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SW, etc.</a:t>
            </a:r>
          </a:p>
        </p:txBody>
      </p:sp>
    </p:spTree>
    <p:extLst>
      <p:ext uri="{BB962C8B-B14F-4D97-AF65-F5344CB8AC3E}">
        <p14:creationId xmlns:p14="http://schemas.microsoft.com/office/powerpoint/2010/main" val="237041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5ED7AD75-D783-4033-994A-32EAC5F0A096}" type="slidenum">
              <a:rPr lang="en-US" altLang="en-US"/>
              <a:pPr/>
              <a:t>114</a:t>
            </a:fld>
            <a:endParaRPr lang="en-US" altLang="en-US"/>
          </a:p>
        </p:txBody>
      </p:sp>
      <p:sp>
        <p:nvSpPr>
          <p:cNvPr id="722946" name="Rectangle 2"/>
          <p:cNvSpPr>
            <a:spLocks noGrp="1" noChangeArrowheads="1"/>
          </p:cNvSpPr>
          <p:nvPr>
            <p:ph type="title"/>
          </p:nvPr>
        </p:nvSpPr>
        <p:spPr/>
        <p:txBody>
          <a:bodyPr/>
          <a:lstStyle/>
          <a:p>
            <a:r>
              <a:rPr lang="en-US" altLang="en-US" sz="3800"/>
              <a:t>Emulation vs.</a:t>
            </a:r>
            <a:br>
              <a:rPr lang="en-US" altLang="en-US" sz="3800"/>
            </a:br>
            <a:r>
              <a:rPr lang="en-US" altLang="en-US" sz="3800"/>
              <a:t>Post-Silicon Validation</a:t>
            </a:r>
          </a:p>
        </p:txBody>
      </p:sp>
      <p:sp>
        <p:nvSpPr>
          <p:cNvPr id="722947" name="Rectangle 3"/>
          <p:cNvSpPr>
            <a:spLocks noGrp="1" noChangeArrowheads="1"/>
          </p:cNvSpPr>
          <p:nvPr>
            <p:ph type="body" idx="1"/>
          </p:nvPr>
        </p:nvSpPr>
        <p:spPr>
          <a:xfrm>
            <a:off x="457200" y="1600200"/>
            <a:ext cx="8458200" cy="4530725"/>
          </a:xfrm>
        </p:spPr>
        <p:txBody>
          <a:bodyPr/>
          <a:lstStyle/>
          <a:p>
            <a:r>
              <a:rPr lang="en-US" altLang="en-US"/>
              <a:t>Emulation runs fast.  Silicon runs </a:t>
            </a:r>
            <a:r>
              <a:rPr lang="en-US" altLang="en-US" b="1"/>
              <a:t>really</a:t>
            </a:r>
            <a:r>
              <a:rPr lang="en-US" altLang="en-US"/>
              <a:t> fast.</a:t>
            </a:r>
          </a:p>
          <a:p>
            <a:pPr>
              <a:buFont typeface="Wingdings" pitchFamily="2" charset="2"/>
              <a:buNone/>
            </a:pPr>
            <a:r>
              <a:rPr lang="en-US" altLang="en-US"/>
              <a:t>		Maybe emulation can help?</a:t>
            </a:r>
          </a:p>
          <a:p>
            <a:pPr>
              <a:buFont typeface="Wingdings" pitchFamily="2" charset="2"/>
              <a:buNone/>
            </a:pPr>
            <a:endParaRPr lang="en-US" altLang="en-US"/>
          </a:p>
          <a:p>
            <a:r>
              <a:rPr lang="en-US" altLang="en-US"/>
              <a:t>Emulation is implemented on FPGAs:</a:t>
            </a:r>
          </a:p>
          <a:p>
            <a:pPr lvl="1"/>
            <a:r>
              <a:rPr lang="en-US" altLang="en-US"/>
              <a:t>LUTs, fully buffered interconnect, routing grids, etc.</a:t>
            </a:r>
          </a:p>
          <a:p>
            <a:r>
              <a:rPr lang="en-US" altLang="en-US"/>
              <a:t>Silicon is ASIC or full-custom.</a:t>
            </a:r>
          </a:p>
          <a:p>
            <a:pPr>
              <a:buFont typeface="Wingdings" pitchFamily="2" charset="2"/>
              <a:buNone/>
            </a:pPr>
            <a:endParaRPr lang="en-US" altLang="en-US"/>
          </a:p>
          <a:p>
            <a:pPr>
              <a:buFont typeface="Wingdings" pitchFamily="2" charset="2"/>
              <a:buNone/>
            </a:pPr>
            <a:r>
              <a:rPr lang="en-US" altLang="en-US"/>
              <a:t>		Therefore, emulation only for functionality?</a:t>
            </a:r>
          </a:p>
        </p:txBody>
      </p:sp>
    </p:spTree>
    <p:extLst>
      <p:ext uri="{BB962C8B-B14F-4D97-AF65-F5344CB8AC3E}">
        <p14:creationId xmlns:p14="http://schemas.microsoft.com/office/powerpoint/2010/main" val="363961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C1317A63-D1DC-45A6-AB10-55E604863483}" type="slidenum">
              <a:rPr lang="en-US" altLang="en-US"/>
              <a:pPr/>
              <a:t>115</a:t>
            </a:fld>
            <a:endParaRPr lang="en-US" altLang="en-US"/>
          </a:p>
        </p:txBody>
      </p:sp>
      <p:sp>
        <p:nvSpPr>
          <p:cNvPr id="723970" name="Rectangle 2"/>
          <p:cNvSpPr>
            <a:spLocks noGrp="1" noChangeArrowheads="1"/>
          </p:cNvSpPr>
          <p:nvPr>
            <p:ph type="title"/>
          </p:nvPr>
        </p:nvSpPr>
        <p:spPr/>
        <p:txBody>
          <a:bodyPr/>
          <a:lstStyle/>
          <a:p>
            <a:r>
              <a:rPr lang="en-US" altLang="en-US" sz="3800"/>
              <a:t>Emulation vs.</a:t>
            </a:r>
            <a:br>
              <a:rPr lang="en-US" altLang="en-US" sz="3800"/>
            </a:br>
            <a:r>
              <a:rPr lang="en-US" altLang="en-US" sz="3800"/>
              <a:t>Post-Silicon Validation</a:t>
            </a:r>
          </a:p>
        </p:txBody>
      </p:sp>
      <p:sp>
        <p:nvSpPr>
          <p:cNvPr id="723971" name="Rectangle 3"/>
          <p:cNvSpPr>
            <a:spLocks noGrp="1" noChangeArrowheads="1"/>
          </p:cNvSpPr>
          <p:nvPr>
            <p:ph type="body" idx="1"/>
          </p:nvPr>
        </p:nvSpPr>
        <p:spPr>
          <a:xfrm>
            <a:off x="457200" y="1600200"/>
            <a:ext cx="8458200" cy="4530725"/>
          </a:xfrm>
        </p:spPr>
        <p:txBody>
          <a:bodyPr/>
          <a:lstStyle/>
          <a:p>
            <a:r>
              <a:rPr lang="en-US" altLang="en-US"/>
              <a:t>Emulation runs fast.  Silicon runs </a:t>
            </a:r>
            <a:r>
              <a:rPr lang="en-US" altLang="en-US" b="1"/>
              <a:t>really</a:t>
            </a:r>
            <a:r>
              <a:rPr lang="en-US" altLang="en-US"/>
              <a:t> fast.</a:t>
            </a:r>
          </a:p>
          <a:p>
            <a:pPr>
              <a:buFont typeface="Wingdings" pitchFamily="2" charset="2"/>
              <a:buNone/>
            </a:pPr>
            <a:r>
              <a:rPr lang="en-US" altLang="en-US"/>
              <a:t>		Maybe emulation can help?</a:t>
            </a:r>
          </a:p>
          <a:p>
            <a:pPr>
              <a:buFont typeface="Wingdings" pitchFamily="2" charset="2"/>
              <a:buNone/>
            </a:pPr>
            <a:endParaRPr lang="en-US" altLang="en-US"/>
          </a:p>
          <a:p>
            <a:r>
              <a:rPr lang="en-US" altLang="en-US"/>
              <a:t>Emulation is implemented on FPGAs:</a:t>
            </a:r>
          </a:p>
          <a:p>
            <a:pPr lvl="1"/>
            <a:r>
              <a:rPr lang="en-US" altLang="en-US"/>
              <a:t>LUTs, fully buffered interconnect, routing grids, etc.</a:t>
            </a:r>
          </a:p>
          <a:p>
            <a:r>
              <a:rPr lang="en-US" altLang="en-US"/>
              <a:t>Silicon is ASIC or full-custom.</a:t>
            </a:r>
          </a:p>
          <a:p>
            <a:pPr>
              <a:buFont typeface="Wingdings" pitchFamily="2" charset="2"/>
              <a:buNone/>
            </a:pPr>
            <a:r>
              <a:rPr lang="en-US" altLang="en-US"/>
              <a:t>Add coverage monitors to </a:t>
            </a:r>
            <a:r>
              <a:rPr lang="en-US" altLang="en-US" b="1"/>
              <a:t>emulation version</a:t>
            </a:r>
            <a:r>
              <a:rPr lang="en-US" altLang="en-US"/>
              <a:t>.</a:t>
            </a:r>
          </a:p>
          <a:p>
            <a:pPr>
              <a:buFont typeface="Wingdings" pitchFamily="2" charset="2"/>
              <a:buNone/>
            </a:pPr>
            <a:r>
              <a:rPr lang="en-US" altLang="en-US"/>
              <a:t>Measure post-</a:t>
            </a:r>
            <a:r>
              <a:rPr lang="en-US" altLang="en-US" b="1" i="1"/>
              <a:t>silicon</a:t>
            </a:r>
            <a:r>
              <a:rPr lang="en-US" altLang="en-US"/>
              <a:t> </a:t>
            </a:r>
            <a:r>
              <a:rPr lang="en-US" altLang="en-US" b="1"/>
              <a:t>test quality</a:t>
            </a:r>
            <a:r>
              <a:rPr lang="en-US" altLang="en-US"/>
              <a:t>!</a:t>
            </a:r>
          </a:p>
        </p:txBody>
      </p:sp>
    </p:spTree>
    <p:extLst>
      <p:ext uri="{BB962C8B-B14F-4D97-AF65-F5344CB8AC3E}">
        <p14:creationId xmlns:p14="http://schemas.microsoft.com/office/powerpoint/2010/main" val="1522144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4294967295"/>
          </p:nvPr>
        </p:nvSpPr>
        <p:spPr>
          <a:xfrm>
            <a:off x="6553200" y="6243638"/>
            <a:ext cx="2133600" cy="457200"/>
          </a:xfrm>
          <a:prstGeom prst="rect">
            <a:avLst/>
          </a:prstGeom>
        </p:spPr>
        <p:txBody>
          <a:bodyPr/>
          <a:lstStyle/>
          <a:p>
            <a:fld id="{1D829064-1D26-4428-B5ED-A103B87DB898}" type="slidenum">
              <a:rPr lang="en-US" altLang="en-US"/>
              <a:pPr/>
              <a:t>116</a:t>
            </a:fld>
            <a:endParaRPr lang="en-US" altLang="en-US"/>
          </a:p>
        </p:txBody>
      </p:sp>
      <p:sp>
        <p:nvSpPr>
          <p:cNvPr id="719874" name="Rectangle 2"/>
          <p:cNvSpPr>
            <a:spLocks noGrp="1" noChangeArrowheads="1"/>
          </p:cNvSpPr>
          <p:nvPr>
            <p:ph type="title"/>
          </p:nvPr>
        </p:nvSpPr>
        <p:spPr>
          <a:xfrm>
            <a:off x="457200" y="277813"/>
            <a:ext cx="8686800" cy="1139825"/>
          </a:xfrm>
        </p:spPr>
        <p:txBody>
          <a:bodyPr/>
          <a:lstStyle/>
          <a:p>
            <a:r>
              <a:rPr lang="en-US" altLang="en-US" sz="3800"/>
              <a:t>Emulation for Post-Si Coverage</a:t>
            </a:r>
          </a:p>
        </p:txBody>
      </p:sp>
      <p:sp>
        <p:nvSpPr>
          <p:cNvPr id="719875" name="Text Box 3"/>
          <p:cNvSpPr txBox="1">
            <a:spLocks noChangeArrowheads="1"/>
          </p:cNvSpPr>
          <p:nvPr/>
        </p:nvSpPr>
        <p:spPr bwMode="auto">
          <a:xfrm>
            <a:off x="381000" y="2025650"/>
            <a:ext cx="123825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Design</a:t>
            </a:r>
          </a:p>
        </p:txBody>
      </p:sp>
      <p:sp>
        <p:nvSpPr>
          <p:cNvPr id="719876" name="Text Box 4"/>
          <p:cNvSpPr txBox="1">
            <a:spLocks noChangeArrowheads="1"/>
          </p:cNvSpPr>
          <p:nvPr/>
        </p:nvSpPr>
        <p:spPr bwMode="auto">
          <a:xfrm>
            <a:off x="7975600" y="2025650"/>
            <a:ext cx="88900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Chip</a:t>
            </a:r>
          </a:p>
        </p:txBody>
      </p:sp>
      <p:sp>
        <p:nvSpPr>
          <p:cNvPr id="719877" name="Text Box 5"/>
          <p:cNvSpPr txBox="1">
            <a:spLocks noChangeArrowheads="1"/>
          </p:cNvSpPr>
          <p:nvPr/>
        </p:nvSpPr>
        <p:spPr bwMode="auto">
          <a:xfrm>
            <a:off x="3157538" y="3429000"/>
            <a:ext cx="1109662"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FPGA</a:t>
            </a:r>
          </a:p>
        </p:txBody>
      </p:sp>
      <p:sp>
        <p:nvSpPr>
          <p:cNvPr id="719878" name="Text Box 6"/>
          <p:cNvSpPr txBox="1">
            <a:spLocks noChangeArrowheads="1"/>
          </p:cNvSpPr>
          <p:nvPr/>
        </p:nvSpPr>
        <p:spPr bwMode="auto">
          <a:xfrm>
            <a:off x="4800600" y="5194300"/>
            <a:ext cx="2855913" cy="911225"/>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 Test Plan,</a:t>
            </a:r>
          </a:p>
          <a:p>
            <a:r>
              <a:rPr lang="en-US" altLang="en-US"/>
              <a:t>Tests, Exercisers</a:t>
            </a:r>
          </a:p>
        </p:txBody>
      </p:sp>
      <p:sp>
        <p:nvSpPr>
          <p:cNvPr id="719879" name="Line 7"/>
          <p:cNvSpPr>
            <a:spLocks noChangeShapeType="1"/>
          </p:cNvSpPr>
          <p:nvPr/>
        </p:nvSpPr>
        <p:spPr bwMode="auto">
          <a:xfrm>
            <a:off x="1600200" y="2286000"/>
            <a:ext cx="6324600"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9880" name="Line 8"/>
          <p:cNvSpPr>
            <a:spLocks noChangeShapeType="1"/>
          </p:cNvSpPr>
          <p:nvPr/>
        </p:nvSpPr>
        <p:spPr bwMode="auto">
          <a:xfrm>
            <a:off x="1598613" y="2513013"/>
            <a:ext cx="1525587" cy="915987"/>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719881" name="Text Box 9"/>
          <p:cNvSpPr txBox="1">
            <a:spLocks noChangeArrowheads="1"/>
          </p:cNvSpPr>
          <p:nvPr/>
        </p:nvSpPr>
        <p:spPr bwMode="auto">
          <a:xfrm>
            <a:off x="4606925" y="1828800"/>
            <a:ext cx="1946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Silicon Flow</a:t>
            </a:r>
          </a:p>
        </p:txBody>
      </p:sp>
      <p:sp>
        <p:nvSpPr>
          <p:cNvPr id="719882" name="Text Box 10"/>
          <p:cNvSpPr txBox="1">
            <a:spLocks noChangeArrowheads="1"/>
          </p:cNvSpPr>
          <p:nvPr/>
        </p:nvSpPr>
        <p:spPr bwMode="auto">
          <a:xfrm>
            <a:off x="2133600" y="2466975"/>
            <a:ext cx="16541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Emulation</a:t>
            </a:r>
          </a:p>
          <a:p>
            <a:r>
              <a:rPr lang="en-US" altLang="en-US"/>
              <a:t>       Flow</a:t>
            </a:r>
          </a:p>
        </p:txBody>
      </p:sp>
      <p:sp>
        <p:nvSpPr>
          <p:cNvPr id="719883" name="Freeform 11"/>
          <p:cNvSpPr>
            <a:spLocks/>
          </p:cNvSpPr>
          <p:nvPr/>
        </p:nvSpPr>
        <p:spPr bwMode="auto">
          <a:xfrm>
            <a:off x="355600" y="2514600"/>
            <a:ext cx="4445000" cy="3644900"/>
          </a:xfrm>
          <a:custGeom>
            <a:avLst/>
            <a:gdLst>
              <a:gd name="T0" fmla="*/ 400 w 2800"/>
              <a:gd name="T1" fmla="*/ 0 h 2296"/>
              <a:gd name="T2" fmla="*/ 400 w 2800"/>
              <a:gd name="T3" fmla="*/ 1968 h 2296"/>
              <a:gd name="T4" fmla="*/ 2800 w 2800"/>
              <a:gd name="T5" fmla="*/ 1968 h 2296"/>
            </a:gdLst>
            <a:ahLst/>
            <a:cxnLst>
              <a:cxn ang="0">
                <a:pos x="T0" y="T1"/>
              </a:cxn>
              <a:cxn ang="0">
                <a:pos x="T2" y="T3"/>
              </a:cxn>
              <a:cxn ang="0">
                <a:pos x="T4" y="T5"/>
              </a:cxn>
            </a:cxnLst>
            <a:rect l="0" t="0" r="r" b="b"/>
            <a:pathLst>
              <a:path w="2800" h="2296">
                <a:moveTo>
                  <a:pt x="400" y="0"/>
                </a:moveTo>
                <a:cubicBezTo>
                  <a:pt x="200" y="820"/>
                  <a:pt x="0" y="1640"/>
                  <a:pt x="400" y="1968"/>
                </a:cubicBezTo>
                <a:cubicBezTo>
                  <a:pt x="800" y="2296"/>
                  <a:pt x="1800" y="2132"/>
                  <a:pt x="2800" y="1968"/>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9884" name="Freeform 12"/>
          <p:cNvSpPr>
            <a:spLocks/>
          </p:cNvSpPr>
          <p:nvPr/>
        </p:nvSpPr>
        <p:spPr bwMode="auto">
          <a:xfrm>
            <a:off x="7620000" y="2590800"/>
            <a:ext cx="1381125" cy="3155950"/>
          </a:xfrm>
          <a:custGeom>
            <a:avLst/>
            <a:gdLst>
              <a:gd name="T0" fmla="*/ 0 w 870"/>
              <a:gd name="T1" fmla="*/ 1851 h 1988"/>
              <a:gd name="T2" fmla="*/ 758 w 870"/>
              <a:gd name="T3" fmla="*/ 1680 h 1988"/>
              <a:gd name="T4" fmla="*/ 672 w 870"/>
              <a:gd name="T5" fmla="*/ 0 h 1988"/>
            </a:gdLst>
            <a:ahLst/>
            <a:cxnLst>
              <a:cxn ang="0">
                <a:pos x="T0" y="T1"/>
              </a:cxn>
              <a:cxn ang="0">
                <a:pos x="T2" y="T3"/>
              </a:cxn>
              <a:cxn ang="0">
                <a:pos x="T4" y="T5"/>
              </a:cxn>
            </a:cxnLst>
            <a:rect l="0" t="0" r="r" b="b"/>
            <a:pathLst>
              <a:path w="870" h="1988">
                <a:moveTo>
                  <a:pt x="0" y="1851"/>
                </a:moveTo>
                <a:cubicBezTo>
                  <a:pt x="126" y="1823"/>
                  <a:pt x="646" y="1988"/>
                  <a:pt x="758" y="1680"/>
                </a:cubicBezTo>
                <a:cubicBezTo>
                  <a:pt x="870" y="1372"/>
                  <a:pt x="690" y="350"/>
                  <a:pt x="672"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719885" name="Freeform 13"/>
          <p:cNvSpPr>
            <a:spLocks/>
          </p:cNvSpPr>
          <p:nvPr/>
        </p:nvSpPr>
        <p:spPr bwMode="auto">
          <a:xfrm>
            <a:off x="7045325" y="2451100"/>
            <a:ext cx="955675" cy="2730500"/>
          </a:xfrm>
          <a:custGeom>
            <a:avLst/>
            <a:gdLst>
              <a:gd name="T0" fmla="*/ 602 w 602"/>
              <a:gd name="T1" fmla="*/ 40 h 1720"/>
              <a:gd name="T2" fmla="*/ 64 w 602"/>
              <a:gd name="T3" fmla="*/ 280 h 1720"/>
              <a:gd name="T4" fmla="*/ 218 w 602"/>
              <a:gd name="T5" fmla="*/ 1720 h 1720"/>
            </a:gdLst>
            <a:ahLst/>
            <a:cxnLst>
              <a:cxn ang="0">
                <a:pos x="T0" y="T1"/>
              </a:cxn>
              <a:cxn ang="0">
                <a:pos x="T2" y="T3"/>
              </a:cxn>
              <a:cxn ang="0">
                <a:pos x="T4" y="T5"/>
              </a:cxn>
            </a:cxnLst>
            <a:rect l="0" t="0" r="r" b="b"/>
            <a:pathLst>
              <a:path w="602" h="1720">
                <a:moveTo>
                  <a:pt x="602" y="40"/>
                </a:moveTo>
                <a:cubicBezTo>
                  <a:pt x="512" y="80"/>
                  <a:pt x="128" y="0"/>
                  <a:pt x="64" y="280"/>
                </a:cubicBezTo>
                <a:cubicBezTo>
                  <a:pt x="0" y="560"/>
                  <a:pt x="186" y="1420"/>
                  <a:pt x="218" y="172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9886" name="Text Box 14"/>
          <p:cNvSpPr txBox="1">
            <a:spLocks noChangeArrowheads="1"/>
          </p:cNvSpPr>
          <p:nvPr/>
        </p:nvSpPr>
        <p:spPr bwMode="auto">
          <a:xfrm>
            <a:off x="152400" y="5911850"/>
            <a:ext cx="37306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 Validation Team</a:t>
            </a:r>
          </a:p>
        </p:txBody>
      </p:sp>
      <p:sp>
        <p:nvSpPr>
          <p:cNvPr id="719887" name="Text Box 15"/>
          <p:cNvSpPr txBox="1">
            <a:spLocks noChangeArrowheads="1"/>
          </p:cNvSpPr>
          <p:nvPr/>
        </p:nvSpPr>
        <p:spPr bwMode="auto">
          <a:xfrm>
            <a:off x="7239000" y="3533775"/>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a:t>
            </a:r>
          </a:p>
          <a:p>
            <a:r>
              <a:rPr lang="en-US" altLang="en-US"/>
              <a:t>Validation</a:t>
            </a:r>
          </a:p>
        </p:txBody>
      </p:sp>
      <p:sp>
        <p:nvSpPr>
          <p:cNvPr id="719890" name="Freeform 18"/>
          <p:cNvSpPr>
            <a:spLocks/>
          </p:cNvSpPr>
          <p:nvPr/>
        </p:nvSpPr>
        <p:spPr bwMode="auto">
          <a:xfrm>
            <a:off x="500063" y="914400"/>
            <a:ext cx="1128712" cy="1082675"/>
          </a:xfrm>
          <a:custGeom>
            <a:avLst/>
            <a:gdLst>
              <a:gd name="T0" fmla="*/ 453 w 711"/>
              <a:gd name="T1" fmla="*/ 672 h 682"/>
              <a:gd name="T2" fmla="*/ 693 w 711"/>
              <a:gd name="T3" fmla="*/ 336 h 682"/>
              <a:gd name="T4" fmla="*/ 347 w 711"/>
              <a:gd name="T5" fmla="*/ 0 h 682"/>
              <a:gd name="T6" fmla="*/ 21 w 711"/>
              <a:gd name="T7" fmla="*/ 336 h 682"/>
              <a:gd name="T8" fmla="*/ 223 w 711"/>
              <a:gd name="T9" fmla="*/ 682 h 682"/>
            </a:gdLst>
            <a:ahLst/>
            <a:cxnLst>
              <a:cxn ang="0">
                <a:pos x="T0" y="T1"/>
              </a:cxn>
              <a:cxn ang="0">
                <a:pos x="T2" y="T3"/>
              </a:cxn>
              <a:cxn ang="0">
                <a:pos x="T4" y="T5"/>
              </a:cxn>
              <a:cxn ang="0">
                <a:pos x="T6" y="T7"/>
              </a:cxn>
              <a:cxn ang="0">
                <a:pos x="T8" y="T9"/>
              </a:cxn>
            </a:cxnLst>
            <a:rect l="0" t="0" r="r" b="b"/>
            <a:pathLst>
              <a:path w="711" h="682">
                <a:moveTo>
                  <a:pt x="453" y="672"/>
                </a:moveTo>
                <a:cubicBezTo>
                  <a:pt x="581" y="560"/>
                  <a:pt x="711" y="448"/>
                  <a:pt x="693" y="336"/>
                </a:cubicBezTo>
                <a:cubicBezTo>
                  <a:pt x="675" y="224"/>
                  <a:pt x="459" y="0"/>
                  <a:pt x="347" y="0"/>
                </a:cubicBezTo>
                <a:cubicBezTo>
                  <a:pt x="235" y="0"/>
                  <a:pt x="42" y="222"/>
                  <a:pt x="21" y="336"/>
                </a:cubicBezTo>
                <a:cubicBezTo>
                  <a:pt x="0" y="450"/>
                  <a:pt x="181" y="610"/>
                  <a:pt x="223" y="682"/>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9893" name="Text Box 21"/>
          <p:cNvSpPr txBox="1">
            <a:spLocks noChangeArrowheads="1"/>
          </p:cNvSpPr>
          <p:nvPr/>
        </p:nvSpPr>
        <p:spPr bwMode="auto">
          <a:xfrm>
            <a:off x="1508125" y="1143000"/>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Pre-Si</a:t>
            </a:r>
          </a:p>
          <a:p>
            <a:r>
              <a:rPr lang="en-US" altLang="en-US"/>
              <a:t>Validation</a:t>
            </a:r>
          </a:p>
        </p:txBody>
      </p:sp>
      <p:sp>
        <p:nvSpPr>
          <p:cNvPr id="719894" name="Freeform 22"/>
          <p:cNvSpPr>
            <a:spLocks/>
          </p:cNvSpPr>
          <p:nvPr/>
        </p:nvSpPr>
        <p:spPr bwMode="auto">
          <a:xfrm>
            <a:off x="2971800" y="1524000"/>
            <a:ext cx="914400" cy="1905000"/>
          </a:xfrm>
          <a:custGeom>
            <a:avLst/>
            <a:gdLst>
              <a:gd name="T0" fmla="*/ 576 w 576"/>
              <a:gd name="T1" fmla="*/ 1200 h 1200"/>
              <a:gd name="T2" fmla="*/ 413 w 576"/>
              <a:gd name="T3" fmla="*/ 317 h 1200"/>
              <a:gd name="T4" fmla="*/ 0 w 576"/>
              <a:gd name="T5" fmla="*/ 0 h 1200"/>
            </a:gdLst>
            <a:ahLst/>
            <a:cxnLst>
              <a:cxn ang="0">
                <a:pos x="T0" y="T1"/>
              </a:cxn>
              <a:cxn ang="0">
                <a:pos x="T2" y="T3"/>
              </a:cxn>
              <a:cxn ang="0">
                <a:pos x="T4" y="T5"/>
              </a:cxn>
            </a:cxnLst>
            <a:rect l="0" t="0" r="r" b="b"/>
            <a:pathLst>
              <a:path w="576" h="1200">
                <a:moveTo>
                  <a:pt x="576" y="1200"/>
                </a:moveTo>
                <a:cubicBezTo>
                  <a:pt x="547" y="1053"/>
                  <a:pt x="509" y="517"/>
                  <a:pt x="413" y="317"/>
                </a:cubicBezTo>
                <a:cubicBezTo>
                  <a:pt x="317" y="117"/>
                  <a:pt x="86" y="66"/>
                  <a:pt x="0"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9895" name="Freeform 23"/>
          <p:cNvSpPr>
            <a:spLocks/>
          </p:cNvSpPr>
          <p:nvPr/>
        </p:nvSpPr>
        <p:spPr bwMode="auto">
          <a:xfrm>
            <a:off x="4191000" y="1265238"/>
            <a:ext cx="1249363" cy="2163762"/>
          </a:xfrm>
          <a:custGeom>
            <a:avLst/>
            <a:gdLst>
              <a:gd name="T0" fmla="*/ 0 w 787"/>
              <a:gd name="T1" fmla="*/ 1363 h 1363"/>
              <a:gd name="T2" fmla="*/ 230 w 787"/>
              <a:gd name="T3" fmla="*/ 259 h 1363"/>
              <a:gd name="T4" fmla="*/ 787 w 787"/>
              <a:gd name="T5" fmla="*/ 0 h 1363"/>
            </a:gdLst>
            <a:ahLst/>
            <a:cxnLst>
              <a:cxn ang="0">
                <a:pos x="T0" y="T1"/>
              </a:cxn>
              <a:cxn ang="0">
                <a:pos x="T2" y="T3"/>
              </a:cxn>
              <a:cxn ang="0">
                <a:pos x="T4" y="T5"/>
              </a:cxn>
            </a:cxnLst>
            <a:rect l="0" t="0" r="r" b="b"/>
            <a:pathLst>
              <a:path w="787" h="1363">
                <a:moveTo>
                  <a:pt x="0" y="1363"/>
                </a:moveTo>
                <a:cubicBezTo>
                  <a:pt x="38" y="1179"/>
                  <a:pt x="99" y="486"/>
                  <a:pt x="230" y="259"/>
                </a:cubicBezTo>
                <a:cubicBezTo>
                  <a:pt x="361" y="32"/>
                  <a:pt x="671" y="54"/>
                  <a:pt x="787"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9896" name="Text Box 24"/>
          <p:cNvSpPr txBox="1">
            <a:spLocks noChangeArrowheads="1"/>
          </p:cNvSpPr>
          <p:nvPr/>
        </p:nvSpPr>
        <p:spPr bwMode="auto">
          <a:xfrm>
            <a:off x="5394325" y="927100"/>
            <a:ext cx="14335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SW, etc.</a:t>
            </a:r>
          </a:p>
        </p:txBody>
      </p:sp>
    </p:spTree>
    <p:extLst>
      <p:ext uri="{BB962C8B-B14F-4D97-AF65-F5344CB8AC3E}">
        <p14:creationId xmlns:p14="http://schemas.microsoft.com/office/powerpoint/2010/main" val="1461162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4294967295"/>
          </p:nvPr>
        </p:nvSpPr>
        <p:spPr>
          <a:xfrm>
            <a:off x="6553200" y="6243638"/>
            <a:ext cx="2133600" cy="457200"/>
          </a:xfrm>
          <a:prstGeom prst="rect">
            <a:avLst/>
          </a:prstGeom>
        </p:spPr>
        <p:txBody>
          <a:bodyPr/>
          <a:lstStyle/>
          <a:p>
            <a:fld id="{033C5114-BAF3-4F86-B1FC-6DA6DB75AEF0}" type="slidenum">
              <a:rPr lang="en-US" altLang="en-US"/>
              <a:pPr/>
              <a:t>117</a:t>
            </a:fld>
            <a:endParaRPr lang="en-US" altLang="en-US"/>
          </a:p>
        </p:txBody>
      </p:sp>
      <p:sp>
        <p:nvSpPr>
          <p:cNvPr id="720898" name="Rectangle 2"/>
          <p:cNvSpPr>
            <a:spLocks noGrp="1" noChangeArrowheads="1"/>
          </p:cNvSpPr>
          <p:nvPr>
            <p:ph type="title"/>
          </p:nvPr>
        </p:nvSpPr>
        <p:spPr>
          <a:xfrm>
            <a:off x="457200" y="277813"/>
            <a:ext cx="8686800" cy="1139825"/>
          </a:xfrm>
        </p:spPr>
        <p:txBody>
          <a:bodyPr/>
          <a:lstStyle/>
          <a:p>
            <a:r>
              <a:rPr lang="en-US" altLang="en-US" sz="3800"/>
              <a:t>Emulation for Post-Si Coverage</a:t>
            </a:r>
          </a:p>
        </p:txBody>
      </p:sp>
      <p:sp>
        <p:nvSpPr>
          <p:cNvPr id="720899" name="Text Box 3"/>
          <p:cNvSpPr txBox="1">
            <a:spLocks noChangeArrowheads="1"/>
          </p:cNvSpPr>
          <p:nvPr/>
        </p:nvSpPr>
        <p:spPr bwMode="auto">
          <a:xfrm>
            <a:off x="381000" y="2025650"/>
            <a:ext cx="123825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Design</a:t>
            </a:r>
          </a:p>
        </p:txBody>
      </p:sp>
      <p:sp>
        <p:nvSpPr>
          <p:cNvPr id="720900" name="Text Box 4"/>
          <p:cNvSpPr txBox="1">
            <a:spLocks noChangeArrowheads="1"/>
          </p:cNvSpPr>
          <p:nvPr/>
        </p:nvSpPr>
        <p:spPr bwMode="auto">
          <a:xfrm>
            <a:off x="7975600" y="2025650"/>
            <a:ext cx="88900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Chip</a:t>
            </a:r>
          </a:p>
        </p:txBody>
      </p:sp>
      <p:sp>
        <p:nvSpPr>
          <p:cNvPr id="720901" name="Text Box 5"/>
          <p:cNvSpPr txBox="1">
            <a:spLocks noChangeArrowheads="1"/>
          </p:cNvSpPr>
          <p:nvPr/>
        </p:nvSpPr>
        <p:spPr bwMode="auto">
          <a:xfrm>
            <a:off x="3157538" y="3429000"/>
            <a:ext cx="1109662"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FPGA</a:t>
            </a:r>
          </a:p>
        </p:txBody>
      </p:sp>
      <p:sp>
        <p:nvSpPr>
          <p:cNvPr id="720902" name="Text Box 6"/>
          <p:cNvSpPr txBox="1">
            <a:spLocks noChangeArrowheads="1"/>
          </p:cNvSpPr>
          <p:nvPr/>
        </p:nvSpPr>
        <p:spPr bwMode="auto">
          <a:xfrm>
            <a:off x="4800600" y="5194300"/>
            <a:ext cx="2855913" cy="911225"/>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 Test Plan,</a:t>
            </a:r>
          </a:p>
          <a:p>
            <a:r>
              <a:rPr lang="en-US" altLang="en-US"/>
              <a:t>Tests, Exercisers</a:t>
            </a:r>
          </a:p>
        </p:txBody>
      </p:sp>
      <p:sp>
        <p:nvSpPr>
          <p:cNvPr id="720903" name="Line 7"/>
          <p:cNvSpPr>
            <a:spLocks noChangeShapeType="1"/>
          </p:cNvSpPr>
          <p:nvPr/>
        </p:nvSpPr>
        <p:spPr bwMode="auto">
          <a:xfrm>
            <a:off x="1600200" y="2286000"/>
            <a:ext cx="6324600"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20904" name="Line 8"/>
          <p:cNvSpPr>
            <a:spLocks noChangeShapeType="1"/>
          </p:cNvSpPr>
          <p:nvPr/>
        </p:nvSpPr>
        <p:spPr bwMode="auto">
          <a:xfrm>
            <a:off x="1598613" y="2513013"/>
            <a:ext cx="1525587" cy="915987"/>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720905" name="Text Box 9"/>
          <p:cNvSpPr txBox="1">
            <a:spLocks noChangeArrowheads="1"/>
          </p:cNvSpPr>
          <p:nvPr/>
        </p:nvSpPr>
        <p:spPr bwMode="auto">
          <a:xfrm>
            <a:off x="4606925" y="1828800"/>
            <a:ext cx="1946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Silicon Flow</a:t>
            </a:r>
          </a:p>
        </p:txBody>
      </p:sp>
      <p:sp>
        <p:nvSpPr>
          <p:cNvPr id="720906" name="Text Box 10"/>
          <p:cNvSpPr txBox="1">
            <a:spLocks noChangeArrowheads="1"/>
          </p:cNvSpPr>
          <p:nvPr/>
        </p:nvSpPr>
        <p:spPr bwMode="auto">
          <a:xfrm>
            <a:off x="2133600" y="2466975"/>
            <a:ext cx="16541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Emulation</a:t>
            </a:r>
          </a:p>
          <a:p>
            <a:r>
              <a:rPr lang="en-US" altLang="en-US"/>
              <a:t>       Flow</a:t>
            </a:r>
          </a:p>
        </p:txBody>
      </p:sp>
      <p:sp>
        <p:nvSpPr>
          <p:cNvPr id="720907" name="Freeform 11"/>
          <p:cNvSpPr>
            <a:spLocks/>
          </p:cNvSpPr>
          <p:nvPr/>
        </p:nvSpPr>
        <p:spPr bwMode="auto">
          <a:xfrm>
            <a:off x="355600" y="2514600"/>
            <a:ext cx="4445000" cy="3644900"/>
          </a:xfrm>
          <a:custGeom>
            <a:avLst/>
            <a:gdLst>
              <a:gd name="T0" fmla="*/ 400 w 2800"/>
              <a:gd name="T1" fmla="*/ 0 h 2296"/>
              <a:gd name="T2" fmla="*/ 400 w 2800"/>
              <a:gd name="T3" fmla="*/ 1968 h 2296"/>
              <a:gd name="T4" fmla="*/ 2800 w 2800"/>
              <a:gd name="T5" fmla="*/ 1968 h 2296"/>
            </a:gdLst>
            <a:ahLst/>
            <a:cxnLst>
              <a:cxn ang="0">
                <a:pos x="T0" y="T1"/>
              </a:cxn>
              <a:cxn ang="0">
                <a:pos x="T2" y="T3"/>
              </a:cxn>
              <a:cxn ang="0">
                <a:pos x="T4" y="T5"/>
              </a:cxn>
            </a:cxnLst>
            <a:rect l="0" t="0" r="r" b="b"/>
            <a:pathLst>
              <a:path w="2800" h="2296">
                <a:moveTo>
                  <a:pt x="400" y="0"/>
                </a:moveTo>
                <a:cubicBezTo>
                  <a:pt x="200" y="820"/>
                  <a:pt x="0" y="1640"/>
                  <a:pt x="400" y="1968"/>
                </a:cubicBezTo>
                <a:cubicBezTo>
                  <a:pt x="800" y="2296"/>
                  <a:pt x="1800" y="2132"/>
                  <a:pt x="2800" y="1968"/>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20908" name="Freeform 12"/>
          <p:cNvSpPr>
            <a:spLocks/>
          </p:cNvSpPr>
          <p:nvPr/>
        </p:nvSpPr>
        <p:spPr bwMode="auto">
          <a:xfrm>
            <a:off x="7620000" y="2590800"/>
            <a:ext cx="1381125" cy="3155950"/>
          </a:xfrm>
          <a:custGeom>
            <a:avLst/>
            <a:gdLst>
              <a:gd name="T0" fmla="*/ 0 w 870"/>
              <a:gd name="T1" fmla="*/ 1851 h 1988"/>
              <a:gd name="T2" fmla="*/ 758 w 870"/>
              <a:gd name="T3" fmla="*/ 1680 h 1988"/>
              <a:gd name="T4" fmla="*/ 672 w 870"/>
              <a:gd name="T5" fmla="*/ 0 h 1988"/>
            </a:gdLst>
            <a:ahLst/>
            <a:cxnLst>
              <a:cxn ang="0">
                <a:pos x="T0" y="T1"/>
              </a:cxn>
              <a:cxn ang="0">
                <a:pos x="T2" y="T3"/>
              </a:cxn>
              <a:cxn ang="0">
                <a:pos x="T4" y="T5"/>
              </a:cxn>
            </a:cxnLst>
            <a:rect l="0" t="0" r="r" b="b"/>
            <a:pathLst>
              <a:path w="870" h="1988">
                <a:moveTo>
                  <a:pt x="0" y="1851"/>
                </a:moveTo>
                <a:cubicBezTo>
                  <a:pt x="126" y="1823"/>
                  <a:pt x="646" y="1988"/>
                  <a:pt x="758" y="1680"/>
                </a:cubicBezTo>
                <a:cubicBezTo>
                  <a:pt x="870" y="1372"/>
                  <a:pt x="690" y="350"/>
                  <a:pt x="672"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720909" name="Freeform 13"/>
          <p:cNvSpPr>
            <a:spLocks/>
          </p:cNvSpPr>
          <p:nvPr/>
        </p:nvSpPr>
        <p:spPr bwMode="auto">
          <a:xfrm>
            <a:off x="7045325" y="2451100"/>
            <a:ext cx="955675" cy="2730500"/>
          </a:xfrm>
          <a:custGeom>
            <a:avLst/>
            <a:gdLst>
              <a:gd name="T0" fmla="*/ 602 w 602"/>
              <a:gd name="T1" fmla="*/ 40 h 1720"/>
              <a:gd name="T2" fmla="*/ 64 w 602"/>
              <a:gd name="T3" fmla="*/ 280 h 1720"/>
              <a:gd name="T4" fmla="*/ 218 w 602"/>
              <a:gd name="T5" fmla="*/ 1720 h 1720"/>
            </a:gdLst>
            <a:ahLst/>
            <a:cxnLst>
              <a:cxn ang="0">
                <a:pos x="T0" y="T1"/>
              </a:cxn>
              <a:cxn ang="0">
                <a:pos x="T2" y="T3"/>
              </a:cxn>
              <a:cxn ang="0">
                <a:pos x="T4" y="T5"/>
              </a:cxn>
            </a:cxnLst>
            <a:rect l="0" t="0" r="r" b="b"/>
            <a:pathLst>
              <a:path w="602" h="1720">
                <a:moveTo>
                  <a:pt x="602" y="40"/>
                </a:moveTo>
                <a:cubicBezTo>
                  <a:pt x="512" y="80"/>
                  <a:pt x="128" y="0"/>
                  <a:pt x="64" y="280"/>
                </a:cubicBezTo>
                <a:cubicBezTo>
                  <a:pt x="0" y="560"/>
                  <a:pt x="186" y="1420"/>
                  <a:pt x="218" y="172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20910" name="Text Box 14"/>
          <p:cNvSpPr txBox="1">
            <a:spLocks noChangeArrowheads="1"/>
          </p:cNvSpPr>
          <p:nvPr/>
        </p:nvSpPr>
        <p:spPr bwMode="auto">
          <a:xfrm>
            <a:off x="152400" y="5911850"/>
            <a:ext cx="37306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 Validation Team</a:t>
            </a:r>
          </a:p>
        </p:txBody>
      </p:sp>
      <p:sp>
        <p:nvSpPr>
          <p:cNvPr id="720911" name="Text Box 15"/>
          <p:cNvSpPr txBox="1">
            <a:spLocks noChangeArrowheads="1"/>
          </p:cNvSpPr>
          <p:nvPr/>
        </p:nvSpPr>
        <p:spPr bwMode="auto">
          <a:xfrm>
            <a:off x="7239000" y="3533775"/>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a:t>
            </a:r>
          </a:p>
          <a:p>
            <a:r>
              <a:rPr lang="en-US" altLang="en-US"/>
              <a:t>Validation</a:t>
            </a:r>
          </a:p>
        </p:txBody>
      </p:sp>
      <p:sp>
        <p:nvSpPr>
          <p:cNvPr id="720912" name="Freeform 16"/>
          <p:cNvSpPr>
            <a:spLocks/>
          </p:cNvSpPr>
          <p:nvPr/>
        </p:nvSpPr>
        <p:spPr bwMode="auto">
          <a:xfrm>
            <a:off x="4267200" y="3289300"/>
            <a:ext cx="2755900" cy="1892300"/>
          </a:xfrm>
          <a:custGeom>
            <a:avLst/>
            <a:gdLst>
              <a:gd name="T0" fmla="*/ 1488 w 1736"/>
              <a:gd name="T1" fmla="*/ 1192 h 1192"/>
              <a:gd name="T2" fmla="*/ 1488 w 1736"/>
              <a:gd name="T3" fmla="*/ 184 h 1192"/>
              <a:gd name="T4" fmla="*/ 0 w 1736"/>
              <a:gd name="T5" fmla="*/ 88 h 1192"/>
            </a:gdLst>
            <a:ahLst/>
            <a:cxnLst>
              <a:cxn ang="0">
                <a:pos x="T0" y="T1"/>
              </a:cxn>
              <a:cxn ang="0">
                <a:pos x="T2" y="T3"/>
              </a:cxn>
              <a:cxn ang="0">
                <a:pos x="T4" y="T5"/>
              </a:cxn>
            </a:cxnLst>
            <a:rect l="0" t="0" r="r" b="b"/>
            <a:pathLst>
              <a:path w="1736" h="1192">
                <a:moveTo>
                  <a:pt x="1488" y="1192"/>
                </a:moveTo>
                <a:cubicBezTo>
                  <a:pt x="1612" y="780"/>
                  <a:pt x="1736" y="368"/>
                  <a:pt x="1488" y="184"/>
                </a:cubicBezTo>
                <a:cubicBezTo>
                  <a:pt x="1240" y="0"/>
                  <a:pt x="620" y="44"/>
                  <a:pt x="0" y="88"/>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20913" name="Freeform 17"/>
          <p:cNvSpPr>
            <a:spLocks/>
          </p:cNvSpPr>
          <p:nvPr/>
        </p:nvSpPr>
        <p:spPr bwMode="auto">
          <a:xfrm>
            <a:off x="2844800" y="3962400"/>
            <a:ext cx="1955800" cy="1447800"/>
          </a:xfrm>
          <a:custGeom>
            <a:avLst/>
            <a:gdLst>
              <a:gd name="T0" fmla="*/ 176 w 1232"/>
              <a:gd name="T1" fmla="*/ 0 h 912"/>
              <a:gd name="T2" fmla="*/ 176 w 1232"/>
              <a:gd name="T3" fmla="*/ 768 h 912"/>
              <a:gd name="T4" fmla="*/ 1232 w 1232"/>
              <a:gd name="T5" fmla="*/ 864 h 912"/>
            </a:gdLst>
            <a:ahLst/>
            <a:cxnLst>
              <a:cxn ang="0">
                <a:pos x="T0" y="T1"/>
              </a:cxn>
              <a:cxn ang="0">
                <a:pos x="T2" y="T3"/>
              </a:cxn>
              <a:cxn ang="0">
                <a:pos x="T4" y="T5"/>
              </a:cxn>
            </a:cxnLst>
            <a:rect l="0" t="0" r="r" b="b"/>
            <a:pathLst>
              <a:path w="1232" h="912">
                <a:moveTo>
                  <a:pt x="176" y="0"/>
                </a:moveTo>
                <a:cubicBezTo>
                  <a:pt x="88" y="312"/>
                  <a:pt x="0" y="624"/>
                  <a:pt x="176" y="768"/>
                </a:cubicBezTo>
                <a:cubicBezTo>
                  <a:pt x="352" y="912"/>
                  <a:pt x="792" y="888"/>
                  <a:pt x="1232" y="864"/>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20914" name="Freeform 18"/>
          <p:cNvSpPr>
            <a:spLocks/>
          </p:cNvSpPr>
          <p:nvPr/>
        </p:nvSpPr>
        <p:spPr bwMode="auto">
          <a:xfrm>
            <a:off x="500063" y="914400"/>
            <a:ext cx="1128712" cy="1082675"/>
          </a:xfrm>
          <a:custGeom>
            <a:avLst/>
            <a:gdLst>
              <a:gd name="T0" fmla="*/ 453 w 711"/>
              <a:gd name="T1" fmla="*/ 672 h 682"/>
              <a:gd name="T2" fmla="*/ 693 w 711"/>
              <a:gd name="T3" fmla="*/ 336 h 682"/>
              <a:gd name="T4" fmla="*/ 347 w 711"/>
              <a:gd name="T5" fmla="*/ 0 h 682"/>
              <a:gd name="T6" fmla="*/ 21 w 711"/>
              <a:gd name="T7" fmla="*/ 336 h 682"/>
              <a:gd name="T8" fmla="*/ 223 w 711"/>
              <a:gd name="T9" fmla="*/ 682 h 682"/>
            </a:gdLst>
            <a:ahLst/>
            <a:cxnLst>
              <a:cxn ang="0">
                <a:pos x="T0" y="T1"/>
              </a:cxn>
              <a:cxn ang="0">
                <a:pos x="T2" y="T3"/>
              </a:cxn>
              <a:cxn ang="0">
                <a:pos x="T4" y="T5"/>
              </a:cxn>
              <a:cxn ang="0">
                <a:pos x="T6" y="T7"/>
              </a:cxn>
              <a:cxn ang="0">
                <a:pos x="T8" y="T9"/>
              </a:cxn>
            </a:cxnLst>
            <a:rect l="0" t="0" r="r" b="b"/>
            <a:pathLst>
              <a:path w="711" h="682">
                <a:moveTo>
                  <a:pt x="453" y="672"/>
                </a:moveTo>
                <a:cubicBezTo>
                  <a:pt x="581" y="560"/>
                  <a:pt x="711" y="448"/>
                  <a:pt x="693" y="336"/>
                </a:cubicBezTo>
                <a:cubicBezTo>
                  <a:pt x="675" y="224"/>
                  <a:pt x="459" y="0"/>
                  <a:pt x="347" y="0"/>
                </a:cubicBezTo>
                <a:cubicBezTo>
                  <a:pt x="235" y="0"/>
                  <a:pt x="42" y="222"/>
                  <a:pt x="21" y="336"/>
                </a:cubicBezTo>
                <a:cubicBezTo>
                  <a:pt x="0" y="450"/>
                  <a:pt x="181" y="610"/>
                  <a:pt x="223" y="682"/>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20915" name="Text Box 19"/>
          <p:cNvSpPr txBox="1">
            <a:spLocks noChangeArrowheads="1"/>
          </p:cNvSpPr>
          <p:nvPr/>
        </p:nvSpPr>
        <p:spPr bwMode="auto">
          <a:xfrm>
            <a:off x="1447800" y="4067175"/>
            <a:ext cx="16176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rPr>
              <a:t>Coverage</a:t>
            </a:r>
          </a:p>
          <a:p>
            <a:r>
              <a:rPr lang="en-US" altLang="en-US">
                <a:solidFill>
                  <a:srgbClr val="CC0000"/>
                </a:solidFill>
              </a:rPr>
              <a:t>Results</a:t>
            </a:r>
          </a:p>
        </p:txBody>
      </p:sp>
      <p:sp>
        <p:nvSpPr>
          <p:cNvPr id="720916" name="Text Box 20"/>
          <p:cNvSpPr txBox="1">
            <a:spLocks noChangeArrowheads="1"/>
          </p:cNvSpPr>
          <p:nvPr/>
        </p:nvSpPr>
        <p:spPr bwMode="auto">
          <a:xfrm>
            <a:off x="4648200" y="3365500"/>
            <a:ext cx="2095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rPr>
              <a:t>Instrument</a:t>
            </a:r>
          </a:p>
          <a:p>
            <a:r>
              <a:rPr lang="en-US" altLang="en-US">
                <a:solidFill>
                  <a:srgbClr val="CC0000"/>
                </a:solidFill>
              </a:rPr>
              <a:t>for Coverage</a:t>
            </a:r>
          </a:p>
        </p:txBody>
      </p:sp>
      <p:sp>
        <p:nvSpPr>
          <p:cNvPr id="720917" name="Text Box 21"/>
          <p:cNvSpPr txBox="1">
            <a:spLocks noChangeArrowheads="1"/>
          </p:cNvSpPr>
          <p:nvPr/>
        </p:nvSpPr>
        <p:spPr bwMode="auto">
          <a:xfrm>
            <a:off x="1508125" y="1143000"/>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Pre-Si</a:t>
            </a:r>
          </a:p>
          <a:p>
            <a:r>
              <a:rPr lang="en-US" altLang="en-US"/>
              <a:t>Validation</a:t>
            </a:r>
          </a:p>
        </p:txBody>
      </p:sp>
      <p:sp>
        <p:nvSpPr>
          <p:cNvPr id="720918" name="Freeform 22"/>
          <p:cNvSpPr>
            <a:spLocks/>
          </p:cNvSpPr>
          <p:nvPr/>
        </p:nvSpPr>
        <p:spPr bwMode="auto">
          <a:xfrm>
            <a:off x="2971800" y="1524000"/>
            <a:ext cx="914400" cy="1905000"/>
          </a:xfrm>
          <a:custGeom>
            <a:avLst/>
            <a:gdLst>
              <a:gd name="T0" fmla="*/ 576 w 576"/>
              <a:gd name="T1" fmla="*/ 1200 h 1200"/>
              <a:gd name="T2" fmla="*/ 413 w 576"/>
              <a:gd name="T3" fmla="*/ 317 h 1200"/>
              <a:gd name="T4" fmla="*/ 0 w 576"/>
              <a:gd name="T5" fmla="*/ 0 h 1200"/>
            </a:gdLst>
            <a:ahLst/>
            <a:cxnLst>
              <a:cxn ang="0">
                <a:pos x="T0" y="T1"/>
              </a:cxn>
              <a:cxn ang="0">
                <a:pos x="T2" y="T3"/>
              </a:cxn>
              <a:cxn ang="0">
                <a:pos x="T4" y="T5"/>
              </a:cxn>
            </a:cxnLst>
            <a:rect l="0" t="0" r="r" b="b"/>
            <a:pathLst>
              <a:path w="576" h="1200">
                <a:moveTo>
                  <a:pt x="576" y="1200"/>
                </a:moveTo>
                <a:cubicBezTo>
                  <a:pt x="547" y="1053"/>
                  <a:pt x="509" y="517"/>
                  <a:pt x="413" y="317"/>
                </a:cubicBezTo>
                <a:cubicBezTo>
                  <a:pt x="317" y="117"/>
                  <a:pt x="86" y="66"/>
                  <a:pt x="0"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20919" name="Freeform 23"/>
          <p:cNvSpPr>
            <a:spLocks/>
          </p:cNvSpPr>
          <p:nvPr/>
        </p:nvSpPr>
        <p:spPr bwMode="auto">
          <a:xfrm>
            <a:off x="4191000" y="1265238"/>
            <a:ext cx="1249363" cy="2163762"/>
          </a:xfrm>
          <a:custGeom>
            <a:avLst/>
            <a:gdLst>
              <a:gd name="T0" fmla="*/ 0 w 787"/>
              <a:gd name="T1" fmla="*/ 1363 h 1363"/>
              <a:gd name="T2" fmla="*/ 230 w 787"/>
              <a:gd name="T3" fmla="*/ 259 h 1363"/>
              <a:gd name="T4" fmla="*/ 787 w 787"/>
              <a:gd name="T5" fmla="*/ 0 h 1363"/>
            </a:gdLst>
            <a:ahLst/>
            <a:cxnLst>
              <a:cxn ang="0">
                <a:pos x="T0" y="T1"/>
              </a:cxn>
              <a:cxn ang="0">
                <a:pos x="T2" y="T3"/>
              </a:cxn>
              <a:cxn ang="0">
                <a:pos x="T4" y="T5"/>
              </a:cxn>
            </a:cxnLst>
            <a:rect l="0" t="0" r="r" b="b"/>
            <a:pathLst>
              <a:path w="787" h="1363">
                <a:moveTo>
                  <a:pt x="0" y="1363"/>
                </a:moveTo>
                <a:cubicBezTo>
                  <a:pt x="38" y="1179"/>
                  <a:pt x="99" y="486"/>
                  <a:pt x="230" y="259"/>
                </a:cubicBezTo>
                <a:cubicBezTo>
                  <a:pt x="361" y="32"/>
                  <a:pt x="671" y="54"/>
                  <a:pt x="787"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20920" name="Text Box 24"/>
          <p:cNvSpPr txBox="1">
            <a:spLocks noChangeArrowheads="1"/>
          </p:cNvSpPr>
          <p:nvPr/>
        </p:nvSpPr>
        <p:spPr bwMode="auto">
          <a:xfrm>
            <a:off x="5394325" y="927100"/>
            <a:ext cx="14335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SW, etc.</a:t>
            </a:r>
          </a:p>
        </p:txBody>
      </p:sp>
    </p:spTree>
    <p:extLst>
      <p:ext uri="{BB962C8B-B14F-4D97-AF65-F5344CB8AC3E}">
        <p14:creationId xmlns:p14="http://schemas.microsoft.com/office/powerpoint/2010/main" val="3719916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4294967295"/>
          </p:nvPr>
        </p:nvSpPr>
        <p:spPr>
          <a:xfrm>
            <a:off x="6553200" y="6243638"/>
            <a:ext cx="2133600" cy="457200"/>
          </a:xfrm>
          <a:prstGeom prst="rect">
            <a:avLst/>
          </a:prstGeom>
        </p:spPr>
        <p:txBody>
          <a:bodyPr/>
          <a:lstStyle/>
          <a:p>
            <a:fld id="{8CB6B676-C146-4864-A907-123C2AF18EEF}" type="slidenum">
              <a:rPr lang="en-US" altLang="en-US"/>
              <a:pPr/>
              <a:t>118</a:t>
            </a:fld>
            <a:endParaRPr lang="en-US" altLang="en-US"/>
          </a:p>
        </p:txBody>
      </p:sp>
      <p:sp>
        <p:nvSpPr>
          <p:cNvPr id="718850" name="Rectangle 2"/>
          <p:cNvSpPr>
            <a:spLocks noGrp="1" noChangeArrowheads="1"/>
          </p:cNvSpPr>
          <p:nvPr>
            <p:ph type="title"/>
          </p:nvPr>
        </p:nvSpPr>
        <p:spPr>
          <a:xfrm>
            <a:off x="457200" y="277813"/>
            <a:ext cx="8686800" cy="1139825"/>
          </a:xfrm>
        </p:spPr>
        <p:txBody>
          <a:bodyPr/>
          <a:lstStyle/>
          <a:p>
            <a:r>
              <a:rPr lang="en-US" altLang="en-US" sz="3800"/>
              <a:t>Emulation for Post-Si Coverage</a:t>
            </a:r>
          </a:p>
        </p:txBody>
      </p:sp>
      <p:sp>
        <p:nvSpPr>
          <p:cNvPr id="718851" name="Text Box 3"/>
          <p:cNvSpPr txBox="1">
            <a:spLocks noChangeArrowheads="1"/>
          </p:cNvSpPr>
          <p:nvPr/>
        </p:nvSpPr>
        <p:spPr bwMode="auto">
          <a:xfrm>
            <a:off x="381000" y="2025650"/>
            <a:ext cx="123825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Design</a:t>
            </a:r>
          </a:p>
        </p:txBody>
      </p:sp>
      <p:sp>
        <p:nvSpPr>
          <p:cNvPr id="718852" name="Text Box 4"/>
          <p:cNvSpPr txBox="1">
            <a:spLocks noChangeArrowheads="1"/>
          </p:cNvSpPr>
          <p:nvPr/>
        </p:nvSpPr>
        <p:spPr bwMode="auto">
          <a:xfrm>
            <a:off x="7975600" y="2025650"/>
            <a:ext cx="889000"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Chip</a:t>
            </a:r>
          </a:p>
        </p:txBody>
      </p:sp>
      <p:sp>
        <p:nvSpPr>
          <p:cNvPr id="718853" name="Text Box 5"/>
          <p:cNvSpPr txBox="1">
            <a:spLocks noChangeArrowheads="1"/>
          </p:cNvSpPr>
          <p:nvPr/>
        </p:nvSpPr>
        <p:spPr bwMode="auto">
          <a:xfrm>
            <a:off x="3157538" y="3429000"/>
            <a:ext cx="1109662" cy="51435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FPGA</a:t>
            </a:r>
          </a:p>
        </p:txBody>
      </p:sp>
      <p:sp>
        <p:nvSpPr>
          <p:cNvPr id="718854" name="Text Box 6"/>
          <p:cNvSpPr txBox="1">
            <a:spLocks noChangeArrowheads="1"/>
          </p:cNvSpPr>
          <p:nvPr/>
        </p:nvSpPr>
        <p:spPr bwMode="auto">
          <a:xfrm>
            <a:off x="4800600" y="5194300"/>
            <a:ext cx="2855913" cy="911225"/>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 Test Plan,</a:t>
            </a:r>
          </a:p>
          <a:p>
            <a:r>
              <a:rPr lang="en-US" altLang="en-US"/>
              <a:t>Tests, Exercisers</a:t>
            </a:r>
          </a:p>
        </p:txBody>
      </p:sp>
      <p:sp>
        <p:nvSpPr>
          <p:cNvPr id="718855" name="Line 7"/>
          <p:cNvSpPr>
            <a:spLocks noChangeShapeType="1"/>
          </p:cNvSpPr>
          <p:nvPr/>
        </p:nvSpPr>
        <p:spPr bwMode="auto">
          <a:xfrm>
            <a:off x="1600200" y="2286000"/>
            <a:ext cx="6324600"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8856" name="Line 8"/>
          <p:cNvSpPr>
            <a:spLocks noChangeShapeType="1"/>
          </p:cNvSpPr>
          <p:nvPr/>
        </p:nvSpPr>
        <p:spPr bwMode="auto">
          <a:xfrm>
            <a:off x="1598613" y="2513013"/>
            <a:ext cx="1525587" cy="915987"/>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718857" name="Text Box 9"/>
          <p:cNvSpPr txBox="1">
            <a:spLocks noChangeArrowheads="1"/>
          </p:cNvSpPr>
          <p:nvPr/>
        </p:nvSpPr>
        <p:spPr bwMode="auto">
          <a:xfrm>
            <a:off x="4606925" y="1828800"/>
            <a:ext cx="1946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Silicon Flow</a:t>
            </a:r>
          </a:p>
        </p:txBody>
      </p:sp>
      <p:sp>
        <p:nvSpPr>
          <p:cNvPr id="718858" name="Text Box 10"/>
          <p:cNvSpPr txBox="1">
            <a:spLocks noChangeArrowheads="1"/>
          </p:cNvSpPr>
          <p:nvPr/>
        </p:nvSpPr>
        <p:spPr bwMode="auto">
          <a:xfrm>
            <a:off x="2133600" y="2466975"/>
            <a:ext cx="16541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Emulation</a:t>
            </a:r>
          </a:p>
          <a:p>
            <a:r>
              <a:rPr lang="en-US" altLang="en-US"/>
              <a:t>       Flow</a:t>
            </a:r>
          </a:p>
        </p:txBody>
      </p:sp>
      <p:sp>
        <p:nvSpPr>
          <p:cNvPr id="718859" name="Freeform 11"/>
          <p:cNvSpPr>
            <a:spLocks/>
          </p:cNvSpPr>
          <p:nvPr/>
        </p:nvSpPr>
        <p:spPr bwMode="auto">
          <a:xfrm>
            <a:off x="355600" y="2514600"/>
            <a:ext cx="4445000" cy="3644900"/>
          </a:xfrm>
          <a:custGeom>
            <a:avLst/>
            <a:gdLst>
              <a:gd name="T0" fmla="*/ 400 w 2800"/>
              <a:gd name="T1" fmla="*/ 0 h 2296"/>
              <a:gd name="T2" fmla="*/ 400 w 2800"/>
              <a:gd name="T3" fmla="*/ 1968 h 2296"/>
              <a:gd name="T4" fmla="*/ 2800 w 2800"/>
              <a:gd name="T5" fmla="*/ 1968 h 2296"/>
            </a:gdLst>
            <a:ahLst/>
            <a:cxnLst>
              <a:cxn ang="0">
                <a:pos x="T0" y="T1"/>
              </a:cxn>
              <a:cxn ang="0">
                <a:pos x="T2" y="T3"/>
              </a:cxn>
              <a:cxn ang="0">
                <a:pos x="T4" y="T5"/>
              </a:cxn>
            </a:cxnLst>
            <a:rect l="0" t="0" r="r" b="b"/>
            <a:pathLst>
              <a:path w="2800" h="2296">
                <a:moveTo>
                  <a:pt x="400" y="0"/>
                </a:moveTo>
                <a:cubicBezTo>
                  <a:pt x="200" y="820"/>
                  <a:pt x="0" y="1640"/>
                  <a:pt x="400" y="1968"/>
                </a:cubicBezTo>
                <a:cubicBezTo>
                  <a:pt x="800" y="2296"/>
                  <a:pt x="1800" y="2132"/>
                  <a:pt x="2800" y="1968"/>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8860" name="Freeform 12"/>
          <p:cNvSpPr>
            <a:spLocks/>
          </p:cNvSpPr>
          <p:nvPr/>
        </p:nvSpPr>
        <p:spPr bwMode="auto">
          <a:xfrm>
            <a:off x="7620000" y="2590800"/>
            <a:ext cx="1381125" cy="3155950"/>
          </a:xfrm>
          <a:custGeom>
            <a:avLst/>
            <a:gdLst>
              <a:gd name="T0" fmla="*/ 0 w 870"/>
              <a:gd name="T1" fmla="*/ 1851 h 1988"/>
              <a:gd name="T2" fmla="*/ 758 w 870"/>
              <a:gd name="T3" fmla="*/ 1680 h 1988"/>
              <a:gd name="T4" fmla="*/ 672 w 870"/>
              <a:gd name="T5" fmla="*/ 0 h 1988"/>
            </a:gdLst>
            <a:ahLst/>
            <a:cxnLst>
              <a:cxn ang="0">
                <a:pos x="T0" y="T1"/>
              </a:cxn>
              <a:cxn ang="0">
                <a:pos x="T2" y="T3"/>
              </a:cxn>
              <a:cxn ang="0">
                <a:pos x="T4" y="T5"/>
              </a:cxn>
            </a:cxnLst>
            <a:rect l="0" t="0" r="r" b="b"/>
            <a:pathLst>
              <a:path w="870" h="1988">
                <a:moveTo>
                  <a:pt x="0" y="1851"/>
                </a:moveTo>
                <a:cubicBezTo>
                  <a:pt x="126" y="1823"/>
                  <a:pt x="646" y="1988"/>
                  <a:pt x="758" y="1680"/>
                </a:cubicBezTo>
                <a:cubicBezTo>
                  <a:pt x="870" y="1372"/>
                  <a:pt x="690" y="350"/>
                  <a:pt x="672"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718861" name="Freeform 13"/>
          <p:cNvSpPr>
            <a:spLocks/>
          </p:cNvSpPr>
          <p:nvPr/>
        </p:nvSpPr>
        <p:spPr bwMode="auto">
          <a:xfrm>
            <a:off x="7045325" y="2451100"/>
            <a:ext cx="955675" cy="2730500"/>
          </a:xfrm>
          <a:custGeom>
            <a:avLst/>
            <a:gdLst>
              <a:gd name="T0" fmla="*/ 602 w 602"/>
              <a:gd name="T1" fmla="*/ 40 h 1720"/>
              <a:gd name="T2" fmla="*/ 64 w 602"/>
              <a:gd name="T3" fmla="*/ 280 h 1720"/>
              <a:gd name="T4" fmla="*/ 218 w 602"/>
              <a:gd name="T5" fmla="*/ 1720 h 1720"/>
            </a:gdLst>
            <a:ahLst/>
            <a:cxnLst>
              <a:cxn ang="0">
                <a:pos x="T0" y="T1"/>
              </a:cxn>
              <a:cxn ang="0">
                <a:pos x="T2" y="T3"/>
              </a:cxn>
              <a:cxn ang="0">
                <a:pos x="T4" y="T5"/>
              </a:cxn>
            </a:cxnLst>
            <a:rect l="0" t="0" r="r" b="b"/>
            <a:pathLst>
              <a:path w="602" h="1720">
                <a:moveTo>
                  <a:pt x="602" y="40"/>
                </a:moveTo>
                <a:cubicBezTo>
                  <a:pt x="512" y="80"/>
                  <a:pt x="128" y="0"/>
                  <a:pt x="64" y="280"/>
                </a:cubicBezTo>
                <a:cubicBezTo>
                  <a:pt x="0" y="560"/>
                  <a:pt x="186" y="1420"/>
                  <a:pt x="218" y="172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8862" name="Text Box 14"/>
          <p:cNvSpPr txBox="1">
            <a:spLocks noChangeArrowheads="1"/>
          </p:cNvSpPr>
          <p:nvPr/>
        </p:nvSpPr>
        <p:spPr bwMode="auto">
          <a:xfrm>
            <a:off x="152400" y="5911850"/>
            <a:ext cx="37306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 Validation Team</a:t>
            </a:r>
          </a:p>
        </p:txBody>
      </p:sp>
      <p:sp>
        <p:nvSpPr>
          <p:cNvPr id="718863" name="Text Box 15"/>
          <p:cNvSpPr txBox="1">
            <a:spLocks noChangeArrowheads="1"/>
          </p:cNvSpPr>
          <p:nvPr/>
        </p:nvSpPr>
        <p:spPr bwMode="auto">
          <a:xfrm>
            <a:off x="7239000" y="3533775"/>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Post-Si</a:t>
            </a:r>
          </a:p>
          <a:p>
            <a:r>
              <a:rPr lang="en-US" altLang="en-US"/>
              <a:t>Validation</a:t>
            </a:r>
          </a:p>
        </p:txBody>
      </p:sp>
      <p:sp>
        <p:nvSpPr>
          <p:cNvPr id="718864" name="Freeform 16"/>
          <p:cNvSpPr>
            <a:spLocks/>
          </p:cNvSpPr>
          <p:nvPr/>
        </p:nvSpPr>
        <p:spPr bwMode="auto">
          <a:xfrm>
            <a:off x="4267200" y="3289300"/>
            <a:ext cx="2755900" cy="1892300"/>
          </a:xfrm>
          <a:custGeom>
            <a:avLst/>
            <a:gdLst>
              <a:gd name="T0" fmla="*/ 1488 w 1736"/>
              <a:gd name="T1" fmla="*/ 1192 h 1192"/>
              <a:gd name="T2" fmla="*/ 1488 w 1736"/>
              <a:gd name="T3" fmla="*/ 184 h 1192"/>
              <a:gd name="T4" fmla="*/ 0 w 1736"/>
              <a:gd name="T5" fmla="*/ 88 h 1192"/>
            </a:gdLst>
            <a:ahLst/>
            <a:cxnLst>
              <a:cxn ang="0">
                <a:pos x="T0" y="T1"/>
              </a:cxn>
              <a:cxn ang="0">
                <a:pos x="T2" y="T3"/>
              </a:cxn>
              <a:cxn ang="0">
                <a:pos x="T4" y="T5"/>
              </a:cxn>
            </a:cxnLst>
            <a:rect l="0" t="0" r="r" b="b"/>
            <a:pathLst>
              <a:path w="1736" h="1192">
                <a:moveTo>
                  <a:pt x="1488" y="1192"/>
                </a:moveTo>
                <a:cubicBezTo>
                  <a:pt x="1612" y="780"/>
                  <a:pt x="1736" y="368"/>
                  <a:pt x="1488" y="184"/>
                </a:cubicBezTo>
                <a:cubicBezTo>
                  <a:pt x="1240" y="0"/>
                  <a:pt x="620" y="44"/>
                  <a:pt x="0" y="88"/>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8865" name="Freeform 17"/>
          <p:cNvSpPr>
            <a:spLocks/>
          </p:cNvSpPr>
          <p:nvPr/>
        </p:nvSpPr>
        <p:spPr bwMode="auto">
          <a:xfrm>
            <a:off x="2844800" y="3962400"/>
            <a:ext cx="1955800" cy="1447800"/>
          </a:xfrm>
          <a:custGeom>
            <a:avLst/>
            <a:gdLst>
              <a:gd name="T0" fmla="*/ 176 w 1232"/>
              <a:gd name="T1" fmla="*/ 0 h 912"/>
              <a:gd name="T2" fmla="*/ 176 w 1232"/>
              <a:gd name="T3" fmla="*/ 768 h 912"/>
              <a:gd name="T4" fmla="*/ 1232 w 1232"/>
              <a:gd name="T5" fmla="*/ 864 h 912"/>
            </a:gdLst>
            <a:ahLst/>
            <a:cxnLst>
              <a:cxn ang="0">
                <a:pos x="T0" y="T1"/>
              </a:cxn>
              <a:cxn ang="0">
                <a:pos x="T2" y="T3"/>
              </a:cxn>
              <a:cxn ang="0">
                <a:pos x="T4" y="T5"/>
              </a:cxn>
            </a:cxnLst>
            <a:rect l="0" t="0" r="r" b="b"/>
            <a:pathLst>
              <a:path w="1232" h="912">
                <a:moveTo>
                  <a:pt x="176" y="0"/>
                </a:moveTo>
                <a:cubicBezTo>
                  <a:pt x="88" y="312"/>
                  <a:pt x="0" y="624"/>
                  <a:pt x="176" y="768"/>
                </a:cubicBezTo>
                <a:cubicBezTo>
                  <a:pt x="352" y="912"/>
                  <a:pt x="792" y="888"/>
                  <a:pt x="1232" y="864"/>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8866" name="Freeform 18"/>
          <p:cNvSpPr>
            <a:spLocks/>
          </p:cNvSpPr>
          <p:nvPr/>
        </p:nvSpPr>
        <p:spPr bwMode="auto">
          <a:xfrm>
            <a:off x="500063" y="914400"/>
            <a:ext cx="1128712" cy="1082675"/>
          </a:xfrm>
          <a:custGeom>
            <a:avLst/>
            <a:gdLst>
              <a:gd name="T0" fmla="*/ 453 w 711"/>
              <a:gd name="T1" fmla="*/ 672 h 682"/>
              <a:gd name="T2" fmla="*/ 693 w 711"/>
              <a:gd name="T3" fmla="*/ 336 h 682"/>
              <a:gd name="T4" fmla="*/ 347 w 711"/>
              <a:gd name="T5" fmla="*/ 0 h 682"/>
              <a:gd name="T6" fmla="*/ 21 w 711"/>
              <a:gd name="T7" fmla="*/ 336 h 682"/>
              <a:gd name="T8" fmla="*/ 223 w 711"/>
              <a:gd name="T9" fmla="*/ 682 h 682"/>
            </a:gdLst>
            <a:ahLst/>
            <a:cxnLst>
              <a:cxn ang="0">
                <a:pos x="T0" y="T1"/>
              </a:cxn>
              <a:cxn ang="0">
                <a:pos x="T2" y="T3"/>
              </a:cxn>
              <a:cxn ang="0">
                <a:pos x="T4" y="T5"/>
              </a:cxn>
              <a:cxn ang="0">
                <a:pos x="T6" y="T7"/>
              </a:cxn>
              <a:cxn ang="0">
                <a:pos x="T8" y="T9"/>
              </a:cxn>
            </a:cxnLst>
            <a:rect l="0" t="0" r="r" b="b"/>
            <a:pathLst>
              <a:path w="711" h="682">
                <a:moveTo>
                  <a:pt x="453" y="672"/>
                </a:moveTo>
                <a:cubicBezTo>
                  <a:pt x="581" y="560"/>
                  <a:pt x="711" y="448"/>
                  <a:pt x="693" y="336"/>
                </a:cubicBezTo>
                <a:cubicBezTo>
                  <a:pt x="675" y="224"/>
                  <a:pt x="459" y="0"/>
                  <a:pt x="347" y="0"/>
                </a:cubicBezTo>
                <a:cubicBezTo>
                  <a:pt x="235" y="0"/>
                  <a:pt x="42" y="222"/>
                  <a:pt x="21" y="336"/>
                </a:cubicBezTo>
                <a:cubicBezTo>
                  <a:pt x="0" y="450"/>
                  <a:pt x="181" y="610"/>
                  <a:pt x="223" y="682"/>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8867" name="Text Box 19"/>
          <p:cNvSpPr txBox="1">
            <a:spLocks noChangeArrowheads="1"/>
          </p:cNvSpPr>
          <p:nvPr/>
        </p:nvSpPr>
        <p:spPr bwMode="auto">
          <a:xfrm>
            <a:off x="1447800" y="4067175"/>
            <a:ext cx="16176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rPr>
              <a:t>Coverage</a:t>
            </a:r>
          </a:p>
          <a:p>
            <a:r>
              <a:rPr lang="en-US" altLang="en-US">
                <a:solidFill>
                  <a:srgbClr val="CC0000"/>
                </a:solidFill>
              </a:rPr>
              <a:t>Results</a:t>
            </a:r>
          </a:p>
        </p:txBody>
      </p:sp>
      <p:sp>
        <p:nvSpPr>
          <p:cNvPr id="718868" name="Text Box 20"/>
          <p:cNvSpPr txBox="1">
            <a:spLocks noChangeArrowheads="1"/>
          </p:cNvSpPr>
          <p:nvPr/>
        </p:nvSpPr>
        <p:spPr bwMode="auto">
          <a:xfrm>
            <a:off x="4648200" y="3365500"/>
            <a:ext cx="2095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rPr>
              <a:t>Instrument</a:t>
            </a:r>
          </a:p>
          <a:p>
            <a:r>
              <a:rPr lang="en-US" altLang="en-US">
                <a:solidFill>
                  <a:srgbClr val="CC0000"/>
                </a:solidFill>
              </a:rPr>
              <a:t>for Coverage</a:t>
            </a:r>
          </a:p>
        </p:txBody>
      </p:sp>
      <p:sp>
        <p:nvSpPr>
          <p:cNvPr id="718869" name="Text Box 21"/>
          <p:cNvSpPr txBox="1">
            <a:spLocks noChangeArrowheads="1"/>
          </p:cNvSpPr>
          <p:nvPr/>
        </p:nvSpPr>
        <p:spPr bwMode="auto">
          <a:xfrm>
            <a:off x="1508125" y="1143000"/>
            <a:ext cx="16367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Pre-Si</a:t>
            </a:r>
          </a:p>
          <a:p>
            <a:r>
              <a:rPr lang="en-US" altLang="en-US"/>
              <a:t>Validation</a:t>
            </a:r>
          </a:p>
        </p:txBody>
      </p:sp>
      <p:sp>
        <p:nvSpPr>
          <p:cNvPr id="718870" name="Freeform 22"/>
          <p:cNvSpPr>
            <a:spLocks/>
          </p:cNvSpPr>
          <p:nvPr/>
        </p:nvSpPr>
        <p:spPr bwMode="auto">
          <a:xfrm>
            <a:off x="2971800" y="1524000"/>
            <a:ext cx="914400" cy="1905000"/>
          </a:xfrm>
          <a:custGeom>
            <a:avLst/>
            <a:gdLst>
              <a:gd name="T0" fmla="*/ 576 w 576"/>
              <a:gd name="T1" fmla="*/ 1200 h 1200"/>
              <a:gd name="T2" fmla="*/ 413 w 576"/>
              <a:gd name="T3" fmla="*/ 317 h 1200"/>
              <a:gd name="T4" fmla="*/ 0 w 576"/>
              <a:gd name="T5" fmla="*/ 0 h 1200"/>
            </a:gdLst>
            <a:ahLst/>
            <a:cxnLst>
              <a:cxn ang="0">
                <a:pos x="T0" y="T1"/>
              </a:cxn>
              <a:cxn ang="0">
                <a:pos x="T2" y="T3"/>
              </a:cxn>
              <a:cxn ang="0">
                <a:pos x="T4" y="T5"/>
              </a:cxn>
            </a:cxnLst>
            <a:rect l="0" t="0" r="r" b="b"/>
            <a:pathLst>
              <a:path w="576" h="1200">
                <a:moveTo>
                  <a:pt x="576" y="1200"/>
                </a:moveTo>
                <a:cubicBezTo>
                  <a:pt x="547" y="1053"/>
                  <a:pt x="509" y="517"/>
                  <a:pt x="413" y="317"/>
                </a:cubicBezTo>
                <a:cubicBezTo>
                  <a:pt x="317" y="117"/>
                  <a:pt x="86" y="66"/>
                  <a:pt x="0"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8871" name="Freeform 23"/>
          <p:cNvSpPr>
            <a:spLocks/>
          </p:cNvSpPr>
          <p:nvPr/>
        </p:nvSpPr>
        <p:spPr bwMode="auto">
          <a:xfrm>
            <a:off x="4191000" y="1265238"/>
            <a:ext cx="1249363" cy="2163762"/>
          </a:xfrm>
          <a:custGeom>
            <a:avLst/>
            <a:gdLst>
              <a:gd name="T0" fmla="*/ 0 w 787"/>
              <a:gd name="T1" fmla="*/ 1363 h 1363"/>
              <a:gd name="T2" fmla="*/ 230 w 787"/>
              <a:gd name="T3" fmla="*/ 259 h 1363"/>
              <a:gd name="T4" fmla="*/ 787 w 787"/>
              <a:gd name="T5" fmla="*/ 0 h 1363"/>
            </a:gdLst>
            <a:ahLst/>
            <a:cxnLst>
              <a:cxn ang="0">
                <a:pos x="T0" y="T1"/>
              </a:cxn>
              <a:cxn ang="0">
                <a:pos x="T2" y="T3"/>
              </a:cxn>
              <a:cxn ang="0">
                <a:pos x="T4" y="T5"/>
              </a:cxn>
            </a:cxnLst>
            <a:rect l="0" t="0" r="r" b="b"/>
            <a:pathLst>
              <a:path w="787" h="1363">
                <a:moveTo>
                  <a:pt x="0" y="1363"/>
                </a:moveTo>
                <a:cubicBezTo>
                  <a:pt x="38" y="1179"/>
                  <a:pt x="99" y="486"/>
                  <a:pt x="230" y="259"/>
                </a:cubicBezTo>
                <a:cubicBezTo>
                  <a:pt x="361" y="32"/>
                  <a:pt x="671" y="54"/>
                  <a:pt x="787" y="0"/>
                </a:cubicBezTo>
              </a:path>
            </a:pathLst>
          </a:custGeom>
          <a:noFill/>
          <a:ln w="25400" cap="flat" cmpd="sng">
            <a:solidFill>
              <a:schemeClr val="tx1"/>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718872" name="Text Box 24"/>
          <p:cNvSpPr txBox="1">
            <a:spLocks noChangeArrowheads="1"/>
          </p:cNvSpPr>
          <p:nvPr/>
        </p:nvSpPr>
        <p:spPr bwMode="auto">
          <a:xfrm>
            <a:off x="5394325" y="927100"/>
            <a:ext cx="14335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SW, etc.</a:t>
            </a:r>
          </a:p>
        </p:txBody>
      </p:sp>
      <p:sp>
        <p:nvSpPr>
          <p:cNvPr id="718873" name="Text Box 25"/>
          <p:cNvSpPr txBox="1">
            <a:spLocks noChangeArrowheads="1"/>
          </p:cNvSpPr>
          <p:nvPr/>
        </p:nvSpPr>
        <p:spPr bwMode="auto">
          <a:xfrm>
            <a:off x="1862138" y="1371600"/>
            <a:ext cx="6381875" cy="1815882"/>
          </a:xfrm>
          <a:prstGeom prst="rect">
            <a:avLst/>
          </a:prstGeom>
          <a:solidFill>
            <a:schemeClr val="accent1"/>
          </a:solidFill>
          <a:ln w="25400" algn="ctr">
            <a:solidFill>
              <a:schemeClr val="tx2"/>
            </a:solidFill>
            <a:miter lim="800000"/>
            <a:headEnd/>
            <a:tailEnd type="none" w="lg" len="lg"/>
          </a:ln>
          <a:effectLst/>
        </p:spPr>
        <p:txBody>
          <a:bodyPr wrap="none">
            <a:spAutoFit/>
          </a:bodyPr>
          <a:lstStyle/>
          <a:p>
            <a:r>
              <a:rPr lang="en-US" altLang="en-US" sz="2800" dirty="0">
                <a:solidFill>
                  <a:schemeClr val="tx2"/>
                </a:solidFill>
              </a:rPr>
              <a:t>Instrumentation can be for things</a:t>
            </a:r>
          </a:p>
          <a:p>
            <a:r>
              <a:rPr lang="en-US" altLang="en-US" sz="2800" dirty="0">
                <a:solidFill>
                  <a:schemeClr val="tx2"/>
                </a:solidFill>
              </a:rPr>
              <a:t>that don’t exist on the FPGA! – </a:t>
            </a:r>
          </a:p>
          <a:p>
            <a:r>
              <a:rPr lang="en-US" altLang="en-US" sz="2800" dirty="0">
                <a:solidFill>
                  <a:schemeClr val="tx2"/>
                </a:solidFill>
              </a:rPr>
              <a:t>As long as we can capture whether the</a:t>
            </a:r>
          </a:p>
          <a:p>
            <a:r>
              <a:rPr lang="en-US" altLang="en-US" sz="2800" dirty="0">
                <a:solidFill>
                  <a:schemeClr val="tx2"/>
                </a:solidFill>
              </a:rPr>
              <a:t>silicon would hit the coverage target.</a:t>
            </a:r>
          </a:p>
        </p:txBody>
      </p:sp>
    </p:spTree>
    <p:extLst>
      <p:ext uri="{BB962C8B-B14F-4D97-AF65-F5344CB8AC3E}">
        <p14:creationId xmlns:p14="http://schemas.microsoft.com/office/powerpoint/2010/main" val="3947531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6945A839-8A3F-4BC2-9549-EF7266929929}" type="slidenum">
              <a:rPr lang="en-US" altLang="en-US"/>
              <a:pPr/>
              <a:t>119</a:t>
            </a:fld>
            <a:endParaRPr lang="en-US" altLang="en-US"/>
          </a:p>
        </p:txBody>
      </p:sp>
      <p:sp>
        <p:nvSpPr>
          <p:cNvPr id="726018" name="Rectangle 2"/>
          <p:cNvSpPr>
            <a:spLocks noGrp="1" noChangeArrowheads="1"/>
          </p:cNvSpPr>
          <p:nvPr>
            <p:ph type="title"/>
          </p:nvPr>
        </p:nvSpPr>
        <p:spPr/>
        <p:txBody>
          <a:bodyPr/>
          <a:lstStyle/>
          <a:p>
            <a:r>
              <a:rPr lang="en-US" altLang="en-US" dirty="0" smtClean="0"/>
              <a:t>Example:  Critical </a:t>
            </a:r>
            <a:r>
              <a:rPr lang="en-US" altLang="en-US" dirty="0"/>
              <a:t>Timing Paths</a:t>
            </a:r>
          </a:p>
        </p:txBody>
      </p:sp>
      <p:sp>
        <p:nvSpPr>
          <p:cNvPr id="726019" name="Rectangle 3"/>
          <p:cNvSpPr>
            <a:spLocks noGrp="1" noChangeArrowheads="1"/>
          </p:cNvSpPr>
          <p:nvPr>
            <p:ph type="body" idx="1"/>
          </p:nvPr>
        </p:nvSpPr>
        <p:spPr/>
        <p:txBody>
          <a:bodyPr/>
          <a:lstStyle/>
          <a:p>
            <a:r>
              <a:rPr lang="en-US" altLang="en-US"/>
              <a:t>These are the longest delay paths in the combinational logic of the chip.</a:t>
            </a:r>
          </a:p>
          <a:p>
            <a:r>
              <a:rPr lang="en-US" altLang="en-US"/>
              <a:t>Limits maximum clock frequency.</a:t>
            </a:r>
          </a:p>
          <a:p>
            <a:r>
              <a:rPr lang="en-US" altLang="en-US"/>
              <a:t>Important for tests to exercise these paths.</a:t>
            </a:r>
          </a:p>
        </p:txBody>
      </p:sp>
    </p:spTree>
    <p:extLst>
      <p:ext uri="{BB962C8B-B14F-4D97-AF65-F5344CB8AC3E}">
        <p14:creationId xmlns:p14="http://schemas.microsoft.com/office/powerpoint/2010/main" val="121768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What Is “Formal”?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12</a:t>
            </a:fld>
            <a:endParaRPr lang="en-US" sz="1400">
              <a:solidFill>
                <a:srgbClr val="FFFFFF"/>
              </a:solidFill>
            </a:endParaRPr>
          </a:p>
        </p:txBody>
      </p:sp>
      <p:sp>
        <p:nvSpPr>
          <p:cNvPr id="7" name="Content Placeholder 2"/>
          <p:cNvSpPr txBox="1">
            <a:spLocks/>
          </p:cNvSpPr>
          <p:nvPr/>
        </p:nvSpPr>
        <p:spPr bwMode="auto">
          <a:xfrm>
            <a:off x="371475" y="885824"/>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r>
              <a:rPr lang="en-US" sz="2800" dirty="0" smtClean="0"/>
              <a:t>Comprehensive</a:t>
            </a:r>
            <a:r>
              <a:rPr lang="en-US" sz="2800" dirty="0" smtClean="0">
                <a:solidFill>
                  <a:srgbClr val="FFFF00"/>
                </a:solidFill>
              </a:rPr>
              <a:t> </a:t>
            </a:r>
            <a:r>
              <a:rPr lang="en-US" sz="2800" b="1" dirty="0" smtClean="0">
                <a:solidFill>
                  <a:srgbClr val="FFFF00"/>
                </a:solidFill>
              </a:rPr>
              <a:t>reasoning and exploration </a:t>
            </a:r>
            <a:r>
              <a:rPr lang="en-US" sz="2800" dirty="0" smtClean="0"/>
              <a:t>of all possibilities.</a:t>
            </a:r>
          </a:p>
          <a:p>
            <a:pPr lvl="1">
              <a:lnSpc>
                <a:spcPct val="130000"/>
              </a:lnSpc>
              <a:spcAft>
                <a:spcPts val="800"/>
              </a:spcAft>
              <a:buClr>
                <a:schemeClr val="tx2"/>
              </a:buClr>
              <a:buSzPct val="75000"/>
              <a:buFont typeface="Wingdings" charset="0"/>
              <a:buChar char="l"/>
              <a:defRPr/>
            </a:pPr>
            <a:r>
              <a:rPr lang="en-US" sz="2800" dirty="0" smtClean="0"/>
              <a:t>Results can be as strong as logical proof.</a:t>
            </a:r>
          </a:p>
        </p:txBody>
      </p:sp>
    </p:spTree>
    <p:extLst>
      <p:ext uri="{BB962C8B-B14F-4D97-AF65-F5344CB8AC3E}">
        <p14:creationId xmlns:p14="http://schemas.microsoft.com/office/powerpoint/2010/main" val="681037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AD3AAB2E-A474-4EBD-9320-38DC6A743CC5}" type="slidenum">
              <a:rPr lang="en-US" altLang="en-US"/>
              <a:pPr/>
              <a:t>120</a:t>
            </a:fld>
            <a:endParaRPr lang="en-US" altLang="en-US"/>
          </a:p>
        </p:txBody>
      </p:sp>
      <p:sp>
        <p:nvSpPr>
          <p:cNvPr id="669698" name="Rectangle 2"/>
          <p:cNvSpPr>
            <a:spLocks noGrp="1" noChangeArrowheads="1"/>
          </p:cNvSpPr>
          <p:nvPr>
            <p:ph type="title"/>
          </p:nvPr>
        </p:nvSpPr>
        <p:spPr/>
        <p:txBody>
          <a:bodyPr/>
          <a:lstStyle/>
          <a:p>
            <a:r>
              <a:rPr lang="en-US" altLang="en-US" sz="3800"/>
              <a:t>Coverage Monitors for Critical Timing Paths</a:t>
            </a:r>
          </a:p>
        </p:txBody>
      </p:sp>
      <p:sp>
        <p:nvSpPr>
          <p:cNvPr id="669699" name="Rectangle 3"/>
          <p:cNvSpPr>
            <a:spLocks noGrp="1" noChangeArrowheads="1"/>
          </p:cNvSpPr>
          <p:nvPr>
            <p:ph type="body" idx="1"/>
          </p:nvPr>
        </p:nvSpPr>
        <p:spPr/>
        <p:txBody>
          <a:bodyPr/>
          <a:lstStyle/>
          <a:p>
            <a:r>
              <a:rPr lang="en-US" altLang="en-US"/>
              <a:t>Static timing analysis is imperfect.</a:t>
            </a:r>
          </a:p>
          <a:p>
            <a:r>
              <a:rPr lang="en-US" altLang="en-US"/>
              <a:t>Therefore, important to know what paths actually exercised on-chip.</a:t>
            </a:r>
          </a:p>
          <a:p>
            <a:endParaRPr lang="en-US" altLang="en-US"/>
          </a:p>
          <a:p>
            <a:r>
              <a:rPr lang="en-US" altLang="en-US"/>
              <a:t>Use STA (and/or human insight) to select important paths.</a:t>
            </a:r>
          </a:p>
          <a:p>
            <a:r>
              <a:rPr lang="en-US" altLang="en-US"/>
              <a:t>Add coverage monitors for those paths.</a:t>
            </a:r>
          </a:p>
          <a:p>
            <a:r>
              <a:rPr lang="en-US" altLang="en-US"/>
              <a:t>Evaluate coverage of test using emulation.</a:t>
            </a:r>
          </a:p>
        </p:txBody>
      </p:sp>
    </p:spTree>
    <p:extLst>
      <p:ext uri="{BB962C8B-B14F-4D97-AF65-F5344CB8AC3E}">
        <p14:creationId xmlns:p14="http://schemas.microsoft.com/office/powerpoint/2010/main" val="1756927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9DAB8B28-32C4-40A0-A9E4-527C6D7FF558}" type="slidenum">
              <a:rPr lang="en-US" altLang="en-US"/>
              <a:pPr/>
              <a:t>121</a:t>
            </a:fld>
            <a:endParaRPr lang="en-US" altLang="en-US"/>
          </a:p>
        </p:txBody>
      </p:sp>
      <p:sp>
        <p:nvSpPr>
          <p:cNvPr id="670722" name="Rectangle 2"/>
          <p:cNvSpPr>
            <a:spLocks noGrp="1" noChangeArrowheads="1"/>
          </p:cNvSpPr>
          <p:nvPr>
            <p:ph type="title"/>
          </p:nvPr>
        </p:nvSpPr>
        <p:spPr/>
        <p:txBody>
          <a:bodyPr/>
          <a:lstStyle/>
          <a:p>
            <a:r>
              <a:rPr lang="en-US" altLang="en-US"/>
              <a:t>Monitoring a Path</a:t>
            </a:r>
          </a:p>
        </p:txBody>
      </p:sp>
      <p:sp>
        <p:nvSpPr>
          <p:cNvPr id="670723" name="Rectangle 3"/>
          <p:cNvSpPr>
            <a:spLocks noGrp="1" noChangeArrowheads="1"/>
          </p:cNvSpPr>
          <p:nvPr>
            <p:ph type="body" idx="1"/>
          </p:nvPr>
        </p:nvSpPr>
        <p:spPr/>
        <p:txBody>
          <a:bodyPr/>
          <a:lstStyle/>
          <a:p>
            <a:r>
              <a:rPr lang="en-US" altLang="en-US"/>
              <a:t>For each selected path, compute sensitization condition (off-line)</a:t>
            </a:r>
          </a:p>
          <a:p>
            <a:r>
              <a:rPr lang="en-US" altLang="en-US"/>
              <a:t>Add hardware to detect input transition and path sensitization.</a:t>
            </a:r>
          </a:p>
          <a:p>
            <a:r>
              <a:rPr lang="en-US" altLang="en-US"/>
              <a:t>Add sticky bit to record coverage of path.</a:t>
            </a:r>
          </a:p>
          <a:p>
            <a:endParaRPr lang="en-US" altLang="en-US"/>
          </a:p>
          <a:p>
            <a:r>
              <a:rPr lang="en-US" altLang="en-US"/>
              <a:t>Overhead proportional to number of paths and (roughly) length of paths.</a:t>
            </a:r>
          </a:p>
        </p:txBody>
      </p:sp>
    </p:spTree>
    <p:extLst>
      <p:ext uri="{BB962C8B-B14F-4D97-AF65-F5344CB8AC3E}">
        <p14:creationId xmlns:p14="http://schemas.microsoft.com/office/powerpoint/2010/main" val="411649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4294967295"/>
          </p:nvPr>
        </p:nvSpPr>
        <p:spPr>
          <a:xfrm>
            <a:off x="6553200" y="6243638"/>
            <a:ext cx="2133600" cy="457200"/>
          </a:xfrm>
          <a:prstGeom prst="rect">
            <a:avLst/>
          </a:prstGeom>
        </p:spPr>
        <p:txBody>
          <a:bodyPr/>
          <a:lstStyle/>
          <a:p>
            <a:fld id="{C1E89A1E-884A-4B24-8AD0-C915C1BFDF45}" type="slidenum">
              <a:rPr lang="en-US" altLang="en-US"/>
              <a:pPr/>
              <a:t>122</a:t>
            </a:fld>
            <a:endParaRPr lang="en-US" altLang="en-US"/>
          </a:p>
        </p:txBody>
      </p:sp>
      <p:sp>
        <p:nvSpPr>
          <p:cNvPr id="731156" name="Line 20"/>
          <p:cNvSpPr>
            <a:spLocks noChangeShapeType="1"/>
          </p:cNvSpPr>
          <p:nvPr/>
        </p:nvSpPr>
        <p:spPr bwMode="auto">
          <a:xfrm rot="10800000" flipH="1">
            <a:off x="6002338" y="5480050"/>
            <a:ext cx="17462" cy="615950"/>
          </a:xfrm>
          <a:prstGeom prst="line">
            <a:avLst/>
          </a:prstGeom>
          <a:noFill/>
          <a:ln w="76200">
            <a:solidFill>
              <a:srgbClr val="5B9FFF"/>
            </a:solidFill>
            <a:miter lim="800000"/>
            <a:headEnd type="stealth"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731138" name="Line 2"/>
          <p:cNvSpPr>
            <a:spLocks noChangeShapeType="1"/>
          </p:cNvSpPr>
          <p:nvPr/>
        </p:nvSpPr>
        <p:spPr bwMode="auto">
          <a:xfrm rot="10800000">
            <a:off x="1447800" y="4572000"/>
            <a:ext cx="228600" cy="304800"/>
          </a:xfrm>
          <a:prstGeom prst="line">
            <a:avLst/>
          </a:prstGeom>
          <a:noFill/>
          <a:ln w="76200">
            <a:solidFill>
              <a:srgbClr val="5B9FFF"/>
            </a:solidFill>
            <a:miter lim="800000"/>
            <a:headEnd type="stealth"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731139" name="Line 3"/>
          <p:cNvSpPr>
            <a:spLocks noChangeShapeType="1"/>
          </p:cNvSpPr>
          <p:nvPr/>
        </p:nvSpPr>
        <p:spPr bwMode="auto">
          <a:xfrm rot="10800000">
            <a:off x="4267200" y="5334000"/>
            <a:ext cx="381000" cy="0"/>
          </a:xfrm>
          <a:prstGeom prst="line">
            <a:avLst/>
          </a:prstGeom>
          <a:noFill/>
          <a:ln w="76200">
            <a:solidFill>
              <a:srgbClr val="5B9FFF"/>
            </a:solidFill>
            <a:miter lim="800000"/>
            <a:headEnd type="stealth"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731140" name="Line 4"/>
          <p:cNvSpPr>
            <a:spLocks noChangeShapeType="1"/>
          </p:cNvSpPr>
          <p:nvPr/>
        </p:nvSpPr>
        <p:spPr bwMode="auto">
          <a:xfrm rot="10800000" flipH="1">
            <a:off x="3429000" y="3200400"/>
            <a:ext cx="847725" cy="1676400"/>
          </a:xfrm>
          <a:prstGeom prst="line">
            <a:avLst/>
          </a:prstGeom>
          <a:noFill/>
          <a:ln w="76200">
            <a:solidFill>
              <a:srgbClr val="5B9FFF"/>
            </a:solidFill>
            <a:miter lim="800000"/>
            <a:headEnd type="stealth"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731141" name="Line 5"/>
          <p:cNvSpPr>
            <a:spLocks noChangeShapeType="1"/>
          </p:cNvSpPr>
          <p:nvPr/>
        </p:nvSpPr>
        <p:spPr bwMode="auto">
          <a:xfrm rot="10800000" flipH="1">
            <a:off x="1447800" y="3117850"/>
            <a:ext cx="17463" cy="615950"/>
          </a:xfrm>
          <a:prstGeom prst="line">
            <a:avLst/>
          </a:prstGeom>
          <a:noFill/>
          <a:ln w="76200">
            <a:solidFill>
              <a:srgbClr val="5B9FFF"/>
            </a:solidFill>
            <a:miter lim="800000"/>
            <a:headEnd type="stealth"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731142" name="AutoShape 6"/>
          <p:cNvSpPr>
            <a:spLocks/>
          </p:cNvSpPr>
          <p:nvPr/>
        </p:nvSpPr>
        <p:spPr bwMode="auto">
          <a:xfrm>
            <a:off x="3009900" y="2357438"/>
            <a:ext cx="2455863" cy="919162"/>
          </a:xfrm>
          <a:prstGeom prst="roundRect">
            <a:avLst>
              <a:gd name="adj" fmla="val 12000"/>
            </a:avLst>
          </a:prstGeom>
          <a:solidFill>
            <a:schemeClr val="accent2"/>
          </a:solidFill>
          <a:ln>
            <a:noFill/>
          </a:ln>
          <a:effectLst>
            <a:outerShdw blurRad="76200" algn="ctr" rotWithShape="0">
              <a:schemeClr val="bg2">
                <a:alpha val="79999"/>
              </a:schemeClr>
            </a:outerShdw>
          </a:effectLst>
        </p:spPr>
        <p:txBody>
          <a:bodyPr lIns="0" tIns="0" rIns="0" bIns="0" anchor="ctr"/>
          <a:lstStyle>
            <a:lvl1pPr defTabSz="642938">
              <a:defRPr>
                <a:solidFill>
                  <a:schemeClr val="tx1"/>
                </a:solidFill>
                <a:latin typeface="Arial" charset="0"/>
              </a:defRPr>
            </a:lvl1pPr>
            <a:lvl2pPr marL="320675" defTabSz="642938">
              <a:defRPr>
                <a:solidFill>
                  <a:schemeClr val="tx1"/>
                </a:solidFill>
                <a:latin typeface="Arial" charset="0"/>
              </a:defRPr>
            </a:lvl2pPr>
            <a:lvl3pPr marL="642938" defTabSz="642938">
              <a:defRPr>
                <a:solidFill>
                  <a:schemeClr val="tx1"/>
                </a:solidFill>
                <a:latin typeface="Arial" charset="0"/>
              </a:defRPr>
            </a:lvl3pPr>
            <a:lvl4pPr marL="963613" defTabSz="642938">
              <a:defRPr>
                <a:solidFill>
                  <a:schemeClr val="tx1"/>
                </a:solidFill>
                <a:latin typeface="Arial" charset="0"/>
              </a:defRPr>
            </a:lvl4pPr>
            <a:lvl5pPr marL="1285875" defTabSz="642938">
              <a:defRPr>
                <a:solidFill>
                  <a:schemeClr val="tx1"/>
                </a:solidFill>
                <a:latin typeface="Arial" charset="0"/>
              </a:defRPr>
            </a:lvl5pPr>
            <a:lvl6pPr marL="1743075" defTabSz="642938" fontAlgn="base">
              <a:spcBef>
                <a:spcPct val="0"/>
              </a:spcBef>
              <a:spcAft>
                <a:spcPct val="0"/>
              </a:spcAft>
              <a:defRPr>
                <a:solidFill>
                  <a:schemeClr val="tx1"/>
                </a:solidFill>
                <a:latin typeface="Arial" charset="0"/>
              </a:defRPr>
            </a:lvl6pPr>
            <a:lvl7pPr marL="2200275" defTabSz="642938" fontAlgn="base">
              <a:spcBef>
                <a:spcPct val="0"/>
              </a:spcBef>
              <a:spcAft>
                <a:spcPct val="0"/>
              </a:spcAft>
              <a:defRPr>
                <a:solidFill>
                  <a:schemeClr val="tx1"/>
                </a:solidFill>
                <a:latin typeface="Arial" charset="0"/>
              </a:defRPr>
            </a:lvl7pPr>
            <a:lvl8pPr marL="2657475" defTabSz="642938" fontAlgn="base">
              <a:spcBef>
                <a:spcPct val="0"/>
              </a:spcBef>
              <a:spcAft>
                <a:spcPct val="0"/>
              </a:spcAft>
              <a:defRPr>
                <a:solidFill>
                  <a:schemeClr val="tx1"/>
                </a:solidFill>
                <a:latin typeface="Arial" charset="0"/>
              </a:defRPr>
            </a:lvl8pPr>
            <a:lvl9pPr marL="3114675" defTabSz="642938" fontAlgn="base">
              <a:spcBef>
                <a:spcPct val="0"/>
              </a:spcBef>
              <a:spcAft>
                <a:spcPct val="0"/>
              </a:spcAft>
              <a:defRPr>
                <a:solidFill>
                  <a:schemeClr val="tx1"/>
                </a:solidFill>
                <a:latin typeface="Arial" charset="0"/>
              </a:defRPr>
            </a:lvl9pPr>
          </a:lstStyle>
          <a:p>
            <a:pPr algn="ctr"/>
            <a:r>
              <a:rPr lang="en-US" altLang="en-US" sz="2100" dirty="0">
                <a:solidFill>
                  <a:schemeClr val="bg1"/>
                </a:solidFill>
                <a:latin typeface="Gill Sans" charset="0"/>
                <a:sym typeface="Gill Sans" charset="0"/>
              </a:rPr>
              <a:t>Convert to Emulation Version</a:t>
            </a:r>
          </a:p>
        </p:txBody>
      </p:sp>
      <p:sp>
        <p:nvSpPr>
          <p:cNvPr id="731145" name="AutoShape 9"/>
          <p:cNvSpPr>
            <a:spLocks/>
          </p:cNvSpPr>
          <p:nvPr/>
        </p:nvSpPr>
        <p:spPr bwMode="auto">
          <a:xfrm>
            <a:off x="223838" y="2357438"/>
            <a:ext cx="2455862" cy="919162"/>
          </a:xfrm>
          <a:prstGeom prst="roundRect">
            <a:avLst>
              <a:gd name="adj" fmla="val 12000"/>
            </a:avLst>
          </a:prstGeom>
          <a:solidFill>
            <a:schemeClr val="accent2"/>
          </a:solidFill>
          <a:ln>
            <a:noFill/>
          </a:ln>
          <a:effectLst>
            <a:outerShdw blurRad="76200" algn="ctr" rotWithShape="0">
              <a:schemeClr val="bg2">
                <a:alpha val="79999"/>
              </a:schemeClr>
            </a:outerShdw>
          </a:effectLst>
        </p:spPr>
        <p:txBody>
          <a:bodyPr lIns="0" tIns="0" rIns="0" bIns="0" anchor="ctr"/>
          <a:lstStyle>
            <a:lvl1pPr defTabSz="642938">
              <a:defRPr>
                <a:solidFill>
                  <a:schemeClr val="tx1"/>
                </a:solidFill>
                <a:latin typeface="Arial" charset="0"/>
              </a:defRPr>
            </a:lvl1pPr>
            <a:lvl2pPr marL="320675" defTabSz="642938">
              <a:defRPr>
                <a:solidFill>
                  <a:schemeClr val="tx1"/>
                </a:solidFill>
                <a:latin typeface="Arial" charset="0"/>
              </a:defRPr>
            </a:lvl2pPr>
            <a:lvl3pPr marL="642938" defTabSz="642938">
              <a:defRPr>
                <a:solidFill>
                  <a:schemeClr val="tx1"/>
                </a:solidFill>
                <a:latin typeface="Arial" charset="0"/>
              </a:defRPr>
            </a:lvl3pPr>
            <a:lvl4pPr marL="963613" defTabSz="642938">
              <a:defRPr>
                <a:solidFill>
                  <a:schemeClr val="tx1"/>
                </a:solidFill>
                <a:latin typeface="Arial" charset="0"/>
              </a:defRPr>
            </a:lvl4pPr>
            <a:lvl5pPr marL="1285875" defTabSz="642938">
              <a:defRPr>
                <a:solidFill>
                  <a:schemeClr val="tx1"/>
                </a:solidFill>
                <a:latin typeface="Arial" charset="0"/>
              </a:defRPr>
            </a:lvl5pPr>
            <a:lvl6pPr marL="1743075" defTabSz="642938" fontAlgn="base">
              <a:spcBef>
                <a:spcPct val="0"/>
              </a:spcBef>
              <a:spcAft>
                <a:spcPct val="0"/>
              </a:spcAft>
              <a:defRPr>
                <a:solidFill>
                  <a:schemeClr val="tx1"/>
                </a:solidFill>
                <a:latin typeface="Arial" charset="0"/>
              </a:defRPr>
            </a:lvl6pPr>
            <a:lvl7pPr marL="2200275" defTabSz="642938" fontAlgn="base">
              <a:spcBef>
                <a:spcPct val="0"/>
              </a:spcBef>
              <a:spcAft>
                <a:spcPct val="0"/>
              </a:spcAft>
              <a:defRPr>
                <a:solidFill>
                  <a:schemeClr val="tx1"/>
                </a:solidFill>
                <a:latin typeface="Arial" charset="0"/>
              </a:defRPr>
            </a:lvl7pPr>
            <a:lvl8pPr marL="2657475" defTabSz="642938" fontAlgn="base">
              <a:spcBef>
                <a:spcPct val="0"/>
              </a:spcBef>
              <a:spcAft>
                <a:spcPct val="0"/>
              </a:spcAft>
              <a:defRPr>
                <a:solidFill>
                  <a:schemeClr val="tx1"/>
                </a:solidFill>
                <a:latin typeface="Arial" charset="0"/>
              </a:defRPr>
            </a:lvl8pPr>
            <a:lvl9pPr marL="3114675" defTabSz="642938" fontAlgn="base">
              <a:spcBef>
                <a:spcPct val="0"/>
              </a:spcBef>
              <a:spcAft>
                <a:spcPct val="0"/>
              </a:spcAft>
              <a:defRPr>
                <a:solidFill>
                  <a:schemeClr val="tx1"/>
                </a:solidFill>
                <a:latin typeface="Arial" charset="0"/>
              </a:defRPr>
            </a:lvl9pPr>
          </a:lstStyle>
          <a:p>
            <a:pPr algn="ctr"/>
            <a:r>
              <a:rPr lang="en-US" altLang="en-US" sz="2100" dirty="0">
                <a:solidFill>
                  <a:schemeClr val="bg1"/>
                </a:solidFill>
                <a:latin typeface="Gill Sans" charset="0"/>
                <a:sym typeface="Gill Sans" charset="0"/>
              </a:rPr>
              <a:t>Synthesize with ASIC Tools</a:t>
            </a:r>
          </a:p>
        </p:txBody>
      </p:sp>
      <p:sp>
        <p:nvSpPr>
          <p:cNvPr id="731148" name="AutoShape 12"/>
          <p:cNvSpPr>
            <a:spLocks/>
          </p:cNvSpPr>
          <p:nvPr/>
        </p:nvSpPr>
        <p:spPr bwMode="auto">
          <a:xfrm>
            <a:off x="1616075" y="4865688"/>
            <a:ext cx="2651125" cy="849312"/>
          </a:xfrm>
          <a:prstGeom prst="roundRect">
            <a:avLst>
              <a:gd name="adj" fmla="val 15787"/>
            </a:avLst>
          </a:prstGeom>
          <a:solidFill>
            <a:schemeClr val="accent2"/>
          </a:solidFill>
          <a:ln>
            <a:noFill/>
          </a:ln>
          <a:effectLst>
            <a:outerShdw blurRad="76200" algn="ctr" rotWithShape="0">
              <a:schemeClr val="bg2">
                <a:alpha val="79999"/>
              </a:schemeClr>
            </a:outerShdw>
          </a:effectLst>
        </p:spPr>
        <p:txBody>
          <a:bodyPr lIns="0" tIns="0" rIns="0" bIns="0" anchor="ctr"/>
          <a:lstStyle>
            <a:lvl1pPr defTabSz="642938">
              <a:defRPr>
                <a:solidFill>
                  <a:schemeClr val="tx1"/>
                </a:solidFill>
                <a:latin typeface="Arial" charset="0"/>
              </a:defRPr>
            </a:lvl1pPr>
            <a:lvl2pPr marL="320675" defTabSz="642938">
              <a:defRPr>
                <a:solidFill>
                  <a:schemeClr val="tx1"/>
                </a:solidFill>
                <a:latin typeface="Arial" charset="0"/>
              </a:defRPr>
            </a:lvl2pPr>
            <a:lvl3pPr marL="642938" defTabSz="642938">
              <a:defRPr>
                <a:solidFill>
                  <a:schemeClr val="tx1"/>
                </a:solidFill>
                <a:latin typeface="Arial" charset="0"/>
              </a:defRPr>
            </a:lvl3pPr>
            <a:lvl4pPr marL="963613" defTabSz="642938">
              <a:defRPr>
                <a:solidFill>
                  <a:schemeClr val="tx1"/>
                </a:solidFill>
                <a:latin typeface="Arial" charset="0"/>
              </a:defRPr>
            </a:lvl4pPr>
            <a:lvl5pPr marL="1285875" defTabSz="642938">
              <a:defRPr>
                <a:solidFill>
                  <a:schemeClr val="tx1"/>
                </a:solidFill>
                <a:latin typeface="Arial" charset="0"/>
              </a:defRPr>
            </a:lvl5pPr>
            <a:lvl6pPr marL="1743075" defTabSz="642938" fontAlgn="base">
              <a:spcBef>
                <a:spcPct val="0"/>
              </a:spcBef>
              <a:spcAft>
                <a:spcPct val="0"/>
              </a:spcAft>
              <a:defRPr>
                <a:solidFill>
                  <a:schemeClr val="tx1"/>
                </a:solidFill>
                <a:latin typeface="Arial" charset="0"/>
              </a:defRPr>
            </a:lvl6pPr>
            <a:lvl7pPr marL="2200275" defTabSz="642938" fontAlgn="base">
              <a:spcBef>
                <a:spcPct val="0"/>
              </a:spcBef>
              <a:spcAft>
                <a:spcPct val="0"/>
              </a:spcAft>
              <a:defRPr>
                <a:solidFill>
                  <a:schemeClr val="tx1"/>
                </a:solidFill>
                <a:latin typeface="Arial" charset="0"/>
              </a:defRPr>
            </a:lvl7pPr>
            <a:lvl8pPr marL="2657475" defTabSz="642938" fontAlgn="base">
              <a:spcBef>
                <a:spcPct val="0"/>
              </a:spcBef>
              <a:spcAft>
                <a:spcPct val="0"/>
              </a:spcAft>
              <a:defRPr>
                <a:solidFill>
                  <a:schemeClr val="tx1"/>
                </a:solidFill>
                <a:latin typeface="Arial" charset="0"/>
              </a:defRPr>
            </a:lvl8pPr>
            <a:lvl9pPr marL="3114675" defTabSz="642938" fontAlgn="base">
              <a:spcBef>
                <a:spcPct val="0"/>
              </a:spcBef>
              <a:spcAft>
                <a:spcPct val="0"/>
              </a:spcAft>
              <a:defRPr>
                <a:solidFill>
                  <a:schemeClr val="tx1"/>
                </a:solidFill>
                <a:latin typeface="Arial" charset="0"/>
              </a:defRPr>
            </a:lvl9pPr>
          </a:lstStyle>
          <a:p>
            <a:pPr algn="ctr"/>
            <a:r>
              <a:rPr lang="en-US" altLang="en-US" sz="2100" dirty="0">
                <a:solidFill>
                  <a:schemeClr val="bg1"/>
                </a:solidFill>
                <a:latin typeface="Gill Sans" charset="0"/>
                <a:sym typeface="Gill Sans" charset="0"/>
              </a:rPr>
              <a:t>Create and Integrate Coverage Monitors</a:t>
            </a:r>
          </a:p>
        </p:txBody>
      </p:sp>
      <p:sp>
        <p:nvSpPr>
          <p:cNvPr id="731149" name="Line 13"/>
          <p:cNvSpPr>
            <a:spLocks noChangeShapeType="1"/>
          </p:cNvSpPr>
          <p:nvPr/>
        </p:nvSpPr>
        <p:spPr bwMode="auto">
          <a:xfrm rot="10800000" flipH="1">
            <a:off x="1441450" y="1757363"/>
            <a:ext cx="427038" cy="582612"/>
          </a:xfrm>
          <a:prstGeom prst="line">
            <a:avLst/>
          </a:prstGeom>
          <a:noFill/>
          <a:ln w="76200">
            <a:solidFill>
              <a:srgbClr val="5B9FFF"/>
            </a:solidFill>
            <a:miter lim="800000"/>
            <a:headEnd type="stealth"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731150" name="Line 14"/>
          <p:cNvSpPr>
            <a:spLocks noChangeShapeType="1"/>
          </p:cNvSpPr>
          <p:nvPr/>
        </p:nvSpPr>
        <p:spPr bwMode="auto">
          <a:xfrm rot="10800000">
            <a:off x="3833813" y="1701800"/>
            <a:ext cx="446087" cy="641350"/>
          </a:xfrm>
          <a:prstGeom prst="line">
            <a:avLst/>
          </a:prstGeom>
          <a:noFill/>
          <a:ln w="76200">
            <a:solidFill>
              <a:srgbClr val="5B9FFF"/>
            </a:solidFill>
            <a:miter lim="800000"/>
            <a:headEnd type="stealth" w="med" len="med"/>
            <a:tailEnd/>
          </a:ln>
          <a:extLst>
            <a:ext uri="{909E8E84-426E-40DD-AFC4-6F175D3DCCD1}">
              <a14:hiddenFill xmlns:a14="http://schemas.microsoft.com/office/drawing/2010/main">
                <a:solidFill>
                  <a:srgbClr val="FFFFFF"/>
                </a:solidFill>
              </a14:hiddenFill>
            </a:ext>
          </a:extLst>
        </p:spPr>
        <p:txBody>
          <a:bodyPr lIns="0" tIns="0" rIns="0" bIns="0"/>
          <a:lstStyle/>
          <a:p>
            <a:endParaRPr lang="en-CA"/>
          </a:p>
        </p:txBody>
      </p:sp>
      <p:sp>
        <p:nvSpPr>
          <p:cNvPr id="731151" name="AutoShape 15"/>
          <p:cNvSpPr>
            <a:spLocks/>
          </p:cNvSpPr>
          <p:nvPr/>
        </p:nvSpPr>
        <p:spPr bwMode="auto">
          <a:xfrm>
            <a:off x="1620838" y="1143000"/>
            <a:ext cx="2455862" cy="849313"/>
          </a:xfrm>
          <a:prstGeom prst="roundRect">
            <a:avLst>
              <a:gd name="adj" fmla="val 15787"/>
            </a:avLst>
          </a:prstGeom>
          <a:solidFill>
            <a:schemeClr val="accent2"/>
          </a:solidFill>
          <a:ln>
            <a:noFill/>
          </a:ln>
          <a:effectLst>
            <a:outerShdw blurRad="76200" algn="ctr" rotWithShape="0">
              <a:schemeClr val="bg2">
                <a:alpha val="79999"/>
              </a:schemeClr>
            </a:outerShdw>
          </a:effectLst>
        </p:spPr>
        <p:txBody>
          <a:bodyPr lIns="0" tIns="0" rIns="0" bIns="0" anchor="ctr"/>
          <a:lstStyle>
            <a:lvl1pPr defTabSz="642938">
              <a:defRPr>
                <a:solidFill>
                  <a:schemeClr val="tx1"/>
                </a:solidFill>
                <a:latin typeface="Arial" charset="0"/>
              </a:defRPr>
            </a:lvl1pPr>
            <a:lvl2pPr marL="320675" defTabSz="642938">
              <a:defRPr>
                <a:solidFill>
                  <a:schemeClr val="tx1"/>
                </a:solidFill>
                <a:latin typeface="Arial" charset="0"/>
              </a:defRPr>
            </a:lvl2pPr>
            <a:lvl3pPr marL="642938" defTabSz="642938">
              <a:defRPr>
                <a:solidFill>
                  <a:schemeClr val="tx1"/>
                </a:solidFill>
                <a:latin typeface="Arial" charset="0"/>
              </a:defRPr>
            </a:lvl3pPr>
            <a:lvl4pPr marL="963613" defTabSz="642938">
              <a:defRPr>
                <a:solidFill>
                  <a:schemeClr val="tx1"/>
                </a:solidFill>
                <a:latin typeface="Arial" charset="0"/>
              </a:defRPr>
            </a:lvl4pPr>
            <a:lvl5pPr marL="1285875" defTabSz="642938">
              <a:defRPr>
                <a:solidFill>
                  <a:schemeClr val="tx1"/>
                </a:solidFill>
                <a:latin typeface="Arial" charset="0"/>
              </a:defRPr>
            </a:lvl5pPr>
            <a:lvl6pPr marL="1743075" defTabSz="642938" fontAlgn="base">
              <a:spcBef>
                <a:spcPct val="0"/>
              </a:spcBef>
              <a:spcAft>
                <a:spcPct val="0"/>
              </a:spcAft>
              <a:defRPr>
                <a:solidFill>
                  <a:schemeClr val="tx1"/>
                </a:solidFill>
                <a:latin typeface="Arial" charset="0"/>
              </a:defRPr>
            </a:lvl6pPr>
            <a:lvl7pPr marL="2200275" defTabSz="642938" fontAlgn="base">
              <a:spcBef>
                <a:spcPct val="0"/>
              </a:spcBef>
              <a:spcAft>
                <a:spcPct val="0"/>
              </a:spcAft>
              <a:defRPr>
                <a:solidFill>
                  <a:schemeClr val="tx1"/>
                </a:solidFill>
                <a:latin typeface="Arial" charset="0"/>
              </a:defRPr>
            </a:lvl7pPr>
            <a:lvl8pPr marL="2657475" defTabSz="642938" fontAlgn="base">
              <a:spcBef>
                <a:spcPct val="0"/>
              </a:spcBef>
              <a:spcAft>
                <a:spcPct val="0"/>
              </a:spcAft>
              <a:defRPr>
                <a:solidFill>
                  <a:schemeClr val="tx1"/>
                </a:solidFill>
                <a:latin typeface="Arial" charset="0"/>
              </a:defRPr>
            </a:lvl8pPr>
            <a:lvl9pPr marL="3114675" defTabSz="642938" fontAlgn="base">
              <a:spcBef>
                <a:spcPct val="0"/>
              </a:spcBef>
              <a:spcAft>
                <a:spcPct val="0"/>
              </a:spcAft>
              <a:defRPr>
                <a:solidFill>
                  <a:schemeClr val="tx1"/>
                </a:solidFill>
                <a:latin typeface="Arial" charset="0"/>
              </a:defRPr>
            </a:lvl9pPr>
          </a:lstStyle>
          <a:p>
            <a:pPr algn="ctr"/>
            <a:r>
              <a:rPr lang="en-US" altLang="en-US" sz="2100" dirty="0">
                <a:solidFill>
                  <a:schemeClr val="bg1"/>
                </a:solidFill>
                <a:latin typeface="Gill Sans" charset="0"/>
                <a:sym typeface="Gill Sans" charset="0"/>
              </a:rPr>
              <a:t>Original (ASIC) Design</a:t>
            </a:r>
          </a:p>
        </p:txBody>
      </p:sp>
      <p:sp>
        <p:nvSpPr>
          <p:cNvPr id="731153" name="Rectangle 17"/>
          <p:cNvSpPr>
            <a:spLocks noGrp="1" noChangeArrowheads="1"/>
          </p:cNvSpPr>
          <p:nvPr>
            <p:ph type="title"/>
          </p:nvPr>
        </p:nvSpPr>
        <p:spPr/>
        <p:txBody>
          <a:bodyPr/>
          <a:lstStyle/>
          <a:p>
            <a:r>
              <a:rPr lang="en-US" altLang="en-US"/>
              <a:t>Overall Flow</a:t>
            </a:r>
          </a:p>
        </p:txBody>
      </p:sp>
      <p:sp>
        <p:nvSpPr>
          <p:cNvPr id="731154" name="AutoShape 18"/>
          <p:cNvSpPr>
            <a:spLocks/>
          </p:cNvSpPr>
          <p:nvPr/>
        </p:nvSpPr>
        <p:spPr bwMode="auto">
          <a:xfrm>
            <a:off x="228600" y="3709988"/>
            <a:ext cx="2455863" cy="862012"/>
          </a:xfrm>
          <a:prstGeom prst="roundRect">
            <a:avLst>
              <a:gd name="adj" fmla="val 12000"/>
            </a:avLst>
          </a:prstGeom>
          <a:solidFill>
            <a:schemeClr val="accent2"/>
          </a:solidFill>
          <a:ln>
            <a:noFill/>
          </a:ln>
          <a:effectLst>
            <a:outerShdw blurRad="76200" algn="ctr" rotWithShape="0">
              <a:schemeClr val="bg2">
                <a:alpha val="79999"/>
              </a:schemeClr>
            </a:outerShdw>
          </a:effectLst>
        </p:spPr>
        <p:txBody>
          <a:bodyPr lIns="0" tIns="0" rIns="0" bIns="0" anchor="ctr"/>
          <a:lstStyle>
            <a:lvl1pPr defTabSz="642938">
              <a:defRPr>
                <a:solidFill>
                  <a:schemeClr val="tx1"/>
                </a:solidFill>
                <a:latin typeface="Arial" charset="0"/>
              </a:defRPr>
            </a:lvl1pPr>
            <a:lvl2pPr marL="320675" defTabSz="642938">
              <a:defRPr>
                <a:solidFill>
                  <a:schemeClr val="tx1"/>
                </a:solidFill>
                <a:latin typeface="Arial" charset="0"/>
              </a:defRPr>
            </a:lvl2pPr>
            <a:lvl3pPr marL="642938" defTabSz="642938">
              <a:defRPr>
                <a:solidFill>
                  <a:schemeClr val="tx1"/>
                </a:solidFill>
                <a:latin typeface="Arial" charset="0"/>
              </a:defRPr>
            </a:lvl3pPr>
            <a:lvl4pPr marL="963613" defTabSz="642938">
              <a:defRPr>
                <a:solidFill>
                  <a:schemeClr val="tx1"/>
                </a:solidFill>
                <a:latin typeface="Arial" charset="0"/>
              </a:defRPr>
            </a:lvl4pPr>
            <a:lvl5pPr marL="1285875" defTabSz="642938">
              <a:defRPr>
                <a:solidFill>
                  <a:schemeClr val="tx1"/>
                </a:solidFill>
                <a:latin typeface="Arial" charset="0"/>
              </a:defRPr>
            </a:lvl5pPr>
            <a:lvl6pPr marL="1743075" defTabSz="642938" fontAlgn="base">
              <a:spcBef>
                <a:spcPct val="0"/>
              </a:spcBef>
              <a:spcAft>
                <a:spcPct val="0"/>
              </a:spcAft>
              <a:defRPr>
                <a:solidFill>
                  <a:schemeClr val="tx1"/>
                </a:solidFill>
                <a:latin typeface="Arial" charset="0"/>
              </a:defRPr>
            </a:lvl6pPr>
            <a:lvl7pPr marL="2200275" defTabSz="642938" fontAlgn="base">
              <a:spcBef>
                <a:spcPct val="0"/>
              </a:spcBef>
              <a:spcAft>
                <a:spcPct val="0"/>
              </a:spcAft>
              <a:defRPr>
                <a:solidFill>
                  <a:schemeClr val="tx1"/>
                </a:solidFill>
                <a:latin typeface="Arial" charset="0"/>
              </a:defRPr>
            </a:lvl7pPr>
            <a:lvl8pPr marL="2657475" defTabSz="642938" fontAlgn="base">
              <a:spcBef>
                <a:spcPct val="0"/>
              </a:spcBef>
              <a:spcAft>
                <a:spcPct val="0"/>
              </a:spcAft>
              <a:defRPr>
                <a:solidFill>
                  <a:schemeClr val="tx1"/>
                </a:solidFill>
                <a:latin typeface="Arial" charset="0"/>
              </a:defRPr>
            </a:lvl8pPr>
            <a:lvl9pPr marL="3114675" defTabSz="642938" fontAlgn="base">
              <a:spcBef>
                <a:spcPct val="0"/>
              </a:spcBef>
              <a:spcAft>
                <a:spcPct val="0"/>
              </a:spcAft>
              <a:defRPr>
                <a:solidFill>
                  <a:schemeClr val="tx1"/>
                </a:solidFill>
                <a:latin typeface="Arial" charset="0"/>
              </a:defRPr>
            </a:lvl9pPr>
          </a:lstStyle>
          <a:p>
            <a:pPr algn="ctr"/>
            <a:r>
              <a:rPr lang="en-US" altLang="en-US" sz="2100" dirty="0">
                <a:solidFill>
                  <a:schemeClr val="bg1"/>
                </a:solidFill>
                <a:latin typeface="Gill Sans" charset="0"/>
                <a:sym typeface="Gill Sans" charset="0"/>
              </a:rPr>
              <a:t>Perform Timing Analysis</a:t>
            </a:r>
          </a:p>
        </p:txBody>
      </p:sp>
      <p:sp>
        <p:nvSpPr>
          <p:cNvPr id="731155" name="AutoShape 19"/>
          <p:cNvSpPr>
            <a:spLocks/>
          </p:cNvSpPr>
          <p:nvPr/>
        </p:nvSpPr>
        <p:spPr bwMode="auto">
          <a:xfrm>
            <a:off x="4740275" y="4876800"/>
            <a:ext cx="2651125" cy="849313"/>
          </a:xfrm>
          <a:prstGeom prst="roundRect">
            <a:avLst>
              <a:gd name="adj" fmla="val 15787"/>
            </a:avLst>
          </a:prstGeom>
          <a:solidFill>
            <a:schemeClr val="accent2"/>
          </a:solidFill>
          <a:ln>
            <a:noFill/>
          </a:ln>
          <a:effectLst>
            <a:outerShdw blurRad="76200" algn="ctr" rotWithShape="0">
              <a:schemeClr val="bg2">
                <a:alpha val="79999"/>
              </a:schemeClr>
            </a:outerShdw>
          </a:effectLst>
        </p:spPr>
        <p:txBody>
          <a:bodyPr lIns="0" tIns="0" rIns="0" bIns="0" anchor="ctr"/>
          <a:lstStyle>
            <a:lvl1pPr defTabSz="642938">
              <a:defRPr>
                <a:solidFill>
                  <a:schemeClr val="tx1"/>
                </a:solidFill>
                <a:latin typeface="Arial" charset="0"/>
              </a:defRPr>
            </a:lvl1pPr>
            <a:lvl2pPr marL="320675" defTabSz="642938">
              <a:defRPr>
                <a:solidFill>
                  <a:schemeClr val="tx1"/>
                </a:solidFill>
                <a:latin typeface="Arial" charset="0"/>
              </a:defRPr>
            </a:lvl2pPr>
            <a:lvl3pPr marL="642938" defTabSz="642938">
              <a:defRPr>
                <a:solidFill>
                  <a:schemeClr val="tx1"/>
                </a:solidFill>
                <a:latin typeface="Arial" charset="0"/>
              </a:defRPr>
            </a:lvl3pPr>
            <a:lvl4pPr marL="963613" defTabSz="642938">
              <a:defRPr>
                <a:solidFill>
                  <a:schemeClr val="tx1"/>
                </a:solidFill>
                <a:latin typeface="Arial" charset="0"/>
              </a:defRPr>
            </a:lvl4pPr>
            <a:lvl5pPr marL="1285875" defTabSz="642938">
              <a:defRPr>
                <a:solidFill>
                  <a:schemeClr val="tx1"/>
                </a:solidFill>
                <a:latin typeface="Arial" charset="0"/>
              </a:defRPr>
            </a:lvl5pPr>
            <a:lvl6pPr marL="1743075" defTabSz="642938" fontAlgn="base">
              <a:spcBef>
                <a:spcPct val="0"/>
              </a:spcBef>
              <a:spcAft>
                <a:spcPct val="0"/>
              </a:spcAft>
              <a:defRPr>
                <a:solidFill>
                  <a:schemeClr val="tx1"/>
                </a:solidFill>
                <a:latin typeface="Arial" charset="0"/>
              </a:defRPr>
            </a:lvl6pPr>
            <a:lvl7pPr marL="2200275" defTabSz="642938" fontAlgn="base">
              <a:spcBef>
                <a:spcPct val="0"/>
              </a:spcBef>
              <a:spcAft>
                <a:spcPct val="0"/>
              </a:spcAft>
              <a:defRPr>
                <a:solidFill>
                  <a:schemeClr val="tx1"/>
                </a:solidFill>
                <a:latin typeface="Arial" charset="0"/>
              </a:defRPr>
            </a:lvl7pPr>
            <a:lvl8pPr marL="2657475" defTabSz="642938" fontAlgn="base">
              <a:spcBef>
                <a:spcPct val="0"/>
              </a:spcBef>
              <a:spcAft>
                <a:spcPct val="0"/>
              </a:spcAft>
              <a:defRPr>
                <a:solidFill>
                  <a:schemeClr val="tx1"/>
                </a:solidFill>
                <a:latin typeface="Arial" charset="0"/>
              </a:defRPr>
            </a:lvl8pPr>
            <a:lvl9pPr marL="3114675" defTabSz="642938" fontAlgn="base">
              <a:spcBef>
                <a:spcPct val="0"/>
              </a:spcBef>
              <a:spcAft>
                <a:spcPct val="0"/>
              </a:spcAft>
              <a:defRPr>
                <a:solidFill>
                  <a:schemeClr val="tx1"/>
                </a:solidFill>
                <a:latin typeface="Arial" charset="0"/>
              </a:defRPr>
            </a:lvl9pPr>
          </a:lstStyle>
          <a:p>
            <a:pPr algn="ctr"/>
            <a:r>
              <a:rPr lang="en-US" altLang="en-US" sz="2100" dirty="0">
                <a:solidFill>
                  <a:schemeClr val="bg1"/>
                </a:solidFill>
                <a:latin typeface="Gill Sans" charset="0"/>
                <a:sym typeface="Gill Sans" charset="0"/>
              </a:rPr>
              <a:t>Synthesize with Emulation Tools</a:t>
            </a:r>
          </a:p>
        </p:txBody>
      </p:sp>
      <p:sp>
        <p:nvSpPr>
          <p:cNvPr id="731157" name="AutoShape 21"/>
          <p:cNvSpPr>
            <a:spLocks/>
          </p:cNvSpPr>
          <p:nvPr/>
        </p:nvSpPr>
        <p:spPr bwMode="auto">
          <a:xfrm>
            <a:off x="4724400" y="6096000"/>
            <a:ext cx="2651125" cy="762000"/>
          </a:xfrm>
          <a:prstGeom prst="roundRect">
            <a:avLst>
              <a:gd name="adj" fmla="val 15787"/>
            </a:avLst>
          </a:prstGeom>
          <a:solidFill>
            <a:schemeClr val="accent2"/>
          </a:solidFill>
          <a:ln>
            <a:noFill/>
          </a:ln>
          <a:effectLst>
            <a:outerShdw blurRad="76200" algn="ctr" rotWithShape="0">
              <a:schemeClr val="bg2">
                <a:alpha val="79999"/>
              </a:schemeClr>
            </a:outerShdw>
          </a:effectLst>
        </p:spPr>
        <p:txBody>
          <a:bodyPr lIns="0" tIns="0" rIns="0" bIns="0" anchor="ctr"/>
          <a:lstStyle>
            <a:lvl1pPr defTabSz="642938">
              <a:defRPr>
                <a:solidFill>
                  <a:schemeClr val="tx1"/>
                </a:solidFill>
                <a:latin typeface="Arial" charset="0"/>
              </a:defRPr>
            </a:lvl1pPr>
            <a:lvl2pPr marL="320675" defTabSz="642938">
              <a:defRPr>
                <a:solidFill>
                  <a:schemeClr val="tx1"/>
                </a:solidFill>
                <a:latin typeface="Arial" charset="0"/>
              </a:defRPr>
            </a:lvl2pPr>
            <a:lvl3pPr marL="642938" defTabSz="642938">
              <a:defRPr>
                <a:solidFill>
                  <a:schemeClr val="tx1"/>
                </a:solidFill>
                <a:latin typeface="Arial" charset="0"/>
              </a:defRPr>
            </a:lvl3pPr>
            <a:lvl4pPr marL="963613" defTabSz="642938">
              <a:defRPr>
                <a:solidFill>
                  <a:schemeClr val="tx1"/>
                </a:solidFill>
                <a:latin typeface="Arial" charset="0"/>
              </a:defRPr>
            </a:lvl4pPr>
            <a:lvl5pPr marL="1285875" defTabSz="642938">
              <a:defRPr>
                <a:solidFill>
                  <a:schemeClr val="tx1"/>
                </a:solidFill>
                <a:latin typeface="Arial" charset="0"/>
              </a:defRPr>
            </a:lvl5pPr>
            <a:lvl6pPr marL="1743075" defTabSz="642938" fontAlgn="base">
              <a:spcBef>
                <a:spcPct val="0"/>
              </a:spcBef>
              <a:spcAft>
                <a:spcPct val="0"/>
              </a:spcAft>
              <a:defRPr>
                <a:solidFill>
                  <a:schemeClr val="tx1"/>
                </a:solidFill>
                <a:latin typeface="Arial" charset="0"/>
              </a:defRPr>
            </a:lvl6pPr>
            <a:lvl7pPr marL="2200275" defTabSz="642938" fontAlgn="base">
              <a:spcBef>
                <a:spcPct val="0"/>
              </a:spcBef>
              <a:spcAft>
                <a:spcPct val="0"/>
              </a:spcAft>
              <a:defRPr>
                <a:solidFill>
                  <a:schemeClr val="tx1"/>
                </a:solidFill>
                <a:latin typeface="Arial" charset="0"/>
              </a:defRPr>
            </a:lvl7pPr>
            <a:lvl8pPr marL="2657475" defTabSz="642938" fontAlgn="base">
              <a:spcBef>
                <a:spcPct val="0"/>
              </a:spcBef>
              <a:spcAft>
                <a:spcPct val="0"/>
              </a:spcAft>
              <a:defRPr>
                <a:solidFill>
                  <a:schemeClr val="tx1"/>
                </a:solidFill>
                <a:latin typeface="Arial" charset="0"/>
              </a:defRPr>
            </a:lvl8pPr>
            <a:lvl9pPr marL="3114675" defTabSz="642938" fontAlgn="base">
              <a:spcBef>
                <a:spcPct val="0"/>
              </a:spcBef>
              <a:spcAft>
                <a:spcPct val="0"/>
              </a:spcAft>
              <a:defRPr>
                <a:solidFill>
                  <a:schemeClr val="tx1"/>
                </a:solidFill>
                <a:latin typeface="Arial" charset="0"/>
              </a:defRPr>
            </a:lvl9pPr>
          </a:lstStyle>
          <a:p>
            <a:pPr algn="ctr"/>
            <a:r>
              <a:rPr lang="en-US" altLang="en-US" sz="2100" dirty="0">
                <a:solidFill>
                  <a:schemeClr val="bg1"/>
                </a:solidFill>
                <a:latin typeface="Gill Sans" charset="0"/>
                <a:sym typeface="Gill Sans" charset="0"/>
              </a:rPr>
              <a:t>Run Tests and Measure Coverage</a:t>
            </a:r>
          </a:p>
        </p:txBody>
      </p:sp>
    </p:spTree>
    <p:extLst>
      <p:ext uri="{BB962C8B-B14F-4D97-AF65-F5344CB8AC3E}">
        <p14:creationId xmlns:p14="http://schemas.microsoft.com/office/powerpoint/2010/main" val="1667321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5"/>
          <p:cNvSpPr>
            <a:spLocks noGrp="1"/>
          </p:cNvSpPr>
          <p:nvPr>
            <p:ph type="sldNum" sz="quarter" idx="4294967295"/>
          </p:nvPr>
        </p:nvSpPr>
        <p:spPr>
          <a:xfrm>
            <a:off x="6553200" y="6243638"/>
            <a:ext cx="2133600" cy="457200"/>
          </a:xfrm>
          <a:prstGeom prst="rect">
            <a:avLst/>
          </a:prstGeom>
        </p:spPr>
        <p:txBody>
          <a:bodyPr/>
          <a:lstStyle/>
          <a:p>
            <a:fld id="{D12CA06E-00B1-4A33-95D6-481F54FE5A71}" type="slidenum">
              <a:rPr lang="en-US" altLang="en-US"/>
              <a:pPr/>
              <a:t>123</a:t>
            </a:fld>
            <a:endParaRPr lang="en-US" altLang="en-US"/>
          </a:p>
        </p:txBody>
      </p:sp>
      <p:sp>
        <p:nvSpPr>
          <p:cNvPr id="737329" name="Rectangle 49"/>
          <p:cNvSpPr>
            <a:spLocks noGrp="1" noChangeArrowheads="1"/>
          </p:cNvSpPr>
          <p:nvPr>
            <p:ph type="title"/>
          </p:nvPr>
        </p:nvSpPr>
        <p:spPr/>
        <p:txBody>
          <a:bodyPr/>
          <a:lstStyle/>
          <a:p>
            <a:r>
              <a:rPr lang="en-US" altLang="en-US" sz="3800"/>
              <a:t>Instrumented 5 Cores of SoC</a:t>
            </a:r>
          </a:p>
        </p:txBody>
      </p:sp>
      <p:graphicFrame>
        <p:nvGraphicFramePr>
          <p:cNvPr id="737335" name="Group 55"/>
          <p:cNvGraphicFramePr>
            <a:graphicFrameLocks noGrp="1"/>
          </p:cNvGraphicFramePr>
          <p:nvPr>
            <p:ph idx="1"/>
          </p:nvPr>
        </p:nvGraphicFramePr>
        <p:xfrm>
          <a:off x="533400" y="1643063"/>
          <a:ext cx="8229600" cy="4529139"/>
        </p:xfrm>
        <a:graphic>
          <a:graphicData uri="http://schemas.openxmlformats.org/drawingml/2006/table">
            <a:tbl>
              <a:tblPr/>
              <a:tblGrid>
                <a:gridCol w="5083175"/>
                <a:gridCol w="3146425"/>
              </a:tblGrid>
              <a:tr h="754063">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IP Block</a:t>
                      </a:r>
                    </a:p>
                  </a:txBody>
                  <a:tcPr marL="63500" marR="63500" marT="63500" marB="635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chemeClr val="accent2">
                        <a:alpha val="50000"/>
                      </a:schemeClr>
                    </a:solidFill>
                  </a:tcPr>
                </a:tc>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Lines of RTL</a:t>
                      </a:r>
                    </a:p>
                  </a:txBody>
                  <a:tcPr marL="63500" marR="63500" marT="63500" marB="635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chemeClr val="accent2">
                        <a:alpha val="50000"/>
                      </a:schemeClr>
                    </a:solidFill>
                  </a:tcPr>
                </a:tc>
              </a:tr>
              <a:tr h="755650">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DDR2 Controller</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1924</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754063">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Floating Point Unit</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Netlist</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755650">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7-Stage Pipelined Integer Unit</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3131</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754063">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Memory Management Unit</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1929</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755650">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smtClean="0">
                          <a:ln>
                            <a:noFill/>
                          </a:ln>
                          <a:solidFill>
                            <a:schemeClr val="tx1"/>
                          </a:solidFill>
                          <a:effectLst/>
                          <a:latin typeface="Arial" charset="0"/>
                        </a:rPr>
                        <a:t>32-Bit Multiplier</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tabLst>
                          <a:tab pos="914400" algn="l"/>
                        </a:tabLst>
                        <a:defRPr sz="2600">
                          <a:solidFill>
                            <a:schemeClr val="tx1"/>
                          </a:solidFill>
                          <a:latin typeface="Arial" charset="0"/>
                        </a:defRPr>
                      </a:lvl1pPr>
                      <a:lvl2pPr>
                        <a:spcBef>
                          <a:spcPct val="20000"/>
                        </a:spcBef>
                        <a:buClr>
                          <a:schemeClr val="accent2"/>
                        </a:buClr>
                        <a:buSzPct val="60000"/>
                        <a:buFont typeface="Wingdings" pitchFamily="2" charset="2"/>
                        <a:tabLst>
                          <a:tab pos="914400" algn="l"/>
                        </a:tabLst>
                        <a:defRPr sz="2200">
                          <a:solidFill>
                            <a:schemeClr val="tx1"/>
                          </a:solidFill>
                          <a:latin typeface="Arial" charset="0"/>
                        </a:defRPr>
                      </a:lvl2pPr>
                      <a:lvl3pPr>
                        <a:spcBef>
                          <a:spcPct val="20000"/>
                        </a:spcBef>
                        <a:buClr>
                          <a:schemeClr val="accent1"/>
                        </a:buClr>
                        <a:buSzPct val="65000"/>
                        <a:buFont typeface="Wingdings" pitchFamily="2" charset="2"/>
                        <a:tabLst>
                          <a:tab pos="914400" algn="l"/>
                        </a:tabLst>
                        <a:defRPr sz="2000">
                          <a:solidFill>
                            <a:schemeClr val="tx1"/>
                          </a:solidFill>
                          <a:latin typeface="Arial" charset="0"/>
                        </a:defRPr>
                      </a:lvl3pPr>
                      <a:lvl4pPr>
                        <a:spcBef>
                          <a:spcPct val="20000"/>
                        </a:spcBef>
                        <a:buClr>
                          <a:schemeClr val="accent2"/>
                        </a:buClr>
                        <a:buSzPct val="70000"/>
                        <a:buFont typeface="Wingdings" pitchFamily="2" charset="2"/>
                        <a:tabLst>
                          <a:tab pos="914400" algn="l"/>
                        </a:tabLst>
                        <a:defRPr>
                          <a:solidFill>
                            <a:schemeClr val="tx1"/>
                          </a:solidFill>
                          <a:latin typeface="Arial" charset="0"/>
                        </a:defRPr>
                      </a:lvl4pPr>
                      <a:lvl5pPr>
                        <a:spcBef>
                          <a:spcPct val="20000"/>
                        </a:spcBef>
                        <a:buClr>
                          <a:schemeClr val="accent1"/>
                        </a:buClr>
                        <a:buSzPct val="75000"/>
                        <a:buFont typeface="Wingdings" pitchFamily="2" charset="2"/>
                        <a:tabLst>
                          <a:tab pos="914400" algn="l"/>
                        </a:tabLst>
                        <a:defRPr>
                          <a:solidFill>
                            <a:schemeClr val="tx1"/>
                          </a:solidFill>
                          <a:latin typeface="Arial" charset="0"/>
                        </a:defRPr>
                      </a:lvl5pPr>
                      <a:lvl6pPr marL="4572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6pPr>
                      <a:lvl7pPr marL="9144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7pPr>
                      <a:lvl8pPr marL="13716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8pPr>
                      <a:lvl9pPr marL="1828800" fontAlgn="base">
                        <a:spcBef>
                          <a:spcPct val="20000"/>
                        </a:spcBef>
                        <a:spcAft>
                          <a:spcPct val="0"/>
                        </a:spcAft>
                        <a:buClr>
                          <a:schemeClr val="accent1"/>
                        </a:buClr>
                        <a:buSzPct val="75000"/>
                        <a:buFont typeface="Wingdings" pitchFamily="2" charset="2"/>
                        <a:tabLst>
                          <a:tab pos="914400" algn="l"/>
                        </a:tabLst>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tab pos="914400" algn="l"/>
                        </a:tabLst>
                      </a:pPr>
                      <a:r>
                        <a:rPr kumimoji="0" lang="en-US" altLang="en-US" sz="2800" b="0" i="0" u="none" strike="noStrike" cap="none" normalizeH="0" baseline="0" dirty="0" smtClean="0">
                          <a:ln>
                            <a:noFill/>
                          </a:ln>
                          <a:solidFill>
                            <a:schemeClr val="tx1"/>
                          </a:solidFill>
                          <a:effectLst/>
                          <a:latin typeface="Arial" charset="0"/>
                        </a:rPr>
                        <a:t>24477</a:t>
                      </a:r>
                    </a:p>
                  </a:txBody>
                  <a:tcPr marL="50800" marR="50800" marT="50800" marB="50800"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6329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E8E18A83-CCA0-4EF2-B7A4-CEB6A2ACF45D}" type="slidenum">
              <a:rPr lang="en-US" altLang="en-US"/>
              <a:pPr/>
              <a:t>124</a:t>
            </a:fld>
            <a:endParaRPr lang="en-US" altLang="en-US"/>
          </a:p>
        </p:txBody>
      </p:sp>
      <p:sp>
        <p:nvSpPr>
          <p:cNvPr id="739330" name="Rectangle 2"/>
          <p:cNvSpPr>
            <a:spLocks noGrp="1" noChangeArrowheads="1"/>
          </p:cNvSpPr>
          <p:nvPr>
            <p:ph type="title"/>
          </p:nvPr>
        </p:nvSpPr>
        <p:spPr/>
        <p:txBody>
          <a:bodyPr/>
          <a:lstStyle/>
          <a:p>
            <a:r>
              <a:rPr lang="en-US" altLang="en-US"/>
              <a:t>Critical Timing Paths</a:t>
            </a:r>
          </a:p>
        </p:txBody>
      </p:sp>
      <p:sp>
        <p:nvSpPr>
          <p:cNvPr id="739331" name="Rectangle 3"/>
          <p:cNvSpPr>
            <a:spLocks noGrp="1" noChangeArrowheads="1"/>
          </p:cNvSpPr>
          <p:nvPr>
            <p:ph type="body" idx="1"/>
          </p:nvPr>
        </p:nvSpPr>
        <p:spPr/>
        <p:txBody>
          <a:bodyPr/>
          <a:lstStyle/>
          <a:p>
            <a:r>
              <a:rPr lang="en-US" altLang="en-US"/>
              <a:t>For each core, we added a coverage monitor for the top 2048 most critical paths, as computed by the Xilinx Static Timing Analyzer.</a:t>
            </a:r>
          </a:p>
        </p:txBody>
      </p:sp>
    </p:spTree>
    <p:extLst>
      <p:ext uri="{BB962C8B-B14F-4D97-AF65-F5344CB8AC3E}">
        <p14:creationId xmlns:p14="http://schemas.microsoft.com/office/powerpoint/2010/main" val="1537232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741DA7CA-2DFB-475C-BA64-EC29B789E6CE}" type="slidenum">
              <a:rPr lang="en-US" altLang="en-US"/>
              <a:pPr/>
              <a:t>125</a:t>
            </a:fld>
            <a:endParaRPr lang="en-US" altLang="en-US"/>
          </a:p>
        </p:txBody>
      </p:sp>
      <p:pic>
        <p:nvPicPr>
          <p:cNvPr id="673797" name="Picture 5" descr="DDR_Controller_all"/>
          <p:cNvPicPr>
            <a:picLocks noGrp="1" noChangeAspect="1" noChangeArrowheads="1"/>
          </p:cNvPicPr>
          <p:nvPr>
            <p:ph/>
          </p:nvPr>
        </p:nvPicPr>
        <p:blipFill>
          <a:blip r:embed="rId3" cstate="email">
            <a:extLst>
              <a:ext uri="{28A0092B-C50C-407E-A947-70E740481C1C}">
                <a14:useLocalDpi xmlns:a14="http://schemas.microsoft.com/office/drawing/2010/main" val="0"/>
              </a:ext>
            </a:extLst>
          </a:blip>
          <a:srcRect/>
          <a:stretch>
            <a:fillRect/>
          </a:stretch>
        </p:blipFill>
        <p:spPr>
          <a:xfrm>
            <a:off x="381000" y="228600"/>
            <a:ext cx="7696200" cy="634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11659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7F8C0A1F-E1AB-484F-8121-FCBE78D3F43A}" type="slidenum">
              <a:rPr lang="en-US" altLang="en-US"/>
              <a:pPr/>
              <a:t>126</a:t>
            </a:fld>
            <a:endParaRPr lang="en-US" altLang="en-US"/>
          </a:p>
        </p:txBody>
      </p:sp>
      <p:pic>
        <p:nvPicPr>
          <p:cNvPr id="676869" name="Picture 5" descr="Integer_Unit_all"/>
          <p:cNvPicPr>
            <a:picLocks noGrp="1" noChangeAspect="1" noChangeArrowheads="1"/>
          </p:cNvPicPr>
          <p:nvPr>
            <p:ph/>
          </p:nvPr>
        </p:nvPicPr>
        <p:blipFill>
          <a:blip r:embed="rId3" cstate="email">
            <a:extLst>
              <a:ext uri="{28A0092B-C50C-407E-A947-70E740481C1C}">
                <a14:useLocalDpi xmlns:a14="http://schemas.microsoft.com/office/drawing/2010/main" val="0"/>
              </a:ext>
            </a:extLst>
          </a:blip>
          <a:srcRect/>
          <a:stretch>
            <a:fillRect/>
          </a:stretch>
        </p:blipFill>
        <p:spPr>
          <a:xfrm>
            <a:off x="381000" y="228600"/>
            <a:ext cx="7696200" cy="634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2066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13B201A9-D76F-4266-922C-F04E250AD6DE}" type="slidenum">
              <a:rPr lang="en-US" altLang="en-US"/>
              <a:pPr/>
              <a:t>127</a:t>
            </a:fld>
            <a:endParaRPr lang="en-US" altLang="en-US"/>
          </a:p>
        </p:txBody>
      </p:sp>
      <p:pic>
        <p:nvPicPr>
          <p:cNvPr id="678917" name="Picture 5" descr="MMU_all"/>
          <p:cNvPicPr>
            <a:picLocks noGrp="1" noChangeAspect="1" noChangeArrowheads="1"/>
          </p:cNvPicPr>
          <p:nvPr>
            <p:ph/>
          </p:nvPr>
        </p:nvPicPr>
        <p:blipFill>
          <a:blip r:embed="rId3" cstate="email">
            <a:extLst>
              <a:ext uri="{28A0092B-C50C-407E-A947-70E740481C1C}">
                <a14:useLocalDpi xmlns:a14="http://schemas.microsoft.com/office/drawing/2010/main" val="0"/>
              </a:ext>
            </a:extLst>
          </a:blip>
          <a:srcRect/>
          <a:stretch>
            <a:fillRect/>
          </a:stretch>
        </p:blipFill>
        <p:spPr>
          <a:xfrm>
            <a:off x="381000" y="228600"/>
            <a:ext cx="7696200" cy="634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7812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278C7ED1-84D6-4940-8801-E56B44377482}" type="slidenum">
              <a:rPr lang="en-US" altLang="en-US"/>
              <a:pPr/>
              <a:t>128</a:t>
            </a:fld>
            <a:endParaRPr lang="en-US" altLang="en-US"/>
          </a:p>
        </p:txBody>
      </p:sp>
      <p:pic>
        <p:nvPicPr>
          <p:cNvPr id="679941" name="Picture 5" descr="Multiplier_all"/>
          <p:cNvPicPr>
            <a:picLocks noGrp="1" noChangeAspect="1" noChangeArrowheads="1"/>
          </p:cNvPicPr>
          <p:nvPr>
            <p:ph/>
          </p:nvPr>
        </p:nvPicPr>
        <p:blipFill>
          <a:blip r:embed="rId3" cstate="email">
            <a:extLst>
              <a:ext uri="{28A0092B-C50C-407E-A947-70E740481C1C}">
                <a14:useLocalDpi xmlns:a14="http://schemas.microsoft.com/office/drawing/2010/main" val="0"/>
              </a:ext>
            </a:extLst>
          </a:blip>
          <a:srcRect/>
          <a:stretch>
            <a:fillRect/>
          </a:stretch>
        </p:blipFill>
        <p:spPr>
          <a:xfrm>
            <a:off x="381000" y="228600"/>
            <a:ext cx="7696200" cy="634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6971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BF28DB08-E508-4A87-9B96-CA32F78DEE97}" type="slidenum">
              <a:rPr lang="en-US" altLang="en-US"/>
              <a:pPr/>
              <a:t>129</a:t>
            </a:fld>
            <a:endParaRPr lang="en-US" altLang="en-US"/>
          </a:p>
        </p:txBody>
      </p:sp>
      <p:pic>
        <p:nvPicPr>
          <p:cNvPr id="740357" name="Picture 5" descr="FPU_all"/>
          <p:cNvPicPr>
            <a:picLocks noGrp="1" noChangeAspect="1" noChangeArrowheads="1"/>
          </p:cNvPicPr>
          <p:nvPr>
            <p:ph/>
          </p:nvPr>
        </p:nvPicPr>
        <p:blipFill>
          <a:blip r:embed="rId3" cstate="email">
            <a:extLst>
              <a:ext uri="{28A0092B-C50C-407E-A947-70E740481C1C}">
                <a14:useLocalDpi xmlns:a14="http://schemas.microsoft.com/office/drawing/2010/main" val="0"/>
              </a:ext>
            </a:extLst>
          </a:blip>
          <a:srcRect/>
          <a:stretch>
            <a:fillRect/>
          </a:stretch>
        </p:blipFill>
        <p:spPr>
          <a:xfrm>
            <a:off x="0" y="228600"/>
            <a:ext cx="9144000" cy="5988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6161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Why “Formal”?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13</a:t>
            </a:fld>
            <a:endParaRPr lang="en-US" sz="1400">
              <a:solidFill>
                <a:srgbClr val="FFFFFF"/>
              </a:solidFill>
            </a:endParaRPr>
          </a:p>
        </p:txBody>
      </p:sp>
      <p:sp>
        <p:nvSpPr>
          <p:cNvPr id="7" name="Content Placeholder 2"/>
          <p:cNvSpPr txBox="1">
            <a:spLocks/>
          </p:cNvSpPr>
          <p:nvPr/>
        </p:nvSpPr>
        <p:spPr bwMode="auto">
          <a:xfrm>
            <a:off x="371475" y="885824"/>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r>
              <a:rPr lang="en-US" sz="2800" dirty="0" smtClean="0"/>
              <a:t>Comprehensive</a:t>
            </a:r>
            <a:r>
              <a:rPr lang="en-US" sz="2800" dirty="0" smtClean="0">
                <a:solidFill>
                  <a:srgbClr val="FFFF00"/>
                </a:solidFill>
              </a:rPr>
              <a:t> </a:t>
            </a:r>
            <a:r>
              <a:rPr lang="en-US" sz="2800" b="1" dirty="0" smtClean="0">
                <a:solidFill>
                  <a:srgbClr val="FFFF00"/>
                </a:solidFill>
              </a:rPr>
              <a:t>reasoning and exploration </a:t>
            </a:r>
            <a:r>
              <a:rPr lang="en-US" sz="2800" dirty="0" smtClean="0"/>
              <a:t>of all possibilities.</a:t>
            </a:r>
          </a:p>
          <a:p>
            <a:pPr lvl="1">
              <a:lnSpc>
                <a:spcPct val="130000"/>
              </a:lnSpc>
              <a:spcAft>
                <a:spcPts val="800"/>
              </a:spcAft>
              <a:buClr>
                <a:schemeClr val="tx2"/>
              </a:buClr>
              <a:buSzPct val="75000"/>
              <a:buFont typeface="Wingdings" charset="0"/>
              <a:buChar char="l"/>
              <a:defRPr/>
            </a:pPr>
            <a:r>
              <a:rPr lang="en-US" sz="2800" dirty="0" smtClean="0"/>
              <a:t>Results can be as strong as logical proof.</a:t>
            </a:r>
          </a:p>
        </p:txBody>
      </p:sp>
      <p:sp>
        <p:nvSpPr>
          <p:cNvPr id="2" name="Down Arrow 1"/>
          <p:cNvSpPr/>
          <p:nvPr/>
        </p:nvSpPr>
        <p:spPr bwMode="auto">
          <a:xfrm>
            <a:off x="5020574" y="1725281"/>
            <a:ext cx="966158" cy="1552755"/>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3" name="TextBox 2"/>
          <p:cNvSpPr txBox="1"/>
          <p:nvPr/>
        </p:nvSpPr>
        <p:spPr>
          <a:xfrm>
            <a:off x="5917743" y="2139345"/>
            <a:ext cx="2651688" cy="461665"/>
          </a:xfrm>
          <a:prstGeom prst="rect">
            <a:avLst/>
          </a:prstGeom>
          <a:noFill/>
        </p:spPr>
        <p:txBody>
          <a:bodyPr wrap="none" rtlCol="0">
            <a:spAutoFit/>
          </a:bodyPr>
          <a:lstStyle/>
          <a:p>
            <a:r>
              <a:rPr lang="en-CA" sz="2400" i="1" dirty="0" smtClean="0">
                <a:solidFill>
                  <a:srgbClr val="FF0000"/>
                </a:solidFill>
              </a:rPr>
              <a:t>allows automating</a:t>
            </a:r>
            <a:endParaRPr lang="en-CA" sz="2400" i="1" dirty="0">
              <a:solidFill>
                <a:srgbClr val="FF0000"/>
              </a:solidFill>
            </a:endParaRPr>
          </a:p>
        </p:txBody>
      </p:sp>
    </p:spTree>
    <p:extLst>
      <p:ext uri="{BB962C8B-B14F-4D97-AF65-F5344CB8AC3E}">
        <p14:creationId xmlns:p14="http://schemas.microsoft.com/office/powerpoint/2010/main" val="3077499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5"/>
          <p:cNvSpPr>
            <a:spLocks noGrp="1"/>
          </p:cNvSpPr>
          <p:nvPr>
            <p:ph type="sldNum" sz="quarter" idx="4294967295"/>
          </p:nvPr>
        </p:nvSpPr>
        <p:spPr>
          <a:xfrm>
            <a:off x="6553200" y="6243638"/>
            <a:ext cx="2133600" cy="457200"/>
          </a:xfrm>
          <a:prstGeom prst="rect">
            <a:avLst/>
          </a:prstGeom>
        </p:spPr>
        <p:txBody>
          <a:bodyPr/>
          <a:lstStyle/>
          <a:p>
            <a:fld id="{E30B444F-950A-4E7B-A1FF-45DF5A162512}" type="slidenum">
              <a:rPr lang="en-US" altLang="en-US"/>
              <a:pPr/>
              <a:t>130</a:t>
            </a:fld>
            <a:endParaRPr lang="en-US" altLang="en-US"/>
          </a:p>
        </p:txBody>
      </p:sp>
      <p:sp>
        <p:nvSpPr>
          <p:cNvPr id="689154" name="Rectangle 2"/>
          <p:cNvSpPr>
            <a:spLocks noGrp="1" noChangeArrowheads="1"/>
          </p:cNvSpPr>
          <p:nvPr>
            <p:ph type="title"/>
          </p:nvPr>
        </p:nvSpPr>
        <p:spPr/>
        <p:txBody>
          <a:bodyPr/>
          <a:lstStyle/>
          <a:p>
            <a:r>
              <a:rPr lang="en-US" altLang="en-US" sz="3800"/>
              <a:t>Detailed Coverage Example</a:t>
            </a:r>
          </a:p>
        </p:txBody>
      </p:sp>
      <p:graphicFrame>
        <p:nvGraphicFramePr>
          <p:cNvPr id="689371" name="Group 219"/>
          <p:cNvGraphicFramePr>
            <a:graphicFrameLocks noGrp="1"/>
          </p:cNvGraphicFramePr>
          <p:nvPr>
            <p:ph idx="1"/>
          </p:nvPr>
        </p:nvGraphicFramePr>
        <p:xfrm>
          <a:off x="152400" y="1684338"/>
          <a:ext cx="8915400" cy="5097466"/>
        </p:xfrm>
        <a:graphic>
          <a:graphicData uri="http://schemas.openxmlformats.org/drawingml/2006/table">
            <a:tbl>
              <a:tblPr/>
              <a:tblGrid>
                <a:gridCol w="1295400"/>
                <a:gridCol w="838200"/>
                <a:gridCol w="838200"/>
                <a:gridCol w="914400"/>
                <a:gridCol w="1295400"/>
                <a:gridCol w="1295400"/>
                <a:gridCol w="1143000"/>
                <a:gridCol w="1295400"/>
              </a:tblGrid>
              <a:tr h="566738">
                <a:tc rowSpan="2">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By this test…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arrow"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gridSpan="7">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 but which was not achieved by this test.</a:t>
                      </a:r>
                    </a:p>
                  </a:txBody>
                  <a:tcPr horzOverflow="overflow">
                    <a:lnL w="12700" cap="flat" cmpd="sng" algn="ctr">
                      <a:solidFill>
                        <a:schemeClr val="tx1"/>
                      </a:solidFill>
                      <a:prstDash val="solid"/>
                      <a:round/>
                      <a:headEnd type="none" w="med" len="med"/>
                      <a:tailEnd type="arrow"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566738">
                <a:tc vMerge="1">
                  <a:txBody>
                    <a:bodyPr/>
                    <a:lstStyle/>
                    <a:p>
                      <a:endParaRPr lang="en-CA"/>
                    </a:p>
                  </a:txBody>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Dhry</a:t>
                      </a:r>
                    </a:p>
                  </a:txBody>
                  <a:tcPr horzOverflow="overflow">
                    <a:lnL w="12700" cap="flat" cmpd="sng" algn="ctr">
                      <a:solidFill>
                        <a:schemeClr val="tx1"/>
                      </a:solidFill>
                      <a:prstDash val="solid"/>
                      <a:round/>
                      <a:headEnd type="none" w="med" len="med"/>
                      <a:tailEnd type="arrow"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Hello</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Linux</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Random</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Stanford</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Systest</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All Other</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565150">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Dhry</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arrow"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arrow"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945</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366</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566738">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Hello</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arrow"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arrow"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110</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566738">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Linux</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arrow"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443</a:t>
                      </a:r>
                    </a:p>
                  </a:txBody>
                  <a:tcPr horzOverflow="overflow">
                    <a:lnL w="12700" cap="flat" cmpd="sng" algn="ctr">
                      <a:solidFill>
                        <a:schemeClr val="tx1"/>
                      </a:solidFill>
                      <a:prstDash val="solid"/>
                      <a:round/>
                      <a:headEnd type="none" w="med" len="med"/>
                      <a:tailEnd type="arrow"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1359</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185</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263</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594</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101</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566738">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Random</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arrow"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368</a:t>
                      </a:r>
                    </a:p>
                  </a:txBody>
                  <a:tcPr horzOverflow="overflow">
                    <a:lnL w="12700" cap="flat" cmpd="sng" algn="ctr">
                      <a:solidFill>
                        <a:schemeClr val="tx1"/>
                      </a:solidFill>
                      <a:prstDash val="solid"/>
                      <a:round/>
                      <a:headEnd type="none" w="med" len="med"/>
                      <a:tailEnd type="arrow"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1266</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132</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517</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565150">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Stanford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arrow"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301</a:t>
                      </a:r>
                    </a:p>
                  </a:txBody>
                  <a:tcPr horzOverflow="overflow">
                    <a:lnL w="12700" cap="flat" cmpd="sng" algn="ctr">
                      <a:solidFill>
                        <a:schemeClr val="tx1"/>
                      </a:solidFill>
                      <a:prstDash val="solid"/>
                      <a:round/>
                      <a:headEnd type="none" w="med" len="med"/>
                      <a:tailEnd type="arrow"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1175</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458</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566738">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Systest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arrow"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270</a:t>
                      </a:r>
                    </a:p>
                  </a:txBody>
                  <a:tcPr horzOverflow="overflow">
                    <a:lnL w="12700" cap="flat" cmpd="sng" algn="ctr">
                      <a:solidFill>
                        <a:schemeClr val="tx1"/>
                      </a:solidFill>
                      <a:prstDash val="solid"/>
                      <a:round/>
                      <a:headEnd type="none" w="med" len="med"/>
                      <a:tailEnd type="arrow"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935</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77</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117</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566738">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All Else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arrow"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556</a:t>
                      </a:r>
                    </a:p>
                  </a:txBody>
                  <a:tcPr horzOverflow="overflow">
                    <a:lnL w="12700" cap="flat" cmpd="sng" algn="ctr">
                      <a:solidFill>
                        <a:schemeClr val="tx1"/>
                      </a:solidFill>
                      <a:prstDash val="solid"/>
                      <a:round/>
                      <a:headEnd type="none" w="med" len="med"/>
                      <a:tailEnd type="arrow"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1477</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212</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311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200" b="0" i="0" u="none" strike="noStrike" cap="none" normalizeH="0" baseline="0" smtClean="0">
                          <a:ln>
                            <a:noFill/>
                          </a:ln>
                          <a:solidFill>
                            <a:schemeClr val="tx1"/>
                          </a:solidFill>
                          <a:effectLst/>
                          <a:latin typeface="Arial" charset="0"/>
                        </a:rPr>
                        <a:t>652</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marL="344488">
                        <a:spcBef>
                          <a:spcPct val="20000"/>
                        </a:spcBef>
                        <a:buClr>
                          <a:schemeClr val="accent2"/>
                        </a:buClr>
                        <a:buSzPct val="60000"/>
                        <a:buFont typeface="Wingdings" pitchFamily="2" charset="2"/>
                        <a:defRPr sz="2200">
                          <a:solidFill>
                            <a:schemeClr val="tx1"/>
                          </a:solidFill>
                          <a:latin typeface="Arial" charset="0"/>
                        </a:defRPr>
                      </a:lvl2pPr>
                      <a:lvl3pPr marL="671513">
                        <a:spcBef>
                          <a:spcPct val="20000"/>
                        </a:spcBef>
                        <a:buClr>
                          <a:schemeClr val="accent1"/>
                        </a:buClr>
                        <a:buSzPct val="65000"/>
                        <a:buFont typeface="Wingdings" pitchFamily="2" charset="2"/>
                        <a:defRPr sz="2000">
                          <a:solidFill>
                            <a:schemeClr val="tx1"/>
                          </a:solidFill>
                          <a:latin typeface="Arial" charset="0"/>
                        </a:defRPr>
                      </a:lvl3pPr>
                      <a:lvl4pPr marL="1023938">
                        <a:spcBef>
                          <a:spcPct val="20000"/>
                        </a:spcBef>
                        <a:buClr>
                          <a:schemeClr val="accent2"/>
                        </a:buClr>
                        <a:buSzPct val="70000"/>
                        <a:buFont typeface="Wingdings" pitchFamily="2" charset="2"/>
                        <a:defRPr>
                          <a:solidFill>
                            <a:schemeClr val="tx1"/>
                          </a:solidFill>
                          <a:latin typeface="Arial" charset="0"/>
                        </a:defRPr>
                      </a:lvl4pPr>
                      <a:lvl5pPr marL="1341438">
                        <a:spcBef>
                          <a:spcPct val="20000"/>
                        </a:spcBef>
                        <a:buClr>
                          <a:schemeClr val="accent1"/>
                        </a:buClr>
                        <a:buSzPct val="75000"/>
                        <a:buFont typeface="Wingdings" pitchFamily="2" charset="2"/>
                        <a:defRPr>
                          <a:solidFill>
                            <a:schemeClr val="tx1"/>
                          </a:solidFill>
                          <a:latin typeface="Arial"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extLst>
      <p:ext uri="{BB962C8B-B14F-4D97-AF65-F5344CB8AC3E}">
        <p14:creationId xmlns:p14="http://schemas.microsoft.com/office/powerpoint/2010/main" val="1910131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EC31BD31-280B-432F-9CAC-499C247D5600}" type="slidenum">
              <a:rPr lang="en-US" altLang="en-US"/>
              <a:pPr/>
              <a:t>131</a:t>
            </a:fld>
            <a:endParaRPr lang="en-US" altLang="en-US"/>
          </a:p>
        </p:txBody>
      </p:sp>
      <p:pic>
        <p:nvPicPr>
          <p:cNvPr id="683016" name="Picture 8" descr="areaCompare"/>
          <p:cNvPicPr>
            <a:picLocks noGrp="1" noChangeAspect="1" noChangeArrowheads="1"/>
          </p:cNvPicPr>
          <p:nvPr>
            <p:ph/>
          </p:nvPr>
        </p:nvPicPr>
        <p:blipFill>
          <a:blip r:embed="rId3" cstate="email">
            <a:extLst>
              <a:ext uri="{28A0092B-C50C-407E-A947-70E740481C1C}">
                <a14:useLocalDpi xmlns:a14="http://schemas.microsoft.com/office/drawing/2010/main" val="0"/>
              </a:ext>
            </a:extLst>
          </a:blip>
          <a:srcRect/>
          <a:stretch>
            <a:fillRect/>
          </a:stretch>
        </p:blipFill>
        <p:spPr>
          <a:xfrm>
            <a:off x="0" y="228600"/>
            <a:ext cx="9144000" cy="5986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078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B95C7908-CDFF-445F-8059-711D3C89095E}" type="slidenum">
              <a:rPr lang="en-US" altLang="en-US"/>
              <a:pPr/>
              <a:t>132</a:t>
            </a:fld>
            <a:endParaRPr lang="en-US" altLang="en-US"/>
          </a:p>
        </p:txBody>
      </p:sp>
      <p:sp>
        <p:nvSpPr>
          <p:cNvPr id="685058" name="Rectangle 2"/>
          <p:cNvSpPr>
            <a:spLocks noGrp="1" noChangeArrowheads="1"/>
          </p:cNvSpPr>
          <p:nvPr>
            <p:ph type="title"/>
          </p:nvPr>
        </p:nvSpPr>
        <p:spPr>
          <a:xfrm>
            <a:off x="574675" y="349789"/>
            <a:ext cx="7978410" cy="538162"/>
          </a:xfrm>
        </p:spPr>
        <p:txBody>
          <a:bodyPr/>
          <a:lstStyle/>
          <a:p>
            <a:r>
              <a:rPr lang="en-US" altLang="en-US" dirty="0" smtClean="0"/>
              <a:t>Coverage Monitors in Emulation:</a:t>
            </a:r>
            <a:br>
              <a:rPr lang="en-US" altLang="en-US" dirty="0" smtClean="0"/>
            </a:br>
            <a:r>
              <a:rPr lang="en-US" altLang="en-US" dirty="0" smtClean="0"/>
              <a:t> </a:t>
            </a:r>
            <a:r>
              <a:rPr lang="en-US" altLang="en-US" dirty="0"/>
              <a:t>It works!</a:t>
            </a:r>
          </a:p>
        </p:txBody>
      </p:sp>
      <p:sp>
        <p:nvSpPr>
          <p:cNvPr id="685059" name="Rectangle 3"/>
          <p:cNvSpPr>
            <a:spLocks noGrp="1" noChangeArrowheads="1"/>
          </p:cNvSpPr>
          <p:nvPr>
            <p:ph type="body" idx="1"/>
          </p:nvPr>
        </p:nvSpPr>
        <p:spPr/>
        <p:txBody>
          <a:bodyPr/>
          <a:lstStyle/>
          <a:p>
            <a:r>
              <a:rPr lang="en-US" altLang="en-US" dirty="0"/>
              <a:t>Possible to get detailed coverage results.</a:t>
            </a:r>
          </a:p>
          <a:p>
            <a:r>
              <a:rPr lang="en-US" altLang="en-US" dirty="0"/>
              <a:t>Area overhead is controllable</a:t>
            </a:r>
            <a:r>
              <a:rPr lang="en-US" altLang="en-US" dirty="0" smtClean="0"/>
              <a:t>.</a:t>
            </a:r>
          </a:p>
          <a:p>
            <a:endParaRPr lang="en-US" altLang="en-US" dirty="0" smtClean="0"/>
          </a:p>
          <a:p>
            <a:r>
              <a:rPr lang="en-US" altLang="en-US" dirty="0" smtClean="0"/>
              <a:t>General </a:t>
            </a:r>
            <a:r>
              <a:rPr lang="en-US" altLang="en-US" dirty="0"/>
              <a:t>methodology for using emulation to support post-silicon validation for more than just functional properties.</a:t>
            </a:r>
          </a:p>
          <a:p>
            <a:endParaRPr lang="en-US" altLang="en-US" dirty="0"/>
          </a:p>
        </p:txBody>
      </p:sp>
    </p:spTree>
    <p:extLst>
      <p:ext uri="{BB962C8B-B14F-4D97-AF65-F5344CB8AC3E}">
        <p14:creationId xmlns:p14="http://schemas.microsoft.com/office/powerpoint/2010/main" val="1778840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B95C7908-CDFF-445F-8059-711D3C89095E}" type="slidenum">
              <a:rPr lang="en-US" altLang="en-US"/>
              <a:pPr/>
              <a:t>133</a:t>
            </a:fld>
            <a:endParaRPr lang="en-US" altLang="en-US"/>
          </a:p>
        </p:txBody>
      </p:sp>
      <p:sp>
        <p:nvSpPr>
          <p:cNvPr id="685058" name="Rectangle 2"/>
          <p:cNvSpPr>
            <a:spLocks noGrp="1" noChangeArrowheads="1"/>
          </p:cNvSpPr>
          <p:nvPr>
            <p:ph type="title"/>
          </p:nvPr>
        </p:nvSpPr>
        <p:spPr>
          <a:xfrm>
            <a:off x="574675" y="349789"/>
            <a:ext cx="7978410" cy="538162"/>
          </a:xfrm>
        </p:spPr>
        <p:txBody>
          <a:bodyPr/>
          <a:lstStyle/>
          <a:p>
            <a:r>
              <a:rPr lang="en-US" altLang="en-US" dirty="0" smtClean="0"/>
              <a:t>Coverage Monitors in Emulation:</a:t>
            </a:r>
            <a:br>
              <a:rPr lang="en-US" altLang="en-US" dirty="0" smtClean="0"/>
            </a:br>
            <a:r>
              <a:rPr lang="en-US" altLang="en-US" dirty="0" smtClean="0"/>
              <a:t> More Generally?</a:t>
            </a:r>
            <a:endParaRPr lang="en-US" altLang="en-US" dirty="0"/>
          </a:p>
        </p:txBody>
      </p:sp>
      <p:sp>
        <p:nvSpPr>
          <p:cNvPr id="685059" name="Rectangle 3"/>
          <p:cNvSpPr>
            <a:spLocks noGrp="1" noChangeArrowheads="1"/>
          </p:cNvSpPr>
          <p:nvPr>
            <p:ph type="body" idx="1"/>
          </p:nvPr>
        </p:nvSpPr>
        <p:spPr/>
        <p:txBody>
          <a:bodyPr/>
          <a:lstStyle/>
          <a:p>
            <a:pPr marL="0" indent="0">
              <a:buNone/>
            </a:pPr>
            <a:r>
              <a:rPr lang="en-US" altLang="en-US" dirty="0" smtClean="0"/>
              <a:t>If you are willing to add monitors to an emulation version, you can monitor much more expressive properties!</a:t>
            </a:r>
          </a:p>
          <a:p>
            <a:pPr marL="0" indent="0">
              <a:buNone/>
            </a:pPr>
            <a:endParaRPr lang="en-US" altLang="en-US" dirty="0" smtClean="0"/>
          </a:p>
          <a:p>
            <a:r>
              <a:rPr lang="en-US" altLang="en-US" dirty="0" err="1" smtClean="0"/>
              <a:t>Boulé</a:t>
            </a:r>
            <a:r>
              <a:rPr lang="en-US" altLang="en-US" dirty="0" smtClean="0"/>
              <a:t> and </a:t>
            </a:r>
            <a:r>
              <a:rPr lang="en-US" altLang="en-US" dirty="0" err="1" smtClean="0"/>
              <a:t>Zilić</a:t>
            </a:r>
            <a:r>
              <a:rPr lang="en-US" altLang="en-US" dirty="0" smtClean="0"/>
              <a:t>, </a:t>
            </a:r>
            <a:r>
              <a:rPr lang="en-US" altLang="en-US" i="1" dirty="0" smtClean="0"/>
              <a:t>Generating Hardware Assertion Checkers</a:t>
            </a:r>
            <a:r>
              <a:rPr lang="en-US" altLang="en-US" dirty="0" smtClean="0"/>
              <a:t>, Springer, 2008 (and related publications) show how to generate hardware monitors for PSL and SVA assertions.</a:t>
            </a:r>
          </a:p>
          <a:p>
            <a:endParaRPr lang="en-US" altLang="en-US" dirty="0"/>
          </a:p>
        </p:txBody>
      </p:sp>
    </p:spTree>
    <p:extLst>
      <p:ext uri="{BB962C8B-B14F-4D97-AF65-F5344CB8AC3E}">
        <p14:creationId xmlns:p14="http://schemas.microsoft.com/office/powerpoint/2010/main" val="432717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B95C7908-CDFF-445F-8059-711D3C89095E}" type="slidenum">
              <a:rPr lang="en-US" altLang="en-US"/>
              <a:pPr/>
              <a:t>134</a:t>
            </a:fld>
            <a:endParaRPr lang="en-US" altLang="en-US"/>
          </a:p>
        </p:txBody>
      </p:sp>
      <p:sp>
        <p:nvSpPr>
          <p:cNvPr id="685058" name="Rectangle 2"/>
          <p:cNvSpPr>
            <a:spLocks noGrp="1" noChangeArrowheads="1"/>
          </p:cNvSpPr>
          <p:nvPr>
            <p:ph type="title"/>
          </p:nvPr>
        </p:nvSpPr>
        <p:spPr>
          <a:xfrm>
            <a:off x="574675" y="349789"/>
            <a:ext cx="7978410" cy="538162"/>
          </a:xfrm>
        </p:spPr>
        <p:txBody>
          <a:bodyPr/>
          <a:lstStyle/>
          <a:p>
            <a:r>
              <a:rPr lang="en-US" altLang="en-US" dirty="0" smtClean="0"/>
              <a:t>Coverage Monitors in Emulation:</a:t>
            </a:r>
            <a:br>
              <a:rPr lang="en-US" altLang="en-US" dirty="0" smtClean="0"/>
            </a:br>
            <a:r>
              <a:rPr lang="en-US" altLang="en-US" dirty="0" smtClean="0"/>
              <a:t> More Generally?</a:t>
            </a:r>
            <a:endParaRPr lang="en-US" altLang="en-US" dirty="0"/>
          </a:p>
        </p:txBody>
      </p:sp>
      <p:sp>
        <p:nvSpPr>
          <p:cNvPr id="685059" name="Rectangle 3"/>
          <p:cNvSpPr>
            <a:spLocks noGrp="1" noChangeArrowheads="1"/>
          </p:cNvSpPr>
          <p:nvPr>
            <p:ph type="body" idx="1"/>
          </p:nvPr>
        </p:nvSpPr>
        <p:spPr/>
        <p:txBody>
          <a:bodyPr/>
          <a:lstStyle/>
          <a:p>
            <a:pPr marL="0" indent="0">
              <a:buNone/>
            </a:pPr>
            <a:r>
              <a:rPr lang="en-US" altLang="en-US" dirty="0" smtClean="0"/>
              <a:t>If you are willing to add monitors to an emulation version, you can monitor much more expressive properties!</a:t>
            </a:r>
          </a:p>
          <a:p>
            <a:pPr marL="0" indent="0">
              <a:buNone/>
            </a:pPr>
            <a:endParaRPr lang="en-US" altLang="en-US" dirty="0" smtClean="0"/>
          </a:p>
          <a:p>
            <a:r>
              <a:rPr lang="en-US" altLang="en-US" dirty="0" err="1" smtClean="0"/>
              <a:t>Boulé</a:t>
            </a:r>
            <a:r>
              <a:rPr lang="en-US" altLang="en-US" dirty="0" smtClean="0"/>
              <a:t> and </a:t>
            </a:r>
            <a:r>
              <a:rPr lang="en-US" altLang="en-US" dirty="0" err="1" smtClean="0"/>
              <a:t>Zilić</a:t>
            </a:r>
            <a:r>
              <a:rPr lang="en-US" altLang="en-US" dirty="0" smtClean="0"/>
              <a:t>, </a:t>
            </a:r>
            <a:r>
              <a:rPr lang="en-US" altLang="en-US" i="1" dirty="0" smtClean="0"/>
              <a:t>Generating Hardware Assertion Checkers</a:t>
            </a:r>
            <a:r>
              <a:rPr lang="en-US" altLang="en-US" dirty="0" smtClean="0"/>
              <a:t>, Springer, 2008 (and related publications) show how to generate hardware monitors for PSL and SVA assertions.</a:t>
            </a:r>
          </a:p>
          <a:p>
            <a:r>
              <a:rPr lang="en-US" altLang="en-US" dirty="0" smtClean="0"/>
              <a:t>Ray and Hunt, “Connecting Pre-silicon and Post-silicon Verification,” FMCAD 2009, propose a methodology to decompose a pre-silicon monitor into a small on-chip portion formally combined with off-chip analysis.</a:t>
            </a:r>
          </a:p>
          <a:p>
            <a:endParaRPr lang="en-US" altLang="en-US" dirty="0"/>
          </a:p>
        </p:txBody>
      </p:sp>
    </p:spTree>
    <p:extLst>
      <p:ext uri="{BB962C8B-B14F-4D97-AF65-F5344CB8AC3E}">
        <p14:creationId xmlns:p14="http://schemas.microsoft.com/office/powerpoint/2010/main" val="643388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B95C7908-CDFF-445F-8059-711D3C89095E}" type="slidenum">
              <a:rPr lang="en-US" altLang="en-US"/>
              <a:pPr/>
              <a:t>135</a:t>
            </a:fld>
            <a:endParaRPr lang="en-US" altLang="en-US"/>
          </a:p>
        </p:txBody>
      </p:sp>
      <p:sp>
        <p:nvSpPr>
          <p:cNvPr id="685058" name="Rectangle 2"/>
          <p:cNvSpPr>
            <a:spLocks noGrp="1" noChangeArrowheads="1"/>
          </p:cNvSpPr>
          <p:nvPr>
            <p:ph type="title"/>
          </p:nvPr>
        </p:nvSpPr>
        <p:spPr>
          <a:xfrm>
            <a:off x="574675" y="349789"/>
            <a:ext cx="7978410" cy="538162"/>
          </a:xfrm>
        </p:spPr>
        <p:txBody>
          <a:bodyPr/>
          <a:lstStyle/>
          <a:p>
            <a:r>
              <a:rPr lang="en-US" altLang="en-US" dirty="0" smtClean="0"/>
              <a:t>Ray and Hunt’s Example</a:t>
            </a:r>
            <a:endParaRPr lang="en-US" alt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26989997"/>
              </p:ext>
            </p:extLst>
          </p:nvPr>
        </p:nvGraphicFramePr>
        <p:xfrm>
          <a:off x="524504" y="1041850"/>
          <a:ext cx="8239933" cy="2529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7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B95C7908-CDFF-445F-8059-711D3C89095E}" type="slidenum">
              <a:rPr lang="en-US" altLang="en-US"/>
              <a:pPr/>
              <a:t>136</a:t>
            </a:fld>
            <a:endParaRPr lang="en-US" altLang="en-US"/>
          </a:p>
        </p:txBody>
      </p:sp>
      <p:sp>
        <p:nvSpPr>
          <p:cNvPr id="685058" name="Rectangle 2"/>
          <p:cNvSpPr>
            <a:spLocks noGrp="1" noChangeArrowheads="1"/>
          </p:cNvSpPr>
          <p:nvPr>
            <p:ph type="title"/>
          </p:nvPr>
        </p:nvSpPr>
        <p:spPr>
          <a:xfrm>
            <a:off x="574675" y="349789"/>
            <a:ext cx="7978410" cy="538162"/>
          </a:xfrm>
        </p:spPr>
        <p:txBody>
          <a:bodyPr/>
          <a:lstStyle/>
          <a:p>
            <a:r>
              <a:rPr lang="en-US" altLang="en-US" dirty="0" smtClean="0"/>
              <a:t>Ray and Hunt’s Example</a:t>
            </a:r>
            <a:endParaRPr lang="en-US" alt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21341959"/>
              </p:ext>
            </p:extLst>
          </p:nvPr>
        </p:nvGraphicFramePr>
        <p:xfrm>
          <a:off x="524504" y="1041850"/>
          <a:ext cx="8239933" cy="2529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2 4"/>
          <p:cNvSpPr/>
          <p:nvPr/>
        </p:nvSpPr>
        <p:spPr bwMode="auto">
          <a:xfrm>
            <a:off x="5141336" y="3899137"/>
            <a:ext cx="3916392" cy="2915728"/>
          </a:xfrm>
          <a:prstGeom prst="irregularSeal2">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chemeClr val="tx1"/>
                </a:solidFill>
                <a:effectLst/>
                <a:latin typeface="Arial" charset="0"/>
              </a:rPr>
              <a:t>Pre-Silicon Property Monitor</a:t>
            </a:r>
          </a:p>
        </p:txBody>
      </p:sp>
      <p:cxnSp>
        <p:nvCxnSpPr>
          <p:cNvPr id="7" name="Straight Arrow Connector 6"/>
          <p:cNvCxnSpPr/>
          <p:nvPr/>
        </p:nvCxnSpPr>
        <p:spPr bwMode="auto">
          <a:xfrm>
            <a:off x="1518249" y="3019245"/>
            <a:ext cx="3812868" cy="2527536"/>
          </a:xfrm>
          <a:prstGeom prst="straightConnector1">
            <a:avLst/>
          </a:prstGeom>
          <a:solidFill>
            <a:schemeClr val="bg1"/>
          </a:solidFill>
          <a:ln w="304800" cap="flat" cmpd="sng" algn="ctr">
            <a:solidFill>
              <a:srgbClr val="FFC000"/>
            </a:solidFill>
            <a:prstDash val="solid"/>
            <a:round/>
            <a:headEnd type="none" w="sm" len="sm"/>
            <a:tailEnd type="triangle"/>
          </a:ln>
          <a:effectLst/>
        </p:spPr>
      </p:cxnSp>
      <p:cxnSp>
        <p:nvCxnSpPr>
          <p:cNvPr id="14" name="Straight Arrow Connector 13"/>
          <p:cNvCxnSpPr/>
          <p:nvPr/>
        </p:nvCxnSpPr>
        <p:spPr bwMode="auto">
          <a:xfrm>
            <a:off x="4502989" y="3019245"/>
            <a:ext cx="1170309" cy="1938064"/>
          </a:xfrm>
          <a:prstGeom prst="straightConnector1">
            <a:avLst/>
          </a:prstGeom>
          <a:solidFill>
            <a:schemeClr val="bg1"/>
          </a:solidFill>
          <a:ln w="304800" cap="flat" cmpd="sng" algn="ctr">
            <a:solidFill>
              <a:srgbClr val="FFC000"/>
            </a:solidFill>
            <a:prstDash val="solid"/>
            <a:round/>
            <a:headEnd type="none" w="sm" len="sm"/>
            <a:tailEnd type="triangle"/>
          </a:ln>
          <a:effectLst/>
        </p:spPr>
      </p:cxnSp>
      <p:cxnSp>
        <p:nvCxnSpPr>
          <p:cNvPr id="16" name="Straight Arrow Connector 15"/>
          <p:cNvCxnSpPr/>
          <p:nvPr/>
        </p:nvCxnSpPr>
        <p:spPr bwMode="auto">
          <a:xfrm>
            <a:off x="5141336" y="1915064"/>
            <a:ext cx="1397487" cy="2520349"/>
          </a:xfrm>
          <a:prstGeom prst="straightConnector1">
            <a:avLst/>
          </a:prstGeom>
          <a:solidFill>
            <a:schemeClr val="bg1"/>
          </a:solidFill>
          <a:ln w="304800" cap="flat" cmpd="sng" algn="ctr">
            <a:solidFill>
              <a:srgbClr val="FFC000"/>
            </a:solidFill>
            <a:prstDash val="solid"/>
            <a:round/>
            <a:headEnd type="none" w="sm" len="sm"/>
            <a:tailEnd type="triangle"/>
          </a:ln>
          <a:effectLst/>
        </p:spPr>
      </p:cxnSp>
      <p:cxnSp>
        <p:nvCxnSpPr>
          <p:cNvPr id="18" name="Straight Arrow Connector 17"/>
          <p:cNvCxnSpPr/>
          <p:nvPr/>
        </p:nvCxnSpPr>
        <p:spPr bwMode="auto">
          <a:xfrm>
            <a:off x="8186452" y="3019245"/>
            <a:ext cx="0" cy="1416168"/>
          </a:xfrm>
          <a:prstGeom prst="straightConnector1">
            <a:avLst/>
          </a:prstGeom>
          <a:solidFill>
            <a:schemeClr val="bg1"/>
          </a:solidFill>
          <a:ln w="304800" cap="flat" cmpd="sng" algn="ctr">
            <a:solidFill>
              <a:srgbClr val="FFC000"/>
            </a:solidFill>
            <a:prstDash val="solid"/>
            <a:round/>
            <a:headEnd type="none" w="sm" len="sm"/>
            <a:tailEnd type="triangle"/>
          </a:ln>
          <a:effectLst/>
        </p:spPr>
      </p:cxnSp>
    </p:spTree>
    <p:extLst>
      <p:ext uri="{BB962C8B-B14F-4D97-AF65-F5344CB8AC3E}">
        <p14:creationId xmlns:p14="http://schemas.microsoft.com/office/powerpoint/2010/main" val="246173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345057" y="1086928"/>
            <a:ext cx="8574656" cy="2622430"/>
          </a:xfrm>
          <a:prstGeom prst="roundRect">
            <a:avLst/>
          </a:prstGeom>
          <a:solidFill>
            <a:schemeClr val="bg1">
              <a:alpha val="2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B95C7908-CDFF-445F-8059-711D3C89095E}" type="slidenum">
              <a:rPr lang="en-US" altLang="en-US"/>
              <a:pPr/>
              <a:t>137</a:t>
            </a:fld>
            <a:endParaRPr lang="en-US" altLang="en-US"/>
          </a:p>
        </p:txBody>
      </p:sp>
      <p:sp>
        <p:nvSpPr>
          <p:cNvPr id="685058" name="Rectangle 2"/>
          <p:cNvSpPr>
            <a:spLocks noGrp="1" noChangeArrowheads="1"/>
          </p:cNvSpPr>
          <p:nvPr>
            <p:ph type="title"/>
          </p:nvPr>
        </p:nvSpPr>
        <p:spPr>
          <a:xfrm>
            <a:off x="574675" y="349789"/>
            <a:ext cx="7978410" cy="538162"/>
          </a:xfrm>
        </p:spPr>
        <p:txBody>
          <a:bodyPr/>
          <a:lstStyle/>
          <a:p>
            <a:r>
              <a:rPr lang="en-US" altLang="en-US" dirty="0" smtClean="0"/>
              <a:t>Ray and Hunt’s Example</a:t>
            </a:r>
            <a:endParaRPr lang="en-US" alt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72214010"/>
              </p:ext>
            </p:extLst>
          </p:nvPr>
        </p:nvGraphicFramePr>
        <p:xfrm>
          <a:off x="524504" y="1041850"/>
          <a:ext cx="8239933" cy="2529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2 4"/>
          <p:cNvSpPr/>
          <p:nvPr/>
        </p:nvSpPr>
        <p:spPr bwMode="auto">
          <a:xfrm>
            <a:off x="5141336" y="3899137"/>
            <a:ext cx="3916392" cy="2915728"/>
          </a:xfrm>
          <a:prstGeom prst="irregularSeal2">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chemeClr val="tx1"/>
                </a:solidFill>
                <a:effectLst/>
                <a:latin typeface="Arial" charset="0"/>
              </a:rPr>
              <a:t>Pre-Silicon Property Monitor</a:t>
            </a:r>
          </a:p>
        </p:txBody>
      </p:sp>
    </p:spTree>
    <p:extLst>
      <p:ext uri="{BB962C8B-B14F-4D97-AF65-F5344CB8AC3E}">
        <p14:creationId xmlns:p14="http://schemas.microsoft.com/office/powerpoint/2010/main" val="2131235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345057" y="1086928"/>
            <a:ext cx="8574656" cy="2622430"/>
          </a:xfrm>
          <a:prstGeom prst="roundRect">
            <a:avLst/>
          </a:prstGeom>
          <a:solidFill>
            <a:schemeClr val="bg1">
              <a:alpha val="2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B95C7908-CDFF-445F-8059-711D3C89095E}" type="slidenum">
              <a:rPr lang="en-US" altLang="en-US"/>
              <a:pPr/>
              <a:t>138</a:t>
            </a:fld>
            <a:endParaRPr lang="en-US" altLang="en-US"/>
          </a:p>
        </p:txBody>
      </p:sp>
      <p:sp>
        <p:nvSpPr>
          <p:cNvPr id="685058" name="Rectangle 2"/>
          <p:cNvSpPr>
            <a:spLocks noGrp="1" noChangeArrowheads="1"/>
          </p:cNvSpPr>
          <p:nvPr>
            <p:ph type="title"/>
          </p:nvPr>
        </p:nvSpPr>
        <p:spPr>
          <a:xfrm>
            <a:off x="574675" y="349789"/>
            <a:ext cx="7978410" cy="538162"/>
          </a:xfrm>
        </p:spPr>
        <p:txBody>
          <a:bodyPr/>
          <a:lstStyle/>
          <a:p>
            <a:r>
              <a:rPr lang="en-US" altLang="en-US" dirty="0" smtClean="0"/>
              <a:t>Ray and Hunt’s Example</a:t>
            </a:r>
            <a:endParaRPr lang="en-US" alt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06805281"/>
              </p:ext>
            </p:extLst>
          </p:nvPr>
        </p:nvGraphicFramePr>
        <p:xfrm>
          <a:off x="524504" y="1041850"/>
          <a:ext cx="8239933" cy="2529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2 4"/>
          <p:cNvSpPr/>
          <p:nvPr/>
        </p:nvSpPr>
        <p:spPr bwMode="auto">
          <a:xfrm>
            <a:off x="5141336" y="3899137"/>
            <a:ext cx="3916392" cy="2915728"/>
          </a:xfrm>
          <a:prstGeom prst="irregularSeal2">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chemeClr val="tx1"/>
                </a:solidFill>
                <a:effectLst/>
                <a:latin typeface="Arial" charset="0"/>
              </a:rPr>
              <a:t>Pre-Silicon Property Monitor</a:t>
            </a:r>
          </a:p>
        </p:txBody>
      </p:sp>
      <p:sp>
        <p:nvSpPr>
          <p:cNvPr id="6" name="TextBox 5"/>
          <p:cNvSpPr txBox="1"/>
          <p:nvPr/>
        </p:nvSpPr>
        <p:spPr>
          <a:xfrm>
            <a:off x="904616" y="5106837"/>
            <a:ext cx="2192075" cy="830997"/>
          </a:xfrm>
          <a:prstGeom prst="rect">
            <a:avLst/>
          </a:prstGeom>
          <a:noFill/>
        </p:spPr>
        <p:txBody>
          <a:bodyPr wrap="none" rtlCol="0">
            <a:spAutoFit/>
          </a:bodyPr>
          <a:lstStyle/>
          <a:p>
            <a:pPr algn="ctr"/>
            <a:r>
              <a:rPr lang="en-CA" sz="2400" dirty="0" smtClean="0"/>
              <a:t>Formal Proof</a:t>
            </a:r>
          </a:p>
          <a:p>
            <a:pPr algn="ctr"/>
            <a:r>
              <a:rPr lang="en-CA" sz="2400" dirty="0" smtClean="0"/>
              <a:t>via SAT Solver</a:t>
            </a:r>
            <a:endParaRPr lang="en-CA" sz="2400" dirty="0"/>
          </a:p>
        </p:txBody>
      </p:sp>
      <p:cxnSp>
        <p:nvCxnSpPr>
          <p:cNvPr id="8" name="Straight Arrow Connector 7"/>
          <p:cNvCxnSpPr/>
          <p:nvPr/>
        </p:nvCxnSpPr>
        <p:spPr bwMode="auto">
          <a:xfrm flipH="1">
            <a:off x="1983400" y="3122763"/>
            <a:ext cx="828811" cy="1794295"/>
          </a:xfrm>
          <a:prstGeom prst="straightConnector1">
            <a:avLst/>
          </a:prstGeom>
          <a:solidFill>
            <a:schemeClr val="bg1"/>
          </a:solidFill>
          <a:ln w="152400" cap="flat" cmpd="sng" algn="ctr">
            <a:solidFill>
              <a:srgbClr val="00B050"/>
            </a:solidFill>
            <a:prstDash val="solid"/>
            <a:round/>
            <a:headEnd type="none" w="sm" len="sm"/>
            <a:tailEnd type="triangle"/>
          </a:ln>
          <a:effectLst/>
        </p:spPr>
      </p:cxnSp>
      <p:cxnSp>
        <p:nvCxnSpPr>
          <p:cNvPr id="13" name="Straight Arrow Connector 12"/>
          <p:cNvCxnSpPr/>
          <p:nvPr/>
        </p:nvCxnSpPr>
        <p:spPr bwMode="auto">
          <a:xfrm flipH="1">
            <a:off x="2529739" y="3203277"/>
            <a:ext cx="3681280" cy="1794295"/>
          </a:xfrm>
          <a:prstGeom prst="straightConnector1">
            <a:avLst/>
          </a:prstGeom>
          <a:solidFill>
            <a:schemeClr val="bg1"/>
          </a:solidFill>
          <a:ln w="152400" cap="flat" cmpd="sng" algn="ctr">
            <a:solidFill>
              <a:srgbClr val="00B050"/>
            </a:solidFill>
            <a:prstDash val="solid"/>
            <a:round/>
            <a:headEnd type="none" w="sm" len="sm"/>
            <a:tailEnd type="triangle"/>
          </a:ln>
          <a:effectLst/>
        </p:spPr>
      </p:cxnSp>
      <p:cxnSp>
        <p:nvCxnSpPr>
          <p:cNvPr id="15" name="Straight Arrow Connector 14"/>
          <p:cNvCxnSpPr/>
          <p:nvPr/>
        </p:nvCxnSpPr>
        <p:spPr bwMode="auto">
          <a:xfrm>
            <a:off x="3398808" y="5515138"/>
            <a:ext cx="1742528" cy="0"/>
          </a:xfrm>
          <a:prstGeom prst="straightConnector1">
            <a:avLst/>
          </a:prstGeom>
          <a:solidFill>
            <a:schemeClr val="bg1"/>
          </a:solidFill>
          <a:ln w="304800" cap="flat" cmpd="sng" algn="ctr">
            <a:gradFill flip="none" rotWithShape="1">
              <a:gsLst>
                <a:gs pos="0">
                  <a:srgbClr val="00B050"/>
                </a:gs>
                <a:gs pos="28000">
                  <a:srgbClr val="80B828"/>
                </a:gs>
                <a:gs pos="99000">
                  <a:srgbClr val="FFC000"/>
                </a:gs>
              </a:gsLst>
              <a:lin ang="0" scaled="1"/>
              <a:tileRect/>
            </a:gradFill>
            <a:prstDash val="solid"/>
            <a:round/>
            <a:headEnd type="none" w="sm" len="sm"/>
            <a:tailEnd type="triangle"/>
          </a:ln>
          <a:effectLst/>
        </p:spPr>
      </p:cxnSp>
    </p:spTree>
    <p:extLst>
      <p:ext uri="{BB962C8B-B14F-4D97-AF65-F5344CB8AC3E}">
        <p14:creationId xmlns:p14="http://schemas.microsoft.com/office/powerpoint/2010/main" val="358037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139</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solidFill>
                  <a:schemeClr val="tx2"/>
                </a:solidFill>
              </a:rPr>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1830770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Why “Formal”?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14</a:t>
            </a:fld>
            <a:endParaRPr lang="en-US" sz="1400">
              <a:solidFill>
                <a:srgbClr val="FFFFFF"/>
              </a:solidFill>
            </a:endParaRPr>
          </a:p>
        </p:txBody>
      </p:sp>
      <p:sp>
        <p:nvSpPr>
          <p:cNvPr id="7" name="Content Placeholder 2"/>
          <p:cNvSpPr txBox="1">
            <a:spLocks/>
          </p:cNvSpPr>
          <p:nvPr/>
        </p:nvSpPr>
        <p:spPr bwMode="auto">
          <a:xfrm>
            <a:off x="371475" y="885824"/>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r>
              <a:rPr lang="en-US" sz="2800" dirty="0" smtClean="0"/>
              <a:t>Comprehensive</a:t>
            </a:r>
            <a:r>
              <a:rPr lang="en-US" sz="2800" dirty="0" smtClean="0">
                <a:solidFill>
                  <a:srgbClr val="FFFF00"/>
                </a:solidFill>
              </a:rPr>
              <a:t> </a:t>
            </a:r>
            <a:r>
              <a:rPr lang="en-US" sz="2800" b="1" dirty="0" smtClean="0">
                <a:solidFill>
                  <a:srgbClr val="FFFF00"/>
                </a:solidFill>
              </a:rPr>
              <a:t>reasoning and exploration </a:t>
            </a:r>
            <a:r>
              <a:rPr lang="en-US" sz="2800" dirty="0" smtClean="0"/>
              <a:t>of all possibilities.</a:t>
            </a:r>
          </a:p>
          <a:p>
            <a:pPr lvl="1">
              <a:lnSpc>
                <a:spcPct val="130000"/>
              </a:lnSpc>
              <a:spcAft>
                <a:spcPts val="800"/>
              </a:spcAft>
              <a:buClr>
                <a:schemeClr val="tx2"/>
              </a:buClr>
              <a:buSzPct val="75000"/>
              <a:buFont typeface="Wingdings" charset="0"/>
              <a:buChar char="l"/>
              <a:defRPr/>
            </a:pPr>
            <a:r>
              <a:rPr lang="en-US" sz="2800" dirty="0" smtClean="0"/>
              <a:t>Results can be as strong as logical proof.</a:t>
            </a:r>
          </a:p>
        </p:txBody>
      </p:sp>
      <p:sp>
        <p:nvSpPr>
          <p:cNvPr id="2" name="Down Arrow 1"/>
          <p:cNvSpPr/>
          <p:nvPr/>
        </p:nvSpPr>
        <p:spPr bwMode="auto">
          <a:xfrm>
            <a:off x="5020574" y="1725281"/>
            <a:ext cx="966158" cy="1552755"/>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3" name="TextBox 2"/>
          <p:cNvSpPr txBox="1"/>
          <p:nvPr/>
        </p:nvSpPr>
        <p:spPr>
          <a:xfrm>
            <a:off x="5917743" y="2139345"/>
            <a:ext cx="2651688" cy="461665"/>
          </a:xfrm>
          <a:prstGeom prst="rect">
            <a:avLst/>
          </a:prstGeom>
          <a:noFill/>
        </p:spPr>
        <p:txBody>
          <a:bodyPr wrap="none" rtlCol="0">
            <a:spAutoFit/>
          </a:bodyPr>
          <a:lstStyle/>
          <a:p>
            <a:r>
              <a:rPr lang="en-CA" sz="2400" i="1" dirty="0" smtClean="0">
                <a:solidFill>
                  <a:srgbClr val="FF0000"/>
                </a:solidFill>
              </a:rPr>
              <a:t>allows automating</a:t>
            </a:r>
            <a:endParaRPr lang="en-CA" sz="2400" i="1" dirty="0">
              <a:solidFill>
                <a:srgbClr val="FF0000"/>
              </a:solidFill>
            </a:endParaRPr>
          </a:p>
        </p:txBody>
      </p:sp>
      <p:sp>
        <p:nvSpPr>
          <p:cNvPr id="8" name="TextBox 7"/>
          <p:cNvSpPr txBox="1"/>
          <p:nvPr/>
        </p:nvSpPr>
        <p:spPr>
          <a:xfrm>
            <a:off x="991982" y="4775680"/>
            <a:ext cx="7190365" cy="1569660"/>
          </a:xfrm>
          <a:prstGeom prst="rect">
            <a:avLst/>
          </a:prstGeom>
          <a:solidFill>
            <a:srgbClr val="001C3F"/>
          </a:solidFill>
          <a:ln w="101600">
            <a:solidFill>
              <a:srgbClr val="FF0000"/>
            </a:solidFill>
          </a:ln>
        </p:spPr>
        <p:txBody>
          <a:bodyPr wrap="none" rtlCol="0">
            <a:spAutoFit/>
          </a:bodyPr>
          <a:lstStyle/>
          <a:p>
            <a:pPr algn="ctr"/>
            <a:r>
              <a:rPr lang="en-CA" sz="3200" dirty="0" smtClean="0">
                <a:solidFill>
                  <a:srgbClr val="FF0000"/>
                </a:solidFill>
              </a:rPr>
              <a:t>One of the main pay-offs of formality is</a:t>
            </a:r>
          </a:p>
          <a:p>
            <a:pPr algn="ctr"/>
            <a:r>
              <a:rPr lang="en-CA" sz="3200" dirty="0" smtClean="0">
                <a:solidFill>
                  <a:srgbClr val="FF0000"/>
                </a:solidFill>
              </a:rPr>
              <a:t>to enable automation of formerly</a:t>
            </a:r>
          </a:p>
          <a:p>
            <a:pPr algn="ctr"/>
            <a:r>
              <a:rPr lang="en-CA" sz="3200" dirty="0" smtClean="0">
                <a:solidFill>
                  <a:srgbClr val="FF0000"/>
                </a:solidFill>
              </a:rPr>
              <a:t>painful and </a:t>
            </a:r>
            <a:r>
              <a:rPr lang="en-CA" sz="3200" dirty="0" err="1" smtClean="0">
                <a:solidFill>
                  <a:srgbClr val="FF0000"/>
                </a:solidFill>
              </a:rPr>
              <a:t>labor-intensive</a:t>
            </a:r>
            <a:r>
              <a:rPr lang="en-CA" sz="3200" dirty="0" smtClean="0">
                <a:solidFill>
                  <a:srgbClr val="FF0000"/>
                </a:solidFill>
              </a:rPr>
              <a:t> tasks!</a:t>
            </a:r>
          </a:p>
        </p:txBody>
      </p:sp>
    </p:spTree>
    <p:extLst>
      <p:ext uri="{BB962C8B-B14F-4D97-AF65-F5344CB8AC3E}">
        <p14:creationId xmlns:p14="http://schemas.microsoft.com/office/powerpoint/2010/main" val="968264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Towards Simulator-Like Observability…</a:t>
            </a:r>
          </a:p>
        </p:txBody>
      </p:sp>
      <p:sp>
        <p:nvSpPr>
          <p:cNvPr id="97283" name="Content Placeholder 2"/>
          <p:cNvSpPr>
            <a:spLocks noGrp="1"/>
          </p:cNvSpPr>
          <p:nvPr>
            <p:ph idx="1"/>
          </p:nvPr>
        </p:nvSpPr>
        <p:spPr/>
        <p:txBody>
          <a:bodyPr>
            <a:normAutofit fontScale="77500" lnSpcReduction="20000"/>
          </a:bodyPr>
          <a:lstStyle/>
          <a:p>
            <a:pPr>
              <a:buFontTx/>
              <a:buNone/>
            </a:pPr>
            <a:r>
              <a:rPr lang="en-US" altLang="en-US" dirty="0" smtClean="0"/>
              <a:t>Debug engineers want to look at </a:t>
            </a:r>
            <a:r>
              <a:rPr lang="en-US" altLang="en-US" b="1" dirty="0" smtClean="0">
                <a:solidFill>
                  <a:schemeClr val="tx2"/>
                </a:solidFill>
              </a:rPr>
              <a:t>any</a:t>
            </a:r>
            <a:r>
              <a:rPr lang="en-US" altLang="en-US" dirty="0" smtClean="0">
                <a:solidFill>
                  <a:schemeClr val="tx2"/>
                </a:solidFill>
              </a:rPr>
              <a:t> </a:t>
            </a:r>
            <a:r>
              <a:rPr lang="en-US" altLang="en-US" dirty="0" smtClean="0"/>
              <a:t>signal, at </a:t>
            </a:r>
            <a:r>
              <a:rPr lang="en-US" altLang="en-US" b="1" dirty="0" smtClean="0">
                <a:solidFill>
                  <a:schemeClr val="tx2"/>
                </a:solidFill>
              </a:rPr>
              <a:t>any</a:t>
            </a:r>
            <a:r>
              <a:rPr lang="en-US" altLang="en-US" dirty="0" smtClean="0">
                <a:solidFill>
                  <a:schemeClr val="tx2"/>
                </a:solidFill>
              </a:rPr>
              <a:t> </a:t>
            </a:r>
            <a:r>
              <a:rPr lang="en-US" altLang="en-US" dirty="0" smtClean="0"/>
              <a:t>time, </a:t>
            </a:r>
          </a:p>
          <a:p>
            <a:pPr>
              <a:buFontTx/>
              <a:buNone/>
            </a:pPr>
            <a:r>
              <a:rPr lang="en-US" altLang="en-US" dirty="0" smtClean="0"/>
              <a:t>with </a:t>
            </a:r>
            <a:r>
              <a:rPr lang="en-US" altLang="en-US" b="1" dirty="0" smtClean="0">
                <a:solidFill>
                  <a:schemeClr val="tx2"/>
                </a:solidFill>
              </a:rPr>
              <a:t>no overhead</a:t>
            </a:r>
            <a:r>
              <a:rPr lang="en-US" altLang="en-US" dirty="0" smtClean="0"/>
              <a:t>….</a:t>
            </a:r>
          </a:p>
          <a:p>
            <a:pPr>
              <a:buFontTx/>
              <a:buNone/>
            </a:pPr>
            <a:endParaRPr lang="en-US" altLang="en-US" dirty="0" smtClean="0"/>
          </a:p>
          <a:p>
            <a:pPr>
              <a:buFontTx/>
              <a:buNone/>
            </a:pPr>
            <a:r>
              <a:rPr lang="en-US" altLang="en-US" dirty="0" smtClean="0"/>
              <a:t>Key innovation:  </a:t>
            </a:r>
            <a:r>
              <a:rPr lang="en-US" altLang="en-US" b="1" dirty="0" smtClean="0">
                <a:solidFill>
                  <a:schemeClr val="tx2"/>
                </a:solidFill>
              </a:rPr>
              <a:t>virtual overlay network</a:t>
            </a:r>
          </a:p>
          <a:p>
            <a:pPr>
              <a:buFontTx/>
              <a:buNone/>
            </a:pPr>
            <a:endParaRPr lang="en-US" altLang="en-US" b="1" dirty="0" smtClean="0">
              <a:solidFill>
                <a:srgbClr val="2D2D8A"/>
              </a:solidFill>
            </a:endParaRPr>
          </a:p>
          <a:p>
            <a:pPr>
              <a:buFontTx/>
              <a:buNone/>
            </a:pPr>
            <a:endParaRPr lang="en-US" altLang="en-US" b="1" dirty="0" smtClean="0">
              <a:solidFill>
                <a:srgbClr val="2D2D8A"/>
              </a:solidFill>
            </a:endParaRPr>
          </a:p>
          <a:p>
            <a:pPr>
              <a:buFontTx/>
              <a:buNone/>
            </a:pPr>
            <a:endParaRPr lang="en-US" altLang="en-US" b="1" dirty="0" smtClean="0">
              <a:solidFill>
                <a:srgbClr val="2D2D8A"/>
              </a:solidFill>
            </a:endParaRPr>
          </a:p>
          <a:p>
            <a:pPr>
              <a:buFontTx/>
              <a:buNone/>
            </a:pPr>
            <a:endParaRPr lang="en-US" altLang="en-US" b="1" dirty="0" smtClean="0">
              <a:solidFill>
                <a:srgbClr val="2D2D8A"/>
              </a:solidFill>
            </a:endParaRPr>
          </a:p>
          <a:p>
            <a:pPr>
              <a:buFontTx/>
              <a:buNone/>
            </a:pPr>
            <a:endParaRPr lang="en-US" altLang="en-US" b="1" dirty="0" smtClean="0">
              <a:solidFill>
                <a:srgbClr val="2D2D8A"/>
              </a:solidFill>
            </a:endParaRPr>
          </a:p>
          <a:p>
            <a:pPr>
              <a:buFontTx/>
              <a:buNone/>
            </a:pPr>
            <a:endParaRPr lang="en-US" altLang="en-US" b="1" dirty="0" smtClean="0">
              <a:solidFill>
                <a:srgbClr val="2D2D8A"/>
              </a:solidFill>
            </a:endParaRPr>
          </a:p>
          <a:p>
            <a:pPr>
              <a:buFontTx/>
              <a:buNone/>
            </a:pPr>
            <a:endParaRPr lang="en-US" altLang="en-US" b="1" dirty="0" smtClean="0">
              <a:solidFill>
                <a:srgbClr val="2D2D8A"/>
              </a:solidFill>
            </a:endParaRPr>
          </a:p>
          <a:p>
            <a:pPr>
              <a:buFontTx/>
              <a:buNone/>
            </a:pPr>
            <a:endParaRPr lang="en-US" altLang="en-US" b="1" dirty="0" smtClean="0">
              <a:solidFill>
                <a:srgbClr val="2D2D8A"/>
              </a:solidFill>
            </a:endParaRPr>
          </a:p>
          <a:p>
            <a:pPr>
              <a:buFontTx/>
              <a:buNone/>
            </a:pPr>
            <a:r>
              <a:rPr lang="en-US" altLang="en-US" b="1" dirty="0" smtClean="0">
                <a:solidFill>
                  <a:schemeClr val="tx2"/>
                </a:solidFill>
              </a:rPr>
              <a:t>Connect </a:t>
            </a:r>
            <a:r>
              <a:rPr lang="en-US" altLang="en-US" b="1" u="sng" dirty="0" smtClean="0">
                <a:solidFill>
                  <a:schemeClr val="tx2"/>
                </a:solidFill>
              </a:rPr>
              <a:t>any</a:t>
            </a:r>
            <a:r>
              <a:rPr lang="en-US" altLang="en-US" b="1" dirty="0" smtClean="0">
                <a:solidFill>
                  <a:schemeClr val="tx2"/>
                </a:solidFill>
              </a:rPr>
              <a:t> subset of user circuit signals to trace buffer pins</a:t>
            </a:r>
            <a:r>
              <a:rPr lang="en-US" altLang="en-US" dirty="0" smtClean="0">
                <a:solidFill>
                  <a:schemeClr val="tx2"/>
                </a:solidFill>
              </a:rPr>
              <a:t>	</a:t>
            </a:r>
          </a:p>
        </p:txBody>
      </p:sp>
      <p:sp>
        <p:nvSpPr>
          <p:cNvPr id="9728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90628757-1FAC-4588-9B1E-E40110A11925}" type="slidenum">
              <a:rPr lang="en-US" altLang="en-US" sz="1400"/>
              <a:pPr eaLnBrk="1" hangingPunct="1"/>
              <a:t>140</a:t>
            </a:fld>
            <a:endParaRPr lang="en-US" altLang="en-US" sz="1400"/>
          </a:p>
        </p:txBody>
      </p:sp>
      <p:pic>
        <p:nvPicPr>
          <p:cNvPr id="972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88901"/>
            <a:ext cx="63595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34503" y="6538822"/>
            <a:ext cx="8356198" cy="276999"/>
          </a:xfrm>
          <a:prstGeom prst="rect">
            <a:avLst/>
          </a:prstGeom>
          <a:noFill/>
        </p:spPr>
        <p:txBody>
          <a:bodyPr wrap="none" rtlCol="0">
            <a:spAutoFit/>
          </a:bodyPr>
          <a:lstStyle/>
          <a:p>
            <a:r>
              <a:rPr lang="en-CA" sz="1200" dirty="0" smtClean="0"/>
              <a:t>Hung, Wilton, “Towards simulator-like observability for FPGAs:  a virtual overlay network for  trace-buffers”, </a:t>
            </a:r>
            <a:r>
              <a:rPr lang="en-CA" sz="1200" i="1" dirty="0" smtClean="0"/>
              <a:t>FPGA</a:t>
            </a:r>
            <a:r>
              <a:rPr lang="en-CA" sz="1200" dirty="0" smtClean="0"/>
              <a:t>, 2013.</a:t>
            </a:r>
            <a:endParaRPr lang="en-CA" sz="1200" dirty="0"/>
          </a:p>
        </p:txBody>
      </p:sp>
    </p:spTree>
    <p:extLst>
      <p:ext uri="{BB962C8B-B14F-4D97-AF65-F5344CB8AC3E}">
        <p14:creationId xmlns:p14="http://schemas.microsoft.com/office/powerpoint/2010/main" val="307857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4294967295"/>
          </p:nvPr>
        </p:nvSpPr>
        <p:spPr>
          <a:xfrm>
            <a:off x="6553200" y="6011863"/>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DC8BA8B7-941E-44BE-B186-DA50D0B0659F}" type="slidenum">
              <a:rPr lang="en-CA" altLang="en-US" sz="1400"/>
              <a:pPr eaLnBrk="1" hangingPunct="1"/>
              <a:t>141</a:t>
            </a:fld>
            <a:endParaRPr lang="en-CA" altLang="en-US" sz="1400"/>
          </a:p>
        </p:txBody>
      </p:sp>
      <p:sp>
        <p:nvSpPr>
          <p:cNvPr id="98307" name="Rectangle 1"/>
          <p:cNvSpPr>
            <a:spLocks noGrp="1" noChangeArrowheads="1"/>
          </p:cNvSpPr>
          <p:nvPr>
            <p:ph type="title"/>
          </p:nvPr>
        </p:nvSpPr>
        <p:spPr>
          <a:xfrm>
            <a:off x="457200" y="273050"/>
            <a:ext cx="8228013" cy="1146175"/>
          </a:xfrm>
        </p:spPr>
        <p:txBody>
          <a:bodyPr tIns="35203"/>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Virtual Overlay Network</a:t>
            </a:r>
          </a:p>
        </p:txBody>
      </p:sp>
      <p:sp>
        <p:nvSpPr>
          <p:cNvPr id="98308" name="Rectangle 2"/>
          <p:cNvSpPr>
            <a:spLocks noGrp="1" noChangeArrowheads="1"/>
          </p:cNvSpPr>
          <p:nvPr>
            <p:ph type="body" idx="1"/>
          </p:nvPr>
        </p:nvSpPr>
        <p:spPr>
          <a:xfrm>
            <a:off x="457200" y="1371600"/>
            <a:ext cx="8228013" cy="4767263"/>
          </a:xfrm>
        </p:spPr>
        <p:txBody>
          <a:bodyPr/>
          <a:lstStyle/>
          <a:p>
            <a:pPr marL="782638" lvl="1"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At Compile Time:                         At Debug Time:</a:t>
            </a:r>
          </a:p>
          <a:p>
            <a:pPr marL="782638" lvl="1"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    Insert overlay network                     Configure Network (seconds)</a:t>
            </a:r>
          </a:p>
          <a:p>
            <a:pPr marL="782638" lvl="1"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CA" altLang="en-US" smtClean="0"/>
          </a:p>
        </p:txBody>
      </p:sp>
      <p:pic>
        <p:nvPicPr>
          <p:cNvPr id="9830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375" y="2663825"/>
            <a:ext cx="85899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8310" name="Line 4"/>
          <p:cNvSpPr>
            <a:spLocks noChangeShapeType="1"/>
          </p:cNvSpPr>
          <p:nvPr/>
        </p:nvSpPr>
        <p:spPr bwMode="auto">
          <a:xfrm flipH="1">
            <a:off x="5562600" y="2209800"/>
            <a:ext cx="473075" cy="828675"/>
          </a:xfrm>
          <a:prstGeom prst="line">
            <a:avLst/>
          </a:prstGeom>
          <a:noFill/>
          <a:ln w="72000">
            <a:solidFill>
              <a:srgbClr val="FF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CA"/>
          </a:p>
        </p:txBody>
      </p:sp>
      <p:sp>
        <p:nvSpPr>
          <p:cNvPr id="98311" name="Rectangle 6"/>
          <p:cNvSpPr>
            <a:spLocks noChangeArrowheads="1"/>
          </p:cNvSpPr>
          <p:nvPr/>
        </p:nvSpPr>
        <p:spPr bwMode="auto">
          <a:xfrm>
            <a:off x="3028950" y="4202113"/>
            <a:ext cx="915988" cy="565150"/>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81639" tIns="52019" rIns="81639" bIns="40820" anchor="ctr"/>
          <a:lstStyle>
            <a:lvl1pPr eaLnBrk="0" hangingPunct="0">
              <a:tabLst>
                <a:tab pos="655638" algn="l"/>
              </a:tabLst>
              <a:defRPr sz="2400">
                <a:solidFill>
                  <a:schemeClr val="tx1"/>
                </a:solidFill>
                <a:latin typeface="Arial" charset="0"/>
                <a:cs typeface="Arial" charset="0"/>
              </a:defRPr>
            </a:lvl1pPr>
            <a:lvl2pPr marL="37931725" indent="-37474525" eaLnBrk="0" hangingPunct="0">
              <a:tabLst>
                <a:tab pos="655638" algn="l"/>
              </a:tabLst>
              <a:defRPr sz="2400">
                <a:solidFill>
                  <a:schemeClr val="tx1"/>
                </a:solidFill>
                <a:latin typeface="Arial" charset="0"/>
                <a:cs typeface="Arial" charset="0"/>
              </a:defRPr>
            </a:lvl2pPr>
            <a:lvl3pPr eaLnBrk="0" hangingPunct="0">
              <a:tabLst>
                <a:tab pos="655638" algn="l"/>
              </a:tabLst>
              <a:defRPr sz="2400">
                <a:solidFill>
                  <a:schemeClr val="tx1"/>
                </a:solidFill>
                <a:latin typeface="Arial" charset="0"/>
                <a:cs typeface="Arial" charset="0"/>
              </a:defRPr>
            </a:lvl3pPr>
            <a:lvl4pPr eaLnBrk="0" hangingPunct="0">
              <a:tabLst>
                <a:tab pos="655638" algn="l"/>
              </a:tabLst>
              <a:defRPr sz="2400">
                <a:solidFill>
                  <a:schemeClr val="tx1"/>
                </a:solidFill>
                <a:latin typeface="Arial" charset="0"/>
                <a:cs typeface="Arial" charset="0"/>
              </a:defRPr>
            </a:lvl4pPr>
            <a:lvl5pPr eaLnBrk="0" hangingPunct="0">
              <a:tabLst>
                <a:tab pos="655638" algn="l"/>
              </a:tabLst>
              <a:defRPr sz="2400">
                <a:solidFill>
                  <a:schemeClr val="tx1"/>
                </a:solidFill>
                <a:latin typeface="Arial" charset="0"/>
                <a:cs typeface="Arial" charset="0"/>
              </a:defRPr>
            </a:lvl5pPr>
            <a:lvl6pPr marL="457200" eaLnBrk="0" fontAlgn="base" hangingPunct="0">
              <a:spcBef>
                <a:spcPct val="0"/>
              </a:spcBef>
              <a:spcAft>
                <a:spcPct val="0"/>
              </a:spcAft>
              <a:tabLst>
                <a:tab pos="655638" algn="l"/>
              </a:tabLst>
              <a:defRPr sz="2400">
                <a:solidFill>
                  <a:schemeClr val="tx1"/>
                </a:solidFill>
                <a:latin typeface="Arial" charset="0"/>
                <a:cs typeface="Arial" charset="0"/>
              </a:defRPr>
            </a:lvl6pPr>
            <a:lvl7pPr marL="914400" eaLnBrk="0" fontAlgn="base" hangingPunct="0">
              <a:spcBef>
                <a:spcPct val="0"/>
              </a:spcBef>
              <a:spcAft>
                <a:spcPct val="0"/>
              </a:spcAft>
              <a:tabLst>
                <a:tab pos="655638" algn="l"/>
              </a:tabLst>
              <a:defRPr sz="2400">
                <a:solidFill>
                  <a:schemeClr val="tx1"/>
                </a:solidFill>
                <a:latin typeface="Arial" charset="0"/>
                <a:cs typeface="Arial" charset="0"/>
              </a:defRPr>
            </a:lvl7pPr>
            <a:lvl8pPr marL="1371600" eaLnBrk="0" fontAlgn="base" hangingPunct="0">
              <a:spcBef>
                <a:spcPct val="0"/>
              </a:spcBef>
              <a:spcAft>
                <a:spcPct val="0"/>
              </a:spcAft>
              <a:tabLst>
                <a:tab pos="655638" algn="l"/>
              </a:tabLst>
              <a:defRPr sz="2400">
                <a:solidFill>
                  <a:schemeClr val="tx1"/>
                </a:solidFill>
                <a:latin typeface="Arial" charset="0"/>
                <a:cs typeface="Arial" charset="0"/>
              </a:defRPr>
            </a:lvl8pPr>
            <a:lvl9pPr marL="1828800" eaLnBrk="0" fontAlgn="base" hangingPunct="0">
              <a:spcBef>
                <a:spcPct val="0"/>
              </a:spcBef>
              <a:spcAft>
                <a:spcPct val="0"/>
              </a:spcAft>
              <a:tabLst>
                <a:tab pos="655638" algn="l"/>
              </a:tabLst>
              <a:defRPr sz="2400">
                <a:solidFill>
                  <a:schemeClr val="tx1"/>
                </a:solidFill>
                <a:latin typeface="Arial" charset="0"/>
                <a:cs typeface="Arial" charset="0"/>
              </a:defRPr>
            </a:lvl9pPr>
          </a:lstStyle>
          <a:p>
            <a:pPr eaLnBrk="1" hangingPunct="1"/>
            <a:r>
              <a:rPr lang="en-CA" altLang="en-US" sz="1300">
                <a:solidFill>
                  <a:srgbClr val="000000"/>
                </a:solidFill>
              </a:rPr>
              <a:t>Virtual</a:t>
            </a:r>
            <a:br>
              <a:rPr lang="en-CA" altLang="en-US" sz="1300">
                <a:solidFill>
                  <a:srgbClr val="000000"/>
                </a:solidFill>
              </a:rPr>
            </a:br>
            <a:r>
              <a:rPr lang="en-CA" altLang="en-US" sz="1300">
                <a:solidFill>
                  <a:srgbClr val="000000"/>
                </a:solidFill>
              </a:rPr>
              <a:t>Overlay</a:t>
            </a:r>
            <a:br>
              <a:rPr lang="en-CA" altLang="en-US" sz="1300">
                <a:solidFill>
                  <a:srgbClr val="000000"/>
                </a:solidFill>
              </a:rPr>
            </a:br>
            <a:r>
              <a:rPr lang="en-CA" altLang="en-US" sz="1300">
                <a:solidFill>
                  <a:srgbClr val="000000"/>
                </a:solidFill>
              </a:rPr>
              <a:t>Network</a:t>
            </a:r>
          </a:p>
        </p:txBody>
      </p:sp>
      <p:sp>
        <p:nvSpPr>
          <p:cNvPr id="98312" name="Line 4"/>
          <p:cNvSpPr>
            <a:spLocks noChangeShapeType="1"/>
          </p:cNvSpPr>
          <p:nvPr/>
        </p:nvSpPr>
        <p:spPr bwMode="auto">
          <a:xfrm>
            <a:off x="3048000" y="2209800"/>
            <a:ext cx="304800" cy="1666875"/>
          </a:xfrm>
          <a:prstGeom prst="line">
            <a:avLst/>
          </a:prstGeom>
          <a:noFill/>
          <a:ln w="72000">
            <a:solidFill>
              <a:srgbClr val="FF0000"/>
            </a:solidFill>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en-CA"/>
          </a:p>
        </p:txBody>
      </p:sp>
    </p:spTree>
    <p:extLst>
      <p:ext uri="{BB962C8B-B14F-4D97-AF65-F5344CB8AC3E}">
        <p14:creationId xmlns:p14="http://schemas.microsoft.com/office/powerpoint/2010/main" val="3948967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smtClean="0"/>
              <a:t>Three things to make this work:</a:t>
            </a:r>
          </a:p>
        </p:txBody>
      </p:sp>
      <p:sp>
        <p:nvSpPr>
          <p:cNvPr id="100355" name="Content Placeholder 2"/>
          <p:cNvSpPr>
            <a:spLocks noGrp="1"/>
          </p:cNvSpPr>
          <p:nvPr>
            <p:ph idx="1"/>
          </p:nvPr>
        </p:nvSpPr>
        <p:spPr/>
        <p:txBody>
          <a:bodyPr/>
          <a:lstStyle/>
          <a:p>
            <a:pPr>
              <a:buFontTx/>
              <a:buNone/>
            </a:pPr>
            <a:r>
              <a:rPr lang="en-US" altLang="en-US" smtClean="0"/>
              <a:t> </a:t>
            </a:r>
          </a:p>
        </p:txBody>
      </p:sp>
      <p:sp>
        <p:nvSpPr>
          <p:cNvPr id="10035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45B95691-DA72-4EE2-BBE9-622413FBCF0E}" type="slidenum">
              <a:rPr lang="en-US" altLang="en-US" sz="1400"/>
              <a:pPr eaLnBrk="1" hangingPunct="1"/>
              <a:t>142</a:t>
            </a:fld>
            <a:endParaRPr lang="en-US" altLang="en-US" sz="1400"/>
          </a:p>
        </p:txBody>
      </p:sp>
      <p:pic>
        <p:nvPicPr>
          <p:cNvPr id="1003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193800"/>
            <a:ext cx="74295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26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mtClean="0"/>
              <a:t>Overlay Network Implementation</a:t>
            </a:r>
          </a:p>
        </p:txBody>
      </p:sp>
      <p:pic>
        <p:nvPicPr>
          <p:cNvPr id="101379" name="Content Placeholder 4" descr="fig1.eps"/>
          <p:cNvPicPr>
            <a:picLocks noGrp="1" noChangeAspect="1"/>
          </p:cNvPicPr>
          <p:nvPr>
            <p:ph idx="1"/>
          </p:nvPr>
        </p:nvPicPr>
        <p:blipFill>
          <a:blip r:embed="rId3">
            <a:extLst>
              <a:ext uri="{28A0092B-C50C-407E-A947-70E740481C1C}">
                <a14:useLocalDpi xmlns:a14="http://schemas.microsoft.com/office/drawing/2010/main" val="0"/>
              </a:ext>
            </a:extLst>
          </a:blip>
          <a:srcRect t="-28654" b="-28654"/>
          <a:stretch>
            <a:fillRect/>
          </a:stretch>
        </p:blipFill>
        <p:spPr>
          <a:xfrm>
            <a:off x="457200" y="1874838"/>
            <a:ext cx="8229600" cy="4983162"/>
          </a:xfrm>
        </p:spPr>
      </p:pic>
      <p:sp>
        <p:nvSpPr>
          <p:cNvPr id="10138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D9387532-340D-48E8-A384-670C7CCC803E}" type="slidenum">
              <a:rPr lang="en-US" altLang="en-US" sz="1400"/>
              <a:pPr eaLnBrk="1" hangingPunct="1"/>
              <a:t>143</a:t>
            </a:fld>
            <a:endParaRPr lang="en-US" altLang="en-US" sz="1400"/>
          </a:p>
        </p:txBody>
      </p:sp>
      <p:sp>
        <p:nvSpPr>
          <p:cNvPr id="101381" name="TextBox 5"/>
          <p:cNvSpPr txBox="1">
            <a:spLocks noChangeArrowheads="1"/>
          </p:cNvSpPr>
          <p:nvPr/>
        </p:nvSpPr>
        <p:spPr bwMode="auto">
          <a:xfrm>
            <a:off x="685800" y="120015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2000" dirty="0"/>
              <a:t>Construct a </a:t>
            </a:r>
            <a:r>
              <a:rPr lang="en-US" altLang="en-US" sz="2000" dirty="0" smtClean="0"/>
              <a:t>network connecting </a:t>
            </a:r>
            <a:r>
              <a:rPr lang="en-US" altLang="en-US" sz="2000" b="1" u="sng" dirty="0">
                <a:solidFill>
                  <a:schemeClr val="tx2"/>
                </a:solidFill>
              </a:rPr>
              <a:t>all</a:t>
            </a:r>
            <a:r>
              <a:rPr lang="en-US" altLang="en-US" sz="2000" b="1" u="sng" dirty="0">
                <a:solidFill>
                  <a:srgbClr val="333399"/>
                </a:solidFill>
              </a:rPr>
              <a:t> </a:t>
            </a:r>
            <a:r>
              <a:rPr lang="en-US" altLang="en-US" sz="2000" dirty="0"/>
              <a:t>on-chip signals to trace buffers</a:t>
            </a:r>
          </a:p>
          <a:p>
            <a:pPr eaLnBrk="1" hangingPunct="1"/>
            <a:r>
              <a:rPr lang="en-US" altLang="en-US" sz="2000" dirty="0"/>
              <a:t> </a:t>
            </a:r>
          </a:p>
        </p:txBody>
      </p:sp>
    </p:spTree>
    <p:extLst>
      <p:ext uri="{BB962C8B-B14F-4D97-AF65-F5344CB8AC3E}">
        <p14:creationId xmlns:p14="http://schemas.microsoft.com/office/powerpoint/2010/main" val="1091034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mtClean="0"/>
              <a:t>Overlay Network Implementation</a:t>
            </a:r>
          </a:p>
        </p:txBody>
      </p:sp>
      <p:pic>
        <p:nvPicPr>
          <p:cNvPr id="102403" name="Content Placeholder 4" descr="fig2.eps"/>
          <p:cNvPicPr>
            <a:picLocks noGrp="1" noChangeAspect="1"/>
          </p:cNvPicPr>
          <p:nvPr>
            <p:ph idx="1"/>
          </p:nvPr>
        </p:nvPicPr>
        <p:blipFill>
          <a:blip r:embed="rId3">
            <a:extLst>
              <a:ext uri="{28A0092B-C50C-407E-A947-70E740481C1C}">
                <a14:useLocalDpi xmlns:a14="http://schemas.microsoft.com/office/drawing/2010/main" val="0"/>
              </a:ext>
            </a:extLst>
          </a:blip>
          <a:srcRect t="-26067" b="-26067"/>
          <a:stretch>
            <a:fillRect/>
          </a:stretch>
        </p:blipFill>
        <p:spPr>
          <a:xfrm>
            <a:off x="457200" y="1874838"/>
            <a:ext cx="8229600" cy="4983162"/>
          </a:xfrm>
        </p:spPr>
      </p:pic>
      <p:sp>
        <p:nvSpPr>
          <p:cNvPr id="10240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B98B2554-6341-47A0-8DAD-330F0C307F94}" type="slidenum">
              <a:rPr lang="en-US" altLang="en-US" sz="1400"/>
              <a:pPr eaLnBrk="1" hangingPunct="1"/>
              <a:t>144</a:t>
            </a:fld>
            <a:endParaRPr lang="en-US" altLang="en-US" sz="1400"/>
          </a:p>
        </p:txBody>
      </p:sp>
      <p:sp>
        <p:nvSpPr>
          <p:cNvPr id="102405" name="TextBox 5"/>
          <p:cNvSpPr txBox="1">
            <a:spLocks noChangeArrowheads="1"/>
          </p:cNvSpPr>
          <p:nvPr/>
        </p:nvSpPr>
        <p:spPr bwMode="auto">
          <a:xfrm>
            <a:off x="685800" y="1200150"/>
            <a:ext cx="807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2000" dirty="0"/>
              <a:t>Construct a </a:t>
            </a:r>
            <a:r>
              <a:rPr lang="en-US" altLang="en-US" sz="2000" dirty="0" smtClean="0"/>
              <a:t>network connecting </a:t>
            </a:r>
            <a:r>
              <a:rPr lang="en-US" altLang="en-US" sz="2000" b="1" u="sng" dirty="0">
                <a:solidFill>
                  <a:schemeClr val="tx2"/>
                </a:solidFill>
              </a:rPr>
              <a:t>all</a:t>
            </a:r>
            <a:r>
              <a:rPr lang="en-US" altLang="en-US" sz="2000" b="1" u="sng" dirty="0">
                <a:solidFill>
                  <a:srgbClr val="333399"/>
                </a:solidFill>
              </a:rPr>
              <a:t> </a:t>
            </a:r>
            <a:r>
              <a:rPr lang="en-US" altLang="en-US" sz="2000" dirty="0"/>
              <a:t>on-chip signals to trace buffers</a:t>
            </a:r>
          </a:p>
          <a:p>
            <a:pPr eaLnBrk="1" hangingPunct="1"/>
            <a:endParaRPr lang="en-US" altLang="en-US" sz="2000" dirty="0"/>
          </a:p>
          <a:p>
            <a:pPr eaLnBrk="1" hangingPunct="1"/>
            <a:r>
              <a:rPr lang="en-US" altLang="en-US" sz="2000" dirty="0"/>
              <a:t>    First, compile user circuit as normal</a:t>
            </a:r>
          </a:p>
          <a:p>
            <a:pPr eaLnBrk="1" hangingPunct="1"/>
            <a:r>
              <a:rPr lang="en-US" altLang="en-US" sz="2000" dirty="0"/>
              <a:t> </a:t>
            </a:r>
          </a:p>
        </p:txBody>
      </p:sp>
    </p:spTree>
    <p:extLst>
      <p:ext uri="{BB962C8B-B14F-4D97-AF65-F5344CB8AC3E}">
        <p14:creationId xmlns:p14="http://schemas.microsoft.com/office/powerpoint/2010/main" val="2982638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smtClean="0"/>
              <a:t>Overlay Network Implementation</a:t>
            </a:r>
          </a:p>
        </p:txBody>
      </p:sp>
      <p:pic>
        <p:nvPicPr>
          <p:cNvPr id="103427" name="Content Placeholder 4" descr="fig3.eps"/>
          <p:cNvPicPr>
            <a:picLocks noGrp="1" noChangeAspect="1"/>
          </p:cNvPicPr>
          <p:nvPr>
            <p:ph idx="1"/>
          </p:nvPr>
        </p:nvPicPr>
        <p:blipFill>
          <a:blip r:embed="rId3">
            <a:extLst>
              <a:ext uri="{28A0092B-C50C-407E-A947-70E740481C1C}">
                <a14:useLocalDpi xmlns:a14="http://schemas.microsoft.com/office/drawing/2010/main" val="0"/>
              </a:ext>
            </a:extLst>
          </a:blip>
          <a:srcRect t="-28008" b="-28008"/>
          <a:stretch>
            <a:fillRect/>
          </a:stretch>
        </p:blipFill>
        <p:spPr>
          <a:xfrm>
            <a:off x="457200" y="1874838"/>
            <a:ext cx="8229600" cy="4983162"/>
          </a:xfrm>
        </p:spPr>
      </p:pic>
      <p:sp>
        <p:nvSpPr>
          <p:cNvPr id="10342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974B8099-BBA0-4639-92C8-755B323EDBAD}" type="slidenum">
              <a:rPr lang="en-US" altLang="en-US" sz="1400"/>
              <a:pPr eaLnBrk="1" hangingPunct="1"/>
              <a:t>145</a:t>
            </a:fld>
            <a:endParaRPr lang="en-US" altLang="en-US" sz="1400"/>
          </a:p>
        </p:txBody>
      </p:sp>
      <p:sp>
        <p:nvSpPr>
          <p:cNvPr id="103429" name="TextBox 4"/>
          <p:cNvSpPr txBox="1">
            <a:spLocks noChangeArrowheads="1"/>
          </p:cNvSpPr>
          <p:nvPr/>
        </p:nvSpPr>
        <p:spPr bwMode="auto">
          <a:xfrm>
            <a:off x="685800" y="1200150"/>
            <a:ext cx="80772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2000" dirty="0"/>
              <a:t>Construct a </a:t>
            </a:r>
            <a:r>
              <a:rPr lang="en-US" altLang="en-US" sz="2000" dirty="0" smtClean="0"/>
              <a:t>network </a:t>
            </a:r>
            <a:r>
              <a:rPr lang="en-US" altLang="en-US" sz="2000" dirty="0"/>
              <a:t>connecting </a:t>
            </a:r>
            <a:r>
              <a:rPr lang="en-US" altLang="en-US" sz="2000" b="1" u="sng" dirty="0">
                <a:solidFill>
                  <a:schemeClr val="tx2"/>
                </a:solidFill>
              </a:rPr>
              <a:t>all</a:t>
            </a:r>
            <a:r>
              <a:rPr lang="en-US" altLang="en-US" sz="2000" b="1" u="sng" dirty="0">
                <a:solidFill>
                  <a:srgbClr val="333399"/>
                </a:solidFill>
              </a:rPr>
              <a:t> </a:t>
            </a:r>
            <a:r>
              <a:rPr lang="en-US" altLang="en-US" sz="2000" dirty="0"/>
              <a:t>on-chip signals to trace buffers</a:t>
            </a:r>
          </a:p>
          <a:p>
            <a:pPr eaLnBrk="1" hangingPunct="1"/>
            <a:endParaRPr lang="en-US" altLang="en-US" sz="2000" dirty="0"/>
          </a:p>
          <a:p>
            <a:pPr eaLnBrk="1" hangingPunct="1"/>
            <a:r>
              <a:rPr lang="en-US" altLang="en-US" sz="2000" dirty="0"/>
              <a:t>    Insert network incrementally: without affecting user circuit, utilizing </a:t>
            </a:r>
          </a:p>
          <a:p>
            <a:pPr eaLnBrk="1" hangingPunct="1"/>
            <a:r>
              <a:rPr lang="en-US" altLang="en-US" sz="2000" dirty="0"/>
              <a:t>    </a:t>
            </a:r>
            <a:r>
              <a:rPr lang="en-US" altLang="en-US" sz="2000" b="1" dirty="0">
                <a:solidFill>
                  <a:srgbClr val="001C3B"/>
                </a:solidFill>
              </a:rPr>
              <a:t>spare routing resources </a:t>
            </a:r>
            <a:r>
              <a:rPr lang="en-US" altLang="en-US" sz="2000" dirty="0"/>
              <a:t>left behind</a:t>
            </a:r>
          </a:p>
          <a:p>
            <a:pPr eaLnBrk="1" hangingPunct="1"/>
            <a:r>
              <a:rPr lang="en-US" altLang="en-US" sz="2000" dirty="0"/>
              <a:t> </a:t>
            </a:r>
          </a:p>
        </p:txBody>
      </p:sp>
    </p:spTree>
    <p:extLst>
      <p:ext uri="{BB962C8B-B14F-4D97-AF65-F5344CB8AC3E}">
        <p14:creationId xmlns:p14="http://schemas.microsoft.com/office/powerpoint/2010/main" val="321702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Overlay Network Implementation</a:t>
            </a:r>
          </a:p>
        </p:txBody>
      </p:sp>
      <p:sp>
        <p:nvSpPr>
          <p:cNvPr id="104451"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20EB6842-EB1B-4498-AA42-EC6BBFA1D1B7}" type="slidenum">
              <a:rPr lang="en-US" altLang="en-US" sz="1400"/>
              <a:pPr eaLnBrk="1" hangingPunct="1"/>
              <a:t>146</a:t>
            </a:fld>
            <a:endParaRPr lang="en-US" altLang="en-US" sz="1400"/>
          </a:p>
        </p:txBody>
      </p:sp>
      <p:sp>
        <p:nvSpPr>
          <p:cNvPr id="104452" name="TextBox 4"/>
          <p:cNvSpPr txBox="1">
            <a:spLocks noChangeArrowheads="1"/>
          </p:cNvSpPr>
          <p:nvPr/>
        </p:nvSpPr>
        <p:spPr bwMode="auto">
          <a:xfrm>
            <a:off x="685800" y="1200150"/>
            <a:ext cx="80772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2000" dirty="0"/>
              <a:t>Construct a </a:t>
            </a:r>
            <a:r>
              <a:rPr lang="en-US" altLang="en-US" sz="2000" dirty="0" smtClean="0"/>
              <a:t>network </a:t>
            </a:r>
            <a:r>
              <a:rPr lang="en-US" altLang="en-US" sz="2000" dirty="0"/>
              <a:t>connecting </a:t>
            </a:r>
            <a:r>
              <a:rPr lang="en-US" altLang="en-US" sz="2000" b="1" u="sng" dirty="0">
                <a:solidFill>
                  <a:schemeClr val="tx2"/>
                </a:solidFill>
              </a:rPr>
              <a:t>all</a:t>
            </a:r>
            <a:r>
              <a:rPr lang="en-US" altLang="en-US" sz="2000" b="1" u="sng" dirty="0">
                <a:solidFill>
                  <a:srgbClr val="333399"/>
                </a:solidFill>
              </a:rPr>
              <a:t> </a:t>
            </a:r>
            <a:r>
              <a:rPr lang="en-US" altLang="en-US" sz="2000" dirty="0"/>
              <a:t>on-chip signals to trace buffers</a:t>
            </a:r>
          </a:p>
          <a:p>
            <a:pPr eaLnBrk="1" hangingPunct="1"/>
            <a:endParaRPr lang="en-US" altLang="en-US" sz="2000" dirty="0"/>
          </a:p>
          <a:p>
            <a:pPr eaLnBrk="1" hangingPunct="1"/>
            <a:r>
              <a:rPr lang="en-US" altLang="en-US" sz="2000" dirty="0"/>
              <a:t>    Insert network incrementally: without affecting user circuit, utilizing </a:t>
            </a:r>
          </a:p>
          <a:p>
            <a:pPr eaLnBrk="1" hangingPunct="1"/>
            <a:r>
              <a:rPr lang="en-US" altLang="en-US" sz="2000" dirty="0"/>
              <a:t>    </a:t>
            </a:r>
            <a:r>
              <a:rPr lang="en-US" altLang="en-US" sz="2000" b="1" dirty="0">
                <a:solidFill>
                  <a:srgbClr val="001C3B"/>
                </a:solidFill>
              </a:rPr>
              <a:t>spare routing resources </a:t>
            </a:r>
            <a:r>
              <a:rPr lang="en-US" altLang="en-US" sz="2000" dirty="0"/>
              <a:t>left behind</a:t>
            </a:r>
          </a:p>
          <a:p>
            <a:pPr eaLnBrk="1" hangingPunct="1"/>
            <a:r>
              <a:rPr lang="en-US" altLang="en-US" sz="2000" dirty="0"/>
              <a:t> </a:t>
            </a:r>
          </a:p>
        </p:txBody>
      </p:sp>
      <p:sp>
        <p:nvSpPr>
          <p:cNvPr id="104453" name="Content Placeholder 5"/>
          <p:cNvSpPr>
            <a:spLocks noGrp="1"/>
          </p:cNvSpPr>
          <p:nvPr>
            <p:ph idx="1"/>
          </p:nvPr>
        </p:nvSpPr>
        <p:spPr/>
        <p:txBody>
          <a:bodyPr/>
          <a:lstStyle/>
          <a:p>
            <a:pPr>
              <a:buFontTx/>
              <a:buNone/>
            </a:pPr>
            <a:r>
              <a:rPr lang="en-US" altLang="en-US" smtClean="0"/>
              <a:t> </a:t>
            </a:r>
          </a:p>
        </p:txBody>
      </p:sp>
      <p:pic>
        <p:nvPicPr>
          <p:cNvPr id="10445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821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292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B29C4098-E7EC-4FB4-A2D6-68EEE51C888E}" type="slidenum">
              <a:rPr lang="en-CA" altLang="en-US" sz="1400"/>
              <a:pPr eaLnBrk="1" hangingPunct="1"/>
              <a:t>147</a:t>
            </a:fld>
            <a:endParaRPr lang="en-CA" altLang="en-US" sz="1400"/>
          </a:p>
        </p:txBody>
      </p:sp>
      <p:sp>
        <p:nvSpPr>
          <p:cNvPr id="107523" name="Rectangle 1"/>
          <p:cNvSpPr>
            <a:spLocks noGrp="1" noChangeArrowheads="1"/>
          </p:cNvSpPr>
          <p:nvPr>
            <p:ph type="title"/>
          </p:nvPr>
        </p:nvSpPr>
        <p:spPr>
          <a:xfrm>
            <a:off x="457200" y="273050"/>
            <a:ext cx="8228013" cy="1146175"/>
          </a:xfrm>
        </p:spPr>
        <p:txBody>
          <a:bodyPr tIns="35203"/>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Overlay Network: Debug-time</a:t>
            </a:r>
          </a:p>
        </p:txBody>
      </p:sp>
      <p:pic>
        <p:nvPicPr>
          <p:cNvPr id="10752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375" y="2465388"/>
            <a:ext cx="85899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7525" name="Rectangle 3"/>
          <p:cNvSpPr>
            <a:spLocks noChangeArrowheads="1"/>
          </p:cNvSpPr>
          <p:nvPr/>
        </p:nvSpPr>
        <p:spPr bwMode="auto">
          <a:xfrm>
            <a:off x="7804150" y="1893888"/>
            <a:ext cx="1160463" cy="3519487"/>
          </a:xfrm>
          <a:prstGeom prst="rect">
            <a:avLst/>
          </a:prstGeom>
          <a:solidFill>
            <a:srgbClr val="001C3F">
              <a:alpha val="64000"/>
            </a:srgbClr>
          </a:solidFill>
          <a:ln>
            <a:noFill/>
          </a:ln>
        </p:spPr>
        <p:txBody>
          <a:bodyPr wrap="none" lIns="82945" tIns="41473" rIns="82945" bIns="41473"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p>
        </p:txBody>
      </p:sp>
      <p:sp>
        <p:nvSpPr>
          <p:cNvPr id="107526" name="Rectangle 4"/>
          <p:cNvSpPr>
            <a:spLocks noChangeArrowheads="1"/>
          </p:cNvSpPr>
          <p:nvPr/>
        </p:nvSpPr>
        <p:spPr bwMode="auto">
          <a:xfrm>
            <a:off x="3028950" y="3976688"/>
            <a:ext cx="915988" cy="563562"/>
          </a:xfrm>
          <a:prstGeom prst="rect">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81639" tIns="52019" rIns="81639" bIns="40820" anchor="ctr"/>
          <a:lstStyle>
            <a:lvl1pPr eaLnBrk="0" hangingPunct="0">
              <a:tabLst>
                <a:tab pos="655638" algn="l"/>
              </a:tabLst>
              <a:defRPr sz="2400">
                <a:solidFill>
                  <a:schemeClr val="tx1"/>
                </a:solidFill>
                <a:latin typeface="Arial" charset="0"/>
                <a:cs typeface="Arial" charset="0"/>
              </a:defRPr>
            </a:lvl1pPr>
            <a:lvl2pPr marL="37931725" indent="-37474525" eaLnBrk="0" hangingPunct="0">
              <a:tabLst>
                <a:tab pos="655638" algn="l"/>
              </a:tabLst>
              <a:defRPr sz="2400">
                <a:solidFill>
                  <a:schemeClr val="tx1"/>
                </a:solidFill>
                <a:latin typeface="Arial" charset="0"/>
                <a:cs typeface="Arial" charset="0"/>
              </a:defRPr>
            </a:lvl2pPr>
            <a:lvl3pPr eaLnBrk="0" hangingPunct="0">
              <a:tabLst>
                <a:tab pos="655638" algn="l"/>
              </a:tabLst>
              <a:defRPr sz="2400">
                <a:solidFill>
                  <a:schemeClr val="tx1"/>
                </a:solidFill>
                <a:latin typeface="Arial" charset="0"/>
                <a:cs typeface="Arial" charset="0"/>
              </a:defRPr>
            </a:lvl3pPr>
            <a:lvl4pPr eaLnBrk="0" hangingPunct="0">
              <a:tabLst>
                <a:tab pos="655638" algn="l"/>
              </a:tabLst>
              <a:defRPr sz="2400">
                <a:solidFill>
                  <a:schemeClr val="tx1"/>
                </a:solidFill>
                <a:latin typeface="Arial" charset="0"/>
                <a:cs typeface="Arial" charset="0"/>
              </a:defRPr>
            </a:lvl4pPr>
            <a:lvl5pPr eaLnBrk="0" hangingPunct="0">
              <a:tabLst>
                <a:tab pos="655638" algn="l"/>
              </a:tabLst>
              <a:defRPr sz="2400">
                <a:solidFill>
                  <a:schemeClr val="tx1"/>
                </a:solidFill>
                <a:latin typeface="Arial" charset="0"/>
                <a:cs typeface="Arial" charset="0"/>
              </a:defRPr>
            </a:lvl5pPr>
            <a:lvl6pPr marL="457200" eaLnBrk="0" fontAlgn="base" hangingPunct="0">
              <a:spcBef>
                <a:spcPct val="0"/>
              </a:spcBef>
              <a:spcAft>
                <a:spcPct val="0"/>
              </a:spcAft>
              <a:tabLst>
                <a:tab pos="655638" algn="l"/>
              </a:tabLst>
              <a:defRPr sz="2400">
                <a:solidFill>
                  <a:schemeClr val="tx1"/>
                </a:solidFill>
                <a:latin typeface="Arial" charset="0"/>
                <a:cs typeface="Arial" charset="0"/>
              </a:defRPr>
            </a:lvl6pPr>
            <a:lvl7pPr marL="914400" eaLnBrk="0" fontAlgn="base" hangingPunct="0">
              <a:spcBef>
                <a:spcPct val="0"/>
              </a:spcBef>
              <a:spcAft>
                <a:spcPct val="0"/>
              </a:spcAft>
              <a:tabLst>
                <a:tab pos="655638" algn="l"/>
              </a:tabLst>
              <a:defRPr sz="2400">
                <a:solidFill>
                  <a:schemeClr val="tx1"/>
                </a:solidFill>
                <a:latin typeface="Arial" charset="0"/>
                <a:cs typeface="Arial" charset="0"/>
              </a:defRPr>
            </a:lvl7pPr>
            <a:lvl8pPr marL="1371600" eaLnBrk="0" fontAlgn="base" hangingPunct="0">
              <a:spcBef>
                <a:spcPct val="0"/>
              </a:spcBef>
              <a:spcAft>
                <a:spcPct val="0"/>
              </a:spcAft>
              <a:tabLst>
                <a:tab pos="655638" algn="l"/>
              </a:tabLst>
              <a:defRPr sz="2400">
                <a:solidFill>
                  <a:schemeClr val="tx1"/>
                </a:solidFill>
                <a:latin typeface="Arial" charset="0"/>
                <a:cs typeface="Arial" charset="0"/>
              </a:defRPr>
            </a:lvl8pPr>
            <a:lvl9pPr marL="1828800" eaLnBrk="0" fontAlgn="base" hangingPunct="0">
              <a:spcBef>
                <a:spcPct val="0"/>
              </a:spcBef>
              <a:spcAft>
                <a:spcPct val="0"/>
              </a:spcAft>
              <a:tabLst>
                <a:tab pos="655638" algn="l"/>
              </a:tabLst>
              <a:defRPr sz="2400">
                <a:solidFill>
                  <a:schemeClr val="tx1"/>
                </a:solidFill>
                <a:latin typeface="Arial" charset="0"/>
                <a:cs typeface="Arial" charset="0"/>
              </a:defRPr>
            </a:lvl9pPr>
          </a:lstStyle>
          <a:p>
            <a:pPr eaLnBrk="1" hangingPunct="1"/>
            <a:r>
              <a:rPr lang="en-CA" altLang="en-US" sz="1300">
                <a:solidFill>
                  <a:srgbClr val="000000"/>
                </a:solidFill>
              </a:rPr>
              <a:t>Virtual</a:t>
            </a:r>
            <a:br>
              <a:rPr lang="en-CA" altLang="en-US" sz="1300">
                <a:solidFill>
                  <a:srgbClr val="000000"/>
                </a:solidFill>
              </a:rPr>
            </a:br>
            <a:r>
              <a:rPr lang="en-CA" altLang="en-US" sz="1300">
                <a:solidFill>
                  <a:srgbClr val="000000"/>
                </a:solidFill>
              </a:rPr>
              <a:t>Overlay</a:t>
            </a:r>
            <a:br>
              <a:rPr lang="en-CA" altLang="en-US" sz="1300">
                <a:solidFill>
                  <a:srgbClr val="000000"/>
                </a:solidFill>
              </a:rPr>
            </a:br>
            <a:r>
              <a:rPr lang="en-CA" altLang="en-US" sz="1300">
                <a:solidFill>
                  <a:srgbClr val="000000"/>
                </a:solidFill>
              </a:rPr>
              <a:t>Network</a:t>
            </a:r>
          </a:p>
        </p:txBody>
      </p:sp>
      <p:sp>
        <p:nvSpPr>
          <p:cNvPr id="107527" name="Rectangle 5"/>
          <p:cNvSpPr>
            <a:spLocks noChangeArrowheads="1"/>
          </p:cNvSpPr>
          <p:nvPr/>
        </p:nvSpPr>
        <p:spPr bwMode="auto">
          <a:xfrm>
            <a:off x="258763" y="1893888"/>
            <a:ext cx="3989387" cy="3519487"/>
          </a:xfrm>
          <a:prstGeom prst="rect">
            <a:avLst/>
          </a:prstGeom>
          <a:solidFill>
            <a:srgbClr val="001C3F">
              <a:alpha val="64000"/>
            </a:srgbClr>
          </a:solidFill>
          <a:ln>
            <a:noFill/>
          </a:ln>
        </p:spPr>
        <p:txBody>
          <a:bodyPr wrap="none" lIns="82945" tIns="41473" rIns="82945" bIns="41473"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p>
        </p:txBody>
      </p:sp>
    </p:spTree>
    <p:extLst>
      <p:ext uri="{BB962C8B-B14F-4D97-AF65-F5344CB8AC3E}">
        <p14:creationId xmlns:p14="http://schemas.microsoft.com/office/powerpoint/2010/main" val="155946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EE599B04-223E-42D7-A379-1D7C6F112ED2}" type="slidenum">
              <a:rPr lang="en-CA" altLang="en-US" sz="1400"/>
              <a:pPr eaLnBrk="1" hangingPunct="1"/>
              <a:t>148</a:t>
            </a:fld>
            <a:endParaRPr lang="en-CA" altLang="en-US" sz="1400"/>
          </a:p>
        </p:txBody>
      </p:sp>
      <p:sp>
        <p:nvSpPr>
          <p:cNvPr id="109571" name="Rectangle 1"/>
          <p:cNvSpPr>
            <a:spLocks noGrp="1" noChangeArrowheads="1"/>
          </p:cNvSpPr>
          <p:nvPr>
            <p:ph type="title"/>
          </p:nvPr>
        </p:nvSpPr>
        <p:spPr>
          <a:xfrm>
            <a:off x="457200" y="273050"/>
            <a:ext cx="8228013" cy="1146175"/>
          </a:xfrm>
        </p:spPr>
        <p:txBody>
          <a:bodyPr tIns="35203"/>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Overlay Network: Debug-time</a:t>
            </a:r>
          </a:p>
        </p:txBody>
      </p:sp>
      <p:sp>
        <p:nvSpPr>
          <p:cNvPr id="109572" name="Rectangle 2"/>
          <p:cNvSpPr>
            <a:spLocks noGrp="1" noChangeArrowheads="1"/>
          </p:cNvSpPr>
          <p:nvPr>
            <p:ph type="body" idx="1"/>
          </p:nvPr>
        </p:nvSpPr>
        <p:spPr>
          <a:xfrm>
            <a:off x="457200" y="1295400"/>
            <a:ext cx="8228013" cy="4583113"/>
          </a:xfrm>
        </p:spPr>
        <p:txBody>
          <a:bodyPr/>
          <a:lstStyle/>
          <a:p>
            <a:pPr marL="390525"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At debug time, we set the configuration bits for each multiplexer</a:t>
            </a:r>
          </a:p>
          <a:p>
            <a:pPr marL="390525"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	- No recompile</a:t>
            </a:r>
          </a:p>
          <a:p>
            <a:pPr marL="390525"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CA" altLang="en-US" smtClean="0"/>
          </a:p>
          <a:p>
            <a:pPr marL="390525"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The network is a blocking network: not all network inputs can be </a:t>
            </a:r>
          </a:p>
          <a:p>
            <a:pPr marL="390525"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connected to all outputs.</a:t>
            </a:r>
          </a:p>
          <a:p>
            <a:pPr marL="390525"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CA" altLang="en-US" smtClean="0"/>
          </a:p>
          <a:p>
            <a:pPr marL="390525"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CA" altLang="en-US" smtClean="0"/>
              <a:t>Can formulate this as a bipartite graph maximum-matching problem.</a:t>
            </a:r>
          </a:p>
          <a:p>
            <a:pPr marL="390525" indent="-293688">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CA" altLang="en-US" u="sng" smtClean="0"/>
          </a:p>
        </p:txBody>
      </p:sp>
    </p:spTree>
    <p:extLst>
      <p:ext uri="{BB962C8B-B14F-4D97-AF65-F5344CB8AC3E}">
        <p14:creationId xmlns:p14="http://schemas.microsoft.com/office/powerpoint/2010/main" val="139593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mtClean="0"/>
              <a:t>  </a:t>
            </a:r>
          </a:p>
        </p:txBody>
      </p:sp>
      <p:sp>
        <p:nvSpPr>
          <p:cNvPr id="117763" name="Content Placeholder 2"/>
          <p:cNvSpPr>
            <a:spLocks noGrp="1"/>
          </p:cNvSpPr>
          <p:nvPr>
            <p:ph idx="1"/>
          </p:nvPr>
        </p:nvSpPr>
        <p:spPr/>
        <p:txBody>
          <a:bodyPr/>
          <a:lstStyle/>
          <a:p>
            <a:pPr>
              <a:buFontTx/>
              <a:buNone/>
            </a:pPr>
            <a:r>
              <a:rPr lang="en-US" altLang="en-US" smtClean="0"/>
              <a:t> </a:t>
            </a:r>
          </a:p>
        </p:txBody>
      </p:sp>
      <p:sp>
        <p:nvSpPr>
          <p:cNvPr id="11776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124FDBCE-A3BE-406E-A249-2FF0F16AC991}" type="slidenum">
              <a:rPr lang="en-US" altLang="en-US" sz="1400"/>
              <a:pPr eaLnBrk="1" hangingPunct="1"/>
              <a:t>149</a:t>
            </a:fld>
            <a:endParaRPr lang="en-US" altLang="en-US" sz="1400"/>
          </a:p>
        </p:txBody>
      </p:sp>
      <p:pic>
        <p:nvPicPr>
          <p:cNvPr id="117765" name="Picture 4" descr="graph.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0" y="609600"/>
            <a:ext cx="114649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458200" y="4724400"/>
            <a:ext cx="6858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endParaRPr lang="en-US" altLang="en-US" sz="1800">
              <a:solidFill>
                <a:srgbClr val="FFFFFF"/>
              </a:solidFill>
            </a:endParaRPr>
          </a:p>
        </p:txBody>
      </p:sp>
    </p:spTree>
    <p:extLst>
      <p:ext uri="{BB962C8B-B14F-4D97-AF65-F5344CB8AC3E}">
        <p14:creationId xmlns:p14="http://schemas.microsoft.com/office/powerpoint/2010/main" val="39351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14"/>
            <a:ext cx="8966200" cy="1200971"/>
          </a:xfrm>
        </p:spPr>
        <p:txBody>
          <a:bodyPr>
            <a:spAutoFit/>
          </a:bodyPr>
          <a:lstStyle/>
          <a:p>
            <a:pPr>
              <a:lnSpc>
                <a:spcPct val="100000"/>
              </a:lnSpc>
            </a:pPr>
            <a:r>
              <a:rPr lang="en-US" dirty="0" smtClean="0">
                <a:solidFill>
                  <a:srgbClr val="D5EBFF"/>
                </a:solidFill>
                <a:latin typeface="Arial" charset="0"/>
              </a:rPr>
              <a:t>Avoiding “The Sorcerer’s Apprentice”</a:t>
            </a:r>
            <a:br>
              <a:rPr lang="en-US" dirty="0" smtClean="0">
                <a:solidFill>
                  <a:srgbClr val="D5EBFF"/>
                </a:solidFill>
                <a:latin typeface="Arial" charset="0"/>
              </a:rPr>
            </a:br>
            <a:r>
              <a:rPr lang="en-US" dirty="0" smtClean="0">
                <a:solidFill>
                  <a:srgbClr val="D5EBFF"/>
                </a:solidFill>
                <a:latin typeface="Arial" charset="0"/>
              </a:rPr>
              <a:t>Der </a:t>
            </a:r>
            <a:r>
              <a:rPr lang="en-US" dirty="0" err="1" smtClean="0">
                <a:solidFill>
                  <a:srgbClr val="D5EBFF"/>
                </a:solidFill>
                <a:latin typeface="Arial" charset="0"/>
              </a:rPr>
              <a:t>Zauberlehrling</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15</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pic>
        <p:nvPicPr>
          <p:cNvPr id="495618" name="Picture 2" descr="C:\Users\ajh\Desktop\Tovenaarsleerling_S_Barth.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87164" y="1875167"/>
            <a:ext cx="4298003" cy="47408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1982" y="4775680"/>
            <a:ext cx="7190365" cy="1569660"/>
          </a:xfrm>
          <a:prstGeom prst="rect">
            <a:avLst/>
          </a:prstGeom>
          <a:solidFill>
            <a:srgbClr val="001C3F">
              <a:alpha val="75000"/>
            </a:srgbClr>
          </a:solidFill>
          <a:ln w="101600">
            <a:solidFill>
              <a:srgbClr val="FF0000"/>
            </a:solidFill>
          </a:ln>
        </p:spPr>
        <p:txBody>
          <a:bodyPr wrap="none" rtlCol="0">
            <a:spAutoFit/>
          </a:bodyPr>
          <a:lstStyle/>
          <a:p>
            <a:pPr algn="ctr"/>
            <a:r>
              <a:rPr lang="en-CA" sz="3200" dirty="0" smtClean="0">
                <a:solidFill>
                  <a:srgbClr val="FF0000"/>
                </a:solidFill>
              </a:rPr>
              <a:t>One of the main pay-offs of formality is</a:t>
            </a:r>
          </a:p>
          <a:p>
            <a:pPr algn="ctr"/>
            <a:r>
              <a:rPr lang="en-CA" sz="3200" dirty="0" smtClean="0">
                <a:solidFill>
                  <a:srgbClr val="FF0000"/>
                </a:solidFill>
              </a:rPr>
              <a:t>to enable automation of formerly</a:t>
            </a:r>
          </a:p>
          <a:p>
            <a:pPr algn="ctr"/>
            <a:r>
              <a:rPr lang="en-CA" sz="3200" dirty="0" smtClean="0">
                <a:solidFill>
                  <a:srgbClr val="FF0000"/>
                </a:solidFill>
              </a:rPr>
              <a:t>painful and </a:t>
            </a:r>
            <a:r>
              <a:rPr lang="en-CA" sz="3200" dirty="0" err="1" smtClean="0">
                <a:solidFill>
                  <a:srgbClr val="FF0000"/>
                </a:solidFill>
              </a:rPr>
              <a:t>labor-intensive</a:t>
            </a:r>
            <a:r>
              <a:rPr lang="en-CA" sz="3200" dirty="0" smtClean="0">
                <a:solidFill>
                  <a:srgbClr val="FF0000"/>
                </a:solidFill>
              </a:rPr>
              <a:t> tasks!</a:t>
            </a:r>
          </a:p>
        </p:txBody>
      </p:sp>
      <p:sp>
        <p:nvSpPr>
          <p:cNvPr id="4" name="TextBox 3"/>
          <p:cNvSpPr txBox="1"/>
          <p:nvPr/>
        </p:nvSpPr>
        <p:spPr>
          <a:xfrm>
            <a:off x="371475" y="3110623"/>
            <a:ext cx="3812262" cy="461665"/>
          </a:xfrm>
          <a:prstGeom prst="rect">
            <a:avLst/>
          </a:prstGeom>
          <a:noFill/>
        </p:spPr>
        <p:txBody>
          <a:bodyPr wrap="none" rtlCol="0">
            <a:spAutoFit/>
          </a:bodyPr>
          <a:lstStyle/>
          <a:p>
            <a:r>
              <a:rPr lang="en-CA" sz="2400" i="1" dirty="0" smtClean="0"/>
              <a:t>“Die </a:t>
            </a:r>
            <a:r>
              <a:rPr lang="en-CA" sz="2400" i="1" dirty="0" err="1" smtClean="0"/>
              <a:t>ich</a:t>
            </a:r>
            <a:r>
              <a:rPr lang="en-CA" sz="2400" i="1" dirty="0" smtClean="0"/>
              <a:t> </a:t>
            </a:r>
            <a:r>
              <a:rPr lang="en-CA" sz="2400" i="1" dirty="0" err="1" smtClean="0"/>
              <a:t>rief</a:t>
            </a:r>
            <a:r>
              <a:rPr lang="en-CA" sz="2400" i="1" dirty="0" smtClean="0"/>
              <a:t>, die </a:t>
            </a:r>
            <a:r>
              <a:rPr lang="en-CA" sz="2400" i="1" dirty="0" err="1" smtClean="0"/>
              <a:t>Geister</a:t>
            </a:r>
            <a:r>
              <a:rPr lang="en-CA" sz="2400" i="1" dirty="0" smtClean="0"/>
              <a:t>…”</a:t>
            </a:r>
            <a:endParaRPr lang="en-CA" sz="2400" i="1" dirty="0"/>
          </a:p>
        </p:txBody>
      </p:sp>
      <p:sp>
        <p:nvSpPr>
          <p:cNvPr id="5" name="TextBox 4"/>
          <p:cNvSpPr txBox="1"/>
          <p:nvPr/>
        </p:nvSpPr>
        <p:spPr>
          <a:xfrm>
            <a:off x="0" y="6563112"/>
            <a:ext cx="6106159" cy="276999"/>
          </a:xfrm>
          <a:prstGeom prst="rect">
            <a:avLst/>
          </a:prstGeom>
          <a:noFill/>
        </p:spPr>
        <p:txBody>
          <a:bodyPr wrap="none" rtlCol="0">
            <a:spAutoFit/>
          </a:bodyPr>
          <a:lstStyle/>
          <a:p>
            <a:r>
              <a:rPr lang="en-CA" sz="1200" dirty="0" smtClean="0"/>
              <a:t>Photo of etching by Ferdinand Barth, c. 1882, public domain from Wikimedia Commons.</a:t>
            </a:r>
            <a:endParaRPr lang="en-CA" sz="1200" dirty="0"/>
          </a:p>
        </p:txBody>
      </p:sp>
    </p:spTree>
    <p:extLst>
      <p:ext uri="{BB962C8B-B14F-4D97-AF65-F5344CB8AC3E}">
        <p14:creationId xmlns:p14="http://schemas.microsoft.com/office/powerpoint/2010/main" val="238991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smtClean="0"/>
              <a:t>Summary</a:t>
            </a:r>
          </a:p>
        </p:txBody>
      </p:sp>
      <p:sp>
        <p:nvSpPr>
          <p:cNvPr id="118787" name="Content Placeholder 2"/>
          <p:cNvSpPr>
            <a:spLocks noGrp="1"/>
          </p:cNvSpPr>
          <p:nvPr>
            <p:ph idx="1"/>
          </p:nvPr>
        </p:nvSpPr>
        <p:spPr/>
        <p:txBody>
          <a:bodyPr/>
          <a:lstStyle/>
          <a:p>
            <a:pPr>
              <a:buFontTx/>
              <a:buNone/>
            </a:pPr>
            <a:r>
              <a:rPr lang="en-US" altLang="en-US" smtClean="0"/>
              <a:t>Can trace thousands of signals with…</a:t>
            </a:r>
          </a:p>
          <a:p>
            <a:pPr>
              <a:buFontTx/>
              <a:buNone/>
            </a:pPr>
            <a:r>
              <a:rPr lang="en-US" altLang="en-US" smtClean="0"/>
              <a:t>	- No area overhead</a:t>
            </a:r>
          </a:p>
          <a:p>
            <a:pPr>
              <a:buFontTx/>
              <a:buNone/>
            </a:pPr>
            <a:r>
              <a:rPr lang="en-US" altLang="en-US" smtClean="0"/>
              <a:t>	- No recompilation</a:t>
            </a:r>
          </a:p>
          <a:p>
            <a:pPr>
              <a:buFontTx/>
              <a:buNone/>
            </a:pPr>
            <a:endParaRPr lang="en-US" altLang="en-US" smtClean="0"/>
          </a:p>
          <a:p>
            <a:pPr>
              <a:buFontTx/>
              <a:buNone/>
            </a:pPr>
            <a:r>
              <a:rPr lang="en-US" altLang="en-US" smtClean="0"/>
              <a:t>Costs:</a:t>
            </a:r>
          </a:p>
          <a:p>
            <a:pPr>
              <a:buFontTx/>
              <a:buNone/>
            </a:pPr>
            <a:r>
              <a:rPr lang="en-US" altLang="en-US" smtClean="0"/>
              <a:t>	- A small amount of extra recompilation time</a:t>
            </a:r>
          </a:p>
          <a:p>
            <a:pPr>
              <a:buFontTx/>
              <a:buNone/>
            </a:pPr>
            <a:r>
              <a:rPr lang="en-US" altLang="en-US" smtClean="0"/>
              <a:t>	</a:t>
            </a:r>
          </a:p>
        </p:txBody>
      </p:sp>
      <p:sp>
        <p:nvSpPr>
          <p:cNvPr id="11878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fld id="{7FA39FEF-7787-44E1-953F-074178EFEF97}" type="slidenum">
              <a:rPr lang="en-US" altLang="en-US" sz="1400"/>
              <a:pPr eaLnBrk="1" hangingPunct="1"/>
              <a:t>150</a:t>
            </a:fld>
            <a:endParaRPr lang="en-US" altLang="en-US" sz="1400"/>
          </a:p>
        </p:txBody>
      </p:sp>
    </p:spTree>
    <p:extLst>
      <p:ext uri="{BB962C8B-B14F-4D97-AF65-F5344CB8AC3E}">
        <p14:creationId xmlns:p14="http://schemas.microsoft.com/office/powerpoint/2010/main" val="91833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151</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solidFill>
                  <a:schemeClr val="tx2"/>
                </a:solidFill>
              </a:rPr>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1418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4000" smtClean="0"/>
              <a:t>Existing Support for Trace Collection</a:t>
            </a:r>
          </a:p>
        </p:txBody>
      </p:sp>
      <p:sp>
        <p:nvSpPr>
          <p:cNvPr id="3" name="Content Placeholder 2"/>
          <p:cNvSpPr>
            <a:spLocks noGrp="1"/>
          </p:cNvSpPr>
          <p:nvPr>
            <p:ph sz="half" idx="1"/>
          </p:nvPr>
        </p:nvSpPr>
        <p:spPr>
          <a:xfrm>
            <a:off x="457200" y="1168875"/>
            <a:ext cx="8531525" cy="5473465"/>
          </a:xfrm>
        </p:spPr>
        <p:txBody>
          <a:bodyPr>
            <a:normAutofit/>
          </a:bodyPr>
          <a:lstStyle/>
          <a:p>
            <a:r>
              <a:rPr lang="en-US" dirty="0" smtClean="0">
                <a:solidFill>
                  <a:schemeClr val="tx1"/>
                </a:solidFill>
              </a:rPr>
              <a:t>Improving observability:  </a:t>
            </a:r>
          </a:p>
          <a:p>
            <a:pPr lvl="1"/>
            <a:r>
              <a:rPr lang="en-US" dirty="0" smtClean="0"/>
              <a:t>Scan chains:  Observe the values of a lot of state.</a:t>
            </a:r>
          </a:p>
          <a:p>
            <a:pPr lvl="2"/>
            <a:r>
              <a:rPr lang="en-US" dirty="0" smtClean="0">
                <a:solidFill>
                  <a:srgbClr val="FF0000"/>
                </a:solidFill>
              </a:rPr>
              <a:t>Very infrequent snapshot, disturbs execution</a:t>
            </a:r>
          </a:p>
          <a:p>
            <a:pPr lvl="1"/>
            <a:r>
              <a:rPr lang="en-US" dirty="0" smtClean="0"/>
              <a:t>Trace buffers:  Capture segment of full-speed execution</a:t>
            </a:r>
          </a:p>
          <a:p>
            <a:pPr lvl="2"/>
            <a:r>
              <a:rPr lang="en-US" dirty="0" smtClean="0">
                <a:solidFill>
                  <a:srgbClr val="FF0000"/>
                </a:solidFill>
              </a:rPr>
              <a:t>Few signals, limited length, difficulty triggering</a:t>
            </a:r>
          </a:p>
          <a:p>
            <a:r>
              <a:rPr lang="en-US" dirty="0" smtClean="0"/>
              <a:t>Handling </a:t>
            </a:r>
            <a:r>
              <a:rPr lang="en-US" dirty="0" err="1" smtClean="0"/>
              <a:t>nondeterminism</a:t>
            </a:r>
            <a:r>
              <a:rPr lang="en-US" dirty="0" smtClean="0"/>
              <a:t>:</a:t>
            </a:r>
          </a:p>
          <a:p>
            <a:pPr lvl="1"/>
            <a:r>
              <a:rPr lang="en-US" dirty="0" smtClean="0"/>
              <a:t>Reduce </a:t>
            </a:r>
            <a:r>
              <a:rPr lang="en-US" dirty="0" err="1" smtClean="0"/>
              <a:t>nondeterminism</a:t>
            </a:r>
            <a:r>
              <a:rPr lang="en-US" dirty="0" smtClean="0"/>
              <a:t> (</a:t>
            </a:r>
            <a:r>
              <a:rPr lang="en-US" dirty="0" err="1" smtClean="0"/>
              <a:t>e.g</a:t>
            </a:r>
            <a:r>
              <a:rPr lang="en-US" dirty="0" smtClean="0"/>
              <a:t>, disabling parts of the design)</a:t>
            </a:r>
          </a:p>
          <a:p>
            <a:pPr lvl="2"/>
            <a:r>
              <a:rPr lang="en-US" dirty="0" smtClean="0">
                <a:solidFill>
                  <a:srgbClr val="FF0000"/>
                </a:solidFill>
              </a:rPr>
              <a:t>Requires high effort and sometimes bug is not reproducible in an “almost” deterministic environment</a:t>
            </a:r>
          </a:p>
          <a:p>
            <a:pPr lvl="1"/>
            <a:r>
              <a:rPr lang="en-US" dirty="0" smtClean="0"/>
              <a:t>Record all I/O and replay</a:t>
            </a:r>
          </a:p>
          <a:p>
            <a:pPr lvl="2"/>
            <a:r>
              <a:rPr lang="en-US" dirty="0" smtClean="0">
                <a:solidFill>
                  <a:srgbClr val="FF0000"/>
                </a:solidFill>
              </a:rPr>
              <a:t>Requires highly specialized bring-up systems</a:t>
            </a:r>
          </a:p>
          <a:p>
            <a:pPr lvl="1">
              <a:buFont typeface="Arial" charset="0"/>
              <a:buNone/>
            </a:pPr>
            <a:endParaRPr lang="en-US" dirty="0" smtClean="0"/>
          </a:p>
          <a:p>
            <a:pPr lvl="1">
              <a:buFont typeface="Arial" charset="0"/>
              <a:buNone/>
            </a:pPr>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9566C788-3821-46A5-8F8D-C05E4BCA6FB8}" type="slidenum">
              <a:rPr lang="en-US"/>
              <a:pPr>
                <a:defRPr/>
              </a:pPr>
              <a:t>152</a:t>
            </a:fld>
            <a:endParaRPr lang="en-US"/>
          </a:p>
        </p:txBody>
      </p:sp>
    </p:spTree>
    <p:extLst>
      <p:ext uri="{BB962C8B-B14F-4D97-AF65-F5344CB8AC3E}">
        <p14:creationId xmlns:p14="http://schemas.microsoft.com/office/powerpoint/2010/main" val="340583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sp>
        <p:nvSpPr>
          <p:cNvPr id="46082" name="Flowchart: Connector 9"/>
          <p:cNvSpPr>
            <a:spLocks noChangeArrowheads="1"/>
          </p:cNvSpPr>
          <p:nvPr/>
        </p:nvSpPr>
        <p:spPr bwMode="auto">
          <a:xfrm>
            <a:off x="5257800" y="4156075"/>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46084" name="TextBox 14"/>
          <p:cNvSpPr txBox="1">
            <a:spLocks noChangeArrowheads="1"/>
          </p:cNvSpPr>
          <p:nvPr/>
        </p:nvSpPr>
        <p:spPr bwMode="auto">
          <a:xfrm>
            <a:off x="6172200" y="5334000"/>
            <a:ext cx="266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Non-buggy path</a:t>
            </a:r>
          </a:p>
        </p:txBody>
      </p:sp>
      <p:cxnSp>
        <p:nvCxnSpPr>
          <p:cNvPr id="46085" name="Straight Connector 15"/>
          <p:cNvCxnSpPr>
            <a:cxnSpLocks noChangeShapeType="1"/>
          </p:cNvCxnSpPr>
          <p:nvPr/>
        </p:nvCxnSpPr>
        <p:spPr bwMode="auto">
          <a:xfrm>
            <a:off x="4343400" y="3394075"/>
            <a:ext cx="838200" cy="762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6086" name="Straight Connector 16"/>
          <p:cNvCxnSpPr>
            <a:cxnSpLocks noChangeShapeType="1"/>
          </p:cNvCxnSpPr>
          <p:nvPr/>
        </p:nvCxnSpPr>
        <p:spPr bwMode="auto">
          <a:xfrm>
            <a:off x="5638800" y="4613275"/>
            <a:ext cx="838200" cy="76200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6087" name="Group 17"/>
          <p:cNvGrpSpPr>
            <a:grpSpLocks/>
          </p:cNvGrpSpPr>
          <p:nvPr/>
        </p:nvGrpSpPr>
        <p:grpSpPr bwMode="auto">
          <a:xfrm>
            <a:off x="2057400" y="1600200"/>
            <a:ext cx="4972050" cy="1524000"/>
            <a:chOff x="2057400" y="1600200"/>
            <a:chExt cx="4972050" cy="1524000"/>
          </a:xfrm>
        </p:grpSpPr>
        <p:grpSp>
          <p:nvGrpSpPr>
            <p:cNvPr id="46118" name="Group 56"/>
            <p:cNvGrpSpPr>
              <a:grpSpLocks/>
            </p:cNvGrpSpPr>
            <p:nvPr/>
          </p:nvGrpSpPr>
          <p:grpSpPr bwMode="auto">
            <a:xfrm>
              <a:off x="2057400" y="2057400"/>
              <a:ext cx="4972050" cy="1066800"/>
              <a:chOff x="2057400" y="2057400"/>
              <a:chExt cx="4972050" cy="1066800"/>
            </a:xfrm>
          </p:grpSpPr>
          <p:sp>
            <p:nvSpPr>
              <p:cNvPr id="46120" name="Down Arrow 20"/>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6121" name="Down Arrow 21"/>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6122" name="Down Arrow 22"/>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6123" name="Down Arrow 23"/>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6124" name="Down Arrow 24"/>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6" name="Down Arrow 25"/>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7" name="Down Arrow 26"/>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8" name="Down Arrow 27"/>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46128" name="Right Brace 28"/>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46119" name="TextBox 19"/>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46088" name="TextBox 29"/>
          <p:cNvSpPr txBox="1">
            <a:spLocks noChangeArrowheads="1"/>
          </p:cNvSpPr>
          <p:nvPr/>
        </p:nvSpPr>
        <p:spPr bwMode="auto">
          <a:xfrm>
            <a:off x="838200" y="4648200"/>
            <a:ext cx="449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1. Run at-speed until hit the buggy state</a:t>
            </a:r>
          </a:p>
        </p:txBody>
      </p:sp>
      <p:grpSp>
        <p:nvGrpSpPr>
          <p:cNvPr id="46089" name="Group 31"/>
          <p:cNvGrpSpPr>
            <a:grpSpLocks/>
          </p:cNvGrpSpPr>
          <p:nvPr/>
        </p:nvGrpSpPr>
        <p:grpSpPr bwMode="auto">
          <a:xfrm>
            <a:off x="2133600" y="3048000"/>
            <a:ext cx="5257800" cy="685800"/>
            <a:chOff x="2133600" y="3048000"/>
            <a:chExt cx="5257800" cy="685799"/>
          </a:xfrm>
        </p:grpSpPr>
        <p:cxnSp>
          <p:nvCxnSpPr>
            <p:cNvPr id="46092" name="Straight Arrow Connector 3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6093" name="Group 77"/>
            <p:cNvGrpSpPr>
              <a:grpSpLocks/>
            </p:cNvGrpSpPr>
            <p:nvPr/>
          </p:nvGrpSpPr>
          <p:grpSpPr bwMode="auto">
            <a:xfrm>
              <a:off x="2133600" y="3048001"/>
              <a:ext cx="685800" cy="685798"/>
              <a:chOff x="2133600" y="3048001"/>
              <a:chExt cx="685800" cy="685798"/>
            </a:xfrm>
          </p:grpSpPr>
          <p:sp>
            <p:nvSpPr>
              <p:cNvPr id="46114"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6115" name="Straight Arrow Connector 5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16" name="Straight Arrow Connector 5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17" name="Straight Arrow Connector 5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6094" name="Group 78"/>
            <p:cNvGrpSpPr>
              <a:grpSpLocks/>
            </p:cNvGrpSpPr>
            <p:nvPr/>
          </p:nvGrpSpPr>
          <p:grpSpPr bwMode="auto">
            <a:xfrm>
              <a:off x="2819400" y="3048000"/>
              <a:ext cx="685800" cy="685798"/>
              <a:chOff x="2133600" y="3048001"/>
              <a:chExt cx="685800" cy="685798"/>
            </a:xfrm>
          </p:grpSpPr>
          <p:sp>
            <p:nvSpPr>
              <p:cNvPr id="46110" name="Flowchart: Connector 5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6111" name="Straight Arrow Connector 51"/>
              <p:cNvCxnSpPr>
                <a:cxnSpLocks noChangeShapeType="1"/>
                <a:stCxn id="46110"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12" name="Straight Arrow Connector 52"/>
              <p:cNvCxnSpPr>
                <a:cxnSpLocks noChangeShapeType="1"/>
                <a:stCxn id="46110"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13" name="Straight Arrow Connector 53"/>
              <p:cNvCxnSpPr>
                <a:cxnSpLocks noChangeShapeType="1"/>
                <a:stCxn id="46110"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6095" name="Group 83"/>
            <p:cNvGrpSpPr>
              <a:grpSpLocks/>
            </p:cNvGrpSpPr>
            <p:nvPr/>
          </p:nvGrpSpPr>
          <p:grpSpPr bwMode="auto">
            <a:xfrm>
              <a:off x="3505200" y="3048000"/>
              <a:ext cx="685800" cy="685798"/>
              <a:chOff x="2133600" y="3048001"/>
              <a:chExt cx="685800" cy="685798"/>
            </a:xfrm>
          </p:grpSpPr>
          <p:sp>
            <p:nvSpPr>
              <p:cNvPr id="46106" name="Flowchart: Connector 4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6107" name="Straight Arrow Connector 47"/>
              <p:cNvCxnSpPr>
                <a:cxnSpLocks noChangeShapeType="1"/>
                <a:stCxn id="46106"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08" name="Straight Arrow Connector 48"/>
              <p:cNvCxnSpPr>
                <a:cxnSpLocks noChangeShapeType="1"/>
                <a:stCxn id="46106"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09" name="Straight Arrow Connector 49"/>
              <p:cNvCxnSpPr>
                <a:cxnSpLocks noChangeShapeType="1"/>
                <a:stCxn id="46106"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6096" name="Group 88"/>
            <p:cNvGrpSpPr>
              <a:grpSpLocks/>
            </p:cNvGrpSpPr>
            <p:nvPr/>
          </p:nvGrpSpPr>
          <p:grpSpPr bwMode="auto">
            <a:xfrm>
              <a:off x="6019800" y="3048000"/>
              <a:ext cx="685800" cy="685798"/>
              <a:chOff x="2133600" y="3048001"/>
              <a:chExt cx="685800" cy="685798"/>
            </a:xfrm>
          </p:grpSpPr>
          <p:sp>
            <p:nvSpPr>
              <p:cNvPr id="46102" name="Flowchart: Connector 4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6103" name="Straight Arrow Connector 43"/>
              <p:cNvCxnSpPr>
                <a:cxnSpLocks noChangeShapeType="1"/>
                <a:stCxn id="46102"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04" name="Straight Arrow Connector 44"/>
              <p:cNvCxnSpPr>
                <a:cxnSpLocks noChangeShapeType="1"/>
                <a:stCxn id="46102"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05" name="Straight Arrow Connector 45"/>
              <p:cNvCxnSpPr>
                <a:cxnSpLocks noChangeShapeType="1"/>
                <a:stCxn id="46102"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6097" name="Group 93"/>
            <p:cNvGrpSpPr>
              <a:grpSpLocks/>
            </p:cNvGrpSpPr>
            <p:nvPr/>
          </p:nvGrpSpPr>
          <p:grpSpPr bwMode="auto">
            <a:xfrm>
              <a:off x="6705600" y="3048000"/>
              <a:ext cx="685800" cy="685798"/>
              <a:chOff x="2133600" y="3048001"/>
              <a:chExt cx="685800" cy="685798"/>
            </a:xfrm>
          </p:grpSpPr>
          <p:sp>
            <p:nvSpPr>
              <p:cNvPr id="46098" name="Flowchart: Connector 3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6099" name="Straight Arrow Connector 39"/>
              <p:cNvCxnSpPr>
                <a:cxnSpLocks noChangeShapeType="1"/>
                <a:stCxn id="46098"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00" name="Straight Arrow Connector 40"/>
              <p:cNvCxnSpPr>
                <a:cxnSpLocks noChangeShapeType="1"/>
                <a:stCxn id="46098"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101" name="Straight Arrow Connector 41"/>
              <p:cNvCxnSpPr>
                <a:cxnSpLocks noChangeShapeType="1"/>
                <a:stCxn id="46098"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46090" name="Title 1"/>
          <p:cNvSpPr>
            <a:spLocks noGrp="1"/>
          </p:cNvSpPr>
          <p:nvPr>
            <p:ph type="title"/>
          </p:nvPr>
        </p:nvSpPr>
        <p:spPr>
          <a:xfrm>
            <a:off x="304800" y="277813"/>
            <a:ext cx="9144000" cy="1139825"/>
          </a:xfrm>
        </p:spPr>
        <p:txBody>
          <a:bodyPr/>
          <a:lstStyle/>
          <a:p>
            <a:r>
              <a:rPr lang="en-US" sz="4000" smtClean="0"/>
              <a:t>Basic BackSpace: Intuition</a:t>
            </a:r>
          </a:p>
        </p:txBody>
      </p:sp>
      <p:sp>
        <p:nvSpPr>
          <p:cNvPr id="50" name="Slide Number Placeholder 49"/>
          <p:cNvSpPr>
            <a:spLocks noGrp="1"/>
          </p:cNvSpPr>
          <p:nvPr>
            <p:ph type="sldNum" sz="quarter" idx="4294967295"/>
          </p:nvPr>
        </p:nvSpPr>
        <p:spPr>
          <a:xfrm>
            <a:off x="6553200" y="6356350"/>
            <a:ext cx="2133600" cy="365125"/>
          </a:xfrm>
          <a:prstGeom prst="rect">
            <a:avLst/>
          </a:prstGeom>
        </p:spPr>
        <p:txBody>
          <a:bodyPr/>
          <a:lstStyle/>
          <a:p>
            <a:pPr>
              <a:defRPr/>
            </a:pPr>
            <a:fld id="{C28E6D64-0F20-4400-8D6A-98647B76C6AE}" type="slidenum">
              <a:rPr lang="en-US"/>
              <a:pPr>
                <a:defRPr/>
              </a:pPr>
              <a:t>153</a:t>
            </a:fld>
            <a:endParaRPr lang="en-US"/>
          </a:p>
        </p:txBody>
      </p:sp>
      <p:sp>
        <p:nvSpPr>
          <p:cNvPr id="2" name="TextBox 1"/>
          <p:cNvSpPr txBox="1"/>
          <p:nvPr/>
        </p:nvSpPr>
        <p:spPr>
          <a:xfrm>
            <a:off x="0" y="6590580"/>
            <a:ext cx="7189597" cy="276999"/>
          </a:xfrm>
          <a:prstGeom prst="rect">
            <a:avLst/>
          </a:prstGeom>
          <a:noFill/>
        </p:spPr>
        <p:txBody>
          <a:bodyPr wrap="none" rtlCol="0">
            <a:spAutoFit/>
          </a:bodyPr>
          <a:lstStyle/>
          <a:p>
            <a:r>
              <a:rPr lang="en-CA" sz="1200" dirty="0" smtClean="0"/>
              <a:t>De Paula, </a:t>
            </a:r>
            <a:r>
              <a:rPr lang="en-CA" sz="1200" dirty="0" err="1" smtClean="0"/>
              <a:t>Gort</a:t>
            </a:r>
            <a:r>
              <a:rPr lang="en-CA" sz="1200" dirty="0" smtClean="0"/>
              <a:t>, Hu, Wilton, Yang, “</a:t>
            </a:r>
            <a:r>
              <a:rPr lang="en-CA" sz="1200" dirty="0" err="1" smtClean="0"/>
              <a:t>BackSpace</a:t>
            </a:r>
            <a:r>
              <a:rPr lang="en-CA" sz="1200" dirty="0" smtClean="0"/>
              <a:t>:  Formal Analysis for Post-Silicon Debug,” FMCAD 2008</a:t>
            </a:r>
            <a:endParaRPr lang="en-CA" sz="1200" dirty="0"/>
          </a:p>
        </p:txBody>
      </p:sp>
    </p:spTree>
    <p:extLst>
      <p:ext uri="{BB962C8B-B14F-4D97-AF65-F5344CB8AC3E}">
        <p14:creationId xmlns:p14="http://schemas.microsoft.com/office/powerpoint/2010/main" val="181029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sp>
        <p:nvSpPr>
          <p:cNvPr id="47106" name="Flowchart: Connector 9"/>
          <p:cNvSpPr>
            <a:spLocks noChangeArrowheads="1"/>
          </p:cNvSpPr>
          <p:nvPr/>
        </p:nvSpPr>
        <p:spPr bwMode="auto">
          <a:xfrm>
            <a:off x="5257800" y="4156075"/>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47108" name="TextBox 14"/>
          <p:cNvSpPr txBox="1">
            <a:spLocks noChangeArrowheads="1"/>
          </p:cNvSpPr>
          <p:nvPr/>
        </p:nvSpPr>
        <p:spPr bwMode="auto">
          <a:xfrm>
            <a:off x="6172200" y="5334000"/>
            <a:ext cx="266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Non-buggy path</a:t>
            </a:r>
          </a:p>
        </p:txBody>
      </p:sp>
      <p:cxnSp>
        <p:nvCxnSpPr>
          <p:cNvPr id="47109" name="Straight Connector 15"/>
          <p:cNvCxnSpPr>
            <a:cxnSpLocks noChangeShapeType="1"/>
          </p:cNvCxnSpPr>
          <p:nvPr/>
        </p:nvCxnSpPr>
        <p:spPr bwMode="auto">
          <a:xfrm>
            <a:off x="4343400" y="3394075"/>
            <a:ext cx="838200" cy="762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7110" name="Straight Connector 16"/>
          <p:cNvCxnSpPr>
            <a:cxnSpLocks noChangeShapeType="1"/>
          </p:cNvCxnSpPr>
          <p:nvPr/>
        </p:nvCxnSpPr>
        <p:spPr bwMode="auto">
          <a:xfrm>
            <a:off x="5638800" y="4613275"/>
            <a:ext cx="838200" cy="76200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7111" name="Group 17"/>
          <p:cNvGrpSpPr>
            <a:grpSpLocks/>
          </p:cNvGrpSpPr>
          <p:nvPr/>
        </p:nvGrpSpPr>
        <p:grpSpPr bwMode="auto">
          <a:xfrm>
            <a:off x="2057400" y="1600200"/>
            <a:ext cx="4972050" cy="1524000"/>
            <a:chOff x="2057400" y="1600200"/>
            <a:chExt cx="4972050" cy="1524000"/>
          </a:xfrm>
        </p:grpSpPr>
        <p:grpSp>
          <p:nvGrpSpPr>
            <p:cNvPr id="47143" name="Group 56"/>
            <p:cNvGrpSpPr>
              <a:grpSpLocks/>
            </p:cNvGrpSpPr>
            <p:nvPr/>
          </p:nvGrpSpPr>
          <p:grpSpPr bwMode="auto">
            <a:xfrm>
              <a:off x="2057400" y="2057400"/>
              <a:ext cx="4972050" cy="1066800"/>
              <a:chOff x="2057400" y="2057400"/>
              <a:chExt cx="4972050" cy="1066800"/>
            </a:xfrm>
          </p:grpSpPr>
          <p:sp>
            <p:nvSpPr>
              <p:cNvPr id="47145" name="Down Arrow 20"/>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7146" name="Down Arrow 21"/>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7147" name="Down Arrow 22"/>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7148" name="Down Arrow 23"/>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7149" name="Down Arrow 24"/>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6" name="Down Arrow 25"/>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7" name="Down Arrow 26"/>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8" name="Down Arrow 27"/>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47153" name="Right Brace 28"/>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47144" name="TextBox 19"/>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47112" name="TextBox 29"/>
          <p:cNvSpPr txBox="1">
            <a:spLocks noChangeArrowheads="1"/>
          </p:cNvSpPr>
          <p:nvPr/>
        </p:nvSpPr>
        <p:spPr bwMode="auto">
          <a:xfrm>
            <a:off x="838200" y="4648200"/>
            <a:ext cx="449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1. Run at-speed until hit the buggy state</a:t>
            </a:r>
          </a:p>
        </p:txBody>
      </p:sp>
      <p:grpSp>
        <p:nvGrpSpPr>
          <p:cNvPr id="47113" name="Group 31"/>
          <p:cNvGrpSpPr>
            <a:grpSpLocks/>
          </p:cNvGrpSpPr>
          <p:nvPr/>
        </p:nvGrpSpPr>
        <p:grpSpPr bwMode="auto">
          <a:xfrm>
            <a:off x="2133600" y="3048000"/>
            <a:ext cx="5257800" cy="685800"/>
            <a:chOff x="2133600" y="3048000"/>
            <a:chExt cx="5257800" cy="685799"/>
          </a:xfrm>
        </p:grpSpPr>
        <p:cxnSp>
          <p:nvCxnSpPr>
            <p:cNvPr id="47117" name="Straight Arrow Connector 3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7118" name="Group 77"/>
            <p:cNvGrpSpPr>
              <a:grpSpLocks/>
            </p:cNvGrpSpPr>
            <p:nvPr/>
          </p:nvGrpSpPr>
          <p:grpSpPr bwMode="auto">
            <a:xfrm>
              <a:off x="2133600" y="3048001"/>
              <a:ext cx="685800" cy="685798"/>
              <a:chOff x="2133600" y="3048001"/>
              <a:chExt cx="685800" cy="685798"/>
            </a:xfrm>
          </p:grpSpPr>
          <p:sp>
            <p:nvSpPr>
              <p:cNvPr id="47139"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7140" name="Straight Arrow Connector 5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41" name="Straight Arrow Connector 5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42" name="Straight Arrow Connector 5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7119" name="Group 78"/>
            <p:cNvGrpSpPr>
              <a:grpSpLocks/>
            </p:cNvGrpSpPr>
            <p:nvPr/>
          </p:nvGrpSpPr>
          <p:grpSpPr bwMode="auto">
            <a:xfrm>
              <a:off x="2819400" y="3048000"/>
              <a:ext cx="685800" cy="685798"/>
              <a:chOff x="2133600" y="3048001"/>
              <a:chExt cx="685800" cy="685798"/>
            </a:xfrm>
          </p:grpSpPr>
          <p:sp>
            <p:nvSpPr>
              <p:cNvPr id="47135" name="Flowchart: Connector 5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7136" name="Straight Arrow Connector 51"/>
              <p:cNvCxnSpPr>
                <a:cxnSpLocks noChangeShapeType="1"/>
                <a:stCxn id="4713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37" name="Straight Arrow Connector 52"/>
              <p:cNvCxnSpPr>
                <a:cxnSpLocks noChangeShapeType="1"/>
                <a:stCxn id="4713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38" name="Straight Arrow Connector 53"/>
              <p:cNvCxnSpPr>
                <a:cxnSpLocks noChangeShapeType="1"/>
                <a:stCxn id="4713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7120" name="Group 83"/>
            <p:cNvGrpSpPr>
              <a:grpSpLocks/>
            </p:cNvGrpSpPr>
            <p:nvPr/>
          </p:nvGrpSpPr>
          <p:grpSpPr bwMode="auto">
            <a:xfrm>
              <a:off x="3505200" y="3048000"/>
              <a:ext cx="685800" cy="685798"/>
              <a:chOff x="2133600" y="3048001"/>
              <a:chExt cx="685800" cy="685798"/>
            </a:xfrm>
          </p:grpSpPr>
          <p:sp>
            <p:nvSpPr>
              <p:cNvPr id="47131" name="Flowchart: Connector 4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7132" name="Straight Arrow Connector 47"/>
              <p:cNvCxnSpPr>
                <a:cxnSpLocks noChangeShapeType="1"/>
                <a:stCxn id="47131"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33" name="Straight Arrow Connector 48"/>
              <p:cNvCxnSpPr>
                <a:cxnSpLocks noChangeShapeType="1"/>
                <a:stCxn id="47131"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34" name="Straight Arrow Connector 49"/>
              <p:cNvCxnSpPr>
                <a:cxnSpLocks noChangeShapeType="1"/>
                <a:stCxn id="47131"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7121" name="Group 88"/>
            <p:cNvGrpSpPr>
              <a:grpSpLocks/>
            </p:cNvGrpSpPr>
            <p:nvPr/>
          </p:nvGrpSpPr>
          <p:grpSpPr bwMode="auto">
            <a:xfrm>
              <a:off x="6019800" y="3048000"/>
              <a:ext cx="685800" cy="685798"/>
              <a:chOff x="2133600" y="3048001"/>
              <a:chExt cx="685800" cy="685798"/>
            </a:xfrm>
          </p:grpSpPr>
          <p:sp>
            <p:nvSpPr>
              <p:cNvPr id="47127" name="Flowchart: Connector 4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7128" name="Straight Arrow Connector 43"/>
              <p:cNvCxnSpPr>
                <a:cxnSpLocks noChangeShapeType="1"/>
                <a:stCxn id="47127"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29" name="Straight Arrow Connector 44"/>
              <p:cNvCxnSpPr>
                <a:cxnSpLocks noChangeShapeType="1"/>
                <a:stCxn id="47127"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30" name="Straight Arrow Connector 45"/>
              <p:cNvCxnSpPr>
                <a:cxnSpLocks noChangeShapeType="1"/>
                <a:stCxn id="47127"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7122" name="Group 93"/>
            <p:cNvGrpSpPr>
              <a:grpSpLocks/>
            </p:cNvGrpSpPr>
            <p:nvPr/>
          </p:nvGrpSpPr>
          <p:grpSpPr bwMode="auto">
            <a:xfrm>
              <a:off x="6705600" y="3048000"/>
              <a:ext cx="685800" cy="685798"/>
              <a:chOff x="2133600" y="3048001"/>
              <a:chExt cx="685800" cy="685798"/>
            </a:xfrm>
          </p:grpSpPr>
          <p:sp>
            <p:nvSpPr>
              <p:cNvPr id="47123" name="Flowchart: Connector 3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7124" name="Straight Arrow Connector 39"/>
              <p:cNvCxnSpPr>
                <a:cxnSpLocks noChangeShapeType="1"/>
                <a:stCxn id="47123"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25" name="Straight Arrow Connector 40"/>
              <p:cNvCxnSpPr>
                <a:cxnSpLocks noChangeShapeType="1"/>
                <a:stCxn id="47123"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26" name="Straight Arrow Connector 41"/>
              <p:cNvCxnSpPr>
                <a:cxnSpLocks noChangeShapeType="1"/>
                <a:stCxn id="47123"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47114" name="Freeform 58"/>
          <p:cNvSpPr>
            <a:spLocks noChangeArrowheads="1"/>
          </p:cNvSpPr>
          <p:nvPr/>
        </p:nvSpPr>
        <p:spPr bwMode="auto">
          <a:xfrm>
            <a:off x="2170113" y="3094038"/>
            <a:ext cx="4168775" cy="2082800"/>
          </a:xfrm>
          <a:custGeom>
            <a:avLst/>
            <a:gdLst>
              <a:gd name="T0" fmla="*/ 0 w 4169044"/>
              <a:gd name="T1" fmla="*/ 284608 h 2081939"/>
              <a:gd name="T2" fmla="*/ 2076237 w 4169044"/>
              <a:gd name="T3" fmla="*/ 300130 h 2081939"/>
              <a:gd name="T4" fmla="*/ 4167965 w 4169044"/>
              <a:gd name="T5" fmla="*/ 2085385 h 2081939"/>
              <a:gd name="T6" fmla="*/ 0 60000 65536"/>
              <a:gd name="T7" fmla="*/ 0 60000 65536"/>
              <a:gd name="T8" fmla="*/ 0 60000 65536"/>
              <a:gd name="T9" fmla="*/ 0 w 4169044"/>
              <a:gd name="T10" fmla="*/ 0 h 2081939"/>
              <a:gd name="T11" fmla="*/ 4169044 w 4169044"/>
              <a:gd name="T12" fmla="*/ 2081939 h 2081939"/>
            </a:gdLst>
            <a:ahLst/>
            <a:cxnLst>
              <a:cxn ang="T6">
                <a:pos x="T0" y="T1"/>
              </a:cxn>
              <a:cxn ang="T7">
                <a:pos x="T2" y="T3"/>
              </a:cxn>
              <a:cxn ang="T8">
                <a:pos x="T4" y="T5"/>
              </a:cxn>
            </a:cxnLst>
            <a:rect l="T9" t="T10" r="T11" b="T12"/>
            <a:pathLst>
              <a:path w="4169044" h="2081939">
                <a:moveTo>
                  <a:pt x="0" y="284136"/>
                </a:moveTo>
                <a:cubicBezTo>
                  <a:pt x="690966" y="142068"/>
                  <a:pt x="1381932" y="0"/>
                  <a:pt x="2076773" y="299634"/>
                </a:cubicBezTo>
                <a:cubicBezTo>
                  <a:pt x="2771614" y="599268"/>
                  <a:pt x="3817749" y="1784888"/>
                  <a:pt x="4169044" y="2081939"/>
                </a:cubicBezTo>
              </a:path>
            </a:pathLst>
          </a:custGeom>
          <a:noFill/>
          <a:ln w="38100"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CA"/>
          </a:p>
        </p:txBody>
      </p:sp>
      <p:sp>
        <p:nvSpPr>
          <p:cNvPr id="47115"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51" name="Slide Number Placeholder 50"/>
          <p:cNvSpPr>
            <a:spLocks noGrp="1"/>
          </p:cNvSpPr>
          <p:nvPr>
            <p:ph type="sldNum" sz="quarter" idx="4294967295"/>
          </p:nvPr>
        </p:nvSpPr>
        <p:spPr>
          <a:xfrm>
            <a:off x="6553200" y="6356350"/>
            <a:ext cx="2133600" cy="365125"/>
          </a:xfrm>
          <a:prstGeom prst="rect">
            <a:avLst/>
          </a:prstGeom>
        </p:spPr>
        <p:txBody>
          <a:bodyPr/>
          <a:lstStyle/>
          <a:p>
            <a:pPr>
              <a:defRPr/>
            </a:pPr>
            <a:fld id="{099468B5-5FAC-42AC-BA53-56FB9F4F10EA}" type="slidenum">
              <a:rPr lang="en-US"/>
              <a:pPr>
                <a:defRPr/>
              </a:pPr>
              <a:t>154</a:t>
            </a:fld>
            <a:endParaRPr lang="en-US"/>
          </a:p>
        </p:txBody>
      </p:sp>
    </p:spTree>
    <p:extLst>
      <p:ext uri="{BB962C8B-B14F-4D97-AF65-F5344CB8AC3E}">
        <p14:creationId xmlns:p14="http://schemas.microsoft.com/office/powerpoint/2010/main" val="29307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sp>
        <p:nvSpPr>
          <p:cNvPr id="48130" name="Flowchart: Connector 9"/>
          <p:cNvSpPr>
            <a:spLocks noChangeArrowheads="1"/>
          </p:cNvSpPr>
          <p:nvPr/>
        </p:nvSpPr>
        <p:spPr bwMode="auto">
          <a:xfrm>
            <a:off x="5257800" y="4156075"/>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48132" name="TextBox 14"/>
          <p:cNvSpPr txBox="1">
            <a:spLocks noChangeArrowheads="1"/>
          </p:cNvSpPr>
          <p:nvPr/>
        </p:nvSpPr>
        <p:spPr bwMode="auto">
          <a:xfrm>
            <a:off x="6172200" y="5334000"/>
            <a:ext cx="266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Non-buggy path</a:t>
            </a:r>
          </a:p>
        </p:txBody>
      </p:sp>
      <p:cxnSp>
        <p:nvCxnSpPr>
          <p:cNvPr id="48133" name="Straight Connector 15"/>
          <p:cNvCxnSpPr>
            <a:cxnSpLocks noChangeShapeType="1"/>
          </p:cNvCxnSpPr>
          <p:nvPr/>
        </p:nvCxnSpPr>
        <p:spPr bwMode="auto">
          <a:xfrm>
            <a:off x="4343400" y="3394075"/>
            <a:ext cx="838200" cy="762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134" name="Straight Connector 16"/>
          <p:cNvCxnSpPr>
            <a:cxnSpLocks noChangeShapeType="1"/>
          </p:cNvCxnSpPr>
          <p:nvPr/>
        </p:nvCxnSpPr>
        <p:spPr bwMode="auto">
          <a:xfrm>
            <a:off x="5638800" y="4613275"/>
            <a:ext cx="838200" cy="76200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8135" name="Group 17"/>
          <p:cNvGrpSpPr>
            <a:grpSpLocks/>
          </p:cNvGrpSpPr>
          <p:nvPr/>
        </p:nvGrpSpPr>
        <p:grpSpPr bwMode="auto">
          <a:xfrm>
            <a:off x="2057400" y="1600200"/>
            <a:ext cx="4972050" cy="1524000"/>
            <a:chOff x="2057400" y="1600200"/>
            <a:chExt cx="4972050" cy="1524000"/>
          </a:xfrm>
        </p:grpSpPr>
        <p:grpSp>
          <p:nvGrpSpPr>
            <p:cNvPr id="48167" name="Group 56"/>
            <p:cNvGrpSpPr>
              <a:grpSpLocks/>
            </p:cNvGrpSpPr>
            <p:nvPr/>
          </p:nvGrpSpPr>
          <p:grpSpPr bwMode="auto">
            <a:xfrm>
              <a:off x="2057400" y="2057400"/>
              <a:ext cx="4972050" cy="1066800"/>
              <a:chOff x="2057400" y="2057400"/>
              <a:chExt cx="4972050" cy="1066800"/>
            </a:xfrm>
          </p:grpSpPr>
          <p:sp>
            <p:nvSpPr>
              <p:cNvPr id="48169" name="Down Arrow 20"/>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8170" name="Down Arrow 21"/>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8171" name="Down Arrow 22"/>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8172" name="Down Arrow 23"/>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8173" name="Down Arrow 24"/>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6" name="Down Arrow 25"/>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7" name="Down Arrow 26"/>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8" name="Down Arrow 27"/>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48177" name="Right Brace 28"/>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48168" name="TextBox 19"/>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48136" name="TextBox 29"/>
          <p:cNvSpPr txBox="1">
            <a:spLocks noChangeArrowheads="1"/>
          </p:cNvSpPr>
          <p:nvPr/>
        </p:nvSpPr>
        <p:spPr bwMode="auto">
          <a:xfrm>
            <a:off x="838200" y="4648200"/>
            <a:ext cx="449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1. Run at-speed until hit the buggy state</a:t>
            </a:r>
          </a:p>
        </p:txBody>
      </p:sp>
      <p:grpSp>
        <p:nvGrpSpPr>
          <p:cNvPr id="48137" name="Group 31"/>
          <p:cNvGrpSpPr>
            <a:grpSpLocks/>
          </p:cNvGrpSpPr>
          <p:nvPr/>
        </p:nvGrpSpPr>
        <p:grpSpPr bwMode="auto">
          <a:xfrm>
            <a:off x="2133600" y="3048000"/>
            <a:ext cx="5257800" cy="685800"/>
            <a:chOff x="2133600" y="3048000"/>
            <a:chExt cx="5257800" cy="685799"/>
          </a:xfrm>
        </p:grpSpPr>
        <p:cxnSp>
          <p:nvCxnSpPr>
            <p:cNvPr id="48141" name="Straight Arrow Connector 3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8142" name="Group 77"/>
            <p:cNvGrpSpPr>
              <a:grpSpLocks/>
            </p:cNvGrpSpPr>
            <p:nvPr/>
          </p:nvGrpSpPr>
          <p:grpSpPr bwMode="auto">
            <a:xfrm>
              <a:off x="2133600" y="3048001"/>
              <a:ext cx="685800" cy="685798"/>
              <a:chOff x="2133600" y="3048001"/>
              <a:chExt cx="685800" cy="685798"/>
            </a:xfrm>
          </p:grpSpPr>
          <p:sp>
            <p:nvSpPr>
              <p:cNvPr id="48163"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8164" name="Straight Arrow Connector 5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65" name="Straight Arrow Connector 5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66" name="Straight Arrow Connector 5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8143" name="Group 78"/>
            <p:cNvGrpSpPr>
              <a:grpSpLocks/>
            </p:cNvGrpSpPr>
            <p:nvPr/>
          </p:nvGrpSpPr>
          <p:grpSpPr bwMode="auto">
            <a:xfrm>
              <a:off x="2819400" y="3048000"/>
              <a:ext cx="685800" cy="685798"/>
              <a:chOff x="2133600" y="3048001"/>
              <a:chExt cx="685800" cy="685798"/>
            </a:xfrm>
          </p:grpSpPr>
          <p:sp>
            <p:nvSpPr>
              <p:cNvPr id="48159" name="Flowchart: Connector 5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8160" name="Straight Arrow Connector 51"/>
              <p:cNvCxnSpPr>
                <a:cxnSpLocks noChangeShapeType="1"/>
                <a:stCxn id="48159"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61" name="Straight Arrow Connector 52"/>
              <p:cNvCxnSpPr>
                <a:cxnSpLocks noChangeShapeType="1"/>
                <a:stCxn id="48159"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62" name="Straight Arrow Connector 53"/>
              <p:cNvCxnSpPr>
                <a:cxnSpLocks noChangeShapeType="1"/>
                <a:stCxn id="48159"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8144" name="Group 83"/>
            <p:cNvGrpSpPr>
              <a:grpSpLocks/>
            </p:cNvGrpSpPr>
            <p:nvPr/>
          </p:nvGrpSpPr>
          <p:grpSpPr bwMode="auto">
            <a:xfrm>
              <a:off x="3505200" y="3048000"/>
              <a:ext cx="685800" cy="685798"/>
              <a:chOff x="2133600" y="3048001"/>
              <a:chExt cx="685800" cy="685798"/>
            </a:xfrm>
          </p:grpSpPr>
          <p:sp>
            <p:nvSpPr>
              <p:cNvPr id="48155" name="Flowchart: Connector 4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8156" name="Straight Arrow Connector 47"/>
              <p:cNvCxnSpPr>
                <a:cxnSpLocks noChangeShapeType="1"/>
                <a:stCxn id="4815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57" name="Straight Arrow Connector 48"/>
              <p:cNvCxnSpPr>
                <a:cxnSpLocks noChangeShapeType="1"/>
                <a:stCxn id="4815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58" name="Straight Arrow Connector 49"/>
              <p:cNvCxnSpPr>
                <a:cxnSpLocks noChangeShapeType="1"/>
                <a:stCxn id="4815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8145" name="Group 88"/>
            <p:cNvGrpSpPr>
              <a:grpSpLocks/>
            </p:cNvGrpSpPr>
            <p:nvPr/>
          </p:nvGrpSpPr>
          <p:grpSpPr bwMode="auto">
            <a:xfrm>
              <a:off x="6019800" y="3048000"/>
              <a:ext cx="685800" cy="685798"/>
              <a:chOff x="2133600" y="3048001"/>
              <a:chExt cx="685800" cy="685798"/>
            </a:xfrm>
          </p:grpSpPr>
          <p:sp>
            <p:nvSpPr>
              <p:cNvPr id="48151" name="Flowchart: Connector 4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8152" name="Straight Arrow Connector 43"/>
              <p:cNvCxnSpPr>
                <a:cxnSpLocks noChangeShapeType="1"/>
                <a:stCxn id="48151"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53" name="Straight Arrow Connector 44"/>
              <p:cNvCxnSpPr>
                <a:cxnSpLocks noChangeShapeType="1"/>
                <a:stCxn id="48151"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54" name="Straight Arrow Connector 45"/>
              <p:cNvCxnSpPr>
                <a:cxnSpLocks noChangeShapeType="1"/>
                <a:stCxn id="48151"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8146" name="Group 93"/>
            <p:cNvGrpSpPr>
              <a:grpSpLocks/>
            </p:cNvGrpSpPr>
            <p:nvPr/>
          </p:nvGrpSpPr>
          <p:grpSpPr bwMode="auto">
            <a:xfrm>
              <a:off x="6705600" y="3048000"/>
              <a:ext cx="685800" cy="685798"/>
              <a:chOff x="2133600" y="3048001"/>
              <a:chExt cx="685800" cy="685798"/>
            </a:xfrm>
          </p:grpSpPr>
          <p:sp>
            <p:nvSpPr>
              <p:cNvPr id="48147" name="Flowchart: Connector 3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8148" name="Straight Arrow Connector 39"/>
              <p:cNvCxnSpPr>
                <a:cxnSpLocks noChangeShapeType="1"/>
                <a:stCxn id="48147"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49" name="Straight Arrow Connector 40"/>
              <p:cNvCxnSpPr>
                <a:cxnSpLocks noChangeShapeType="1"/>
                <a:stCxn id="48147"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8150" name="Straight Arrow Connector 41"/>
              <p:cNvCxnSpPr>
                <a:cxnSpLocks noChangeShapeType="1"/>
                <a:stCxn id="48147"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48138" name="Freeform 60"/>
          <p:cNvSpPr>
            <a:spLocks noChangeArrowheads="1"/>
          </p:cNvSpPr>
          <p:nvPr/>
        </p:nvSpPr>
        <p:spPr bwMode="auto">
          <a:xfrm>
            <a:off x="1936750" y="2990850"/>
            <a:ext cx="4665663" cy="460375"/>
          </a:xfrm>
          <a:custGeom>
            <a:avLst/>
            <a:gdLst>
              <a:gd name="T0" fmla="*/ 0 w 4664990"/>
              <a:gd name="T1" fmla="*/ 342723 h 459783"/>
              <a:gd name="T2" fmla="*/ 3303043 w 4664990"/>
              <a:gd name="T3" fmla="*/ 405036 h 459783"/>
              <a:gd name="T4" fmla="*/ 4667679 w 4664990"/>
              <a:gd name="T5" fmla="*/ 0 h 459783"/>
              <a:gd name="T6" fmla="*/ 0 60000 65536"/>
              <a:gd name="T7" fmla="*/ 0 60000 65536"/>
              <a:gd name="T8" fmla="*/ 0 60000 65536"/>
              <a:gd name="T9" fmla="*/ 0 w 4664990"/>
              <a:gd name="T10" fmla="*/ 0 h 459783"/>
              <a:gd name="T11" fmla="*/ 4664990 w 4664990"/>
              <a:gd name="T12" fmla="*/ 459783 h 459783"/>
            </a:gdLst>
            <a:ahLst/>
            <a:cxnLst>
              <a:cxn ang="T6">
                <a:pos x="T0" y="T1"/>
              </a:cxn>
              <a:cxn ang="T7">
                <a:pos x="T2" y="T3"/>
              </a:cxn>
              <a:cxn ang="T8">
                <a:pos x="T4" y="T5"/>
              </a:cxn>
            </a:cxnLst>
            <a:rect l="T9" t="T10" r="T11" b="T12"/>
            <a:pathLst>
              <a:path w="4664990" h="459783">
                <a:moveTo>
                  <a:pt x="0" y="340963"/>
                </a:moveTo>
                <a:cubicBezTo>
                  <a:pt x="1261820" y="400373"/>
                  <a:pt x="2523641" y="459783"/>
                  <a:pt x="3301139" y="402956"/>
                </a:cubicBezTo>
                <a:cubicBezTo>
                  <a:pt x="4078637" y="346129"/>
                  <a:pt x="4371813" y="173064"/>
                  <a:pt x="4664990" y="0"/>
                </a:cubicBezTo>
              </a:path>
            </a:pathLst>
          </a:custGeom>
          <a:noFill/>
          <a:ln w="38100"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CA"/>
          </a:p>
        </p:txBody>
      </p:sp>
      <p:sp>
        <p:nvSpPr>
          <p:cNvPr id="48139"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51" name="Slide Number Placeholder 50"/>
          <p:cNvSpPr>
            <a:spLocks noGrp="1"/>
          </p:cNvSpPr>
          <p:nvPr>
            <p:ph type="sldNum" sz="quarter" idx="4294967295"/>
          </p:nvPr>
        </p:nvSpPr>
        <p:spPr>
          <a:xfrm>
            <a:off x="6553200" y="6356350"/>
            <a:ext cx="2133600" cy="365125"/>
          </a:xfrm>
          <a:prstGeom prst="rect">
            <a:avLst/>
          </a:prstGeom>
        </p:spPr>
        <p:txBody>
          <a:bodyPr/>
          <a:lstStyle/>
          <a:p>
            <a:pPr>
              <a:defRPr/>
            </a:pPr>
            <a:fld id="{EA8A91CC-4471-43E0-A61B-4B60F78E336C}" type="slidenum">
              <a:rPr lang="en-US"/>
              <a:pPr>
                <a:defRPr/>
              </a:pPr>
              <a:t>155</a:t>
            </a:fld>
            <a:endParaRPr lang="en-US"/>
          </a:p>
        </p:txBody>
      </p:sp>
    </p:spTree>
    <p:extLst>
      <p:ext uri="{BB962C8B-B14F-4D97-AF65-F5344CB8AC3E}">
        <p14:creationId xmlns:p14="http://schemas.microsoft.com/office/powerpoint/2010/main" val="605009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sp>
        <p:nvSpPr>
          <p:cNvPr id="49154" name="Flowchart: Connector 9"/>
          <p:cNvSpPr>
            <a:spLocks noChangeArrowheads="1"/>
          </p:cNvSpPr>
          <p:nvPr/>
        </p:nvSpPr>
        <p:spPr bwMode="auto">
          <a:xfrm>
            <a:off x="5257800" y="4156075"/>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49156" name="TextBox 14"/>
          <p:cNvSpPr txBox="1">
            <a:spLocks noChangeArrowheads="1"/>
          </p:cNvSpPr>
          <p:nvPr/>
        </p:nvSpPr>
        <p:spPr bwMode="auto">
          <a:xfrm>
            <a:off x="6172200" y="5334000"/>
            <a:ext cx="266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Non-buggy path</a:t>
            </a:r>
          </a:p>
        </p:txBody>
      </p:sp>
      <p:cxnSp>
        <p:nvCxnSpPr>
          <p:cNvPr id="49157" name="Straight Connector 15"/>
          <p:cNvCxnSpPr>
            <a:cxnSpLocks noChangeShapeType="1"/>
          </p:cNvCxnSpPr>
          <p:nvPr/>
        </p:nvCxnSpPr>
        <p:spPr bwMode="auto">
          <a:xfrm>
            <a:off x="4343400" y="3394075"/>
            <a:ext cx="838200" cy="762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9158" name="Straight Connector 16"/>
          <p:cNvCxnSpPr>
            <a:cxnSpLocks noChangeShapeType="1"/>
          </p:cNvCxnSpPr>
          <p:nvPr/>
        </p:nvCxnSpPr>
        <p:spPr bwMode="auto">
          <a:xfrm>
            <a:off x="5638800" y="4613275"/>
            <a:ext cx="838200" cy="76200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9159" name="Group 17"/>
          <p:cNvGrpSpPr>
            <a:grpSpLocks/>
          </p:cNvGrpSpPr>
          <p:nvPr/>
        </p:nvGrpSpPr>
        <p:grpSpPr bwMode="auto">
          <a:xfrm>
            <a:off x="2057400" y="1600200"/>
            <a:ext cx="4972050" cy="1524000"/>
            <a:chOff x="2057400" y="1600200"/>
            <a:chExt cx="4972050" cy="1524000"/>
          </a:xfrm>
        </p:grpSpPr>
        <p:grpSp>
          <p:nvGrpSpPr>
            <p:cNvPr id="49191" name="Group 56"/>
            <p:cNvGrpSpPr>
              <a:grpSpLocks/>
            </p:cNvGrpSpPr>
            <p:nvPr/>
          </p:nvGrpSpPr>
          <p:grpSpPr bwMode="auto">
            <a:xfrm>
              <a:off x="2057400" y="2057400"/>
              <a:ext cx="4972050" cy="1066800"/>
              <a:chOff x="2057400" y="2057400"/>
              <a:chExt cx="4972050" cy="1066800"/>
            </a:xfrm>
          </p:grpSpPr>
          <p:sp>
            <p:nvSpPr>
              <p:cNvPr id="49193" name="Down Arrow 20"/>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9194" name="Down Arrow 21"/>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9195" name="Down Arrow 22"/>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9196" name="Down Arrow 23"/>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49197" name="Down Arrow 24"/>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6" name="Down Arrow 25"/>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7" name="Down Arrow 26"/>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8" name="Down Arrow 27"/>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49201" name="Right Brace 28"/>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49192" name="TextBox 19"/>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49160" name="TextBox 29"/>
          <p:cNvSpPr txBox="1">
            <a:spLocks noChangeArrowheads="1"/>
          </p:cNvSpPr>
          <p:nvPr/>
        </p:nvSpPr>
        <p:spPr bwMode="auto">
          <a:xfrm>
            <a:off x="838200" y="4648200"/>
            <a:ext cx="449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1. Run at-speed until hit the buggy state</a:t>
            </a:r>
          </a:p>
        </p:txBody>
      </p:sp>
      <p:grpSp>
        <p:nvGrpSpPr>
          <p:cNvPr id="49161" name="Group 31"/>
          <p:cNvGrpSpPr>
            <a:grpSpLocks/>
          </p:cNvGrpSpPr>
          <p:nvPr/>
        </p:nvGrpSpPr>
        <p:grpSpPr bwMode="auto">
          <a:xfrm>
            <a:off x="2133600" y="3048000"/>
            <a:ext cx="5257800" cy="685800"/>
            <a:chOff x="2133600" y="3048000"/>
            <a:chExt cx="5257800" cy="685799"/>
          </a:xfrm>
        </p:grpSpPr>
        <p:cxnSp>
          <p:nvCxnSpPr>
            <p:cNvPr id="49165" name="Straight Arrow Connector 3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9166" name="Group 77"/>
            <p:cNvGrpSpPr>
              <a:grpSpLocks/>
            </p:cNvGrpSpPr>
            <p:nvPr/>
          </p:nvGrpSpPr>
          <p:grpSpPr bwMode="auto">
            <a:xfrm>
              <a:off x="2133600" y="3048001"/>
              <a:ext cx="685800" cy="685798"/>
              <a:chOff x="2133600" y="3048001"/>
              <a:chExt cx="685800" cy="685798"/>
            </a:xfrm>
          </p:grpSpPr>
          <p:sp>
            <p:nvSpPr>
              <p:cNvPr id="49187"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9188" name="Straight Arrow Connector 5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89" name="Straight Arrow Connector 5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90" name="Straight Arrow Connector 5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9167" name="Group 78"/>
            <p:cNvGrpSpPr>
              <a:grpSpLocks/>
            </p:cNvGrpSpPr>
            <p:nvPr/>
          </p:nvGrpSpPr>
          <p:grpSpPr bwMode="auto">
            <a:xfrm>
              <a:off x="2819400" y="3048000"/>
              <a:ext cx="685800" cy="685798"/>
              <a:chOff x="2133600" y="3048001"/>
              <a:chExt cx="685800" cy="685798"/>
            </a:xfrm>
          </p:grpSpPr>
          <p:sp>
            <p:nvSpPr>
              <p:cNvPr id="49183" name="Flowchart: Connector 5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9184" name="Straight Arrow Connector 51"/>
              <p:cNvCxnSpPr>
                <a:cxnSpLocks noChangeShapeType="1"/>
                <a:stCxn id="49183"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85" name="Straight Arrow Connector 52"/>
              <p:cNvCxnSpPr>
                <a:cxnSpLocks noChangeShapeType="1"/>
                <a:stCxn id="49183"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86" name="Straight Arrow Connector 53"/>
              <p:cNvCxnSpPr>
                <a:cxnSpLocks noChangeShapeType="1"/>
                <a:stCxn id="49183"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9168" name="Group 83"/>
            <p:cNvGrpSpPr>
              <a:grpSpLocks/>
            </p:cNvGrpSpPr>
            <p:nvPr/>
          </p:nvGrpSpPr>
          <p:grpSpPr bwMode="auto">
            <a:xfrm>
              <a:off x="3505200" y="3048000"/>
              <a:ext cx="685800" cy="685798"/>
              <a:chOff x="2133600" y="3048001"/>
              <a:chExt cx="685800" cy="685798"/>
            </a:xfrm>
          </p:grpSpPr>
          <p:sp>
            <p:nvSpPr>
              <p:cNvPr id="49179" name="Flowchart: Connector 4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9180" name="Straight Arrow Connector 47"/>
              <p:cNvCxnSpPr>
                <a:cxnSpLocks noChangeShapeType="1"/>
                <a:stCxn id="49179"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81" name="Straight Arrow Connector 48"/>
              <p:cNvCxnSpPr>
                <a:cxnSpLocks noChangeShapeType="1"/>
                <a:stCxn id="49179"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82" name="Straight Arrow Connector 49"/>
              <p:cNvCxnSpPr>
                <a:cxnSpLocks noChangeShapeType="1"/>
                <a:stCxn id="49179"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9169" name="Group 88"/>
            <p:cNvGrpSpPr>
              <a:grpSpLocks/>
            </p:cNvGrpSpPr>
            <p:nvPr/>
          </p:nvGrpSpPr>
          <p:grpSpPr bwMode="auto">
            <a:xfrm>
              <a:off x="6019800" y="3048000"/>
              <a:ext cx="685800" cy="685798"/>
              <a:chOff x="2133600" y="3048001"/>
              <a:chExt cx="685800" cy="685798"/>
            </a:xfrm>
          </p:grpSpPr>
          <p:sp>
            <p:nvSpPr>
              <p:cNvPr id="49175" name="Flowchart: Connector 4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9176" name="Straight Arrow Connector 43"/>
              <p:cNvCxnSpPr>
                <a:cxnSpLocks noChangeShapeType="1"/>
                <a:stCxn id="4917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77" name="Straight Arrow Connector 44"/>
              <p:cNvCxnSpPr>
                <a:cxnSpLocks noChangeShapeType="1"/>
                <a:stCxn id="4917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78" name="Straight Arrow Connector 45"/>
              <p:cNvCxnSpPr>
                <a:cxnSpLocks noChangeShapeType="1"/>
                <a:stCxn id="4917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9170" name="Group 93"/>
            <p:cNvGrpSpPr>
              <a:grpSpLocks/>
            </p:cNvGrpSpPr>
            <p:nvPr/>
          </p:nvGrpSpPr>
          <p:grpSpPr bwMode="auto">
            <a:xfrm>
              <a:off x="6705600" y="3048000"/>
              <a:ext cx="685800" cy="685798"/>
              <a:chOff x="2133600" y="3048001"/>
              <a:chExt cx="685800" cy="685798"/>
            </a:xfrm>
          </p:grpSpPr>
          <p:sp>
            <p:nvSpPr>
              <p:cNvPr id="49171" name="Flowchart: Connector 3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49172" name="Straight Arrow Connector 39"/>
              <p:cNvCxnSpPr>
                <a:cxnSpLocks noChangeShapeType="1"/>
                <a:stCxn id="49171"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73" name="Straight Arrow Connector 40"/>
              <p:cNvCxnSpPr>
                <a:cxnSpLocks noChangeShapeType="1"/>
                <a:stCxn id="49171"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74" name="Straight Arrow Connector 41"/>
              <p:cNvCxnSpPr>
                <a:cxnSpLocks noChangeShapeType="1"/>
                <a:stCxn id="49171"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49162" name="Freeform 58"/>
          <p:cNvSpPr>
            <a:spLocks noChangeArrowheads="1"/>
          </p:cNvSpPr>
          <p:nvPr/>
        </p:nvSpPr>
        <p:spPr bwMode="auto">
          <a:xfrm>
            <a:off x="1658938" y="3348038"/>
            <a:ext cx="5764212" cy="87312"/>
          </a:xfrm>
          <a:custGeom>
            <a:avLst/>
            <a:gdLst>
              <a:gd name="T0" fmla="*/ 0 w 5765369"/>
              <a:gd name="T1" fmla="*/ 0 h 87824"/>
              <a:gd name="T2" fmla="*/ 5760745 w 5765369"/>
              <a:gd name="T3" fmla="*/ 0 h 87824"/>
              <a:gd name="T4" fmla="*/ 0 60000 65536"/>
              <a:gd name="T5" fmla="*/ 0 60000 65536"/>
              <a:gd name="T6" fmla="*/ 0 w 5765369"/>
              <a:gd name="T7" fmla="*/ 0 h 87824"/>
              <a:gd name="T8" fmla="*/ 5765369 w 5765369"/>
              <a:gd name="T9" fmla="*/ 87824 h 87824"/>
            </a:gdLst>
            <a:ahLst/>
            <a:cxnLst>
              <a:cxn ang="T4">
                <a:pos x="T0" y="T1"/>
              </a:cxn>
              <a:cxn ang="T5">
                <a:pos x="T2" y="T3"/>
              </a:cxn>
            </a:cxnLst>
            <a:rect l="T6" t="T7" r="T8" b="T9"/>
            <a:pathLst>
              <a:path w="5765369" h="87824">
                <a:moveTo>
                  <a:pt x="0" y="0"/>
                </a:moveTo>
                <a:cubicBezTo>
                  <a:pt x="2413861" y="43912"/>
                  <a:pt x="4827722" y="87824"/>
                  <a:pt x="5765369" y="0"/>
                </a:cubicBezTo>
              </a:path>
            </a:pathLst>
          </a:custGeom>
          <a:noFill/>
          <a:ln w="38100"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CA"/>
          </a:p>
        </p:txBody>
      </p:sp>
      <p:sp>
        <p:nvSpPr>
          <p:cNvPr id="49163"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51" name="Slide Number Placeholder 50"/>
          <p:cNvSpPr>
            <a:spLocks noGrp="1"/>
          </p:cNvSpPr>
          <p:nvPr>
            <p:ph type="sldNum" sz="quarter" idx="4294967295"/>
          </p:nvPr>
        </p:nvSpPr>
        <p:spPr>
          <a:xfrm>
            <a:off x="6553200" y="6356350"/>
            <a:ext cx="2133600" cy="365125"/>
          </a:xfrm>
          <a:prstGeom prst="rect">
            <a:avLst/>
          </a:prstGeom>
        </p:spPr>
        <p:txBody>
          <a:bodyPr/>
          <a:lstStyle/>
          <a:p>
            <a:pPr>
              <a:defRPr/>
            </a:pPr>
            <a:fld id="{9E6083D7-A2D7-4A28-AD28-3CE4D02CBCF4}" type="slidenum">
              <a:rPr lang="en-US"/>
              <a:pPr>
                <a:defRPr/>
              </a:pPr>
              <a:t>156</a:t>
            </a:fld>
            <a:endParaRPr lang="en-US"/>
          </a:p>
        </p:txBody>
      </p:sp>
    </p:spTree>
    <p:extLst>
      <p:ext uri="{BB962C8B-B14F-4D97-AF65-F5344CB8AC3E}">
        <p14:creationId xmlns:p14="http://schemas.microsoft.com/office/powerpoint/2010/main" val="600695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0178"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0180" name="Group 15"/>
          <p:cNvGrpSpPr>
            <a:grpSpLocks/>
          </p:cNvGrpSpPr>
          <p:nvPr/>
        </p:nvGrpSpPr>
        <p:grpSpPr bwMode="auto">
          <a:xfrm>
            <a:off x="2057400" y="1600200"/>
            <a:ext cx="4972050" cy="1524000"/>
            <a:chOff x="2057400" y="1600200"/>
            <a:chExt cx="4972050" cy="1524000"/>
          </a:xfrm>
        </p:grpSpPr>
        <p:grpSp>
          <p:nvGrpSpPr>
            <p:cNvPr id="50221" name="Group 56"/>
            <p:cNvGrpSpPr>
              <a:grpSpLocks/>
            </p:cNvGrpSpPr>
            <p:nvPr/>
          </p:nvGrpSpPr>
          <p:grpSpPr bwMode="auto">
            <a:xfrm>
              <a:off x="2057400" y="2057400"/>
              <a:ext cx="4972050" cy="1066800"/>
              <a:chOff x="2057400" y="2057400"/>
              <a:chExt cx="4972050" cy="1066800"/>
            </a:xfrm>
          </p:grpSpPr>
          <p:sp>
            <p:nvSpPr>
              <p:cNvPr id="50223"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0224"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0225"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0226"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0227"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0231"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0222"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50181" name="TextBox 31"/>
          <p:cNvSpPr txBox="1">
            <a:spLocks noChangeArrowheads="1"/>
          </p:cNvSpPr>
          <p:nvPr/>
        </p:nvSpPr>
        <p:spPr bwMode="auto">
          <a:xfrm>
            <a:off x="838200" y="4648200"/>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2. Scan-out buggy state and signature</a:t>
            </a:r>
          </a:p>
          <a:p>
            <a:endParaRPr lang="en-US"/>
          </a:p>
        </p:txBody>
      </p:sp>
      <p:grpSp>
        <p:nvGrpSpPr>
          <p:cNvPr id="50182" name="Group 51"/>
          <p:cNvGrpSpPr>
            <a:grpSpLocks/>
          </p:cNvGrpSpPr>
          <p:nvPr/>
        </p:nvGrpSpPr>
        <p:grpSpPr bwMode="auto">
          <a:xfrm>
            <a:off x="2133600" y="3048000"/>
            <a:ext cx="5257800" cy="685800"/>
            <a:chOff x="2133600" y="3048000"/>
            <a:chExt cx="5257800" cy="685799"/>
          </a:xfrm>
        </p:grpSpPr>
        <p:cxnSp>
          <p:nvCxnSpPr>
            <p:cNvPr id="50195"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0196" name="Group 77"/>
            <p:cNvGrpSpPr>
              <a:grpSpLocks/>
            </p:cNvGrpSpPr>
            <p:nvPr/>
          </p:nvGrpSpPr>
          <p:grpSpPr bwMode="auto">
            <a:xfrm>
              <a:off x="2133600" y="3048001"/>
              <a:ext cx="685800" cy="685798"/>
              <a:chOff x="2133600" y="3048001"/>
              <a:chExt cx="685800" cy="685798"/>
            </a:xfrm>
          </p:grpSpPr>
          <p:sp>
            <p:nvSpPr>
              <p:cNvPr id="50217"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0218"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19"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20"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0197" name="Group 78"/>
            <p:cNvGrpSpPr>
              <a:grpSpLocks/>
            </p:cNvGrpSpPr>
            <p:nvPr/>
          </p:nvGrpSpPr>
          <p:grpSpPr bwMode="auto">
            <a:xfrm>
              <a:off x="2819400" y="3048000"/>
              <a:ext cx="685800" cy="685798"/>
              <a:chOff x="2133600" y="3048001"/>
              <a:chExt cx="685800" cy="685798"/>
            </a:xfrm>
          </p:grpSpPr>
          <p:sp>
            <p:nvSpPr>
              <p:cNvPr id="50213"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0214" name="Straight Arrow Connector 71"/>
              <p:cNvCxnSpPr>
                <a:cxnSpLocks noChangeShapeType="1"/>
                <a:stCxn id="50213"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15" name="Straight Arrow Connector 72"/>
              <p:cNvCxnSpPr>
                <a:cxnSpLocks noChangeShapeType="1"/>
                <a:stCxn id="50213"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16" name="Straight Arrow Connector 73"/>
              <p:cNvCxnSpPr>
                <a:cxnSpLocks noChangeShapeType="1"/>
                <a:stCxn id="50213"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0198" name="Group 83"/>
            <p:cNvGrpSpPr>
              <a:grpSpLocks/>
            </p:cNvGrpSpPr>
            <p:nvPr/>
          </p:nvGrpSpPr>
          <p:grpSpPr bwMode="auto">
            <a:xfrm>
              <a:off x="3505200" y="3048000"/>
              <a:ext cx="685800" cy="685798"/>
              <a:chOff x="2133600" y="3048001"/>
              <a:chExt cx="685800" cy="685798"/>
            </a:xfrm>
          </p:grpSpPr>
          <p:sp>
            <p:nvSpPr>
              <p:cNvPr id="50209"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0210" name="Straight Arrow Connector 67"/>
              <p:cNvCxnSpPr>
                <a:cxnSpLocks noChangeShapeType="1"/>
                <a:stCxn id="50209"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11" name="Straight Arrow Connector 68"/>
              <p:cNvCxnSpPr>
                <a:cxnSpLocks noChangeShapeType="1"/>
                <a:stCxn id="50209"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12" name="Straight Arrow Connector 69"/>
              <p:cNvCxnSpPr>
                <a:cxnSpLocks noChangeShapeType="1"/>
                <a:stCxn id="50209"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0199" name="Group 88"/>
            <p:cNvGrpSpPr>
              <a:grpSpLocks/>
            </p:cNvGrpSpPr>
            <p:nvPr/>
          </p:nvGrpSpPr>
          <p:grpSpPr bwMode="auto">
            <a:xfrm>
              <a:off x="6019800" y="3048000"/>
              <a:ext cx="685800" cy="685798"/>
              <a:chOff x="2133600" y="3048001"/>
              <a:chExt cx="685800" cy="685798"/>
            </a:xfrm>
          </p:grpSpPr>
          <p:sp>
            <p:nvSpPr>
              <p:cNvPr id="50205"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0206" name="Straight Arrow Connector 63"/>
              <p:cNvCxnSpPr>
                <a:cxnSpLocks noChangeShapeType="1"/>
                <a:stCxn id="5020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07" name="Straight Arrow Connector 64"/>
              <p:cNvCxnSpPr>
                <a:cxnSpLocks noChangeShapeType="1"/>
                <a:stCxn id="5020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08" name="Straight Arrow Connector 65"/>
              <p:cNvCxnSpPr>
                <a:cxnSpLocks noChangeShapeType="1"/>
                <a:stCxn id="5020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0200" name="Group 93"/>
            <p:cNvGrpSpPr>
              <a:grpSpLocks/>
            </p:cNvGrpSpPr>
            <p:nvPr/>
          </p:nvGrpSpPr>
          <p:grpSpPr bwMode="auto">
            <a:xfrm>
              <a:off x="6705600" y="3048000"/>
              <a:ext cx="685800" cy="685798"/>
              <a:chOff x="2133600" y="3048001"/>
              <a:chExt cx="685800" cy="685798"/>
            </a:xfrm>
          </p:grpSpPr>
          <p:sp>
            <p:nvSpPr>
              <p:cNvPr id="50201" name="Flowchart: Connector 5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0202" name="Straight Arrow Connector 59"/>
              <p:cNvCxnSpPr>
                <a:cxnSpLocks noChangeShapeType="1"/>
                <a:stCxn id="50201"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03" name="Straight Arrow Connector 60"/>
              <p:cNvCxnSpPr>
                <a:cxnSpLocks noChangeShapeType="1"/>
                <a:stCxn id="50201"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204" name="Straight Arrow Connector 61"/>
              <p:cNvCxnSpPr>
                <a:cxnSpLocks noChangeShapeType="1"/>
                <a:stCxn id="50201"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0183"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57" name="Slide Number Placeholder 56"/>
          <p:cNvSpPr>
            <a:spLocks noGrp="1"/>
          </p:cNvSpPr>
          <p:nvPr>
            <p:ph type="sldNum" sz="quarter" idx="4294967295"/>
          </p:nvPr>
        </p:nvSpPr>
        <p:spPr>
          <a:xfrm>
            <a:off x="6553200" y="6356350"/>
            <a:ext cx="2133600" cy="365125"/>
          </a:xfrm>
          <a:prstGeom prst="rect">
            <a:avLst/>
          </a:prstGeom>
        </p:spPr>
        <p:txBody>
          <a:bodyPr/>
          <a:lstStyle/>
          <a:p>
            <a:pPr>
              <a:defRPr/>
            </a:pPr>
            <a:fld id="{99EEFB96-0BD8-4AD7-89C7-2C9CE2FD341D}" type="slidenum">
              <a:rPr lang="en-US"/>
              <a:pPr>
                <a:defRPr/>
              </a:pPr>
              <a:t>157</a:t>
            </a:fld>
            <a:endParaRPr lang="en-US"/>
          </a:p>
        </p:txBody>
      </p:sp>
      <p:grpSp>
        <p:nvGrpSpPr>
          <p:cNvPr id="50185" name="Group 78"/>
          <p:cNvGrpSpPr>
            <a:grpSpLocks/>
          </p:cNvGrpSpPr>
          <p:nvPr/>
        </p:nvGrpSpPr>
        <p:grpSpPr bwMode="auto">
          <a:xfrm rot="5400000">
            <a:off x="7258050" y="4324350"/>
            <a:ext cx="1371600" cy="342900"/>
            <a:chOff x="3886200" y="5334000"/>
            <a:chExt cx="3810000" cy="534194"/>
          </a:xfrm>
        </p:grpSpPr>
        <p:cxnSp>
          <p:nvCxnSpPr>
            <p:cNvPr id="50186" name="Elbow Connector 79"/>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0187" name="Elbow Connector 80"/>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0188" name="Elbow Connector 81"/>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0189" name="Elbow Connector 82"/>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0190" name="Elbow Connector 83"/>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0191" name="Straight Connector 84"/>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0192" name="Straight Connector 85"/>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0193" name="Straight Connector 86"/>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0194" name="Straight Connector 87"/>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941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1202"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1204" name="Group 15"/>
          <p:cNvGrpSpPr>
            <a:grpSpLocks/>
          </p:cNvGrpSpPr>
          <p:nvPr/>
        </p:nvGrpSpPr>
        <p:grpSpPr bwMode="auto">
          <a:xfrm>
            <a:off x="2057400" y="1600200"/>
            <a:ext cx="4972050" cy="1524000"/>
            <a:chOff x="2057400" y="1600200"/>
            <a:chExt cx="4972050" cy="1524000"/>
          </a:xfrm>
        </p:grpSpPr>
        <p:grpSp>
          <p:nvGrpSpPr>
            <p:cNvPr id="51247" name="Group 56"/>
            <p:cNvGrpSpPr>
              <a:grpSpLocks/>
            </p:cNvGrpSpPr>
            <p:nvPr/>
          </p:nvGrpSpPr>
          <p:grpSpPr bwMode="auto">
            <a:xfrm>
              <a:off x="2057400" y="2057400"/>
              <a:ext cx="4972050" cy="1066800"/>
              <a:chOff x="2057400" y="2057400"/>
              <a:chExt cx="4972050" cy="1066800"/>
            </a:xfrm>
          </p:grpSpPr>
          <p:sp>
            <p:nvSpPr>
              <p:cNvPr id="51249"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1250"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1251"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1252"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1253"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1257"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1248"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grpSp>
        <p:nvGrpSpPr>
          <p:cNvPr id="51205" name="Group 51"/>
          <p:cNvGrpSpPr>
            <a:grpSpLocks/>
          </p:cNvGrpSpPr>
          <p:nvPr/>
        </p:nvGrpSpPr>
        <p:grpSpPr bwMode="auto">
          <a:xfrm>
            <a:off x="2133600" y="3048000"/>
            <a:ext cx="5257800" cy="685800"/>
            <a:chOff x="2133600" y="3048000"/>
            <a:chExt cx="5257800" cy="685799"/>
          </a:xfrm>
        </p:grpSpPr>
        <p:cxnSp>
          <p:nvCxnSpPr>
            <p:cNvPr id="51221"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1222" name="Group 77"/>
            <p:cNvGrpSpPr>
              <a:grpSpLocks/>
            </p:cNvGrpSpPr>
            <p:nvPr/>
          </p:nvGrpSpPr>
          <p:grpSpPr bwMode="auto">
            <a:xfrm>
              <a:off x="2133600" y="3048001"/>
              <a:ext cx="685800" cy="685798"/>
              <a:chOff x="2133600" y="3048001"/>
              <a:chExt cx="685800" cy="685798"/>
            </a:xfrm>
          </p:grpSpPr>
          <p:sp>
            <p:nvSpPr>
              <p:cNvPr id="51243"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1244"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45"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46"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1223" name="Group 78"/>
            <p:cNvGrpSpPr>
              <a:grpSpLocks/>
            </p:cNvGrpSpPr>
            <p:nvPr/>
          </p:nvGrpSpPr>
          <p:grpSpPr bwMode="auto">
            <a:xfrm>
              <a:off x="2819400" y="3048000"/>
              <a:ext cx="685800" cy="685798"/>
              <a:chOff x="2133600" y="3048001"/>
              <a:chExt cx="685800" cy="685798"/>
            </a:xfrm>
          </p:grpSpPr>
          <p:sp>
            <p:nvSpPr>
              <p:cNvPr id="51239"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1240" name="Straight Arrow Connector 71"/>
              <p:cNvCxnSpPr>
                <a:cxnSpLocks noChangeShapeType="1"/>
                <a:stCxn id="51239"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41" name="Straight Arrow Connector 72"/>
              <p:cNvCxnSpPr>
                <a:cxnSpLocks noChangeShapeType="1"/>
                <a:stCxn id="51239"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42" name="Straight Arrow Connector 73"/>
              <p:cNvCxnSpPr>
                <a:cxnSpLocks noChangeShapeType="1"/>
                <a:stCxn id="51239"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1224" name="Group 83"/>
            <p:cNvGrpSpPr>
              <a:grpSpLocks/>
            </p:cNvGrpSpPr>
            <p:nvPr/>
          </p:nvGrpSpPr>
          <p:grpSpPr bwMode="auto">
            <a:xfrm>
              <a:off x="3505200" y="3048000"/>
              <a:ext cx="685800" cy="685798"/>
              <a:chOff x="2133600" y="3048001"/>
              <a:chExt cx="685800" cy="685798"/>
            </a:xfrm>
          </p:grpSpPr>
          <p:sp>
            <p:nvSpPr>
              <p:cNvPr id="51235"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1236" name="Straight Arrow Connector 67"/>
              <p:cNvCxnSpPr>
                <a:cxnSpLocks noChangeShapeType="1"/>
                <a:stCxn id="5123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37" name="Straight Arrow Connector 68"/>
              <p:cNvCxnSpPr>
                <a:cxnSpLocks noChangeShapeType="1"/>
                <a:stCxn id="5123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38" name="Straight Arrow Connector 69"/>
              <p:cNvCxnSpPr>
                <a:cxnSpLocks noChangeShapeType="1"/>
                <a:stCxn id="5123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1225" name="Group 88"/>
            <p:cNvGrpSpPr>
              <a:grpSpLocks/>
            </p:cNvGrpSpPr>
            <p:nvPr/>
          </p:nvGrpSpPr>
          <p:grpSpPr bwMode="auto">
            <a:xfrm>
              <a:off x="6019800" y="3048000"/>
              <a:ext cx="685800" cy="685798"/>
              <a:chOff x="2133600" y="3048001"/>
              <a:chExt cx="685800" cy="685798"/>
            </a:xfrm>
          </p:grpSpPr>
          <p:sp>
            <p:nvSpPr>
              <p:cNvPr id="51231"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1232" name="Straight Arrow Connector 63"/>
              <p:cNvCxnSpPr>
                <a:cxnSpLocks noChangeShapeType="1"/>
                <a:stCxn id="51231"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33" name="Straight Arrow Connector 64"/>
              <p:cNvCxnSpPr>
                <a:cxnSpLocks noChangeShapeType="1"/>
                <a:stCxn id="51231"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34" name="Straight Arrow Connector 65"/>
              <p:cNvCxnSpPr>
                <a:cxnSpLocks noChangeShapeType="1"/>
                <a:stCxn id="51231"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1226" name="Group 93"/>
            <p:cNvGrpSpPr>
              <a:grpSpLocks/>
            </p:cNvGrpSpPr>
            <p:nvPr/>
          </p:nvGrpSpPr>
          <p:grpSpPr bwMode="auto">
            <a:xfrm>
              <a:off x="6705600" y="3048000"/>
              <a:ext cx="685800" cy="685798"/>
              <a:chOff x="2133600" y="3048001"/>
              <a:chExt cx="685800" cy="685798"/>
            </a:xfrm>
          </p:grpSpPr>
          <p:sp>
            <p:nvSpPr>
              <p:cNvPr id="51227" name="Flowchart: Connector 5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1228" name="Straight Arrow Connector 59"/>
              <p:cNvCxnSpPr>
                <a:cxnSpLocks noChangeShapeType="1"/>
                <a:stCxn id="51227"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29" name="Straight Arrow Connector 60"/>
              <p:cNvCxnSpPr>
                <a:cxnSpLocks noChangeShapeType="1"/>
                <a:stCxn id="51227"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30" name="Straight Arrow Connector 61"/>
              <p:cNvCxnSpPr>
                <a:cxnSpLocks noChangeShapeType="1"/>
                <a:stCxn id="51227"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1206"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59" name="Slide Number Placeholder 58"/>
          <p:cNvSpPr>
            <a:spLocks noGrp="1"/>
          </p:cNvSpPr>
          <p:nvPr>
            <p:ph type="sldNum" sz="quarter" idx="4294967295"/>
          </p:nvPr>
        </p:nvSpPr>
        <p:spPr>
          <a:xfrm>
            <a:off x="6553200" y="6356350"/>
            <a:ext cx="2133600" cy="365125"/>
          </a:xfrm>
          <a:prstGeom prst="rect">
            <a:avLst/>
          </a:prstGeom>
        </p:spPr>
        <p:txBody>
          <a:bodyPr/>
          <a:lstStyle/>
          <a:p>
            <a:pPr>
              <a:defRPr/>
            </a:pPr>
            <a:fld id="{7ED25058-9067-45F2-971C-BC9447870B50}" type="slidenum">
              <a:rPr lang="en-US"/>
              <a:pPr>
                <a:defRPr/>
              </a:pPr>
              <a:t>158</a:t>
            </a:fld>
            <a:endParaRPr lang="en-US"/>
          </a:p>
        </p:txBody>
      </p:sp>
      <p:grpSp>
        <p:nvGrpSpPr>
          <p:cNvPr id="51208" name="Group 71"/>
          <p:cNvGrpSpPr>
            <a:grpSpLocks/>
          </p:cNvGrpSpPr>
          <p:nvPr/>
        </p:nvGrpSpPr>
        <p:grpSpPr bwMode="auto">
          <a:xfrm rot="5400000">
            <a:off x="7258050" y="4324350"/>
            <a:ext cx="1371600" cy="342900"/>
            <a:chOff x="3886200" y="5334000"/>
            <a:chExt cx="3810000" cy="534194"/>
          </a:xfrm>
        </p:grpSpPr>
        <p:cxnSp>
          <p:nvCxnSpPr>
            <p:cNvPr id="51212" name="Elbow Connector 72"/>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13" name="Elbow Connector 73"/>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14" name="Elbow Connector 74"/>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15" name="Elbow Connector 75"/>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16" name="Elbow Connector 76"/>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17" name="Straight Connector 77"/>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18" name="Straight Connector 78"/>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19" name="Straight Connector 79"/>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1220" name="Straight Connector 80"/>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51209" name="Flowchart: Process 81"/>
          <p:cNvSpPr>
            <a:spLocks noChangeArrowheads="1"/>
          </p:cNvSpPr>
          <p:nvPr/>
        </p:nvSpPr>
        <p:spPr bwMode="auto">
          <a:xfrm>
            <a:off x="7467600" y="5410200"/>
            <a:ext cx="1219200" cy="685800"/>
          </a:xfrm>
          <a:prstGeom prst="flowChartProcess">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51210" name="TextBox 82"/>
          <p:cNvSpPr txBox="1">
            <a:spLocks noChangeArrowheads="1"/>
          </p:cNvSpPr>
          <p:nvPr/>
        </p:nvSpPr>
        <p:spPr bwMode="auto">
          <a:xfrm>
            <a:off x="7467600" y="5486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Formal</a:t>
            </a:r>
          </a:p>
          <a:p>
            <a:pPr algn="ctr"/>
            <a:r>
              <a:rPr lang="en-US" sz="1600"/>
              <a:t>Engine</a:t>
            </a:r>
          </a:p>
        </p:txBody>
      </p:sp>
      <p:sp>
        <p:nvSpPr>
          <p:cNvPr id="51211" name="TextBox 31"/>
          <p:cNvSpPr txBox="1">
            <a:spLocks noChangeArrowheads="1"/>
          </p:cNvSpPr>
          <p:nvPr/>
        </p:nvSpPr>
        <p:spPr bwMode="auto">
          <a:xfrm>
            <a:off x="838200" y="4648200"/>
            <a:ext cx="4495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Calibri" pitchFamily="34" charset="0"/>
              <a:buAutoNum type="arabicPeriod" startAt="3"/>
            </a:pPr>
            <a:r>
              <a:rPr lang="en-US"/>
              <a:t>Off-Chip Formal Analysis</a:t>
            </a:r>
          </a:p>
        </p:txBody>
      </p:sp>
    </p:spTree>
    <p:extLst>
      <p:ext uri="{BB962C8B-B14F-4D97-AF65-F5344CB8AC3E}">
        <p14:creationId xmlns:p14="http://schemas.microsoft.com/office/powerpoint/2010/main" val="733492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2226"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2228" name="Group 15"/>
          <p:cNvGrpSpPr>
            <a:grpSpLocks/>
          </p:cNvGrpSpPr>
          <p:nvPr/>
        </p:nvGrpSpPr>
        <p:grpSpPr bwMode="auto">
          <a:xfrm>
            <a:off x="2057400" y="1600200"/>
            <a:ext cx="4972050" cy="1524000"/>
            <a:chOff x="2057400" y="1600200"/>
            <a:chExt cx="4972050" cy="1524000"/>
          </a:xfrm>
        </p:grpSpPr>
        <p:grpSp>
          <p:nvGrpSpPr>
            <p:cNvPr id="52280" name="Group 56"/>
            <p:cNvGrpSpPr>
              <a:grpSpLocks/>
            </p:cNvGrpSpPr>
            <p:nvPr/>
          </p:nvGrpSpPr>
          <p:grpSpPr bwMode="auto">
            <a:xfrm>
              <a:off x="2057400" y="2057400"/>
              <a:ext cx="4972050" cy="1066800"/>
              <a:chOff x="2057400" y="2057400"/>
              <a:chExt cx="4972050" cy="1066800"/>
            </a:xfrm>
          </p:grpSpPr>
          <p:sp>
            <p:nvSpPr>
              <p:cNvPr id="52282"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2283"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2284"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2285"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2286"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2290"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2281"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52229" name="TextBox 31"/>
          <p:cNvSpPr txBox="1">
            <a:spLocks noChangeArrowheads="1"/>
          </p:cNvSpPr>
          <p:nvPr/>
        </p:nvSpPr>
        <p:spPr bwMode="auto">
          <a:xfrm>
            <a:off x="838200" y="4648200"/>
            <a:ext cx="449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971550" indent="-5143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AutoNum type="arabicPeriod" startAt="4"/>
            </a:pPr>
            <a:r>
              <a:rPr lang="en-US"/>
              <a:t>Off-Chip Formal Analysis</a:t>
            </a:r>
          </a:p>
          <a:p>
            <a:pPr lvl="1"/>
            <a:r>
              <a:rPr lang="en-US"/>
              <a:t> - Compute Pre-image</a:t>
            </a:r>
          </a:p>
        </p:txBody>
      </p:sp>
      <p:grpSp>
        <p:nvGrpSpPr>
          <p:cNvPr id="52230" name="Group 51"/>
          <p:cNvGrpSpPr>
            <a:grpSpLocks/>
          </p:cNvGrpSpPr>
          <p:nvPr/>
        </p:nvGrpSpPr>
        <p:grpSpPr bwMode="auto">
          <a:xfrm>
            <a:off x="2133600" y="3048000"/>
            <a:ext cx="5257800" cy="685800"/>
            <a:chOff x="2133600" y="3048000"/>
            <a:chExt cx="5257800" cy="685799"/>
          </a:xfrm>
        </p:grpSpPr>
        <p:cxnSp>
          <p:nvCxnSpPr>
            <p:cNvPr id="52254"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2255" name="Group 77"/>
            <p:cNvGrpSpPr>
              <a:grpSpLocks/>
            </p:cNvGrpSpPr>
            <p:nvPr/>
          </p:nvGrpSpPr>
          <p:grpSpPr bwMode="auto">
            <a:xfrm>
              <a:off x="2133600" y="3048001"/>
              <a:ext cx="685800" cy="685798"/>
              <a:chOff x="2133600" y="3048001"/>
              <a:chExt cx="685800" cy="685798"/>
            </a:xfrm>
          </p:grpSpPr>
          <p:sp>
            <p:nvSpPr>
              <p:cNvPr id="52276"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2277"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78"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79"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2256" name="Group 78"/>
            <p:cNvGrpSpPr>
              <a:grpSpLocks/>
            </p:cNvGrpSpPr>
            <p:nvPr/>
          </p:nvGrpSpPr>
          <p:grpSpPr bwMode="auto">
            <a:xfrm>
              <a:off x="2819400" y="3048000"/>
              <a:ext cx="685800" cy="685798"/>
              <a:chOff x="2133600" y="3048001"/>
              <a:chExt cx="685800" cy="685798"/>
            </a:xfrm>
          </p:grpSpPr>
          <p:sp>
            <p:nvSpPr>
              <p:cNvPr id="52272"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2273" name="Straight Arrow Connector 71"/>
              <p:cNvCxnSpPr>
                <a:cxnSpLocks noChangeShapeType="1"/>
                <a:stCxn id="52272"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74" name="Straight Arrow Connector 72"/>
              <p:cNvCxnSpPr>
                <a:cxnSpLocks noChangeShapeType="1"/>
                <a:stCxn id="52272"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75" name="Straight Arrow Connector 73"/>
              <p:cNvCxnSpPr>
                <a:cxnSpLocks noChangeShapeType="1"/>
                <a:stCxn id="52272"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2257" name="Group 83"/>
            <p:cNvGrpSpPr>
              <a:grpSpLocks/>
            </p:cNvGrpSpPr>
            <p:nvPr/>
          </p:nvGrpSpPr>
          <p:grpSpPr bwMode="auto">
            <a:xfrm>
              <a:off x="3505200" y="3048000"/>
              <a:ext cx="685800" cy="685798"/>
              <a:chOff x="2133600" y="3048001"/>
              <a:chExt cx="685800" cy="685798"/>
            </a:xfrm>
          </p:grpSpPr>
          <p:sp>
            <p:nvSpPr>
              <p:cNvPr id="52268"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2269" name="Straight Arrow Connector 67"/>
              <p:cNvCxnSpPr>
                <a:cxnSpLocks noChangeShapeType="1"/>
                <a:stCxn id="52268"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70" name="Straight Arrow Connector 68"/>
              <p:cNvCxnSpPr>
                <a:cxnSpLocks noChangeShapeType="1"/>
                <a:stCxn id="52268"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71" name="Straight Arrow Connector 69"/>
              <p:cNvCxnSpPr>
                <a:cxnSpLocks noChangeShapeType="1"/>
                <a:stCxn id="52268"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2258" name="Group 88"/>
            <p:cNvGrpSpPr>
              <a:grpSpLocks/>
            </p:cNvGrpSpPr>
            <p:nvPr/>
          </p:nvGrpSpPr>
          <p:grpSpPr bwMode="auto">
            <a:xfrm>
              <a:off x="6019800" y="3048000"/>
              <a:ext cx="685800" cy="685798"/>
              <a:chOff x="2133600" y="3048001"/>
              <a:chExt cx="685800" cy="685798"/>
            </a:xfrm>
          </p:grpSpPr>
          <p:sp>
            <p:nvSpPr>
              <p:cNvPr id="52264"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2265" name="Straight Arrow Connector 63"/>
              <p:cNvCxnSpPr>
                <a:cxnSpLocks noChangeShapeType="1"/>
                <a:stCxn id="52264"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66" name="Straight Arrow Connector 64"/>
              <p:cNvCxnSpPr>
                <a:cxnSpLocks noChangeShapeType="1"/>
                <a:stCxn id="52264"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67" name="Straight Arrow Connector 65"/>
              <p:cNvCxnSpPr>
                <a:cxnSpLocks noChangeShapeType="1"/>
                <a:stCxn id="52264"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2259" name="Group 93"/>
            <p:cNvGrpSpPr>
              <a:grpSpLocks/>
            </p:cNvGrpSpPr>
            <p:nvPr/>
          </p:nvGrpSpPr>
          <p:grpSpPr bwMode="auto">
            <a:xfrm>
              <a:off x="6705600" y="3048000"/>
              <a:ext cx="685800" cy="685798"/>
              <a:chOff x="2133600" y="3048001"/>
              <a:chExt cx="685800" cy="685798"/>
            </a:xfrm>
          </p:grpSpPr>
          <p:sp>
            <p:nvSpPr>
              <p:cNvPr id="52260" name="Flowchart: Connector 5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2261" name="Straight Arrow Connector 59"/>
              <p:cNvCxnSpPr>
                <a:cxnSpLocks noChangeShapeType="1"/>
                <a:stCxn id="52260"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62" name="Straight Arrow Connector 60"/>
              <p:cNvCxnSpPr>
                <a:cxnSpLocks noChangeShapeType="1"/>
                <a:stCxn id="52260"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63" name="Straight Arrow Connector 61"/>
              <p:cNvCxnSpPr>
                <a:cxnSpLocks noChangeShapeType="1"/>
                <a:stCxn id="52260"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2231"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68" name="Slide Number Placeholder 67"/>
          <p:cNvSpPr>
            <a:spLocks noGrp="1"/>
          </p:cNvSpPr>
          <p:nvPr>
            <p:ph type="sldNum" sz="quarter" idx="4294967295"/>
          </p:nvPr>
        </p:nvSpPr>
        <p:spPr>
          <a:xfrm>
            <a:off x="6553200" y="6356350"/>
            <a:ext cx="2133600" cy="365125"/>
          </a:xfrm>
          <a:prstGeom prst="rect">
            <a:avLst/>
          </a:prstGeom>
        </p:spPr>
        <p:txBody>
          <a:bodyPr/>
          <a:lstStyle/>
          <a:p>
            <a:pPr>
              <a:defRPr/>
            </a:pPr>
            <a:fld id="{37425092-21A5-4609-B71A-9D8E21815449}" type="slidenum">
              <a:rPr lang="en-US"/>
              <a:pPr>
                <a:defRPr/>
              </a:pPr>
              <a:t>159</a:t>
            </a:fld>
            <a:endParaRPr lang="en-US"/>
          </a:p>
        </p:txBody>
      </p:sp>
      <p:grpSp>
        <p:nvGrpSpPr>
          <p:cNvPr id="52233" name="Group 71"/>
          <p:cNvGrpSpPr>
            <a:grpSpLocks/>
          </p:cNvGrpSpPr>
          <p:nvPr/>
        </p:nvGrpSpPr>
        <p:grpSpPr bwMode="auto">
          <a:xfrm rot="5400000">
            <a:off x="7258050" y="4324350"/>
            <a:ext cx="1371600" cy="342900"/>
            <a:chOff x="3886200" y="5334000"/>
            <a:chExt cx="3810000" cy="534194"/>
          </a:xfrm>
        </p:grpSpPr>
        <p:cxnSp>
          <p:nvCxnSpPr>
            <p:cNvPr id="52245" name="Elbow Connector 72"/>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2246" name="Elbow Connector 73"/>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2247" name="Elbow Connector 74"/>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2248" name="Elbow Connector 75"/>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2249" name="Elbow Connector 76"/>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2250" name="Straight Connector 77"/>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2251" name="Straight Connector 78"/>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2252" name="Straight Connector 79"/>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2253" name="Straight Connector 80"/>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52234" name="Flowchart: Process 81"/>
          <p:cNvSpPr>
            <a:spLocks noChangeArrowheads="1"/>
          </p:cNvSpPr>
          <p:nvPr/>
        </p:nvSpPr>
        <p:spPr bwMode="auto">
          <a:xfrm>
            <a:off x="7467600" y="5410200"/>
            <a:ext cx="1219200" cy="685800"/>
          </a:xfrm>
          <a:prstGeom prst="flowChartProcess">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52235" name="TextBox 82"/>
          <p:cNvSpPr txBox="1">
            <a:spLocks noChangeArrowheads="1"/>
          </p:cNvSpPr>
          <p:nvPr/>
        </p:nvSpPr>
        <p:spPr bwMode="auto">
          <a:xfrm>
            <a:off x="7467600" y="5486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Formal</a:t>
            </a:r>
          </a:p>
          <a:p>
            <a:pPr algn="ctr"/>
            <a:r>
              <a:rPr lang="en-US" sz="1600"/>
              <a:t>Engine</a:t>
            </a:r>
          </a:p>
        </p:txBody>
      </p:sp>
      <p:sp>
        <p:nvSpPr>
          <p:cNvPr id="52236" name="Left Arrow 83"/>
          <p:cNvSpPr>
            <a:spLocks noChangeArrowheads="1"/>
          </p:cNvSpPr>
          <p:nvPr/>
        </p:nvSpPr>
        <p:spPr bwMode="auto">
          <a:xfrm>
            <a:off x="7010400" y="5562600"/>
            <a:ext cx="457200" cy="381000"/>
          </a:xfrm>
          <a:prstGeom prst="left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85" name="Oval 84"/>
          <p:cNvSpPr/>
          <p:nvPr/>
        </p:nvSpPr>
        <p:spPr bwMode="auto">
          <a:xfrm>
            <a:off x="5715000" y="5257800"/>
            <a:ext cx="457200" cy="838200"/>
          </a:xfrm>
          <a:prstGeom prst="ellipse">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tx1"/>
            </a:solidFill>
            <a:prstDash val="solid"/>
            <a:round/>
            <a:headEnd type="none" w="med" len="med"/>
            <a:tailEnd type="none" w="med" len="med"/>
          </a:ln>
          <a:effectLst/>
        </p:spPr>
        <p:txBody>
          <a:bodyPr/>
          <a:lstStyle/>
          <a:p>
            <a:pPr>
              <a:defRPr/>
            </a:pPr>
            <a:endParaRPr lang="en-US" sz="2600"/>
          </a:p>
        </p:txBody>
      </p:sp>
      <p:sp>
        <p:nvSpPr>
          <p:cNvPr id="61" name="12-Point Star 60"/>
          <p:cNvSpPr/>
          <p:nvPr/>
        </p:nvSpPr>
        <p:spPr bwMode="auto">
          <a:xfrm>
            <a:off x="6705600" y="5638800"/>
            <a:ext cx="152400" cy="152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cxnSp>
        <p:nvCxnSpPr>
          <p:cNvPr id="52239" name="Curved Connector 62"/>
          <p:cNvCxnSpPr>
            <a:cxnSpLocks noChangeShapeType="1"/>
            <a:stCxn id="61" idx="11"/>
            <a:endCxn id="90" idx="6"/>
          </p:cNvCxnSpPr>
          <p:nvPr/>
        </p:nvCxnSpPr>
        <p:spPr bwMode="auto">
          <a:xfrm rot="16200000" flipV="1">
            <a:off x="6300787" y="5129213"/>
            <a:ext cx="2381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2240" name="Curved Connector 66"/>
          <p:cNvCxnSpPr>
            <a:cxnSpLocks noChangeShapeType="1"/>
            <a:stCxn id="61" idx="3"/>
            <a:endCxn id="94" idx="6"/>
          </p:cNvCxnSpPr>
          <p:nvPr/>
        </p:nvCxnSpPr>
        <p:spPr bwMode="auto">
          <a:xfrm rot="5400000">
            <a:off x="6338887" y="5462588"/>
            <a:ext cx="1619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2241" name="Curved Connector 70"/>
          <p:cNvCxnSpPr>
            <a:cxnSpLocks noChangeShapeType="1"/>
            <a:stCxn id="61" idx="6"/>
            <a:endCxn id="91" idx="5"/>
          </p:cNvCxnSpPr>
          <p:nvPr/>
        </p:nvCxnSpPr>
        <p:spPr bwMode="auto">
          <a:xfrm rot="10800000">
            <a:off x="6073775" y="5692775"/>
            <a:ext cx="641350" cy="60325"/>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sp>
        <p:nvSpPr>
          <p:cNvPr id="90" name="Flowchart: Connector 89"/>
          <p:cNvSpPr/>
          <p:nvPr/>
        </p:nvSpPr>
        <p:spPr bwMode="auto">
          <a:xfrm>
            <a:off x="5867400" y="5334000"/>
            <a:ext cx="152400" cy="152400"/>
          </a:xfrm>
          <a:prstGeom prst="flowChartConnector">
            <a:avLst/>
          </a:prstGeom>
          <a:solidFill>
            <a:schemeClr val="accent1">
              <a:lumMod val="5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91" name="Flowchart: Connector 90"/>
          <p:cNvSpPr/>
          <p:nvPr/>
        </p:nvSpPr>
        <p:spPr bwMode="auto">
          <a:xfrm>
            <a:off x="5943600" y="5562600"/>
            <a:ext cx="152400" cy="152400"/>
          </a:xfrm>
          <a:prstGeom prst="flowChartConnector">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94" name="Flowchart: Connector 93"/>
          <p:cNvSpPr/>
          <p:nvPr/>
        </p:nvSpPr>
        <p:spPr bwMode="auto">
          <a:xfrm>
            <a:off x="5867400" y="5867400"/>
            <a:ext cx="152400" cy="152400"/>
          </a:xfrm>
          <a:prstGeom prst="flowChartConnector">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sz="2600"/>
          </a:p>
        </p:txBody>
      </p:sp>
    </p:spTree>
    <p:extLst>
      <p:ext uri="{BB962C8B-B14F-4D97-AF65-F5344CB8AC3E}">
        <p14:creationId xmlns:p14="http://schemas.microsoft.com/office/powerpoint/2010/main" val="42511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16</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4038788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3250"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3252" name="Group 15"/>
          <p:cNvGrpSpPr>
            <a:grpSpLocks/>
          </p:cNvGrpSpPr>
          <p:nvPr/>
        </p:nvGrpSpPr>
        <p:grpSpPr bwMode="auto">
          <a:xfrm>
            <a:off x="2057400" y="1600200"/>
            <a:ext cx="4972050" cy="1524000"/>
            <a:chOff x="2057400" y="1600200"/>
            <a:chExt cx="4972050" cy="1524000"/>
          </a:xfrm>
        </p:grpSpPr>
        <p:grpSp>
          <p:nvGrpSpPr>
            <p:cNvPr id="53307" name="Group 56"/>
            <p:cNvGrpSpPr>
              <a:grpSpLocks/>
            </p:cNvGrpSpPr>
            <p:nvPr/>
          </p:nvGrpSpPr>
          <p:grpSpPr bwMode="auto">
            <a:xfrm>
              <a:off x="2057400" y="2057400"/>
              <a:ext cx="4972050" cy="1066800"/>
              <a:chOff x="2057400" y="2057400"/>
              <a:chExt cx="4972050" cy="1066800"/>
            </a:xfrm>
          </p:grpSpPr>
          <p:sp>
            <p:nvSpPr>
              <p:cNvPr id="53309"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3310"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3311"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3312"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3313"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3317"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3308"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53253" name="TextBox 31"/>
          <p:cNvSpPr txBox="1">
            <a:spLocks noChangeArrowheads="1"/>
          </p:cNvSpPr>
          <p:nvPr/>
        </p:nvSpPr>
        <p:spPr bwMode="auto">
          <a:xfrm>
            <a:off x="838200" y="4648200"/>
            <a:ext cx="449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Calibri" pitchFamily="34" charset="0"/>
              <a:buAutoNum type="arabicPeriod" startAt="5"/>
            </a:pPr>
            <a:r>
              <a:rPr lang="en-US"/>
              <a:t>Pick candidate state and load breakpoint circuit</a:t>
            </a:r>
          </a:p>
        </p:txBody>
      </p:sp>
      <p:grpSp>
        <p:nvGrpSpPr>
          <p:cNvPr id="53254" name="Group 51"/>
          <p:cNvGrpSpPr>
            <a:grpSpLocks/>
          </p:cNvGrpSpPr>
          <p:nvPr/>
        </p:nvGrpSpPr>
        <p:grpSpPr bwMode="auto">
          <a:xfrm>
            <a:off x="2133600" y="3048000"/>
            <a:ext cx="5257800" cy="685800"/>
            <a:chOff x="2133600" y="3048000"/>
            <a:chExt cx="5257800" cy="685799"/>
          </a:xfrm>
        </p:grpSpPr>
        <p:cxnSp>
          <p:nvCxnSpPr>
            <p:cNvPr id="53281"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3282" name="Group 77"/>
            <p:cNvGrpSpPr>
              <a:grpSpLocks/>
            </p:cNvGrpSpPr>
            <p:nvPr/>
          </p:nvGrpSpPr>
          <p:grpSpPr bwMode="auto">
            <a:xfrm>
              <a:off x="2133600" y="3048001"/>
              <a:ext cx="685800" cy="685798"/>
              <a:chOff x="2133600" y="3048001"/>
              <a:chExt cx="685800" cy="685798"/>
            </a:xfrm>
          </p:grpSpPr>
          <p:sp>
            <p:nvSpPr>
              <p:cNvPr id="53303"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3304"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305"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306"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3283" name="Group 78"/>
            <p:cNvGrpSpPr>
              <a:grpSpLocks/>
            </p:cNvGrpSpPr>
            <p:nvPr/>
          </p:nvGrpSpPr>
          <p:grpSpPr bwMode="auto">
            <a:xfrm>
              <a:off x="2819400" y="3048000"/>
              <a:ext cx="685800" cy="685798"/>
              <a:chOff x="2133600" y="3048001"/>
              <a:chExt cx="685800" cy="685798"/>
            </a:xfrm>
          </p:grpSpPr>
          <p:sp>
            <p:nvSpPr>
              <p:cNvPr id="53299"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3300" name="Straight Arrow Connector 71"/>
              <p:cNvCxnSpPr>
                <a:cxnSpLocks noChangeShapeType="1"/>
                <a:stCxn id="53299"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301" name="Straight Arrow Connector 72"/>
              <p:cNvCxnSpPr>
                <a:cxnSpLocks noChangeShapeType="1"/>
                <a:stCxn id="53299"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302" name="Straight Arrow Connector 73"/>
              <p:cNvCxnSpPr>
                <a:cxnSpLocks noChangeShapeType="1"/>
                <a:stCxn id="53299"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3284" name="Group 83"/>
            <p:cNvGrpSpPr>
              <a:grpSpLocks/>
            </p:cNvGrpSpPr>
            <p:nvPr/>
          </p:nvGrpSpPr>
          <p:grpSpPr bwMode="auto">
            <a:xfrm>
              <a:off x="3505200" y="3048000"/>
              <a:ext cx="685800" cy="685798"/>
              <a:chOff x="2133600" y="3048001"/>
              <a:chExt cx="685800" cy="685798"/>
            </a:xfrm>
          </p:grpSpPr>
          <p:sp>
            <p:nvSpPr>
              <p:cNvPr id="53295"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3296" name="Straight Arrow Connector 67"/>
              <p:cNvCxnSpPr>
                <a:cxnSpLocks noChangeShapeType="1"/>
                <a:stCxn id="5329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97" name="Straight Arrow Connector 68"/>
              <p:cNvCxnSpPr>
                <a:cxnSpLocks noChangeShapeType="1"/>
                <a:stCxn id="5329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98" name="Straight Arrow Connector 69"/>
              <p:cNvCxnSpPr>
                <a:cxnSpLocks noChangeShapeType="1"/>
                <a:stCxn id="5329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3285" name="Group 88"/>
            <p:cNvGrpSpPr>
              <a:grpSpLocks/>
            </p:cNvGrpSpPr>
            <p:nvPr/>
          </p:nvGrpSpPr>
          <p:grpSpPr bwMode="auto">
            <a:xfrm>
              <a:off x="6019800" y="3048000"/>
              <a:ext cx="685800" cy="685798"/>
              <a:chOff x="2133600" y="3048001"/>
              <a:chExt cx="685800" cy="685798"/>
            </a:xfrm>
          </p:grpSpPr>
          <p:sp>
            <p:nvSpPr>
              <p:cNvPr id="53291"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3292" name="Straight Arrow Connector 63"/>
              <p:cNvCxnSpPr>
                <a:cxnSpLocks noChangeShapeType="1"/>
                <a:stCxn id="53291"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93" name="Straight Arrow Connector 64"/>
              <p:cNvCxnSpPr>
                <a:cxnSpLocks noChangeShapeType="1"/>
                <a:stCxn id="53291"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94" name="Straight Arrow Connector 65"/>
              <p:cNvCxnSpPr>
                <a:cxnSpLocks noChangeShapeType="1"/>
                <a:stCxn id="53291"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3286" name="Group 93"/>
            <p:cNvGrpSpPr>
              <a:grpSpLocks/>
            </p:cNvGrpSpPr>
            <p:nvPr/>
          </p:nvGrpSpPr>
          <p:grpSpPr bwMode="auto">
            <a:xfrm>
              <a:off x="6705600" y="3048000"/>
              <a:ext cx="685800" cy="685798"/>
              <a:chOff x="2133600" y="3048001"/>
              <a:chExt cx="685800" cy="685798"/>
            </a:xfrm>
          </p:grpSpPr>
          <p:sp>
            <p:nvSpPr>
              <p:cNvPr id="53287" name="Flowchart: Connector 5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3288" name="Straight Arrow Connector 59"/>
              <p:cNvCxnSpPr>
                <a:cxnSpLocks noChangeShapeType="1"/>
                <a:stCxn id="53287"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89" name="Straight Arrow Connector 60"/>
              <p:cNvCxnSpPr>
                <a:cxnSpLocks noChangeShapeType="1"/>
                <a:stCxn id="53287"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90" name="Straight Arrow Connector 61"/>
              <p:cNvCxnSpPr>
                <a:cxnSpLocks noChangeShapeType="1"/>
                <a:stCxn id="53287"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3255"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71" name="Slide Number Placeholder 70"/>
          <p:cNvSpPr>
            <a:spLocks noGrp="1"/>
          </p:cNvSpPr>
          <p:nvPr>
            <p:ph type="sldNum" sz="quarter" idx="4294967295"/>
          </p:nvPr>
        </p:nvSpPr>
        <p:spPr>
          <a:xfrm>
            <a:off x="6553200" y="6356350"/>
            <a:ext cx="2133600" cy="365125"/>
          </a:xfrm>
          <a:prstGeom prst="rect">
            <a:avLst/>
          </a:prstGeom>
        </p:spPr>
        <p:txBody>
          <a:bodyPr/>
          <a:lstStyle/>
          <a:p>
            <a:pPr>
              <a:defRPr/>
            </a:pPr>
            <a:fld id="{451D2D48-848F-44CB-99E0-B7009960FEF4}" type="slidenum">
              <a:rPr lang="en-US"/>
              <a:pPr>
                <a:defRPr/>
              </a:pPr>
              <a:t>160</a:t>
            </a:fld>
            <a:endParaRPr lang="en-US"/>
          </a:p>
        </p:txBody>
      </p:sp>
      <p:grpSp>
        <p:nvGrpSpPr>
          <p:cNvPr id="53257" name="Group 71"/>
          <p:cNvGrpSpPr>
            <a:grpSpLocks/>
          </p:cNvGrpSpPr>
          <p:nvPr/>
        </p:nvGrpSpPr>
        <p:grpSpPr bwMode="auto">
          <a:xfrm rot="5400000">
            <a:off x="7258050" y="4324350"/>
            <a:ext cx="1371600" cy="342900"/>
            <a:chOff x="3886200" y="5334000"/>
            <a:chExt cx="3810000" cy="534194"/>
          </a:xfrm>
        </p:grpSpPr>
        <p:cxnSp>
          <p:nvCxnSpPr>
            <p:cNvPr id="53272" name="Elbow Connector 72"/>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3" name="Elbow Connector 73"/>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4" name="Elbow Connector 74"/>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5" name="Elbow Connector 75"/>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6" name="Elbow Connector 76"/>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7" name="Straight Connector 77"/>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8" name="Straight Connector 78"/>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9" name="Straight Connector 79"/>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80" name="Straight Connector 80"/>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53258" name="Flowchart: Process 81"/>
          <p:cNvSpPr>
            <a:spLocks noChangeArrowheads="1"/>
          </p:cNvSpPr>
          <p:nvPr/>
        </p:nvSpPr>
        <p:spPr bwMode="auto">
          <a:xfrm>
            <a:off x="7467600" y="5410200"/>
            <a:ext cx="1219200" cy="685800"/>
          </a:xfrm>
          <a:prstGeom prst="flowChartProcess">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53259" name="TextBox 82"/>
          <p:cNvSpPr txBox="1">
            <a:spLocks noChangeArrowheads="1"/>
          </p:cNvSpPr>
          <p:nvPr/>
        </p:nvSpPr>
        <p:spPr bwMode="auto">
          <a:xfrm>
            <a:off x="7467600" y="5486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Formal</a:t>
            </a:r>
          </a:p>
          <a:p>
            <a:pPr algn="ctr"/>
            <a:r>
              <a:rPr lang="en-US" sz="1600"/>
              <a:t>Engine</a:t>
            </a:r>
          </a:p>
        </p:txBody>
      </p:sp>
      <p:sp>
        <p:nvSpPr>
          <p:cNvPr id="53260" name="Left Arrow 83"/>
          <p:cNvSpPr>
            <a:spLocks noChangeArrowheads="1"/>
          </p:cNvSpPr>
          <p:nvPr/>
        </p:nvSpPr>
        <p:spPr bwMode="auto">
          <a:xfrm>
            <a:off x="7010400" y="5562600"/>
            <a:ext cx="457200" cy="381000"/>
          </a:xfrm>
          <a:prstGeom prst="left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cxnSp>
        <p:nvCxnSpPr>
          <p:cNvPr id="53261" name="Curved Connector 62"/>
          <p:cNvCxnSpPr>
            <a:cxnSpLocks noChangeShapeType="1"/>
          </p:cNvCxnSpPr>
          <p:nvPr/>
        </p:nvCxnSpPr>
        <p:spPr bwMode="auto">
          <a:xfrm>
            <a:off x="6705600" y="5562600"/>
            <a:ext cx="914400" cy="914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90" name="Flowchart: Connector 58"/>
          <p:cNvSpPr>
            <a:spLocks noChangeArrowheads="1"/>
          </p:cNvSpPr>
          <p:nvPr/>
        </p:nvSpPr>
        <p:spPr bwMode="auto">
          <a:xfrm>
            <a:off x="5334000" y="3657600"/>
            <a:ext cx="304800" cy="381000"/>
          </a:xfrm>
          <a:prstGeom prst="flowChartConnector">
            <a:avLst/>
          </a:prstGeom>
          <a:solidFill>
            <a:schemeClr val="accent1">
              <a:lumMod val="50000"/>
            </a:schemeClr>
          </a:solidFill>
          <a:ln w="9525" algn="ctr">
            <a:solidFill>
              <a:schemeClr val="tx1"/>
            </a:solidFill>
            <a:round/>
            <a:headEnd/>
            <a:tailEnd/>
          </a:ln>
        </p:spPr>
        <p:txBody>
          <a:bodyPr wrap="none">
            <a:spAutoFit/>
          </a:bodyPr>
          <a:lstStyle/>
          <a:p>
            <a:pPr fontAlgn="auto">
              <a:spcBef>
                <a:spcPts val="0"/>
              </a:spcBef>
              <a:spcAft>
                <a:spcPts val="0"/>
              </a:spcAft>
              <a:defRPr/>
            </a:pPr>
            <a:endParaRPr lang="en-US">
              <a:latin typeface="+mn-lt"/>
            </a:endParaRPr>
          </a:p>
        </p:txBody>
      </p:sp>
      <p:sp>
        <p:nvSpPr>
          <p:cNvPr id="91" name="Oval 90"/>
          <p:cNvSpPr/>
          <p:nvPr/>
        </p:nvSpPr>
        <p:spPr bwMode="auto">
          <a:xfrm>
            <a:off x="5715000" y="5257800"/>
            <a:ext cx="457200" cy="838200"/>
          </a:xfrm>
          <a:prstGeom prst="ellipse">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tx1"/>
            </a:solidFill>
            <a:prstDash val="solid"/>
            <a:round/>
            <a:headEnd type="none" w="med" len="med"/>
            <a:tailEnd type="none" w="med" len="med"/>
          </a:ln>
          <a:effectLst/>
        </p:spPr>
        <p:txBody>
          <a:bodyPr/>
          <a:lstStyle/>
          <a:p>
            <a:pPr>
              <a:defRPr/>
            </a:pPr>
            <a:endParaRPr lang="en-US" sz="2600"/>
          </a:p>
        </p:txBody>
      </p:sp>
      <p:sp>
        <p:nvSpPr>
          <p:cNvPr id="92" name="12-Point Star 91"/>
          <p:cNvSpPr/>
          <p:nvPr/>
        </p:nvSpPr>
        <p:spPr bwMode="auto">
          <a:xfrm>
            <a:off x="6705600" y="5638800"/>
            <a:ext cx="152400" cy="152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cxnSp>
        <p:nvCxnSpPr>
          <p:cNvPr id="53265" name="Curved Connector 62"/>
          <p:cNvCxnSpPr>
            <a:cxnSpLocks noChangeShapeType="1"/>
            <a:stCxn id="92" idx="11"/>
            <a:endCxn id="96" idx="6"/>
          </p:cNvCxnSpPr>
          <p:nvPr/>
        </p:nvCxnSpPr>
        <p:spPr bwMode="auto">
          <a:xfrm rot="16200000" flipV="1">
            <a:off x="6300787" y="5129213"/>
            <a:ext cx="2381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3266" name="Curved Connector 66"/>
          <p:cNvCxnSpPr>
            <a:cxnSpLocks noChangeShapeType="1"/>
            <a:stCxn id="92" idx="3"/>
            <a:endCxn id="98" idx="6"/>
          </p:cNvCxnSpPr>
          <p:nvPr/>
        </p:nvCxnSpPr>
        <p:spPr bwMode="auto">
          <a:xfrm rot="5400000">
            <a:off x="6338887" y="5462588"/>
            <a:ext cx="1619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3267" name="Curved Connector 70"/>
          <p:cNvCxnSpPr>
            <a:cxnSpLocks noChangeShapeType="1"/>
            <a:stCxn id="92" idx="6"/>
            <a:endCxn id="97" idx="5"/>
          </p:cNvCxnSpPr>
          <p:nvPr/>
        </p:nvCxnSpPr>
        <p:spPr bwMode="auto">
          <a:xfrm rot="10800000">
            <a:off x="6073775" y="5692775"/>
            <a:ext cx="641350" cy="60325"/>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sp>
        <p:nvSpPr>
          <p:cNvPr id="96" name="Flowchart: Connector 95"/>
          <p:cNvSpPr/>
          <p:nvPr/>
        </p:nvSpPr>
        <p:spPr bwMode="auto">
          <a:xfrm>
            <a:off x="5867400" y="5334000"/>
            <a:ext cx="152400" cy="152400"/>
          </a:xfrm>
          <a:prstGeom prst="flowChartConnector">
            <a:avLst/>
          </a:prstGeom>
          <a:solidFill>
            <a:schemeClr val="accent1">
              <a:lumMod val="5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97" name="Flowchart: Connector 96"/>
          <p:cNvSpPr/>
          <p:nvPr/>
        </p:nvSpPr>
        <p:spPr bwMode="auto">
          <a:xfrm>
            <a:off x="5943600" y="5562600"/>
            <a:ext cx="152400" cy="152400"/>
          </a:xfrm>
          <a:prstGeom prst="flowChartConnector">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98" name="Flowchart: Connector 97"/>
          <p:cNvSpPr/>
          <p:nvPr/>
        </p:nvSpPr>
        <p:spPr bwMode="auto">
          <a:xfrm>
            <a:off x="5867400" y="5867400"/>
            <a:ext cx="152400" cy="152400"/>
          </a:xfrm>
          <a:prstGeom prst="flowChartConnector">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102" name="Curved Up Arrow 101"/>
          <p:cNvSpPr/>
          <p:nvPr/>
        </p:nvSpPr>
        <p:spPr bwMode="auto">
          <a:xfrm rot="15190348">
            <a:off x="5309394" y="4242594"/>
            <a:ext cx="1589087" cy="492125"/>
          </a:xfrm>
          <a:prstGeom prst="curvedUpArrow">
            <a:avLst>
              <a:gd name="adj1" fmla="val 25000"/>
              <a:gd name="adj2" fmla="val 72667"/>
              <a:gd name="adj3" fmla="val 23542"/>
            </a:avLst>
          </a:prstGeom>
          <a:solidFill>
            <a:schemeClr val="accent1">
              <a:lumMod val="50000"/>
            </a:schemeClr>
          </a:solidFill>
          <a:ln w="9525" cap="flat" cmpd="sng" algn="ctr">
            <a:noFill/>
            <a:prstDash val="solid"/>
            <a:round/>
            <a:headEnd type="none" w="med" len="med"/>
            <a:tailEnd type="none" w="med" len="med"/>
          </a:ln>
          <a:effectLst/>
        </p:spPr>
        <p:txBody>
          <a:bodyPr>
            <a:spAutoFit/>
          </a:bodyPr>
          <a:lstStyle/>
          <a:p>
            <a:pPr>
              <a:defRPr/>
            </a:pPr>
            <a:endParaRPr lang="en-US" sz="2600"/>
          </a:p>
        </p:txBody>
      </p:sp>
    </p:spTree>
    <p:extLst>
      <p:ext uri="{BB962C8B-B14F-4D97-AF65-F5344CB8AC3E}">
        <p14:creationId xmlns:p14="http://schemas.microsoft.com/office/powerpoint/2010/main" val="249565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4274"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4276" name="Group 15"/>
          <p:cNvGrpSpPr>
            <a:grpSpLocks/>
          </p:cNvGrpSpPr>
          <p:nvPr/>
        </p:nvGrpSpPr>
        <p:grpSpPr bwMode="auto">
          <a:xfrm>
            <a:off x="2057400" y="1600200"/>
            <a:ext cx="4972050" cy="1524000"/>
            <a:chOff x="2057400" y="1600200"/>
            <a:chExt cx="4972050" cy="1524000"/>
          </a:xfrm>
        </p:grpSpPr>
        <p:grpSp>
          <p:nvGrpSpPr>
            <p:cNvPr id="54332" name="Group 56"/>
            <p:cNvGrpSpPr>
              <a:grpSpLocks/>
            </p:cNvGrpSpPr>
            <p:nvPr/>
          </p:nvGrpSpPr>
          <p:grpSpPr bwMode="auto">
            <a:xfrm>
              <a:off x="2057400" y="2057400"/>
              <a:ext cx="4972050" cy="1066800"/>
              <a:chOff x="2057400" y="2057400"/>
              <a:chExt cx="4972050" cy="1066800"/>
            </a:xfrm>
          </p:grpSpPr>
          <p:sp>
            <p:nvSpPr>
              <p:cNvPr id="54334"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4335"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4336"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4337"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4338"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4342"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4333"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54277" name="TextBox 31"/>
          <p:cNvSpPr txBox="1">
            <a:spLocks noChangeArrowheads="1"/>
          </p:cNvSpPr>
          <p:nvPr/>
        </p:nvSpPr>
        <p:spPr bwMode="auto">
          <a:xfrm>
            <a:off x="838200" y="4648200"/>
            <a:ext cx="4800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Calibri" pitchFamily="34" charset="0"/>
              <a:buAutoNum type="arabicPeriod" startAt="6"/>
            </a:pPr>
            <a:r>
              <a:rPr lang="en-US"/>
              <a:t>Run until hits the breakpoint</a:t>
            </a:r>
          </a:p>
        </p:txBody>
      </p:sp>
      <p:grpSp>
        <p:nvGrpSpPr>
          <p:cNvPr id="54278" name="Group 51"/>
          <p:cNvGrpSpPr>
            <a:grpSpLocks/>
          </p:cNvGrpSpPr>
          <p:nvPr/>
        </p:nvGrpSpPr>
        <p:grpSpPr bwMode="auto">
          <a:xfrm>
            <a:off x="2133600" y="3048000"/>
            <a:ext cx="5257800" cy="685800"/>
            <a:chOff x="2133600" y="3048000"/>
            <a:chExt cx="5257800" cy="685799"/>
          </a:xfrm>
        </p:grpSpPr>
        <p:cxnSp>
          <p:nvCxnSpPr>
            <p:cNvPr id="54306"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4307" name="Group 77"/>
            <p:cNvGrpSpPr>
              <a:grpSpLocks/>
            </p:cNvGrpSpPr>
            <p:nvPr/>
          </p:nvGrpSpPr>
          <p:grpSpPr bwMode="auto">
            <a:xfrm>
              <a:off x="2133600" y="3048001"/>
              <a:ext cx="685800" cy="685798"/>
              <a:chOff x="2133600" y="3048001"/>
              <a:chExt cx="685800" cy="685798"/>
            </a:xfrm>
          </p:grpSpPr>
          <p:sp>
            <p:nvSpPr>
              <p:cNvPr id="54328"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4329"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30"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31"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4308" name="Group 78"/>
            <p:cNvGrpSpPr>
              <a:grpSpLocks/>
            </p:cNvGrpSpPr>
            <p:nvPr/>
          </p:nvGrpSpPr>
          <p:grpSpPr bwMode="auto">
            <a:xfrm>
              <a:off x="2819400" y="3048000"/>
              <a:ext cx="685800" cy="685798"/>
              <a:chOff x="2133600" y="3048001"/>
              <a:chExt cx="685800" cy="685798"/>
            </a:xfrm>
          </p:grpSpPr>
          <p:sp>
            <p:nvSpPr>
              <p:cNvPr id="54324"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4325" name="Straight Arrow Connector 71"/>
              <p:cNvCxnSpPr>
                <a:cxnSpLocks noChangeShapeType="1"/>
                <a:stCxn id="54324"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26" name="Straight Arrow Connector 72"/>
              <p:cNvCxnSpPr>
                <a:cxnSpLocks noChangeShapeType="1"/>
                <a:stCxn id="54324"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27" name="Straight Arrow Connector 73"/>
              <p:cNvCxnSpPr>
                <a:cxnSpLocks noChangeShapeType="1"/>
                <a:stCxn id="54324"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4309" name="Group 83"/>
            <p:cNvGrpSpPr>
              <a:grpSpLocks/>
            </p:cNvGrpSpPr>
            <p:nvPr/>
          </p:nvGrpSpPr>
          <p:grpSpPr bwMode="auto">
            <a:xfrm>
              <a:off x="3505200" y="3048000"/>
              <a:ext cx="685800" cy="685798"/>
              <a:chOff x="2133600" y="3048001"/>
              <a:chExt cx="685800" cy="685798"/>
            </a:xfrm>
          </p:grpSpPr>
          <p:sp>
            <p:nvSpPr>
              <p:cNvPr id="54320"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4321" name="Straight Arrow Connector 67"/>
              <p:cNvCxnSpPr>
                <a:cxnSpLocks noChangeShapeType="1"/>
                <a:stCxn id="54320"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22" name="Straight Arrow Connector 68"/>
              <p:cNvCxnSpPr>
                <a:cxnSpLocks noChangeShapeType="1"/>
                <a:stCxn id="54320"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23" name="Straight Arrow Connector 69"/>
              <p:cNvCxnSpPr>
                <a:cxnSpLocks noChangeShapeType="1"/>
                <a:stCxn id="54320"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4310" name="Group 88"/>
            <p:cNvGrpSpPr>
              <a:grpSpLocks/>
            </p:cNvGrpSpPr>
            <p:nvPr/>
          </p:nvGrpSpPr>
          <p:grpSpPr bwMode="auto">
            <a:xfrm>
              <a:off x="6019800" y="3048000"/>
              <a:ext cx="685800" cy="685798"/>
              <a:chOff x="2133600" y="3048001"/>
              <a:chExt cx="685800" cy="685798"/>
            </a:xfrm>
          </p:grpSpPr>
          <p:sp>
            <p:nvSpPr>
              <p:cNvPr id="54316"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4317" name="Straight Arrow Connector 63"/>
              <p:cNvCxnSpPr>
                <a:cxnSpLocks noChangeShapeType="1"/>
                <a:stCxn id="54316"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18" name="Straight Arrow Connector 64"/>
              <p:cNvCxnSpPr>
                <a:cxnSpLocks noChangeShapeType="1"/>
                <a:stCxn id="54316"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19" name="Straight Arrow Connector 65"/>
              <p:cNvCxnSpPr>
                <a:cxnSpLocks noChangeShapeType="1"/>
                <a:stCxn id="54316"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4311" name="Group 93"/>
            <p:cNvGrpSpPr>
              <a:grpSpLocks/>
            </p:cNvGrpSpPr>
            <p:nvPr/>
          </p:nvGrpSpPr>
          <p:grpSpPr bwMode="auto">
            <a:xfrm>
              <a:off x="6705600" y="3048000"/>
              <a:ext cx="685800" cy="685798"/>
              <a:chOff x="2133600" y="3048001"/>
              <a:chExt cx="685800" cy="685798"/>
            </a:xfrm>
          </p:grpSpPr>
          <p:sp>
            <p:nvSpPr>
              <p:cNvPr id="54312" name="Flowchart: Connector 5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4313" name="Straight Arrow Connector 59"/>
              <p:cNvCxnSpPr>
                <a:cxnSpLocks noChangeShapeType="1"/>
                <a:stCxn id="54312"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14" name="Straight Arrow Connector 60"/>
              <p:cNvCxnSpPr>
                <a:cxnSpLocks noChangeShapeType="1"/>
                <a:stCxn id="54312"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315" name="Straight Arrow Connector 61"/>
              <p:cNvCxnSpPr>
                <a:cxnSpLocks noChangeShapeType="1"/>
                <a:stCxn id="54312"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4279"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85" name="Slide Number Placeholder 84"/>
          <p:cNvSpPr>
            <a:spLocks noGrp="1"/>
          </p:cNvSpPr>
          <p:nvPr>
            <p:ph type="sldNum" sz="quarter" idx="4294967295"/>
          </p:nvPr>
        </p:nvSpPr>
        <p:spPr>
          <a:xfrm>
            <a:off x="6553200" y="6356350"/>
            <a:ext cx="2133600" cy="365125"/>
          </a:xfrm>
          <a:prstGeom prst="rect">
            <a:avLst/>
          </a:prstGeom>
        </p:spPr>
        <p:txBody>
          <a:bodyPr/>
          <a:lstStyle/>
          <a:p>
            <a:pPr>
              <a:defRPr/>
            </a:pPr>
            <a:fld id="{5BCB3BD7-36C7-48C7-ACFF-FE42DAF52613}" type="slidenum">
              <a:rPr lang="en-US"/>
              <a:pPr>
                <a:defRPr/>
              </a:pPr>
              <a:t>161</a:t>
            </a:fld>
            <a:endParaRPr lang="en-US"/>
          </a:p>
        </p:txBody>
      </p:sp>
      <p:grpSp>
        <p:nvGrpSpPr>
          <p:cNvPr id="54281" name="Group 71"/>
          <p:cNvGrpSpPr>
            <a:grpSpLocks/>
          </p:cNvGrpSpPr>
          <p:nvPr/>
        </p:nvGrpSpPr>
        <p:grpSpPr bwMode="auto">
          <a:xfrm rot="5400000">
            <a:off x="7258050" y="4324350"/>
            <a:ext cx="1371600" cy="342900"/>
            <a:chOff x="3886200" y="5334000"/>
            <a:chExt cx="3810000" cy="534194"/>
          </a:xfrm>
        </p:grpSpPr>
        <p:cxnSp>
          <p:nvCxnSpPr>
            <p:cNvPr id="54297" name="Elbow Connector 72"/>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4298" name="Elbow Connector 73"/>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4299" name="Elbow Connector 74"/>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4300" name="Elbow Connector 75"/>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4301" name="Elbow Connector 76"/>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4302" name="Straight Connector 77"/>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4303" name="Straight Connector 78"/>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4304" name="Straight Connector 79"/>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4305" name="Straight Connector 80"/>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54282" name="Flowchart: Process 81"/>
          <p:cNvSpPr>
            <a:spLocks noChangeArrowheads="1"/>
          </p:cNvSpPr>
          <p:nvPr/>
        </p:nvSpPr>
        <p:spPr bwMode="auto">
          <a:xfrm>
            <a:off x="7467600" y="5410200"/>
            <a:ext cx="1219200" cy="685800"/>
          </a:xfrm>
          <a:prstGeom prst="flowChartProcess">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54283" name="TextBox 82"/>
          <p:cNvSpPr txBox="1">
            <a:spLocks noChangeArrowheads="1"/>
          </p:cNvSpPr>
          <p:nvPr/>
        </p:nvSpPr>
        <p:spPr bwMode="auto">
          <a:xfrm>
            <a:off x="7467600" y="5486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Formal</a:t>
            </a:r>
          </a:p>
          <a:p>
            <a:pPr algn="ctr"/>
            <a:r>
              <a:rPr lang="en-US" sz="1600"/>
              <a:t>Engine</a:t>
            </a:r>
          </a:p>
        </p:txBody>
      </p:sp>
      <p:sp>
        <p:nvSpPr>
          <p:cNvPr id="54284" name="Left Arrow 83"/>
          <p:cNvSpPr>
            <a:spLocks noChangeArrowheads="1"/>
          </p:cNvSpPr>
          <p:nvPr/>
        </p:nvSpPr>
        <p:spPr bwMode="auto">
          <a:xfrm>
            <a:off x="7010400" y="5562600"/>
            <a:ext cx="457200" cy="381000"/>
          </a:xfrm>
          <a:prstGeom prst="left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cxnSp>
        <p:nvCxnSpPr>
          <p:cNvPr id="54285" name="Curved Connector 62"/>
          <p:cNvCxnSpPr>
            <a:cxnSpLocks noChangeShapeType="1"/>
          </p:cNvCxnSpPr>
          <p:nvPr/>
        </p:nvCxnSpPr>
        <p:spPr bwMode="auto">
          <a:xfrm>
            <a:off x="6705600" y="5562600"/>
            <a:ext cx="914400" cy="914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54286" name="Freeform 30"/>
          <p:cNvSpPr>
            <a:spLocks noChangeArrowheads="1"/>
          </p:cNvSpPr>
          <p:nvPr/>
        </p:nvSpPr>
        <p:spPr bwMode="auto">
          <a:xfrm>
            <a:off x="1801813" y="3370263"/>
            <a:ext cx="5527675" cy="14287"/>
          </a:xfrm>
          <a:custGeom>
            <a:avLst/>
            <a:gdLst>
              <a:gd name="T0" fmla="*/ 0 w 5527344"/>
              <a:gd name="T1" fmla="*/ 16389 h 13648"/>
              <a:gd name="T2" fmla="*/ 2771160 w 5527344"/>
              <a:gd name="T3" fmla="*/ 16389 h 13648"/>
              <a:gd name="T4" fmla="*/ 5528659 w 5527344"/>
              <a:gd name="T5" fmla="*/ 0 h 13648"/>
              <a:gd name="T6" fmla="*/ 0 60000 65536"/>
              <a:gd name="T7" fmla="*/ 0 60000 65536"/>
              <a:gd name="T8" fmla="*/ 0 60000 65536"/>
              <a:gd name="T9" fmla="*/ 0 w 5527344"/>
              <a:gd name="T10" fmla="*/ 0 h 13648"/>
              <a:gd name="T11" fmla="*/ 5527344 w 5527344"/>
              <a:gd name="T12" fmla="*/ 13648 h 13648"/>
            </a:gdLst>
            <a:ahLst/>
            <a:cxnLst>
              <a:cxn ang="T6">
                <a:pos x="T0" y="T1"/>
              </a:cxn>
              <a:cxn ang="T7">
                <a:pos x="T2" y="T3"/>
              </a:cxn>
              <a:cxn ang="T8">
                <a:pos x="T4" y="T5"/>
              </a:cxn>
            </a:cxnLst>
            <a:rect l="T9" t="T10" r="T11" b="T12"/>
            <a:pathLst>
              <a:path w="5527344" h="13648">
                <a:moveTo>
                  <a:pt x="0" y="13648"/>
                </a:moveTo>
                <a:lnTo>
                  <a:pt x="2770496" y="13648"/>
                </a:lnTo>
                <a:lnTo>
                  <a:pt x="5527344" y="0"/>
                </a:lnTo>
              </a:path>
            </a:pathLst>
          </a:custGeom>
          <a:noFill/>
          <a:ln w="38100"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CA"/>
          </a:p>
        </p:txBody>
      </p:sp>
      <p:sp>
        <p:nvSpPr>
          <p:cNvPr id="66" name="Oval 65"/>
          <p:cNvSpPr/>
          <p:nvPr/>
        </p:nvSpPr>
        <p:spPr bwMode="auto">
          <a:xfrm>
            <a:off x="5715000" y="5257800"/>
            <a:ext cx="457200" cy="838200"/>
          </a:xfrm>
          <a:prstGeom prst="ellipse">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tx1"/>
            </a:solidFill>
            <a:prstDash val="solid"/>
            <a:round/>
            <a:headEnd type="none" w="med" len="med"/>
            <a:tailEnd type="none" w="med" len="med"/>
          </a:ln>
          <a:effectLst/>
        </p:spPr>
        <p:txBody>
          <a:bodyPr/>
          <a:lstStyle/>
          <a:p>
            <a:pPr>
              <a:defRPr/>
            </a:pPr>
            <a:endParaRPr lang="en-US" sz="2600"/>
          </a:p>
        </p:txBody>
      </p:sp>
      <p:sp>
        <p:nvSpPr>
          <p:cNvPr id="67" name="12-Point Star 66"/>
          <p:cNvSpPr/>
          <p:nvPr/>
        </p:nvSpPr>
        <p:spPr bwMode="auto">
          <a:xfrm>
            <a:off x="6705600" y="5638800"/>
            <a:ext cx="152400" cy="152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cxnSp>
        <p:nvCxnSpPr>
          <p:cNvPr id="54289" name="Curved Connector 62"/>
          <p:cNvCxnSpPr>
            <a:cxnSpLocks noChangeShapeType="1"/>
            <a:stCxn id="67" idx="11"/>
            <a:endCxn id="71" idx="6"/>
          </p:cNvCxnSpPr>
          <p:nvPr/>
        </p:nvCxnSpPr>
        <p:spPr bwMode="auto">
          <a:xfrm rot="16200000" flipV="1">
            <a:off x="6300787" y="5129213"/>
            <a:ext cx="2381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4290" name="Curved Connector 66"/>
          <p:cNvCxnSpPr>
            <a:cxnSpLocks noChangeShapeType="1"/>
            <a:stCxn id="67" idx="3"/>
            <a:endCxn id="86" idx="6"/>
          </p:cNvCxnSpPr>
          <p:nvPr/>
        </p:nvCxnSpPr>
        <p:spPr bwMode="auto">
          <a:xfrm rot="5400000">
            <a:off x="6338887" y="5462588"/>
            <a:ext cx="1619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4291" name="Curved Connector 70"/>
          <p:cNvCxnSpPr>
            <a:cxnSpLocks noChangeShapeType="1"/>
            <a:stCxn id="67" idx="6"/>
            <a:endCxn id="72" idx="5"/>
          </p:cNvCxnSpPr>
          <p:nvPr/>
        </p:nvCxnSpPr>
        <p:spPr bwMode="auto">
          <a:xfrm rot="10800000">
            <a:off x="6073775" y="5692775"/>
            <a:ext cx="641350" cy="60325"/>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sp>
        <p:nvSpPr>
          <p:cNvPr id="71" name="Flowchart: Connector 70"/>
          <p:cNvSpPr/>
          <p:nvPr/>
        </p:nvSpPr>
        <p:spPr bwMode="auto">
          <a:xfrm>
            <a:off x="5867400" y="5334000"/>
            <a:ext cx="152400" cy="152400"/>
          </a:xfrm>
          <a:prstGeom prst="flowChartConnector">
            <a:avLst/>
          </a:prstGeom>
          <a:solidFill>
            <a:schemeClr val="accent1">
              <a:lumMod val="5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72" name="Flowchart: Connector 71"/>
          <p:cNvSpPr/>
          <p:nvPr/>
        </p:nvSpPr>
        <p:spPr bwMode="auto">
          <a:xfrm>
            <a:off x="5943600" y="5562600"/>
            <a:ext cx="152400" cy="152400"/>
          </a:xfrm>
          <a:prstGeom prst="flowChartConnector">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86" name="Flowchart: Connector 85"/>
          <p:cNvSpPr/>
          <p:nvPr/>
        </p:nvSpPr>
        <p:spPr bwMode="auto">
          <a:xfrm>
            <a:off x="5867400" y="5867400"/>
            <a:ext cx="152400" cy="152400"/>
          </a:xfrm>
          <a:prstGeom prst="flowChartConnector">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87" name="Flowchart: Connector 58"/>
          <p:cNvSpPr>
            <a:spLocks noChangeArrowheads="1"/>
          </p:cNvSpPr>
          <p:nvPr/>
        </p:nvSpPr>
        <p:spPr bwMode="auto">
          <a:xfrm>
            <a:off x="5334000" y="3657600"/>
            <a:ext cx="304800" cy="381000"/>
          </a:xfrm>
          <a:prstGeom prst="flowChartConnector">
            <a:avLst/>
          </a:prstGeom>
          <a:solidFill>
            <a:schemeClr val="accent1">
              <a:lumMod val="50000"/>
            </a:schemeClr>
          </a:solidFill>
          <a:ln w="9525" algn="ctr">
            <a:solidFill>
              <a:schemeClr val="tx1"/>
            </a:solidFill>
            <a:round/>
            <a:headEnd/>
            <a:tailEnd/>
          </a:ln>
        </p:spPr>
        <p:txBody>
          <a:bodyPr wrap="none">
            <a:spAutoFit/>
          </a:bodyPr>
          <a:lstStyle/>
          <a:p>
            <a:pPr fontAlgn="auto">
              <a:spcBef>
                <a:spcPts val="0"/>
              </a:spcBef>
              <a:spcAft>
                <a:spcPts val="0"/>
              </a:spcAft>
              <a:defRPr/>
            </a:pPr>
            <a:endParaRPr lang="en-US">
              <a:latin typeface="+mn-lt"/>
            </a:endParaRPr>
          </a:p>
        </p:txBody>
      </p:sp>
      <p:sp>
        <p:nvSpPr>
          <p:cNvPr id="88" name="Curved Up Arrow 87"/>
          <p:cNvSpPr/>
          <p:nvPr/>
        </p:nvSpPr>
        <p:spPr bwMode="auto">
          <a:xfrm rot="15190348">
            <a:off x="5309394" y="4242594"/>
            <a:ext cx="1589087" cy="492125"/>
          </a:xfrm>
          <a:prstGeom prst="curvedUpArrow">
            <a:avLst>
              <a:gd name="adj1" fmla="val 25000"/>
              <a:gd name="adj2" fmla="val 72667"/>
              <a:gd name="adj3" fmla="val 23542"/>
            </a:avLst>
          </a:prstGeom>
          <a:solidFill>
            <a:schemeClr val="accent1">
              <a:lumMod val="50000"/>
            </a:schemeClr>
          </a:solidFill>
          <a:ln w="9525" cap="flat" cmpd="sng" algn="ctr">
            <a:noFill/>
            <a:prstDash val="solid"/>
            <a:round/>
            <a:headEnd type="none" w="med" len="med"/>
            <a:tailEnd type="none" w="med" len="med"/>
          </a:ln>
          <a:effectLst/>
        </p:spPr>
        <p:txBody>
          <a:bodyPr>
            <a:spAutoFit/>
          </a:bodyPr>
          <a:lstStyle/>
          <a:p>
            <a:pPr>
              <a:defRPr/>
            </a:pPr>
            <a:endParaRPr lang="en-US" sz="2600"/>
          </a:p>
        </p:txBody>
      </p:sp>
    </p:spTree>
    <p:extLst>
      <p:ext uri="{BB962C8B-B14F-4D97-AF65-F5344CB8AC3E}">
        <p14:creationId xmlns:p14="http://schemas.microsoft.com/office/powerpoint/2010/main" val="240340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5298"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5300" name="Group 15"/>
          <p:cNvGrpSpPr>
            <a:grpSpLocks/>
          </p:cNvGrpSpPr>
          <p:nvPr/>
        </p:nvGrpSpPr>
        <p:grpSpPr bwMode="auto">
          <a:xfrm>
            <a:off x="2057400" y="1600200"/>
            <a:ext cx="4972050" cy="1524000"/>
            <a:chOff x="2057400" y="1600200"/>
            <a:chExt cx="4972050" cy="1524000"/>
          </a:xfrm>
        </p:grpSpPr>
        <p:grpSp>
          <p:nvGrpSpPr>
            <p:cNvPr id="55355" name="Group 56"/>
            <p:cNvGrpSpPr>
              <a:grpSpLocks/>
            </p:cNvGrpSpPr>
            <p:nvPr/>
          </p:nvGrpSpPr>
          <p:grpSpPr bwMode="auto">
            <a:xfrm>
              <a:off x="2057400" y="2057400"/>
              <a:ext cx="4972050" cy="1066800"/>
              <a:chOff x="2057400" y="2057400"/>
              <a:chExt cx="4972050" cy="1066800"/>
            </a:xfrm>
          </p:grpSpPr>
          <p:sp>
            <p:nvSpPr>
              <p:cNvPr id="55357"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5358"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5359"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5360"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5361"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5365"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5356"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55301" name="TextBox 31"/>
          <p:cNvSpPr txBox="1">
            <a:spLocks noChangeArrowheads="1"/>
          </p:cNvSpPr>
          <p:nvPr/>
        </p:nvSpPr>
        <p:spPr bwMode="auto">
          <a:xfrm>
            <a:off x="838200" y="4648200"/>
            <a:ext cx="4495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Calibri" pitchFamily="34" charset="0"/>
              <a:buAutoNum type="arabicPeriod" startAt="7"/>
            </a:pPr>
            <a:r>
              <a:rPr lang="en-US"/>
              <a:t>Pick another state</a:t>
            </a:r>
          </a:p>
        </p:txBody>
      </p:sp>
      <p:grpSp>
        <p:nvGrpSpPr>
          <p:cNvPr id="55302" name="Group 51"/>
          <p:cNvGrpSpPr>
            <a:grpSpLocks/>
          </p:cNvGrpSpPr>
          <p:nvPr/>
        </p:nvGrpSpPr>
        <p:grpSpPr bwMode="auto">
          <a:xfrm>
            <a:off x="2133600" y="3048000"/>
            <a:ext cx="5257800" cy="685800"/>
            <a:chOff x="2133600" y="3048000"/>
            <a:chExt cx="5257800" cy="685799"/>
          </a:xfrm>
        </p:grpSpPr>
        <p:cxnSp>
          <p:nvCxnSpPr>
            <p:cNvPr id="55329"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5330" name="Group 77"/>
            <p:cNvGrpSpPr>
              <a:grpSpLocks/>
            </p:cNvGrpSpPr>
            <p:nvPr/>
          </p:nvGrpSpPr>
          <p:grpSpPr bwMode="auto">
            <a:xfrm>
              <a:off x="2133600" y="3048001"/>
              <a:ext cx="685800" cy="685798"/>
              <a:chOff x="2133600" y="3048001"/>
              <a:chExt cx="685800" cy="685798"/>
            </a:xfrm>
          </p:grpSpPr>
          <p:sp>
            <p:nvSpPr>
              <p:cNvPr id="55351"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5352"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53"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54"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5331" name="Group 78"/>
            <p:cNvGrpSpPr>
              <a:grpSpLocks/>
            </p:cNvGrpSpPr>
            <p:nvPr/>
          </p:nvGrpSpPr>
          <p:grpSpPr bwMode="auto">
            <a:xfrm>
              <a:off x="2819400" y="3048000"/>
              <a:ext cx="685800" cy="685798"/>
              <a:chOff x="2133600" y="3048001"/>
              <a:chExt cx="685800" cy="685798"/>
            </a:xfrm>
          </p:grpSpPr>
          <p:sp>
            <p:nvSpPr>
              <p:cNvPr id="55347"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5348" name="Straight Arrow Connector 71"/>
              <p:cNvCxnSpPr>
                <a:cxnSpLocks noChangeShapeType="1"/>
                <a:stCxn id="55347"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49" name="Straight Arrow Connector 72"/>
              <p:cNvCxnSpPr>
                <a:cxnSpLocks noChangeShapeType="1"/>
                <a:stCxn id="55347"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50" name="Straight Arrow Connector 73"/>
              <p:cNvCxnSpPr>
                <a:cxnSpLocks noChangeShapeType="1"/>
                <a:stCxn id="55347"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5332" name="Group 83"/>
            <p:cNvGrpSpPr>
              <a:grpSpLocks/>
            </p:cNvGrpSpPr>
            <p:nvPr/>
          </p:nvGrpSpPr>
          <p:grpSpPr bwMode="auto">
            <a:xfrm>
              <a:off x="3505200" y="3048000"/>
              <a:ext cx="685800" cy="685798"/>
              <a:chOff x="2133600" y="3048001"/>
              <a:chExt cx="685800" cy="685798"/>
            </a:xfrm>
          </p:grpSpPr>
          <p:sp>
            <p:nvSpPr>
              <p:cNvPr id="55343"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5344" name="Straight Arrow Connector 67"/>
              <p:cNvCxnSpPr>
                <a:cxnSpLocks noChangeShapeType="1"/>
                <a:stCxn id="55343"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45" name="Straight Arrow Connector 68"/>
              <p:cNvCxnSpPr>
                <a:cxnSpLocks noChangeShapeType="1"/>
                <a:stCxn id="55343"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46" name="Straight Arrow Connector 69"/>
              <p:cNvCxnSpPr>
                <a:cxnSpLocks noChangeShapeType="1"/>
                <a:stCxn id="55343"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5333" name="Group 88"/>
            <p:cNvGrpSpPr>
              <a:grpSpLocks/>
            </p:cNvGrpSpPr>
            <p:nvPr/>
          </p:nvGrpSpPr>
          <p:grpSpPr bwMode="auto">
            <a:xfrm>
              <a:off x="6019800" y="3048000"/>
              <a:ext cx="685800" cy="685798"/>
              <a:chOff x="2133600" y="3048001"/>
              <a:chExt cx="685800" cy="685798"/>
            </a:xfrm>
          </p:grpSpPr>
          <p:sp>
            <p:nvSpPr>
              <p:cNvPr id="55339"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5340" name="Straight Arrow Connector 63"/>
              <p:cNvCxnSpPr>
                <a:cxnSpLocks noChangeShapeType="1"/>
                <a:stCxn id="55339"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41" name="Straight Arrow Connector 64"/>
              <p:cNvCxnSpPr>
                <a:cxnSpLocks noChangeShapeType="1"/>
                <a:stCxn id="55339"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42" name="Straight Arrow Connector 65"/>
              <p:cNvCxnSpPr>
                <a:cxnSpLocks noChangeShapeType="1"/>
                <a:stCxn id="55339"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5334" name="Group 93"/>
            <p:cNvGrpSpPr>
              <a:grpSpLocks/>
            </p:cNvGrpSpPr>
            <p:nvPr/>
          </p:nvGrpSpPr>
          <p:grpSpPr bwMode="auto">
            <a:xfrm>
              <a:off x="6705600" y="3048000"/>
              <a:ext cx="685800" cy="685798"/>
              <a:chOff x="2133600" y="3048001"/>
              <a:chExt cx="685800" cy="685798"/>
            </a:xfrm>
          </p:grpSpPr>
          <p:sp>
            <p:nvSpPr>
              <p:cNvPr id="55335" name="Flowchart: Connector 5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5336" name="Straight Arrow Connector 59"/>
              <p:cNvCxnSpPr>
                <a:cxnSpLocks noChangeShapeType="1"/>
                <a:stCxn id="5533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37" name="Straight Arrow Connector 60"/>
              <p:cNvCxnSpPr>
                <a:cxnSpLocks noChangeShapeType="1"/>
                <a:stCxn id="5533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338" name="Straight Arrow Connector 61"/>
              <p:cNvCxnSpPr>
                <a:cxnSpLocks noChangeShapeType="1"/>
                <a:stCxn id="5533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5303"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85" name="Slide Number Placeholder 84"/>
          <p:cNvSpPr>
            <a:spLocks noGrp="1"/>
          </p:cNvSpPr>
          <p:nvPr>
            <p:ph type="sldNum" sz="quarter" idx="4294967295"/>
          </p:nvPr>
        </p:nvSpPr>
        <p:spPr>
          <a:xfrm>
            <a:off x="6553200" y="6356350"/>
            <a:ext cx="2133600" cy="365125"/>
          </a:xfrm>
          <a:prstGeom prst="rect">
            <a:avLst/>
          </a:prstGeom>
        </p:spPr>
        <p:txBody>
          <a:bodyPr/>
          <a:lstStyle/>
          <a:p>
            <a:pPr>
              <a:defRPr/>
            </a:pPr>
            <a:fld id="{ED26A3F6-D1BC-467E-99D7-4D67B22F0D0E}" type="slidenum">
              <a:rPr lang="en-US"/>
              <a:pPr>
                <a:defRPr/>
              </a:pPr>
              <a:t>162</a:t>
            </a:fld>
            <a:endParaRPr lang="en-US"/>
          </a:p>
        </p:txBody>
      </p:sp>
      <p:grpSp>
        <p:nvGrpSpPr>
          <p:cNvPr id="55305" name="Group 71"/>
          <p:cNvGrpSpPr>
            <a:grpSpLocks/>
          </p:cNvGrpSpPr>
          <p:nvPr/>
        </p:nvGrpSpPr>
        <p:grpSpPr bwMode="auto">
          <a:xfrm rot="5400000">
            <a:off x="7258050" y="4324350"/>
            <a:ext cx="1371600" cy="342900"/>
            <a:chOff x="3886200" y="5334000"/>
            <a:chExt cx="3810000" cy="534194"/>
          </a:xfrm>
        </p:grpSpPr>
        <p:cxnSp>
          <p:nvCxnSpPr>
            <p:cNvPr id="55320" name="Elbow Connector 72"/>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5321" name="Elbow Connector 73"/>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5322" name="Elbow Connector 74"/>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5323" name="Elbow Connector 75"/>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5324" name="Elbow Connector 76"/>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5325" name="Straight Connector 77"/>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5326" name="Straight Connector 78"/>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5327" name="Straight Connector 79"/>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5328" name="Straight Connector 80"/>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55306" name="Flowchart: Process 81"/>
          <p:cNvSpPr>
            <a:spLocks noChangeArrowheads="1"/>
          </p:cNvSpPr>
          <p:nvPr/>
        </p:nvSpPr>
        <p:spPr bwMode="auto">
          <a:xfrm>
            <a:off x="7467600" y="5410200"/>
            <a:ext cx="1219200" cy="685800"/>
          </a:xfrm>
          <a:prstGeom prst="flowChartProcess">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55307" name="TextBox 82"/>
          <p:cNvSpPr txBox="1">
            <a:spLocks noChangeArrowheads="1"/>
          </p:cNvSpPr>
          <p:nvPr/>
        </p:nvSpPr>
        <p:spPr bwMode="auto">
          <a:xfrm>
            <a:off x="7467600" y="5486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Formal</a:t>
            </a:r>
          </a:p>
          <a:p>
            <a:pPr algn="ctr"/>
            <a:r>
              <a:rPr lang="en-US" sz="1600"/>
              <a:t>Engine</a:t>
            </a:r>
          </a:p>
        </p:txBody>
      </p:sp>
      <p:sp>
        <p:nvSpPr>
          <p:cNvPr id="55308" name="Left Arrow 83"/>
          <p:cNvSpPr>
            <a:spLocks noChangeArrowheads="1"/>
          </p:cNvSpPr>
          <p:nvPr/>
        </p:nvSpPr>
        <p:spPr bwMode="auto">
          <a:xfrm>
            <a:off x="7010400" y="5562600"/>
            <a:ext cx="457200" cy="381000"/>
          </a:xfrm>
          <a:prstGeom prst="left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cxnSp>
        <p:nvCxnSpPr>
          <p:cNvPr id="55309" name="Curved Connector 62"/>
          <p:cNvCxnSpPr>
            <a:cxnSpLocks noChangeShapeType="1"/>
          </p:cNvCxnSpPr>
          <p:nvPr/>
        </p:nvCxnSpPr>
        <p:spPr bwMode="auto">
          <a:xfrm>
            <a:off x="6705600" y="5562600"/>
            <a:ext cx="914400" cy="914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67" name="Oval 66"/>
          <p:cNvSpPr/>
          <p:nvPr/>
        </p:nvSpPr>
        <p:spPr bwMode="auto">
          <a:xfrm>
            <a:off x="5715000" y="5257800"/>
            <a:ext cx="457200" cy="838200"/>
          </a:xfrm>
          <a:prstGeom prst="ellipse">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tx1"/>
            </a:solidFill>
            <a:prstDash val="solid"/>
            <a:round/>
            <a:headEnd type="none" w="med" len="med"/>
            <a:tailEnd type="none" w="med" len="med"/>
          </a:ln>
          <a:effectLst/>
        </p:spPr>
        <p:txBody>
          <a:bodyPr/>
          <a:lstStyle/>
          <a:p>
            <a:pPr>
              <a:defRPr/>
            </a:pPr>
            <a:endParaRPr lang="en-US" sz="2600"/>
          </a:p>
        </p:txBody>
      </p:sp>
      <p:sp>
        <p:nvSpPr>
          <p:cNvPr id="68" name="12-Point Star 67"/>
          <p:cNvSpPr/>
          <p:nvPr/>
        </p:nvSpPr>
        <p:spPr bwMode="auto">
          <a:xfrm>
            <a:off x="6705600" y="5638800"/>
            <a:ext cx="152400" cy="152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cxnSp>
        <p:nvCxnSpPr>
          <p:cNvPr id="55312" name="Curved Connector 62"/>
          <p:cNvCxnSpPr>
            <a:cxnSpLocks noChangeShapeType="1"/>
            <a:stCxn id="68" idx="11"/>
            <a:endCxn id="72" idx="6"/>
          </p:cNvCxnSpPr>
          <p:nvPr/>
        </p:nvCxnSpPr>
        <p:spPr bwMode="auto">
          <a:xfrm rot="16200000" flipV="1">
            <a:off x="6300787" y="5129213"/>
            <a:ext cx="2381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5313" name="Curved Connector 66"/>
          <p:cNvCxnSpPr>
            <a:cxnSpLocks noChangeShapeType="1"/>
            <a:stCxn id="68" idx="3"/>
            <a:endCxn id="87" idx="6"/>
          </p:cNvCxnSpPr>
          <p:nvPr/>
        </p:nvCxnSpPr>
        <p:spPr bwMode="auto">
          <a:xfrm rot="5400000">
            <a:off x="6338887" y="5462588"/>
            <a:ext cx="1619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5314" name="Curved Connector 70"/>
          <p:cNvCxnSpPr>
            <a:cxnSpLocks noChangeShapeType="1"/>
            <a:stCxn id="68" idx="6"/>
            <a:endCxn id="86" idx="5"/>
          </p:cNvCxnSpPr>
          <p:nvPr/>
        </p:nvCxnSpPr>
        <p:spPr bwMode="auto">
          <a:xfrm rot="10800000">
            <a:off x="6073775" y="5692775"/>
            <a:ext cx="641350" cy="60325"/>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sp>
        <p:nvSpPr>
          <p:cNvPr id="72" name="Flowchart: Connector 71"/>
          <p:cNvSpPr/>
          <p:nvPr/>
        </p:nvSpPr>
        <p:spPr bwMode="auto">
          <a:xfrm>
            <a:off x="5867400" y="5334000"/>
            <a:ext cx="152400" cy="152400"/>
          </a:xfrm>
          <a:prstGeom prst="flowChartConnector">
            <a:avLst/>
          </a:prstGeom>
          <a:solidFill>
            <a:schemeClr val="accent1">
              <a:lumMod val="5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86" name="Flowchart: Connector 85"/>
          <p:cNvSpPr/>
          <p:nvPr/>
        </p:nvSpPr>
        <p:spPr bwMode="auto">
          <a:xfrm>
            <a:off x="5943600" y="5562600"/>
            <a:ext cx="152400" cy="152400"/>
          </a:xfrm>
          <a:prstGeom prst="flowChartConnector">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87" name="Flowchart: Connector 86"/>
          <p:cNvSpPr/>
          <p:nvPr/>
        </p:nvSpPr>
        <p:spPr bwMode="auto">
          <a:xfrm>
            <a:off x="5867400" y="5867400"/>
            <a:ext cx="152400" cy="152400"/>
          </a:xfrm>
          <a:prstGeom prst="flowChartConnector">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88" name="Flowchart: Connector 58"/>
          <p:cNvSpPr>
            <a:spLocks noChangeArrowheads="1"/>
          </p:cNvSpPr>
          <p:nvPr/>
        </p:nvSpPr>
        <p:spPr bwMode="auto">
          <a:xfrm>
            <a:off x="5943600" y="4038600"/>
            <a:ext cx="304800" cy="381000"/>
          </a:xfrm>
          <a:prstGeom prst="flowChartConnector">
            <a:avLst/>
          </a:prstGeom>
          <a:solidFill>
            <a:schemeClr val="accent1">
              <a:lumMod val="75000"/>
            </a:schemeClr>
          </a:solidFill>
          <a:ln w="9525" algn="ctr">
            <a:solidFill>
              <a:schemeClr val="tx1"/>
            </a:solidFill>
            <a:round/>
            <a:headEnd/>
            <a:tailEnd/>
          </a:ln>
        </p:spPr>
        <p:txBody>
          <a:bodyPr wrap="none">
            <a:spAutoFit/>
          </a:bodyPr>
          <a:lstStyle/>
          <a:p>
            <a:pPr fontAlgn="auto">
              <a:spcBef>
                <a:spcPts val="0"/>
              </a:spcBef>
              <a:spcAft>
                <a:spcPts val="0"/>
              </a:spcAft>
              <a:defRPr/>
            </a:pPr>
            <a:endParaRPr lang="en-US">
              <a:latin typeface="+mn-lt"/>
            </a:endParaRPr>
          </a:p>
        </p:txBody>
      </p:sp>
      <p:sp>
        <p:nvSpPr>
          <p:cNvPr id="89" name="Curved Up Arrow 88"/>
          <p:cNvSpPr/>
          <p:nvPr/>
        </p:nvSpPr>
        <p:spPr bwMode="auto">
          <a:xfrm rot="16602690">
            <a:off x="5639594" y="4685507"/>
            <a:ext cx="1587500" cy="493712"/>
          </a:xfrm>
          <a:prstGeom prst="curvedUpArrow">
            <a:avLst>
              <a:gd name="adj1" fmla="val 25000"/>
              <a:gd name="adj2" fmla="val 72667"/>
              <a:gd name="adj3" fmla="val 23542"/>
            </a:avLst>
          </a:prstGeom>
          <a:solidFill>
            <a:schemeClr val="accent1">
              <a:lumMod val="75000"/>
            </a:schemeClr>
          </a:solidFill>
          <a:ln w="9525" cap="flat" cmpd="sng" algn="ctr">
            <a:noFill/>
            <a:prstDash val="solid"/>
            <a:round/>
            <a:headEnd type="none" w="med" len="med"/>
            <a:tailEnd type="none" w="med" len="med"/>
          </a:ln>
          <a:effectLst/>
        </p:spPr>
        <p:txBody>
          <a:bodyPr>
            <a:spAutoFit/>
          </a:bodyPr>
          <a:lstStyle/>
          <a:p>
            <a:pPr>
              <a:defRPr/>
            </a:pPr>
            <a:endParaRPr lang="en-US" sz="2600"/>
          </a:p>
        </p:txBody>
      </p:sp>
    </p:spTree>
    <p:extLst>
      <p:ext uri="{BB962C8B-B14F-4D97-AF65-F5344CB8AC3E}">
        <p14:creationId xmlns:p14="http://schemas.microsoft.com/office/powerpoint/2010/main" val="13118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6322"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6324" name="Group 15"/>
          <p:cNvGrpSpPr>
            <a:grpSpLocks/>
          </p:cNvGrpSpPr>
          <p:nvPr/>
        </p:nvGrpSpPr>
        <p:grpSpPr bwMode="auto">
          <a:xfrm>
            <a:off x="2057400" y="1600200"/>
            <a:ext cx="4972050" cy="1524000"/>
            <a:chOff x="2057400" y="1600200"/>
            <a:chExt cx="4972050" cy="1524000"/>
          </a:xfrm>
        </p:grpSpPr>
        <p:grpSp>
          <p:nvGrpSpPr>
            <p:cNvPr id="56380" name="Group 56"/>
            <p:cNvGrpSpPr>
              <a:grpSpLocks/>
            </p:cNvGrpSpPr>
            <p:nvPr/>
          </p:nvGrpSpPr>
          <p:grpSpPr bwMode="auto">
            <a:xfrm>
              <a:off x="2057400" y="2057400"/>
              <a:ext cx="4972050" cy="1066800"/>
              <a:chOff x="2057400" y="2057400"/>
              <a:chExt cx="4972050" cy="1066800"/>
            </a:xfrm>
          </p:grpSpPr>
          <p:sp>
            <p:nvSpPr>
              <p:cNvPr id="56382"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6383"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6384"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6385"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6386"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6390"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6381"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56325" name="TextBox 31"/>
          <p:cNvSpPr txBox="1">
            <a:spLocks noChangeArrowheads="1"/>
          </p:cNvSpPr>
          <p:nvPr/>
        </p:nvSpPr>
        <p:spPr bwMode="auto">
          <a:xfrm>
            <a:off x="838200" y="4648200"/>
            <a:ext cx="487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Calibri" pitchFamily="34" charset="0"/>
              <a:buAutoNum type="arabicPeriod" startAt="7"/>
            </a:pPr>
            <a:r>
              <a:rPr lang="en-US"/>
              <a:t>Run until hits the breakpoint</a:t>
            </a:r>
          </a:p>
          <a:p>
            <a:pPr>
              <a:buFont typeface="Calibri" pitchFamily="34" charset="0"/>
              <a:buAutoNum type="arabicPeriod" startAt="7"/>
            </a:pPr>
            <a:endParaRPr lang="en-US"/>
          </a:p>
        </p:txBody>
      </p:sp>
      <p:grpSp>
        <p:nvGrpSpPr>
          <p:cNvPr id="56326" name="Group 51"/>
          <p:cNvGrpSpPr>
            <a:grpSpLocks/>
          </p:cNvGrpSpPr>
          <p:nvPr/>
        </p:nvGrpSpPr>
        <p:grpSpPr bwMode="auto">
          <a:xfrm>
            <a:off x="2133600" y="3048000"/>
            <a:ext cx="5257800" cy="685800"/>
            <a:chOff x="2133600" y="3048000"/>
            <a:chExt cx="5257800" cy="685799"/>
          </a:xfrm>
        </p:grpSpPr>
        <p:cxnSp>
          <p:nvCxnSpPr>
            <p:cNvPr id="56354"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6355" name="Group 77"/>
            <p:cNvGrpSpPr>
              <a:grpSpLocks/>
            </p:cNvGrpSpPr>
            <p:nvPr/>
          </p:nvGrpSpPr>
          <p:grpSpPr bwMode="auto">
            <a:xfrm>
              <a:off x="2133600" y="3048001"/>
              <a:ext cx="685800" cy="685798"/>
              <a:chOff x="2133600" y="3048001"/>
              <a:chExt cx="685800" cy="685798"/>
            </a:xfrm>
          </p:grpSpPr>
          <p:sp>
            <p:nvSpPr>
              <p:cNvPr id="56376"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6377"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78"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79"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6356" name="Group 78"/>
            <p:cNvGrpSpPr>
              <a:grpSpLocks/>
            </p:cNvGrpSpPr>
            <p:nvPr/>
          </p:nvGrpSpPr>
          <p:grpSpPr bwMode="auto">
            <a:xfrm>
              <a:off x="2819400" y="3048000"/>
              <a:ext cx="685800" cy="685798"/>
              <a:chOff x="2133600" y="3048001"/>
              <a:chExt cx="685800" cy="685798"/>
            </a:xfrm>
          </p:grpSpPr>
          <p:sp>
            <p:nvSpPr>
              <p:cNvPr id="56372"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6373" name="Straight Arrow Connector 71"/>
              <p:cNvCxnSpPr>
                <a:cxnSpLocks noChangeShapeType="1"/>
                <a:stCxn id="56372"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74" name="Straight Arrow Connector 72"/>
              <p:cNvCxnSpPr>
                <a:cxnSpLocks noChangeShapeType="1"/>
                <a:stCxn id="56372"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75" name="Straight Arrow Connector 73"/>
              <p:cNvCxnSpPr>
                <a:cxnSpLocks noChangeShapeType="1"/>
                <a:stCxn id="56372"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6357" name="Group 83"/>
            <p:cNvGrpSpPr>
              <a:grpSpLocks/>
            </p:cNvGrpSpPr>
            <p:nvPr/>
          </p:nvGrpSpPr>
          <p:grpSpPr bwMode="auto">
            <a:xfrm>
              <a:off x="3505200" y="3048000"/>
              <a:ext cx="685800" cy="685798"/>
              <a:chOff x="2133600" y="3048001"/>
              <a:chExt cx="685800" cy="685798"/>
            </a:xfrm>
          </p:grpSpPr>
          <p:sp>
            <p:nvSpPr>
              <p:cNvPr id="56368"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6369" name="Straight Arrow Connector 67"/>
              <p:cNvCxnSpPr>
                <a:cxnSpLocks noChangeShapeType="1"/>
                <a:stCxn id="56368"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70" name="Straight Arrow Connector 68"/>
              <p:cNvCxnSpPr>
                <a:cxnSpLocks noChangeShapeType="1"/>
                <a:stCxn id="56368"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71" name="Straight Arrow Connector 69"/>
              <p:cNvCxnSpPr>
                <a:cxnSpLocks noChangeShapeType="1"/>
                <a:stCxn id="56368"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6358" name="Group 88"/>
            <p:cNvGrpSpPr>
              <a:grpSpLocks/>
            </p:cNvGrpSpPr>
            <p:nvPr/>
          </p:nvGrpSpPr>
          <p:grpSpPr bwMode="auto">
            <a:xfrm>
              <a:off x="6019800" y="3048000"/>
              <a:ext cx="685800" cy="685798"/>
              <a:chOff x="2133600" y="3048001"/>
              <a:chExt cx="685800" cy="685798"/>
            </a:xfrm>
          </p:grpSpPr>
          <p:sp>
            <p:nvSpPr>
              <p:cNvPr id="56364"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6365" name="Straight Arrow Connector 63"/>
              <p:cNvCxnSpPr>
                <a:cxnSpLocks noChangeShapeType="1"/>
                <a:stCxn id="56364"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66" name="Straight Arrow Connector 64"/>
              <p:cNvCxnSpPr>
                <a:cxnSpLocks noChangeShapeType="1"/>
                <a:stCxn id="56364"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67" name="Straight Arrow Connector 65"/>
              <p:cNvCxnSpPr>
                <a:cxnSpLocks noChangeShapeType="1"/>
                <a:stCxn id="56364"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6359" name="Group 93"/>
            <p:cNvGrpSpPr>
              <a:grpSpLocks/>
            </p:cNvGrpSpPr>
            <p:nvPr/>
          </p:nvGrpSpPr>
          <p:grpSpPr bwMode="auto">
            <a:xfrm>
              <a:off x="6705600" y="3048000"/>
              <a:ext cx="685800" cy="685798"/>
              <a:chOff x="2133600" y="3048001"/>
              <a:chExt cx="685800" cy="685798"/>
            </a:xfrm>
          </p:grpSpPr>
          <p:sp>
            <p:nvSpPr>
              <p:cNvPr id="56360" name="Flowchart: Connector 5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6361" name="Straight Arrow Connector 59"/>
              <p:cNvCxnSpPr>
                <a:cxnSpLocks noChangeShapeType="1"/>
                <a:stCxn id="56360"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62" name="Straight Arrow Connector 60"/>
              <p:cNvCxnSpPr>
                <a:cxnSpLocks noChangeShapeType="1"/>
                <a:stCxn id="56360"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63" name="Straight Arrow Connector 61"/>
              <p:cNvCxnSpPr>
                <a:cxnSpLocks noChangeShapeType="1"/>
                <a:stCxn id="56360"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6327"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85" name="Slide Number Placeholder 84"/>
          <p:cNvSpPr>
            <a:spLocks noGrp="1"/>
          </p:cNvSpPr>
          <p:nvPr>
            <p:ph type="sldNum" sz="quarter" idx="4294967295"/>
          </p:nvPr>
        </p:nvSpPr>
        <p:spPr>
          <a:xfrm>
            <a:off x="6553200" y="6356350"/>
            <a:ext cx="2133600" cy="365125"/>
          </a:xfrm>
          <a:prstGeom prst="rect">
            <a:avLst/>
          </a:prstGeom>
        </p:spPr>
        <p:txBody>
          <a:bodyPr/>
          <a:lstStyle/>
          <a:p>
            <a:pPr>
              <a:defRPr/>
            </a:pPr>
            <a:fld id="{058C82D5-9259-4E2B-B6C9-FC1434127194}" type="slidenum">
              <a:rPr lang="en-US"/>
              <a:pPr>
                <a:defRPr/>
              </a:pPr>
              <a:t>163</a:t>
            </a:fld>
            <a:endParaRPr lang="en-US"/>
          </a:p>
        </p:txBody>
      </p:sp>
      <p:grpSp>
        <p:nvGrpSpPr>
          <p:cNvPr id="56329" name="Group 71"/>
          <p:cNvGrpSpPr>
            <a:grpSpLocks/>
          </p:cNvGrpSpPr>
          <p:nvPr/>
        </p:nvGrpSpPr>
        <p:grpSpPr bwMode="auto">
          <a:xfrm rot="5400000">
            <a:off x="7258050" y="4324350"/>
            <a:ext cx="1371600" cy="342900"/>
            <a:chOff x="3886200" y="5334000"/>
            <a:chExt cx="3810000" cy="534194"/>
          </a:xfrm>
        </p:grpSpPr>
        <p:cxnSp>
          <p:nvCxnSpPr>
            <p:cNvPr id="56345" name="Elbow Connector 72"/>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6346" name="Elbow Connector 73"/>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6347" name="Elbow Connector 74"/>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6348" name="Elbow Connector 75"/>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6349" name="Elbow Connector 76"/>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6350" name="Straight Connector 77"/>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6351" name="Straight Connector 78"/>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6352" name="Straight Connector 79"/>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6353" name="Straight Connector 80"/>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56330" name="Flowchart: Process 81"/>
          <p:cNvSpPr>
            <a:spLocks noChangeArrowheads="1"/>
          </p:cNvSpPr>
          <p:nvPr/>
        </p:nvSpPr>
        <p:spPr bwMode="auto">
          <a:xfrm>
            <a:off x="7467600" y="5410200"/>
            <a:ext cx="1219200" cy="685800"/>
          </a:xfrm>
          <a:prstGeom prst="flowChartProcess">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56331" name="TextBox 82"/>
          <p:cNvSpPr txBox="1">
            <a:spLocks noChangeArrowheads="1"/>
          </p:cNvSpPr>
          <p:nvPr/>
        </p:nvSpPr>
        <p:spPr bwMode="auto">
          <a:xfrm>
            <a:off x="7467600" y="5486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Formal</a:t>
            </a:r>
          </a:p>
          <a:p>
            <a:pPr algn="ctr"/>
            <a:r>
              <a:rPr lang="en-US" sz="1600"/>
              <a:t>Engine</a:t>
            </a:r>
          </a:p>
        </p:txBody>
      </p:sp>
      <p:sp>
        <p:nvSpPr>
          <p:cNvPr id="56332" name="Left Arrow 83"/>
          <p:cNvSpPr>
            <a:spLocks noChangeArrowheads="1"/>
          </p:cNvSpPr>
          <p:nvPr/>
        </p:nvSpPr>
        <p:spPr bwMode="auto">
          <a:xfrm>
            <a:off x="7010400" y="5562600"/>
            <a:ext cx="457200" cy="381000"/>
          </a:xfrm>
          <a:prstGeom prst="left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cxnSp>
        <p:nvCxnSpPr>
          <p:cNvPr id="56333" name="Curved Connector 62"/>
          <p:cNvCxnSpPr>
            <a:cxnSpLocks noChangeShapeType="1"/>
          </p:cNvCxnSpPr>
          <p:nvPr/>
        </p:nvCxnSpPr>
        <p:spPr bwMode="auto">
          <a:xfrm>
            <a:off x="6705600" y="5562600"/>
            <a:ext cx="914400" cy="914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56334" name="Freeform 30"/>
          <p:cNvSpPr>
            <a:spLocks noChangeArrowheads="1"/>
          </p:cNvSpPr>
          <p:nvPr/>
        </p:nvSpPr>
        <p:spPr bwMode="auto">
          <a:xfrm>
            <a:off x="1801813" y="3370263"/>
            <a:ext cx="5527675" cy="14287"/>
          </a:xfrm>
          <a:custGeom>
            <a:avLst/>
            <a:gdLst>
              <a:gd name="T0" fmla="*/ 0 w 5527344"/>
              <a:gd name="T1" fmla="*/ 16389 h 13648"/>
              <a:gd name="T2" fmla="*/ 2771160 w 5527344"/>
              <a:gd name="T3" fmla="*/ 16389 h 13648"/>
              <a:gd name="T4" fmla="*/ 5528659 w 5527344"/>
              <a:gd name="T5" fmla="*/ 0 h 13648"/>
              <a:gd name="T6" fmla="*/ 0 60000 65536"/>
              <a:gd name="T7" fmla="*/ 0 60000 65536"/>
              <a:gd name="T8" fmla="*/ 0 60000 65536"/>
              <a:gd name="T9" fmla="*/ 0 w 5527344"/>
              <a:gd name="T10" fmla="*/ 0 h 13648"/>
              <a:gd name="T11" fmla="*/ 5527344 w 5527344"/>
              <a:gd name="T12" fmla="*/ 13648 h 13648"/>
            </a:gdLst>
            <a:ahLst/>
            <a:cxnLst>
              <a:cxn ang="T6">
                <a:pos x="T0" y="T1"/>
              </a:cxn>
              <a:cxn ang="T7">
                <a:pos x="T2" y="T3"/>
              </a:cxn>
              <a:cxn ang="T8">
                <a:pos x="T4" y="T5"/>
              </a:cxn>
            </a:cxnLst>
            <a:rect l="T9" t="T10" r="T11" b="T12"/>
            <a:pathLst>
              <a:path w="5527344" h="13648">
                <a:moveTo>
                  <a:pt x="0" y="13648"/>
                </a:moveTo>
                <a:lnTo>
                  <a:pt x="2770496" y="13648"/>
                </a:lnTo>
                <a:lnTo>
                  <a:pt x="5527344" y="0"/>
                </a:lnTo>
              </a:path>
            </a:pathLst>
          </a:custGeom>
          <a:noFill/>
          <a:ln w="38100"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CA"/>
          </a:p>
        </p:txBody>
      </p:sp>
      <p:sp>
        <p:nvSpPr>
          <p:cNvPr id="66" name="Oval 65"/>
          <p:cNvSpPr/>
          <p:nvPr/>
        </p:nvSpPr>
        <p:spPr bwMode="auto">
          <a:xfrm>
            <a:off x="5715000" y="5257800"/>
            <a:ext cx="457200" cy="838200"/>
          </a:xfrm>
          <a:prstGeom prst="ellipse">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tx1"/>
            </a:solidFill>
            <a:prstDash val="solid"/>
            <a:round/>
            <a:headEnd type="none" w="med" len="med"/>
            <a:tailEnd type="none" w="med" len="med"/>
          </a:ln>
          <a:effectLst/>
        </p:spPr>
        <p:txBody>
          <a:bodyPr/>
          <a:lstStyle/>
          <a:p>
            <a:pPr>
              <a:defRPr/>
            </a:pPr>
            <a:endParaRPr lang="en-US" sz="2600"/>
          </a:p>
        </p:txBody>
      </p:sp>
      <p:sp>
        <p:nvSpPr>
          <p:cNvPr id="67" name="12-Point Star 66"/>
          <p:cNvSpPr/>
          <p:nvPr/>
        </p:nvSpPr>
        <p:spPr bwMode="auto">
          <a:xfrm>
            <a:off x="6705600" y="5638800"/>
            <a:ext cx="152400" cy="152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cxnSp>
        <p:nvCxnSpPr>
          <p:cNvPr id="56337" name="Curved Connector 62"/>
          <p:cNvCxnSpPr>
            <a:cxnSpLocks noChangeShapeType="1"/>
            <a:stCxn id="67" idx="11"/>
            <a:endCxn id="71" idx="6"/>
          </p:cNvCxnSpPr>
          <p:nvPr/>
        </p:nvCxnSpPr>
        <p:spPr bwMode="auto">
          <a:xfrm rot="16200000" flipV="1">
            <a:off x="6300787" y="5129213"/>
            <a:ext cx="2381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6338" name="Curved Connector 66"/>
          <p:cNvCxnSpPr>
            <a:cxnSpLocks noChangeShapeType="1"/>
            <a:stCxn id="67" idx="3"/>
            <a:endCxn id="86" idx="6"/>
          </p:cNvCxnSpPr>
          <p:nvPr/>
        </p:nvCxnSpPr>
        <p:spPr bwMode="auto">
          <a:xfrm rot="5400000">
            <a:off x="6338887" y="5462588"/>
            <a:ext cx="1619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6339" name="Curved Connector 70"/>
          <p:cNvCxnSpPr>
            <a:cxnSpLocks noChangeShapeType="1"/>
            <a:stCxn id="67" idx="6"/>
            <a:endCxn id="72" idx="5"/>
          </p:cNvCxnSpPr>
          <p:nvPr/>
        </p:nvCxnSpPr>
        <p:spPr bwMode="auto">
          <a:xfrm rot="10800000">
            <a:off x="6073775" y="5692775"/>
            <a:ext cx="641350" cy="60325"/>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sp>
        <p:nvSpPr>
          <p:cNvPr id="71" name="Flowchart: Connector 70"/>
          <p:cNvSpPr/>
          <p:nvPr/>
        </p:nvSpPr>
        <p:spPr bwMode="auto">
          <a:xfrm>
            <a:off x="5867400" y="5334000"/>
            <a:ext cx="152400" cy="152400"/>
          </a:xfrm>
          <a:prstGeom prst="flowChartConnector">
            <a:avLst/>
          </a:prstGeom>
          <a:solidFill>
            <a:schemeClr val="accent1">
              <a:lumMod val="5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72" name="Flowchart: Connector 71"/>
          <p:cNvSpPr/>
          <p:nvPr/>
        </p:nvSpPr>
        <p:spPr bwMode="auto">
          <a:xfrm>
            <a:off x="5943600" y="5562600"/>
            <a:ext cx="152400" cy="152400"/>
          </a:xfrm>
          <a:prstGeom prst="flowChartConnector">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86" name="Flowchart: Connector 85"/>
          <p:cNvSpPr/>
          <p:nvPr/>
        </p:nvSpPr>
        <p:spPr bwMode="auto">
          <a:xfrm>
            <a:off x="5867400" y="5867400"/>
            <a:ext cx="152400" cy="152400"/>
          </a:xfrm>
          <a:prstGeom prst="flowChartConnector">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87" name="Flowchart: Connector 58"/>
          <p:cNvSpPr>
            <a:spLocks noChangeArrowheads="1"/>
          </p:cNvSpPr>
          <p:nvPr/>
        </p:nvSpPr>
        <p:spPr bwMode="auto">
          <a:xfrm>
            <a:off x="5943600" y="4038600"/>
            <a:ext cx="304800" cy="381000"/>
          </a:xfrm>
          <a:prstGeom prst="flowChartConnector">
            <a:avLst/>
          </a:prstGeom>
          <a:solidFill>
            <a:schemeClr val="accent1">
              <a:lumMod val="75000"/>
            </a:schemeClr>
          </a:solidFill>
          <a:ln w="9525" algn="ctr">
            <a:solidFill>
              <a:schemeClr val="tx1"/>
            </a:solidFill>
            <a:round/>
            <a:headEnd/>
            <a:tailEnd/>
          </a:ln>
        </p:spPr>
        <p:txBody>
          <a:bodyPr wrap="none">
            <a:spAutoFit/>
          </a:bodyPr>
          <a:lstStyle/>
          <a:p>
            <a:pPr fontAlgn="auto">
              <a:spcBef>
                <a:spcPts val="0"/>
              </a:spcBef>
              <a:spcAft>
                <a:spcPts val="0"/>
              </a:spcAft>
              <a:defRPr/>
            </a:pPr>
            <a:endParaRPr lang="en-US">
              <a:latin typeface="+mn-lt"/>
            </a:endParaRPr>
          </a:p>
        </p:txBody>
      </p:sp>
      <p:sp>
        <p:nvSpPr>
          <p:cNvPr id="88" name="Curved Up Arrow 87"/>
          <p:cNvSpPr/>
          <p:nvPr/>
        </p:nvSpPr>
        <p:spPr bwMode="auto">
          <a:xfrm rot="16602690">
            <a:off x="5639594" y="4685507"/>
            <a:ext cx="1587500" cy="493712"/>
          </a:xfrm>
          <a:prstGeom prst="curvedUpArrow">
            <a:avLst>
              <a:gd name="adj1" fmla="val 25000"/>
              <a:gd name="adj2" fmla="val 72667"/>
              <a:gd name="adj3" fmla="val 23542"/>
            </a:avLst>
          </a:prstGeom>
          <a:solidFill>
            <a:schemeClr val="accent1">
              <a:lumMod val="75000"/>
            </a:schemeClr>
          </a:solidFill>
          <a:ln w="9525" cap="flat" cmpd="sng" algn="ctr">
            <a:noFill/>
            <a:prstDash val="solid"/>
            <a:round/>
            <a:headEnd type="none" w="med" len="med"/>
            <a:tailEnd type="none" w="med" len="med"/>
          </a:ln>
          <a:effectLst/>
        </p:spPr>
        <p:txBody>
          <a:bodyPr>
            <a:spAutoFit/>
          </a:bodyPr>
          <a:lstStyle/>
          <a:p>
            <a:pPr>
              <a:defRPr/>
            </a:pPr>
            <a:endParaRPr lang="en-US" sz="2600"/>
          </a:p>
        </p:txBody>
      </p:sp>
    </p:spTree>
    <p:extLst>
      <p:ext uri="{BB962C8B-B14F-4D97-AF65-F5344CB8AC3E}">
        <p14:creationId xmlns:p14="http://schemas.microsoft.com/office/powerpoint/2010/main" val="371875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7346"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7348" name="Group 15"/>
          <p:cNvGrpSpPr>
            <a:grpSpLocks/>
          </p:cNvGrpSpPr>
          <p:nvPr/>
        </p:nvGrpSpPr>
        <p:grpSpPr bwMode="auto">
          <a:xfrm>
            <a:off x="2057400" y="1600200"/>
            <a:ext cx="4972050" cy="1524000"/>
            <a:chOff x="2057400" y="1600200"/>
            <a:chExt cx="4972050" cy="1524000"/>
          </a:xfrm>
        </p:grpSpPr>
        <p:grpSp>
          <p:nvGrpSpPr>
            <p:cNvPr id="57403" name="Group 56"/>
            <p:cNvGrpSpPr>
              <a:grpSpLocks/>
            </p:cNvGrpSpPr>
            <p:nvPr/>
          </p:nvGrpSpPr>
          <p:grpSpPr bwMode="auto">
            <a:xfrm>
              <a:off x="2057400" y="2057400"/>
              <a:ext cx="4972050" cy="1066800"/>
              <a:chOff x="2057400" y="2057400"/>
              <a:chExt cx="4972050" cy="1066800"/>
            </a:xfrm>
          </p:grpSpPr>
          <p:sp>
            <p:nvSpPr>
              <p:cNvPr id="57405"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7406"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7407"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7408"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7409"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7413"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7404"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57349" name="TextBox 31"/>
          <p:cNvSpPr txBox="1">
            <a:spLocks noChangeArrowheads="1"/>
          </p:cNvSpPr>
          <p:nvPr/>
        </p:nvSpPr>
        <p:spPr bwMode="auto">
          <a:xfrm>
            <a:off x="838200" y="4648200"/>
            <a:ext cx="487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Calibri" pitchFamily="34" charset="0"/>
              <a:buAutoNum type="arabicPeriod" startAt="7"/>
            </a:pPr>
            <a:r>
              <a:rPr lang="en-US"/>
              <a:t>Run until hits the breakpoint</a:t>
            </a:r>
          </a:p>
          <a:p>
            <a:pPr>
              <a:buFont typeface="Calibri" pitchFamily="34" charset="0"/>
              <a:buAutoNum type="arabicPeriod" startAt="7"/>
            </a:pPr>
            <a:endParaRPr lang="en-US"/>
          </a:p>
        </p:txBody>
      </p:sp>
      <p:grpSp>
        <p:nvGrpSpPr>
          <p:cNvPr id="57350" name="Group 51"/>
          <p:cNvGrpSpPr>
            <a:grpSpLocks/>
          </p:cNvGrpSpPr>
          <p:nvPr/>
        </p:nvGrpSpPr>
        <p:grpSpPr bwMode="auto">
          <a:xfrm>
            <a:off x="2133600" y="3048000"/>
            <a:ext cx="5257800" cy="685800"/>
            <a:chOff x="2133600" y="3048000"/>
            <a:chExt cx="5257800" cy="685799"/>
          </a:xfrm>
        </p:grpSpPr>
        <p:cxnSp>
          <p:nvCxnSpPr>
            <p:cNvPr id="57377"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7378" name="Group 77"/>
            <p:cNvGrpSpPr>
              <a:grpSpLocks/>
            </p:cNvGrpSpPr>
            <p:nvPr/>
          </p:nvGrpSpPr>
          <p:grpSpPr bwMode="auto">
            <a:xfrm>
              <a:off x="2133600" y="3048001"/>
              <a:ext cx="685800" cy="685798"/>
              <a:chOff x="2133600" y="3048001"/>
              <a:chExt cx="685800" cy="685798"/>
            </a:xfrm>
          </p:grpSpPr>
          <p:sp>
            <p:nvSpPr>
              <p:cNvPr id="57399"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7400"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401"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402"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7379" name="Group 78"/>
            <p:cNvGrpSpPr>
              <a:grpSpLocks/>
            </p:cNvGrpSpPr>
            <p:nvPr/>
          </p:nvGrpSpPr>
          <p:grpSpPr bwMode="auto">
            <a:xfrm>
              <a:off x="2819400" y="3048000"/>
              <a:ext cx="685800" cy="685798"/>
              <a:chOff x="2133600" y="3048001"/>
              <a:chExt cx="685800" cy="685798"/>
            </a:xfrm>
          </p:grpSpPr>
          <p:sp>
            <p:nvSpPr>
              <p:cNvPr id="57395"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7396" name="Straight Arrow Connector 71"/>
              <p:cNvCxnSpPr>
                <a:cxnSpLocks noChangeShapeType="1"/>
                <a:stCxn id="5739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97" name="Straight Arrow Connector 72"/>
              <p:cNvCxnSpPr>
                <a:cxnSpLocks noChangeShapeType="1"/>
                <a:stCxn id="5739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98" name="Straight Arrow Connector 73"/>
              <p:cNvCxnSpPr>
                <a:cxnSpLocks noChangeShapeType="1"/>
                <a:stCxn id="5739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7380" name="Group 83"/>
            <p:cNvGrpSpPr>
              <a:grpSpLocks/>
            </p:cNvGrpSpPr>
            <p:nvPr/>
          </p:nvGrpSpPr>
          <p:grpSpPr bwMode="auto">
            <a:xfrm>
              <a:off x="3505200" y="3048000"/>
              <a:ext cx="685800" cy="685798"/>
              <a:chOff x="2133600" y="3048001"/>
              <a:chExt cx="685800" cy="685798"/>
            </a:xfrm>
          </p:grpSpPr>
          <p:sp>
            <p:nvSpPr>
              <p:cNvPr id="57391"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7392" name="Straight Arrow Connector 67"/>
              <p:cNvCxnSpPr>
                <a:cxnSpLocks noChangeShapeType="1"/>
                <a:stCxn id="57391"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93" name="Straight Arrow Connector 68"/>
              <p:cNvCxnSpPr>
                <a:cxnSpLocks noChangeShapeType="1"/>
                <a:stCxn id="57391"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94" name="Straight Arrow Connector 69"/>
              <p:cNvCxnSpPr>
                <a:cxnSpLocks noChangeShapeType="1"/>
                <a:stCxn id="57391"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7381" name="Group 88"/>
            <p:cNvGrpSpPr>
              <a:grpSpLocks/>
            </p:cNvGrpSpPr>
            <p:nvPr/>
          </p:nvGrpSpPr>
          <p:grpSpPr bwMode="auto">
            <a:xfrm>
              <a:off x="6019800" y="3048000"/>
              <a:ext cx="685800" cy="685798"/>
              <a:chOff x="2133600" y="3048001"/>
              <a:chExt cx="685800" cy="685798"/>
            </a:xfrm>
          </p:grpSpPr>
          <p:sp>
            <p:nvSpPr>
              <p:cNvPr id="57387"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7388" name="Straight Arrow Connector 63"/>
              <p:cNvCxnSpPr>
                <a:cxnSpLocks noChangeShapeType="1"/>
                <a:stCxn id="57387"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89" name="Straight Arrow Connector 64"/>
              <p:cNvCxnSpPr>
                <a:cxnSpLocks noChangeShapeType="1"/>
                <a:stCxn id="57387"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90" name="Straight Arrow Connector 65"/>
              <p:cNvCxnSpPr>
                <a:cxnSpLocks noChangeShapeType="1"/>
                <a:stCxn id="57387"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7382" name="Group 93"/>
            <p:cNvGrpSpPr>
              <a:grpSpLocks/>
            </p:cNvGrpSpPr>
            <p:nvPr/>
          </p:nvGrpSpPr>
          <p:grpSpPr bwMode="auto">
            <a:xfrm>
              <a:off x="6705600" y="3048000"/>
              <a:ext cx="685800" cy="685798"/>
              <a:chOff x="2133600" y="3048001"/>
              <a:chExt cx="685800" cy="685798"/>
            </a:xfrm>
          </p:grpSpPr>
          <p:sp>
            <p:nvSpPr>
              <p:cNvPr id="21525" name="Flowchart: Connector 58"/>
              <p:cNvSpPr>
                <a:spLocks noChangeArrowheads="1"/>
              </p:cNvSpPr>
              <p:nvPr/>
            </p:nvSpPr>
            <p:spPr bwMode="auto">
              <a:xfrm>
                <a:off x="2133600" y="3165476"/>
                <a:ext cx="304800" cy="380999"/>
              </a:xfrm>
              <a:prstGeom prst="flowChartConnector">
                <a:avLst/>
              </a:prstGeom>
              <a:solidFill>
                <a:schemeClr val="accent1">
                  <a:lumMod val="60000"/>
                  <a:lumOff val="40000"/>
                </a:schemeClr>
              </a:solidFill>
              <a:ln w="9525" algn="ctr">
                <a:solidFill>
                  <a:schemeClr val="tx1"/>
                </a:solidFill>
                <a:round/>
                <a:headEnd/>
                <a:tailEnd/>
              </a:ln>
            </p:spPr>
            <p:txBody>
              <a:bodyPr wrap="none">
                <a:spAutoFit/>
              </a:bodyPr>
              <a:lstStyle/>
              <a:p>
                <a:pPr fontAlgn="auto">
                  <a:spcBef>
                    <a:spcPts val="0"/>
                  </a:spcBef>
                  <a:spcAft>
                    <a:spcPts val="0"/>
                  </a:spcAft>
                  <a:defRPr/>
                </a:pPr>
                <a:endParaRPr lang="en-US">
                  <a:latin typeface="+mn-lt"/>
                </a:endParaRPr>
              </a:p>
            </p:txBody>
          </p:sp>
          <p:cxnSp>
            <p:nvCxnSpPr>
              <p:cNvPr id="57384" name="Straight Arrow Connector 59"/>
              <p:cNvCxnSpPr>
                <a:cxnSpLocks noChangeShapeType="1"/>
                <a:stCxn id="2152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85" name="Straight Arrow Connector 60"/>
              <p:cNvCxnSpPr>
                <a:cxnSpLocks noChangeShapeType="1"/>
                <a:stCxn id="2152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86" name="Straight Arrow Connector 61"/>
              <p:cNvCxnSpPr>
                <a:cxnSpLocks noChangeShapeType="1"/>
                <a:stCxn id="2152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7351"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85" name="Slide Number Placeholder 84"/>
          <p:cNvSpPr>
            <a:spLocks noGrp="1"/>
          </p:cNvSpPr>
          <p:nvPr>
            <p:ph type="sldNum" sz="quarter" idx="4294967295"/>
          </p:nvPr>
        </p:nvSpPr>
        <p:spPr>
          <a:xfrm>
            <a:off x="6553200" y="6356350"/>
            <a:ext cx="2133600" cy="365125"/>
          </a:xfrm>
          <a:prstGeom prst="rect">
            <a:avLst/>
          </a:prstGeom>
        </p:spPr>
        <p:txBody>
          <a:bodyPr/>
          <a:lstStyle/>
          <a:p>
            <a:pPr>
              <a:defRPr/>
            </a:pPr>
            <a:fld id="{FE4EE879-558C-4BB6-A314-B6FB3A23B4E1}" type="slidenum">
              <a:rPr lang="en-US"/>
              <a:pPr>
                <a:defRPr/>
              </a:pPr>
              <a:t>164</a:t>
            </a:fld>
            <a:endParaRPr lang="en-US"/>
          </a:p>
        </p:txBody>
      </p:sp>
      <p:grpSp>
        <p:nvGrpSpPr>
          <p:cNvPr id="57353" name="Group 71"/>
          <p:cNvGrpSpPr>
            <a:grpSpLocks/>
          </p:cNvGrpSpPr>
          <p:nvPr/>
        </p:nvGrpSpPr>
        <p:grpSpPr bwMode="auto">
          <a:xfrm rot="5400000">
            <a:off x="7258050" y="4324350"/>
            <a:ext cx="1371600" cy="342900"/>
            <a:chOff x="3886200" y="5334000"/>
            <a:chExt cx="3810000" cy="534194"/>
          </a:xfrm>
        </p:grpSpPr>
        <p:cxnSp>
          <p:nvCxnSpPr>
            <p:cNvPr id="57368" name="Elbow Connector 72"/>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7369" name="Elbow Connector 73"/>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7370" name="Elbow Connector 74"/>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7371" name="Elbow Connector 75"/>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7372" name="Elbow Connector 76"/>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7373" name="Straight Connector 77"/>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7374" name="Straight Connector 78"/>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7375" name="Straight Connector 79"/>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7376" name="Straight Connector 80"/>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57354" name="Flowchart: Process 81"/>
          <p:cNvSpPr>
            <a:spLocks noChangeArrowheads="1"/>
          </p:cNvSpPr>
          <p:nvPr/>
        </p:nvSpPr>
        <p:spPr bwMode="auto">
          <a:xfrm>
            <a:off x="7467600" y="5410200"/>
            <a:ext cx="1219200" cy="685800"/>
          </a:xfrm>
          <a:prstGeom prst="flowChartProcess">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57355" name="TextBox 82"/>
          <p:cNvSpPr txBox="1">
            <a:spLocks noChangeArrowheads="1"/>
          </p:cNvSpPr>
          <p:nvPr/>
        </p:nvSpPr>
        <p:spPr bwMode="auto">
          <a:xfrm>
            <a:off x="7467600" y="5486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Formal</a:t>
            </a:r>
          </a:p>
          <a:p>
            <a:pPr algn="ctr"/>
            <a:r>
              <a:rPr lang="en-US" sz="1600"/>
              <a:t>Engine</a:t>
            </a:r>
          </a:p>
        </p:txBody>
      </p:sp>
      <p:sp>
        <p:nvSpPr>
          <p:cNvPr id="57356" name="Left Arrow 83"/>
          <p:cNvSpPr>
            <a:spLocks noChangeArrowheads="1"/>
          </p:cNvSpPr>
          <p:nvPr/>
        </p:nvSpPr>
        <p:spPr bwMode="auto">
          <a:xfrm>
            <a:off x="7010400" y="5562600"/>
            <a:ext cx="457200" cy="381000"/>
          </a:xfrm>
          <a:prstGeom prst="left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cxnSp>
        <p:nvCxnSpPr>
          <p:cNvPr id="57357" name="Curved Connector 62"/>
          <p:cNvCxnSpPr>
            <a:cxnSpLocks noChangeShapeType="1"/>
          </p:cNvCxnSpPr>
          <p:nvPr/>
        </p:nvCxnSpPr>
        <p:spPr bwMode="auto">
          <a:xfrm>
            <a:off x="6705600" y="5562600"/>
            <a:ext cx="914400" cy="914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57358" name="Freeform 33"/>
          <p:cNvSpPr>
            <a:spLocks noChangeArrowheads="1"/>
          </p:cNvSpPr>
          <p:nvPr/>
        </p:nvSpPr>
        <p:spPr bwMode="auto">
          <a:xfrm flipV="1">
            <a:off x="1801813" y="3325813"/>
            <a:ext cx="4979987" cy="53975"/>
          </a:xfrm>
          <a:custGeom>
            <a:avLst/>
            <a:gdLst>
              <a:gd name="T0" fmla="*/ 0 w 5527344"/>
              <a:gd name="T1" fmla="*/ 2147483647 h 1526"/>
              <a:gd name="T2" fmla="*/ 1644912 w 5527344"/>
              <a:gd name="T3" fmla="*/ 2147483647 h 1526"/>
              <a:gd name="T4" fmla="*/ 3281723 w 5527344"/>
              <a:gd name="T5" fmla="*/ 0 h 1526"/>
              <a:gd name="T6" fmla="*/ 0 60000 65536"/>
              <a:gd name="T7" fmla="*/ 0 60000 65536"/>
              <a:gd name="T8" fmla="*/ 0 60000 65536"/>
              <a:gd name="T9" fmla="*/ 0 w 5527344"/>
              <a:gd name="T10" fmla="*/ 0 h 1526"/>
              <a:gd name="T11" fmla="*/ 5527344 w 5527344"/>
              <a:gd name="T12" fmla="*/ 1526 h 1526"/>
            </a:gdLst>
            <a:ahLst/>
            <a:cxnLst>
              <a:cxn ang="T6">
                <a:pos x="T0" y="T1"/>
              </a:cxn>
              <a:cxn ang="T7">
                <a:pos x="T2" y="T3"/>
              </a:cxn>
              <a:cxn ang="T8">
                <a:pos x="T4" y="T5"/>
              </a:cxn>
            </a:cxnLst>
            <a:rect l="T9" t="T10" r="T11" b="T12"/>
            <a:pathLst>
              <a:path w="5527344" h="1526">
                <a:moveTo>
                  <a:pt x="0" y="1526"/>
                </a:moveTo>
                <a:lnTo>
                  <a:pt x="2770496" y="1526"/>
                </a:lnTo>
                <a:lnTo>
                  <a:pt x="5527344" y="0"/>
                </a:lnTo>
              </a:path>
            </a:pathLst>
          </a:custGeom>
          <a:noFill/>
          <a:ln w="38100"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CA"/>
          </a:p>
        </p:txBody>
      </p:sp>
      <p:sp>
        <p:nvSpPr>
          <p:cNvPr id="70" name="Oval 69"/>
          <p:cNvSpPr/>
          <p:nvPr/>
        </p:nvSpPr>
        <p:spPr bwMode="auto">
          <a:xfrm>
            <a:off x="5715000" y="5257800"/>
            <a:ext cx="457200" cy="838200"/>
          </a:xfrm>
          <a:prstGeom prst="ellipse">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tx1"/>
            </a:solidFill>
            <a:prstDash val="solid"/>
            <a:round/>
            <a:headEnd type="none" w="med" len="med"/>
            <a:tailEnd type="none" w="med" len="med"/>
          </a:ln>
          <a:effectLst/>
        </p:spPr>
        <p:txBody>
          <a:bodyPr/>
          <a:lstStyle/>
          <a:p>
            <a:pPr>
              <a:defRPr/>
            </a:pPr>
            <a:endParaRPr lang="en-US" sz="2600"/>
          </a:p>
        </p:txBody>
      </p:sp>
      <p:sp>
        <p:nvSpPr>
          <p:cNvPr id="71" name="12-Point Star 70"/>
          <p:cNvSpPr/>
          <p:nvPr/>
        </p:nvSpPr>
        <p:spPr bwMode="auto">
          <a:xfrm>
            <a:off x="6705600" y="5638800"/>
            <a:ext cx="152400" cy="152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cxnSp>
        <p:nvCxnSpPr>
          <p:cNvPr id="57361" name="Curved Connector 62"/>
          <p:cNvCxnSpPr>
            <a:cxnSpLocks noChangeShapeType="1"/>
            <a:stCxn id="71" idx="11"/>
            <a:endCxn id="88" idx="6"/>
          </p:cNvCxnSpPr>
          <p:nvPr/>
        </p:nvCxnSpPr>
        <p:spPr bwMode="auto">
          <a:xfrm rot="16200000" flipV="1">
            <a:off x="6300787" y="5129213"/>
            <a:ext cx="2381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7362" name="Curved Connector 66"/>
          <p:cNvCxnSpPr>
            <a:cxnSpLocks noChangeShapeType="1"/>
            <a:stCxn id="71" idx="3"/>
            <a:endCxn id="91" idx="6"/>
          </p:cNvCxnSpPr>
          <p:nvPr/>
        </p:nvCxnSpPr>
        <p:spPr bwMode="auto">
          <a:xfrm rot="5400000">
            <a:off x="6338887" y="5462588"/>
            <a:ext cx="161925" cy="8001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7363" name="Curved Connector 70"/>
          <p:cNvCxnSpPr>
            <a:cxnSpLocks noChangeShapeType="1"/>
            <a:stCxn id="71" idx="6"/>
            <a:endCxn id="89" idx="5"/>
          </p:cNvCxnSpPr>
          <p:nvPr/>
        </p:nvCxnSpPr>
        <p:spPr bwMode="auto">
          <a:xfrm rot="10800000">
            <a:off x="6073775" y="5692775"/>
            <a:ext cx="641350" cy="60325"/>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sp>
        <p:nvSpPr>
          <p:cNvPr id="88" name="Flowchart: Connector 87"/>
          <p:cNvSpPr/>
          <p:nvPr/>
        </p:nvSpPr>
        <p:spPr bwMode="auto">
          <a:xfrm>
            <a:off x="5867400" y="5334000"/>
            <a:ext cx="152400" cy="152400"/>
          </a:xfrm>
          <a:prstGeom prst="flowChartConnector">
            <a:avLst/>
          </a:prstGeom>
          <a:solidFill>
            <a:schemeClr val="accent1">
              <a:lumMod val="5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89" name="Flowchart: Connector 88"/>
          <p:cNvSpPr/>
          <p:nvPr/>
        </p:nvSpPr>
        <p:spPr bwMode="auto">
          <a:xfrm>
            <a:off x="5943600" y="5562600"/>
            <a:ext cx="152400" cy="152400"/>
          </a:xfrm>
          <a:prstGeom prst="flowChartConnector">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91" name="Flowchart: Connector 90"/>
          <p:cNvSpPr/>
          <p:nvPr/>
        </p:nvSpPr>
        <p:spPr bwMode="auto">
          <a:xfrm>
            <a:off x="5867400" y="5867400"/>
            <a:ext cx="152400" cy="152400"/>
          </a:xfrm>
          <a:prstGeom prst="flowChartConnector">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92" name="Curved Up Arrow 91"/>
          <p:cNvSpPr/>
          <p:nvPr/>
        </p:nvSpPr>
        <p:spPr bwMode="auto">
          <a:xfrm rot="17313527">
            <a:off x="5433219" y="4598194"/>
            <a:ext cx="2586037" cy="492125"/>
          </a:xfrm>
          <a:prstGeom prst="curvedUpArrow">
            <a:avLst>
              <a:gd name="adj1" fmla="val 25000"/>
              <a:gd name="adj2" fmla="val 72667"/>
              <a:gd name="adj3" fmla="val 23542"/>
            </a:avLst>
          </a:prstGeom>
          <a:solidFill>
            <a:schemeClr val="accent1">
              <a:lumMod val="60000"/>
              <a:lumOff val="40000"/>
            </a:schemeClr>
          </a:solidFill>
          <a:ln w="9525" cap="flat" cmpd="sng" algn="ctr">
            <a:noFill/>
            <a:prstDash val="solid"/>
            <a:round/>
            <a:headEnd type="none" w="med" len="med"/>
            <a:tailEnd type="none" w="med" len="med"/>
          </a:ln>
          <a:effectLst/>
        </p:spPr>
        <p:txBody>
          <a:bodyPr>
            <a:spAutoFit/>
          </a:bodyPr>
          <a:lstStyle/>
          <a:p>
            <a:pPr>
              <a:defRPr/>
            </a:pPr>
            <a:endParaRPr lang="en-US" sz="2600"/>
          </a:p>
        </p:txBody>
      </p:sp>
    </p:spTree>
    <p:extLst>
      <p:ext uri="{BB962C8B-B14F-4D97-AF65-F5344CB8AC3E}">
        <p14:creationId xmlns:p14="http://schemas.microsoft.com/office/powerpoint/2010/main" val="2815900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Notched Right Arrow 36"/>
          <p:cNvSpPr>
            <a:spLocks noChangeArrowheads="1"/>
          </p:cNvSpPr>
          <p:nvPr/>
        </p:nvSpPr>
        <p:spPr bwMode="auto">
          <a:xfrm rot="10800000">
            <a:off x="6477000" y="2825750"/>
            <a:ext cx="1828800" cy="977900"/>
          </a:xfrm>
          <a:prstGeom prst="notchedRightArrow">
            <a:avLst>
              <a:gd name="adj1" fmla="val 50000"/>
              <a:gd name="adj2" fmla="val 50017"/>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latin typeface="Calibri" pitchFamily="34" charset="0"/>
            </a:endParaRPr>
          </a:p>
        </p:txBody>
      </p:sp>
      <p:sp>
        <p:nvSpPr>
          <p:cNvPr id="58370"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8371"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8373" name="Group 15"/>
          <p:cNvGrpSpPr>
            <a:grpSpLocks/>
          </p:cNvGrpSpPr>
          <p:nvPr/>
        </p:nvGrpSpPr>
        <p:grpSpPr bwMode="auto">
          <a:xfrm>
            <a:off x="2057400" y="1600200"/>
            <a:ext cx="4972050" cy="1524000"/>
            <a:chOff x="2057400" y="1600200"/>
            <a:chExt cx="4972050" cy="1524000"/>
          </a:xfrm>
        </p:grpSpPr>
        <p:grpSp>
          <p:nvGrpSpPr>
            <p:cNvPr id="58405" name="Group 56"/>
            <p:cNvGrpSpPr>
              <a:grpSpLocks/>
            </p:cNvGrpSpPr>
            <p:nvPr/>
          </p:nvGrpSpPr>
          <p:grpSpPr bwMode="auto">
            <a:xfrm>
              <a:off x="2057400" y="2057400"/>
              <a:ext cx="4972050" cy="1066800"/>
              <a:chOff x="2057400" y="2057400"/>
              <a:chExt cx="4972050" cy="1066800"/>
            </a:xfrm>
          </p:grpSpPr>
          <p:sp>
            <p:nvSpPr>
              <p:cNvPr id="58407"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8408"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8409"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8410"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8411"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8415"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8406"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grpSp>
        <p:nvGrpSpPr>
          <p:cNvPr id="58374" name="Group 51"/>
          <p:cNvGrpSpPr>
            <a:grpSpLocks/>
          </p:cNvGrpSpPr>
          <p:nvPr/>
        </p:nvGrpSpPr>
        <p:grpSpPr bwMode="auto">
          <a:xfrm>
            <a:off x="2133600" y="3048000"/>
            <a:ext cx="5257800" cy="685800"/>
            <a:chOff x="2133600" y="3048000"/>
            <a:chExt cx="5257800" cy="685799"/>
          </a:xfrm>
        </p:grpSpPr>
        <p:cxnSp>
          <p:nvCxnSpPr>
            <p:cNvPr id="58379"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8380" name="Group 77"/>
            <p:cNvGrpSpPr>
              <a:grpSpLocks/>
            </p:cNvGrpSpPr>
            <p:nvPr/>
          </p:nvGrpSpPr>
          <p:grpSpPr bwMode="auto">
            <a:xfrm>
              <a:off x="2133600" y="3048001"/>
              <a:ext cx="685800" cy="685798"/>
              <a:chOff x="2133600" y="3048001"/>
              <a:chExt cx="685800" cy="685798"/>
            </a:xfrm>
          </p:grpSpPr>
          <p:sp>
            <p:nvSpPr>
              <p:cNvPr id="58401"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8402"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403"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404"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381" name="Group 78"/>
            <p:cNvGrpSpPr>
              <a:grpSpLocks/>
            </p:cNvGrpSpPr>
            <p:nvPr/>
          </p:nvGrpSpPr>
          <p:grpSpPr bwMode="auto">
            <a:xfrm>
              <a:off x="2819400" y="3048000"/>
              <a:ext cx="685800" cy="685798"/>
              <a:chOff x="2133600" y="3048001"/>
              <a:chExt cx="685800" cy="685798"/>
            </a:xfrm>
          </p:grpSpPr>
          <p:sp>
            <p:nvSpPr>
              <p:cNvPr id="58397"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8398" name="Straight Arrow Connector 71"/>
              <p:cNvCxnSpPr>
                <a:cxnSpLocks noChangeShapeType="1"/>
                <a:stCxn id="58397"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9" name="Straight Arrow Connector 72"/>
              <p:cNvCxnSpPr>
                <a:cxnSpLocks noChangeShapeType="1"/>
                <a:stCxn id="58397"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400" name="Straight Arrow Connector 73"/>
              <p:cNvCxnSpPr>
                <a:cxnSpLocks noChangeShapeType="1"/>
                <a:stCxn id="58397"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382" name="Group 83"/>
            <p:cNvGrpSpPr>
              <a:grpSpLocks/>
            </p:cNvGrpSpPr>
            <p:nvPr/>
          </p:nvGrpSpPr>
          <p:grpSpPr bwMode="auto">
            <a:xfrm>
              <a:off x="3505200" y="3048000"/>
              <a:ext cx="685800" cy="685798"/>
              <a:chOff x="2133600" y="3048001"/>
              <a:chExt cx="685800" cy="685798"/>
            </a:xfrm>
          </p:grpSpPr>
          <p:sp>
            <p:nvSpPr>
              <p:cNvPr id="58393"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8394" name="Straight Arrow Connector 67"/>
              <p:cNvCxnSpPr>
                <a:cxnSpLocks noChangeShapeType="1"/>
                <a:stCxn id="58393"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5" name="Straight Arrow Connector 68"/>
              <p:cNvCxnSpPr>
                <a:cxnSpLocks noChangeShapeType="1"/>
                <a:stCxn id="58393"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6" name="Straight Arrow Connector 69"/>
              <p:cNvCxnSpPr>
                <a:cxnSpLocks noChangeShapeType="1"/>
                <a:stCxn id="58393"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383" name="Group 88"/>
            <p:cNvGrpSpPr>
              <a:grpSpLocks/>
            </p:cNvGrpSpPr>
            <p:nvPr/>
          </p:nvGrpSpPr>
          <p:grpSpPr bwMode="auto">
            <a:xfrm>
              <a:off x="6019800" y="3048000"/>
              <a:ext cx="685800" cy="685798"/>
              <a:chOff x="2133600" y="3048001"/>
              <a:chExt cx="685800" cy="685798"/>
            </a:xfrm>
          </p:grpSpPr>
          <p:sp>
            <p:nvSpPr>
              <p:cNvPr id="58389"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8390" name="Straight Arrow Connector 63"/>
              <p:cNvCxnSpPr>
                <a:cxnSpLocks noChangeShapeType="1"/>
                <a:stCxn id="58389"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1" name="Straight Arrow Connector 64"/>
              <p:cNvCxnSpPr>
                <a:cxnSpLocks noChangeShapeType="1"/>
                <a:stCxn id="58389"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92" name="Straight Arrow Connector 65"/>
              <p:cNvCxnSpPr>
                <a:cxnSpLocks noChangeShapeType="1"/>
                <a:stCxn id="58389"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8384" name="Group 93"/>
            <p:cNvGrpSpPr>
              <a:grpSpLocks/>
            </p:cNvGrpSpPr>
            <p:nvPr/>
          </p:nvGrpSpPr>
          <p:grpSpPr bwMode="auto">
            <a:xfrm>
              <a:off x="6705600" y="3048000"/>
              <a:ext cx="685800" cy="685798"/>
              <a:chOff x="2133600" y="3048001"/>
              <a:chExt cx="685800" cy="685798"/>
            </a:xfrm>
          </p:grpSpPr>
          <p:sp>
            <p:nvSpPr>
              <p:cNvPr id="58385" name="Flowchart: Connector 5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8386" name="Straight Arrow Connector 59"/>
              <p:cNvCxnSpPr>
                <a:cxnSpLocks noChangeShapeType="1"/>
                <a:stCxn id="5838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7" name="Straight Arrow Connector 60"/>
              <p:cNvCxnSpPr>
                <a:cxnSpLocks noChangeShapeType="1"/>
                <a:stCxn id="5838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8" name="Straight Arrow Connector 61"/>
              <p:cNvCxnSpPr>
                <a:cxnSpLocks noChangeShapeType="1"/>
                <a:stCxn id="5838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8375"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49" name="Slide Number Placeholder 48"/>
          <p:cNvSpPr>
            <a:spLocks noGrp="1"/>
          </p:cNvSpPr>
          <p:nvPr>
            <p:ph type="sldNum" sz="quarter" idx="4294967295"/>
          </p:nvPr>
        </p:nvSpPr>
        <p:spPr>
          <a:xfrm>
            <a:off x="6553200" y="6356350"/>
            <a:ext cx="2133600" cy="365125"/>
          </a:xfrm>
          <a:prstGeom prst="rect">
            <a:avLst/>
          </a:prstGeom>
        </p:spPr>
        <p:txBody>
          <a:bodyPr/>
          <a:lstStyle/>
          <a:p>
            <a:pPr>
              <a:defRPr/>
            </a:pPr>
            <a:fld id="{B510E67F-7A7D-4EA7-869D-765B0309E961}" type="slidenum">
              <a:rPr lang="en-US"/>
              <a:pPr>
                <a:defRPr/>
              </a:pPr>
              <a:t>165</a:t>
            </a:fld>
            <a:endParaRPr lang="en-US"/>
          </a:p>
        </p:txBody>
      </p:sp>
      <p:cxnSp>
        <p:nvCxnSpPr>
          <p:cNvPr id="58377" name="Curved Connector 62"/>
          <p:cNvCxnSpPr>
            <a:cxnSpLocks noChangeShapeType="1"/>
          </p:cNvCxnSpPr>
          <p:nvPr/>
        </p:nvCxnSpPr>
        <p:spPr bwMode="auto">
          <a:xfrm>
            <a:off x="6705600" y="5562600"/>
            <a:ext cx="914400" cy="914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58378" name="TextBox 31"/>
          <p:cNvSpPr txBox="1">
            <a:spLocks noChangeArrowheads="1"/>
          </p:cNvSpPr>
          <p:nvPr/>
        </p:nvSpPr>
        <p:spPr bwMode="auto">
          <a:xfrm>
            <a:off x="2971800" y="4267200"/>
            <a:ext cx="449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Computed trace of length 2</a:t>
            </a:r>
          </a:p>
          <a:p>
            <a:pPr>
              <a:buFont typeface="Calibri" pitchFamily="34" charset="0"/>
              <a:buAutoNum type="arabicPeriod" startAt="7"/>
            </a:pPr>
            <a:endParaRPr lang="en-US"/>
          </a:p>
        </p:txBody>
      </p:sp>
    </p:spTree>
    <p:extLst>
      <p:ext uri="{BB962C8B-B14F-4D97-AF65-F5344CB8AC3E}">
        <p14:creationId xmlns:p14="http://schemas.microsoft.com/office/powerpoint/2010/main" val="1168397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Notched Right Arrow 36"/>
          <p:cNvSpPr>
            <a:spLocks noChangeArrowheads="1"/>
          </p:cNvSpPr>
          <p:nvPr/>
        </p:nvSpPr>
        <p:spPr bwMode="auto">
          <a:xfrm rot="10800000">
            <a:off x="6477000" y="2825750"/>
            <a:ext cx="1828800" cy="977900"/>
          </a:xfrm>
          <a:prstGeom prst="notchedRightArrow">
            <a:avLst>
              <a:gd name="adj1" fmla="val 50000"/>
              <a:gd name="adj2" fmla="val 50017"/>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latin typeface="Calibri" pitchFamily="34" charset="0"/>
            </a:endParaRPr>
          </a:p>
        </p:txBody>
      </p:sp>
      <p:sp>
        <p:nvSpPr>
          <p:cNvPr id="59394"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59395"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59397" name="Group 15"/>
          <p:cNvGrpSpPr>
            <a:grpSpLocks/>
          </p:cNvGrpSpPr>
          <p:nvPr/>
        </p:nvGrpSpPr>
        <p:grpSpPr bwMode="auto">
          <a:xfrm>
            <a:off x="2057400" y="1600200"/>
            <a:ext cx="4972050" cy="1524000"/>
            <a:chOff x="2057400" y="1600200"/>
            <a:chExt cx="4972050" cy="1524000"/>
          </a:xfrm>
        </p:grpSpPr>
        <p:grpSp>
          <p:nvGrpSpPr>
            <p:cNvPr id="59449" name="Group 56"/>
            <p:cNvGrpSpPr>
              <a:grpSpLocks/>
            </p:cNvGrpSpPr>
            <p:nvPr/>
          </p:nvGrpSpPr>
          <p:grpSpPr bwMode="auto">
            <a:xfrm>
              <a:off x="2057400" y="2057400"/>
              <a:ext cx="4972050" cy="1066800"/>
              <a:chOff x="2057400" y="2057400"/>
              <a:chExt cx="4972050" cy="1066800"/>
            </a:xfrm>
          </p:grpSpPr>
          <p:sp>
            <p:nvSpPr>
              <p:cNvPr id="59451"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9452"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9453"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9454"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59455"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59459"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59450"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grpSp>
        <p:nvGrpSpPr>
          <p:cNvPr id="59398" name="Group 51"/>
          <p:cNvGrpSpPr>
            <a:grpSpLocks/>
          </p:cNvGrpSpPr>
          <p:nvPr/>
        </p:nvGrpSpPr>
        <p:grpSpPr bwMode="auto">
          <a:xfrm>
            <a:off x="2133600" y="3048000"/>
            <a:ext cx="5257800" cy="685800"/>
            <a:chOff x="2133600" y="3048000"/>
            <a:chExt cx="5257800" cy="685799"/>
          </a:xfrm>
        </p:grpSpPr>
        <p:cxnSp>
          <p:nvCxnSpPr>
            <p:cNvPr id="59423" name="Straight Arrow Connector 5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9424" name="Group 77"/>
            <p:cNvGrpSpPr>
              <a:grpSpLocks/>
            </p:cNvGrpSpPr>
            <p:nvPr/>
          </p:nvGrpSpPr>
          <p:grpSpPr bwMode="auto">
            <a:xfrm>
              <a:off x="2133600" y="3048001"/>
              <a:ext cx="685800" cy="685798"/>
              <a:chOff x="2133600" y="3048001"/>
              <a:chExt cx="685800" cy="685798"/>
            </a:xfrm>
          </p:grpSpPr>
          <p:sp>
            <p:nvSpPr>
              <p:cNvPr id="59445"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9446" name="Straight Arrow Connector 75"/>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47" name="Straight Arrow Connector 76"/>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48" name="Straight Arrow Connector 77"/>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9425" name="Group 78"/>
            <p:cNvGrpSpPr>
              <a:grpSpLocks/>
            </p:cNvGrpSpPr>
            <p:nvPr/>
          </p:nvGrpSpPr>
          <p:grpSpPr bwMode="auto">
            <a:xfrm>
              <a:off x="2819400" y="3048000"/>
              <a:ext cx="685800" cy="685798"/>
              <a:chOff x="2133600" y="3048001"/>
              <a:chExt cx="685800" cy="685798"/>
            </a:xfrm>
          </p:grpSpPr>
          <p:sp>
            <p:nvSpPr>
              <p:cNvPr id="59441" name="Flowchart: Connector 70"/>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9442" name="Straight Arrow Connector 71"/>
              <p:cNvCxnSpPr>
                <a:cxnSpLocks noChangeShapeType="1"/>
                <a:stCxn id="59441"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43" name="Straight Arrow Connector 72"/>
              <p:cNvCxnSpPr>
                <a:cxnSpLocks noChangeShapeType="1"/>
                <a:stCxn id="59441"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44" name="Straight Arrow Connector 73"/>
              <p:cNvCxnSpPr>
                <a:cxnSpLocks noChangeShapeType="1"/>
                <a:stCxn id="59441"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9426" name="Group 83"/>
            <p:cNvGrpSpPr>
              <a:grpSpLocks/>
            </p:cNvGrpSpPr>
            <p:nvPr/>
          </p:nvGrpSpPr>
          <p:grpSpPr bwMode="auto">
            <a:xfrm>
              <a:off x="3505200" y="3048000"/>
              <a:ext cx="685800" cy="685798"/>
              <a:chOff x="2133600" y="3048001"/>
              <a:chExt cx="685800" cy="685798"/>
            </a:xfrm>
          </p:grpSpPr>
          <p:sp>
            <p:nvSpPr>
              <p:cNvPr id="59437" name="Flowchart: Connector 66"/>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9438" name="Straight Arrow Connector 67"/>
              <p:cNvCxnSpPr>
                <a:cxnSpLocks noChangeShapeType="1"/>
                <a:stCxn id="59437"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39" name="Straight Arrow Connector 68"/>
              <p:cNvCxnSpPr>
                <a:cxnSpLocks noChangeShapeType="1"/>
                <a:stCxn id="59437"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40" name="Straight Arrow Connector 69"/>
              <p:cNvCxnSpPr>
                <a:cxnSpLocks noChangeShapeType="1"/>
                <a:stCxn id="59437"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9427" name="Group 88"/>
            <p:cNvGrpSpPr>
              <a:grpSpLocks/>
            </p:cNvGrpSpPr>
            <p:nvPr/>
          </p:nvGrpSpPr>
          <p:grpSpPr bwMode="auto">
            <a:xfrm>
              <a:off x="6019800" y="3048000"/>
              <a:ext cx="685800" cy="685798"/>
              <a:chOff x="2133600" y="3048001"/>
              <a:chExt cx="685800" cy="685798"/>
            </a:xfrm>
          </p:grpSpPr>
          <p:sp>
            <p:nvSpPr>
              <p:cNvPr id="59433" name="Flowchart: Connector 62"/>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9434" name="Straight Arrow Connector 63"/>
              <p:cNvCxnSpPr>
                <a:cxnSpLocks noChangeShapeType="1"/>
                <a:stCxn id="59433"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35" name="Straight Arrow Connector 64"/>
              <p:cNvCxnSpPr>
                <a:cxnSpLocks noChangeShapeType="1"/>
                <a:stCxn id="59433"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36" name="Straight Arrow Connector 65"/>
              <p:cNvCxnSpPr>
                <a:cxnSpLocks noChangeShapeType="1"/>
                <a:stCxn id="59433"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9428" name="Group 93"/>
            <p:cNvGrpSpPr>
              <a:grpSpLocks/>
            </p:cNvGrpSpPr>
            <p:nvPr/>
          </p:nvGrpSpPr>
          <p:grpSpPr bwMode="auto">
            <a:xfrm>
              <a:off x="6705600" y="3048000"/>
              <a:ext cx="685800" cy="685798"/>
              <a:chOff x="2133600" y="3048001"/>
              <a:chExt cx="685800" cy="685798"/>
            </a:xfrm>
          </p:grpSpPr>
          <p:sp>
            <p:nvSpPr>
              <p:cNvPr id="59429" name="Flowchart: Connector 58"/>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59430" name="Straight Arrow Connector 59"/>
              <p:cNvCxnSpPr>
                <a:cxnSpLocks noChangeShapeType="1"/>
                <a:stCxn id="59429"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31" name="Straight Arrow Connector 60"/>
              <p:cNvCxnSpPr>
                <a:cxnSpLocks noChangeShapeType="1"/>
                <a:stCxn id="59429"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9432" name="Straight Arrow Connector 61"/>
              <p:cNvCxnSpPr>
                <a:cxnSpLocks noChangeShapeType="1"/>
                <a:stCxn id="59429"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59399"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69" name="Slide Number Placeholder 68"/>
          <p:cNvSpPr>
            <a:spLocks noGrp="1"/>
          </p:cNvSpPr>
          <p:nvPr>
            <p:ph type="sldNum" sz="quarter" idx="4294967295"/>
          </p:nvPr>
        </p:nvSpPr>
        <p:spPr>
          <a:xfrm>
            <a:off x="6553200" y="6356350"/>
            <a:ext cx="2133600" cy="365125"/>
          </a:xfrm>
          <a:prstGeom prst="rect">
            <a:avLst/>
          </a:prstGeom>
        </p:spPr>
        <p:txBody>
          <a:bodyPr/>
          <a:lstStyle/>
          <a:p>
            <a:pPr>
              <a:defRPr/>
            </a:pPr>
            <a:fld id="{8C916A05-E54C-466A-A26D-65B3BA523A2E}" type="slidenum">
              <a:rPr lang="en-US"/>
              <a:pPr>
                <a:defRPr/>
              </a:pPr>
              <a:t>166</a:t>
            </a:fld>
            <a:endParaRPr lang="en-US"/>
          </a:p>
        </p:txBody>
      </p:sp>
      <p:cxnSp>
        <p:nvCxnSpPr>
          <p:cNvPr id="59401" name="Curved Connector 62"/>
          <p:cNvCxnSpPr>
            <a:cxnSpLocks noChangeShapeType="1"/>
          </p:cNvCxnSpPr>
          <p:nvPr/>
        </p:nvCxnSpPr>
        <p:spPr bwMode="auto">
          <a:xfrm>
            <a:off x="6705600" y="5562600"/>
            <a:ext cx="914400" cy="914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59402" name="TextBox 31"/>
          <p:cNvSpPr txBox="1">
            <a:spLocks noChangeArrowheads="1"/>
          </p:cNvSpPr>
          <p:nvPr/>
        </p:nvSpPr>
        <p:spPr bwMode="auto">
          <a:xfrm>
            <a:off x="838200" y="4648200"/>
            <a:ext cx="487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Calibri" pitchFamily="34" charset="0"/>
              <a:buAutoNum type="arabicPeriod" startAt="7"/>
            </a:pPr>
            <a:r>
              <a:rPr lang="en-US"/>
              <a:t>Iterate</a:t>
            </a:r>
          </a:p>
          <a:p>
            <a:pPr>
              <a:buFont typeface="Calibri" pitchFamily="34" charset="0"/>
              <a:buAutoNum type="arabicPeriod" startAt="7"/>
            </a:pPr>
            <a:endParaRPr lang="en-US"/>
          </a:p>
        </p:txBody>
      </p:sp>
      <p:grpSp>
        <p:nvGrpSpPr>
          <p:cNvPr id="59403" name="Group 71"/>
          <p:cNvGrpSpPr>
            <a:grpSpLocks/>
          </p:cNvGrpSpPr>
          <p:nvPr/>
        </p:nvGrpSpPr>
        <p:grpSpPr bwMode="auto">
          <a:xfrm rot="5400000">
            <a:off x="6343650" y="4324350"/>
            <a:ext cx="1371600" cy="342900"/>
            <a:chOff x="3886200" y="5334000"/>
            <a:chExt cx="3810000" cy="534194"/>
          </a:xfrm>
        </p:grpSpPr>
        <p:cxnSp>
          <p:nvCxnSpPr>
            <p:cNvPr id="59414" name="Elbow Connector 49"/>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9415" name="Elbow Connector 50"/>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9416" name="Elbow Connector 51"/>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9417" name="Elbow Connector 52"/>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9418" name="Elbow Connector 53"/>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9419" name="Straight Connector 54"/>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9420" name="Straight Connector 55"/>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9421" name="Straight Connector 56"/>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9422" name="Straight Connector 57"/>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59404" name="Flowchart: Process 58"/>
          <p:cNvSpPr>
            <a:spLocks noChangeArrowheads="1"/>
          </p:cNvSpPr>
          <p:nvPr/>
        </p:nvSpPr>
        <p:spPr bwMode="auto">
          <a:xfrm>
            <a:off x="6553200" y="5410200"/>
            <a:ext cx="1219200" cy="685800"/>
          </a:xfrm>
          <a:prstGeom prst="flowChartProcess">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59405" name="Left Arrow 59"/>
          <p:cNvSpPr>
            <a:spLocks noChangeArrowheads="1"/>
          </p:cNvSpPr>
          <p:nvPr/>
        </p:nvSpPr>
        <p:spPr bwMode="auto">
          <a:xfrm>
            <a:off x="6096000" y="5562600"/>
            <a:ext cx="457200" cy="381000"/>
          </a:xfrm>
          <a:prstGeom prst="left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00"/>
          </a:p>
        </p:txBody>
      </p:sp>
      <p:sp>
        <p:nvSpPr>
          <p:cNvPr id="59406" name="TextBox 61"/>
          <p:cNvSpPr txBox="1">
            <a:spLocks noChangeArrowheads="1"/>
          </p:cNvSpPr>
          <p:nvPr/>
        </p:nvSpPr>
        <p:spPr bwMode="auto">
          <a:xfrm>
            <a:off x="6477000" y="5486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a:t>Formal</a:t>
            </a:r>
          </a:p>
          <a:p>
            <a:pPr algn="ctr"/>
            <a:r>
              <a:rPr lang="en-US" sz="1600"/>
              <a:t>Engine</a:t>
            </a:r>
          </a:p>
        </p:txBody>
      </p:sp>
      <p:sp>
        <p:nvSpPr>
          <p:cNvPr id="71" name="Oval 70"/>
          <p:cNvSpPr/>
          <p:nvPr/>
        </p:nvSpPr>
        <p:spPr bwMode="auto">
          <a:xfrm>
            <a:off x="4800600" y="5257800"/>
            <a:ext cx="457200" cy="838200"/>
          </a:xfrm>
          <a:prstGeom prst="ellipse">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tx1"/>
            </a:solidFill>
            <a:prstDash val="solid"/>
            <a:round/>
            <a:headEnd type="none" w="med" len="med"/>
            <a:tailEnd type="none" w="med" len="med"/>
          </a:ln>
          <a:effectLst/>
        </p:spPr>
        <p:txBody>
          <a:bodyPr/>
          <a:lstStyle/>
          <a:p>
            <a:pPr>
              <a:defRPr/>
            </a:pPr>
            <a:endParaRPr lang="en-US" sz="2600"/>
          </a:p>
        </p:txBody>
      </p:sp>
      <p:sp>
        <p:nvSpPr>
          <p:cNvPr id="72" name="12-Point Star 71"/>
          <p:cNvSpPr/>
          <p:nvPr/>
        </p:nvSpPr>
        <p:spPr bwMode="auto">
          <a:xfrm>
            <a:off x="5867400" y="5715000"/>
            <a:ext cx="152400" cy="152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cxnSp>
        <p:nvCxnSpPr>
          <p:cNvPr id="59409" name="Curved Connector 62"/>
          <p:cNvCxnSpPr>
            <a:cxnSpLocks noChangeShapeType="1"/>
            <a:stCxn id="72" idx="11"/>
            <a:endCxn id="76" idx="6"/>
          </p:cNvCxnSpPr>
          <p:nvPr/>
        </p:nvCxnSpPr>
        <p:spPr bwMode="auto">
          <a:xfrm rot="16200000" flipV="1">
            <a:off x="5386387" y="5129213"/>
            <a:ext cx="314325" cy="876300"/>
          </a:xfrm>
          <a:prstGeom prst="curvedConnector2">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cxnSp>
        <p:nvCxnSpPr>
          <p:cNvPr id="59410" name="Curved Connector 70"/>
          <p:cNvCxnSpPr>
            <a:cxnSpLocks noChangeShapeType="1"/>
            <a:stCxn id="72" idx="6"/>
            <a:endCxn id="77" idx="5"/>
          </p:cNvCxnSpPr>
          <p:nvPr/>
        </p:nvCxnSpPr>
        <p:spPr bwMode="auto">
          <a:xfrm rot="10800000" flipV="1">
            <a:off x="5083175" y="5829300"/>
            <a:ext cx="793750" cy="15875"/>
          </a:xfrm>
          <a:prstGeom prst="curvedConnector4">
            <a:avLst>
              <a:gd name="adj1" fmla="val 47954"/>
              <a:gd name="adj2" fmla="val 862190"/>
            </a:avLst>
          </a:prstGeom>
          <a:noFill/>
          <a:ln w="9525" algn="ctr">
            <a:solidFill>
              <a:schemeClr val="tx1"/>
            </a:solidFill>
            <a:round/>
            <a:headEnd type="stealth" w="lg" len="lg"/>
            <a:tailEnd/>
          </a:ln>
          <a:extLst>
            <a:ext uri="{909E8E84-426E-40DD-AFC4-6F175D3DCCD1}">
              <a14:hiddenFill xmlns:a14="http://schemas.microsoft.com/office/drawing/2010/main">
                <a:noFill/>
              </a14:hiddenFill>
            </a:ext>
          </a:extLst>
        </p:spPr>
      </p:cxnSp>
      <p:sp>
        <p:nvSpPr>
          <p:cNvPr id="76" name="Flowchart: Connector 75"/>
          <p:cNvSpPr/>
          <p:nvPr/>
        </p:nvSpPr>
        <p:spPr bwMode="auto">
          <a:xfrm>
            <a:off x="4953000" y="5334000"/>
            <a:ext cx="152400" cy="152400"/>
          </a:xfrm>
          <a:prstGeom prst="flowChartConnector">
            <a:avLst/>
          </a:prstGeom>
          <a:solidFill>
            <a:schemeClr val="accent1">
              <a:lumMod val="50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77" name="Flowchart: Connector 76"/>
          <p:cNvSpPr/>
          <p:nvPr/>
        </p:nvSpPr>
        <p:spPr bwMode="auto">
          <a:xfrm>
            <a:off x="4953000" y="5715000"/>
            <a:ext cx="152400" cy="152400"/>
          </a:xfrm>
          <a:prstGeom prst="flowChartConnector">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US" sz="2600"/>
          </a:p>
        </p:txBody>
      </p:sp>
      <p:sp>
        <p:nvSpPr>
          <p:cNvPr id="86" name="Curved Down Arrow 85"/>
          <p:cNvSpPr/>
          <p:nvPr/>
        </p:nvSpPr>
        <p:spPr bwMode="auto">
          <a:xfrm rot="18166345">
            <a:off x="4129882" y="3996531"/>
            <a:ext cx="2165350" cy="493713"/>
          </a:xfrm>
          <a:prstGeom prst="curvedDownArrow">
            <a:avLst/>
          </a:prstGeom>
          <a:solidFill>
            <a:schemeClr val="accent1">
              <a:lumMod val="75000"/>
            </a:schemeClr>
          </a:solidFill>
          <a:ln w="9525" cap="flat" cmpd="sng" algn="ctr">
            <a:noFill/>
            <a:prstDash val="solid"/>
            <a:round/>
            <a:headEnd type="none" w="med" len="med"/>
            <a:tailEnd type="none" w="med" len="med"/>
          </a:ln>
          <a:effectLst/>
        </p:spPr>
        <p:txBody>
          <a:bodyPr>
            <a:spAutoFit/>
          </a:bodyPr>
          <a:lstStyle/>
          <a:p>
            <a:pPr>
              <a:defRPr/>
            </a:pPr>
            <a:endParaRPr lang="en-US" sz="2600"/>
          </a:p>
        </p:txBody>
      </p:sp>
    </p:spTree>
    <p:extLst>
      <p:ext uri="{BB962C8B-B14F-4D97-AF65-F5344CB8AC3E}">
        <p14:creationId xmlns:p14="http://schemas.microsoft.com/office/powerpoint/2010/main" val="494904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Notched Right Arrow 36"/>
          <p:cNvSpPr>
            <a:spLocks noChangeArrowheads="1"/>
          </p:cNvSpPr>
          <p:nvPr/>
        </p:nvSpPr>
        <p:spPr bwMode="auto">
          <a:xfrm rot="10800000">
            <a:off x="1981200" y="2825750"/>
            <a:ext cx="6324600" cy="977900"/>
          </a:xfrm>
          <a:prstGeom prst="notchedRightArrow">
            <a:avLst>
              <a:gd name="adj1" fmla="val 50000"/>
              <a:gd name="adj2" fmla="val 50004"/>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latin typeface="Calibri" pitchFamily="34" charset="0"/>
            </a:endParaRPr>
          </a:p>
        </p:txBody>
      </p:sp>
      <p:sp>
        <p:nvSpPr>
          <p:cNvPr id="60418" name="Flowchart: Connector 4"/>
          <p:cNvSpPr>
            <a:spLocks noChangeArrowheads="1"/>
          </p:cNvSpPr>
          <p:nvPr/>
        </p:nvSpPr>
        <p:spPr bwMode="auto">
          <a:xfrm>
            <a:off x="2286000" y="3927475"/>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latin typeface="Calibri" pitchFamily="34" charset="0"/>
            </a:endParaRPr>
          </a:p>
        </p:txBody>
      </p:sp>
      <p:cxnSp>
        <p:nvCxnSpPr>
          <p:cNvPr id="60419" name="Straight Arrow Connector 8"/>
          <p:cNvCxnSpPr>
            <a:cxnSpLocks noChangeShapeType="1"/>
          </p:cNvCxnSpPr>
          <p:nvPr/>
        </p:nvCxnSpPr>
        <p:spPr bwMode="auto">
          <a:xfrm>
            <a:off x="4191000" y="3394075"/>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2" name="12-Point Star 11"/>
          <p:cNvSpPr/>
          <p:nvPr/>
        </p:nvSpPr>
        <p:spPr bwMode="auto">
          <a:xfrm>
            <a:off x="7467600" y="30892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grpSp>
        <p:nvGrpSpPr>
          <p:cNvPr id="60421" name="Group 15"/>
          <p:cNvGrpSpPr>
            <a:grpSpLocks/>
          </p:cNvGrpSpPr>
          <p:nvPr/>
        </p:nvGrpSpPr>
        <p:grpSpPr bwMode="auto">
          <a:xfrm>
            <a:off x="2057400" y="1600200"/>
            <a:ext cx="4972050" cy="1524000"/>
            <a:chOff x="2057400" y="1600200"/>
            <a:chExt cx="4972050" cy="1524000"/>
          </a:xfrm>
        </p:grpSpPr>
        <p:grpSp>
          <p:nvGrpSpPr>
            <p:cNvPr id="60453" name="Group 56"/>
            <p:cNvGrpSpPr>
              <a:grpSpLocks/>
            </p:cNvGrpSpPr>
            <p:nvPr/>
          </p:nvGrpSpPr>
          <p:grpSpPr bwMode="auto">
            <a:xfrm>
              <a:off x="2057400" y="2057400"/>
              <a:ext cx="4972050" cy="1066800"/>
              <a:chOff x="2057400" y="2057400"/>
              <a:chExt cx="4972050" cy="1066800"/>
            </a:xfrm>
          </p:grpSpPr>
          <p:sp>
            <p:nvSpPr>
              <p:cNvPr id="60455" name="Down Arrow 18"/>
              <p:cNvSpPr>
                <a:spLocks noChangeArrowheads="1"/>
              </p:cNvSpPr>
              <p:nvPr/>
            </p:nvSpPr>
            <p:spPr bwMode="auto">
              <a:xfrm>
                <a:off x="2133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60456" name="Down Arrow 19"/>
              <p:cNvSpPr>
                <a:spLocks noChangeArrowheads="1"/>
              </p:cNvSpPr>
              <p:nvPr/>
            </p:nvSpPr>
            <p:spPr bwMode="auto">
              <a:xfrm>
                <a:off x="28194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60457" name="Down Arrow 20"/>
              <p:cNvSpPr>
                <a:spLocks noChangeArrowheads="1"/>
              </p:cNvSpPr>
              <p:nvPr/>
            </p:nvSpPr>
            <p:spPr bwMode="auto">
              <a:xfrm>
                <a:off x="35052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60458" name="Down Arrow 21"/>
              <p:cNvSpPr>
                <a:spLocks noChangeArrowheads="1"/>
              </p:cNvSpPr>
              <p:nvPr/>
            </p:nvSpPr>
            <p:spPr bwMode="auto">
              <a:xfrm>
                <a:off x="60198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60459" name="Down Arrow 22"/>
              <p:cNvSpPr>
                <a:spLocks noChangeArrowheads="1"/>
              </p:cNvSpPr>
              <p:nvPr/>
            </p:nvSpPr>
            <p:spPr bwMode="auto">
              <a:xfrm>
                <a:off x="6705600" y="2362200"/>
                <a:ext cx="304800" cy="609600"/>
              </a:xfrm>
              <a:prstGeom prst="downArrow">
                <a:avLst>
                  <a:gd name="adj1" fmla="val 5000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sp>
            <p:nvSpPr>
              <p:cNvPr id="24" name="Down Arrow 23"/>
              <p:cNvSpPr/>
              <p:nvPr/>
            </p:nvSpPr>
            <p:spPr bwMode="auto">
              <a:xfrm>
                <a:off x="4648200" y="23622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5" name="Down Arrow 24"/>
              <p:cNvSpPr/>
              <p:nvPr/>
            </p:nvSpPr>
            <p:spPr bwMode="auto">
              <a:xfrm>
                <a:off x="4724400" y="24384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26" name="Down Arrow 25"/>
              <p:cNvSpPr/>
              <p:nvPr/>
            </p:nvSpPr>
            <p:spPr bwMode="auto">
              <a:xfrm>
                <a:off x="4800600" y="2514600"/>
                <a:ext cx="304800" cy="609600"/>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a:latin typeface="+mn-lt"/>
                </a:endParaRPr>
              </a:p>
            </p:txBody>
          </p:sp>
          <p:sp>
            <p:nvSpPr>
              <p:cNvPr id="60463" name="Right Brace 26"/>
              <p:cNvSpPr>
                <a:spLocks/>
              </p:cNvSpPr>
              <p:nvPr/>
            </p:nvSpPr>
            <p:spPr bwMode="auto">
              <a:xfrm rot="-5400000">
                <a:off x="4467225" y="-352425"/>
                <a:ext cx="152400" cy="4972050"/>
              </a:xfrm>
              <a:prstGeom prst="rightBrace">
                <a:avLst>
                  <a:gd name="adj1" fmla="val 830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latin typeface="Calibri" pitchFamily="34" charset="0"/>
                </a:endParaRPr>
              </a:p>
            </p:txBody>
          </p:sp>
        </p:grpSp>
        <p:sp>
          <p:nvSpPr>
            <p:cNvPr id="60454" name="TextBox 17"/>
            <p:cNvSpPr txBox="1">
              <a:spLocks noChangeArrowheads="1"/>
            </p:cNvSpPr>
            <p:nvPr/>
          </p:nvSpPr>
          <p:spPr bwMode="auto">
            <a:xfrm>
              <a:off x="4038600" y="1600200"/>
              <a:ext cx="1095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Inputs</a:t>
              </a:r>
            </a:p>
          </p:txBody>
        </p:sp>
      </p:grpSp>
      <p:sp>
        <p:nvSpPr>
          <p:cNvPr id="60422" name="TextBox 31"/>
          <p:cNvSpPr txBox="1">
            <a:spLocks noChangeArrowheads="1"/>
          </p:cNvSpPr>
          <p:nvPr/>
        </p:nvSpPr>
        <p:spPr bwMode="auto">
          <a:xfrm>
            <a:off x="838200" y="4648200"/>
            <a:ext cx="4495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Calibri" pitchFamily="34" charset="0"/>
              <a:buAutoNum type="arabicPeriod" startAt="8"/>
            </a:pPr>
            <a:r>
              <a:rPr lang="en-US"/>
              <a:t>BackSpace trace</a:t>
            </a:r>
          </a:p>
        </p:txBody>
      </p:sp>
      <p:sp>
        <p:nvSpPr>
          <p:cNvPr id="60423" name="Freeform 29"/>
          <p:cNvSpPr>
            <a:spLocks noChangeArrowheads="1"/>
          </p:cNvSpPr>
          <p:nvPr/>
        </p:nvSpPr>
        <p:spPr bwMode="auto">
          <a:xfrm>
            <a:off x="2047875" y="3211513"/>
            <a:ext cx="3862388" cy="131762"/>
          </a:xfrm>
          <a:custGeom>
            <a:avLst/>
            <a:gdLst>
              <a:gd name="T0" fmla="*/ 0 w 3862317"/>
              <a:gd name="T1" fmla="*/ 131265 h 131928"/>
              <a:gd name="T2" fmla="*/ 3862604 w 3862317"/>
              <a:gd name="T3" fmla="*/ 131265 h 131928"/>
              <a:gd name="T4" fmla="*/ 0 60000 65536"/>
              <a:gd name="T5" fmla="*/ 0 60000 65536"/>
              <a:gd name="T6" fmla="*/ 0 w 3862317"/>
              <a:gd name="T7" fmla="*/ 0 h 131928"/>
              <a:gd name="T8" fmla="*/ 3862317 w 3862317"/>
              <a:gd name="T9" fmla="*/ 131928 h 131928"/>
            </a:gdLst>
            <a:ahLst/>
            <a:cxnLst>
              <a:cxn ang="T4">
                <a:pos x="T0" y="T1"/>
              </a:cxn>
              <a:cxn ang="T5">
                <a:pos x="T2" y="T3"/>
              </a:cxn>
            </a:cxnLst>
            <a:rect l="T6" t="T7" r="T8" b="T9"/>
            <a:pathLst>
              <a:path w="3862317" h="131928">
                <a:moveTo>
                  <a:pt x="0" y="131928"/>
                </a:moveTo>
                <a:cubicBezTo>
                  <a:pt x="1534236" y="65964"/>
                  <a:pt x="3068472" y="0"/>
                  <a:pt x="3862317" y="13192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CA"/>
          </a:p>
        </p:txBody>
      </p:sp>
      <p:grpSp>
        <p:nvGrpSpPr>
          <p:cNvPr id="60424" name="Group 30"/>
          <p:cNvGrpSpPr>
            <a:grpSpLocks/>
          </p:cNvGrpSpPr>
          <p:nvPr/>
        </p:nvGrpSpPr>
        <p:grpSpPr bwMode="auto">
          <a:xfrm>
            <a:off x="2133600" y="3048000"/>
            <a:ext cx="5257800" cy="685800"/>
            <a:chOff x="2133600" y="3048000"/>
            <a:chExt cx="5257800" cy="685799"/>
          </a:xfrm>
        </p:grpSpPr>
        <p:cxnSp>
          <p:nvCxnSpPr>
            <p:cNvPr id="60427" name="Straight Arrow Connector 32"/>
            <p:cNvCxnSpPr>
              <a:cxnSpLocks noChangeShapeType="1"/>
            </p:cNvCxnSpPr>
            <p:nvPr/>
          </p:nvCxnSpPr>
          <p:spPr bwMode="auto">
            <a:xfrm>
              <a:off x="4191000" y="3393757"/>
              <a:ext cx="1447800" cy="158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60428" name="Group 77"/>
            <p:cNvGrpSpPr>
              <a:grpSpLocks/>
            </p:cNvGrpSpPr>
            <p:nvPr/>
          </p:nvGrpSpPr>
          <p:grpSpPr bwMode="auto">
            <a:xfrm>
              <a:off x="2133600" y="3048001"/>
              <a:ext cx="685800" cy="685798"/>
              <a:chOff x="2133600" y="3048001"/>
              <a:chExt cx="685800" cy="685798"/>
            </a:xfrm>
          </p:grpSpPr>
          <p:sp>
            <p:nvSpPr>
              <p:cNvPr id="60449" name="Flowchart: Connector 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60450" name="Straight Arrow Connector 58"/>
              <p:cNvCxnSpPr>
                <a:cxnSpLocks noChangeShapeType="1"/>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51" name="Straight Arrow Connector 59"/>
              <p:cNvCxnSpPr>
                <a:cxnSpLocks noChangeShapeType="1"/>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52" name="Straight Arrow Connector 60"/>
              <p:cNvCxnSpPr>
                <a:cxnSpLocks noChangeShapeType="1"/>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0429" name="Group 78"/>
            <p:cNvGrpSpPr>
              <a:grpSpLocks/>
            </p:cNvGrpSpPr>
            <p:nvPr/>
          </p:nvGrpSpPr>
          <p:grpSpPr bwMode="auto">
            <a:xfrm>
              <a:off x="2819400" y="3048000"/>
              <a:ext cx="685800" cy="685798"/>
              <a:chOff x="2133600" y="3048001"/>
              <a:chExt cx="685800" cy="685798"/>
            </a:xfrm>
          </p:grpSpPr>
          <p:sp>
            <p:nvSpPr>
              <p:cNvPr id="60445" name="Flowchart: Connector 53"/>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60446" name="Straight Arrow Connector 54"/>
              <p:cNvCxnSpPr>
                <a:cxnSpLocks noChangeShapeType="1"/>
                <a:stCxn id="60445"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47" name="Straight Arrow Connector 55"/>
              <p:cNvCxnSpPr>
                <a:cxnSpLocks noChangeShapeType="1"/>
                <a:stCxn id="60445"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48" name="Straight Arrow Connector 56"/>
              <p:cNvCxnSpPr>
                <a:cxnSpLocks noChangeShapeType="1"/>
                <a:stCxn id="60445"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0430" name="Group 83"/>
            <p:cNvGrpSpPr>
              <a:grpSpLocks/>
            </p:cNvGrpSpPr>
            <p:nvPr/>
          </p:nvGrpSpPr>
          <p:grpSpPr bwMode="auto">
            <a:xfrm>
              <a:off x="3505200" y="3048000"/>
              <a:ext cx="685800" cy="685798"/>
              <a:chOff x="2133600" y="3048001"/>
              <a:chExt cx="685800" cy="685798"/>
            </a:xfrm>
          </p:grpSpPr>
          <p:sp>
            <p:nvSpPr>
              <p:cNvPr id="60441" name="Flowchart: Connector 49"/>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60442" name="Straight Arrow Connector 50"/>
              <p:cNvCxnSpPr>
                <a:cxnSpLocks noChangeShapeType="1"/>
                <a:stCxn id="60441"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43" name="Straight Arrow Connector 51"/>
              <p:cNvCxnSpPr>
                <a:cxnSpLocks noChangeShapeType="1"/>
                <a:stCxn id="60441"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44" name="Straight Arrow Connector 52"/>
              <p:cNvCxnSpPr>
                <a:cxnSpLocks noChangeShapeType="1"/>
                <a:stCxn id="60441"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0431" name="Group 88"/>
            <p:cNvGrpSpPr>
              <a:grpSpLocks/>
            </p:cNvGrpSpPr>
            <p:nvPr/>
          </p:nvGrpSpPr>
          <p:grpSpPr bwMode="auto">
            <a:xfrm>
              <a:off x="6019800" y="3048000"/>
              <a:ext cx="685800" cy="685798"/>
              <a:chOff x="2133600" y="3048001"/>
              <a:chExt cx="685800" cy="685798"/>
            </a:xfrm>
          </p:grpSpPr>
          <p:sp>
            <p:nvSpPr>
              <p:cNvPr id="60437" name="Flowchart: Connector 45"/>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60438" name="Straight Arrow Connector 46"/>
              <p:cNvCxnSpPr>
                <a:cxnSpLocks noChangeShapeType="1"/>
                <a:stCxn id="60437"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39" name="Straight Arrow Connector 47"/>
              <p:cNvCxnSpPr>
                <a:cxnSpLocks noChangeShapeType="1"/>
                <a:stCxn id="60437"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40" name="Straight Arrow Connector 48"/>
              <p:cNvCxnSpPr>
                <a:cxnSpLocks noChangeShapeType="1"/>
                <a:stCxn id="60437"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0432" name="Group 93"/>
            <p:cNvGrpSpPr>
              <a:grpSpLocks/>
            </p:cNvGrpSpPr>
            <p:nvPr/>
          </p:nvGrpSpPr>
          <p:grpSpPr bwMode="auto">
            <a:xfrm>
              <a:off x="6705600" y="3048000"/>
              <a:ext cx="685800" cy="685798"/>
              <a:chOff x="2133600" y="3048001"/>
              <a:chExt cx="685800" cy="685798"/>
            </a:xfrm>
          </p:grpSpPr>
          <p:sp>
            <p:nvSpPr>
              <p:cNvPr id="60433" name="Flowchart: Connector 41"/>
              <p:cNvSpPr>
                <a:spLocks noChangeArrowheads="1"/>
              </p:cNvSpPr>
              <p:nvPr/>
            </p:nvSpPr>
            <p:spPr bwMode="auto">
              <a:xfrm>
                <a:off x="2133600" y="3165157"/>
                <a:ext cx="304800" cy="3810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latin typeface="Calibri" pitchFamily="34" charset="0"/>
                </a:endParaRPr>
              </a:p>
            </p:txBody>
          </p:sp>
          <p:cxnSp>
            <p:nvCxnSpPr>
              <p:cNvPr id="60434" name="Straight Arrow Connector 42"/>
              <p:cNvCxnSpPr>
                <a:cxnSpLocks noChangeShapeType="1"/>
                <a:stCxn id="60433" idx="5"/>
              </p:cNvCxnSpPr>
              <p:nvPr/>
            </p:nvCxnSpPr>
            <p:spPr bwMode="auto">
              <a:xfrm rot="16200000" flipH="1">
                <a:off x="2370562" y="3513561"/>
                <a:ext cx="243439"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35" name="Straight Arrow Connector 43"/>
              <p:cNvCxnSpPr>
                <a:cxnSpLocks noChangeShapeType="1"/>
                <a:stCxn id="60433" idx="7"/>
              </p:cNvCxnSpPr>
              <p:nvPr/>
            </p:nvCxnSpPr>
            <p:spPr bwMode="auto">
              <a:xfrm rot="5400000" flipH="1" flipV="1">
                <a:off x="2405805" y="3035959"/>
                <a:ext cx="172953" cy="197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36" name="Straight Arrow Connector 44"/>
              <p:cNvCxnSpPr>
                <a:cxnSpLocks noChangeShapeType="1"/>
                <a:stCxn id="60433" idx="6"/>
              </p:cNvCxnSpPr>
              <p:nvPr/>
            </p:nvCxnSpPr>
            <p:spPr bwMode="auto">
              <a:xfrm>
                <a:off x="2438400" y="3355657"/>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sp>
        <p:nvSpPr>
          <p:cNvPr id="60425" name="Title 1"/>
          <p:cNvSpPr>
            <a:spLocks noGrp="1"/>
          </p:cNvSpPr>
          <p:nvPr>
            <p:ph type="title"/>
          </p:nvPr>
        </p:nvSpPr>
        <p:spPr>
          <a:xfrm>
            <a:off x="304800" y="277813"/>
            <a:ext cx="9144000" cy="1139825"/>
          </a:xfrm>
        </p:spPr>
        <p:txBody>
          <a:bodyPr/>
          <a:lstStyle/>
          <a:p>
            <a:r>
              <a:rPr lang="en-US" sz="4000" smtClean="0"/>
              <a:t>Basic BackSpace: Intuition</a:t>
            </a:r>
            <a:endParaRPr lang="en-US" smtClean="0"/>
          </a:p>
        </p:txBody>
      </p:sp>
      <p:sp>
        <p:nvSpPr>
          <p:cNvPr id="49" name="Slide Number Placeholder 48"/>
          <p:cNvSpPr>
            <a:spLocks noGrp="1"/>
          </p:cNvSpPr>
          <p:nvPr>
            <p:ph type="sldNum" sz="quarter" idx="4294967295"/>
          </p:nvPr>
        </p:nvSpPr>
        <p:spPr>
          <a:xfrm>
            <a:off x="6553200" y="6356350"/>
            <a:ext cx="2133600" cy="365125"/>
          </a:xfrm>
          <a:prstGeom prst="rect">
            <a:avLst/>
          </a:prstGeom>
        </p:spPr>
        <p:txBody>
          <a:bodyPr/>
          <a:lstStyle/>
          <a:p>
            <a:pPr>
              <a:defRPr/>
            </a:pPr>
            <a:fld id="{9FD7D861-946E-46BA-9433-4496837EC442}" type="slidenum">
              <a:rPr lang="en-US"/>
              <a:pPr>
                <a:defRPr/>
              </a:pPr>
              <a:t>167</a:t>
            </a:fld>
            <a:endParaRPr lang="en-US"/>
          </a:p>
        </p:txBody>
      </p:sp>
    </p:spTree>
    <p:extLst>
      <p:ext uri="{BB962C8B-B14F-4D97-AF65-F5344CB8AC3E}">
        <p14:creationId xmlns:p14="http://schemas.microsoft.com/office/powerpoint/2010/main" val="117791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en-US" smtClean="0"/>
              <a:t>Basic BackSpace: Theory</a:t>
            </a:r>
          </a:p>
        </p:txBody>
      </p:sp>
      <p:sp>
        <p:nvSpPr>
          <p:cNvPr id="135171" name="Rectangle 3"/>
          <p:cNvSpPr>
            <a:spLocks noGrp="1"/>
          </p:cNvSpPr>
          <p:nvPr>
            <p:ph type="body" idx="1"/>
          </p:nvPr>
        </p:nvSpPr>
        <p:spPr/>
        <p:txBody>
          <a:bodyPr/>
          <a:lstStyle/>
          <a:p>
            <a:pPr>
              <a:buFont typeface="Arial" charset="0"/>
              <a:buNone/>
            </a:pPr>
            <a:r>
              <a:rPr lang="en-US" b="1" smtClean="0"/>
              <a:t>Theorem (Correctness of Basic BackSpace):</a:t>
            </a:r>
          </a:p>
          <a:p>
            <a:pPr>
              <a:buFont typeface="Arial" charset="0"/>
              <a:buNone/>
            </a:pPr>
            <a:r>
              <a:rPr lang="en-US" smtClean="0"/>
              <a:t>	The trace returned by Basic BackSpace is the suffix of a valid execution of the chip leading to the crash state.</a:t>
            </a:r>
          </a:p>
        </p:txBody>
      </p:sp>
    </p:spTree>
    <p:extLst>
      <p:ext uri="{BB962C8B-B14F-4D97-AF65-F5344CB8AC3E}">
        <p14:creationId xmlns:p14="http://schemas.microsoft.com/office/powerpoint/2010/main" val="390885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en-US" dirty="0" smtClean="0"/>
              <a:t>Basic </a:t>
            </a:r>
            <a:r>
              <a:rPr lang="en-US" dirty="0" err="1" smtClean="0"/>
              <a:t>BackSpace</a:t>
            </a:r>
            <a:r>
              <a:rPr lang="en-US" dirty="0" smtClean="0"/>
              <a:t>: Experiments</a:t>
            </a:r>
          </a:p>
        </p:txBody>
      </p:sp>
      <p:sp>
        <p:nvSpPr>
          <p:cNvPr id="135171" name="Rectangle 3"/>
          <p:cNvSpPr>
            <a:spLocks noGrp="1"/>
          </p:cNvSpPr>
          <p:nvPr>
            <p:ph type="body" idx="1"/>
          </p:nvPr>
        </p:nvSpPr>
        <p:spPr/>
        <p:txBody>
          <a:bodyPr/>
          <a:lstStyle/>
          <a:p>
            <a:pPr>
              <a:buFont typeface="Arial" charset="0"/>
              <a:buNone/>
            </a:pPr>
            <a:r>
              <a:rPr lang="en-US" b="1" dirty="0" smtClean="0"/>
              <a:t>Theorem (Correctness of Basic </a:t>
            </a:r>
            <a:r>
              <a:rPr lang="en-US" b="1" dirty="0" err="1" smtClean="0"/>
              <a:t>BackSpace</a:t>
            </a:r>
            <a:r>
              <a:rPr lang="en-US" b="1" dirty="0" smtClean="0"/>
              <a:t>):</a:t>
            </a:r>
          </a:p>
          <a:p>
            <a:pPr>
              <a:buFont typeface="Arial" charset="0"/>
              <a:buNone/>
            </a:pPr>
            <a:r>
              <a:rPr lang="en-US" dirty="0" smtClean="0"/>
              <a:t>	The trace returned by Basic </a:t>
            </a:r>
            <a:r>
              <a:rPr lang="en-US" dirty="0" err="1" smtClean="0"/>
              <a:t>BackSpace</a:t>
            </a:r>
            <a:r>
              <a:rPr lang="en-US" dirty="0" smtClean="0"/>
              <a:t> is the suffix of a valid execution of the chip leading to the crash state.</a:t>
            </a:r>
          </a:p>
          <a:p>
            <a:pPr>
              <a:buFont typeface="Arial" charset="0"/>
              <a:buNone/>
            </a:pPr>
            <a:endParaRPr lang="en-US" dirty="0"/>
          </a:p>
          <a:p>
            <a:pPr>
              <a:buFont typeface="Arial" charset="0"/>
              <a:buNone/>
            </a:pPr>
            <a:r>
              <a:rPr lang="en-US" b="1" dirty="0" smtClean="0"/>
              <a:t>Experiments:</a:t>
            </a:r>
          </a:p>
          <a:p>
            <a:pPr lvl="1">
              <a:buFont typeface="Arial" charset="0"/>
              <a:buNone/>
            </a:pPr>
            <a:r>
              <a:rPr lang="en-US" dirty="0" err="1" smtClean="0"/>
              <a:t>OpenRISC</a:t>
            </a:r>
            <a:r>
              <a:rPr lang="en-US" dirty="0" smtClean="0"/>
              <a:t> in hardware emulation (small design)</a:t>
            </a:r>
          </a:p>
          <a:p>
            <a:pPr lvl="1">
              <a:buFont typeface="Arial" charset="0"/>
              <a:buNone/>
            </a:pPr>
            <a:r>
              <a:rPr lang="en-US" dirty="0" smtClean="0"/>
              <a:t>Could </a:t>
            </a:r>
            <a:r>
              <a:rPr lang="en-US" dirty="0" err="1" smtClean="0"/>
              <a:t>BackSpace</a:t>
            </a:r>
            <a:r>
              <a:rPr lang="en-US" dirty="0" smtClean="0"/>
              <a:t> hundreds of cycles</a:t>
            </a:r>
          </a:p>
          <a:p>
            <a:pPr lvl="1">
              <a:buFont typeface="Arial" charset="0"/>
              <a:buNone/>
            </a:pPr>
            <a:r>
              <a:rPr lang="en-US" dirty="0" smtClean="0"/>
              <a:t>Overhead was prohibitive.</a:t>
            </a:r>
          </a:p>
        </p:txBody>
      </p:sp>
    </p:spTree>
    <p:extLst>
      <p:ext uri="{BB962C8B-B14F-4D97-AF65-F5344CB8AC3E}">
        <p14:creationId xmlns:p14="http://schemas.microsoft.com/office/powerpoint/2010/main" val="332235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17</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1858591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rrowheads="1"/>
          </p:cNvSpPr>
          <p:nvPr>
            <p:ph type="title"/>
          </p:nvPr>
        </p:nvSpPr>
        <p:spPr/>
        <p:txBody>
          <a:bodyPr/>
          <a:lstStyle/>
          <a:p>
            <a:r>
              <a:rPr lang="en-US" sz="4000" smtClean="0"/>
              <a:t>TAB-BackSpace: Intution</a:t>
            </a:r>
            <a:endParaRPr lang="en-US" smtClean="0"/>
          </a:p>
        </p:txBody>
      </p:sp>
      <p:sp>
        <p:nvSpPr>
          <p:cNvPr id="99" name="Slide Number Placeholder 98"/>
          <p:cNvSpPr>
            <a:spLocks noGrp="1"/>
          </p:cNvSpPr>
          <p:nvPr>
            <p:ph type="sldNum" sz="quarter" idx="4294967295"/>
          </p:nvPr>
        </p:nvSpPr>
        <p:spPr>
          <a:xfrm>
            <a:off x="6553200" y="6356350"/>
            <a:ext cx="2133600" cy="365125"/>
          </a:xfrm>
          <a:prstGeom prst="rect">
            <a:avLst/>
          </a:prstGeom>
        </p:spPr>
        <p:txBody>
          <a:bodyPr/>
          <a:lstStyle/>
          <a:p>
            <a:pPr>
              <a:defRPr/>
            </a:pPr>
            <a:fld id="{6B354E6C-4AC7-4A4D-B62F-698F7DB62571}" type="slidenum">
              <a:rPr lang="en-US"/>
              <a:pPr>
                <a:defRPr/>
              </a:pPr>
              <a:t>170</a:t>
            </a:fld>
            <a:endParaRPr lang="en-US"/>
          </a:p>
        </p:txBody>
      </p:sp>
      <p:grpSp>
        <p:nvGrpSpPr>
          <p:cNvPr id="68611" name="Group 56"/>
          <p:cNvGrpSpPr>
            <a:grpSpLocks/>
          </p:cNvGrpSpPr>
          <p:nvPr/>
        </p:nvGrpSpPr>
        <p:grpSpPr bwMode="auto">
          <a:xfrm>
            <a:off x="2489200" y="1741488"/>
            <a:ext cx="4972050" cy="1760537"/>
            <a:chOff x="2057400" y="1309687"/>
            <a:chExt cx="4972050" cy="1760538"/>
          </a:xfrm>
        </p:grpSpPr>
        <p:sp>
          <p:nvSpPr>
            <p:cNvPr id="68682" name="Down Arrow 46"/>
            <p:cNvSpPr>
              <a:spLocks noChangeArrowheads="1"/>
            </p:cNvSpPr>
            <p:nvPr/>
          </p:nvSpPr>
          <p:spPr bwMode="auto">
            <a:xfrm>
              <a:off x="2162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8683" name="Down Arrow 47"/>
            <p:cNvSpPr>
              <a:spLocks noChangeArrowheads="1"/>
            </p:cNvSpPr>
            <p:nvPr/>
          </p:nvSpPr>
          <p:spPr bwMode="auto">
            <a:xfrm>
              <a:off x="28479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8684" name="Down Arrow 48"/>
            <p:cNvSpPr>
              <a:spLocks noChangeArrowheads="1"/>
            </p:cNvSpPr>
            <p:nvPr/>
          </p:nvSpPr>
          <p:spPr bwMode="auto">
            <a:xfrm>
              <a:off x="35337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8685" name="Down Arrow 49"/>
            <p:cNvSpPr>
              <a:spLocks noChangeArrowheads="1"/>
            </p:cNvSpPr>
            <p:nvPr/>
          </p:nvSpPr>
          <p:spPr bwMode="auto">
            <a:xfrm>
              <a:off x="60483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8686" name="Down Arrow 50"/>
            <p:cNvSpPr>
              <a:spLocks noChangeArrowheads="1"/>
            </p:cNvSpPr>
            <p:nvPr/>
          </p:nvSpPr>
          <p:spPr bwMode="auto">
            <a:xfrm>
              <a:off x="6734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8687" name="Down Arrow 51"/>
            <p:cNvSpPr>
              <a:spLocks noChangeArrowheads="1"/>
            </p:cNvSpPr>
            <p:nvPr/>
          </p:nvSpPr>
          <p:spPr bwMode="auto">
            <a:xfrm>
              <a:off x="4676775" y="23622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68688" name="Down Arrow 52"/>
            <p:cNvSpPr>
              <a:spLocks noChangeArrowheads="1"/>
            </p:cNvSpPr>
            <p:nvPr/>
          </p:nvSpPr>
          <p:spPr bwMode="auto">
            <a:xfrm>
              <a:off x="4752975" y="24384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68689" name="Down Arrow 53"/>
            <p:cNvSpPr>
              <a:spLocks noChangeArrowheads="1"/>
            </p:cNvSpPr>
            <p:nvPr/>
          </p:nvSpPr>
          <p:spPr bwMode="auto">
            <a:xfrm>
              <a:off x="4829175" y="25146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68690" name="Right Brace 54"/>
            <p:cNvSpPr>
              <a:spLocks/>
            </p:cNvSpPr>
            <p:nvPr/>
          </p:nvSpPr>
          <p:spPr bwMode="auto">
            <a:xfrm rot="-5400000">
              <a:off x="3885406" y="-518319"/>
              <a:ext cx="1316038" cy="4972050"/>
            </a:xfrm>
            <a:prstGeom prst="rightBrace">
              <a:avLst>
                <a:gd name="adj1" fmla="val 96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spAutoFit/>
            </a:bodyPr>
            <a:lstStyle/>
            <a:p>
              <a:endParaRPr lang="en-US" sz="2600"/>
            </a:p>
          </p:txBody>
        </p:sp>
      </p:grpSp>
      <p:sp>
        <p:nvSpPr>
          <p:cNvPr id="68612" name="TextBox 55"/>
          <p:cNvSpPr txBox="1">
            <a:spLocks noChangeArrowheads="1"/>
          </p:cNvSpPr>
          <p:nvPr/>
        </p:nvSpPr>
        <p:spPr bwMode="auto">
          <a:xfrm>
            <a:off x="4470400" y="2032000"/>
            <a:ext cx="1085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600">
                <a:latin typeface="Arial" charset="0"/>
              </a:rPr>
              <a:t>Inputs</a:t>
            </a:r>
          </a:p>
        </p:txBody>
      </p:sp>
      <p:cxnSp>
        <p:nvCxnSpPr>
          <p:cNvPr id="68613" name="Straight Arrow Connector 9"/>
          <p:cNvCxnSpPr>
            <a:cxnSpLocks noChangeShapeType="1"/>
          </p:cNvCxnSpPr>
          <p:nvPr/>
        </p:nvCxnSpPr>
        <p:spPr bwMode="auto">
          <a:xfrm>
            <a:off x="3289300" y="3806825"/>
            <a:ext cx="2781300" cy="2063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3" name="12-Point Star 12"/>
          <p:cNvSpPr/>
          <p:nvPr/>
        </p:nvSpPr>
        <p:spPr bwMode="auto">
          <a:xfrm>
            <a:off x="7899400" y="35210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sz="2600"/>
          </a:p>
        </p:txBody>
      </p:sp>
      <p:sp>
        <p:nvSpPr>
          <p:cNvPr id="68615" name="Text Box 56"/>
          <p:cNvSpPr txBox="1">
            <a:spLocks noChangeArrowheads="1"/>
          </p:cNvSpPr>
          <p:nvPr/>
        </p:nvSpPr>
        <p:spPr bwMode="auto">
          <a:xfrm>
            <a:off x="7164388" y="5157788"/>
            <a:ext cx="1439862"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1</a:t>
            </a:r>
          </a:p>
        </p:txBody>
      </p:sp>
      <p:sp>
        <p:nvSpPr>
          <p:cNvPr id="68616" name="Freeform 60"/>
          <p:cNvSpPr>
            <a:spLocks/>
          </p:cNvSpPr>
          <p:nvPr/>
        </p:nvSpPr>
        <p:spPr bwMode="auto">
          <a:xfrm>
            <a:off x="2209800" y="3587750"/>
            <a:ext cx="6059488"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68617" name="Text Box 61"/>
          <p:cNvSpPr txBox="1">
            <a:spLocks noChangeArrowheads="1"/>
          </p:cNvSpPr>
          <p:nvPr/>
        </p:nvSpPr>
        <p:spPr bwMode="auto">
          <a:xfrm>
            <a:off x="1187450" y="35734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1</a:t>
            </a:r>
          </a:p>
        </p:txBody>
      </p:sp>
      <p:grpSp>
        <p:nvGrpSpPr>
          <p:cNvPr id="68618" name="Group 54"/>
          <p:cNvGrpSpPr>
            <a:grpSpLocks/>
          </p:cNvGrpSpPr>
          <p:nvPr/>
        </p:nvGrpSpPr>
        <p:grpSpPr bwMode="auto">
          <a:xfrm rot="5400000">
            <a:off x="7870825" y="4511676"/>
            <a:ext cx="803275" cy="342900"/>
            <a:chOff x="3886200" y="5334000"/>
            <a:chExt cx="3810000" cy="534194"/>
          </a:xfrm>
        </p:grpSpPr>
        <p:cxnSp>
          <p:nvCxnSpPr>
            <p:cNvPr id="68673" name="Elbow Connector 55"/>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74" name="Elbow Connector 56"/>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75" name="Elbow Connector 57"/>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76" name="Elbow Connector 58"/>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77" name="Elbow Connector 59"/>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78" name="Straight Connector 60"/>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79" name="Straight Connector 61"/>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80" name="Straight Connector 62"/>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81" name="Straight Connector 63"/>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68619" name="Group 97"/>
          <p:cNvGrpSpPr>
            <a:grpSpLocks/>
          </p:cNvGrpSpPr>
          <p:nvPr/>
        </p:nvGrpSpPr>
        <p:grpSpPr bwMode="auto">
          <a:xfrm>
            <a:off x="7658100" y="3614738"/>
            <a:ext cx="231775" cy="434975"/>
            <a:chOff x="4404" y="2277"/>
            <a:chExt cx="146" cy="274"/>
          </a:xfrm>
        </p:grpSpPr>
        <p:sp>
          <p:nvSpPr>
            <p:cNvPr id="6866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70" name="Straight Arrow Connector 95"/>
            <p:cNvCxnSpPr>
              <a:cxnSpLocks noChangeShapeType="1"/>
              <a:stCxn id="6866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71" name="Straight Arrow Connector 96"/>
            <p:cNvCxnSpPr>
              <a:cxnSpLocks noChangeShapeType="1"/>
              <a:stCxn id="6866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72" name="Straight Arrow Connector 97"/>
            <p:cNvCxnSpPr>
              <a:cxnSpLocks noChangeShapeType="1"/>
              <a:stCxn id="6866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620" name="Group 98"/>
          <p:cNvGrpSpPr>
            <a:grpSpLocks/>
          </p:cNvGrpSpPr>
          <p:nvPr/>
        </p:nvGrpSpPr>
        <p:grpSpPr bwMode="auto">
          <a:xfrm>
            <a:off x="7407275" y="3630613"/>
            <a:ext cx="231775" cy="434975"/>
            <a:chOff x="4404" y="2277"/>
            <a:chExt cx="146" cy="274"/>
          </a:xfrm>
        </p:grpSpPr>
        <p:sp>
          <p:nvSpPr>
            <p:cNvPr id="6866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66" name="Straight Arrow Connector 95"/>
            <p:cNvCxnSpPr>
              <a:cxnSpLocks noChangeShapeType="1"/>
              <a:stCxn id="6866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67" name="Straight Arrow Connector 96"/>
            <p:cNvCxnSpPr>
              <a:cxnSpLocks noChangeShapeType="1"/>
              <a:stCxn id="6866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68" name="Straight Arrow Connector 97"/>
            <p:cNvCxnSpPr>
              <a:cxnSpLocks noChangeShapeType="1"/>
              <a:stCxn id="6866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621" name="Group 103"/>
          <p:cNvGrpSpPr>
            <a:grpSpLocks/>
          </p:cNvGrpSpPr>
          <p:nvPr/>
        </p:nvGrpSpPr>
        <p:grpSpPr bwMode="auto">
          <a:xfrm>
            <a:off x="7169150" y="3649663"/>
            <a:ext cx="231775" cy="434975"/>
            <a:chOff x="4404" y="2277"/>
            <a:chExt cx="146" cy="274"/>
          </a:xfrm>
        </p:grpSpPr>
        <p:sp>
          <p:nvSpPr>
            <p:cNvPr id="6866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62" name="Straight Arrow Connector 95"/>
            <p:cNvCxnSpPr>
              <a:cxnSpLocks noChangeShapeType="1"/>
              <a:stCxn id="6866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63" name="Straight Arrow Connector 96"/>
            <p:cNvCxnSpPr>
              <a:cxnSpLocks noChangeShapeType="1"/>
              <a:stCxn id="6866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64" name="Straight Arrow Connector 97"/>
            <p:cNvCxnSpPr>
              <a:cxnSpLocks noChangeShapeType="1"/>
              <a:stCxn id="6866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622" name="Group 108"/>
          <p:cNvGrpSpPr>
            <a:grpSpLocks/>
          </p:cNvGrpSpPr>
          <p:nvPr/>
        </p:nvGrpSpPr>
        <p:grpSpPr bwMode="auto">
          <a:xfrm>
            <a:off x="6940550" y="3630613"/>
            <a:ext cx="231775" cy="434975"/>
            <a:chOff x="4404" y="2277"/>
            <a:chExt cx="146" cy="274"/>
          </a:xfrm>
        </p:grpSpPr>
        <p:sp>
          <p:nvSpPr>
            <p:cNvPr id="6865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58" name="Straight Arrow Connector 95"/>
            <p:cNvCxnSpPr>
              <a:cxnSpLocks noChangeShapeType="1"/>
              <a:stCxn id="6865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59" name="Straight Arrow Connector 96"/>
            <p:cNvCxnSpPr>
              <a:cxnSpLocks noChangeShapeType="1"/>
              <a:stCxn id="6865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60" name="Straight Arrow Connector 97"/>
            <p:cNvCxnSpPr>
              <a:cxnSpLocks noChangeShapeType="1"/>
              <a:stCxn id="6865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623" name="Group 113"/>
          <p:cNvGrpSpPr>
            <a:grpSpLocks/>
          </p:cNvGrpSpPr>
          <p:nvPr/>
        </p:nvGrpSpPr>
        <p:grpSpPr bwMode="auto">
          <a:xfrm>
            <a:off x="6702425" y="3640138"/>
            <a:ext cx="231775" cy="434975"/>
            <a:chOff x="4404" y="2277"/>
            <a:chExt cx="146" cy="274"/>
          </a:xfrm>
        </p:grpSpPr>
        <p:sp>
          <p:nvSpPr>
            <p:cNvPr id="6865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54" name="Straight Arrow Connector 95"/>
            <p:cNvCxnSpPr>
              <a:cxnSpLocks noChangeShapeType="1"/>
              <a:stCxn id="6865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55" name="Straight Arrow Connector 96"/>
            <p:cNvCxnSpPr>
              <a:cxnSpLocks noChangeShapeType="1"/>
              <a:stCxn id="6865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56" name="Straight Arrow Connector 97"/>
            <p:cNvCxnSpPr>
              <a:cxnSpLocks noChangeShapeType="1"/>
              <a:stCxn id="6865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624" name="Group 118"/>
          <p:cNvGrpSpPr>
            <a:grpSpLocks/>
          </p:cNvGrpSpPr>
          <p:nvPr/>
        </p:nvGrpSpPr>
        <p:grpSpPr bwMode="auto">
          <a:xfrm>
            <a:off x="6464300" y="3630613"/>
            <a:ext cx="231775" cy="434975"/>
            <a:chOff x="4404" y="2277"/>
            <a:chExt cx="146" cy="274"/>
          </a:xfrm>
        </p:grpSpPr>
        <p:sp>
          <p:nvSpPr>
            <p:cNvPr id="6864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50" name="Straight Arrow Connector 95"/>
            <p:cNvCxnSpPr>
              <a:cxnSpLocks noChangeShapeType="1"/>
              <a:stCxn id="6864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51" name="Straight Arrow Connector 96"/>
            <p:cNvCxnSpPr>
              <a:cxnSpLocks noChangeShapeType="1"/>
              <a:stCxn id="6864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52" name="Straight Arrow Connector 97"/>
            <p:cNvCxnSpPr>
              <a:cxnSpLocks noChangeShapeType="1"/>
              <a:stCxn id="6864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625" name="Group 123"/>
          <p:cNvGrpSpPr>
            <a:grpSpLocks/>
          </p:cNvGrpSpPr>
          <p:nvPr/>
        </p:nvGrpSpPr>
        <p:grpSpPr bwMode="auto">
          <a:xfrm>
            <a:off x="6207125" y="3640138"/>
            <a:ext cx="231775" cy="434975"/>
            <a:chOff x="4404" y="2277"/>
            <a:chExt cx="146" cy="274"/>
          </a:xfrm>
        </p:grpSpPr>
        <p:sp>
          <p:nvSpPr>
            <p:cNvPr id="6864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46" name="Straight Arrow Connector 95"/>
            <p:cNvCxnSpPr>
              <a:cxnSpLocks noChangeShapeType="1"/>
              <a:stCxn id="6864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47" name="Straight Arrow Connector 96"/>
            <p:cNvCxnSpPr>
              <a:cxnSpLocks noChangeShapeType="1"/>
              <a:stCxn id="6864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48" name="Straight Arrow Connector 97"/>
            <p:cNvCxnSpPr>
              <a:cxnSpLocks noChangeShapeType="1"/>
              <a:stCxn id="6864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626" name="Group 128"/>
          <p:cNvGrpSpPr>
            <a:grpSpLocks/>
          </p:cNvGrpSpPr>
          <p:nvPr/>
        </p:nvGrpSpPr>
        <p:grpSpPr bwMode="auto">
          <a:xfrm>
            <a:off x="2578100" y="3659188"/>
            <a:ext cx="231775" cy="434975"/>
            <a:chOff x="4404" y="2277"/>
            <a:chExt cx="146" cy="274"/>
          </a:xfrm>
        </p:grpSpPr>
        <p:sp>
          <p:nvSpPr>
            <p:cNvPr id="6864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42" name="Straight Arrow Connector 95"/>
            <p:cNvCxnSpPr>
              <a:cxnSpLocks noChangeShapeType="1"/>
              <a:stCxn id="6864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43" name="Straight Arrow Connector 96"/>
            <p:cNvCxnSpPr>
              <a:cxnSpLocks noChangeShapeType="1"/>
              <a:stCxn id="6864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44" name="Straight Arrow Connector 97"/>
            <p:cNvCxnSpPr>
              <a:cxnSpLocks noChangeShapeType="1"/>
              <a:stCxn id="6864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627" name="Group 133"/>
          <p:cNvGrpSpPr>
            <a:grpSpLocks/>
          </p:cNvGrpSpPr>
          <p:nvPr/>
        </p:nvGrpSpPr>
        <p:grpSpPr bwMode="auto">
          <a:xfrm>
            <a:off x="2778125" y="3649663"/>
            <a:ext cx="231775" cy="434975"/>
            <a:chOff x="4404" y="2277"/>
            <a:chExt cx="146" cy="274"/>
          </a:xfrm>
        </p:grpSpPr>
        <p:sp>
          <p:nvSpPr>
            <p:cNvPr id="6863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38" name="Straight Arrow Connector 95"/>
            <p:cNvCxnSpPr>
              <a:cxnSpLocks noChangeShapeType="1"/>
              <a:stCxn id="6863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39" name="Straight Arrow Connector 96"/>
            <p:cNvCxnSpPr>
              <a:cxnSpLocks noChangeShapeType="1"/>
              <a:stCxn id="6863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40" name="Straight Arrow Connector 97"/>
            <p:cNvCxnSpPr>
              <a:cxnSpLocks noChangeShapeType="1"/>
              <a:stCxn id="6863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8628" name="Group 138"/>
          <p:cNvGrpSpPr>
            <a:grpSpLocks/>
          </p:cNvGrpSpPr>
          <p:nvPr/>
        </p:nvGrpSpPr>
        <p:grpSpPr bwMode="auto">
          <a:xfrm>
            <a:off x="3025775" y="3621088"/>
            <a:ext cx="231775" cy="434975"/>
            <a:chOff x="4404" y="2277"/>
            <a:chExt cx="146" cy="274"/>
          </a:xfrm>
        </p:grpSpPr>
        <p:sp>
          <p:nvSpPr>
            <p:cNvPr id="6863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8634" name="Straight Arrow Connector 95"/>
            <p:cNvCxnSpPr>
              <a:cxnSpLocks noChangeShapeType="1"/>
              <a:stCxn id="6863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35" name="Straight Arrow Connector 96"/>
            <p:cNvCxnSpPr>
              <a:cxnSpLocks noChangeShapeType="1"/>
              <a:stCxn id="6863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8636" name="Straight Arrow Connector 97"/>
            <p:cNvCxnSpPr>
              <a:cxnSpLocks noChangeShapeType="1"/>
              <a:stCxn id="6863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68629" name="Picture 1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716338"/>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30" name="Group 146"/>
          <p:cNvGrpSpPr>
            <a:grpSpLocks/>
          </p:cNvGrpSpPr>
          <p:nvPr/>
        </p:nvGrpSpPr>
        <p:grpSpPr bwMode="auto">
          <a:xfrm>
            <a:off x="6948488" y="5661025"/>
            <a:ext cx="1722437" cy="869950"/>
            <a:chOff x="249" y="3612"/>
            <a:chExt cx="1085" cy="548"/>
          </a:xfrm>
        </p:grpSpPr>
        <p:sp>
          <p:nvSpPr>
            <p:cNvPr id="68631" name="Text Box 144"/>
            <p:cNvSpPr txBox="1">
              <a:spLocks noChangeArrowheads="1"/>
            </p:cNvSpPr>
            <p:nvPr/>
          </p:nvSpPr>
          <p:spPr bwMode="auto">
            <a:xfrm>
              <a:off x="249" y="3929"/>
              <a:ext cx="10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Offline Analysis</a:t>
              </a:r>
            </a:p>
          </p:txBody>
        </p:sp>
        <p:sp>
          <p:nvSpPr>
            <p:cNvPr id="68632" name="AutoShape 145"/>
            <p:cNvSpPr>
              <a:spLocks/>
            </p:cNvSpPr>
            <p:nvPr/>
          </p:nvSpPr>
          <p:spPr bwMode="auto">
            <a:xfrm rot="5400000">
              <a:off x="680" y="3272"/>
              <a:ext cx="272" cy="952"/>
            </a:xfrm>
            <a:prstGeom prst="rightBrace">
              <a:avLst>
                <a:gd name="adj1" fmla="val 2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sp>
        <p:nvSpPr>
          <p:cNvPr id="2" name="TextBox 1"/>
          <p:cNvSpPr txBox="1"/>
          <p:nvPr/>
        </p:nvSpPr>
        <p:spPr>
          <a:xfrm>
            <a:off x="-5409" y="6589065"/>
            <a:ext cx="9133847" cy="276999"/>
          </a:xfrm>
          <a:prstGeom prst="rect">
            <a:avLst/>
          </a:prstGeom>
          <a:solidFill>
            <a:srgbClr val="001C3F"/>
          </a:solidFill>
        </p:spPr>
        <p:txBody>
          <a:bodyPr wrap="none" rtlCol="0">
            <a:spAutoFit/>
          </a:bodyPr>
          <a:lstStyle/>
          <a:p>
            <a:r>
              <a:rPr lang="en-CA" sz="1200" dirty="0" smtClean="0"/>
              <a:t>De Paula, </a:t>
            </a:r>
            <a:r>
              <a:rPr lang="en-CA" sz="1200" dirty="0" err="1" smtClean="0"/>
              <a:t>Nahir</a:t>
            </a:r>
            <a:r>
              <a:rPr lang="en-CA" sz="1200" dirty="0" smtClean="0"/>
              <a:t>, </a:t>
            </a:r>
            <a:r>
              <a:rPr lang="en-CA" sz="1200" dirty="0" err="1" smtClean="0"/>
              <a:t>Nevo</a:t>
            </a:r>
            <a:r>
              <a:rPr lang="en-CA" sz="1200" dirty="0" smtClean="0"/>
              <a:t>, </a:t>
            </a:r>
            <a:r>
              <a:rPr lang="en-CA" sz="1200" dirty="0" err="1" smtClean="0"/>
              <a:t>Orni</a:t>
            </a:r>
            <a:r>
              <a:rPr lang="en-CA" sz="1200" dirty="0" smtClean="0"/>
              <a:t>, Hu, “TAB-</a:t>
            </a:r>
            <a:r>
              <a:rPr lang="en-CA" sz="1200" dirty="0" err="1" smtClean="0"/>
              <a:t>BackSpace</a:t>
            </a:r>
            <a:r>
              <a:rPr lang="en-CA" sz="1200" dirty="0" smtClean="0"/>
              <a:t>: unlimited-length trace buffers with zero additional on-chip overhead,” DAC 2011.</a:t>
            </a:r>
            <a:endParaRPr lang="en-CA" sz="1200" dirty="0"/>
          </a:p>
        </p:txBody>
      </p:sp>
    </p:spTree>
    <p:extLst>
      <p:ext uri="{BB962C8B-B14F-4D97-AF65-F5344CB8AC3E}">
        <p14:creationId xmlns:p14="http://schemas.microsoft.com/office/powerpoint/2010/main" val="142766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lide Number Placeholder 98"/>
          <p:cNvSpPr>
            <a:spLocks noGrp="1"/>
          </p:cNvSpPr>
          <p:nvPr>
            <p:ph type="sldNum" sz="quarter" idx="4294967295"/>
          </p:nvPr>
        </p:nvSpPr>
        <p:spPr>
          <a:xfrm>
            <a:off x="6553200" y="6356350"/>
            <a:ext cx="2133600" cy="365125"/>
          </a:xfrm>
          <a:prstGeom prst="rect">
            <a:avLst/>
          </a:prstGeom>
        </p:spPr>
        <p:txBody>
          <a:bodyPr/>
          <a:lstStyle/>
          <a:p>
            <a:pPr>
              <a:defRPr/>
            </a:pPr>
            <a:fld id="{438DC178-819F-4CF6-9E9A-05F57AE22609}" type="slidenum">
              <a:rPr lang="en-US"/>
              <a:pPr>
                <a:defRPr/>
              </a:pPr>
              <a:t>171</a:t>
            </a:fld>
            <a:endParaRPr lang="en-US"/>
          </a:p>
        </p:txBody>
      </p:sp>
      <p:grpSp>
        <p:nvGrpSpPr>
          <p:cNvPr id="69634" name="Group 56"/>
          <p:cNvGrpSpPr>
            <a:grpSpLocks/>
          </p:cNvGrpSpPr>
          <p:nvPr/>
        </p:nvGrpSpPr>
        <p:grpSpPr bwMode="auto">
          <a:xfrm>
            <a:off x="2489200" y="1741488"/>
            <a:ext cx="4972050" cy="1760537"/>
            <a:chOff x="2057400" y="1309687"/>
            <a:chExt cx="4972050" cy="1760538"/>
          </a:xfrm>
        </p:grpSpPr>
        <p:sp>
          <p:nvSpPr>
            <p:cNvPr id="69704" name="Down Arrow 46"/>
            <p:cNvSpPr>
              <a:spLocks noChangeArrowheads="1"/>
            </p:cNvSpPr>
            <p:nvPr/>
          </p:nvSpPr>
          <p:spPr bwMode="auto">
            <a:xfrm>
              <a:off x="2162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9705" name="Down Arrow 47"/>
            <p:cNvSpPr>
              <a:spLocks noChangeArrowheads="1"/>
            </p:cNvSpPr>
            <p:nvPr/>
          </p:nvSpPr>
          <p:spPr bwMode="auto">
            <a:xfrm>
              <a:off x="28479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9706" name="Down Arrow 48"/>
            <p:cNvSpPr>
              <a:spLocks noChangeArrowheads="1"/>
            </p:cNvSpPr>
            <p:nvPr/>
          </p:nvSpPr>
          <p:spPr bwMode="auto">
            <a:xfrm>
              <a:off x="35337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9707" name="Down Arrow 49"/>
            <p:cNvSpPr>
              <a:spLocks noChangeArrowheads="1"/>
            </p:cNvSpPr>
            <p:nvPr/>
          </p:nvSpPr>
          <p:spPr bwMode="auto">
            <a:xfrm>
              <a:off x="60483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9708" name="Down Arrow 50"/>
            <p:cNvSpPr>
              <a:spLocks noChangeArrowheads="1"/>
            </p:cNvSpPr>
            <p:nvPr/>
          </p:nvSpPr>
          <p:spPr bwMode="auto">
            <a:xfrm>
              <a:off x="6734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69709" name="Down Arrow 51"/>
            <p:cNvSpPr>
              <a:spLocks noChangeArrowheads="1"/>
            </p:cNvSpPr>
            <p:nvPr/>
          </p:nvSpPr>
          <p:spPr bwMode="auto">
            <a:xfrm>
              <a:off x="4676775" y="23622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69710" name="Down Arrow 52"/>
            <p:cNvSpPr>
              <a:spLocks noChangeArrowheads="1"/>
            </p:cNvSpPr>
            <p:nvPr/>
          </p:nvSpPr>
          <p:spPr bwMode="auto">
            <a:xfrm>
              <a:off x="4752975" y="24384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69711" name="Down Arrow 53"/>
            <p:cNvSpPr>
              <a:spLocks noChangeArrowheads="1"/>
            </p:cNvSpPr>
            <p:nvPr/>
          </p:nvSpPr>
          <p:spPr bwMode="auto">
            <a:xfrm>
              <a:off x="4829175" y="25146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69712" name="Right Brace 54"/>
            <p:cNvSpPr>
              <a:spLocks/>
            </p:cNvSpPr>
            <p:nvPr/>
          </p:nvSpPr>
          <p:spPr bwMode="auto">
            <a:xfrm rot="-5400000">
              <a:off x="3885406" y="-518319"/>
              <a:ext cx="1316038" cy="4972050"/>
            </a:xfrm>
            <a:prstGeom prst="rightBrace">
              <a:avLst>
                <a:gd name="adj1" fmla="val 96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spAutoFit/>
            </a:bodyPr>
            <a:lstStyle/>
            <a:p>
              <a:endParaRPr lang="en-US" sz="2600"/>
            </a:p>
          </p:txBody>
        </p:sp>
      </p:grpSp>
      <p:sp>
        <p:nvSpPr>
          <p:cNvPr id="69635" name="TextBox 55"/>
          <p:cNvSpPr txBox="1">
            <a:spLocks noChangeArrowheads="1"/>
          </p:cNvSpPr>
          <p:nvPr/>
        </p:nvSpPr>
        <p:spPr bwMode="auto">
          <a:xfrm>
            <a:off x="4470400" y="2032000"/>
            <a:ext cx="1085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600">
                <a:latin typeface="Arial" charset="0"/>
              </a:rPr>
              <a:t>Inputs</a:t>
            </a:r>
          </a:p>
        </p:txBody>
      </p:sp>
      <p:cxnSp>
        <p:nvCxnSpPr>
          <p:cNvPr id="69636" name="Straight Arrow Connector 9"/>
          <p:cNvCxnSpPr>
            <a:cxnSpLocks noChangeShapeType="1"/>
          </p:cNvCxnSpPr>
          <p:nvPr/>
        </p:nvCxnSpPr>
        <p:spPr bwMode="auto">
          <a:xfrm>
            <a:off x="3289300" y="3806825"/>
            <a:ext cx="2781300" cy="2063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3" name="12-Point Star 12"/>
          <p:cNvSpPr/>
          <p:nvPr/>
        </p:nvSpPr>
        <p:spPr bwMode="auto">
          <a:xfrm>
            <a:off x="7899400" y="35210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sz="2600"/>
          </a:p>
        </p:txBody>
      </p:sp>
      <p:sp>
        <p:nvSpPr>
          <p:cNvPr id="69638" name="Text Box 56"/>
          <p:cNvSpPr txBox="1">
            <a:spLocks noChangeArrowheads="1"/>
          </p:cNvSpPr>
          <p:nvPr/>
        </p:nvSpPr>
        <p:spPr bwMode="auto">
          <a:xfrm>
            <a:off x="7164388" y="5157788"/>
            <a:ext cx="1439862"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1</a:t>
            </a:r>
          </a:p>
        </p:txBody>
      </p:sp>
      <p:sp>
        <p:nvSpPr>
          <p:cNvPr id="69639" name="Freeform 60"/>
          <p:cNvSpPr>
            <a:spLocks/>
          </p:cNvSpPr>
          <p:nvPr/>
        </p:nvSpPr>
        <p:spPr bwMode="auto">
          <a:xfrm>
            <a:off x="2209800" y="3587750"/>
            <a:ext cx="6059488"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69640" name="Text Box 61"/>
          <p:cNvSpPr txBox="1">
            <a:spLocks noChangeArrowheads="1"/>
          </p:cNvSpPr>
          <p:nvPr/>
        </p:nvSpPr>
        <p:spPr bwMode="auto">
          <a:xfrm>
            <a:off x="1187450" y="35734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1</a:t>
            </a:r>
          </a:p>
        </p:txBody>
      </p:sp>
      <p:cxnSp>
        <p:nvCxnSpPr>
          <p:cNvPr id="69641" name="Elbow Connector 14"/>
          <p:cNvCxnSpPr>
            <a:cxnSpLocks noChangeShapeType="1"/>
          </p:cNvCxnSpPr>
          <p:nvPr/>
        </p:nvCxnSpPr>
        <p:spPr bwMode="auto">
          <a:xfrm rot="5400000" flipH="1">
            <a:off x="6984207" y="4545806"/>
            <a:ext cx="792162" cy="142875"/>
          </a:xfrm>
          <a:prstGeom prst="bentConnector3">
            <a:avLst>
              <a:gd name="adj1" fmla="val 4989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69642" name="Group 54"/>
          <p:cNvGrpSpPr>
            <a:grpSpLocks/>
          </p:cNvGrpSpPr>
          <p:nvPr/>
        </p:nvGrpSpPr>
        <p:grpSpPr bwMode="auto">
          <a:xfrm rot="5400000">
            <a:off x="7870825" y="4511676"/>
            <a:ext cx="803275" cy="342900"/>
            <a:chOff x="3886200" y="5334000"/>
            <a:chExt cx="3810000" cy="534194"/>
          </a:xfrm>
        </p:grpSpPr>
        <p:cxnSp>
          <p:nvCxnSpPr>
            <p:cNvPr id="69695" name="Elbow Connector 55"/>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9696" name="Elbow Connector 56"/>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9697" name="Elbow Connector 57"/>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9698" name="Elbow Connector 58"/>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9699" name="Elbow Connector 59"/>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9700" name="Straight Connector 60"/>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9701" name="Straight Connector 61"/>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9702" name="Straight Connector 62"/>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9703" name="Straight Connector 63"/>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69643" name="Group 97"/>
          <p:cNvGrpSpPr>
            <a:grpSpLocks/>
          </p:cNvGrpSpPr>
          <p:nvPr/>
        </p:nvGrpSpPr>
        <p:grpSpPr bwMode="auto">
          <a:xfrm>
            <a:off x="7658100" y="3614738"/>
            <a:ext cx="231775" cy="434975"/>
            <a:chOff x="4404" y="2277"/>
            <a:chExt cx="146" cy="274"/>
          </a:xfrm>
        </p:grpSpPr>
        <p:sp>
          <p:nvSpPr>
            <p:cNvPr id="6969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92" name="Straight Arrow Connector 95"/>
            <p:cNvCxnSpPr>
              <a:cxnSpLocks noChangeShapeType="1"/>
              <a:stCxn id="6969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93" name="Straight Arrow Connector 96"/>
            <p:cNvCxnSpPr>
              <a:cxnSpLocks noChangeShapeType="1"/>
              <a:stCxn id="6969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94" name="Straight Arrow Connector 97"/>
            <p:cNvCxnSpPr>
              <a:cxnSpLocks noChangeShapeType="1"/>
              <a:stCxn id="6969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9644" name="Group 98"/>
          <p:cNvGrpSpPr>
            <a:grpSpLocks/>
          </p:cNvGrpSpPr>
          <p:nvPr/>
        </p:nvGrpSpPr>
        <p:grpSpPr bwMode="auto">
          <a:xfrm>
            <a:off x="7407275" y="3630613"/>
            <a:ext cx="231775" cy="434975"/>
            <a:chOff x="4404" y="2277"/>
            <a:chExt cx="146" cy="274"/>
          </a:xfrm>
        </p:grpSpPr>
        <p:sp>
          <p:nvSpPr>
            <p:cNvPr id="6968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88" name="Straight Arrow Connector 95"/>
            <p:cNvCxnSpPr>
              <a:cxnSpLocks noChangeShapeType="1"/>
              <a:stCxn id="6968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89" name="Straight Arrow Connector 96"/>
            <p:cNvCxnSpPr>
              <a:cxnSpLocks noChangeShapeType="1"/>
              <a:stCxn id="6968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90" name="Straight Arrow Connector 97"/>
            <p:cNvCxnSpPr>
              <a:cxnSpLocks noChangeShapeType="1"/>
              <a:stCxn id="6968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9645" name="Group 103"/>
          <p:cNvGrpSpPr>
            <a:grpSpLocks/>
          </p:cNvGrpSpPr>
          <p:nvPr/>
        </p:nvGrpSpPr>
        <p:grpSpPr bwMode="auto">
          <a:xfrm>
            <a:off x="7169150" y="3649663"/>
            <a:ext cx="231775" cy="434975"/>
            <a:chOff x="4404" y="2277"/>
            <a:chExt cx="146" cy="274"/>
          </a:xfrm>
        </p:grpSpPr>
        <p:sp>
          <p:nvSpPr>
            <p:cNvPr id="6968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84" name="Straight Arrow Connector 95"/>
            <p:cNvCxnSpPr>
              <a:cxnSpLocks noChangeShapeType="1"/>
              <a:stCxn id="6968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85" name="Straight Arrow Connector 96"/>
            <p:cNvCxnSpPr>
              <a:cxnSpLocks noChangeShapeType="1"/>
              <a:stCxn id="6968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86" name="Straight Arrow Connector 97"/>
            <p:cNvCxnSpPr>
              <a:cxnSpLocks noChangeShapeType="1"/>
              <a:stCxn id="6968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9646" name="Group 108"/>
          <p:cNvGrpSpPr>
            <a:grpSpLocks/>
          </p:cNvGrpSpPr>
          <p:nvPr/>
        </p:nvGrpSpPr>
        <p:grpSpPr bwMode="auto">
          <a:xfrm>
            <a:off x="6940550" y="3630613"/>
            <a:ext cx="231775" cy="434975"/>
            <a:chOff x="4404" y="2277"/>
            <a:chExt cx="146" cy="274"/>
          </a:xfrm>
        </p:grpSpPr>
        <p:sp>
          <p:nvSpPr>
            <p:cNvPr id="6967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80" name="Straight Arrow Connector 95"/>
            <p:cNvCxnSpPr>
              <a:cxnSpLocks noChangeShapeType="1"/>
              <a:stCxn id="6967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81" name="Straight Arrow Connector 96"/>
            <p:cNvCxnSpPr>
              <a:cxnSpLocks noChangeShapeType="1"/>
              <a:stCxn id="6967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82" name="Straight Arrow Connector 97"/>
            <p:cNvCxnSpPr>
              <a:cxnSpLocks noChangeShapeType="1"/>
              <a:stCxn id="6967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9647" name="Group 113"/>
          <p:cNvGrpSpPr>
            <a:grpSpLocks/>
          </p:cNvGrpSpPr>
          <p:nvPr/>
        </p:nvGrpSpPr>
        <p:grpSpPr bwMode="auto">
          <a:xfrm>
            <a:off x="6702425" y="3640138"/>
            <a:ext cx="231775" cy="434975"/>
            <a:chOff x="4404" y="2277"/>
            <a:chExt cx="146" cy="274"/>
          </a:xfrm>
        </p:grpSpPr>
        <p:sp>
          <p:nvSpPr>
            <p:cNvPr id="6967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76" name="Straight Arrow Connector 95"/>
            <p:cNvCxnSpPr>
              <a:cxnSpLocks noChangeShapeType="1"/>
              <a:stCxn id="6967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77" name="Straight Arrow Connector 96"/>
            <p:cNvCxnSpPr>
              <a:cxnSpLocks noChangeShapeType="1"/>
              <a:stCxn id="6967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78" name="Straight Arrow Connector 97"/>
            <p:cNvCxnSpPr>
              <a:cxnSpLocks noChangeShapeType="1"/>
              <a:stCxn id="6967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9648" name="Group 118"/>
          <p:cNvGrpSpPr>
            <a:grpSpLocks/>
          </p:cNvGrpSpPr>
          <p:nvPr/>
        </p:nvGrpSpPr>
        <p:grpSpPr bwMode="auto">
          <a:xfrm>
            <a:off x="6464300" y="3630613"/>
            <a:ext cx="231775" cy="434975"/>
            <a:chOff x="4404" y="2277"/>
            <a:chExt cx="146" cy="274"/>
          </a:xfrm>
        </p:grpSpPr>
        <p:sp>
          <p:nvSpPr>
            <p:cNvPr id="6967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72" name="Straight Arrow Connector 95"/>
            <p:cNvCxnSpPr>
              <a:cxnSpLocks noChangeShapeType="1"/>
              <a:stCxn id="6967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73" name="Straight Arrow Connector 96"/>
            <p:cNvCxnSpPr>
              <a:cxnSpLocks noChangeShapeType="1"/>
              <a:stCxn id="6967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74" name="Straight Arrow Connector 97"/>
            <p:cNvCxnSpPr>
              <a:cxnSpLocks noChangeShapeType="1"/>
              <a:stCxn id="6967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9649" name="Group 123"/>
          <p:cNvGrpSpPr>
            <a:grpSpLocks/>
          </p:cNvGrpSpPr>
          <p:nvPr/>
        </p:nvGrpSpPr>
        <p:grpSpPr bwMode="auto">
          <a:xfrm>
            <a:off x="6207125" y="3640138"/>
            <a:ext cx="231775" cy="434975"/>
            <a:chOff x="4404" y="2277"/>
            <a:chExt cx="146" cy="274"/>
          </a:xfrm>
        </p:grpSpPr>
        <p:sp>
          <p:nvSpPr>
            <p:cNvPr id="6966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68" name="Straight Arrow Connector 95"/>
            <p:cNvCxnSpPr>
              <a:cxnSpLocks noChangeShapeType="1"/>
              <a:stCxn id="6966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69" name="Straight Arrow Connector 96"/>
            <p:cNvCxnSpPr>
              <a:cxnSpLocks noChangeShapeType="1"/>
              <a:stCxn id="6966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70" name="Straight Arrow Connector 97"/>
            <p:cNvCxnSpPr>
              <a:cxnSpLocks noChangeShapeType="1"/>
              <a:stCxn id="6966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9650" name="Group 128"/>
          <p:cNvGrpSpPr>
            <a:grpSpLocks/>
          </p:cNvGrpSpPr>
          <p:nvPr/>
        </p:nvGrpSpPr>
        <p:grpSpPr bwMode="auto">
          <a:xfrm>
            <a:off x="2578100" y="3659188"/>
            <a:ext cx="231775" cy="434975"/>
            <a:chOff x="4404" y="2277"/>
            <a:chExt cx="146" cy="274"/>
          </a:xfrm>
        </p:grpSpPr>
        <p:sp>
          <p:nvSpPr>
            <p:cNvPr id="6966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64" name="Straight Arrow Connector 95"/>
            <p:cNvCxnSpPr>
              <a:cxnSpLocks noChangeShapeType="1"/>
              <a:stCxn id="6966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65" name="Straight Arrow Connector 96"/>
            <p:cNvCxnSpPr>
              <a:cxnSpLocks noChangeShapeType="1"/>
              <a:stCxn id="6966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66" name="Straight Arrow Connector 97"/>
            <p:cNvCxnSpPr>
              <a:cxnSpLocks noChangeShapeType="1"/>
              <a:stCxn id="6966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9651" name="Group 133"/>
          <p:cNvGrpSpPr>
            <a:grpSpLocks/>
          </p:cNvGrpSpPr>
          <p:nvPr/>
        </p:nvGrpSpPr>
        <p:grpSpPr bwMode="auto">
          <a:xfrm>
            <a:off x="2778125" y="3649663"/>
            <a:ext cx="231775" cy="434975"/>
            <a:chOff x="4404" y="2277"/>
            <a:chExt cx="146" cy="274"/>
          </a:xfrm>
        </p:grpSpPr>
        <p:sp>
          <p:nvSpPr>
            <p:cNvPr id="6965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60" name="Straight Arrow Connector 95"/>
            <p:cNvCxnSpPr>
              <a:cxnSpLocks noChangeShapeType="1"/>
              <a:stCxn id="6965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61" name="Straight Arrow Connector 96"/>
            <p:cNvCxnSpPr>
              <a:cxnSpLocks noChangeShapeType="1"/>
              <a:stCxn id="6965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62" name="Straight Arrow Connector 97"/>
            <p:cNvCxnSpPr>
              <a:cxnSpLocks noChangeShapeType="1"/>
              <a:stCxn id="6965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9652" name="Group 138"/>
          <p:cNvGrpSpPr>
            <a:grpSpLocks/>
          </p:cNvGrpSpPr>
          <p:nvPr/>
        </p:nvGrpSpPr>
        <p:grpSpPr bwMode="auto">
          <a:xfrm>
            <a:off x="3025775" y="3621088"/>
            <a:ext cx="231775" cy="434975"/>
            <a:chOff x="4404" y="2277"/>
            <a:chExt cx="146" cy="274"/>
          </a:xfrm>
        </p:grpSpPr>
        <p:sp>
          <p:nvSpPr>
            <p:cNvPr id="6965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69656" name="Straight Arrow Connector 95"/>
            <p:cNvCxnSpPr>
              <a:cxnSpLocks noChangeShapeType="1"/>
              <a:stCxn id="6965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57" name="Straight Arrow Connector 96"/>
            <p:cNvCxnSpPr>
              <a:cxnSpLocks noChangeShapeType="1"/>
              <a:stCxn id="6965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9658" name="Straight Arrow Connector 97"/>
            <p:cNvCxnSpPr>
              <a:cxnSpLocks noChangeShapeType="1"/>
              <a:stCxn id="6965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69653" name="Picture 1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716338"/>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4" name="Rectangle 2"/>
          <p:cNvSpPr>
            <a:spLocks noGrp="1" noRot="1" noChangeArrowheads="1"/>
          </p:cNvSpPr>
          <p:nvPr>
            <p:ph type="title"/>
          </p:nvPr>
        </p:nvSpPr>
        <p:spPr/>
        <p:txBody>
          <a:bodyPr/>
          <a:lstStyle/>
          <a:p>
            <a:r>
              <a:rPr lang="en-US" sz="4000" smtClean="0"/>
              <a:t>TAB-BackSpace: Intution</a:t>
            </a:r>
            <a:endParaRPr lang="en-US" smtClean="0"/>
          </a:p>
        </p:txBody>
      </p:sp>
    </p:spTree>
    <p:extLst>
      <p:ext uri="{BB962C8B-B14F-4D97-AF65-F5344CB8AC3E}">
        <p14:creationId xmlns:p14="http://schemas.microsoft.com/office/powerpoint/2010/main" val="274518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84"/>
          <p:cNvSpPr>
            <a:spLocks noGrp="1"/>
          </p:cNvSpPr>
          <p:nvPr>
            <p:ph type="sldNum" sz="quarter" idx="4294967295"/>
          </p:nvPr>
        </p:nvSpPr>
        <p:spPr>
          <a:xfrm>
            <a:off x="6553200" y="6356350"/>
            <a:ext cx="2133600" cy="365125"/>
          </a:xfrm>
          <a:prstGeom prst="rect">
            <a:avLst/>
          </a:prstGeom>
        </p:spPr>
        <p:txBody>
          <a:bodyPr/>
          <a:lstStyle/>
          <a:p>
            <a:pPr>
              <a:defRPr/>
            </a:pPr>
            <a:fld id="{82E9F6B7-A912-459B-837D-EA6AC6380778}" type="slidenum">
              <a:rPr lang="en-US"/>
              <a:pPr>
                <a:defRPr/>
              </a:pPr>
              <a:t>172</a:t>
            </a:fld>
            <a:endParaRPr lang="en-US"/>
          </a:p>
        </p:txBody>
      </p:sp>
      <p:grpSp>
        <p:nvGrpSpPr>
          <p:cNvPr id="70658" name="Group 56"/>
          <p:cNvGrpSpPr>
            <a:grpSpLocks/>
          </p:cNvGrpSpPr>
          <p:nvPr/>
        </p:nvGrpSpPr>
        <p:grpSpPr bwMode="auto">
          <a:xfrm>
            <a:off x="2489200" y="1741488"/>
            <a:ext cx="4972050" cy="1760537"/>
            <a:chOff x="2057400" y="1309687"/>
            <a:chExt cx="4972050" cy="1760538"/>
          </a:xfrm>
        </p:grpSpPr>
        <p:sp>
          <p:nvSpPr>
            <p:cNvPr id="70730" name="Down Arrow 46"/>
            <p:cNvSpPr>
              <a:spLocks noChangeArrowheads="1"/>
            </p:cNvSpPr>
            <p:nvPr/>
          </p:nvSpPr>
          <p:spPr bwMode="auto">
            <a:xfrm>
              <a:off x="2162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0731" name="Down Arrow 47"/>
            <p:cNvSpPr>
              <a:spLocks noChangeArrowheads="1"/>
            </p:cNvSpPr>
            <p:nvPr/>
          </p:nvSpPr>
          <p:spPr bwMode="auto">
            <a:xfrm>
              <a:off x="28479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0732" name="Down Arrow 48"/>
            <p:cNvSpPr>
              <a:spLocks noChangeArrowheads="1"/>
            </p:cNvSpPr>
            <p:nvPr/>
          </p:nvSpPr>
          <p:spPr bwMode="auto">
            <a:xfrm>
              <a:off x="35337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0733" name="Down Arrow 49"/>
            <p:cNvSpPr>
              <a:spLocks noChangeArrowheads="1"/>
            </p:cNvSpPr>
            <p:nvPr/>
          </p:nvSpPr>
          <p:spPr bwMode="auto">
            <a:xfrm>
              <a:off x="60483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0734" name="Down Arrow 50"/>
            <p:cNvSpPr>
              <a:spLocks noChangeArrowheads="1"/>
            </p:cNvSpPr>
            <p:nvPr/>
          </p:nvSpPr>
          <p:spPr bwMode="auto">
            <a:xfrm>
              <a:off x="6734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0735" name="Down Arrow 51"/>
            <p:cNvSpPr>
              <a:spLocks noChangeArrowheads="1"/>
            </p:cNvSpPr>
            <p:nvPr/>
          </p:nvSpPr>
          <p:spPr bwMode="auto">
            <a:xfrm>
              <a:off x="4676775" y="23622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0736" name="Down Arrow 52"/>
            <p:cNvSpPr>
              <a:spLocks noChangeArrowheads="1"/>
            </p:cNvSpPr>
            <p:nvPr/>
          </p:nvSpPr>
          <p:spPr bwMode="auto">
            <a:xfrm>
              <a:off x="4752975" y="24384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0737" name="Down Arrow 53"/>
            <p:cNvSpPr>
              <a:spLocks noChangeArrowheads="1"/>
            </p:cNvSpPr>
            <p:nvPr/>
          </p:nvSpPr>
          <p:spPr bwMode="auto">
            <a:xfrm>
              <a:off x="4829175" y="25146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0738" name="Right Brace 54"/>
            <p:cNvSpPr>
              <a:spLocks/>
            </p:cNvSpPr>
            <p:nvPr/>
          </p:nvSpPr>
          <p:spPr bwMode="auto">
            <a:xfrm rot="-5400000">
              <a:off x="3885406" y="-518319"/>
              <a:ext cx="1316038" cy="4972050"/>
            </a:xfrm>
            <a:prstGeom prst="rightBrace">
              <a:avLst>
                <a:gd name="adj1" fmla="val 96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spAutoFit/>
            </a:bodyPr>
            <a:lstStyle/>
            <a:p>
              <a:endParaRPr lang="en-US" sz="2600"/>
            </a:p>
          </p:txBody>
        </p:sp>
      </p:grpSp>
      <p:sp>
        <p:nvSpPr>
          <p:cNvPr id="70659" name="TextBox 55"/>
          <p:cNvSpPr txBox="1">
            <a:spLocks noChangeArrowheads="1"/>
          </p:cNvSpPr>
          <p:nvPr/>
        </p:nvSpPr>
        <p:spPr bwMode="auto">
          <a:xfrm>
            <a:off x="4470400" y="2032000"/>
            <a:ext cx="1085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600">
                <a:latin typeface="Arial" charset="0"/>
              </a:rPr>
              <a:t>Inputs</a:t>
            </a:r>
          </a:p>
        </p:txBody>
      </p:sp>
      <p:cxnSp>
        <p:nvCxnSpPr>
          <p:cNvPr id="70660" name="Straight Arrow Connector 9"/>
          <p:cNvCxnSpPr>
            <a:cxnSpLocks noChangeShapeType="1"/>
          </p:cNvCxnSpPr>
          <p:nvPr/>
        </p:nvCxnSpPr>
        <p:spPr bwMode="auto">
          <a:xfrm>
            <a:off x="3289300" y="3806825"/>
            <a:ext cx="2781300" cy="2063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3" name="12-Point Star 12"/>
          <p:cNvSpPr/>
          <p:nvPr/>
        </p:nvSpPr>
        <p:spPr bwMode="auto">
          <a:xfrm>
            <a:off x="7899400" y="35210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sz="2600"/>
          </a:p>
        </p:txBody>
      </p:sp>
      <p:sp>
        <p:nvSpPr>
          <p:cNvPr id="70662" name="Text Box 56"/>
          <p:cNvSpPr txBox="1">
            <a:spLocks noChangeArrowheads="1"/>
          </p:cNvSpPr>
          <p:nvPr/>
        </p:nvSpPr>
        <p:spPr bwMode="auto">
          <a:xfrm>
            <a:off x="7164388" y="5157788"/>
            <a:ext cx="1439862"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1</a:t>
            </a:r>
          </a:p>
        </p:txBody>
      </p:sp>
      <p:sp>
        <p:nvSpPr>
          <p:cNvPr id="70663" name="Freeform 60"/>
          <p:cNvSpPr>
            <a:spLocks/>
          </p:cNvSpPr>
          <p:nvPr/>
        </p:nvSpPr>
        <p:spPr bwMode="auto">
          <a:xfrm>
            <a:off x="2209800" y="3587750"/>
            <a:ext cx="6059488"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0664" name="Text Box 61"/>
          <p:cNvSpPr txBox="1">
            <a:spLocks noChangeArrowheads="1"/>
          </p:cNvSpPr>
          <p:nvPr/>
        </p:nvSpPr>
        <p:spPr bwMode="auto">
          <a:xfrm>
            <a:off x="1187450" y="35734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1</a:t>
            </a:r>
          </a:p>
        </p:txBody>
      </p:sp>
      <p:sp>
        <p:nvSpPr>
          <p:cNvPr id="70665" name="Text Box 62"/>
          <p:cNvSpPr txBox="1">
            <a:spLocks noChangeArrowheads="1"/>
          </p:cNvSpPr>
          <p:nvPr/>
        </p:nvSpPr>
        <p:spPr bwMode="auto">
          <a:xfrm>
            <a:off x="1201738" y="3997325"/>
            <a:ext cx="776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2</a:t>
            </a:r>
          </a:p>
        </p:txBody>
      </p:sp>
      <p:cxnSp>
        <p:nvCxnSpPr>
          <p:cNvPr id="70666" name="Elbow Connector 14"/>
          <p:cNvCxnSpPr>
            <a:cxnSpLocks noChangeShapeType="1"/>
          </p:cNvCxnSpPr>
          <p:nvPr/>
        </p:nvCxnSpPr>
        <p:spPr bwMode="auto">
          <a:xfrm rot="5400000" flipH="1">
            <a:off x="6984207" y="4545806"/>
            <a:ext cx="792162" cy="142875"/>
          </a:xfrm>
          <a:prstGeom prst="bentConnector3">
            <a:avLst>
              <a:gd name="adj1" fmla="val 4989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0667" name="Group 54"/>
          <p:cNvGrpSpPr>
            <a:grpSpLocks/>
          </p:cNvGrpSpPr>
          <p:nvPr/>
        </p:nvGrpSpPr>
        <p:grpSpPr bwMode="auto">
          <a:xfrm rot="5400000">
            <a:off x="7870825" y="4511676"/>
            <a:ext cx="803275" cy="342900"/>
            <a:chOff x="3886200" y="5334000"/>
            <a:chExt cx="3810000" cy="534194"/>
          </a:xfrm>
        </p:grpSpPr>
        <p:cxnSp>
          <p:nvCxnSpPr>
            <p:cNvPr id="70721" name="Elbow Connector 55"/>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0722" name="Elbow Connector 56"/>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0723" name="Elbow Connector 57"/>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0724" name="Elbow Connector 58"/>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0725" name="Elbow Connector 59"/>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0726" name="Straight Connector 60"/>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0727" name="Straight Connector 61"/>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0728" name="Straight Connector 62"/>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0729" name="Straight Connector 63"/>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70668" name="Freeform 86"/>
          <p:cNvSpPr>
            <a:spLocks/>
          </p:cNvSpPr>
          <p:nvPr/>
        </p:nvSpPr>
        <p:spPr bwMode="auto">
          <a:xfrm>
            <a:off x="2082800" y="3870325"/>
            <a:ext cx="5287963"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70669" name="Group 97"/>
          <p:cNvGrpSpPr>
            <a:grpSpLocks/>
          </p:cNvGrpSpPr>
          <p:nvPr/>
        </p:nvGrpSpPr>
        <p:grpSpPr bwMode="auto">
          <a:xfrm>
            <a:off x="7658100" y="3614738"/>
            <a:ext cx="231775" cy="434975"/>
            <a:chOff x="4404" y="2277"/>
            <a:chExt cx="146" cy="274"/>
          </a:xfrm>
        </p:grpSpPr>
        <p:sp>
          <p:nvSpPr>
            <p:cNvPr id="7071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718" name="Straight Arrow Connector 95"/>
            <p:cNvCxnSpPr>
              <a:cxnSpLocks noChangeShapeType="1"/>
              <a:stCxn id="7071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19" name="Straight Arrow Connector 96"/>
            <p:cNvCxnSpPr>
              <a:cxnSpLocks noChangeShapeType="1"/>
              <a:stCxn id="7071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20" name="Straight Arrow Connector 97"/>
            <p:cNvCxnSpPr>
              <a:cxnSpLocks noChangeShapeType="1"/>
              <a:stCxn id="7071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0670" name="Group 98"/>
          <p:cNvGrpSpPr>
            <a:grpSpLocks/>
          </p:cNvGrpSpPr>
          <p:nvPr/>
        </p:nvGrpSpPr>
        <p:grpSpPr bwMode="auto">
          <a:xfrm>
            <a:off x="7407275" y="3630613"/>
            <a:ext cx="231775" cy="434975"/>
            <a:chOff x="4404" y="2277"/>
            <a:chExt cx="146" cy="274"/>
          </a:xfrm>
        </p:grpSpPr>
        <p:sp>
          <p:nvSpPr>
            <p:cNvPr id="7071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714" name="Straight Arrow Connector 95"/>
            <p:cNvCxnSpPr>
              <a:cxnSpLocks noChangeShapeType="1"/>
              <a:stCxn id="7071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15" name="Straight Arrow Connector 96"/>
            <p:cNvCxnSpPr>
              <a:cxnSpLocks noChangeShapeType="1"/>
              <a:stCxn id="7071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16" name="Straight Arrow Connector 97"/>
            <p:cNvCxnSpPr>
              <a:cxnSpLocks noChangeShapeType="1"/>
              <a:stCxn id="7071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0671" name="Group 103"/>
          <p:cNvGrpSpPr>
            <a:grpSpLocks/>
          </p:cNvGrpSpPr>
          <p:nvPr/>
        </p:nvGrpSpPr>
        <p:grpSpPr bwMode="auto">
          <a:xfrm>
            <a:off x="7169150" y="3649663"/>
            <a:ext cx="231775" cy="434975"/>
            <a:chOff x="4404" y="2277"/>
            <a:chExt cx="146" cy="274"/>
          </a:xfrm>
        </p:grpSpPr>
        <p:sp>
          <p:nvSpPr>
            <p:cNvPr id="7070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710" name="Straight Arrow Connector 95"/>
            <p:cNvCxnSpPr>
              <a:cxnSpLocks noChangeShapeType="1"/>
              <a:stCxn id="7070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11" name="Straight Arrow Connector 96"/>
            <p:cNvCxnSpPr>
              <a:cxnSpLocks noChangeShapeType="1"/>
              <a:stCxn id="7070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12" name="Straight Arrow Connector 97"/>
            <p:cNvCxnSpPr>
              <a:cxnSpLocks noChangeShapeType="1"/>
              <a:stCxn id="7070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0672" name="Group 108"/>
          <p:cNvGrpSpPr>
            <a:grpSpLocks/>
          </p:cNvGrpSpPr>
          <p:nvPr/>
        </p:nvGrpSpPr>
        <p:grpSpPr bwMode="auto">
          <a:xfrm>
            <a:off x="6940550" y="3630613"/>
            <a:ext cx="231775" cy="434975"/>
            <a:chOff x="4404" y="2277"/>
            <a:chExt cx="146" cy="274"/>
          </a:xfrm>
        </p:grpSpPr>
        <p:sp>
          <p:nvSpPr>
            <p:cNvPr id="7070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706" name="Straight Arrow Connector 95"/>
            <p:cNvCxnSpPr>
              <a:cxnSpLocks noChangeShapeType="1"/>
              <a:stCxn id="7070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07" name="Straight Arrow Connector 96"/>
            <p:cNvCxnSpPr>
              <a:cxnSpLocks noChangeShapeType="1"/>
              <a:stCxn id="7070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08" name="Straight Arrow Connector 97"/>
            <p:cNvCxnSpPr>
              <a:cxnSpLocks noChangeShapeType="1"/>
              <a:stCxn id="7070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0673" name="Group 113"/>
          <p:cNvGrpSpPr>
            <a:grpSpLocks/>
          </p:cNvGrpSpPr>
          <p:nvPr/>
        </p:nvGrpSpPr>
        <p:grpSpPr bwMode="auto">
          <a:xfrm>
            <a:off x="6702425" y="3640138"/>
            <a:ext cx="231775" cy="434975"/>
            <a:chOff x="4404" y="2277"/>
            <a:chExt cx="146" cy="274"/>
          </a:xfrm>
        </p:grpSpPr>
        <p:sp>
          <p:nvSpPr>
            <p:cNvPr id="7070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702" name="Straight Arrow Connector 95"/>
            <p:cNvCxnSpPr>
              <a:cxnSpLocks noChangeShapeType="1"/>
              <a:stCxn id="7070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03" name="Straight Arrow Connector 96"/>
            <p:cNvCxnSpPr>
              <a:cxnSpLocks noChangeShapeType="1"/>
              <a:stCxn id="7070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04" name="Straight Arrow Connector 97"/>
            <p:cNvCxnSpPr>
              <a:cxnSpLocks noChangeShapeType="1"/>
              <a:stCxn id="7070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0674" name="Group 118"/>
          <p:cNvGrpSpPr>
            <a:grpSpLocks/>
          </p:cNvGrpSpPr>
          <p:nvPr/>
        </p:nvGrpSpPr>
        <p:grpSpPr bwMode="auto">
          <a:xfrm>
            <a:off x="6464300" y="3630613"/>
            <a:ext cx="231775" cy="434975"/>
            <a:chOff x="4404" y="2277"/>
            <a:chExt cx="146" cy="274"/>
          </a:xfrm>
        </p:grpSpPr>
        <p:sp>
          <p:nvSpPr>
            <p:cNvPr id="7069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698" name="Straight Arrow Connector 95"/>
            <p:cNvCxnSpPr>
              <a:cxnSpLocks noChangeShapeType="1"/>
              <a:stCxn id="7069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699" name="Straight Arrow Connector 96"/>
            <p:cNvCxnSpPr>
              <a:cxnSpLocks noChangeShapeType="1"/>
              <a:stCxn id="7069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700" name="Straight Arrow Connector 97"/>
            <p:cNvCxnSpPr>
              <a:cxnSpLocks noChangeShapeType="1"/>
              <a:stCxn id="7069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0675" name="Group 123"/>
          <p:cNvGrpSpPr>
            <a:grpSpLocks/>
          </p:cNvGrpSpPr>
          <p:nvPr/>
        </p:nvGrpSpPr>
        <p:grpSpPr bwMode="auto">
          <a:xfrm>
            <a:off x="6207125" y="3640138"/>
            <a:ext cx="231775" cy="434975"/>
            <a:chOff x="4404" y="2277"/>
            <a:chExt cx="146" cy="274"/>
          </a:xfrm>
        </p:grpSpPr>
        <p:sp>
          <p:nvSpPr>
            <p:cNvPr id="7069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694" name="Straight Arrow Connector 95"/>
            <p:cNvCxnSpPr>
              <a:cxnSpLocks noChangeShapeType="1"/>
              <a:stCxn id="7069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695" name="Straight Arrow Connector 96"/>
            <p:cNvCxnSpPr>
              <a:cxnSpLocks noChangeShapeType="1"/>
              <a:stCxn id="7069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696" name="Straight Arrow Connector 97"/>
            <p:cNvCxnSpPr>
              <a:cxnSpLocks noChangeShapeType="1"/>
              <a:stCxn id="7069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0676" name="Group 128"/>
          <p:cNvGrpSpPr>
            <a:grpSpLocks/>
          </p:cNvGrpSpPr>
          <p:nvPr/>
        </p:nvGrpSpPr>
        <p:grpSpPr bwMode="auto">
          <a:xfrm>
            <a:off x="2578100" y="3659188"/>
            <a:ext cx="231775" cy="434975"/>
            <a:chOff x="4404" y="2277"/>
            <a:chExt cx="146" cy="274"/>
          </a:xfrm>
        </p:grpSpPr>
        <p:sp>
          <p:nvSpPr>
            <p:cNvPr id="7068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690" name="Straight Arrow Connector 95"/>
            <p:cNvCxnSpPr>
              <a:cxnSpLocks noChangeShapeType="1"/>
              <a:stCxn id="7068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691" name="Straight Arrow Connector 96"/>
            <p:cNvCxnSpPr>
              <a:cxnSpLocks noChangeShapeType="1"/>
              <a:stCxn id="7068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692" name="Straight Arrow Connector 97"/>
            <p:cNvCxnSpPr>
              <a:cxnSpLocks noChangeShapeType="1"/>
              <a:stCxn id="7068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0677" name="Group 133"/>
          <p:cNvGrpSpPr>
            <a:grpSpLocks/>
          </p:cNvGrpSpPr>
          <p:nvPr/>
        </p:nvGrpSpPr>
        <p:grpSpPr bwMode="auto">
          <a:xfrm>
            <a:off x="2778125" y="3649663"/>
            <a:ext cx="231775" cy="434975"/>
            <a:chOff x="4404" y="2277"/>
            <a:chExt cx="146" cy="274"/>
          </a:xfrm>
        </p:grpSpPr>
        <p:sp>
          <p:nvSpPr>
            <p:cNvPr id="7068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686" name="Straight Arrow Connector 95"/>
            <p:cNvCxnSpPr>
              <a:cxnSpLocks noChangeShapeType="1"/>
              <a:stCxn id="7068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687" name="Straight Arrow Connector 96"/>
            <p:cNvCxnSpPr>
              <a:cxnSpLocks noChangeShapeType="1"/>
              <a:stCxn id="7068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688" name="Straight Arrow Connector 97"/>
            <p:cNvCxnSpPr>
              <a:cxnSpLocks noChangeShapeType="1"/>
              <a:stCxn id="7068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0678" name="Group 138"/>
          <p:cNvGrpSpPr>
            <a:grpSpLocks/>
          </p:cNvGrpSpPr>
          <p:nvPr/>
        </p:nvGrpSpPr>
        <p:grpSpPr bwMode="auto">
          <a:xfrm>
            <a:off x="3025775" y="3621088"/>
            <a:ext cx="231775" cy="434975"/>
            <a:chOff x="4404" y="2277"/>
            <a:chExt cx="146" cy="274"/>
          </a:xfrm>
        </p:grpSpPr>
        <p:sp>
          <p:nvSpPr>
            <p:cNvPr id="7068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0682" name="Straight Arrow Connector 95"/>
            <p:cNvCxnSpPr>
              <a:cxnSpLocks noChangeShapeType="1"/>
              <a:stCxn id="7068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683" name="Straight Arrow Connector 96"/>
            <p:cNvCxnSpPr>
              <a:cxnSpLocks noChangeShapeType="1"/>
              <a:stCxn id="7068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0684" name="Straight Arrow Connector 97"/>
            <p:cNvCxnSpPr>
              <a:cxnSpLocks noChangeShapeType="1"/>
              <a:stCxn id="7068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70679" name="Picture 1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716338"/>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80" name="Rectangle 2"/>
          <p:cNvSpPr>
            <a:spLocks noGrp="1" noRot="1" noChangeArrowheads="1"/>
          </p:cNvSpPr>
          <p:nvPr>
            <p:ph type="title"/>
          </p:nvPr>
        </p:nvSpPr>
        <p:spPr/>
        <p:txBody>
          <a:bodyPr/>
          <a:lstStyle/>
          <a:p>
            <a:r>
              <a:rPr lang="en-US" sz="4000" smtClean="0"/>
              <a:t>TAB-BackSpace: Intution</a:t>
            </a:r>
            <a:endParaRPr lang="en-US" smtClean="0"/>
          </a:p>
        </p:txBody>
      </p:sp>
    </p:spTree>
    <p:extLst>
      <p:ext uri="{BB962C8B-B14F-4D97-AF65-F5344CB8AC3E}">
        <p14:creationId xmlns:p14="http://schemas.microsoft.com/office/powerpoint/2010/main" val="36024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96"/>
          <p:cNvSpPr>
            <a:spLocks noGrp="1"/>
          </p:cNvSpPr>
          <p:nvPr>
            <p:ph type="sldNum" sz="quarter" idx="4294967295"/>
          </p:nvPr>
        </p:nvSpPr>
        <p:spPr>
          <a:xfrm>
            <a:off x="6553200" y="6356350"/>
            <a:ext cx="2133600" cy="365125"/>
          </a:xfrm>
          <a:prstGeom prst="rect">
            <a:avLst/>
          </a:prstGeom>
        </p:spPr>
        <p:txBody>
          <a:bodyPr/>
          <a:lstStyle/>
          <a:p>
            <a:pPr>
              <a:defRPr/>
            </a:pPr>
            <a:fld id="{62381755-D1A8-4B18-94C1-EE6465F0D515}" type="slidenum">
              <a:rPr lang="en-US"/>
              <a:pPr>
                <a:defRPr/>
              </a:pPr>
              <a:t>173</a:t>
            </a:fld>
            <a:endParaRPr lang="en-US"/>
          </a:p>
        </p:txBody>
      </p:sp>
      <p:grpSp>
        <p:nvGrpSpPr>
          <p:cNvPr id="71682" name="Group 56"/>
          <p:cNvGrpSpPr>
            <a:grpSpLocks/>
          </p:cNvGrpSpPr>
          <p:nvPr/>
        </p:nvGrpSpPr>
        <p:grpSpPr bwMode="auto">
          <a:xfrm>
            <a:off x="2489200" y="1741488"/>
            <a:ext cx="4972050" cy="1760537"/>
            <a:chOff x="2057400" y="1309687"/>
            <a:chExt cx="4972050" cy="1760538"/>
          </a:xfrm>
        </p:grpSpPr>
        <p:sp>
          <p:nvSpPr>
            <p:cNvPr id="71765" name="Down Arrow 46"/>
            <p:cNvSpPr>
              <a:spLocks noChangeArrowheads="1"/>
            </p:cNvSpPr>
            <p:nvPr/>
          </p:nvSpPr>
          <p:spPr bwMode="auto">
            <a:xfrm>
              <a:off x="2162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1766" name="Down Arrow 47"/>
            <p:cNvSpPr>
              <a:spLocks noChangeArrowheads="1"/>
            </p:cNvSpPr>
            <p:nvPr/>
          </p:nvSpPr>
          <p:spPr bwMode="auto">
            <a:xfrm>
              <a:off x="28479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1767" name="Down Arrow 48"/>
            <p:cNvSpPr>
              <a:spLocks noChangeArrowheads="1"/>
            </p:cNvSpPr>
            <p:nvPr/>
          </p:nvSpPr>
          <p:spPr bwMode="auto">
            <a:xfrm>
              <a:off x="35337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1768" name="Down Arrow 49"/>
            <p:cNvSpPr>
              <a:spLocks noChangeArrowheads="1"/>
            </p:cNvSpPr>
            <p:nvPr/>
          </p:nvSpPr>
          <p:spPr bwMode="auto">
            <a:xfrm>
              <a:off x="60483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1769" name="Down Arrow 50"/>
            <p:cNvSpPr>
              <a:spLocks noChangeArrowheads="1"/>
            </p:cNvSpPr>
            <p:nvPr/>
          </p:nvSpPr>
          <p:spPr bwMode="auto">
            <a:xfrm>
              <a:off x="6734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1770" name="Down Arrow 51"/>
            <p:cNvSpPr>
              <a:spLocks noChangeArrowheads="1"/>
            </p:cNvSpPr>
            <p:nvPr/>
          </p:nvSpPr>
          <p:spPr bwMode="auto">
            <a:xfrm>
              <a:off x="4676775" y="23622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1771" name="Down Arrow 52"/>
            <p:cNvSpPr>
              <a:spLocks noChangeArrowheads="1"/>
            </p:cNvSpPr>
            <p:nvPr/>
          </p:nvSpPr>
          <p:spPr bwMode="auto">
            <a:xfrm>
              <a:off x="4752975" y="24384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1772" name="Down Arrow 53"/>
            <p:cNvSpPr>
              <a:spLocks noChangeArrowheads="1"/>
            </p:cNvSpPr>
            <p:nvPr/>
          </p:nvSpPr>
          <p:spPr bwMode="auto">
            <a:xfrm>
              <a:off x="4829175" y="25146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1773" name="Right Brace 54"/>
            <p:cNvSpPr>
              <a:spLocks/>
            </p:cNvSpPr>
            <p:nvPr/>
          </p:nvSpPr>
          <p:spPr bwMode="auto">
            <a:xfrm rot="-5400000">
              <a:off x="3885406" y="-518319"/>
              <a:ext cx="1316038" cy="4972050"/>
            </a:xfrm>
            <a:prstGeom prst="rightBrace">
              <a:avLst>
                <a:gd name="adj1" fmla="val 96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spAutoFit/>
            </a:bodyPr>
            <a:lstStyle/>
            <a:p>
              <a:endParaRPr lang="en-US" sz="2600"/>
            </a:p>
          </p:txBody>
        </p:sp>
      </p:grpSp>
      <p:sp>
        <p:nvSpPr>
          <p:cNvPr id="71683" name="TextBox 55"/>
          <p:cNvSpPr txBox="1">
            <a:spLocks noChangeArrowheads="1"/>
          </p:cNvSpPr>
          <p:nvPr/>
        </p:nvSpPr>
        <p:spPr bwMode="auto">
          <a:xfrm>
            <a:off x="4470400" y="2032000"/>
            <a:ext cx="1085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600">
                <a:latin typeface="Arial" charset="0"/>
              </a:rPr>
              <a:t>Inputs</a:t>
            </a:r>
          </a:p>
        </p:txBody>
      </p:sp>
      <p:cxnSp>
        <p:nvCxnSpPr>
          <p:cNvPr id="71684" name="Straight Arrow Connector 9"/>
          <p:cNvCxnSpPr>
            <a:cxnSpLocks noChangeShapeType="1"/>
          </p:cNvCxnSpPr>
          <p:nvPr/>
        </p:nvCxnSpPr>
        <p:spPr bwMode="auto">
          <a:xfrm>
            <a:off x="3289300" y="3806825"/>
            <a:ext cx="2781300" cy="2063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3" name="12-Point Star 12"/>
          <p:cNvSpPr/>
          <p:nvPr/>
        </p:nvSpPr>
        <p:spPr bwMode="auto">
          <a:xfrm>
            <a:off x="7899400" y="35210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sz="2600"/>
          </a:p>
        </p:txBody>
      </p:sp>
      <p:sp>
        <p:nvSpPr>
          <p:cNvPr id="71686" name="Text Box 56"/>
          <p:cNvSpPr txBox="1">
            <a:spLocks noChangeArrowheads="1"/>
          </p:cNvSpPr>
          <p:nvPr/>
        </p:nvSpPr>
        <p:spPr bwMode="auto">
          <a:xfrm>
            <a:off x="7164388" y="5157788"/>
            <a:ext cx="1439862"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1</a:t>
            </a:r>
          </a:p>
        </p:txBody>
      </p:sp>
      <p:sp>
        <p:nvSpPr>
          <p:cNvPr id="71687" name="Freeform 60"/>
          <p:cNvSpPr>
            <a:spLocks/>
          </p:cNvSpPr>
          <p:nvPr/>
        </p:nvSpPr>
        <p:spPr bwMode="auto">
          <a:xfrm>
            <a:off x="2209800" y="3587750"/>
            <a:ext cx="6059488"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1688" name="Text Box 61"/>
          <p:cNvSpPr txBox="1">
            <a:spLocks noChangeArrowheads="1"/>
          </p:cNvSpPr>
          <p:nvPr/>
        </p:nvSpPr>
        <p:spPr bwMode="auto">
          <a:xfrm>
            <a:off x="1187450" y="35734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1</a:t>
            </a:r>
          </a:p>
        </p:txBody>
      </p:sp>
      <p:sp>
        <p:nvSpPr>
          <p:cNvPr id="71689" name="Text Box 62"/>
          <p:cNvSpPr txBox="1">
            <a:spLocks noChangeArrowheads="1"/>
          </p:cNvSpPr>
          <p:nvPr/>
        </p:nvSpPr>
        <p:spPr bwMode="auto">
          <a:xfrm>
            <a:off x="1201738" y="3997325"/>
            <a:ext cx="776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2</a:t>
            </a:r>
          </a:p>
        </p:txBody>
      </p:sp>
      <p:cxnSp>
        <p:nvCxnSpPr>
          <p:cNvPr id="71690" name="Elbow Connector 14"/>
          <p:cNvCxnSpPr>
            <a:cxnSpLocks noChangeShapeType="1"/>
          </p:cNvCxnSpPr>
          <p:nvPr/>
        </p:nvCxnSpPr>
        <p:spPr bwMode="auto">
          <a:xfrm rot="5400000" flipH="1">
            <a:off x="6984207" y="4545806"/>
            <a:ext cx="792162" cy="142875"/>
          </a:xfrm>
          <a:prstGeom prst="bentConnector3">
            <a:avLst>
              <a:gd name="adj1" fmla="val 4989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691" name="Text Box 64"/>
          <p:cNvSpPr txBox="1">
            <a:spLocks noChangeArrowheads="1"/>
          </p:cNvSpPr>
          <p:nvPr/>
        </p:nvSpPr>
        <p:spPr bwMode="auto">
          <a:xfrm>
            <a:off x="6134100" y="5649913"/>
            <a:ext cx="1439863"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2</a:t>
            </a:r>
          </a:p>
        </p:txBody>
      </p:sp>
      <p:grpSp>
        <p:nvGrpSpPr>
          <p:cNvPr id="71692" name="Group 54"/>
          <p:cNvGrpSpPr>
            <a:grpSpLocks/>
          </p:cNvGrpSpPr>
          <p:nvPr/>
        </p:nvGrpSpPr>
        <p:grpSpPr bwMode="auto">
          <a:xfrm rot="5400000">
            <a:off x="7870825" y="4511676"/>
            <a:ext cx="803275" cy="342900"/>
            <a:chOff x="3886200" y="5334000"/>
            <a:chExt cx="3810000" cy="534194"/>
          </a:xfrm>
        </p:grpSpPr>
        <p:cxnSp>
          <p:nvCxnSpPr>
            <p:cNvPr id="71756" name="Elbow Connector 55"/>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57" name="Elbow Connector 56"/>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58" name="Elbow Connector 57"/>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59" name="Elbow Connector 58"/>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60" name="Elbow Connector 59"/>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61" name="Straight Connector 60"/>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62" name="Straight Connector 61"/>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63" name="Straight Connector 62"/>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64" name="Straight Connector 63"/>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71693" name="Freeform 86"/>
          <p:cNvSpPr>
            <a:spLocks/>
          </p:cNvSpPr>
          <p:nvPr/>
        </p:nvSpPr>
        <p:spPr bwMode="auto">
          <a:xfrm>
            <a:off x="2082800" y="3870325"/>
            <a:ext cx="5287963"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71694" name="Group 97"/>
          <p:cNvGrpSpPr>
            <a:grpSpLocks/>
          </p:cNvGrpSpPr>
          <p:nvPr/>
        </p:nvGrpSpPr>
        <p:grpSpPr bwMode="auto">
          <a:xfrm>
            <a:off x="7658100" y="3614738"/>
            <a:ext cx="231775" cy="434975"/>
            <a:chOff x="4404" y="2277"/>
            <a:chExt cx="146" cy="274"/>
          </a:xfrm>
        </p:grpSpPr>
        <p:sp>
          <p:nvSpPr>
            <p:cNvPr id="71752"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53" name="Straight Arrow Connector 95"/>
            <p:cNvCxnSpPr>
              <a:cxnSpLocks noChangeShapeType="1"/>
              <a:stCxn id="71752"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54" name="Straight Arrow Connector 96"/>
            <p:cNvCxnSpPr>
              <a:cxnSpLocks noChangeShapeType="1"/>
              <a:stCxn id="71752"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55" name="Straight Arrow Connector 97"/>
            <p:cNvCxnSpPr>
              <a:cxnSpLocks noChangeShapeType="1"/>
              <a:stCxn id="71752"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1695" name="Group 98"/>
          <p:cNvGrpSpPr>
            <a:grpSpLocks/>
          </p:cNvGrpSpPr>
          <p:nvPr/>
        </p:nvGrpSpPr>
        <p:grpSpPr bwMode="auto">
          <a:xfrm>
            <a:off x="7407275" y="3630613"/>
            <a:ext cx="231775" cy="434975"/>
            <a:chOff x="4404" y="2277"/>
            <a:chExt cx="146" cy="274"/>
          </a:xfrm>
        </p:grpSpPr>
        <p:sp>
          <p:nvSpPr>
            <p:cNvPr id="71748"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49" name="Straight Arrow Connector 95"/>
            <p:cNvCxnSpPr>
              <a:cxnSpLocks noChangeShapeType="1"/>
              <a:stCxn id="71748"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50" name="Straight Arrow Connector 96"/>
            <p:cNvCxnSpPr>
              <a:cxnSpLocks noChangeShapeType="1"/>
              <a:stCxn id="71748"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51" name="Straight Arrow Connector 97"/>
            <p:cNvCxnSpPr>
              <a:cxnSpLocks noChangeShapeType="1"/>
              <a:stCxn id="71748"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1696" name="Group 103"/>
          <p:cNvGrpSpPr>
            <a:grpSpLocks/>
          </p:cNvGrpSpPr>
          <p:nvPr/>
        </p:nvGrpSpPr>
        <p:grpSpPr bwMode="auto">
          <a:xfrm>
            <a:off x="7169150" y="3649663"/>
            <a:ext cx="231775" cy="434975"/>
            <a:chOff x="4404" y="2277"/>
            <a:chExt cx="146" cy="274"/>
          </a:xfrm>
        </p:grpSpPr>
        <p:sp>
          <p:nvSpPr>
            <p:cNvPr id="71744"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45" name="Straight Arrow Connector 95"/>
            <p:cNvCxnSpPr>
              <a:cxnSpLocks noChangeShapeType="1"/>
              <a:stCxn id="71744"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46" name="Straight Arrow Connector 96"/>
            <p:cNvCxnSpPr>
              <a:cxnSpLocks noChangeShapeType="1"/>
              <a:stCxn id="71744"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47" name="Straight Arrow Connector 97"/>
            <p:cNvCxnSpPr>
              <a:cxnSpLocks noChangeShapeType="1"/>
              <a:stCxn id="71744"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1697" name="Group 108"/>
          <p:cNvGrpSpPr>
            <a:grpSpLocks/>
          </p:cNvGrpSpPr>
          <p:nvPr/>
        </p:nvGrpSpPr>
        <p:grpSpPr bwMode="auto">
          <a:xfrm>
            <a:off x="6940550" y="3630613"/>
            <a:ext cx="231775" cy="434975"/>
            <a:chOff x="4404" y="2277"/>
            <a:chExt cx="146" cy="274"/>
          </a:xfrm>
        </p:grpSpPr>
        <p:sp>
          <p:nvSpPr>
            <p:cNvPr id="71740"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41" name="Straight Arrow Connector 95"/>
            <p:cNvCxnSpPr>
              <a:cxnSpLocks noChangeShapeType="1"/>
              <a:stCxn id="71740"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42" name="Straight Arrow Connector 96"/>
            <p:cNvCxnSpPr>
              <a:cxnSpLocks noChangeShapeType="1"/>
              <a:stCxn id="71740"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43" name="Straight Arrow Connector 97"/>
            <p:cNvCxnSpPr>
              <a:cxnSpLocks noChangeShapeType="1"/>
              <a:stCxn id="71740"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1698" name="Group 113"/>
          <p:cNvGrpSpPr>
            <a:grpSpLocks/>
          </p:cNvGrpSpPr>
          <p:nvPr/>
        </p:nvGrpSpPr>
        <p:grpSpPr bwMode="auto">
          <a:xfrm>
            <a:off x="6702425" y="3640138"/>
            <a:ext cx="231775" cy="434975"/>
            <a:chOff x="4404" y="2277"/>
            <a:chExt cx="146" cy="274"/>
          </a:xfrm>
        </p:grpSpPr>
        <p:sp>
          <p:nvSpPr>
            <p:cNvPr id="71736"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37" name="Straight Arrow Connector 95"/>
            <p:cNvCxnSpPr>
              <a:cxnSpLocks noChangeShapeType="1"/>
              <a:stCxn id="71736"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38" name="Straight Arrow Connector 96"/>
            <p:cNvCxnSpPr>
              <a:cxnSpLocks noChangeShapeType="1"/>
              <a:stCxn id="71736"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39" name="Straight Arrow Connector 97"/>
            <p:cNvCxnSpPr>
              <a:cxnSpLocks noChangeShapeType="1"/>
              <a:stCxn id="71736"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1699" name="Group 118"/>
          <p:cNvGrpSpPr>
            <a:grpSpLocks/>
          </p:cNvGrpSpPr>
          <p:nvPr/>
        </p:nvGrpSpPr>
        <p:grpSpPr bwMode="auto">
          <a:xfrm>
            <a:off x="6464300" y="3630613"/>
            <a:ext cx="231775" cy="434975"/>
            <a:chOff x="4404" y="2277"/>
            <a:chExt cx="146" cy="274"/>
          </a:xfrm>
        </p:grpSpPr>
        <p:sp>
          <p:nvSpPr>
            <p:cNvPr id="71732"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33" name="Straight Arrow Connector 95"/>
            <p:cNvCxnSpPr>
              <a:cxnSpLocks noChangeShapeType="1"/>
              <a:stCxn id="71732"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34" name="Straight Arrow Connector 96"/>
            <p:cNvCxnSpPr>
              <a:cxnSpLocks noChangeShapeType="1"/>
              <a:stCxn id="71732"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35" name="Straight Arrow Connector 97"/>
            <p:cNvCxnSpPr>
              <a:cxnSpLocks noChangeShapeType="1"/>
              <a:stCxn id="71732"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1700" name="Group 123"/>
          <p:cNvGrpSpPr>
            <a:grpSpLocks/>
          </p:cNvGrpSpPr>
          <p:nvPr/>
        </p:nvGrpSpPr>
        <p:grpSpPr bwMode="auto">
          <a:xfrm>
            <a:off x="6207125" y="3640138"/>
            <a:ext cx="231775" cy="434975"/>
            <a:chOff x="4404" y="2277"/>
            <a:chExt cx="146" cy="274"/>
          </a:xfrm>
        </p:grpSpPr>
        <p:sp>
          <p:nvSpPr>
            <p:cNvPr id="71728"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29" name="Straight Arrow Connector 95"/>
            <p:cNvCxnSpPr>
              <a:cxnSpLocks noChangeShapeType="1"/>
              <a:stCxn id="71728"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30" name="Straight Arrow Connector 96"/>
            <p:cNvCxnSpPr>
              <a:cxnSpLocks noChangeShapeType="1"/>
              <a:stCxn id="71728"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31" name="Straight Arrow Connector 97"/>
            <p:cNvCxnSpPr>
              <a:cxnSpLocks noChangeShapeType="1"/>
              <a:stCxn id="71728"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1701" name="Group 128"/>
          <p:cNvGrpSpPr>
            <a:grpSpLocks/>
          </p:cNvGrpSpPr>
          <p:nvPr/>
        </p:nvGrpSpPr>
        <p:grpSpPr bwMode="auto">
          <a:xfrm>
            <a:off x="2578100" y="3659188"/>
            <a:ext cx="231775" cy="434975"/>
            <a:chOff x="4404" y="2277"/>
            <a:chExt cx="146" cy="274"/>
          </a:xfrm>
        </p:grpSpPr>
        <p:sp>
          <p:nvSpPr>
            <p:cNvPr id="71724"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25" name="Straight Arrow Connector 95"/>
            <p:cNvCxnSpPr>
              <a:cxnSpLocks noChangeShapeType="1"/>
              <a:stCxn id="71724"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26" name="Straight Arrow Connector 96"/>
            <p:cNvCxnSpPr>
              <a:cxnSpLocks noChangeShapeType="1"/>
              <a:stCxn id="71724"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27" name="Straight Arrow Connector 97"/>
            <p:cNvCxnSpPr>
              <a:cxnSpLocks noChangeShapeType="1"/>
              <a:stCxn id="71724"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1702" name="Group 133"/>
          <p:cNvGrpSpPr>
            <a:grpSpLocks/>
          </p:cNvGrpSpPr>
          <p:nvPr/>
        </p:nvGrpSpPr>
        <p:grpSpPr bwMode="auto">
          <a:xfrm>
            <a:off x="2778125" y="3649663"/>
            <a:ext cx="231775" cy="434975"/>
            <a:chOff x="4404" y="2277"/>
            <a:chExt cx="146" cy="274"/>
          </a:xfrm>
        </p:grpSpPr>
        <p:sp>
          <p:nvSpPr>
            <p:cNvPr id="71720"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21" name="Straight Arrow Connector 95"/>
            <p:cNvCxnSpPr>
              <a:cxnSpLocks noChangeShapeType="1"/>
              <a:stCxn id="71720"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22" name="Straight Arrow Connector 96"/>
            <p:cNvCxnSpPr>
              <a:cxnSpLocks noChangeShapeType="1"/>
              <a:stCxn id="71720"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23" name="Straight Arrow Connector 97"/>
            <p:cNvCxnSpPr>
              <a:cxnSpLocks noChangeShapeType="1"/>
              <a:stCxn id="71720"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1703" name="Group 138"/>
          <p:cNvGrpSpPr>
            <a:grpSpLocks/>
          </p:cNvGrpSpPr>
          <p:nvPr/>
        </p:nvGrpSpPr>
        <p:grpSpPr bwMode="auto">
          <a:xfrm>
            <a:off x="3025775" y="3621088"/>
            <a:ext cx="231775" cy="434975"/>
            <a:chOff x="4404" y="2277"/>
            <a:chExt cx="146" cy="274"/>
          </a:xfrm>
        </p:grpSpPr>
        <p:sp>
          <p:nvSpPr>
            <p:cNvPr id="71716"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1717" name="Straight Arrow Connector 95"/>
            <p:cNvCxnSpPr>
              <a:cxnSpLocks noChangeShapeType="1"/>
              <a:stCxn id="71716"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18" name="Straight Arrow Connector 96"/>
            <p:cNvCxnSpPr>
              <a:cxnSpLocks noChangeShapeType="1"/>
              <a:stCxn id="71716"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19" name="Straight Arrow Connector 97"/>
            <p:cNvCxnSpPr>
              <a:cxnSpLocks noChangeShapeType="1"/>
              <a:stCxn id="71716"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71704" name="Picture 1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716338"/>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05" name="Group 54"/>
          <p:cNvGrpSpPr>
            <a:grpSpLocks/>
          </p:cNvGrpSpPr>
          <p:nvPr/>
        </p:nvGrpSpPr>
        <p:grpSpPr bwMode="auto">
          <a:xfrm rot="5400000">
            <a:off x="6323012" y="4802188"/>
            <a:ext cx="803275" cy="342900"/>
            <a:chOff x="3886200" y="5334000"/>
            <a:chExt cx="3810000" cy="534194"/>
          </a:xfrm>
        </p:grpSpPr>
        <p:cxnSp>
          <p:nvCxnSpPr>
            <p:cNvPr id="71707" name="Elbow Connector 55"/>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08" name="Elbow Connector 56"/>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09" name="Elbow Connector 57"/>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10" name="Elbow Connector 58"/>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11" name="Elbow Connector 59"/>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12" name="Straight Connector 60"/>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13" name="Straight Connector 61"/>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14" name="Straight Connector 62"/>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1715" name="Straight Connector 63"/>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71706" name="Rectangle 2"/>
          <p:cNvSpPr>
            <a:spLocks noGrp="1" noRot="1" noChangeArrowheads="1"/>
          </p:cNvSpPr>
          <p:nvPr>
            <p:ph type="title"/>
          </p:nvPr>
        </p:nvSpPr>
        <p:spPr/>
        <p:txBody>
          <a:bodyPr/>
          <a:lstStyle/>
          <a:p>
            <a:r>
              <a:rPr lang="en-US" sz="4000" smtClean="0"/>
              <a:t>TAB-BackSpace: Intution</a:t>
            </a:r>
            <a:endParaRPr lang="en-US" smtClean="0"/>
          </a:p>
        </p:txBody>
      </p:sp>
    </p:spTree>
    <p:extLst>
      <p:ext uri="{BB962C8B-B14F-4D97-AF65-F5344CB8AC3E}">
        <p14:creationId xmlns:p14="http://schemas.microsoft.com/office/powerpoint/2010/main" val="392509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44" name="Rectangle 76" descr="Light upward diagonal"/>
          <p:cNvSpPr>
            <a:spLocks noChangeArrowheads="1"/>
          </p:cNvSpPr>
          <p:nvPr/>
        </p:nvSpPr>
        <p:spPr bwMode="auto">
          <a:xfrm>
            <a:off x="7153275" y="5153025"/>
            <a:ext cx="431800" cy="869950"/>
          </a:xfrm>
          <a:prstGeom prst="rect">
            <a:avLst/>
          </a:prstGeom>
          <a:gradFill flip="none" rotWithShape="1">
            <a:gsLst>
              <a:gs pos="0">
                <a:srgbClr val="FFFFFF"/>
              </a:gs>
              <a:gs pos="37000">
                <a:srgbClr val="E6E6E6"/>
              </a:gs>
              <a:gs pos="9000">
                <a:srgbClr val="E6E6E6"/>
              </a:gs>
              <a:gs pos="0">
                <a:schemeClr val="tx1">
                  <a:lumMod val="95000"/>
                  <a:lumOff val="5000"/>
                </a:schemeClr>
              </a:gs>
              <a:gs pos="32001">
                <a:srgbClr val="7D8496"/>
              </a:gs>
              <a:gs pos="47000">
                <a:srgbClr val="E6E6E6"/>
              </a:gs>
              <a:gs pos="85001">
                <a:srgbClr val="7D8496"/>
              </a:gs>
              <a:gs pos="100000">
                <a:srgbClr val="E6E6E6"/>
              </a:gs>
            </a:gsLst>
            <a:lin ang="0" scaled="0"/>
            <a:tileRect/>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72706" name="Rectangle 83"/>
          <p:cNvSpPr>
            <a:spLocks noChangeArrowheads="1"/>
          </p:cNvSpPr>
          <p:nvPr/>
        </p:nvSpPr>
        <p:spPr bwMode="auto">
          <a:xfrm>
            <a:off x="7164388" y="5541963"/>
            <a:ext cx="419100" cy="1016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05" name="Slide Number Placeholder 104"/>
          <p:cNvSpPr>
            <a:spLocks noGrp="1"/>
          </p:cNvSpPr>
          <p:nvPr>
            <p:ph type="sldNum" sz="quarter" idx="4294967295"/>
          </p:nvPr>
        </p:nvSpPr>
        <p:spPr>
          <a:xfrm>
            <a:off x="6553200" y="6356350"/>
            <a:ext cx="2133600" cy="365125"/>
          </a:xfrm>
          <a:prstGeom prst="rect">
            <a:avLst/>
          </a:prstGeom>
        </p:spPr>
        <p:txBody>
          <a:bodyPr/>
          <a:lstStyle/>
          <a:p>
            <a:pPr>
              <a:defRPr/>
            </a:pPr>
            <a:fld id="{331349A7-3DF8-4B63-B091-574A6BFC7935}" type="slidenum">
              <a:rPr lang="en-US"/>
              <a:pPr>
                <a:defRPr/>
              </a:pPr>
              <a:t>174</a:t>
            </a:fld>
            <a:endParaRPr lang="en-US"/>
          </a:p>
        </p:txBody>
      </p:sp>
      <p:grpSp>
        <p:nvGrpSpPr>
          <p:cNvPr id="72708" name="Group 56"/>
          <p:cNvGrpSpPr>
            <a:grpSpLocks/>
          </p:cNvGrpSpPr>
          <p:nvPr/>
        </p:nvGrpSpPr>
        <p:grpSpPr bwMode="auto">
          <a:xfrm>
            <a:off x="2489200" y="1741488"/>
            <a:ext cx="4972050" cy="1760537"/>
            <a:chOff x="2057400" y="1309687"/>
            <a:chExt cx="4972050" cy="1760538"/>
          </a:xfrm>
        </p:grpSpPr>
        <p:sp>
          <p:nvSpPr>
            <p:cNvPr id="72785" name="Down Arrow 46"/>
            <p:cNvSpPr>
              <a:spLocks noChangeArrowheads="1"/>
            </p:cNvSpPr>
            <p:nvPr/>
          </p:nvSpPr>
          <p:spPr bwMode="auto">
            <a:xfrm>
              <a:off x="2162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2786" name="Down Arrow 47"/>
            <p:cNvSpPr>
              <a:spLocks noChangeArrowheads="1"/>
            </p:cNvSpPr>
            <p:nvPr/>
          </p:nvSpPr>
          <p:spPr bwMode="auto">
            <a:xfrm>
              <a:off x="28479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2787" name="Down Arrow 48"/>
            <p:cNvSpPr>
              <a:spLocks noChangeArrowheads="1"/>
            </p:cNvSpPr>
            <p:nvPr/>
          </p:nvSpPr>
          <p:spPr bwMode="auto">
            <a:xfrm>
              <a:off x="35337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2788" name="Down Arrow 49"/>
            <p:cNvSpPr>
              <a:spLocks noChangeArrowheads="1"/>
            </p:cNvSpPr>
            <p:nvPr/>
          </p:nvSpPr>
          <p:spPr bwMode="auto">
            <a:xfrm>
              <a:off x="60483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2789" name="Down Arrow 50"/>
            <p:cNvSpPr>
              <a:spLocks noChangeArrowheads="1"/>
            </p:cNvSpPr>
            <p:nvPr/>
          </p:nvSpPr>
          <p:spPr bwMode="auto">
            <a:xfrm>
              <a:off x="6734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2790" name="Down Arrow 51"/>
            <p:cNvSpPr>
              <a:spLocks noChangeArrowheads="1"/>
            </p:cNvSpPr>
            <p:nvPr/>
          </p:nvSpPr>
          <p:spPr bwMode="auto">
            <a:xfrm>
              <a:off x="4676775" y="23622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2791" name="Down Arrow 52"/>
            <p:cNvSpPr>
              <a:spLocks noChangeArrowheads="1"/>
            </p:cNvSpPr>
            <p:nvPr/>
          </p:nvSpPr>
          <p:spPr bwMode="auto">
            <a:xfrm>
              <a:off x="4752975" y="24384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2792" name="Down Arrow 53"/>
            <p:cNvSpPr>
              <a:spLocks noChangeArrowheads="1"/>
            </p:cNvSpPr>
            <p:nvPr/>
          </p:nvSpPr>
          <p:spPr bwMode="auto">
            <a:xfrm>
              <a:off x="4829175" y="25146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2793" name="Right Brace 54"/>
            <p:cNvSpPr>
              <a:spLocks/>
            </p:cNvSpPr>
            <p:nvPr/>
          </p:nvSpPr>
          <p:spPr bwMode="auto">
            <a:xfrm rot="-5400000">
              <a:off x="3885406" y="-518319"/>
              <a:ext cx="1316038" cy="4972050"/>
            </a:xfrm>
            <a:prstGeom prst="rightBrace">
              <a:avLst>
                <a:gd name="adj1" fmla="val 96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spAutoFit/>
            </a:bodyPr>
            <a:lstStyle/>
            <a:p>
              <a:endParaRPr lang="en-US" sz="2600"/>
            </a:p>
          </p:txBody>
        </p:sp>
      </p:grpSp>
      <p:sp>
        <p:nvSpPr>
          <p:cNvPr id="72709" name="TextBox 55"/>
          <p:cNvSpPr txBox="1">
            <a:spLocks noChangeArrowheads="1"/>
          </p:cNvSpPr>
          <p:nvPr/>
        </p:nvSpPr>
        <p:spPr bwMode="auto">
          <a:xfrm>
            <a:off x="4470400" y="2032000"/>
            <a:ext cx="1085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600">
                <a:latin typeface="Arial" charset="0"/>
              </a:rPr>
              <a:t>Inputs</a:t>
            </a:r>
          </a:p>
        </p:txBody>
      </p:sp>
      <p:cxnSp>
        <p:nvCxnSpPr>
          <p:cNvPr id="72710" name="Straight Arrow Connector 9"/>
          <p:cNvCxnSpPr>
            <a:cxnSpLocks noChangeShapeType="1"/>
          </p:cNvCxnSpPr>
          <p:nvPr/>
        </p:nvCxnSpPr>
        <p:spPr bwMode="auto">
          <a:xfrm>
            <a:off x="3289300" y="3806825"/>
            <a:ext cx="2781300" cy="2063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3" name="12-Point Star 12"/>
          <p:cNvSpPr/>
          <p:nvPr/>
        </p:nvSpPr>
        <p:spPr bwMode="auto">
          <a:xfrm>
            <a:off x="7899400" y="35210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sz="2600"/>
          </a:p>
        </p:txBody>
      </p:sp>
      <p:sp>
        <p:nvSpPr>
          <p:cNvPr id="72712" name="Freeform 60"/>
          <p:cNvSpPr>
            <a:spLocks/>
          </p:cNvSpPr>
          <p:nvPr/>
        </p:nvSpPr>
        <p:spPr bwMode="auto">
          <a:xfrm>
            <a:off x="2209800" y="3587750"/>
            <a:ext cx="6059488"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2713" name="Text Box 61"/>
          <p:cNvSpPr txBox="1">
            <a:spLocks noChangeArrowheads="1"/>
          </p:cNvSpPr>
          <p:nvPr/>
        </p:nvSpPr>
        <p:spPr bwMode="auto">
          <a:xfrm>
            <a:off x="1187450" y="35734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1</a:t>
            </a:r>
          </a:p>
        </p:txBody>
      </p:sp>
      <p:sp>
        <p:nvSpPr>
          <p:cNvPr id="72714" name="Text Box 62"/>
          <p:cNvSpPr txBox="1">
            <a:spLocks noChangeArrowheads="1"/>
          </p:cNvSpPr>
          <p:nvPr/>
        </p:nvSpPr>
        <p:spPr bwMode="auto">
          <a:xfrm>
            <a:off x="1201738" y="3997325"/>
            <a:ext cx="776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2</a:t>
            </a:r>
          </a:p>
        </p:txBody>
      </p:sp>
      <p:cxnSp>
        <p:nvCxnSpPr>
          <p:cNvPr id="72715" name="Elbow Connector 14"/>
          <p:cNvCxnSpPr>
            <a:cxnSpLocks noChangeShapeType="1"/>
          </p:cNvCxnSpPr>
          <p:nvPr/>
        </p:nvCxnSpPr>
        <p:spPr bwMode="auto">
          <a:xfrm rot="5400000" flipH="1">
            <a:off x="6984207" y="4545806"/>
            <a:ext cx="792162" cy="142875"/>
          </a:xfrm>
          <a:prstGeom prst="bentConnector3">
            <a:avLst>
              <a:gd name="adj1" fmla="val 4989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2716" name="Group 54"/>
          <p:cNvGrpSpPr>
            <a:grpSpLocks/>
          </p:cNvGrpSpPr>
          <p:nvPr/>
        </p:nvGrpSpPr>
        <p:grpSpPr bwMode="auto">
          <a:xfrm rot="5400000">
            <a:off x="7870825" y="4511676"/>
            <a:ext cx="803275" cy="342900"/>
            <a:chOff x="3886200" y="5334000"/>
            <a:chExt cx="3810000" cy="534194"/>
          </a:xfrm>
        </p:grpSpPr>
        <p:cxnSp>
          <p:nvCxnSpPr>
            <p:cNvPr id="72776" name="Elbow Connector 55"/>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2777" name="Elbow Connector 56"/>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2778" name="Elbow Connector 57"/>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2779" name="Elbow Connector 58"/>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2780" name="Elbow Connector 59"/>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2781" name="Straight Connector 60"/>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2782" name="Straight Connector 61"/>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2783" name="Straight Connector 62"/>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2784" name="Straight Connector 63"/>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72717" name="Freeform 84"/>
          <p:cNvSpPr>
            <a:spLocks/>
          </p:cNvSpPr>
          <p:nvPr/>
        </p:nvSpPr>
        <p:spPr bwMode="auto">
          <a:xfrm>
            <a:off x="6489700" y="4992688"/>
            <a:ext cx="947738" cy="887412"/>
          </a:xfrm>
          <a:custGeom>
            <a:avLst/>
            <a:gdLst>
              <a:gd name="T0" fmla="*/ 556 w 597"/>
              <a:gd name="T1" fmla="*/ 559 h 559"/>
              <a:gd name="T2" fmla="*/ 592 w 597"/>
              <a:gd name="T3" fmla="*/ 371 h 559"/>
              <a:gd name="T4" fmla="*/ 528 w 597"/>
              <a:gd name="T5" fmla="*/ 267 h 559"/>
              <a:gd name="T6" fmla="*/ 260 w 597"/>
              <a:gd name="T7" fmla="*/ 303 h 559"/>
              <a:gd name="T8" fmla="*/ 188 w 597"/>
              <a:gd name="T9" fmla="*/ 47 h 559"/>
              <a:gd name="T10" fmla="*/ 32 w 597"/>
              <a:gd name="T11" fmla="*/ 23 h 559"/>
              <a:gd name="T12" fmla="*/ 0 w 597"/>
              <a:gd name="T13" fmla="*/ 23 h 559"/>
              <a:gd name="T14" fmla="*/ 0 60000 65536"/>
              <a:gd name="T15" fmla="*/ 0 60000 65536"/>
              <a:gd name="T16" fmla="*/ 0 60000 65536"/>
              <a:gd name="T17" fmla="*/ 0 60000 65536"/>
              <a:gd name="T18" fmla="*/ 0 60000 65536"/>
              <a:gd name="T19" fmla="*/ 0 60000 65536"/>
              <a:gd name="T20" fmla="*/ 0 60000 65536"/>
              <a:gd name="T21" fmla="*/ 0 w 597"/>
              <a:gd name="T22" fmla="*/ 0 h 559"/>
              <a:gd name="T23" fmla="*/ 597 w 597"/>
              <a:gd name="T24" fmla="*/ 559 h 5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7" h="559">
                <a:moveTo>
                  <a:pt x="556" y="559"/>
                </a:moveTo>
                <a:cubicBezTo>
                  <a:pt x="576" y="489"/>
                  <a:pt x="597" y="420"/>
                  <a:pt x="592" y="371"/>
                </a:cubicBezTo>
                <a:cubicBezTo>
                  <a:pt x="587" y="322"/>
                  <a:pt x="583" y="278"/>
                  <a:pt x="528" y="267"/>
                </a:cubicBezTo>
                <a:cubicBezTo>
                  <a:pt x="473" y="256"/>
                  <a:pt x="317" y="340"/>
                  <a:pt x="260" y="303"/>
                </a:cubicBezTo>
                <a:cubicBezTo>
                  <a:pt x="203" y="266"/>
                  <a:pt x="226" y="94"/>
                  <a:pt x="188" y="47"/>
                </a:cubicBezTo>
                <a:cubicBezTo>
                  <a:pt x="150" y="0"/>
                  <a:pt x="63" y="27"/>
                  <a:pt x="32" y="23"/>
                </a:cubicBezTo>
                <a:cubicBezTo>
                  <a:pt x="1" y="19"/>
                  <a:pt x="9" y="23"/>
                  <a:pt x="0" y="23"/>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2718" name="Text Box 85"/>
          <p:cNvSpPr txBox="1">
            <a:spLocks noChangeArrowheads="1"/>
          </p:cNvSpPr>
          <p:nvPr/>
        </p:nvSpPr>
        <p:spPr bwMode="auto">
          <a:xfrm>
            <a:off x="4386263" y="4705350"/>
            <a:ext cx="210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Overlapping region</a:t>
            </a:r>
          </a:p>
        </p:txBody>
      </p:sp>
      <p:sp>
        <p:nvSpPr>
          <p:cNvPr id="72719" name="Freeform 86"/>
          <p:cNvSpPr>
            <a:spLocks/>
          </p:cNvSpPr>
          <p:nvPr/>
        </p:nvSpPr>
        <p:spPr bwMode="auto">
          <a:xfrm>
            <a:off x="2082800" y="3870325"/>
            <a:ext cx="5287963"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72720" name="Group 97"/>
          <p:cNvGrpSpPr>
            <a:grpSpLocks/>
          </p:cNvGrpSpPr>
          <p:nvPr/>
        </p:nvGrpSpPr>
        <p:grpSpPr bwMode="auto">
          <a:xfrm>
            <a:off x="7658100" y="3614738"/>
            <a:ext cx="231775" cy="434975"/>
            <a:chOff x="4404" y="2277"/>
            <a:chExt cx="146" cy="274"/>
          </a:xfrm>
        </p:grpSpPr>
        <p:sp>
          <p:nvSpPr>
            <p:cNvPr id="72772"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73" name="Straight Arrow Connector 95"/>
            <p:cNvCxnSpPr>
              <a:cxnSpLocks noChangeShapeType="1"/>
              <a:stCxn id="72772"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74" name="Straight Arrow Connector 96"/>
            <p:cNvCxnSpPr>
              <a:cxnSpLocks noChangeShapeType="1"/>
              <a:stCxn id="72772"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75" name="Straight Arrow Connector 97"/>
            <p:cNvCxnSpPr>
              <a:cxnSpLocks noChangeShapeType="1"/>
              <a:stCxn id="72772"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2721" name="Group 98"/>
          <p:cNvGrpSpPr>
            <a:grpSpLocks/>
          </p:cNvGrpSpPr>
          <p:nvPr/>
        </p:nvGrpSpPr>
        <p:grpSpPr bwMode="auto">
          <a:xfrm>
            <a:off x="7407275" y="3630613"/>
            <a:ext cx="231775" cy="434975"/>
            <a:chOff x="4404" y="2277"/>
            <a:chExt cx="146" cy="274"/>
          </a:xfrm>
        </p:grpSpPr>
        <p:sp>
          <p:nvSpPr>
            <p:cNvPr id="72768"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69" name="Straight Arrow Connector 95"/>
            <p:cNvCxnSpPr>
              <a:cxnSpLocks noChangeShapeType="1"/>
              <a:stCxn id="72768"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70" name="Straight Arrow Connector 96"/>
            <p:cNvCxnSpPr>
              <a:cxnSpLocks noChangeShapeType="1"/>
              <a:stCxn id="72768"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71" name="Straight Arrow Connector 97"/>
            <p:cNvCxnSpPr>
              <a:cxnSpLocks noChangeShapeType="1"/>
              <a:stCxn id="72768"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2722" name="Group 103"/>
          <p:cNvGrpSpPr>
            <a:grpSpLocks/>
          </p:cNvGrpSpPr>
          <p:nvPr/>
        </p:nvGrpSpPr>
        <p:grpSpPr bwMode="auto">
          <a:xfrm>
            <a:off x="7169150" y="3649663"/>
            <a:ext cx="231775" cy="434975"/>
            <a:chOff x="4404" y="2277"/>
            <a:chExt cx="146" cy="274"/>
          </a:xfrm>
        </p:grpSpPr>
        <p:sp>
          <p:nvSpPr>
            <p:cNvPr id="72764"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65" name="Straight Arrow Connector 95"/>
            <p:cNvCxnSpPr>
              <a:cxnSpLocks noChangeShapeType="1"/>
              <a:stCxn id="72764"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66" name="Straight Arrow Connector 96"/>
            <p:cNvCxnSpPr>
              <a:cxnSpLocks noChangeShapeType="1"/>
              <a:stCxn id="72764"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67" name="Straight Arrow Connector 97"/>
            <p:cNvCxnSpPr>
              <a:cxnSpLocks noChangeShapeType="1"/>
              <a:stCxn id="72764"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2723" name="Group 108"/>
          <p:cNvGrpSpPr>
            <a:grpSpLocks/>
          </p:cNvGrpSpPr>
          <p:nvPr/>
        </p:nvGrpSpPr>
        <p:grpSpPr bwMode="auto">
          <a:xfrm>
            <a:off x="6940550" y="3630613"/>
            <a:ext cx="231775" cy="434975"/>
            <a:chOff x="4404" y="2277"/>
            <a:chExt cx="146" cy="274"/>
          </a:xfrm>
        </p:grpSpPr>
        <p:sp>
          <p:nvSpPr>
            <p:cNvPr id="72760"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61" name="Straight Arrow Connector 95"/>
            <p:cNvCxnSpPr>
              <a:cxnSpLocks noChangeShapeType="1"/>
              <a:stCxn id="72760"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62" name="Straight Arrow Connector 96"/>
            <p:cNvCxnSpPr>
              <a:cxnSpLocks noChangeShapeType="1"/>
              <a:stCxn id="72760"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63" name="Straight Arrow Connector 97"/>
            <p:cNvCxnSpPr>
              <a:cxnSpLocks noChangeShapeType="1"/>
              <a:stCxn id="72760"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2724" name="Group 113"/>
          <p:cNvGrpSpPr>
            <a:grpSpLocks/>
          </p:cNvGrpSpPr>
          <p:nvPr/>
        </p:nvGrpSpPr>
        <p:grpSpPr bwMode="auto">
          <a:xfrm>
            <a:off x="6702425" y="3640138"/>
            <a:ext cx="231775" cy="434975"/>
            <a:chOff x="4404" y="2277"/>
            <a:chExt cx="146" cy="274"/>
          </a:xfrm>
        </p:grpSpPr>
        <p:sp>
          <p:nvSpPr>
            <p:cNvPr id="72756"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57" name="Straight Arrow Connector 95"/>
            <p:cNvCxnSpPr>
              <a:cxnSpLocks noChangeShapeType="1"/>
              <a:stCxn id="72756"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58" name="Straight Arrow Connector 96"/>
            <p:cNvCxnSpPr>
              <a:cxnSpLocks noChangeShapeType="1"/>
              <a:stCxn id="72756"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59" name="Straight Arrow Connector 97"/>
            <p:cNvCxnSpPr>
              <a:cxnSpLocks noChangeShapeType="1"/>
              <a:stCxn id="72756"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2725" name="Group 118"/>
          <p:cNvGrpSpPr>
            <a:grpSpLocks/>
          </p:cNvGrpSpPr>
          <p:nvPr/>
        </p:nvGrpSpPr>
        <p:grpSpPr bwMode="auto">
          <a:xfrm>
            <a:off x="6464300" y="3630613"/>
            <a:ext cx="231775" cy="434975"/>
            <a:chOff x="4404" y="2277"/>
            <a:chExt cx="146" cy="274"/>
          </a:xfrm>
        </p:grpSpPr>
        <p:sp>
          <p:nvSpPr>
            <p:cNvPr id="72752"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53" name="Straight Arrow Connector 95"/>
            <p:cNvCxnSpPr>
              <a:cxnSpLocks noChangeShapeType="1"/>
              <a:stCxn id="72752"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54" name="Straight Arrow Connector 96"/>
            <p:cNvCxnSpPr>
              <a:cxnSpLocks noChangeShapeType="1"/>
              <a:stCxn id="72752"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55" name="Straight Arrow Connector 97"/>
            <p:cNvCxnSpPr>
              <a:cxnSpLocks noChangeShapeType="1"/>
              <a:stCxn id="72752"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2726" name="Group 123"/>
          <p:cNvGrpSpPr>
            <a:grpSpLocks/>
          </p:cNvGrpSpPr>
          <p:nvPr/>
        </p:nvGrpSpPr>
        <p:grpSpPr bwMode="auto">
          <a:xfrm>
            <a:off x="6207125" y="3640138"/>
            <a:ext cx="231775" cy="434975"/>
            <a:chOff x="4404" y="2277"/>
            <a:chExt cx="146" cy="274"/>
          </a:xfrm>
        </p:grpSpPr>
        <p:sp>
          <p:nvSpPr>
            <p:cNvPr id="72748"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49" name="Straight Arrow Connector 95"/>
            <p:cNvCxnSpPr>
              <a:cxnSpLocks noChangeShapeType="1"/>
              <a:stCxn id="72748"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50" name="Straight Arrow Connector 96"/>
            <p:cNvCxnSpPr>
              <a:cxnSpLocks noChangeShapeType="1"/>
              <a:stCxn id="72748"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51" name="Straight Arrow Connector 97"/>
            <p:cNvCxnSpPr>
              <a:cxnSpLocks noChangeShapeType="1"/>
              <a:stCxn id="72748"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2727" name="Group 128"/>
          <p:cNvGrpSpPr>
            <a:grpSpLocks/>
          </p:cNvGrpSpPr>
          <p:nvPr/>
        </p:nvGrpSpPr>
        <p:grpSpPr bwMode="auto">
          <a:xfrm>
            <a:off x="2578100" y="3659188"/>
            <a:ext cx="231775" cy="434975"/>
            <a:chOff x="4404" y="2277"/>
            <a:chExt cx="146" cy="274"/>
          </a:xfrm>
        </p:grpSpPr>
        <p:sp>
          <p:nvSpPr>
            <p:cNvPr id="72744"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45" name="Straight Arrow Connector 95"/>
            <p:cNvCxnSpPr>
              <a:cxnSpLocks noChangeShapeType="1"/>
              <a:stCxn id="72744"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6" name="Straight Arrow Connector 96"/>
            <p:cNvCxnSpPr>
              <a:cxnSpLocks noChangeShapeType="1"/>
              <a:stCxn id="72744"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7" name="Straight Arrow Connector 97"/>
            <p:cNvCxnSpPr>
              <a:cxnSpLocks noChangeShapeType="1"/>
              <a:stCxn id="72744"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2728" name="Group 133"/>
          <p:cNvGrpSpPr>
            <a:grpSpLocks/>
          </p:cNvGrpSpPr>
          <p:nvPr/>
        </p:nvGrpSpPr>
        <p:grpSpPr bwMode="auto">
          <a:xfrm>
            <a:off x="2778125" y="3649663"/>
            <a:ext cx="231775" cy="434975"/>
            <a:chOff x="4404" y="2277"/>
            <a:chExt cx="146" cy="274"/>
          </a:xfrm>
        </p:grpSpPr>
        <p:sp>
          <p:nvSpPr>
            <p:cNvPr id="72740"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41" name="Straight Arrow Connector 95"/>
            <p:cNvCxnSpPr>
              <a:cxnSpLocks noChangeShapeType="1"/>
              <a:stCxn id="72740"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2" name="Straight Arrow Connector 96"/>
            <p:cNvCxnSpPr>
              <a:cxnSpLocks noChangeShapeType="1"/>
              <a:stCxn id="72740"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43" name="Straight Arrow Connector 97"/>
            <p:cNvCxnSpPr>
              <a:cxnSpLocks noChangeShapeType="1"/>
              <a:stCxn id="72740"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2729" name="Group 138"/>
          <p:cNvGrpSpPr>
            <a:grpSpLocks/>
          </p:cNvGrpSpPr>
          <p:nvPr/>
        </p:nvGrpSpPr>
        <p:grpSpPr bwMode="auto">
          <a:xfrm>
            <a:off x="3025775" y="3621088"/>
            <a:ext cx="231775" cy="434975"/>
            <a:chOff x="4404" y="2277"/>
            <a:chExt cx="146" cy="274"/>
          </a:xfrm>
        </p:grpSpPr>
        <p:sp>
          <p:nvSpPr>
            <p:cNvPr id="72736"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2737" name="Straight Arrow Connector 95"/>
            <p:cNvCxnSpPr>
              <a:cxnSpLocks noChangeShapeType="1"/>
              <a:stCxn id="72736"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38" name="Straight Arrow Connector 96"/>
            <p:cNvCxnSpPr>
              <a:cxnSpLocks noChangeShapeType="1"/>
              <a:stCxn id="72736"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39" name="Straight Arrow Connector 97"/>
            <p:cNvCxnSpPr>
              <a:cxnSpLocks noChangeShapeType="1"/>
              <a:stCxn id="72736"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72730" name="Picture 1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716338"/>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31" name="Text Box 64"/>
          <p:cNvSpPr txBox="1">
            <a:spLocks noChangeArrowheads="1"/>
          </p:cNvSpPr>
          <p:nvPr/>
        </p:nvSpPr>
        <p:spPr bwMode="auto">
          <a:xfrm>
            <a:off x="6137275" y="5649913"/>
            <a:ext cx="1439863"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2</a:t>
            </a:r>
          </a:p>
        </p:txBody>
      </p:sp>
      <p:sp>
        <p:nvSpPr>
          <p:cNvPr id="72732" name="Line 81"/>
          <p:cNvSpPr>
            <a:spLocks noChangeShapeType="1"/>
          </p:cNvSpPr>
          <p:nvPr/>
        </p:nvSpPr>
        <p:spPr bwMode="auto">
          <a:xfrm>
            <a:off x="7159625" y="4781550"/>
            <a:ext cx="0" cy="145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2733" name="Line 82"/>
          <p:cNvSpPr>
            <a:spLocks noChangeShapeType="1"/>
          </p:cNvSpPr>
          <p:nvPr/>
        </p:nvSpPr>
        <p:spPr bwMode="auto">
          <a:xfrm>
            <a:off x="7585075" y="4724400"/>
            <a:ext cx="0" cy="145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2734" name="Text Box 56"/>
          <p:cNvSpPr txBox="1">
            <a:spLocks noChangeArrowheads="1"/>
          </p:cNvSpPr>
          <p:nvPr/>
        </p:nvSpPr>
        <p:spPr bwMode="auto">
          <a:xfrm>
            <a:off x="7162800" y="5157788"/>
            <a:ext cx="1439863"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1</a:t>
            </a:r>
          </a:p>
        </p:txBody>
      </p:sp>
      <p:sp>
        <p:nvSpPr>
          <p:cNvPr id="72735" name="Rectangle 2"/>
          <p:cNvSpPr>
            <a:spLocks noGrp="1" noRot="1" noChangeArrowheads="1"/>
          </p:cNvSpPr>
          <p:nvPr>
            <p:ph type="title"/>
          </p:nvPr>
        </p:nvSpPr>
        <p:spPr/>
        <p:txBody>
          <a:bodyPr/>
          <a:lstStyle/>
          <a:p>
            <a:r>
              <a:rPr lang="en-US" sz="4000" smtClean="0"/>
              <a:t>TAB-BackSpace: Intution</a:t>
            </a:r>
            <a:endParaRPr lang="en-US" smtClean="0"/>
          </a:p>
        </p:txBody>
      </p:sp>
    </p:spTree>
    <p:extLst>
      <p:ext uri="{BB962C8B-B14F-4D97-AF65-F5344CB8AC3E}">
        <p14:creationId xmlns:p14="http://schemas.microsoft.com/office/powerpoint/2010/main" val="3867333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lide Number Placeholder 98"/>
          <p:cNvSpPr>
            <a:spLocks noGrp="1"/>
          </p:cNvSpPr>
          <p:nvPr>
            <p:ph type="sldNum" sz="quarter" idx="4294967295"/>
          </p:nvPr>
        </p:nvSpPr>
        <p:spPr>
          <a:xfrm>
            <a:off x="6553200" y="6356350"/>
            <a:ext cx="2133600" cy="365125"/>
          </a:xfrm>
          <a:prstGeom prst="rect">
            <a:avLst/>
          </a:prstGeom>
        </p:spPr>
        <p:txBody>
          <a:bodyPr/>
          <a:lstStyle/>
          <a:p>
            <a:pPr>
              <a:defRPr/>
            </a:pPr>
            <a:fld id="{739C3E35-ACEF-4AE6-930C-31EA58E1C0D6}" type="slidenum">
              <a:rPr lang="en-US"/>
              <a:pPr>
                <a:defRPr/>
              </a:pPr>
              <a:t>175</a:t>
            </a:fld>
            <a:endParaRPr lang="en-US"/>
          </a:p>
        </p:txBody>
      </p:sp>
      <p:grpSp>
        <p:nvGrpSpPr>
          <p:cNvPr id="73730" name="Group 56"/>
          <p:cNvGrpSpPr>
            <a:grpSpLocks/>
          </p:cNvGrpSpPr>
          <p:nvPr/>
        </p:nvGrpSpPr>
        <p:grpSpPr bwMode="auto">
          <a:xfrm>
            <a:off x="2489200" y="1741488"/>
            <a:ext cx="4972050" cy="1760537"/>
            <a:chOff x="2057400" y="1309687"/>
            <a:chExt cx="4972050" cy="1760538"/>
          </a:xfrm>
        </p:grpSpPr>
        <p:sp>
          <p:nvSpPr>
            <p:cNvPr id="73813" name="Down Arrow 46"/>
            <p:cNvSpPr>
              <a:spLocks noChangeArrowheads="1"/>
            </p:cNvSpPr>
            <p:nvPr/>
          </p:nvSpPr>
          <p:spPr bwMode="auto">
            <a:xfrm>
              <a:off x="2162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3814" name="Down Arrow 47"/>
            <p:cNvSpPr>
              <a:spLocks noChangeArrowheads="1"/>
            </p:cNvSpPr>
            <p:nvPr/>
          </p:nvSpPr>
          <p:spPr bwMode="auto">
            <a:xfrm>
              <a:off x="28479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3815" name="Down Arrow 48"/>
            <p:cNvSpPr>
              <a:spLocks noChangeArrowheads="1"/>
            </p:cNvSpPr>
            <p:nvPr/>
          </p:nvSpPr>
          <p:spPr bwMode="auto">
            <a:xfrm>
              <a:off x="35337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3816" name="Down Arrow 49"/>
            <p:cNvSpPr>
              <a:spLocks noChangeArrowheads="1"/>
            </p:cNvSpPr>
            <p:nvPr/>
          </p:nvSpPr>
          <p:spPr bwMode="auto">
            <a:xfrm>
              <a:off x="60483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3817" name="Down Arrow 50"/>
            <p:cNvSpPr>
              <a:spLocks noChangeArrowheads="1"/>
            </p:cNvSpPr>
            <p:nvPr/>
          </p:nvSpPr>
          <p:spPr bwMode="auto">
            <a:xfrm>
              <a:off x="6734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73818" name="Down Arrow 51"/>
            <p:cNvSpPr>
              <a:spLocks noChangeArrowheads="1"/>
            </p:cNvSpPr>
            <p:nvPr/>
          </p:nvSpPr>
          <p:spPr bwMode="auto">
            <a:xfrm>
              <a:off x="4676775" y="23622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3819" name="Down Arrow 52"/>
            <p:cNvSpPr>
              <a:spLocks noChangeArrowheads="1"/>
            </p:cNvSpPr>
            <p:nvPr/>
          </p:nvSpPr>
          <p:spPr bwMode="auto">
            <a:xfrm>
              <a:off x="4752975" y="24384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3820" name="Down Arrow 53"/>
            <p:cNvSpPr>
              <a:spLocks noChangeArrowheads="1"/>
            </p:cNvSpPr>
            <p:nvPr/>
          </p:nvSpPr>
          <p:spPr bwMode="auto">
            <a:xfrm>
              <a:off x="4829175" y="25146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73821" name="Right Brace 54"/>
            <p:cNvSpPr>
              <a:spLocks/>
            </p:cNvSpPr>
            <p:nvPr/>
          </p:nvSpPr>
          <p:spPr bwMode="auto">
            <a:xfrm rot="-5400000">
              <a:off x="3885406" y="-518319"/>
              <a:ext cx="1316038" cy="4972050"/>
            </a:xfrm>
            <a:prstGeom prst="rightBrace">
              <a:avLst>
                <a:gd name="adj1" fmla="val 96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spAutoFit/>
            </a:bodyPr>
            <a:lstStyle/>
            <a:p>
              <a:endParaRPr lang="en-US" sz="2600"/>
            </a:p>
          </p:txBody>
        </p:sp>
      </p:grpSp>
      <p:sp>
        <p:nvSpPr>
          <p:cNvPr id="73731" name="TextBox 55"/>
          <p:cNvSpPr txBox="1">
            <a:spLocks noChangeArrowheads="1"/>
          </p:cNvSpPr>
          <p:nvPr/>
        </p:nvSpPr>
        <p:spPr bwMode="auto">
          <a:xfrm>
            <a:off x="4470400" y="2032000"/>
            <a:ext cx="1085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600">
                <a:latin typeface="Arial" charset="0"/>
              </a:rPr>
              <a:t>Inputs</a:t>
            </a:r>
          </a:p>
        </p:txBody>
      </p:sp>
      <p:cxnSp>
        <p:nvCxnSpPr>
          <p:cNvPr id="73732" name="Straight Arrow Connector 9"/>
          <p:cNvCxnSpPr>
            <a:cxnSpLocks noChangeShapeType="1"/>
          </p:cNvCxnSpPr>
          <p:nvPr/>
        </p:nvCxnSpPr>
        <p:spPr bwMode="auto">
          <a:xfrm>
            <a:off x="3289300" y="3806825"/>
            <a:ext cx="2781300" cy="2063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3" name="12-Point Star 12"/>
          <p:cNvSpPr/>
          <p:nvPr/>
        </p:nvSpPr>
        <p:spPr bwMode="auto">
          <a:xfrm>
            <a:off x="7899400" y="35210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sz="2600"/>
          </a:p>
        </p:txBody>
      </p:sp>
      <p:sp>
        <p:nvSpPr>
          <p:cNvPr id="73734" name="Freeform 60"/>
          <p:cNvSpPr>
            <a:spLocks/>
          </p:cNvSpPr>
          <p:nvPr/>
        </p:nvSpPr>
        <p:spPr bwMode="auto">
          <a:xfrm>
            <a:off x="2209800" y="3587750"/>
            <a:ext cx="6059488"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3735" name="Text Box 61"/>
          <p:cNvSpPr txBox="1">
            <a:spLocks noChangeArrowheads="1"/>
          </p:cNvSpPr>
          <p:nvPr/>
        </p:nvSpPr>
        <p:spPr bwMode="auto">
          <a:xfrm>
            <a:off x="1187450" y="35734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1</a:t>
            </a:r>
          </a:p>
        </p:txBody>
      </p:sp>
      <p:sp>
        <p:nvSpPr>
          <p:cNvPr id="73736" name="Text Box 62"/>
          <p:cNvSpPr txBox="1">
            <a:spLocks noChangeArrowheads="1"/>
          </p:cNvSpPr>
          <p:nvPr/>
        </p:nvSpPr>
        <p:spPr bwMode="auto">
          <a:xfrm>
            <a:off x="1201738" y="3997325"/>
            <a:ext cx="776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2</a:t>
            </a:r>
          </a:p>
        </p:txBody>
      </p:sp>
      <p:cxnSp>
        <p:nvCxnSpPr>
          <p:cNvPr id="73737" name="Elbow Connector 14"/>
          <p:cNvCxnSpPr>
            <a:cxnSpLocks noChangeShapeType="1"/>
          </p:cNvCxnSpPr>
          <p:nvPr/>
        </p:nvCxnSpPr>
        <p:spPr bwMode="auto">
          <a:xfrm rot="5400000" flipH="1">
            <a:off x="6984207" y="4545806"/>
            <a:ext cx="792162" cy="142875"/>
          </a:xfrm>
          <a:prstGeom prst="bentConnector3">
            <a:avLst>
              <a:gd name="adj1" fmla="val 4989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3738" name="Group 54"/>
          <p:cNvGrpSpPr>
            <a:grpSpLocks/>
          </p:cNvGrpSpPr>
          <p:nvPr/>
        </p:nvGrpSpPr>
        <p:grpSpPr bwMode="auto">
          <a:xfrm rot="5400000">
            <a:off x="7870825" y="4511676"/>
            <a:ext cx="803275" cy="342900"/>
            <a:chOff x="3886200" y="5334000"/>
            <a:chExt cx="3810000" cy="534194"/>
          </a:xfrm>
        </p:grpSpPr>
        <p:cxnSp>
          <p:nvCxnSpPr>
            <p:cNvPr id="73804" name="Elbow Connector 55"/>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3805" name="Elbow Connector 56"/>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3806" name="Elbow Connector 57"/>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3807" name="Elbow Connector 58"/>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3808" name="Elbow Connector 59"/>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3809" name="Straight Connector 60"/>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3810" name="Straight Connector 61"/>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3811" name="Straight Connector 62"/>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3812" name="Straight Connector 63"/>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73739" name="Freeform 84"/>
          <p:cNvSpPr>
            <a:spLocks/>
          </p:cNvSpPr>
          <p:nvPr/>
        </p:nvSpPr>
        <p:spPr bwMode="auto">
          <a:xfrm>
            <a:off x="6489700" y="4992688"/>
            <a:ext cx="947738" cy="887412"/>
          </a:xfrm>
          <a:custGeom>
            <a:avLst/>
            <a:gdLst>
              <a:gd name="T0" fmla="*/ 556 w 597"/>
              <a:gd name="T1" fmla="*/ 559 h 559"/>
              <a:gd name="T2" fmla="*/ 592 w 597"/>
              <a:gd name="T3" fmla="*/ 371 h 559"/>
              <a:gd name="T4" fmla="*/ 528 w 597"/>
              <a:gd name="T5" fmla="*/ 267 h 559"/>
              <a:gd name="T6" fmla="*/ 260 w 597"/>
              <a:gd name="T7" fmla="*/ 303 h 559"/>
              <a:gd name="T8" fmla="*/ 188 w 597"/>
              <a:gd name="T9" fmla="*/ 47 h 559"/>
              <a:gd name="T10" fmla="*/ 32 w 597"/>
              <a:gd name="T11" fmla="*/ 23 h 559"/>
              <a:gd name="T12" fmla="*/ 0 w 597"/>
              <a:gd name="T13" fmla="*/ 23 h 559"/>
              <a:gd name="T14" fmla="*/ 0 60000 65536"/>
              <a:gd name="T15" fmla="*/ 0 60000 65536"/>
              <a:gd name="T16" fmla="*/ 0 60000 65536"/>
              <a:gd name="T17" fmla="*/ 0 60000 65536"/>
              <a:gd name="T18" fmla="*/ 0 60000 65536"/>
              <a:gd name="T19" fmla="*/ 0 60000 65536"/>
              <a:gd name="T20" fmla="*/ 0 60000 65536"/>
              <a:gd name="T21" fmla="*/ 0 w 597"/>
              <a:gd name="T22" fmla="*/ 0 h 559"/>
              <a:gd name="T23" fmla="*/ 597 w 597"/>
              <a:gd name="T24" fmla="*/ 559 h 5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7" h="559">
                <a:moveTo>
                  <a:pt x="556" y="559"/>
                </a:moveTo>
                <a:cubicBezTo>
                  <a:pt x="576" y="489"/>
                  <a:pt x="597" y="420"/>
                  <a:pt x="592" y="371"/>
                </a:cubicBezTo>
                <a:cubicBezTo>
                  <a:pt x="587" y="322"/>
                  <a:pt x="583" y="278"/>
                  <a:pt x="528" y="267"/>
                </a:cubicBezTo>
                <a:cubicBezTo>
                  <a:pt x="473" y="256"/>
                  <a:pt x="317" y="340"/>
                  <a:pt x="260" y="303"/>
                </a:cubicBezTo>
                <a:cubicBezTo>
                  <a:pt x="203" y="266"/>
                  <a:pt x="226" y="94"/>
                  <a:pt x="188" y="47"/>
                </a:cubicBezTo>
                <a:cubicBezTo>
                  <a:pt x="150" y="0"/>
                  <a:pt x="63" y="27"/>
                  <a:pt x="32" y="23"/>
                </a:cubicBezTo>
                <a:cubicBezTo>
                  <a:pt x="1" y="19"/>
                  <a:pt x="9" y="23"/>
                  <a:pt x="0" y="23"/>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3740" name="Text Box 85"/>
          <p:cNvSpPr txBox="1">
            <a:spLocks noChangeArrowheads="1"/>
          </p:cNvSpPr>
          <p:nvPr/>
        </p:nvSpPr>
        <p:spPr bwMode="auto">
          <a:xfrm>
            <a:off x="4386263" y="4705350"/>
            <a:ext cx="210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Overlapping region</a:t>
            </a:r>
          </a:p>
        </p:txBody>
      </p:sp>
      <p:sp>
        <p:nvSpPr>
          <p:cNvPr id="73741" name="Freeform 86"/>
          <p:cNvSpPr>
            <a:spLocks/>
          </p:cNvSpPr>
          <p:nvPr/>
        </p:nvSpPr>
        <p:spPr bwMode="auto">
          <a:xfrm>
            <a:off x="2082800" y="3870325"/>
            <a:ext cx="5287963"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73742" name="Group 97"/>
          <p:cNvGrpSpPr>
            <a:grpSpLocks/>
          </p:cNvGrpSpPr>
          <p:nvPr/>
        </p:nvGrpSpPr>
        <p:grpSpPr bwMode="auto">
          <a:xfrm>
            <a:off x="7658100" y="3614738"/>
            <a:ext cx="231775" cy="434975"/>
            <a:chOff x="4404" y="2277"/>
            <a:chExt cx="146" cy="274"/>
          </a:xfrm>
        </p:grpSpPr>
        <p:sp>
          <p:nvSpPr>
            <p:cNvPr id="73800"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801" name="Straight Arrow Connector 95"/>
            <p:cNvCxnSpPr>
              <a:cxnSpLocks noChangeShapeType="1"/>
              <a:stCxn id="73800"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802" name="Straight Arrow Connector 96"/>
            <p:cNvCxnSpPr>
              <a:cxnSpLocks noChangeShapeType="1"/>
              <a:stCxn id="73800"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803" name="Straight Arrow Connector 97"/>
            <p:cNvCxnSpPr>
              <a:cxnSpLocks noChangeShapeType="1"/>
              <a:stCxn id="73800"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3743" name="Group 98"/>
          <p:cNvGrpSpPr>
            <a:grpSpLocks/>
          </p:cNvGrpSpPr>
          <p:nvPr/>
        </p:nvGrpSpPr>
        <p:grpSpPr bwMode="auto">
          <a:xfrm>
            <a:off x="7407275" y="3630613"/>
            <a:ext cx="231775" cy="434975"/>
            <a:chOff x="4404" y="2277"/>
            <a:chExt cx="146" cy="274"/>
          </a:xfrm>
        </p:grpSpPr>
        <p:sp>
          <p:nvSpPr>
            <p:cNvPr id="73796"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797" name="Straight Arrow Connector 95"/>
            <p:cNvCxnSpPr>
              <a:cxnSpLocks noChangeShapeType="1"/>
              <a:stCxn id="73796"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98" name="Straight Arrow Connector 96"/>
            <p:cNvCxnSpPr>
              <a:cxnSpLocks noChangeShapeType="1"/>
              <a:stCxn id="73796"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99" name="Straight Arrow Connector 97"/>
            <p:cNvCxnSpPr>
              <a:cxnSpLocks noChangeShapeType="1"/>
              <a:stCxn id="73796"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3744" name="Group 103"/>
          <p:cNvGrpSpPr>
            <a:grpSpLocks/>
          </p:cNvGrpSpPr>
          <p:nvPr/>
        </p:nvGrpSpPr>
        <p:grpSpPr bwMode="auto">
          <a:xfrm>
            <a:off x="7169150" y="3649663"/>
            <a:ext cx="231775" cy="434975"/>
            <a:chOff x="4404" y="2277"/>
            <a:chExt cx="146" cy="274"/>
          </a:xfrm>
        </p:grpSpPr>
        <p:sp>
          <p:nvSpPr>
            <p:cNvPr id="73792"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793" name="Straight Arrow Connector 95"/>
            <p:cNvCxnSpPr>
              <a:cxnSpLocks noChangeShapeType="1"/>
              <a:stCxn id="73792"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94" name="Straight Arrow Connector 96"/>
            <p:cNvCxnSpPr>
              <a:cxnSpLocks noChangeShapeType="1"/>
              <a:stCxn id="73792"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95" name="Straight Arrow Connector 97"/>
            <p:cNvCxnSpPr>
              <a:cxnSpLocks noChangeShapeType="1"/>
              <a:stCxn id="73792"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3745" name="Group 108"/>
          <p:cNvGrpSpPr>
            <a:grpSpLocks/>
          </p:cNvGrpSpPr>
          <p:nvPr/>
        </p:nvGrpSpPr>
        <p:grpSpPr bwMode="auto">
          <a:xfrm>
            <a:off x="6940550" y="3630613"/>
            <a:ext cx="231775" cy="434975"/>
            <a:chOff x="4404" y="2277"/>
            <a:chExt cx="146" cy="274"/>
          </a:xfrm>
        </p:grpSpPr>
        <p:sp>
          <p:nvSpPr>
            <p:cNvPr id="73788"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789" name="Straight Arrow Connector 95"/>
            <p:cNvCxnSpPr>
              <a:cxnSpLocks noChangeShapeType="1"/>
              <a:stCxn id="73788"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90" name="Straight Arrow Connector 96"/>
            <p:cNvCxnSpPr>
              <a:cxnSpLocks noChangeShapeType="1"/>
              <a:stCxn id="73788"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91" name="Straight Arrow Connector 97"/>
            <p:cNvCxnSpPr>
              <a:cxnSpLocks noChangeShapeType="1"/>
              <a:stCxn id="73788"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3746" name="Group 113"/>
          <p:cNvGrpSpPr>
            <a:grpSpLocks/>
          </p:cNvGrpSpPr>
          <p:nvPr/>
        </p:nvGrpSpPr>
        <p:grpSpPr bwMode="auto">
          <a:xfrm>
            <a:off x="6702425" y="3640138"/>
            <a:ext cx="231775" cy="434975"/>
            <a:chOff x="4404" y="2277"/>
            <a:chExt cx="146" cy="274"/>
          </a:xfrm>
        </p:grpSpPr>
        <p:sp>
          <p:nvSpPr>
            <p:cNvPr id="73784"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785" name="Straight Arrow Connector 95"/>
            <p:cNvCxnSpPr>
              <a:cxnSpLocks noChangeShapeType="1"/>
              <a:stCxn id="73784"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86" name="Straight Arrow Connector 96"/>
            <p:cNvCxnSpPr>
              <a:cxnSpLocks noChangeShapeType="1"/>
              <a:stCxn id="73784"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87" name="Straight Arrow Connector 97"/>
            <p:cNvCxnSpPr>
              <a:cxnSpLocks noChangeShapeType="1"/>
              <a:stCxn id="73784"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3747" name="Group 118"/>
          <p:cNvGrpSpPr>
            <a:grpSpLocks/>
          </p:cNvGrpSpPr>
          <p:nvPr/>
        </p:nvGrpSpPr>
        <p:grpSpPr bwMode="auto">
          <a:xfrm>
            <a:off x="6464300" y="3630613"/>
            <a:ext cx="231775" cy="434975"/>
            <a:chOff x="4404" y="2277"/>
            <a:chExt cx="146" cy="274"/>
          </a:xfrm>
        </p:grpSpPr>
        <p:sp>
          <p:nvSpPr>
            <p:cNvPr id="73780"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781" name="Straight Arrow Connector 95"/>
            <p:cNvCxnSpPr>
              <a:cxnSpLocks noChangeShapeType="1"/>
              <a:stCxn id="73780"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82" name="Straight Arrow Connector 96"/>
            <p:cNvCxnSpPr>
              <a:cxnSpLocks noChangeShapeType="1"/>
              <a:stCxn id="73780"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83" name="Straight Arrow Connector 97"/>
            <p:cNvCxnSpPr>
              <a:cxnSpLocks noChangeShapeType="1"/>
              <a:stCxn id="73780"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3748" name="Group 123"/>
          <p:cNvGrpSpPr>
            <a:grpSpLocks/>
          </p:cNvGrpSpPr>
          <p:nvPr/>
        </p:nvGrpSpPr>
        <p:grpSpPr bwMode="auto">
          <a:xfrm>
            <a:off x="6207125" y="3640138"/>
            <a:ext cx="231775" cy="434975"/>
            <a:chOff x="4404" y="2277"/>
            <a:chExt cx="146" cy="274"/>
          </a:xfrm>
        </p:grpSpPr>
        <p:sp>
          <p:nvSpPr>
            <p:cNvPr id="73776"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777" name="Straight Arrow Connector 95"/>
            <p:cNvCxnSpPr>
              <a:cxnSpLocks noChangeShapeType="1"/>
              <a:stCxn id="73776"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78" name="Straight Arrow Connector 96"/>
            <p:cNvCxnSpPr>
              <a:cxnSpLocks noChangeShapeType="1"/>
              <a:stCxn id="73776"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79" name="Straight Arrow Connector 97"/>
            <p:cNvCxnSpPr>
              <a:cxnSpLocks noChangeShapeType="1"/>
              <a:stCxn id="73776"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3749" name="Group 128"/>
          <p:cNvGrpSpPr>
            <a:grpSpLocks/>
          </p:cNvGrpSpPr>
          <p:nvPr/>
        </p:nvGrpSpPr>
        <p:grpSpPr bwMode="auto">
          <a:xfrm>
            <a:off x="2578100" y="3659188"/>
            <a:ext cx="231775" cy="434975"/>
            <a:chOff x="4404" y="2277"/>
            <a:chExt cx="146" cy="274"/>
          </a:xfrm>
        </p:grpSpPr>
        <p:sp>
          <p:nvSpPr>
            <p:cNvPr id="73772"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773" name="Straight Arrow Connector 95"/>
            <p:cNvCxnSpPr>
              <a:cxnSpLocks noChangeShapeType="1"/>
              <a:stCxn id="73772"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74" name="Straight Arrow Connector 96"/>
            <p:cNvCxnSpPr>
              <a:cxnSpLocks noChangeShapeType="1"/>
              <a:stCxn id="73772"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75" name="Straight Arrow Connector 97"/>
            <p:cNvCxnSpPr>
              <a:cxnSpLocks noChangeShapeType="1"/>
              <a:stCxn id="73772"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3750" name="Group 133"/>
          <p:cNvGrpSpPr>
            <a:grpSpLocks/>
          </p:cNvGrpSpPr>
          <p:nvPr/>
        </p:nvGrpSpPr>
        <p:grpSpPr bwMode="auto">
          <a:xfrm>
            <a:off x="2778125" y="3649663"/>
            <a:ext cx="231775" cy="434975"/>
            <a:chOff x="4404" y="2277"/>
            <a:chExt cx="146" cy="274"/>
          </a:xfrm>
        </p:grpSpPr>
        <p:sp>
          <p:nvSpPr>
            <p:cNvPr id="73768"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769" name="Straight Arrow Connector 95"/>
            <p:cNvCxnSpPr>
              <a:cxnSpLocks noChangeShapeType="1"/>
              <a:stCxn id="73768"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70" name="Straight Arrow Connector 96"/>
            <p:cNvCxnSpPr>
              <a:cxnSpLocks noChangeShapeType="1"/>
              <a:stCxn id="73768"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71" name="Straight Arrow Connector 97"/>
            <p:cNvCxnSpPr>
              <a:cxnSpLocks noChangeShapeType="1"/>
              <a:stCxn id="73768"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3751" name="Group 138"/>
          <p:cNvGrpSpPr>
            <a:grpSpLocks/>
          </p:cNvGrpSpPr>
          <p:nvPr/>
        </p:nvGrpSpPr>
        <p:grpSpPr bwMode="auto">
          <a:xfrm>
            <a:off x="3025775" y="3621088"/>
            <a:ext cx="231775" cy="434975"/>
            <a:chOff x="4404" y="2277"/>
            <a:chExt cx="146" cy="274"/>
          </a:xfrm>
        </p:grpSpPr>
        <p:sp>
          <p:nvSpPr>
            <p:cNvPr id="73764"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73765" name="Straight Arrow Connector 95"/>
            <p:cNvCxnSpPr>
              <a:cxnSpLocks noChangeShapeType="1"/>
              <a:stCxn id="73764"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66" name="Straight Arrow Connector 96"/>
            <p:cNvCxnSpPr>
              <a:cxnSpLocks noChangeShapeType="1"/>
              <a:stCxn id="73764"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3767" name="Straight Arrow Connector 97"/>
            <p:cNvCxnSpPr>
              <a:cxnSpLocks noChangeShapeType="1"/>
              <a:stCxn id="73764"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73752" name="Picture 1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716338"/>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3" name="Text Box 80"/>
          <p:cNvSpPr txBox="1">
            <a:spLocks noChangeArrowheads="1"/>
          </p:cNvSpPr>
          <p:nvPr/>
        </p:nvSpPr>
        <p:spPr bwMode="auto">
          <a:xfrm>
            <a:off x="6134100" y="6265863"/>
            <a:ext cx="2474913" cy="37623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Extended Trace</a:t>
            </a:r>
          </a:p>
        </p:txBody>
      </p:sp>
      <p:sp>
        <p:nvSpPr>
          <p:cNvPr id="73754" name="Line 87"/>
          <p:cNvSpPr>
            <a:spLocks noChangeShapeType="1"/>
          </p:cNvSpPr>
          <p:nvPr/>
        </p:nvSpPr>
        <p:spPr bwMode="auto">
          <a:xfrm flipH="1">
            <a:off x="4791075" y="6457950"/>
            <a:ext cx="1276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0" name="Rectangle 76" descr="Light upward diagonal"/>
          <p:cNvSpPr>
            <a:spLocks noChangeArrowheads="1"/>
          </p:cNvSpPr>
          <p:nvPr/>
        </p:nvSpPr>
        <p:spPr bwMode="auto">
          <a:xfrm>
            <a:off x="7153275" y="5153025"/>
            <a:ext cx="431800" cy="869950"/>
          </a:xfrm>
          <a:prstGeom prst="rect">
            <a:avLst/>
          </a:prstGeom>
          <a:gradFill flip="none" rotWithShape="1">
            <a:gsLst>
              <a:gs pos="0">
                <a:srgbClr val="FFFFFF"/>
              </a:gs>
              <a:gs pos="37000">
                <a:srgbClr val="E6E6E6"/>
              </a:gs>
              <a:gs pos="9000">
                <a:srgbClr val="E6E6E6"/>
              </a:gs>
              <a:gs pos="0">
                <a:schemeClr val="tx1">
                  <a:lumMod val="95000"/>
                  <a:lumOff val="5000"/>
                </a:schemeClr>
              </a:gs>
              <a:gs pos="32001">
                <a:srgbClr val="7D8496"/>
              </a:gs>
              <a:gs pos="47000">
                <a:srgbClr val="E6E6E6"/>
              </a:gs>
              <a:gs pos="85001">
                <a:srgbClr val="7D8496"/>
              </a:gs>
              <a:gs pos="100000">
                <a:srgbClr val="E6E6E6"/>
              </a:gs>
            </a:gsLst>
            <a:lin ang="0" scaled="0"/>
            <a:tileRect/>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73756" name="Rectangle 83"/>
          <p:cNvSpPr>
            <a:spLocks noChangeArrowheads="1"/>
          </p:cNvSpPr>
          <p:nvPr/>
        </p:nvSpPr>
        <p:spPr bwMode="auto">
          <a:xfrm>
            <a:off x="7164388" y="5541963"/>
            <a:ext cx="419100" cy="1016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73757" name="Freeform 84"/>
          <p:cNvSpPr>
            <a:spLocks/>
          </p:cNvSpPr>
          <p:nvPr/>
        </p:nvSpPr>
        <p:spPr bwMode="auto">
          <a:xfrm>
            <a:off x="6489700" y="4992688"/>
            <a:ext cx="947738" cy="887412"/>
          </a:xfrm>
          <a:custGeom>
            <a:avLst/>
            <a:gdLst>
              <a:gd name="T0" fmla="*/ 556 w 597"/>
              <a:gd name="T1" fmla="*/ 559 h 559"/>
              <a:gd name="T2" fmla="*/ 592 w 597"/>
              <a:gd name="T3" fmla="*/ 371 h 559"/>
              <a:gd name="T4" fmla="*/ 528 w 597"/>
              <a:gd name="T5" fmla="*/ 267 h 559"/>
              <a:gd name="T6" fmla="*/ 260 w 597"/>
              <a:gd name="T7" fmla="*/ 303 h 559"/>
              <a:gd name="T8" fmla="*/ 188 w 597"/>
              <a:gd name="T9" fmla="*/ 47 h 559"/>
              <a:gd name="T10" fmla="*/ 32 w 597"/>
              <a:gd name="T11" fmla="*/ 23 h 559"/>
              <a:gd name="T12" fmla="*/ 0 w 597"/>
              <a:gd name="T13" fmla="*/ 23 h 559"/>
              <a:gd name="T14" fmla="*/ 0 60000 65536"/>
              <a:gd name="T15" fmla="*/ 0 60000 65536"/>
              <a:gd name="T16" fmla="*/ 0 60000 65536"/>
              <a:gd name="T17" fmla="*/ 0 60000 65536"/>
              <a:gd name="T18" fmla="*/ 0 60000 65536"/>
              <a:gd name="T19" fmla="*/ 0 60000 65536"/>
              <a:gd name="T20" fmla="*/ 0 60000 65536"/>
              <a:gd name="T21" fmla="*/ 0 w 597"/>
              <a:gd name="T22" fmla="*/ 0 h 559"/>
              <a:gd name="T23" fmla="*/ 597 w 597"/>
              <a:gd name="T24" fmla="*/ 559 h 5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7" h="559">
                <a:moveTo>
                  <a:pt x="556" y="559"/>
                </a:moveTo>
                <a:cubicBezTo>
                  <a:pt x="576" y="489"/>
                  <a:pt x="597" y="420"/>
                  <a:pt x="592" y="371"/>
                </a:cubicBezTo>
                <a:cubicBezTo>
                  <a:pt x="587" y="322"/>
                  <a:pt x="583" y="278"/>
                  <a:pt x="528" y="267"/>
                </a:cubicBezTo>
                <a:cubicBezTo>
                  <a:pt x="473" y="256"/>
                  <a:pt x="317" y="340"/>
                  <a:pt x="260" y="303"/>
                </a:cubicBezTo>
                <a:cubicBezTo>
                  <a:pt x="203" y="266"/>
                  <a:pt x="226" y="94"/>
                  <a:pt x="188" y="47"/>
                </a:cubicBezTo>
                <a:cubicBezTo>
                  <a:pt x="150" y="0"/>
                  <a:pt x="63" y="27"/>
                  <a:pt x="32" y="23"/>
                </a:cubicBezTo>
                <a:cubicBezTo>
                  <a:pt x="1" y="19"/>
                  <a:pt x="9" y="23"/>
                  <a:pt x="0" y="23"/>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73758" name="Text Box 64"/>
          <p:cNvSpPr txBox="1">
            <a:spLocks noChangeArrowheads="1"/>
          </p:cNvSpPr>
          <p:nvPr/>
        </p:nvSpPr>
        <p:spPr bwMode="auto">
          <a:xfrm>
            <a:off x="6137275" y="5649913"/>
            <a:ext cx="1439863"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2</a:t>
            </a:r>
          </a:p>
        </p:txBody>
      </p:sp>
      <p:sp>
        <p:nvSpPr>
          <p:cNvPr id="73759" name="Line 81"/>
          <p:cNvSpPr>
            <a:spLocks noChangeShapeType="1"/>
          </p:cNvSpPr>
          <p:nvPr/>
        </p:nvSpPr>
        <p:spPr bwMode="auto">
          <a:xfrm>
            <a:off x="7159625" y="4781550"/>
            <a:ext cx="0" cy="145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760" name="Line 82"/>
          <p:cNvSpPr>
            <a:spLocks noChangeShapeType="1"/>
          </p:cNvSpPr>
          <p:nvPr/>
        </p:nvSpPr>
        <p:spPr bwMode="auto">
          <a:xfrm>
            <a:off x="7585075" y="4724400"/>
            <a:ext cx="0" cy="145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3761" name="Text Box 56"/>
          <p:cNvSpPr txBox="1">
            <a:spLocks noChangeArrowheads="1"/>
          </p:cNvSpPr>
          <p:nvPr/>
        </p:nvSpPr>
        <p:spPr bwMode="auto">
          <a:xfrm>
            <a:off x="7162800" y="5157788"/>
            <a:ext cx="1439863"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1</a:t>
            </a:r>
          </a:p>
        </p:txBody>
      </p:sp>
      <p:sp>
        <p:nvSpPr>
          <p:cNvPr id="73762" name="Rectangle 2"/>
          <p:cNvSpPr>
            <a:spLocks noGrp="1" noRot="1" noChangeArrowheads="1"/>
          </p:cNvSpPr>
          <p:nvPr>
            <p:ph type="title"/>
          </p:nvPr>
        </p:nvSpPr>
        <p:spPr/>
        <p:txBody>
          <a:bodyPr/>
          <a:lstStyle/>
          <a:p>
            <a:r>
              <a:rPr lang="en-US" sz="4000" smtClean="0"/>
              <a:t>TAB-BackSpace: Intution</a:t>
            </a:r>
            <a:endParaRPr lang="en-US" smtClean="0"/>
          </a:p>
        </p:txBody>
      </p:sp>
      <p:sp>
        <p:nvSpPr>
          <p:cNvPr id="73763" name="Text Box 85"/>
          <p:cNvSpPr txBox="1">
            <a:spLocks noChangeArrowheads="1"/>
          </p:cNvSpPr>
          <p:nvPr/>
        </p:nvSpPr>
        <p:spPr bwMode="auto">
          <a:xfrm>
            <a:off x="3190875" y="5192713"/>
            <a:ext cx="3471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Is the overlapping region </a:t>
            </a:r>
            <a:r>
              <a:rPr lang="en-US">
                <a:solidFill>
                  <a:srgbClr val="00B050"/>
                </a:solidFill>
              </a:rPr>
              <a:t>identical</a:t>
            </a:r>
            <a:r>
              <a:rPr lang="en-US"/>
              <a:t>?</a:t>
            </a:r>
          </a:p>
        </p:txBody>
      </p:sp>
    </p:spTree>
    <p:extLst>
      <p:ext uri="{BB962C8B-B14F-4D97-AF65-F5344CB8AC3E}">
        <p14:creationId xmlns:p14="http://schemas.microsoft.com/office/powerpoint/2010/main" val="23407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p:txBody>
          <a:bodyPr/>
          <a:lstStyle/>
          <a:p>
            <a:r>
              <a:rPr lang="en-US" smtClean="0"/>
              <a:t>TAB-BackSpace: Theory</a:t>
            </a:r>
          </a:p>
        </p:txBody>
      </p:sp>
      <p:sp>
        <p:nvSpPr>
          <p:cNvPr id="138243" name="Rectangle 3"/>
          <p:cNvSpPr>
            <a:spLocks noGrp="1"/>
          </p:cNvSpPr>
          <p:nvPr>
            <p:ph type="body" idx="1"/>
          </p:nvPr>
        </p:nvSpPr>
        <p:spPr/>
        <p:txBody>
          <a:bodyPr/>
          <a:lstStyle/>
          <a:p>
            <a:pPr>
              <a:buFont typeface="Arial" charset="0"/>
              <a:buNone/>
            </a:pPr>
            <a:r>
              <a:rPr lang="en-US" b="1" smtClean="0"/>
              <a:t>Definition (</a:t>
            </a:r>
            <a:r>
              <a:rPr lang="en-US" b="1" i="1" smtClean="0">
                <a:latin typeface="Times New Roman" pitchFamily="18" charset="0"/>
              </a:rPr>
              <a:t>l</a:t>
            </a:r>
            <a:r>
              <a:rPr lang="en-US" b="1" i="1" baseline="-25000" smtClean="0"/>
              <a:t>div</a:t>
            </a:r>
            <a:r>
              <a:rPr lang="en-US" b="1" smtClean="0"/>
              <a:t> “divergence length”):</a:t>
            </a:r>
          </a:p>
          <a:p>
            <a:pPr>
              <a:buFont typeface="Arial" charset="0"/>
              <a:buNone/>
            </a:pPr>
            <a:r>
              <a:rPr lang="en-US" smtClean="0"/>
              <a:t>Let </a:t>
            </a:r>
            <a:r>
              <a:rPr lang="en-US" i="1" smtClean="0">
                <a:latin typeface="Times New Roman" pitchFamily="18" charset="0"/>
              </a:rPr>
              <a:t>l</a:t>
            </a:r>
            <a:r>
              <a:rPr lang="en-US" i="1" baseline="-25000" smtClean="0"/>
              <a:t>div</a:t>
            </a:r>
            <a:r>
              <a:rPr lang="en-US" smtClean="0"/>
              <a:t> be the smallest constant (if it exists) s.t.:</a:t>
            </a:r>
          </a:p>
          <a:p>
            <a:pPr>
              <a:buFont typeface="Arial" charset="0"/>
              <a:buNone/>
            </a:pPr>
            <a:r>
              <a:rPr lang="en-US" smtClean="0"/>
              <a:t>	for all concrete traces </a:t>
            </a:r>
            <a:r>
              <a:rPr lang="en-US" i="1" smtClean="0"/>
              <a:t>x</a:t>
            </a:r>
            <a:r>
              <a:rPr lang="en-US" i="1" baseline="-25000" smtClean="0"/>
              <a:t>1</a:t>
            </a:r>
            <a:r>
              <a:rPr lang="en-US" i="1" smtClean="0"/>
              <a:t>y</a:t>
            </a:r>
            <a:r>
              <a:rPr lang="en-US" i="1" baseline="-25000" smtClean="0"/>
              <a:t>1</a:t>
            </a:r>
            <a:r>
              <a:rPr lang="en-US" i="1" smtClean="0"/>
              <a:t>z</a:t>
            </a:r>
            <a:r>
              <a:rPr lang="en-US" i="1" baseline="-25000" smtClean="0"/>
              <a:t>1</a:t>
            </a:r>
            <a:r>
              <a:rPr lang="en-US" smtClean="0"/>
              <a:t> and </a:t>
            </a:r>
            <a:r>
              <a:rPr lang="en-US" i="1" smtClean="0"/>
              <a:t>x</a:t>
            </a:r>
            <a:r>
              <a:rPr lang="en-US" i="1" baseline="-25000" smtClean="0"/>
              <a:t>2</a:t>
            </a:r>
            <a:r>
              <a:rPr lang="en-US" i="1" smtClean="0"/>
              <a:t>y</a:t>
            </a:r>
            <a:r>
              <a:rPr lang="en-US" i="1" baseline="-25000" smtClean="0"/>
              <a:t>2</a:t>
            </a:r>
            <a:r>
              <a:rPr lang="en-US" i="1" smtClean="0"/>
              <a:t>z</a:t>
            </a:r>
            <a:r>
              <a:rPr lang="en-US" i="1" baseline="-25000" smtClean="0"/>
              <a:t>2</a:t>
            </a:r>
            <a:r>
              <a:rPr lang="en-US" smtClean="0"/>
              <a:t>,</a:t>
            </a:r>
          </a:p>
          <a:p>
            <a:pPr>
              <a:buFont typeface="Arial" charset="0"/>
              <a:buNone/>
            </a:pPr>
            <a:r>
              <a:rPr lang="en-US" smtClean="0"/>
              <a:t>		with </a:t>
            </a:r>
            <a:r>
              <a:rPr lang="en-US" smtClean="0">
                <a:latin typeface="Symbol" pitchFamily="18" charset="2"/>
              </a:rPr>
              <a:t>a</a:t>
            </a:r>
            <a:r>
              <a:rPr lang="en-US" smtClean="0"/>
              <a:t>(</a:t>
            </a:r>
            <a:r>
              <a:rPr lang="en-US" i="1" smtClean="0"/>
              <a:t>y</a:t>
            </a:r>
            <a:r>
              <a:rPr lang="en-US" i="1" baseline="-25000" smtClean="0"/>
              <a:t>1</a:t>
            </a:r>
            <a:r>
              <a:rPr lang="en-US" smtClean="0"/>
              <a:t>)= </a:t>
            </a:r>
            <a:r>
              <a:rPr lang="en-US" smtClean="0">
                <a:latin typeface="Symbol" pitchFamily="18" charset="2"/>
              </a:rPr>
              <a:t>a</a:t>
            </a:r>
            <a:r>
              <a:rPr lang="en-US" smtClean="0"/>
              <a:t> (</a:t>
            </a:r>
            <a:r>
              <a:rPr lang="en-US" i="1" smtClean="0"/>
              <a:t>y</a:t>
            </a:r>
            <a:r>
              <a:rPr lang="en-US" i="1" baseline="-25000" smtClean="0"/>
              <a:t>2</a:t>
            </a:r>
            <a:r>
              <a:rPr lang="en-US" smtClean="0"/>
              <a:t>) and length(</a:t>
            </a:r>
            <a:r>
              <a:rPr lang="en-US" i="1" smtClean="0"/>
              <a:t>y</a:t>
            </a:r>
            <a:r>
              <a:rPr lang="en-US" i="1" baseline="-25000" smtClean="0"/>
              <a:t>1</a:t>
            </a:r>
            <a:r>
              <a:rPr lang="en-US" smtClean="0"/>
              <a:t>)&gt; </a:t>
            </a:r>
            <a:r>
              <a:rPr lang="en-US" i="1" smtClean="0">
                <a:latin typeface="Times New Roman" pitchFamily="18" charset="0"/>
              </a:rPr>
              <a:t>l</a:t>
            </a:r>
            <a:r>
              <a:rPr lang="en-US" i="1" baseline="-25000" smtClean="0"/>
              <a:t>div</a:t>
            </a:r>
            <a:endParaRPr lang="en-US" smtClean="0"/>
          </a:p>
          <a:p>
            <a:pPr>
              <a:buFont typeface="Arial" charset="0"/>
              <a:buNone/>
            </a:pPr>
            <a:r>
              <a:rPr lang="en-US" smtClean="0"/>
              <a:t>	 </a:t>
            </a:r>
            <a:r>
              <a:rPr lang="en-US" i="1" smtClean="0"/>
              <a:t>x</a:t>
            </a:r>
            <a:r>
              <a:rPr lang="en-US" i="1" baseline="-25000" smtClean="0"/>
              <a:t>1</a:t>
            </a:r>
            <a:r>
              <a:rPr lang="en-US" i="1" smtClean="0"/>
              <a:t>y</a:t>
            </a:r>
            <a:r>
              <a:rPr lang="en-US" i="1" baseline="-25000" smtClean="0"/>
              <a:t>1</a:t>
            </a:r>
            <a:r>
              <a:rPr lang="en-US" i="1" smtClean="0"/>
              <a:t>z</a:t>
            </a:r>
            <a:r>
              <a:rPr lang="en-US" i="1" baseline="-25000" smtClean="0"/>
              <a:t>2</a:t>
            </a:r>
            <a:r>
              <a:rPr lang="en-US" smtClean="0"/>
              <a:t> and </a:t>
            </a:r>
            <a:r>
              <a:rPr lang="en-US" i="1" smtClean="0"/>
              <a:t>x</a:t>
            </a:r>
            <a:r>
              <a:rPr lang="en-US" i="1" baseline="-25000" smtClean="0"/>
              <a:t>1</a:t>
            </a:r>
            <a:r>
              <a:rPr lang="en-US" i="1" smtClean="0"/>
              <a:t>y</a:t>
            </a:r>
            <a:r>
              <a:rPr lang="en-US" i="1" baseline="-25000" smtClean="0"/>
              <a:t>2</a:t>
            </a:r>
            <a:r>
              <a:rPr lang="en-US" i="1" smtClean="0"/>
              <a:t>z</a:t>
            </a:r>
            <a:r>
              <a:rPr lang="en-US" i="1" baseline="-25000" smtClean="0"/>
              <a:t>2</a:t>
            </a:r>
            <a:r>
              <a:rPr lang="en-US" smtClean="0"/>
              <a:t> are also concrete traces.</a:t>
            </a:r>
          </a:p>
        </p:txBody>
      </p:sp>
    </p:spTree>
    <p:extLst>
      <p:ext uri="{BB962C8B-B14F-4D97-AF65-F5344CB8AC3E}">
        <p14:creationId xmlns:p14="http://schemas.microsoft.com/office/powerpoint/2010/main" val="1997093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p:nvPr>
        </p:nvSpPr>
        <p:spPr/>
        <p:txBody>
          <a:bodyPr/>
          <a:lstStyle/>
          <a:p>
            <a:r>
              <a:rPr lang="en-US" smtClean="0"/>
              <a:t>TAB-BackSpace: Theory</a:t>
            </a:r>
          </a:p>
        </p:txBody>
      </p:sp>
      <p:sp>
        <p:nvSpPr>
          <p:cNvPr id="150531" name="Rectangle 3"/>
          <p:cNvSpPr>
            <a:spLocks noGrp="1"/>
          </p:cNvSpPr>
          <p:nvPr>
            <p:ph type="body" idx="1"/>
          </p:nvPr>
        </p:nvSpPr>
        <p:spPr/>
        <p:txBody>
          <a:bodyPr/>
          <a:lstStyle/>
          <a:p>
            <a:pPr>
              <a:buFont typeface="Arial" charset="0"/>
              <a:buNone/>
            </a:pPr>
            <a:r>
              <a:rPr lang="en-US" b="1" smtClean="0"/>
              <a:t>Theorem (Correctness of TAB-BackSpace):</a:t>
            </a:r>
          </a:p>
          <a:p>
            <a:pPr>
              <a:buFont typeface="Arial" charset="0"/>
              <a:buNone/>
            </a:pPr>
            <a:r>
              <a:rPr lang="en-US" smtClean="0"/>
              <a:t>	If the </a:t>
            </a:r>
            <a:r>
              <a:rPr lang="en-US" b="1" smtClean="0"/>
              <a:t>size of the overlap region between trace dumps is greater than </a:t>
            </a:r>
            <a:r>
              <a:rPr lang="en-US" b="1" i="1" smtClean="0">
                <a:latin typeface="Times New Roman" pitchFamily="18" charset="0"/>
              </a:rPr>
              <a:t>l</a:t>
            </a:r>
            <a:r>
              <a:rPr lang="en-US" b="1" i="1" baseline="-25000" smtClean="0"/>
              <a:t>div</a:t>
            </a:r>
            <a:r>
              <a:rPr lang="en-US" smtClean="0"/>
              <a:t>, then the trace returned by TAB-BackSpace is </a:t>
            </a:r>
            <a:r>
              <a:rPr lang="en-US" b="1" smtClean="0"/>
              <a:t>concretizable</a:t>
            </a:r>
            <a:r>
              <a:rPr lang="en-US" smtClean="0"/>
              <a:t> to the suffix of a valid execution of the chip leading to the crash state.</a:t>
            </a:r>
          </a:p>
        </p:txBody>
      </p:sp>
    </p:spTree>
    <p:extLst>
      <p:ext uri="{BB962C8B-B14F-4D97-AF65-F5344CB8AC3E}">
        <p14:creationId xmlns:p14="http://schemas.microsoft.com/office/powerpoint/2010/main" val="3003119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Experiments</a:t>
            </a:r>
            <a:br>
              <a:rPr lang="en-US" dirty="0" smtClean="0"/>
            </a:br>
            <a:endParaRPr lang="en-US" dirty="0"/>
          </a:p>
        </p:txBody>
      </p:sp>
      <p:sp>
        <p:nvSpPr>
          <p:cNvPr id="3" name="Content Placeholder 2"/>
          <p:cNvSpPr>
            <a:spLocks noGrp="1"/>
          </p:cNvSpPr>
          <p:nvPr>
            <p:ph idx="1"/>
          </p:nvPr>
        </p:nvSpPr>
        <p:spPr>
          <a:xfrm>
            <a:off x="457200" y="1628775"/>
            <a:ext cx="8686800" cy="3600450"/>
          </a:xfrm>
        </p:spPr>
        <p:txBody>
          <a:bodyPr rtlCol="0">
            <a:noAutofit/>
          </a:bodyPr>
          <a:lstStyle/>
          <a:p>
            <a:pPr fontAlgn="auto">
              <a:spcAft>
                <a:spcPts val="0"/>
              </a:spcAft>
              <a:buFont typeface="Arial" pitchFamily="34" charset="0"/>
              <a:buChar char="•"/>
              <a:defRPr/>
            </a:pPr>
            <a:r>
              <a:rPr lang="en-US" sz="3000" dirty="0" smtClean="0">
                <a:solidFill>
                  <a:schemeClr val="bg1">
                    <a:lumMod val="50000"/>
                  </a:schemeClr>
                </a:solidFill>
              </a:rPr>
              <a:t>1</a:t>
            </a:r>
            <a:r>
              <a:rPr lang="en-US" sz="3000" baseline="30000" dirty="0" smtClean="0">
                <a:solidFill>
                  <a:schemeClr val="bg1">
                    <a:lumMod val="50000"/>
                  </a:schemeClr>
                </a:solidFill>
              </a:rPr>
              <a:t>st</a:t>
            </a:r>
            <a:r>
              <a:rPr lang="en-US" sz="3000" dirty="0" smtClean="0">
                <a:solidFill>
                  <a:schemeClr val="bg1">
                    <a:lumMod val="50000"/>
                  </a:schemeClr>
                </a:solidFill>
              </a:rPr>
              <a:t> Experiment (Simulation)</a:t>
            </a:r>
          </a:p>
          <a:p>
            <a:pPr fontAlgn="auto">
              <a:spcAft>
                <a:spcPts val="0"/>
              </a:spcAft>
              <a:buFont typeface="Arial" pitchFamily="34" charset="0"/>
              <a:buChar char="•"/>
              <a:defRPr/>
            </a:pPr>
            <a:r>
              <a:rPr lang="en-US" sz="3000" dirty="0" smtClean="0"/>
              <a:t>2</a:t>
            </a:r>
            <a:r>
              <a:rPr lang="en-US" sz="3000" baseline="30000" dirty="0" smtClean="0"/>
              <a:t>nd</a:t>
            </a:r>
            <a:r>
              <a:rPr lang="en-US" sz="3000" dirty="0" smtClean="0"/>
              <a:t> Experiment (Silicon)</a:t>
            </a:r>
          </a:p>
          <a:p>
            <a:pPr lvl="1" fontAlgn="auto">
              <a:spcAft>
                <a:spcPts val="0"/>
              </a:spcAft>
              <a:buFont typeface="Arial" pitchFamily="34" charset="0"/>
              <a:buChar char="–"/>
              <a:defRPr/>
            </a:pPr>
            <a:r>
              <a:rPr lang="en-US" sz="2600" dirty="0" smtClean="0"/>
              <a:t>Test case: IBM POWER7 processor</a:t>
            </a:r>
          </a:p>
          <a:p>
            <a:pPr lvl="1" fontAlgn="auto">
              <a:spcAft>
                <a:spcPts val="0"/>
              </a:spcAft>
              <a:buFont typeface="Arial" pitchFamily="34" charset="0"/>
              <a:buChar char="–"/>
              <a:defRPr/>
            </a:pPr>
            <a:r>
              <a:rPr lang="en-US" sz="2600" dirty="0" smtClean="0"/>
              <a:t>Leveraged POWER7’s embedded debug logic</a:t>
            </a:r>
          </a:p>
          <a:p>
            <a:pPr lvl="1" fontAlgn="auto">
              <a:spcAft>
                <a:spcPts val="0"/>
              </a:spcAft>
              <a:buFont typeface="Arial" pitchFamily="34" charset="0"/>
              <a:buChar char="–"/>
              <a:defRPr/>
            </a:pPr>
            <a:r>
              <a:rPr lang="en-US" sz="2600" dirty="0" smtClean="0"/>
              <a:t>Debugged on a bring-up lab </a:t>
            </a:r>
          </a:p>
          <a:p>
            <a:pPr lvl="1" fontAlgn="auto">
              <a:spcAft>
                <a:spcPts val="0"/>
              </a:spcAft>
              <a:buFont typeface="Arial" pitchFamily="34" charset="0"/>
              <a:buChar char="–"/>
              <a:defRPr/>
            </a:pPr>
            <a:r>
              <a:rPr lang="en-US" sz="2600" dirty="0" smtClean="0"/>
              <a:t>Used a POWER7’s configuration to enable a real bug discovered in early stages of the POWER7 bring-up</a:t>
            </a:r>
          </a:p>
          <a:p>
            <a:pPr lvl="1" fontAlgn="auto">
              <a:spcAft>
                <a:spcPts val="0"/>
              </a:spcAft>
              <a:buFont typeface="Arial" pitchFamily="34" charset="0"/>
              <a:buChar char="–"/>
              <a:defRPr/>
            </a:pPr>
            <a:r>
              <a:rPr lang="en-US" sz="2600" dirty="0" smtClean="0"/>
              <a:t>Applied TAB-</a:t>
            </a:r>
            <a:r>
              <a:rPr lang="en-US" sz="2600" dirty="0" err="1" smtClean="0"/>
              <a:t>BackSpace</a:t>
            </a:r>
            <a:r>
              <a:rPr lang="en-US" sz="2600" dirty="0" smtClean="0"/>
              <a:t> scheme</a:t>
            </a:r>
          </a:p>
          <a:p>
            <a:pPr fontAlgn="auto">
              <a:spcAft>
                <a:spcPts val="0"/>
              </a:spcAft>
              <a:buFont typeface="Arial" pitchFamily="34" charset="0"/>
              <a:buChar char="•"/>
              <a:defRPr/>
            </a:pPr>
            <a:endParaRPr lang="en-US" sz="3000" dirty="0" smtClean="0"/>
          </a:p>
          <a:p>
            <a:pPr fontAlgn="auto">
              <a:spcAft>
                <a:spcPts val="0"/>
              </a:spcAft>
              <a:buFont typeface="Arial" pitchFamily="34" charset="0"/>
              <a:buChar char="•"/>
              <a:defRPr/>
            </a:pPr>
            <a:endParaRPr lang="en-US" sz="30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F2F21AA8-428D-46A7-BD0B-078275DA55FE}" type="slidenum">
              <a:rPr lang="en-US"/>
              <a:pPr>
                <a:defRPr/>
              </a:pPr>
              <a:t>178</a:t>
            </a:fld>
            <a:endParaRPr lang="en-US" dirty="0"/>
          </a:p>
        </p:txBody>
      </p:sp>
      <p:pic>
        <p:nvPicPr>
          <p:cNvPr id="84996" name="Picture 4" descr="power7_on_glas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34175" y="125413"/>
            <a:ext cx="24098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power7_test_modul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350" y="133350"/>
            <a:ext cx="2393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562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TAB-</a:t>
            </a:r>
            <a:r>
              <a:rPr lang="en-US" dirty="0" err="1" smtClean="0"/>
              <a:t>BackSpace</a:t>
            </a:r>
            <a:r>
              <a:rPr lang="en-US" dirty="0" smtClean="0"/>
              <a:t> Results Summary</a:t>
            </a:r>
            <a:endParaRPr lang="en-US" dirty="0"/>
          </a:p>
        </p:txBody>
      </p:sp>
      <p:sp>
        <p:nvSpPr>
          <p:cNvPr id="87042" name="Content Placeholder 2"/>
          <p:cNvSpPr>
            <a:spLocks noGrp="1"/>
          </p:cNvSpPr>
          <p:nvPr>
            <p:ph idx="1"/>
          </p:nvPr>
        </p:nvSpPr>
        <p:spPr>
          <a:xfrm>
            <a:off x="457200" y="1628775"/>
            <a:ext cx="8686800" cy="3600450"/>
          </a:xfrm>
        </p:spPr>
        <p:txBody>
          <a:bodyPr/>
          <a:lstStyle/>
          <a:p>
            <a:r>
              <a:rPr lang="en-US" sz="2600" smtClean="0"/>
              <a:t>Router</a:t>
            </a:r>
          </a:p>
          <a:p>
            <a:pPr lvl="1"/>
            <a:r>
              <a:rPr lang="en-US" sz="2200" smtClean="0">
                <a:solidFill>
                  <a:srgbClr val="00B050"/>
                </a:solidFill>
              </a:rPr>
              <a:t>Successfully</a:t>
            </a:r>
            <a:r>
              <a:rPr lang="en-US" sz="2200" smtClean="0"/>
              <a:t> achieved the goal of 20 iterations ( &gt; 2/3 of the cases )</a:t>
            </a:r>
          </a:p>
          <a:p>
            <a:pPr lvl="1"/>
            <a:r>
              <a:rPr lang="en-US" sz="2200" smtClean="0"/>
              <a:t>For most of the 2/3 cases the total number of chip runs were in the hundreds (</a:t>
            </a:r>
            <a:r>
              <a:rPr lang="en-US" sz="2200" smtClean="0">
                <a:solidFill>
                  <a:srgbClr val="FF0000"/>
                </a:solidFill>
              </a:rPr>
              <a:t>avg ~15 runs/iteration</a:t>
            </a:r>
            <a:r>
              <a:rPr lang="en-US" sz="2200" smtClean="0"/>
              <a:t>)</a:t>
            </a:r>
          </a:p>
          <a:p>
            <a:r>
              <a:rPr lang="en-US" sz="2600" smtClean="0"/>
              <a:t>IBM-POWER7</a:t>
            </a:r>
          </a:p>
          <a:p>
            <a:pPr lvl="1"/>
            <a:r>
              <a:rPr lang="en-US" sz="2200" smtClean="0">
                <a:solidFill>
                  <a:srgbClr val="00B050"/>
                </a:solidFill>
              </a:rPr>
              <a:t>Successfully</a:t>
            </a:r>
            <a:r>
              <a:rPr lang="en-US" sz="2200" smtClean="0"/>
              <a:t> TAB-BackSpaced actual silicon</a:t>
            </a:r>
          </a:p>
          <a:p>
            <a:pPr lvl="1"/>
            <a:r>
              <a:rPr lang="en-US" sz="2200" smtClean="0">
                <a:solidFill>
                  <a:srgbClr val="00B050"/>
                </a:solidFill>
              </a:rPr>
              <a:t>Root-caused</a:t>
            </a:r>
            <a:r>
              <a:rPr lang="en-US" sz="2200" smtClean="0"/>
              <a:t> the bug</a:t>
            </a:r>
          </a:p>
          <a:p>
            <a:pPr lvl="1"/>
            <a:r>
              <a:rPr lang="en-US" sz="2200" smtClean="0"/>
              <a:t>Approximately doubled the length of the initial trace</a:t>
            </a:r>
          </a:p>
          <a:p>
            <a:pPr lvl="1"/>
            <a:r>
              <a:rPr lang="en-US" sz="2200" smtClean="0">
                <a:solidFill>
                  <a:srgbClr val="FF0000"/>
                </a:solidFill>
              </a:rPr>
              <a:t>But, …</a:t>
            </a:r>
          </a:p>
          <a:p>
            <a:pPr lvl="2">
              <a:buFont typeface="Arial" charset="0"/>
              <a:buNone/>
            </a:pPr>
            <a:r>
              <a:rPr lang="en-US" sz="1800" smtClean="0">
                <a:solidFill>
                  <a:srgbClr val="FF0000"/>
                </a:solidFill>
              </a:rPr>
              <a:t>worked in an environment in which nondeterminism was extensively reduced</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14893472-CDAD-4B13-BFEA-A953ABFEF213}" type="slidenum">
              <a:rPr lang="en-US"/>
              <a:pPr>
                <a:defRPr/>
              </a:pPr>
              <a:t>179</a:t>
            </a:fld>
            <a:endParaRPr lang="en-US" dirty="0"/>
          </a:p>
        </p:txBody>
      </p:sp>
    </p:spTree>
    <p:extLst>
      <p:ext uri="{BB962C8B-B14F-4D97-AF65-F5344CB8AC3E}">
        <p14:creationId xmlns:p14="http://schemas.microsoft.com/office/powerpoint/2010/main" val="3709579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18</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1267388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7158038" y="5157788"/>
            <a:ext cx="428625" cy="376237"/>
          </a:xfrm>
          <a:prstGeom prst="rect">
            <a:avLst/>
          </a:prstGeom>
          <a:gradFill>
            <a:gsLst>
              <a:gs pos="0">
                <a:srgbClr val="FFFFFF"/>
              </a:gs>
              <a:gs pos="37000">
                <a:srgbClr val="E6E6E6"/>
              </a:gs>
              <a:gs pos="9000">
                <a:srgbClr val="E6E6E6"/>
              </a:gs>
              <a:gs pos="0">
                <a:schemeClr val="tx1">
                  <a:lumMod val="95000"/>
                  <a:lumOff val="5000"/>
                </a:schemeClr>
              </a:gs>
              <a:gs pos="32001">
                <a:srgbClr val="7D8496"/>
              </a:gs>
              <a:gs pos="47000">
                <a:srgbClr val="E6E6E6"/>
              </a:gs>
              <a:gs pos="85001">
                <a:srgbClr val="7D8496"/>
              </a:gs>
              <a:gs pos="100000">
                <a:srgbClr val="E6E6E6"/>
              </a:gs>
            </a:gsLst>
            <a:lin ang="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Slide Number Placeholder 98"/>
          <p:cNvSpPr>
            <a:spLocks noGrp="1"/>
          </p:cNvSpPr>
          <p:nvPr>
            <p:ph type="sldNum" sz="quarter" idx="4294967295"/>
          </p:nvPr>
        </p:nvSpPr>
        <p:spPr>
          <a:xfrm>
            <a:off x="6553200" y="6356350"/>
            <a:ext cx="2133600" cy="365125"/>
          </a:xfrm>
          <a:prstGeom prst="rect">
            <a:avLst/>
          </a:prstGeom>
        </p:spPr>
        <p:txBody>
          <a:bodyPr/>
          <a:lstStyle/>
          <a:p>
            <a:pPr>
              <a:defRPr/>
            </a:pPr>
            <a:fld id="{A19C1732-1593-4E34-A34A-170D5D1719EB}" type="slidenum">
              <a:rPr lang="en-US"/>
              <a:pPr>
                <a:defRPr/>
              </a:pPr>
              <a:t>180</a:t>
            </a:fld>
            <a:endParaRPr lang="en-US"/>
          </a:p>
        </p:txBody>
      </p:sp>
      <p:grpSp>
        <p:nvGrpSpPr>
          <p:cNvPr id="90115" name="Group 56"/>
          <p:cNvGrpSpPr>
            <a:grpSpLocks/>
          </p:cNvGrpSpPr>
          <p:nvPr/>
        </p:nvGrpSpPr>
        <p:grpSpPr bwMode="auto">
          <a:xfrm>
            <a:off x="2489200" y="1741488"/>
            <a:ext cx="4972050" cy="1760537"/>
            <a:chOff x="2057400" y="1309687"/>
            <a:chExt cx="4972050" cy="1760538"/>
          </a:xfrm>
        </p:grpSpPr>
        <p:sp>
          <p:nvSpPr>
            <p:cNvPr id="90198" name="Down Arrow 46"/>
            <p:cNvSpPr>
              <a:spLocks noChangeArrowheads="1"/>
            </p:cNvSpPr>
            <p:nvPr/>
          </p:nvSpPr>
          <p:spPr bwMode="auto">
            <a:xfrm>
              <a:off x="2162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0199" name="Down Arrow 47"/>
            <p:cNvSpPr>
              <a:spLocks noChangeArrowheads="1"/>
            </p:cNvSpPr>
            <p:nvPr/>
          </p:nvSpPr>
          <p:spPr bwMode="auto">
            <a:xfrm>
              <a:off x="28479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0200" name="Down Arrow 48"/>
            <p:cNvSpPr>
              <a:spLocks noChangeArrowheads="1"/>
            </p:cNvSpPr>
            <p:nvPr/>
          </p:nvSpPr>
          <p:spPr bwMode="auto">
            <a:xfrm>
              <a:off x="35337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0201" name="Down Arrow 49"/>
            <p:cNvSpPr>
              <a:spLocks noChangeArrowheads="1"/>
            </p:cNvSpPr>
            <p:nvPr/>
          </p:nvSpPr>
          <p:spPr bwMode="auto">
            <a:xfrm>
              <a:off x="60483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0202" name="Down Arrow 50"/>
            <p:cNvSpPr>
              <a:spLocks noChangeArrowheads="1"/>
            </p:cNvSpPr>
            <p:nvPr/>
          </p:nvSpPr>
          <p:spPr bwMode="auto">
            <a:xfrm>
              <a:off x="6734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0203" name="Down Arrow 51"/>
            <p:cNvSpPr>
              <a:spLocks noChangeArrowheads="1"/>
            </p:cNvSpPr>
            <p:nvPr/>
          </p:nvSpPr>
          <p:spPr bwMode="auto">
            <a:xfrm>
              <a:off x="4676775" y="23622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90204" name="Down Arrow 52"/>
            <p:cNvSpPr>
              <a:spLocks noChangeArrowheads="1"/>
            </p:cNvSpPr>
            <p:nvPr/>
          </p:nvSpPr>
          <p:spPr bwMode="auto">
            <a:xfrm>
              <a:off x="4752975" y="24384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90205" name="Down Arrow 53"/>
            <p:cNvSpPr>
              <a:spLocks noChangeArrowheads="1"/>
            </p:cNvSpPr>
            <p:nvPr/>
          </p:nvSpPr>
          <p:spPr bwMode="auto">
            <a:xfrm>
              <a:off x="4829175" y="25146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90206" name="Right Brace 54"/>
            <p:cNvSpPr>
              <a:spLocks/>
            </p:cNvSpPr>
            <p:nvPr/>
          </p:nvSpPr>
          <p:spPr bwMode="auto">
            <a:xfrm rot="-5400000">
              <a:off x="3885406" y="-518319"/>
              <a:ext cx="1316038" cy="4972050"/>
            </a:xfrm>
            <a:prstGeom prst="rightBrace">
              <a:avLst>
                <a:gd name="adj1" fmla="val 96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spAutoFit/>
            </a:bodyPr>
            <a:lstStyle/>
            <a:p>
              <a:endParaRPr lang="en-US" sz="2600"/>
            </a:p>
          </p:txBody>
        </p:sp>
      </p:grpSp>
      <p:sp>
        <p:nvSpPr>
          <p:cNvPr id="90116" name="TextBox 55"/>
          <p:cNvSpPr txBox="1">
            <a:spLocks noChangeArrowheads="1"/>
          </p:cNvSpPr>
          <p:nvPr/>
        </p:nvSpPr>
        <p:spPr bwMode="auto">
          <a:xfrm>
            <a:off x="4470400" y="2032000"/>
            <a:ext cx="1085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600">
                <a:latin typeface="Arial" charset="0"/>
              </a:rPr>
              <a:t>Inputs</a:t>
            </a:r>
          </a:p>
        </p:txBody>
      </p:sp>
      <p:cxnSp>
        <p:nvCxnSpPr>
          <p:cNvPr id="90117" name="Straight Arrow Connector 9"/>
          <p:cNvCxnSpPr>
            <a:cxnSpLocks noChangeShapeType="1"/>
          </p:cNvCxnSpPr>
          <p:nvPr/>
        </p:nvCxnSpPr>
        <p:spPr bwMode="auto">
          <a:xfrm>
            <a:off x="3289300" y="3806825"/>
            <a:ext cx="2781300" cy="2063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3" name="12-Point Star 12"/>
          <p:cNvSpPr/>
          <p:nvPr/>
        </p:nvSpPr>
        <p:spPr bwMode="auto">
          <a:xfrm>
            <a:off x="7899400" y="35210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sz="2600"/>
          </a:p>
        </p:txBody>
      </p:sp>
      <p:sp>
        <p:nvSpPr>
          <p:cNvPr id="90119" name="Freeform 60"/>
          <p:cNvSpPr>
            <a:spLocks/>
          </p:cNvSpPr>
          <p:nvPr/>
        </p:nvSpPr>
        <p:spPr bwMode="auto">
          <a:xfrm>
            <a:off x="2209800" y="3587750"/>
            <a:ext cx="6059488"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0120" name="Text Box 61"/>
          <p:cNvSpPr txBox="1">
            <a:spLocks noChangeArrowheads="1"/>
          </p:cNvSpPr>
          <p:nvPr/>
        </p:nvSpPr>
        <p:spPr bwMode="auto">
          <a:xfrm>
            <a:off x="1187450" y="35734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1</a:t>
            </a:r>
          </a:p>
        </p:txBody>
      </p:sp>
      <p:sp>
        <p:nvSpPr>
          <p:cNvPr id="90121" name="Text Box 62"/>
          <p:cNvSpPr txBox="1">
            <a:spLocks noChangeArrowheads="1"/>
          </p:cNvSpPr>
          <p:nvPr/>
        </p:nvSpPr>
        <p:spPr bwMode="auto">
          <a:xfrm>
            <a:off x="1201738" y="3997325"/>
            <a:ext cx="776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2</a:t>
            </a:r>
          </a:p>
        </p:txBody>
      </p:sp>
      <p:cxnSp>
        <p:nvCxnSpPr>
          <p:cNvPr id="90122" name="Elbow Connector 14"/>
          <p:cNvCxnSpPr>
            <a:cxnSpLocks noChangeShapeType="1"/>
          </p:cNvCxnSpPr>
          <p:nvPr/>
        </p:nvCxnSpPr>
        <p:spPr bwMode="auto">
          <a:xfrm rot="5400000" flipH="1">
            <a:off x="6984207" y="4545806"/>
            <a:ext cx="792162" cy="142875"/>
          </a:xfrm>
          <a:prstGeom prst="bentConnector3">
            <a:avLst>
              <a:gd name="adj1" fmla="val 4989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0123" name="Group 54"/>
          <p:cNvGrpSpPr>
            <a:grpSpLocks/>
          </p:cNvGrpSpPr>
          <p:nvPr/>
        </p:nvGrpSpPr>
        <p:grpSpPr bwMode="auto">
          <a:xfrm rot="5400000">
            <a:off x="7870825" y="4511676"/>
            <a:ext cx="803275" cy="342900"/>
            <a:chOff x="3886200" y="5334000"/>
            <a:chExt cx="3810000" cy="534194"/>
          </a:xfrm>
        </p:grpSpPr>
        <p:cxnSp>
          <p:nvCxnSpPr>
            <p:cNvPr id="90189" name="Elbow Connector 55"/>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0190" name="Elbow Connector 56"/>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0191" name="Elbow Connector 57"/>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0192" name="Elbow Connector 58"/>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0193" name="Elbow Connector 59"/>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0194" name="Straight Connector 60"/>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0195" name="Straight Connector 61"/>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0196" name="Straight Connector 62"/>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0197" name="Straight Connector 63"/>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90124" name="Text Box 85"/>
          <p:cNvSpPr txBox="1">
            <a:spLocks noChangeArrowheads="1"/>
          </p:cNvSpPr>
          <p:nvPr/>
        </p:nvSpPr>
        <p:spPr bwMode="auto">
          <a:xfrm>
            <a:off x="4484688" y="4454525"/>
            <a:ext cx="210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Overlapping region</a:t>
            </a:r>
          </a:p>
        </p:txBody>
      </p:sp>
      <p:sp>
        <p:nvSpPr>
          <p:cNvPr id="90125" name="Freeform 86"/>
          <p:cNvSpPr>
            <a:spLocks/>
          </p:cNvSpPr>
          <p:nvPr/>
        </p:nvSpPr>
        <p:spPr bwMode="auto">
          <a:xfrm>
            <a:off x="2082800" y="3870325"/>
            <a:ext cx="5287963"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90126" name="Group 97"/>
          <p:cNvGrpSpPr>
            <a:grpSpLocks/>
          </p:cNvGrpSpPr>
          <p:nvPr/>
        </p:nvGrpSpPr>
        <p:grpSpPr bwMode="auto">
          <a:xfrm>
            <a:off x="7658100" y="3614738"/>
            <a:ext cx="231775" cy="434975"/>
            <a:chOff x="4404" y="2277"/>
            <a:chExt cx="146" cy="274"/>
          </a:xfrm>
        </p:grpSpPr>
        <p:sp>
          <p:nvSpPr>
            <p:cNvPr id="9018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86" name="Straight Arrow Connector 95"/>
            <p:cNvCxnSpPr>
              <a:cxnSpLocks noChangeShapeType="1"/>
              <a:stCxn id="9018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87" name="Straight Arrow Connector 96"/>
            <p:cNvCxnSpPr>
              <a:cxnSpLocks noChangeShapeType="1"/>
              <a:stCxn id="9018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88" name="Straight Arrow Connector 97"/>
            <p:cNvCxnSpPr>
              <a:cxnSpLocks noChangeShapeType="1"/>
              <a:stCxn id="9018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0127" name="Group 98"/>
          <p:cNvGrpSpPr>
            <a:grpSpLocks/>
          </p:cNvGrpSpPr>
          <p:nvPr/>
        </p:nvGrpSpPr>
        <p:grpSpPr bwMode="auto">
          <a:xfrm>
            <a:off x="7407275" y="3630613"/>
            <a:ext cx="231775" cy="434975"/>
            <a:chOff x="4404" y="2277"/>
            <a:chExt cx="146" cy="274"/>
          </a:xfrm>
        </p:grpSpPr>
        <p:sp>
          <p:nvSpPr>
            <p:cNvPr id="9018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82" name="Straight Arrow Connector 95"/>
            <p:cNvCxnSpPr>
              <a:cxnSpLocks noChangeShapeType="1"/>
              <a:stCxn id="9018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83" name="Straight Arrow Connector 96"/>
            <p:cNvCxnSpPr>
              <a:cxnSpLocks noChangeShapeType="1"/>
              <a:stCxn id="9018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84" name="Straight Arrow Connector 97"/>
            <p:cNvCxnSpPr>
              <a:cxnSpLocks noChangeShapeType="1"/>
              <a:stCxn id="9018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0128" name="Group 103"/>
          <p:cNvGrpSpPr>
            <a:grpSpLocks/>
          </p:cNvGrpSpPr>
          <p:nvPr/>
        </p:nvGrpSpPr>
        <p:grpSpPr bwMode="auto">
          <a:xfrm>
            <a:off x="7169150" y="3649663"/>
            <a:ext cx="231775" cy="434975"/>
            <a:chOff x="4404" y="2277"/>
            <a:chExt cx="146" cy="274"/>
          </a:xfrm>
        </p:grpSpPr>
        <p:sp>
          <p:nvSpPr>
            <p:cNvPr id="9017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78" name="Straight Arrow Connector 95"/>
            <p:cNvCxnSpPr>
              <a:cxnSpLocks noChangeShapeType="1"/>
              <a:stCxn id="9017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79" name="Straight Arrow Connector 96"/>
            <p:cNvCxnSpPr>
              <a:cxnSpLocks noChangeShapeType="1"/>
              <a:stCxn id="9017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80" name="Straight Arrow Connector 97"/>
            <p:cNvCxnSpPr>
              <a:cxnSpLocks noChangeShapeType="1"/>
              <a:stCxn id="9017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0129" name="Group 108"/>
          <p:cNvGrpSpPr>
            <a:grpSpLocks/>
          </p:cNvGrpSpPr>
          <p:nvPr/>
        </p:nvGrpSpPr>
        <p:grpSpPr bwMode="auto">
          <a:xfrm>
            <a:off x="6940550" y="3630613"/>
            <a:ext cx="231775" cy="434975"/>
            <a:chOff x="4404" y="2277"/>
            <a:chExt cx="146" cy="274"/>
          </a:xfrm>
        </p:grpSpPr>
        <p:sp>
          <p:nvSpPr>
            <p:cNvPr id="9017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74" name="Straight Arrow Connector 95"/>
            <p:cNvCxnSpPr>
              <a:cxnSpLocks noChangeShapeType="1"/>
              <a:stCxn id="9017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75" name="Straight Arrow Connector 96"/>
            <p:cNvCxnSpPr>
              <a:cxnSpLocks noChangeShapeType="1"/>
              <a:stCxn id="9017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76" name="Straight Arrow Connector 97"/>
            <p:cNvCxnSpPr>
              <a:cxnSpLocks noChangeShapeType="1"/>
              <a:stCxn id="9017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0130" name="Group 113"/>
          <p:cNvGrpSpPr>
            <a:grpSpLocks/>
          </p:cNvGrpSpPr>
          <p:nvPr/>
        </p:nvGrpSpPr>
        <p:grpSpPr bwMode="auto">
          <a:xfrm>
            <a:off x="6702425" y="3640138"/>
            <a:ext cx="231775" cy="434975"/>
            <a:chOff x="4404" y="2277"/>
            <a:chExt cx="146" cy="274"/>
          </a:xfrm>
        </p:grpSpPr>
        <p:sp>
          <p:nvSpPr>
            <p:cNvPr id="9016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70" name="Straight Arrow Connector 95"/>
            <p:cNvCxnSpPr>
              <a:cxnSpLocks noChangeShapeType="1"/>
              <a:stCxn id="9016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71" name="Straight Arrow Connector 96"/>
            <p:cNvCxnSpPr>
              <a:cxnSpLocks noChangeShapeType="1"/>
              <a:stCxn id="9016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72" name="Straight Arrow Connector 97"/>
            <p:cNvCxnSpPr>
              <a:cxnSpLocks noChangeShapeType="1"/>
              <a:stCxn id="9016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0131" name="Group 118"/>
          <p:cNvGrpSpPr>
            <a:grpSpLocks/>
          </p:cNvGrpSpPr>
          <p:nvPr/>
        </p:nvGrpSpPr>
        <p:grpSpPr bwMode="auto">
          <a:xfrm>
            <a:off x="6464300" y="3630613"/>
            <a:ext cx="231775" cy="434975"/>
            <a:chOff x="4404" y="2277"/>
            <a:chExt cx="146" cy="274"/>
          </a:xfrm>
        </p:grpSpPr>
        <p:sp>
          <p:nvSpPr>
            <p:cNvPr id="9016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66" name="Straight Arrow Connector 95"/>
            <p:cNvCxnSpPr>
              <a:cxnSpLocks noChangeShapeType="1"/>
              <a:stCxn id="9016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67" name="Straight Arrow Connector 96"/>
            <p:cNvCxnSpPr>
              <a:cxnSpLocks noChangeShapeType="1"/>
              <a:stCxn id="9016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68" name="Straight Arrow Connector 97"/>
            <p:cNvCxnSpPr>
              <a:cxnSpLocks noChangeShapeType="1"/>
              <a:stCxn id="9016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0132" name="Group 123"/>
          <p:cNvGrpSpPr>
            <a:grpSpLocks/>
          </p:cNvGrpSpPr>
          <p:nvPr/>
        </p:nvGrpSpPr>
        <p:grpSpPr bwMode="auto">
          <a:xfrm>
            <a:off x="6207125" y="3640138"/>
            <a:ext cx="231775" cy="434975"/>
            <a:chOff x="4404" y="2277"/>
            <a:chExt cx="146" cy="274"/>
          </a:xfrm>
        </p:grpSpPr>
        <p:sp>
          <p:nvSpPr>
            <p:cNvPr id="9016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62" name="Straight Arrow Connector 95"/>
            <p:cNvCxnSpPr>
              <a:cxnSpLocks noChangeShapeType="1"/>
              <a:stCxn id="9016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63" name="Straight Arrow Connector 96"/>
            <p:cNvCxnSpPr>
              <a:cxnSpLocks noChangeShapeType="1"/>
              <a:stCxn id="9016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64" name="Straight Arrow Connector 97"/>
            <p:cNvCxnSpPr>
              <a:cxnSpLocks noChangeShapeType="1"/>
              <a:stCxn id="9016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0133" name="Group 128"/>
          <p:cNvGrpSpPr>
            <a:grpSpLocks/>
          </p:cNvGrpSpPr>
          <p:nvPr/>
        </p:nvGrpSpPr>
        <p:grpSpPr bwMode="auto">
          <a:xfrm>
            <a:off x="2578100" y="3659188"/>
            <a:ext cx="231775" cy="434975"/>
            <a:chOff x="4404" y="2277"/>
            <a:chExt cx="146" cy="274"/>
          </a:xfrm>
        </p:grpSpPr>
        <p:sp>
          <p:nvSpPr>
            <p:cNvPr id="9015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58" name="Straight Arrow Connector 95"/>
            <p:cNvCxnSpPr>
              <a:cxnSpLocks noChangeShapeType="1"/>
              <a:stCxn id="9015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59" name="Straight Arrow Connector 96"/>
            <p:cNvCxnSpPr>
              <a:cxnSpLocks noChangeShapeType="1"/>
              <a:stCxn id="9015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60" name="Straight Arrow Connector 97"/>
            <p:cNvCxnSpPr>
              <a:cxnSpLocks noChangeShapeType="1"/>
              <a:stCxn id="9015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0134" name="Group 133"/>
          <p:cNvGrpSpPr>
            <a:grpSpLocks/>
          </p:cNvGrpSpPr>
          <p:nvPr/>
        </p:nvGrpSpPr>
        <p:grpSpPr bwMode="auto">
          <a:xfrm>
            <a:off x="2778125" y="3649663"/>
            <a:ext cx="231775" cy="434975"/>
            <a:chOff x="4404" y="2277"/>
            <a:chExt cx="146" cy="274"/>
          </a:xfrm>
        </p:grpSpPr>
        <p:sp>
          <p:nvSpPr>
            <p:cNvPr id="9015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54" name="Straight Arrow Connector 95"/>
            <p:cNvCxnSpPr>
              <a:cxnSpLocks noChangeShapeType="1"/>
              <a:stCxn id="9015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55" name="Straight Arrow Connector 96"/>
            <p:cNvCxnSpPr>
              <a:cxnSpLocks noChangeShapeType="1"/>
              <a:stCxn id="9015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56" name="Straight Arrow Connector 97"/>
            <p:cNvCxnSpPr>
              <a:cxnSpLocks noChangeShapeType="1"/>
              <a:stCxn id="9015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0135" name="Group 138"/>
          <p:cNvGrpSpPr>
            <a:grpSpLocks/>
          </p:cNvGrpSpPr>
          <p:nvPr/>
        </p:nvGrpSpPr>
        <p:grpSpPr bwMode="auto">
          <a:xfrm>
            <a:off x="3025775" y="3621088"/>
            <a:ext cx="231775" cy="434975"/>
            <a:chOff x="4404" y="2277"/>
            <a:chExt cx="146" cy="274"/>
          </a:xfrm>
        </p:grpSpPr>
        <p:sp>
          <p:nvSpPr>
            <p:cNvPr id="9014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0150" name="Straight Arrow Connector 95"/>
            <p:cNvCxnSpPr>
              <a:cxnSpLocks noChangeShapeType="1"/>
              <a:stCxn id="9014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51" name="Straight Arrow Connector 96"/>
            <p:cNvCxnSpPr>
              <a:cxnSpLocks noChangeShapeType="1"/>
              <a:stCxn id="9014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52" name="Straight Arrow Connector 97"/>
            <p:cNvCxnSpPr>
              <a:cxnSpLocks noChangeShapeType="1"/>
              <a:stCxn id="9014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90136" name="Picture 1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716338"/>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37" name="Text Box 80"/>
          <p:cNvSpPr txBox="1">
            <a:spLocks noChangeArrowheads="1"/>
          </p:cNvSpPr>
          <p:nvPr/>
        </p:nvSpPr>
        <p:spPr bwMode="auto">
          <a:xfrm>
            <a:off x="6134100" y="6265863"/>
            <a:ext cx="2265363" cy="37623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Extended Trace</a:t>
            </a:r>
          </a:p>
        </p:txBody>
      </p:sp>
      <p:sp>
        <p:nvSpPr>
          <p:cNvPr id="90138" name="Line 87"/>
          <p:cNvSpPr>
            <a:spLocks noChangeShapeType="1"/>
          </p:cNvSpPr>
          <p:nvPr/>
        </p:nvSpPr>
        <p:spPr bwMode="auto">
          <a:xfrm flipH="1">
            <a:off x="4791075" y="6457950"/>
            <a:ext cx="1276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0139" name="Rectangle 83"/>
          <p:cNvSpPr>
            <a:spLocks noChangeArrowheads="1"/>
          </p:cNvSpPr>
          <p:nvPr/>
        </p:nvSpPr>
        <p:spPr bwMode="auto">
          <a:xfrm>
            <a:off x="7164388" y="5541963"/>
            <a:ext cx="419100" cy="1016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90140" name="Text Box 64"/>
          <p:cNvSpPr txBox="1">
            <a:spLocks noChangeArrowheads="1"/>
          </p:cNvSpPr>
          <p:nvPr/>
        </p:nvSpPr>
        <p:spPr bwMode="auto">
          <a:xfrm>
            <a:off x="6137275" y="5649913"/>
            <a:ext cx="1439863"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2</a:t>
            </a:r>
          </a:p>
        </p:txBody>
      </p:sp>
      <p:sp>
        <p:nvSpPr>
          <p:cNvPr id="90141" name="Line 81"/>
          <p:cNvSpPr>
            <a:spLocks noChangeShapeType="1"/>
          </p:cNvSpPr>
          <p:nvPr/>
        </p:nvSpPr>
        <p:spPr bwMode="auto">
          <a:xfrm>
            <a:off x="7159625" y="4781550"/>
            <a:ext cx="0" cy="145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42" name="Line 82"/>
          <p:cNvSpPr>
            <a:spLocks noChangeShapeType="1"/>
          </p:cNvSpPr>
          <p:nvPr/>
        </p:nvSpPr>
        <p:spPr bwMode="auto">
          <a:xfrm>
            <a:off x="7585075" y="4724400"/>
            <a:ext cx="0" cy="145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143" name="Text Box 56"/>
          <p:cNvSpPr txBox="1">
            <a:spLocks noChangeArrowheads="1"/>
          </p:cNvSpPr>
          <p:nvPr/>
        </p:nvSpPr>
        <p:spPr bwMode="auto">
          <a:xfrm>
            <a:off x="7162800" y="5157788"/>
            <a:ext cx="1255713"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1</a:t>
            </a:r>
          </a:p>
        </p:txBody>
      </p:sp>
      <p:sp>
        <p:nvSpPr>
          <p:cNvPr id="90144" name="Rectangle 2"/>
          <p:cNvSpPr>
            <a:spLocks noGrp="1" noRot="1" noChangeArrowheads="1"/>
          </p:cNvSpPr>
          <p:nvPr>
            <p:ph type="title"/>
          </p:nvPr>
        </p:nvSpPr>
        <p:spPr/>
        <p:txBody>
          <a:bodyPr/>
          <a:lstStyle/>
          <a:p>
            <a:r>
              <a:rPr lang="en-US" sz="4000" smtClean="0"/>
              <a:t>nuTAB-BackSpace: Intution</a:t>
            </a:r>
            <a:endParaRPr lang="en-US" smtClean="0"/>
          </a:p>
        </p:txBody>
      </p:sp>
      <p:sp>
        <p:nvSpPr>
          <p:cNvPr id="95" name="Freeform 94"/>
          <p:cNvSpPr/>
          <p:nvPr/>
        </p:nvSpPr>
        <p:spPr>
          <a:xfrm>
            <a:off x="6429375" y="5156200"/>
            <a:ext cx="933450" cy="682625"/>
          </a:xfrm>
          <a:custGeom>
            <a:avLst/>
            <a:gdLst>
              <a:gd name="connsiteX0" fmla="*/ 933450 w 933450"/>
              <a:gd name="connsiteY0" fmla="*/ 682625 h 682625"/>
              <a:gd name="connsiteX1" fmla="*/ 647700 w 933450"/>
              <a:gd name="connsiteY1" fmla="*/ 444500 h 682625"/>
              <a:gd name="connsiteX2" fmla="*/ 276225 w 933450"/>
              <a:gd name="connsiteY2" fmla="*/ 454025 h 682625"/>
              <a:gd name="connsiteX3" fmla="*/ 209550 w 933450"/>
              <a:gd name="connsiteY3" fmla="*/ 73025 h 682625"/>
              <a:gd name="connsiteX4" fmla="*/ 38100 w 933450"/>
              <a:gd name="connsiteY4" fmla="*/ 15875 h 682625"/>
              <a:gd name="connsiteX5" fmla="*/ 38100 w 933450"/>
              <a:gd name="connsiteY5" fmla="*/ 15875 h 682625"/>
              <a:gd name="connsiteX6" fmla="*/ 0 w 933450"/>
              <a:gd name="connsiteY6" fmla="*/ 15875 h 6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450" h="682625">
                <a:moveTo>
                  <a:pt x="933450" y="682625"/>
                </a:moveTo>
                <a:cubicBezTo>
                  <a:pt x="845344" y="582612"/>
                  <a:pt x="757238" y="482600"/>
                  <a:pt x="647700" y="444500"/>
                </a:cubicBezTo>
                <a:cubicBezTo>
                  <a:pt x="538162" y="406400"/>
                  <a:pt x="349250" y="515938"/>
                  <a:pt x="276225" y="454025"/>
                </a:cubicBezTo>
                <a:cubicBezTo>
                  <a:pt x="203200" y="392113"/>
                  <a:pt x="249238" y="146050"/>
                  <a:pt x="209550" y="73025"/>
                </a:cubicBezTo>
                <a:cubicBezTo>
                  <a:pt x="169863" y="0"/>
                  <a:pt x="38100" y="15875"/>
                  <a:pt x="38100" y="15875"/>
                </a:cubicBezTo>
                <a:lnTo>
                  <a:pt x="38100" y="15875"/>
                </a:lnTo>
                <a:cubicBezTo>
                  <a:pt x="31750" y="15875"/>
                  <a:pt x="22225" y="12700"/>
                  <a:pt x="0" y="15875"/>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7" name="Freeform 96"/>
          <p:cNvSpPr/>
          <p:nvPr/>
        </p:nvSpPr>
        <p:spPr>
          <a:xfrm>
            <a:off x="6451600" y="4994275"/>
            <a:ext cx="809625" cy="374650"/>
          </a:xfrm>
          <a:custGeom>
            <a:avLst/>
            <a:gdLst>
              <a:gd name="connsiteX0" fmla="*/ 808776 w 808776"/>
              <a:gd name="connsiteY0" fmla="*/ 375216 h 375216"/>
              <a:gd name="connsiteX1" fmla="*/ 645814 w 808776"/>
              <a:gd name="connsiteY1" fmla="*/ 281663 h 375216"/>
              <a:gd name="connsiteX2" fmla="*/ 440602 w 808776"/>
              <a:gd name="connsiteY2" fmla="*/ 287699 h 375216"/>
              <a:gd name="connsiteX3" fmla="*/ 410424 w 808776"/>
              <a:gd name="connsiteY3" fmla="*/ 46273 h 375216"/>
              <a:gd name="connsiteX4" fmla="*/ 0 w 808776"/>
              <a:gd name="connsiteY4" fmla="*/ 10060 h 37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76" h="375216">
                <a:moveTo>
                  <a:pt x="808776" y="375216"/>
                </a:moveTo>
                <a:cubicBezTo>
                  <a:pt x="757976" y="335732"/>
                  <a:pt x="707176" y="296249"/>
                  <a:pt x="645814" y="281663"/>
                </a:cubicBezTo>
                <a:cubicBezTo>
                  <a:pt x="584452" y="267077"/>
                  <a:pt x="479834" y="326931"/>
                  <a:pt x="440602" y="287699"/>
                </a:cubicBezTo>
                <a:cubicBezTo>
                  <a:pt x="401370" y="248467"/>
                  <a:pt x="483858" y="92546"/>
                  <a:pt x="410424" y="46273"/>
                </a:cubicBezTo>
                <a:cubicBezTo>
                  <a:pt x="336990" y="0"/>
                  <a:pt x="168495" y="5030"/>
                  <a:pt x="0" y="1006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7" name="Rectangle 106"/>
          <p:cNvSpPr/>
          <p:nvPr/>
        </p:nvSpPr>
        <p:spPr>
          <a:xfrm>
            <a:off x="7156450" y="5648325"/>
            <a:ext cx="428625" cy="376238"/>
          </a:xfrm>
          <a:prstGeom prst="rect">
            <a:avLst/>
          </a:prstGeom>
          <a:gradFill>
            <a:gsLst>
              <a:gs pos="0">
                <a:srgbClr val="FFFFFF"/>
              </a:gs>
              <a:gs pos="37000">
                <a:srgbClr val="E6E6E6"/>
              </a:gs>
              <a:gs pos="75000">
                <a:srgbClr val="E6E6E6"/>
              </a:gs>
              <a:gs pos="52000">
                <a:schemeClr val="bg1">
                  <a:lumMod val="50000"/>
                </a:schemeClr>
              </a:gs>
              <a:gs pos="0">
                <a:schemeClr val="tx1">
                  <a:lumMod val="95000"/>
                  <a:lumOff val="5000"/>
                </a:schemeClr>
              </a:gs>
              <a:gs pos="32001">
                <a:srgbClr val="7D8496"/>
              </a:gs>
              <a:gs pos="47000">
                <a:srgbClr val="E6E6E6"/>
              </a:gs>
              <a:gs pos="85001">
                <a:srgbClr val="7D8496"/>
              </a:gs>
              <a:gs pos="100000">
                <a:srgbClr val="E6E6E6"/>
              </a:gs>
            </a:gsLst>
            <a:lin ang="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148" name="Text Box 85"/>
          <p:cNvSpPr txBox="1">
            <a:spLocks noChangeArrowheads="1"/>
          </p:cNvSpPr>
          <p:nvPr/>
        </p:nvSpPr>
        <p:spPr bwMode="auto">
          <a:xfrm>
            <a:off x="2932113" y="4913313"/>
            <a:ext cx="3475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Do Trace1 and Trace2 belong to same equivalence class?</a:t>
            </a:r>
          </a:p>
        </p:txBody>
      </p:sp>
      <p:sp>
        <p:nvSpPr>
          <p:cNvPr id="2" name="TextBox 1"/>
          <p:cNvSpPr txBox="1"/>
          <p:nvPr/>
        </p:nvSpPr>
        <p:spPr>
          <a:xfrm>
            <a:off x="-6762" y="6194147"/>
            <a:ext cx="3142207" cy="646331"/>
          </a:xfrm>
          <a:prstGeom prst="rect">
            <a:avLst/>
          </a:prstGeom>
          <a:noFill/>
        </p:spPr>
        <p:txBody>
          <a:bodyPr wrap="none" rtlCol="0">
            <a:spAutoFit/>
          </a:bodyPr>
          <a:lstStyle/>
          <a:p>
            <a:r>
              <a:rPr lang="en-CA" sz="1200" dirty="0" smtClean="0"/>
              <a:t>De Paula, Hu, </a:t>
            </a:r>
            <a:r>
              <a:rPr lang="en-CA" sz="1200" dirty="0" err="1" smtClean="0"/>
              <a:t>Nahir</a:t>
            </a:r>
            <a:r>
              <a:rPr lang="en-CA" sz="1200" dirty="0" smtClean="0"/>
              <a:t>, “</a:t>
            </a:r>
            <a:r>
              <a:rPr lang="en-CA" sz="1200" dirty="0" err="1" smtClean="0"/>
              <a:t>nuTAB-BackSpace</a:t>
            </a:r>
            <a:r>
              <a:rPr lang="en-CA" sz="1200" dirty="0" smtClean="0"/>
              <a:t>:</a:t>
            </a:r>
          </a:p>
          <a:p>
            <a:r>
              <a:rPr lang="en-CA" sz="1200" dirty="0" smtClean="0"/>
              <a:t>Rewriting to Normalize Non-determinism </a:t>
            </a:r>
            <a:r>
              <a:rPr lang="en-CA" sz="1200" dirty="0"/>
              <a:t> </a:t>
            </a:r>
            <a:r>
              <a:rPr lang="en-CA" sz="1200" dirty="0" smtClean="0"/>
              <a:t>in</a:t>
            </a:r>
          </a:p>
          <a:p>
            <a:r>
              <a:rPr lang="en-CA" sz="1200" dirty="0" smtClean="0"/>
              <a:t>Post-silicon Debug Traces,” CAV 2012.</a:t>
            </a:r>
            <a:endParaRPr lang="en-CA" sz="1200" dirty="0"/>
          </a:p>
        </p:txBody>
      </p:sp>
    </p:spTree>
    <p:extLst>
      <p:ext uri="{BB962C8B-B14F-4D97-AF65-F5344CB8AC3E}">
        <p14:creationId xmlns:p14="http://schemas.microsoft.com/office/powerpoint/2010/main" val="2548233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p:txBody>
          <a:bodyPr/>
          <a:lstStyle/>
          <a:p>
            <a:r>
              <a:rPr lang="en-US" smtClean="0"/>
              <a:t>nuTAB-BackSpace</a:t>
            </a:r>
          </a:p>
        </p:txBody>
      </p:sp>
      <p:sp>
        <p:nvSpPr>
          <p:cNvPr id="151555" name="Content Placeholder 2"/>
          <p:cNvSpPr>
            <a:spLocks noGrp="1"/>
          </p:cNvSpPr>
          <p:nvPr>
            <p:ph idx="4294967295"/>
          </p:nvPr>
        </p:nvSpPr>
        <p:spPr/>
        <p:txBody>
          <a:bodyPr/>
          <a:lstStyle/>
          <a:p>
            <a:r>
              <a:rPr lang="en-US" smtClean="0"/>
              <a:t>User-defined equivalence:</a:t>
            </a:r>
          </a:p>
          <a:p>
            <a:pPr lvl="1"/>
            <a:r>
              <a:rPr lang="en-US" smtClean="0"/>
              <a:t>Leveraging the theory of </a:t>
            </a:r>
            <a:r>
              <a:rPr lang="en-US" i="1" smtClean="0"/>
              <a:t>String-Rewriting Systems</a:t>
            </a:r>
          </a:p>
          <a:p>
            <a:pPr lvl="1"/>
            <a:r>
              <a:rPr lang="en-US" smtClean="0"/>
              <a:t>Expressive, easy-to-understand</a:t>
            </a:r>
          </a:p>
          <a:p>
            <a:pPr lvl="1"/>
            <a:r>
              <a:rPr lang="en-US" smtClean="0"/>
              <a:t>Powerful underlying theory</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AFCC8C6-173E-4568-9D1F-C106E0456F13}" type="slidenum">
              <a:rPr lang="en-US" sz="1200">
                <a:solidFill>
                  <a:schemeClr val="tx1">
                    <a:tint val="75000"/>
                  </a:schemeClr>
                </a:solidFill>
                <a:latin typeface="+mn-lt"/>
              </a:rPr>
              <a:pPr algn="r" fontAlgn="auto">
                <a:spcBef>
                  <a:spcPts val="0"/>
                </a:spcBef>
                <a:spcAft>
                  <a:spcPts val="0"/>
                </a:spcAft>
                <a:defRPr/>
              </a:pPr>
              <a:t>181</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1521766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p:nvPr>
        </p:nvSpPr>
        <p:spPr/>
        <p:txBody>
          <a:bodyPr/>
          <a:lstStyle/>
          <a:p>
            <a:r>
              <a:rPr lang="en-US" sz="4000" smtClean="0"/>
              <a:t>String Rewrite Systems in a Nutshell</a:t>
            </a:r>
          </a:p>
        </p:txBody>
      </p:sp>
      <p:sp>
        <p:nvSpPr>
          <p:cNvPr id="152579" name="Rectangle 3"/>
          <p:cNvSpPr>
            <a:spLocks noGrp="1"/>
          </p:cNvSpPr>
          <p:nvPr>
            <p:ph type="body" idx="1"/>
          </p:nvPr>
        </p:nvSpPr>
        <p:spPr>
          <a:xfrm>
            <a:off x="457200" y="1600200"/>
            <a:ext cx="8686800" cy="4525963"/>
          </a:xfrm>
        </p:spPr>
        <p:txBody>
          <a:bodyPr/>
          <a:lstStyle/>
          <a:p>
            <a:r>
              <a:rPr lang="en-US" sz="2800" dirty="0" smtClean="0"/>
              <a:t>Finite Set of </a:t>
            </a:r>
            <a:r>
              <a:rPr lang="en-US" sz="2800" i="1" dirty="0" smtClean="0"/>
              <a:t>Rewrite Rules</a:t>
            </a:r>
            <a:r>
              <a:rPr lang="en-US" sz="2800" dirty="0" smtClean="0"/>
              <a:t>:  </a:t>
            </a:r>
            <a:r>
              <a:rPr lang="en-US" sz="2800" b="1" i="1" dirty="0" smtClean="0">
                <a:latin typeface="Courier New" pitchFamily="49" charset="0"/>
              </a:rPr>
              <a:t>l</a:t>
            </a:r>
            <a:r>
              <a:rPr lang="en-US" sz="2800" b="1" dirty="0" smtClean="0">
                <a:latin typeface="Courier New" pitchFamily="49" charset="0"/>
              </a:rPr>
              <a:t> -&gt; </a:t>
            </a:r>
            <a:r>
              <a:rPr lang="en-US" sz="2800" b="1" i="1" dirty="0" smtClean="0">
                <a:latin typeface="Courier New" pitchFamily="49" charset="0"/>
              </a:rPr>
              <a:t>r</a:t>
            </a:r>
          </a:p>
          <a:p>
            <a:pPr lvl="1"/>
            <a:r>
              <a:rPr lang="en-US" dirty="0" smtClean="0"/>
              <a:t>If </a:t>
            </a:r>
            <a:r>
              <a:rPr lang="en-US" sz="2400" dirty="0" smtClean="0"/>
              <a:t>you see</a:t>
            </a:r>
            <a:r>
              <a:rPr lang="en-US" sz="2400" i="1" dirty="0" smtClean="0"/>
              <a:t> </a:t>
            </a:r>
            <a:r>
              <a:rPr lang="en-US" sz="2400" b="1" i="1" dirty="0" smtClean="0">
                <a:latin typeface="Courier New" pitchFamily="49" charset="0"/>
              </a:rPr>
              <a:t>l</a:t>
            </a:r>
            <a:r>
              <a:rPr lang="en-US" sz="2400" dirty="0" smtClean="0"/>
              <a:t> as a substring, you can replace it with </a:t>
            </a:r>
            <a:r>
              <a:rPr lang="en-US" sz="2400" b="1" i="1" dirty="0" smtClean="0">
                <a:latin typeface="Courier New" pitchFamily="49" charset="0"/>
              </a:rPr>
              <a:t>r</a:t>
            </a:r>
            <a:r>
              <a:rPr lang="en-US" sz="2400" dirty="0" smtClean="0"/>
              <a:t>.</a:t>
            </a:r>
          </a:p>
          <a:p>
            <a:r>
              <a:rPr lang="en-US" sz="2800" dirty="0" smtClean="0"/>
              <a:t>Two strings are </a:t>
            </a:r>
            <a:r>
              <a:rPr lang="en-US" sz="2800" i="1" dirty="0" smtClean="0"/>
              <a:t>equivalent</a:t>
            </a:r>
            <a:r>
              <a:rPr lang="en-US" sz="2800" dirty="0" smtClean="0"/>
              <a:t> if they can be rewritten to the same string.</a:t>
            </a:r>
          </a:p>
          <a:p>
            <a:r>
              <a:rPr lang="en-US" sz="2800" i="1" dirty="0" smtClean="0"/>
              <a:t>Terminating/</a:t>
            </a:r>
            <a:r>
              <a:rPr lang="en-US" sz="2800" i="1" dirty="0" err="1" smtClean="0"/>
              <a:t>Noetherian</a:t>
            </a:r>
            <a:r>
              <a:rPr lang="en-US" sz="2800" dirty="0" smtClean="0"/>
              <a:t>:  Can’t rewrite forever.</a:t>
            </a:r>
          </a:p>
          <a:p>
            <a:r>
              <a:rPr lang="en-US" sz="2800" i="1" dirty="0" smtClean="0"/>
              <a:t>Confluent/Locally</a:t>
            </a:r>
            <a:r>
              <a:rPr lang="en-US" sz="2800" dirty="0" smtClean="0"/>
              <a:t> </a:t>
            </a:r>
            <a:r>
              <a:rPr lang="en-US" sz="2800" i="1" dirty="0" smtClean="0"/>
              <a:t>Confluent/Church-Rosser</a:t>
            </a:r>
            <a:r>
              <a:rPr lang="en-US" sz="2800" dirty="0" smtClean="0"/>
              <a:t>:  Any time you have a choice, you can rewrite to the same final result.</a:t>
            </a:r>
          </a:p>
          <a:p>
            <a:r>
              <a:rPr lang="en-US" sz="2800" dirty="0" err="1" smtClean="0"/>
              <a:t>Terminating+Confluent</a:t>
            </a:r>
            <a:r>
              <a:rPr lang="en-US" sz="2800" dirty="0" smtClean="0"/>
              <a:t> =&gt; Unique Normal Form</a:t>
            </a:r>
          </a:p>
        </p:txBody>
      </p:sp>
    </p:spTree>
    <p:extLst>
      <p:ext uri="{BB962C8B-B14F-4D97-AF65-F5344CB8AC3E}">
        <p14:creationId xmlns:p14="http://schemas.microsoft.com/office/powerpoint/2010/main" val="200518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7158038" y="5157788"/>
            <a:ext cx="428625" cy="376237"/>
          </a:xfrm>
          <a:prstGeom prst="rect">
            <a:avLst/>
          </a:prstGeom>
          <a:gradFill>
            <a:gsLst>
              <a:gs pos="0">
                <a:srgbClr val="FFFFFF"/>
              </a:gs>
              <a:gs pos="37000">
                <a:srgbClr val="E6E6E6"/>
              </a:gs>
              <a:gs pos="9000">
                <a:srgbClr val="E6E6E6"/>
              </a:gs>
              <a:gs pos="0">
                <a:schemeClr val="tx1">
                  <a:lumMod val="95000"/>
                  <a:lumOff val="5000"/>
                </a:schemeClr>
              </a:gs>
              <a:gs pos="32001">
                <a:srgbClr val="7D8496"/>
              </a:gs>
              <a:gs pos="47000">
                <a:srgbClr val="E6E6E6"/>
              </a:gs>
              <a:gs pos="85001">
                <a:srgbClr val="7D8496"/>
              </a:gs>
              <a:gs pos="100000">
                <a:srgbClr val="E6E6E6"/>
              </a:gs>
            </a:gsLst>
            <a:lin ang="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Slide Number Placeholder 98"/>
          <p:cNvSpPr>
            <a:spLocks noGrp="1"/>
          </p:cNvSpPr>
          <p:nvPr>
            <p:ph type="sldNum" sz="quarter" idx="4294967295"/>
          </p:nvPr>
        </p:nvSpPr>
        <p:spPr>
          <a:xfrm>
            <a:off x="6553200" y="6356350"/>
            <a:ext cx="2133600" cy="365125"/>
          </a:xfrm>
          <a:prstGeom prst="rect">
            <a:avLst/>
          </a:prstGeom>
        </p:spPr>
        <p:txBody>
          <a:bodyPr/>
          <a:lstStyle/>
          <a:p>
            <a:pPr>
              <a:defRPr/>
            </a:pPr>
            <a:fld id="{98312E86-C231-4558-8692-D585A774BEA6}" type="slidenum">
              <a:rPr lang="en-US"/>
              <a:pPr>
                <a:defRPr/>
              </a:pPr>
              <a:t>183</a:t>
            </a:fld>
            <a:endParaRPr lang="en-US"/>
          </a:p>
        </p:txBody>
      </p:sp>
      <p:grpSp>
        <p:nvGrpSpPr>
          <p:cNvPr id="97283" name="Group 56"/>
          <p:cNvGrpSpPr>
            <a:grpSpLocks/>
          </p:cNvGrpSpPr>
          <p:nvPr/>
        </p:nvGrpSpPr>
        <p:grpSpPr bwMode="auto">
          <a:xfrm>
            <a:off x="2489200" y="1741488"/>
            <a:ext cx="4972050" cy="1760537"/>
            <a:chOff x="2057400" y="1309687"/>
            <a:chExt cx="4972050" cy="1760538"/>
          </a:xfrm>
        </p:grpSpPr>
        <p:sp>
          <p:nvSpPr>
            <p:cNvPr id="97366" name="Down Arrow 46"/>
            <p:cNvSpPr>
              <a:spLocks noChangeArrowheads="1"/>
            </p:cNvSpPr>
            <p:nvPr/>
          </p:nvSpPr>
          <p:spPr bwMode="auto">
            <a:xfrm>
              <a:off x="2162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7367" name="Down Arrow 47"/>
            <p:cNvSpPr>
              <a:spLocks noChangeArrowheads="1"/>
            </p:cNvSpPr>
            <p:nvPr/>
          </p:nvSpPr>
          <p:spPr bwMode="auto">
            <a:xfrm>
              <a:off x="28479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7368" name="Down Arrow 48"/>
            <p:cNvSpPr>
              <a:spLocks noChangeArrowheads="1"/>
            </p:cNvSpPr>
            <p:nvPr/>
          </p:nvSpPr>
          <p:spPr bwMode="auto">
            <a:xfrm>
              <a:off x="35337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7369" name="Down Arrow 49"/>
            <p:cNvSpPr>
              <a:spLocks noChangeArrowheads="1"/>
            </p:cNvSpPr>
            <p:nvPr/>
          </p:nvSpPr>
          <p:spPr bwMode="auto">
            <a:xfrm>
              <a:off x="60483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7370" name="Down Arrow 50"/>
            <p:cNvSpPr>
              <a:spLocks noChangeArrowheads="1"/>
            </p:cNvSpPr>
            <p:nvPr/>
          </p:nvSpPr>
          <p:spPr bwMode="auto">
            <a:xfrm>
              <a:off x="6734175" y="2362200"/>
              <a:ext cx="193675" cy="555625"/>
            </a:xfrm>
            <a:prstGeom prst="downArrow">
              <a:avLst>
                <a:gd name="adj1" fmla="val 50000"/>
                <a:gd name="adj2" fmla="val 7172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2600"/>
            </a:p>
          </p:txBody>
        </p:sp>
        <p:sp>
          <p:nvSpPr>
            <p:cNvPr id="97371" name="Down Arrow 51"/>
            <p:cNvSpPr>
              <a:spLocks noChangeArrowheads="1"/>
            </p:cNvSpPr>
            <p:nvPr/>
          </p:nvSpPr>
          <p:spPr bwMode="auto">
            <a:xfrm>
              <a:off x="4676775" y="23622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97372" name="Down Arrow 52"/>
            <p:cNvSpPr>
              <a:spLocks noChangeArrowheads="1"/>
            </p:cNvSpPr>
            <p:nvPr/>
          </p:nvSpPr>
          <p:spPr bwMode="auto">
            <a:xfrm>
              <a:off x="4752975" y="24384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97373" name="Down Arrow 53"/>
            <p:cNvSpPr>
              <a:spLocks noChangeArrowheads="1"/>
            </p:cNvSpPr>
            <p:nvPr/>
          </p:nvSpPr>
          <p:spPr bwMode="auto">
            <a:xfrm>
              <a:off x="4829175" y="2514600"/>
              <a:ext cx="193675" cy="555625"/>
            </a:xfrm>
            <a:prstGeom prst="downArrow">
              <a:avLst>
                <a:gd name="adj1" fmla="val 50000"/>
                <a:gd name="adj2" fmla="val 71721"/>
              </a:avLst>
            </a:prstGeom>
            <a:solidFill>
              <a:schemeClr val="bg1"/>
            </a:solidFill>
            <a:ln w="9525" algn="ctr">
              <a:solidFill>
                <a:schemeClr val="tx1"/>
              </a:solidFill>
              <a:round/>
              <a:headEnd/>
              <a:tailEnd/>
            </a:ln>
          </p:spPr>
          <p:txBody>
            <a:bodyPr wrap="none">
              <a:spAutoFit/>
            </a:bodyPr>
            <a:lstStyle/>
            <a:p>
              <a:endParaRPr lang="en-US" sz="2600"/>
            </a:p>
          </p:txBody>
        </p:sp>
        <p:sp>
          <p:nvSpPr>
            <p:cNvPr id="97374" name="Right Brace 54"/>
            <p:cNvSpPr>
              <a:spLocks/>
            </p:cNvSpPr>
            <p:nvPr/>
          </p:nvSpPr>
          <p:spPr bwMode="auto">
            <a:xfrm rot="-5400000">
              <a:off x="3885406" y="-518319"/>
              <a:ext cx="1316038" cy="4972050"/>
            </a:xfrm>
            <a:prstGeom prst="rightBrace">
              <a:avLst>
                <a:gd name="adj1" fmla="val 96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spAutoFit/>
            </a:bodyPr>
            <a:lstStyle/>
            <a:p>
              <a:endParaRPr lang="en-US" sz="2600"/>
            </a:p>
          </p:txBody>
        </p:sp>
      </p:grpSp>
      <p:sp>
        <p:nvSpPr>
          <p:cNvPr id="97284" name="TextBox 55"/>
          <p:cNvSpPr txBox="1">
            <a:spLocks noChangeArrowheads="1"/>
          </p:cNvSpPr>
          <p:nvPr/>
        </p:nvSpPr>
        <p:spPr bwMode="auto">
          <a:xfrm>
            <a:off x="4470400" y="2032000"/>
            <a:ext cx="1085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600">
                <a:latin typeface="Arial" charset="0"/>
              </a:rPr>
              <a:t>Inputs</a:t>
            </a:r>
          </a:p>
        </p:txBody>
      </p:sp>
      <p:cxnSp>
        <p:nvCxnSpPr>
          <p:cNvPr id="97285" name="Straight Arrow Connector 9"/>
          <p:cNvCxnSpPr>
            <a:cxnSpLocks noChangeShapeType="1"/>
          </p:cNvCxnSpPr>
          <p:nvPr/>
        </p:nvCxnSpPr>
        <p:spPr bwMode="auto">
          <a:xfrm>
            <a:off x="3289300" y="3806825"/>
            <a:ext cx="2781300" cy="20638"/>
          </a:xfrm>
          <a:prstGeom prst="straightConnector1">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3" name="12-Point Star 12"/>
          <p:cNvSpPr/>
          <p:nvPr/>
        </p:nvSpPr>
        <p:spPr bwMode="auto">
          <a:xfrm>
            <a:off x="7899400" y="3521075"/>
            <a:ext cx="457200" cy="53340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wrap="none">
            <a:spAutoFit/>
          </a:bodyPr>
          <a:lstStyle/>
          <a:p>
            <a:pPr fontAlgn="auto">
              <a:spcBef>
                <a:spcPts val="0"/>
              </a:spcBef>
              <a:spcAft>
                <a:spcPts val="0"/>
              </a:spcAft>
              <a:defRPr/>
            </a:pPr>
            <a:endParaRPr lang="en-US" sz="2600"/>
          </a:p>
        </p:txBody>
      </p:sp>
      <p:sp>
        <p:nvSpPr>
          <p:cNvPr id="97287" name="Freeform 60"/>
          <p:cNvSpPr>
            <a:spLocks/>
          </p:cNvSpPr>
          <p:nvPr/>
        </p:nvSpPr>
        <p:spPr bwMode="auto">
          <a:xfrm>
            <a:off x="2209800" y="3587750"/>
            <a:ext cx="6059488"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7288" name="Text Box 61"/>
          <p:cNvSpPr txBox="1">
            <a:spLocks noChangeArrowheads="1"/>
          </p:cNvSpPr>
          <p:nvPr/>
        </p:nvSpPr>
        <p:spPr bwMode="auto">
          <a:xfrm>
            <a:off x="1187450" y="35734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1</a:t>
            </a:r>
          </a:p>
        </p:txBody>
      </p:sp>
      <p:sp>
        <p:nvSpPr>
          <p:cNvPr id="97289" name="Text Box 62"/>
          <p:cNvSpPr txBox="1">
            <a:spLocks noChangeArrowheads="1"/>
          </p:cNvSpPr>
          <p:nvPr/>
        </p:nvSpPr>
        <p:spPr bwMode="auto">
          <a:xfrm>
            <a:off x="1201738" y="3997325"/>
            <a:ext cx="776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Run 2</a:t>
            </a:r>
          </a:p>
        </p:txBody>
      </p:sp>
      <p:cxnSp>
        <p:nvCxnSpPr>
          <p:cNvPr id="97290" name="Elbow Connector 14"/>
          <p:cNvCxnSpPr>
            <a:cxnSpLocks noChangeShapeType="1"/>
          </p:cNvCxnSpPr>
          <p:nvPr/>
        </p:nvCxnSpPr>
        <p:spPr bwMode="auto">
          <a:xfrm rot="5400000" flipH="1">
            <a:off x="6984207" y="4545806"/>
            <a:ext cx="792162" cy="142875"/>
          </a:xfrm>
          <a:prstGeom prst="bentConnector3">
            <a:avLst>
              <a:gd name="adj1" fmla="val 4989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7291" name="Group 54"/>
          <p:cNvGrpSpPr>
            <a:grpSpLocks/>
          </p:cNvGrpSpPr>
          <p:nvPr/>
        </p:nvGrpSpPr>
        <p:grpSpPr bwMode="auto">
          <a:xfrm rot="5400000">
            <a:off x="7870825" y="4511676"/>
            <a:ext cx="803275" cy="342900"/>
            <a:chOff x="3886200" y="5334000"/>
            <a:chExt cx="3810000" cy="534194"/>
          </a:xfrm>
        </p:grpSpPr>
        <p:cxnSp>
          <p:nvCxnSpPr>
            <p:cNvPr id="97357" name="Elbow Connector 55"/>
            <p:cNvCxnSpPr>
              <a:cxnSpLocks noChangeShapeType="1"/>
            </p:cNvCxnSpPr>
            <p:nvPr/>
          </p:nvCxnSpPr>
          <p:spPr bwMode="auto">
            <a:xfrm flipV="1">
              <a:off x="4648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7358" name="Elbow Connector 56"/>
            <p:cNvCxnSpPr>
              <a:cxnSpLocks noChangeShapeType="1"/>
            </p:cNvCxnSpPr>
            <p:nvPr/>
          </p:nvCxnSpPr>
          <p:spPr bwMode="auto">
            <a:xfrm flipV="1">
              <a:off x="5410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7359" name="Elbow Connector 57"/>
            <p:cNvCxnSpPr>
              <a:cxnSpLocks noChangeShapeType="1"/>
            </p:cNvCxnSpPr>
            <p:nvPr/>
          </p:nvCxnSpPr>
          <p:spPr bwMode="auto">
            <a:xfrm flipV="1">
              <a:off x="6172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7360" name="Elbow Connector 58"/>
            <p:cNvCxnSpPr>
              <a:cxnSpLocks noChangeShapeType="1"/>
            </p:cNvCxnSpPr>
            <p:nvPr/>
          </p:nvCxnSpPr>
          <p:spPr bwMode="auto">
            <a:xfrm flipV="1">
              <a:off x="6934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7361" name="Elbow Connector 59"/>
            <p:cNvCxnSpPr>
              <a:cxnSpLocks noChangeShapeType="1"/>
            </p:cNvCxnSpPr>
            <p:nvPr/>
          </p:nvCxnSpPr>
          <p:spPr bwMode="auto">
            <a:xfrm flipV="1">
              <a:off x="3886200" y="5334000"/>
              <a:ext cx="762000" cy="533400"/>
            </a:xfrm>
            <a:prstGeom prst="bentConnector3">
              <a:avLst>
                <a:gd name="adj1" fmla="val 50000"/>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7362" name="Straight Connector 60"/>
            <p:cNvCxnSpPr>
              <a:cxnSpLocks noChangeShapeType="1"/>
            </p:cNvCxnSpPr>
            <p:nvPr/>
          </p:nvCxnSpPr>
          <p:spPr bwMode="auto">
            <a:xfrm rot="5400000">
              <a:off x="4381500" y="5600700"/>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7363" name="Straight Connector 61"/>
            <p:cNvCxnSpPr>
              <a:cxnSpLocks noChangeShapeType="1"/>
            </p:cNvCxnSpPr>
            <p:nvPr/>
          </p:nvCxnSpPr>
          <p:spPr bwMode="auto">
            <a:xfrm rot="5400000">
              <a:off x="5142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7364" name="Straight Connector 62"/>
            <p:cNvCxnSpPr>
              <a:cxnSpLocks noChangeShapeType="1"/>
            </p:cNvCxnSpPr>
            <p:nvPr/>
          </p:nvCxnSpPr>
          <p:spPr bwMode="auto">
            <a:xfrm rot="5400000">
              <a:off x="5906294"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7365" name="Straight Connector 63"/>
            <p:cNvCxnSpPr>
              <a:cxnSpLocks noChangeShapeType="1"/>
            </p:cNvCxnSpPr>
            <p:nvPr/>
          </p:nvCxnSpPr>
          <p:spPr bwMode="auto">
            <a:xfrm rot="5400000">
              <a:off x="6666706" y="5599906"/>
              <a:ext cx="5334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97292" name="Text Box 85"/>
          <p:cNvSpPr txBox="1">
            <a:spLocks noChangeArrowheads="1"/>
          </p:cNvSpPr>
          <p:nvPr/>
        </p:nvSpPr>
        <p:spPr bwMode="auto">
          <a:xfrm>
            <a:off x="4484688" y="4454525"/>
            <a:ext cx="210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Overlapping region</a:t>
            </a:r>
          </a:p>
        </p:txBody>
      </p:sp>
      <p:sp>
        <p:nvSpPr>
          <p:cNvPr id="97293" name="Freeform 86"/>
          <p:cNvSpPr>
            <a:spLocks/>
          </p:cNvSpPr>
          <p:nvPr/>
        </p:nvSpPr>
        <p:spPr bwMode="auto">
          <a:xfrm>
            <a:off x="2082800" y="3870325"/>
            <a:ext cx="5287963" cy="239713"/>
          </a:xfrm>
          <a:custGeom>
            <a:avLst/>
            <a:gdLst>
              <a:gd name="T0" fmla="*/ 0 w 3500"/>
              <a:gd name="T1" fmla="*/ 151 h 151"/>
              <a:gd name="T2" fmla="*/ 1497 w 3500"/>
              <a:gd name="T3" fmla="*/ 15 h 151"/>
              <a:gd name="T4" fmla="*/ 3175 w 3500"/>
              <a:gd name="T5" fmla="*/ 60 h 151"/>
              <a:gd name="T6" fmla="*/ 3447 w 3500"/>
              <a:gd name="T7" fmla="*/ 105 h 151"/>
              <a:gd name="T8" fmla="*/ 0 60000 65536"/>
              <a:gd name="T9" fmla="*/ 0 60000 65536"/>
              <a:gd name="T10" fmla="*/ 0 60000 65536"/>
              <a:gd name="T11" fmla="*/ 0 60000 65536"/>
              <a:gd name="T12" fmla="*/ 0 w 3500"/>
              <a:gd name="T13" fmla="*/ 0 h 151"/>
              <a:gd name="T14" fmla="*/ 3500 w 3500"/>
              <a:gd name="T15" fmla="*/ 151 h 151"/>
            </a:gdLst>
            <a:ahLst/>
            <a:cxnLst>
              <a:cxn ang="T8">
                <a:pos x="T0" y="T1"/>
              </a:cxn>
              <a:cxn ang="T9">
                <a:pos x="T2" y="T3"/>
              </a:cxn>
              <a:cxn ang="T10">
                <a:pos x="T4" y="T5"/>
              </a:cxn>
              <a:cxn ang="T11">
                <a:pos x="T6" y="T7"/>
              </a:cxn>
            </a:cxnLst>
            <a:rect l="T12" t="T13" r="T14" b="T15"/>
            <a:pathLst>
              <a:path w="3500" h="151">
                <a:moveTo>
                  <a:pt x="0" y="151"/>
                </a:moveTo>
                <a:cubicBezTo>
                  <a:pt x="484" y="90"/>
                  <a:pt x="968" y="30"/>
                  <a:pt x="1497" y="15"/>
                </a:cubicBezTo>
                <a:cubicBezTo>
                  <a:pt x="2026" y="0"/>
                  <a:pt x="2850" y="45"/>
                  <a:pt x="3175" y="60"/>
                </a:cubicBezTo>
                <a:cubicBezTo>
                  <a:pt x="3500" y="75"/>
                  <a:pt x="3402" y="98"/>
                  <a:pt x="3447" y="105"/>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97294" name="Group 97"/>
          <p:cNvGrpSpPr>
            <a:grpSpLocks/>
          </p:cNvGrpSpPr>
          <p:nvPr/>
        </p:nvGrpSpPr>
        <p:grpSpPr bwMode="auto">
          <a:xfrm>
            <a:off x="7658100" y="3614738"/>
            <a:ext cx="231775" cy="434975"/>
            <a:chOff x="4404" y="2277"/>
            <a:chExt cx="146" cy="274"/>
          </a:xfrm>
        </p:grpSpPr>
        <p:sp>
          <p:nvSpPr>
            <p:cNvPr id="9735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54" name="Straight Arrow Connector 95"/>
            <p:cNvCxnSpPr>
              <a:cxnSpLocks noChangeShapeType="1"/>
              <a:stCxn id="9735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55" name="Straight Arrow Connector 96"/>
            <p:cNvCxnSpPr>
              <a:cxnSpLocks noChangeShapeType="1"/>
              <a:stCxn id="9735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56" name="Straight Arrow Connector 97"/>
            <p:cNvCxnSpPr>
              <a:cxnSpLocks noChangeShapeType="1"/>
              <a:stCxn id="9735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295" name="Group 98"/>
          <p:cNvGrpSpPr>
            <a:grpSpLocks/>
          </p:cNvGrpSpPr>
          <p:nvPr/>
        </p:nvGrpSpPr>
        <p:grpSpPr bwMode="auto">
          <a:xfrm>
            <a:off x="7407275" y="3630613"/>
            <a:ext cx="231775" cy="434975"/>
            <a:chOff x="4404" y="2277"/>
            <a:chExt cx="146" cy="274"/>
          </a:xfrm>
        </p:grpSpPr>
        <p:sp>
          <p:nvSpPr>
            <p:cNvPr id="9734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50" name="Straight Arrow Connector 95"/>
            <p:cNvCxnSpPr>
              <a:cxnSpLocks noChangeShapeType="1"/>
              <a:stCxn id="9734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51" name="Straight Arrow Connector 96"/>
            <p:cNvCxnSpPr>
              <a:cxnSpLocks noChangeShapeType="1"/>
              <a:stCxn id="9734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52" name="Straight Arrow Connector 97"/>
            <p:cNvCxnSpPr>
              <a:cxnSpLocks noChangeShapeType="1"/>
              <a:stCxn id="9734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296" name="Group 103"/>
          <p:cNvGrpSpPr>
            <a:grpSpLocks/>
          </p:cNvGrpSpPr>
          <p:nvPr/>
        </p:nvGrpSpPr>
        <p:grpSpPr bwMode="auto">
          <a:xfrm>
            <a:off x="7169150" y="3649663"/>
            <a:ext cx="231775" cy="434975"/>
            <a:chOff x="4404" y="2277"/>
            <a:chExt cx="146" cy="274"/>
          </a:xfrm>
        </p:grpSpPr>
        <p:sp>
          <p:nvSpPr>
            <p:cNvPr id="9734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46" name="Straight Arrow Connector 95"/>
            <p:cNvCxnSpPr>
              <a:cxnSpLocks noChangeShapeType="1"/>
              <a:stCxn id="9734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47" name="Straight Arrow Connector 96"/>
            <p:cNvCxnSpPr>
              <a:cxnSpLocks noChangeShapeType="1"/>
              <a:stCxn id="9734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48" name="Straight Arrow Connector 97"/>
            <p:cNvCxnSpPr>
              <a:cxnSpLocks noChangeShapeType="1"/>
              <a:stCxn id="9734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297" name="Group 108"/>
          <p:cNvGrpSpPr>
            <a:grpSpLocks/>
          </p:cNvGrpSpPr>
          <p:nvPr/>
        </p:nvGrpSpPr>
        <p:grpSpPr bwMode="auto">
          <a:xfrm>
            <a:off x="6940550" y="3630613"/>
            <a:ext cx="231775" cy="434975"/>
            <a:chOff x="4404" y="2277"/>
            <a:chExt cx="146" cy="274"/>
          </a:xfrm>
        </p:grpSpPr>
        <p:sp>
          <p:nvSpPr>
            <p:cNvPr id="9734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42" name="Straight Arrow Connector 95"/>
            <p:cNvCxnSpPr>
              <a:cxnSpLocks noChangeShapeType="1"/>
              <a:stCxn id="9734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43" name="Straight Arrow Connector 96"/>
            <p:cNvCxnSpPr>
              <a:cxnSpLocks noChangeShapeType="1"/>
              <a:stCxn id="9734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44" name="Straight Arrow Connector 97"/>
            <p:cNvCxnSpPr>
              <a:cxnSpLocks noChangeShapeType="1"/>
              <a:stCxn id="9734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298" name="Group 113"/>
          <p:cNvGrpSpPr>
            <a:grpSpLocks/>
          </p:cNvGrpSpPr>
          <p:nvPr/>
        </p:nvGrpSpPr>
        <p:grpSpPr bwMode="auto">
          <a:xfrm>
            <a:off x="6702425" y="3640138"/>
            <a:ext cx="231775" cy="434975"/>
            <a:chOff x="4404" y="2277"/>
            <a:chExt cx="146" cy="274"/>
          </a:xfrm>
        </p:grpSpPr>
        <p:sp>
          <p:nvSpPr>
            <p:cNvPr id="9733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38" name="Straight Arrow Connector 95"/>
            <p:cNvCxnSpPr>
              <a:cxnSpLocks noChangeShapeType="1"/>
              <a:stCxn id="9733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39" name="Straight Arrow Connector 96"/>
            <p:cNvCxnSpPr>
              <a:cxnSpLocks noChangeShapeType="1"/>
              <a:stCxn id="9733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40" name="Straight Arrow Connector 97"/>
            <p:cNvCxnSpPr>
              <a:cxnSpLocks noChangeShapeType="1"/>
              <a:stCxn id="9733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299" name="Group 118"/>
          <p:cNvGrpSpPr>
            <a:grpSpLocks/>
          </p:cNvGrpSpPr>
          <p:nvPr/>
        </p:nvGrpSpPr>
        <p:grpSpPr bwMode="auto">
          <a:xfrm>
            <a:off x="6464300" y="3630613"/>
            <a:ext cx="231775" cy="434975"/>
            <a:chOff x="4404" y="2277"/>
            <a:chExt cx="146" cy="274"/>
          </a:xfrm>
        </p:grpSpPr>
        <p:sp>
          <p:nvSpPr>
            <p:cNvPr id="97333"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34" name="Straight Arrow Connector 95"/>
            <p:cNvCxnSpPr>
              <a:cxnSpLocks noChangeShapeType="1"/>
              <a:stCxn id="97333"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35" name="Straight Arrow Connector 96"/>
            <p:cNvCxnSpPr>
              <a:cxnSpLocks noChangeShapeType="1"/>
              <a:stCxn id="97333"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36" name="Straight Arrow Connector 97"/>
            <p:cNvCxnSpPr>
              <a:cxnSpLocks noChangeShapeType="1"/>
              <a:stCxn id="97333"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300" name="Group 123"/>
          <p:cNvGrpSpPr>
            <a:grpSpLocks/>
          </p:cNvGrpSpPr>
          <p:nvPr/>
        </p:nvGrpSpPr>
        <p:grpSpPr bwMode="auto">
          <a:xfrm>
            <a:off x="6207125" y="3640138"/>
            <a:ext cx="231775" cy="434975"/>
            <a:chOff x="4404" y="2277"/>
            <a:chExt cx="146" cy="274"/>
          </a:xfrm>
        </p:grpSpPr>
        <p:sp>
          <p:nvSpPr>
            <p:cNvPr id="97329"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30" name="Straight Arrow Connector 95"/>
            <p:cNvCxnSpPr>
              <a:cxnSpLocks noChangeShapeType="1"/>
              <a:stCxn id="97329"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31" name="Straight Arrow Connector 96"/>
            <p:cNvCxnSpPr>
              <a:cxnSpLocks noChangeShapeType="1"/>
              <a:stCxn id="97329"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32" name="Straight Arrow Connector 97"/>
            <p:cNvCxnSpPr>
              <a:cxnSpLocks noChangeShapeType="1"/>
              <a:stCxn id="97329"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301" name="Group 128"/>
          <p:cNvGrpSpPr>
            <a:grpSpLocks/>
          </p:cNvGrpSpPr>
          <p:nvPr/>
        </p:nvGrpSpPr>
        <p:grpSpPr bwMode="auto">
          <a:xfrm>
            <a:off x="2578100" y="3659188"/>
            <a:ext cx="231775" cy="434975"/>
            <a:chOff x="4404" y="2277"/>
            <a:chExt cx="146" cy="274"/>
          </a:xfrm>
        </p:grpSpPr>
        <p:sp>
          <p:nvSpPr>
            <p:cNvPr id="97325"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26" name="Straight Arrow Connector 95"/>
            <p:cNvCxnSpPr>
              <a:cxnSpLocks noChangeShapeType="1"/>
              <a:stCxn id="97325"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27" name="Straight Arrow Connector 96"/>
            <p:cNvCxnSpPr>
              <a:cxnSpLocks noChangeShapeType="1"/>
              <a:stCxn id="97325"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28" name="Straight Arrow Connector 97"/>
            <p:cNvCxnSpPr>
              <a:cxnSpLocks noChangeShapeType="1"/>
              <a:stCxn id="97325"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302" name="Group 133"/>
          <p:cNvGrpSpPr>
            <a:grpSpLocks/>
          </p:cNvGrpSpPr>
          <p:nvPr/>
        </p:nvGrpSpPr>
        <p:grpSpPr bwMode="auto">
          <a:xfrm>
            <a:off x="2778125" y="3649663"/>
            <a:ext cx="231775" cy="434975"/>
            <a:chOff x="4404" y="2277"/>
            <a:chExt cx="146" cy="274"/>
          </a:xfrm>
        </p:grpSpPr>
        <p:sp>
          <p:nvSpPr>
            <p:cNvPr id="97321"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22" name="Straight Arrow Connector 95"/>
            <p:cNvCxnSpPr>
              <a:cxnSpLocks noChangeShapeType="1"/>
              <a:stCxn id="97321"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23" name="Straight Arrow Connector 96"/>
            <p:cNvCxnSpPr>
              <a:cxnSpLocks noChangeShapeType="1"/>
              <a:stCxn id="97321"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24" name="Straight Arrow Connector 97"/>
            <p:cNvCxnSpPr>
              <a:cxnSpLocks noChangeShapeType="1"/>
              <a:stCxn id="97321"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97303" name="Group 138"/>
          <p:cNvGrpSpPr>
            <a:grpSpLocks/>
          </p:cNvGrpSpPr>
          <p:nvPr/>
        </p:nvGrpSpPr>
        <p:grpSpPr bwMode="auto">
          <a:xfrm>
            <a:off x="3025775" y="3621088"/>
            <a:ext cx="231775" cy="434975"/>
            <a:chOff x="4404" y="2277"/>
            <a:chExt cx="146" cy="274"/>
          </a:xfrm>
        </p:grpSpPr>
        <p:sp>
          <p:nvSpPr>
            <p:cNvPr id="97317" name="Flowchart: Connector 94"/>
            <p:cNvSpPr>
              <a:spLocks noChangeArrowheads="1"/>
            </p:cNvSpPr>
            <p:nvPr/>
          </p:nvSpPr>
          <p:spPr bwMode="auto">
            <a:xfrm>
              <a:off x="4404" y="2366"/>
              <a:ext cx="84" cy="58"/>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sz="2600"/>
            </a:p>
          </p:txBody>
        </p:sp>
        <p:cxnSp>
          <p:nvCxnSpPr>
            <p:cNvPr id="97318" name="Straight Arrow Connector 95"/>
            <p:cNvCxnSpPr>
              <a:cxnSpLocks noChangeShapeType="1"/>
              <a:stCxn id="97317" idx="5"/>
            </p:cNvCxnSpPr>
            <p:nvPr/>
          </p:nvCxnSpPr>
          <p:spPr bwMode="auto">
            <a:xfrm>
              <a:off x="4476" y="2416"/>
              <a:ext cx="70" cy="13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19" name="Straight Arrow Connector 96"/>
            <p:cNvCxnSpPr>
              <a:cxnSpLocks noChangeShapeType="1"/>
              <a:stCxn id="97317" idx="7"/>
            </p:cNvCxnSpPr>
            <p:nvPr/>
          </p:nvCxnSpPr>
          <p:spPr bwMode="auto">
            <a:xfrm flipV="1">
              <a:off x="4476" y="2277"/>
              <a:ext cx="46" cy="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20" name="Straight Arrow Connector 97"/>
            <p:cNvCxnSpPr>
              <a:cxnSpLocks noChangeShapeType="1"/>
              <a:stCxn id="97317" idx="6"/>
            </p:cNvCxnSpPr>
            <p:nvPr/>
          </p:nvCxnSpPr>
          <p:spPr bwMode="auto">
            <a:xfrm flipV="1">
              <a:off x="4488" y="2391"/>
              <a:ext cx="62" cy="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97304" name="Picture 1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716338"/>
            <a:ext cx="287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5" name="Text Box 80"/>
          <p:cNvSpPr txBox="1">
            <a:spLocks noChangeArrowheads="1"/>
          </p:cNvSpPr>
          <p:nvPr/>
        </p:nvSpPr>
        <p:spPr bwMode="auto">
          <a:xfrm>
            <a:off x="6134100" y="6265863"/>
            <a:ext cx="2265363" cy="37623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Extended Trace</a:t>
            </a:r>
          </a:p>
        </p:txBody>
      </p:sp>
      <p:sp>
        <p:nvSpPr>
          <p:cNvPr id="97306" name="Line 87"/>
          <p:cNvSpPr>
            <a:spLocks noChangeShapeType="1"/>
          </p:cNvSpPr>
          <p:nvPr/>
        </p:nvSpPr>
        <p:spPr bwMode="auto">
          <a:xfrm flipH="1">
            <a:off x="4791075" y="6457950"/>
            <a:ext cx="1276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7307" name="Rectangle 83"/>
          <p:cNvSpPr>
            <a:spLocks noChangeArrowheads="1"/>
          </p:cNvSpPr>
          <p:nvPr/>
        </p:nvSpPr>
        <p:spPr bwMode="auto">
          <a:xfrm>
            <a:off x="7164388" y="5541963"/>
            <a:ext cx="419100" cy="1016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97308" name="Text Box 64"/>
          <p:cNvSpPr txBox="1">
            <a:spLocks noChangeArrowheads="1"/>
          </p:cNvSpPr>
          <p:nvPr/>
        </p:nvSpPr>
        <p:spPr bwMode="auto">
          <a:xfrm>
            <a:off x="6137275" y="5649913"/>
            <a:ext cx="1439863"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2</a:t>
            </a:r>
          </a:p>
        </p:txBody>
      </p:sp>
      <p:sp>
        <p:nvSpPr>
          <p:cNvPr id="97309" name="Line 81"/>
          <p:cNvSpPr>
            <a:spLocks noChangeShapeType="1"/>
          </p:cNvSpPr>
          <p:nvPr/>
        </p:nvSpPr>
        <p:spPr bwMode="auto">
          <a:xfrm>
            <a:off x="7159625" y="4781550"/>
            <a:ext cx="0" cy="145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7310" name="Line 82"/>
          <p:cNvSpPr>
            <a:spLocks noChangeShapeType="1"/>
          </p:cNvSpPr>
          <p:nvPr/>
        </p:nvSpPr>
        <p:spPr bwMode="auto">
          <a:xfrm>
            <a:off x="7585075" y="4724400"/>
            <a:ext cx="0" cy="145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7311" name="Text Box 56"/>
          <p:cNvSpPr txBox="1">
            <a:spLocks noChangeArrowheads="1"/>
          </p:cNvSpPr>
          <p:nvPr/>
        </p:nvSpPr>
        <p:spPr bwMode="auto">
          <a:xfrm>
            <a:off x="7162800" y="5157788"/>
            <a:ext cx="12827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Trace 1</a:t>
            </a:r>
          </a:p>
        </p:txBody>
      </p:sp>
      <p:sp>
        <p:nvSpPr>
          <p:cNvPr id="97312" name="Rectangle 2"/>
          <p:cNvSpPr>
            <a:spLocks noGrp="1" noRot="1" noChangeArrowheads="1"/>
          </p:cNvSpPr>
          <p:nvPr>
            <p:ph type="title"/>
          </p:nvPr>
        </p:nvSpPr>
        <p:spPr/>
        <p:txBody>
          <a:bodyPr/>
          <a:lstStyle/>
          <a:p>
            <a:r>
              <a:rPr lang="en-US" sz="4000" smtClean="0"/>
              <a:t>nuTAB-BackSpace: Intution</a:t>
            </a:r>
            <a:endParaRPr lang="en-US" smtClean="0"/>
          </a:p>
        </p:txBody>
      </p:sp>
      <p:sp>
        <p:nvSpPr>
          <p:cNvPr id="95" name="Freeform 94"/>
          <p:cNvSpPr/>
          <p:nvPr/>
        </p:nvSpPr>
        <p:spPr>
          <a:xfrm>
            <a:off x="6429375" y="5156200"/>
            <a:ext cx="933450" cy="682625"/>
          </a:xfrm>
          <a:custGeom>
            <a:avLst/>
            <a:gdLst>
              <a:gd name="connsiteX0" fmla="*/ 933450 w 933450"/>
              <a:gd name="connsiteY0" fmla="*/ 682625 h 682625"/>
              <a:gd name="connsiteX1" fmla="*/ 647700 w 933450"/>
              <a:gd name="connsiteY1" fmla="*/ 444500 h 682625"/>
              <a:gd name="connsiteX2" fmla="*/ 276225 w 933450"/>
              <a:gd name="connsiteY2" fmla="*/ 454025 h 682625"/>
              <a:gd name="connsiteX3" fmla="*/ 209550 w 933450"/>
              <a:gd name="connsiteY3" fmla="*/ 73025 h 682625"/>
              <a:gd name="connsiteX4" fmla="*/ 38100 w 933450"/>
              <a:gd name="connsiteY4" fmla="*/ 15875 h 682625"/>
              <a:gd name="connsiteX5" fmla="*/ 38100 w 933450"/>
              <a:gd name="connsiteY5" fmla="*/ 15875 h 682625"/>
              <a:gd name="connsiteX6" fmla="*/ 0 w 933450"/>
              <a:gd name="connsiteY6" fmla="*/ 15875 h 6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450" h="682625">
                <a:moveTo>
                  <a:pt x="933450" y="682625"/>
                </a:moveTo>
                <a:cubicBezTo>
                  <a:pt x="845344" y="582612"/>
                  <a:pt x="757238" y="482600"/>
                  <a:pt x="647700" y="444500"/>
                </a:cubicBezTo>
                <a:cubicBezTo>
                  <a:pt x="538162" y="406400"/>
                  <a:pt x="349250" y="515938"/>
                  <a:pt x="276225" y="454025"/>
                </a:cubicBezTo>
                <a:cubicBezTo>
                  <a:pt x="203200" y="392113"/>
                  <a:pt x="249238" y="146050"/>
                  <a:pt x="209550" y="73025"/>
                </a:cubicBezTo>
                <a:cubicBezTo>
                  <a:pt x="169863" y="0"/>
                  <a:pt x="38100" y="15875"/>
                  <a:pt x="38100" y="15875"/>
                </a:cubicBezTo>
                <a:lnTo>
                  <a:pt x="38100" y="15875"/>
                </a:lnTo>
                <a:cubicBezTo>
                  <a:pt x="31750" y="15875"/>
                  <a:pt x="22225" y="12700"/>
                  <a:pt x="0" y="15875"/>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7" name="Freeform 96"/>
          <p:cNvSpPr/>
          <p:nvPr/>
        </p:nvSpPr>
        <p:spPr>
          <a:xfrm>
            <a:off x="6451600" y="4994275"/>
            <a:ext cx="809625" cy="374650"/>
          </a:xfrm>
          <a:custGeom>
            <a:avLst/>
            <a:gdLst>
              <a:gd name="connsiteX0" fmla="*/ 808776 w 808776"/>
              <a:gd name="connsiteY0" fmla="*/ 375216 h 375216"/>
              <a:gd name="connsiteX1" fmla="*/ 645814 w 808776"/>
              <a:gd name="connsiteY1" fmla="*/ 281663 h 375216"/>
              <a:gd name="connsiteX2" fmla="*/ 440602 w 808776"/>
              <a:gd name="connsiteY2" fmla="*/ 287699 h 375216"/>
              <a:gd name="connsiteX3" fmla="*/ 410424 w 808776"/>
              <a:gd name="connsiteY3" fmla="*/ 46273 h 375216"/>
              <a:gd name="connsiteX4" fmla="*/ 0 w 808776"/>
              <a:gd name="connsiteY4" fmla="*/ 10060 h 37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76" h="375216">
                <a:moveTo>
                  <a:pt x="808776" y="375216"/>
                </a:moveTo>
                <a:cubicBezTo>
                  <a:pt x="757976" y="335732"/>
                  <a:pt x="707176" y="296249"/>
                  <a:pt x="645814" y="281663"/>
                </a:cubicBezTo>
                <a:cubicBezTo>
                  <a:pt x="584452" y="267077"/>
                  <a:pt x="479834" y="326931"/>
                  <a:pt x="440602" y="287699"/>
                </a:cubicBezTo>
                <a:cubicBezTo>
                  <a:pt x="401370" y="248467"/>
                  <a:pt x="483858" y="92546"/>
                  <a:pt x="410424" y="46273"/>
                </a:cubicBezTo>
                <a:cubicBezTo>
                  <a:pt x="336990" y="0"/>
                  <a:pt x="168495" y="5030"/>
                  <a:pt x="0" y="1006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7" name="Rectangle 106"/>
          <p:cNvSpPr/>
          <p:nvPr/>
        </p:nvSpPr>
        <p:spPr>
          <a:xfrm>
            <a:off x="7156450" y="5648325"/>
            <a:ext cx="428625" cy="376238"/>
          </a:xfrm>
          <a:prstGeom prst="rect">
            <a:avLst/>
          </a:prstGeom>
          <a:gradFill>
            <a:gsLst>
              <a:gs pos="0">
                <a:srgbClr val="FFFFFF"/>
              </a:gs>
              <a:gs pos="37000">
                <a:srgbClr val="E6E6E6"/>
              </a:gs>
              <a:gs pos="75000">
                <a:srgbClr val="E6E6E6"/>
              </a:gs>
              <a:gs pos="52000">
                <a:schemeClr val="bg1">
                  <a:lumMod val="50000"/>
                </a:schemeClr>
              </a:gs>
              <a:gs pos="0">
                <a:schemeClr val="tx1">
                  <a:lumMod val="95000"/>
                  <a:lumOff val="5000"/>
                </a:schemeClr>
              </a:gs>
              <a:gs pos="32001">
                <a:srgbClr val="7D8496"/>
              </a:gs>
              <a:gs pos="47000">
                <a:srgbClr val="E6E6E6"/>
              </a:gs>
              <a:gs pos="85001">
                <a:srgbClr val="7D8496"/>
              </a:gs>
              <a:gs pos="100000">
                <a:srgbClr val="E6E6E6"/>
              </a:gs>
            </a:gsLst>
            <a:lin ang="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316" name="Text Box 85"/>
          <p:cNvSpPr txBox="1">
            <a:spLocks noChangeArrowheads="1"/>
          </p:cNvSpPr>
          <p:nvPr/>
        </p:nvSpPr>
        <p:spPr bwMode="auto">
          <a:xfrm>
            <a:off x="2932113" y="4913313"/>
            <a:ext cx="3475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Do Trace1 and Trace2 canonicalize?</a:t>
            </a:r>
          </a:p>
        </p:txBody>
      </p:sp>
    </p:spTree>
    <p:extLst>
      <p:ext uri="{BB962C8B-B14F-4D97-AF65-F5344CB8AC3E}">
        <p14:creationId xmlns:p14="http://schemas.microsoft.com/office/powerpoint/2010/main" val="50294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p:txBody>
          <a:bodyPr/>
          <a:lstStyle/>
          <a:p>
            <a:r>
              <a:rPr lang="en-US" smtClean="0"/>
              <a:t>nuTAB-BackSpace: Theory</a:t>
            </a:r>
          </a:p>
        </p:txBody>
      </p:sp>
      <p:sp>
        <p:nvSpPr>
          <p:cNvPr id="155651" name="Rectangle 3"/>
          <p:cNvSpPr>
            <a:spLocks noGrp="1"/>
          </p:cNvSpPr>
          <p:nvPr>
            <p:ph type="body" idx="1"/>
          </p:nvPr>
        </p:nvSpPr>
        <p:spPr/>
        <p:txBody>
          <a:bodyPr/>
          <a:lstStyle/>
          <a:p>
            <a:pPr>
              <a:buFont typeface="Arial" charset="0"/>
              <a:buNone/>
            </a:pPr>
            <a:r>
              <a:rPr lang="en-US" b="1" smtClean="0"/>
              <a:t>Theorem (Correctness of nuTAB-BackSpace):</a:t>
            </a:r>
          </a:p>
          <a:p>
            <a:pPr>
              <a:buFont typeface="Arial" charset="0"/>
              <a:buNone/>
            </a:pPr>
            <a:r>
              <a:rPr lang="en-US" smtClean="0"/>
              <a:t>	If the </a:t>
            </a:r>
            <a:r>
              <a:rPr lang="en-US" b="1" smtClean="0"/>
              <a:t>rewrite rules are terminating, confluent, and concretization preserving</a:t>
            </a:r>
            <a:r>
              <a:rPr lang="en-US" smtClean="0"/>
              <a:t>, and if the size of the </a:t>
            </a:r>
            <a:r>
              <a:rPr lang="en-US" b="1" smtClean="0"/>
              <a:t>normalized</a:t>
            </a:r>
            <a:r>
              <a:rPr lang="en-US" smtClean="0"/>
              <a:t> overlap region between trace dumps is greater than </a:t>
            </a:r>
            <a:r>
              <a:rPr lang="en-US" i="1" smtClean="0">
                <a:latin typeface="Times New Roman" pitchFamily="18" charset="0"/>
              </a:rPr>
              <a:t>l</a:t>
            </a:r>
            <a:r>
              <a:rPr lang="en-US" i="1" baseline="-25000" smtClean="0"/>
              <a:t>div</a:t>
            </a:r>
            <a:r>
              <a:rPr lang="en-US" smtClean="0"/>
              <a:t>, then the trace returned by nuTAB-BackSpace is concretizable to the suffix of a valid execution of the chip leading to the crash state.</a:t>
            </a:r>
          </a:p>
        </p:txBody>
      </p:sp>
    </p:spTree>
    <p:extLst>
      <p:ext uri="{BB962C8B-B14F-4D97-AF65-F5344CB8AC3E}">
        <p14:creationId xmlns:p14="http://schemas.microsoft.com/office/powerpoint/2010/main" val="288891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125538"/>
            <a:ext cx="8686800" cy="3600450"/>
          </a:xfrm>
        </p:spPr>
        <p:txBody>
          <a:bodyPr/>
          <a:lstStyle/>
          <a:p>
            <a:r>
              <a:rPr lang="en-US" sz="3000" dirty="0" smtClean="0"/>
              <a:t>2</a:t>
            </a:r>
            <a:r>
              <a:rPr lang="en-US" sz="3000" baseline="30000" dirty="0" smtClean="0"/>
              <a:t>nd</a:t>
            </a:r>
            <a:r>
              <a:rPr lang="en-US" sz="3000" dirty="0" smtClean="0"/>
              <a:t> Experiment (FPGA Emulation)</a:t>
            </a:r>
          </a:p>
          <a:p>
            <a:pPr lvl="1"/>
            <a:r>
              <a:rPr lang="en-US" sz="2600" dirty="0" smtClean="0"/>
              <a:t>Test case: Leon3 SOC</a:t>
            </a:r>
          </a:p>
          <a:p>
            <a:pPr lvl="1"/>
            <a:r>
              <a:rPr lang="en-US" sz="2600" dirty="0" smtClean="0"/>
              <a:t>Booting Linux</a:t>
            </a:r>
          </a:p>
          <a:p>
            <a:pPr lvl="1"/>
            <a:r>
              <a:rPr lang="en-US" sz="2600" dirty="0" smtClean="0"/>
              <a:t>“Bug” in the </a:t>
            </a:r>
            <a:r>
              <a:rPr lang="en-US" sz="2600" i="1" dirty="0" err="1" smtClean="0"/>
              <a:t>start_kernel</a:t>
            </a:r>
            <a:r>
              <a:rPr lang="en-US" sz="2600" dirty="0" smtClean="0"/>
              <a:t> routine </a:t>
            </a:r>
          </a:p>
          <a:p>
            <a:pPr lvl="1"/>
            <a:r>
              <a:rPr lang="en-US" sz="2600" dirty="0" smtClean="0"/>
              <a:t>Applied TAB-</a:t>
            </a:r>
            <a:r>
              <a:rPr lang="en-US" sz="2600" dirty="0" err="1" smtClean="0"/>
              <a:t>BackSpace</a:t>
            </a:r>
            <a:r>
              <a:rPr lang="en-US" sz="2600" dirty="0" smtClean="0"/>
              <a:t> scheme</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75AF357E-4DF5-4941-AE73-23ECF9F0B41A}" type="slidenum">
              <a:rPr lang="en-US"/>
              <a:pPr>
                <a:defRPr/>
              </a:pPr>
              <a:t>185</a:t>
            </a:fld>
            <a:endParaRPr lang="en-US" dirty="0"/>
          </a:p>
        </p:txBody>
      </p:sp>
      <p:sp>
        <p:nvSpPr>
          <p:cNvPr id="109571" name="Title 1"/>
          <p:cNvSpPr>
            <a:spLocks noGrp="1"/>
          </p:cNvSpPr>
          <p:nvPr>
            <p:ph type="title"/>
          </p:nvPr>
        </p:nvSpPr>
        <p:spPr>
          <a:xfrm>
            <a:off x="457200" y="511175"/>
            <a:ext cx="8229600" cy="1143000"/>
          </a:xfrm>
        </p:spPr>
        <p:txBody>
          <a:bodyPr/>
          <a:lstStyle/>
          <a:p>
            <a:r>
              <a:rPr lang="en-US" sz="4000" smtClean="0"/>
              <a:t>Experiments</a:t>
            </a:r>
            <a:r>
              <a:rPr lang="en-US" smtClean="0"/>
              <a:t/>
            </a:r>
            <a:br>
              <a:rPr lang="en-US" smtClean="0"/>
            </a:br>
            <a:r>
              <a:rPr lang="en-US" smtClean="0"/>
              <a:t/>
            </a:r>
            <a:br>
              <a:rPr lang="en-US" smtClean="0"/>
            </a:br>
            <a:endParaRPr lang="en-US" smtClean="0"/>
          </a:p>
        </p:txBody>
      </p:sp>
    </p:spTree>
    <p:extLst>
      <p:ext uri="{BB962C8B-B14F-4D97-AF65-F5344CB8AC3E}">
        <p14:creationId xmlns:p14="http://schemas.microsoft.com/office/powerpoint/2010/main" val="306470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125538"/>
            <a:ext cx="8686800" cy="3600450"/>
          </a:xfrm>
        </p:spPr>
        <p:txBody>
          <a:bodyPr/>
          <a:lstStyle/>
          <a:p>
            <a:r>
              <a:rPr lang="en-US" sz="3000" smtClean="0"/>
              <a:t>2</a:t>
            </a:r>
            <a:r>
              <a:rPr lang="en-US" sz="3000" baseline="30000" smtClean="0"/>
              <a:t>nd</a:t>
            </a:r>
            <a:r>
              <a:rPr lang="en-US" sz="3000" smtClean="0"/>
              <a:t> Experiment (FPGA Emulation)</a:t>
            </a:r>
          </a:p>
          <a:p>
            <a:pPr lvl="1"/>
            <a:r>
              <a:rPr lang="en-US" sz="2600" smtClean="0"/>
              <a:t>Test case: Leon3 SOC</a:t>
            </a:r>
          </a:p>
          <a:p>
            <a:pPr lvl="1"/>
            <a:r>
              <a:rPr lang="en-US" sz="2600" smtClean="0"/>
              <a:t>Booting Linux</a:t>
            </a:r>
          </a:p>
          <a:p>
            <a:pPr lvl="1"/>
            <a:r>
              <a:rPr lang="en-US" sz="2600" smtClean="0"/>
              <a:t>“Bug” in the </a:t>
            </a:r>
            <a:r>
              <a:rPr lang="en-US" sz="2600" i="1" smtClean="0"/>
              <a:t>start_kernel</a:t>
            </a:r>
            <a:r>
              <a:rPr lang="en-US" sz="2600" smtClean="0"/>
              <a:t> routine </a:t>
            </a:r>
          </a:p>
          <a:p>
            <a:pPr lvl="1"/>
            <a:r>
              <a:rPr lang="en-US" sz="2600" smtClean="0"/>
              <a:t>Applied TAB-BackSpace scheme</a:t>
            </a:r>
          </a:p>
          <a:p>
            <a:pPr lvl="2"/>
            <a:r>
              <a:rPr lang="en-US" sz="2200" smtClean="0">
                <a:solidFill>
                  <a:srgbClr val="FF0000"/>
                </a:solidFill>
              </a:rPr>
              <a:t>2h timeout</a:t>
            </a:r>
          </a:p>
          <a:p>
            <a:pPr lvl="2"/>
            <a:r>
              <a:rPr lang="en-US" sz="2200" smtClean="0">
                <a:solidFill>
                  <a:srgbClr val="FF0000"/>
                </a:solidFill>
              </a:rPr>
              <a:t>207 runs = 207 breakpoints but no exact match</a:t>
            </a:r>
            <a:endParaRPr lang="en-US" sz="2200" smtClean="0">
              <a:solidFill>
                <a:srgbClr val="FF0000"/>
              </a:solidFill>
              <a:sym typeface="Symbol" pitchFamily="18" charset="2"/>
            </a:endParaRPr>
          </a:p>
          <a:p>
            <a:pPr lvl="2"/>
            <a:r>
              <a:rPr lang="en-US" sz="3600" smtClean="0">
                <a:solidFill>
                  <a:srgbClr val="FF0000"/>
                </a:solidFill>
                <a:sym typeface="Symbol" pitchFamily="18" charset="2"/>
              </a:rPr>
              <a:t></a:t>
            </a:r>
            <a:r>
              <a:rPr lang="en-US" sz="2200" smtClean="0">
                <a:solidFill>
                  <a:srgbClr val="FF0000"/>
                </a:solidFill>
                <a:sym typeface="Symbol" pitchFamily="18" charset="2"/>
              </a:rPr>
              <a:t>    </a:t>
            </a:r>
            <a:r>
              <a:rPr lang="en-US" sz="2900" smtClean="0">
                <a:solidFill>
                  <a:srgbClr val="FF0000"/>
                </a:solidFill>
              </a:rPr>
              <a:t>NO SUCCESS</a:t>
            </a:r>
            <a:endParaRPr lang="en-US" sz="2200" smtClean="0">
              <a:solidFill>
                <a:srgbClr val="FF0000"/>
              </a:solidFill>
            </a:endParaRPr>
          </a:p>
          <a:p>
            <a:pPr lvl="1"/>
            <a:r>
              <a:rPr lang="en-US" sz="2600" smtClean="0"/>
              <a:t>Applied nuTAB-BackSpace scheme</a:t>
            </a:r>
          </a:p>
          <a:p>
            <a:pPr lvl="2"/>
            <a:r>
              <a:rPr lang="en-US" sz="2200" smtClean="0"/>
              <a:t>Rewrite rules to ignore video transactions and nullified instructions</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75AF357E-4DF5-4941-AE73-23ECF9F0B41A}" type="slidenum">
              <a:rPr lang="en-US"/>
              <a:pPr>
                <a:defRPr/>
              </a:pPr>
              <a:t>186</a:t>
            </a:fld>
            <a:endParaRPr lang="en-US" dirty="0"/>
          </a:p>
        </p:txBody>
      </p:sp>
      <p:sp>
        <p:nvSpPr>
          <p:cNvPr id="109571" name="Title 1"/>
          <p:cNvSpPr>
            <a:spLocks noGrp="1"/>
          </p:cNvSpPr>
          <p:nvPr>
            <p:ph type="title"/>
          </p:nvPr>
        </p:nvSpPr>
        <p:spPr>
          <a:xfrm>
            <a:off x="457200" y="511175"/>
            <a:ext cx="8229600" cy="1143000"/>
          </a:xfrm>
        </p:spPr>
        <p:txBody>
          <a:bodyPr/>
          <a:lstStyle/>
          <a:p>
            <a:r>
              <a:rPr lang="en-US" sz="4000" smtClean="0"/>
              <a:t>Experiments</a:t>
            </a:r>
            <a:r>
              <a:rPr lang="en-US" smtClean="0"/>
              <a:t/>
            </a:r>
            <a:br>
              <a:rPr lang="en-US" smtClean="0"/>
            </a:br>
            <a:r>
              <a:rPr lang="en-US" smtClean="0"/>
              <a:t/>
            </a:r>
            <a:br>
              <a:rPr lang="en-US" smtClean="0"/>
            </a:br>
            <a:endParaRPr lang="en-US" smtClean="0"/>
          </a:p>
        </p:txBody>
      </p:sp>
    </p:spTree>
    <p:extLst>
      <p:ext uri="{BB962C8B-B14F-4D97-AF65-F5344CB8AC3E}">
        <p14:creationId xmlns:p14="http://schemas.microsoft.com/office/powerpoint/2010/main" val="94984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125538"/>
            <a:ext cx="8686800" cy="3600450"/>
          </a:xfrm>
        </p:spPr>
        <p:txBody>
          <a:bodyPr/>
          <a:lstStyle/>
          <a:p>
            <a:r>
              <a:rPr lang="en-US" sz="3000" dirty="0" smtClean="0"/>
              <a:t>2</a:t>
            </a:r>
            <a:r>
              <a:rPr lang="en-US" sz="3000" baseline="30000" dirty="0" smtClean="0"/>
              <a:t>nd</a:t>
            </a:r>
            <a:r>
              <a:rPr lang="en-US" sz="3000" dirty="0" smtClean="0"/>
              <a:t> Experiment (FPGA Emulation)</a:t>
            </a:r>
          </a:p>
          <a:p>
            <a:pPr lvl="1"/>
            <a:r>
              <a:rPr lang="en-US" sz="2600" dirty="0" smtClean="0"/>
              <a:t>Test case: Leon3 SOC</a:t>
            </a:r>
          </a:p>
          <a:p>
            <a:pPr lvl="1"/>
            <a:r>
              <a:rPr lang="en-US" sz="2600" dirty="0" smtClean="0"/>
              <a:t>Booting Linux</a:t>
            </a:r>
          </a:p>
          <a:p>
            <a:pPr lvl="1"/>
            <a:r>
              <a:rPr lang="en-US" sz="2600" dirty="0" smtClean="0"/>
              <a:t>“Bug” in the </a:t>
            </a:r>
            <a:r>
              <a:rPr lang="en-US" sz="2600" i="1" dirty="0" err="1" smtClean="0"/>
              <a:t>start_kernel</a:t>
            </a:r>
            <a:r>
              <a:rPr lang="en-US" sz="2600" dirty="0" smtClean="0"/>
              <a:t> routine </a:t>
            </a:r>
          </a:p>
          <a:p>
            <a:pPr lvl="1"/>
            <a:r>
              <a:rPr lang="en-US" sz="2600" dirty="0" smtClean="0"/>
              <a:t>Applied TAB-</a:t>
            </a:r>
            <a:r>
              <a:rPr lang="en-US" sz="2600" dirty="0" err="1" smtClean="0"/>
              <a:t>BackSpace</a:t>
            </a:r>
            <a:r>
              <a:rPr lang="en-US" sz="2600" dirty="0" smtClean="0"/>
              <a:t> scheme</a:t>
            </a:r>
          </a:p>
          <a:p>
            <a:pPr lvl="1"/>
            <a:r>
              <a:rPr lang="en-US" sz="2600" dirty="0" smtClean="0"/>
              <a:t>Applied </a:t>
            </a:r>
            <a:r>
              <a:rPr lang="en-US" sz="2600" dirty="0" err="1" smtClean="0"/>
              <a:t>nuTAB-BackSpace</a:t>
            </a:r>
            <a:r>
              <a:rPr lang="en-US" sz="2600" dirty="0" smtClean="0"/>
              <a:t> scheme</a:t>
            </a:r>
          </a:p>
          <a:p>
            <a:pPr lvl="2"/>
            <a:r>
              <a:rPr lang="en-US" sz="2200" dirty="0" smtClean="0"/>
              <a:t>Rewrite rules to ignore video transactions and nullified instructions</a:t>
            </a:r>
          </a:p>
          <a:p>
            <a:pPr lvl="2">
              <a:buClr>
                <a:srgbClr val="FFFF00"/>
              </a:buClr>
            </a:pPr>
            <a:r>
              <a:rPr lang="en-US" sz="3600" dirty="0">
                <a:solidFill>
                  <a:srgbClr val="92D050"/>
                </a:solidFill>
                <a:sym typeface="Symbol" pitchFamily="18" charset="2"/>
              </a:rPr>
              <a:t></a:t>
            </a:r>
            <a:r>
              <a:rPr lang="en-US" sz="2200" dirty="0">
                <a:solidFill>
                  <a:srgbClr val="92D050"/>
                </a:solidFill>
                <a:sym typeface="Symbol" pitchFamily="18" charset="2"/>
              </a:rPr>
              <a:t>  </a:t>
            </a:r>
            <a:r>
              <a:rPr lang="en-US" sz="2200" dirty="0" smtClean="0">
                <a:solidFill>
                  <a:srgbClr val="92D050"/>
                </a:solidFill>
                <a:sym typeface="Symbol" pitchFamily="18" charset="2"/>
              </a:rPr>
              <a:t>  </a:t>
            </a:r>
            <a:r>
              <a:rPr lang="en-US" sz="2900" dirty="0" smtClean="0">
                <a:solidFill>
                  <a:srgbClr val="92D050"/>
                </a:solidFill>
              </a:rPr>
              <a:t>SUCCESS!  Extended effective trace buffer length by 3x, with zero overhead.</a:t>
            </a:r>
            <a:endParaRPr lang="en-US" sz="2200" dirty="0">
              <a:solidFill>
                <a:srgbClr val="92D050"/>
              </a:solidFill>
            </a:endParaRPr>
          </a:p>
          <a:p>
            <a:pPr lvl="2"/>
            <a:endParaRPr lang="en-US" sz="22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75AF357E-4DF5-4941-AE73-23ECF9F0B41A}" type="slidenum">
              <a:rPr lang="en-US"/>
              <a:pPr>
                <a:defRPr/>
              </a:pPr>
              <a:t>187</a:t>
            </a:fld>
            <a:endParaRPr lang="en-US" dirty="0"/>
          </a:p>
        </p:txBody>
      </p:sp>
      <p:sp>
        <p:nvSpPr>
          <p:cNvPr id="109571" name="Title 1"/>
          <p:cNvSpPr>
            <a:spLocks noGrp="1"/>
          </p:cNvSpPr>
          <p:nvPr>
            <p:ph type="title"/>
          </p:nvPr>
        </p:nvSpPr>
        <p:spPr>
          <a:xfrm>
            <a:off x="457200" y="511175"/>
            <a:ext cx="8229600" cy="1143000"/>
          </a:xfrm>
        </p:spPr>
        <p:txBody>
          <a:bodyPr/>
          <a:lstStyle/>
          <a:p>
            <a:r>
              <a:rPr lang="en-US" sz="4000" dirty="0" smtClean="0"/>
              <a:t>Experiments</a:t>
            </a:r>
            <a:r>
              <a:rPr lang="en-US" dirty="0" smtClean="0"/>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161937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err="1" smtClean="0">
                <a:solidFill>
                  <a:srgbClr val="D5EBFF"/>
                </a:solidFill>
                <a:latin typeface="Arial" charset="0"/>
              </a:rPr>
              <a:t>BackSpace</a:t>
            </a:r>
            <a:r>
              <a:rPr lang="en-US" dirty="0" smtClean="0">
                <a:solidFill>
                  <a:srgbClr val="D5EBFF"/>
                </a:solidFill>
                <a:latin typeface="Arial" charset="0"/>
              </a:rPr>
              <a:t> Review</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188</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err="1" smtClean="0"/>
              <a:t>BackSpace</a:t>
            </a:r>
            <a:r>
              <a:rPr lang="en-US" sz="2800" dirty="0" smtClean="0"/>
              <a:t>, TAB-</a:t>
            </a:r>
            <a:r>
              <a:rPr lang="en-US" sz="2800" dirty="0" err="1" smtClean="0"/>
              <a:t>BackSpace</a:t>
            </a:r>
            <a:r>
              <a:rPr lang="en-US" sz="2800" dirty="0" smtClean="0"/>
              <a:t>, </a:t>
            </a:r>
            <a:r>
              <a:rPr lang="en-US" sz="2800" dirty="0" err="1" smtClean="0"/>
              <a:t>nuTAB-BackSpace</a:t>
            </a:r>
            <a:r>
              <a:rPr lang="en-US" sz="2800" dirty="0" smtClean="0"/>
              <a:t> exploit repetition and formal specification and analysis.</a:t>
            </a:r>
          </a:p>
          <a:p>
            <a:pPr>
              <a:lnSpc>
                <a:spcPct val="130000"/>
              </a:lnSpc>
              <a:spcAft>
                <a:spcPts val="800"/>
              </a:spcAft>
              <a:buClr>
                <a:schemeClr val="tx2"/>
              </a:buClr>
              <a:buSzPct val="75000"/>
              <a:buFont typeface="Wingdings" charset="0"/>
              <a:buChar char="l"/>
              <a:defRPr/>
            </a:pPr>
            <a:r>
              <a:rPr lang="en-US" sz="2800" dirty="0" smtClean="0"/>
              <a:t>They are essentially automating the normally painstaking process of trying to capture a trace showing the post-silicon bug happening.</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1017603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err="1" smtClean="0">
                <a:solidFill>
                  <a:srgbClr val="D5EBFF"/>
                </a:solidFill>
                <a:latin typeface="Arial" charset="0"/>
              </a:rPr>
              <a:t>BackSpace</a:t>
            </a:r>
            <a:r>
              <a:rPr lang="en-US" dirty="0" smtClean="0">
                <a:solidFill>
                  <a:srgbClr val="D5EBFF"/>
                </a:solidFill>
                <a:latin typeface="Arial" charset="0"/>
              </a:rPr>
              <a:t> Review</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189</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err="1" smtClean="0"/>
              <a:t>BackSpace</a:t>
            </a:r>
            <a:r>
              <a:rPr lang="en-US" sz="2800" dirty="0" smtClean="0"/>
              <a:t>, TAB-</a:t>
            </a:r>
            <a:r>
              <a:rPr lang="en-US" sz="2800" dirty="0" err="1" smtClean="0"/>
              <a:t>BackSpace</a:t>
            </a:r>
            <a:r>
              <a:rPr lang="en-US" sz="2800" dirty="0" smtClean="0"/>
              <a:t>, </a:t>
            </a:r>
            <a:r>
              <a:rPr lang="en-US" sz="2800" dirty="0" err="1" smtClean="0"/>
              <a:t>nuTAB-BackSpace</a:t>
            </a:r>
            <a:r>
              <a:rPr lang="en-US" sz="2800" dirty="0" smtClean="0"/>
              <a:t> exploit repetition and formal specification and analysis.</a:t>
            </a:r>
          </a:p>
          <a:p>
            <a:pPr>
              <a:lnSpc>
                <a:spcPct val="130000"/>
              </a:lnSpc>
              <a:spcAft>
                <a:spcPts val="800"/>
              </a:spcAft>
              <a:buClr>
                <a:schemeClr val="tx2"/>
              </a:buClr>
              <a:buSzPct val="75000"/>
              <a:buFont typeface="Wingdings" charset="0"/>
              <a:buChar char="l"/>
              <a:defRPr/>
            </a:pPr>
            <a:r>
              <a:rPr lang="en-US" sz="2800" dirty="0" smtClean="0"/>
              <a:t>They are essentially automating the normally painstaking process of trying to capture a trace showing the post-silicon bug happening.</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r>
              <a:rPr lang="en-US" sz="2800" dirty="0" smtClean="0">
                <a:solidFill>
                  <a:schemeClr val="tx2"/>
                </a:solidFill>
              </a:rPr>
              <a:t>What if you don’t have repeatability?</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3941662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19</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154221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107585"/>
            <a:ext cx="8966200" cy="600806"/>
          </a:xfrm>
        </p:spPr>
        <p:txBody>
          <a:bodyPr>
            <a:spAutoFit/>
          </a:bodyPr>
          <a:lstStyle/>
          <a:p>
            <a:pPr>
              <a:lnSpc>
                <a:spcPct val="100000"/>
              </a:lnSpc>
            </a:pPr>
            <a:r>
              <a:rPr lang="en-US" sz="3300" dirty="0" smtClean="0">
                <a:solidFill>
                  <a:schemeClr val="tx1"/>
                </a:solidFill>
                <a:latin typeface="Arial" charset="0"/>
              </a:rPr>
              <a:t>I</a:t>
            </a:r>
            <a:r>
              <a:rPr lang="en-US" sz="3300" dirty="0" smtClean="0">
                <a:solidFill>
                  <a:srgbClr val="D5EBFF"/>
                </a:solidFill>
                <a:latin typeface="Arial" charset="0"/>
              </a:rPr>
              <a:t>nstruction </a:t>
            </a:r>
            <a:r>
              <a:rPr lang="en-US" sz="3300" dirty="0" smtClean="0">
                <a:solidFill>
                  <a:srgbClr val="FFFFFF"/>
                </a:solidFill>
                <a:latin typeface="Arial" charset="0"/>
              </a:rPr>
              <a:t>F</a:t>
            </a:r>
            <a:r>
              <a:rPr lang="en-US" sz="3300" dirty="0" smtClean="0">
                <a:solidFill>
                  <a:srgbClr val="D5EBFF"/>
                </a:solidFill>
                <a:latin typeface="Arial" charset="0"/>
              </a:rPr>
              <a:t>ootprint </a:t>
            </a:r>
            <a:r>
              <a:rPr lang="en-US" sz="3300" dirty="0" smtClean="0">
                <a:solidFill>
                  <a:srgbClr val="FFFFFF"/>
                </a:solidFill>
                <a:latin typeface="Arial" charset="0"/>
              </a:rPr>
              <a:t>R</a:t>
            </a:r>
            <a:r>
              <a:rPr lang="en-US" sz="3300" dirty="0" smtClean="0">
                <a:solidFill>
                  <a:srgbClr val="D5EBFF"/>
                </a:solidFill>
                <a:latin typeface="Arial" charset="0"/>
              </a:rPr>
              <a:t>ecording &amp; </a:t>
            </a:r>
            <a:r>
              <a:rPr lang="en-US" sz="3300" dirty="0" smtClean="0">
                <a:solidFill>
                  <a:srgbClr val="FFFFFF"/>
                </a:solidFill>
                <a:latin typeface="Arial" charset="0"/>
              </a:rPr>
              <a:t>A</a:t>
            </a:r>
            <a:r>
              <a:rPr lang="en-US" sz="3300" dirty="0" smtClean="0">
                <a:solidFill>
                  <a:srgbClr val="D5EBFF"/>
                </a:solidFill>
                <a:latin typeface="Arial" charset="0"/>
              </a:rPr>
              <a:t>nalysis</a:t>
            </a:r>
            <a:endParaRPr lang="en-US" sz="3300"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190</a:t>
            </a:fld>
            <a:endParaRPr lang="en-US" sz="1400">
              <a:solidFill>
                <a:srgbClr val="FFFFFF"/>
              </a:solidFill>
            </a:endParaRPr>
          </a:p>
        </p:txBody>
      </p:sp>
      <p:cxnSp>
        <p:nvCxnSpPr>
          <p:cNvPr id="32" name="Straight Connector 51"/>
          <p:cNvCxnSpPr>
            <a:cxnSpLocks noChangeShapeType="1"/>
          </p:cNvCxnSpPr>
          <p:nvPr/>
        </p:nvCxnSpPr>
        <p:spPr bwMode="auto">
          <a:xfrm flipV="1">
            <a:off x="889000" y="5180015"/>
            <a:ext cx="7588250" cy="0"/>
          </a:xfrm>
          <a:prstGeom prst="line">
            <a:avLst/>
          </a:prstGeom>
          <a:noFill/>
          <a:ln w="38100">
            <a:solidFill>
              <a:srgbClr val="66FFFF"/>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33" name="Rectangle 59"/>
          <p:cNvSpPr>
            <a:spLocks noChangeArrowheads="1"/>
          </p:cNvSpPr>
          <p:nvPr/>
        </p:nvSpPr>
        <p:spPr bwMode="auto">
          <a:xfrm>
            <a:off x="2211388" y="1350965"/>
            <a:ext cx="2544762" cy="557212"/>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a:t>Special </a:t>
            </a:r>
            <a:r>
              <a:rPr lang="en-US" sz="2000">
                <a:solidFill>
                  <a:schemeClr val="tx2"/>
                </a:solidFill>
              </a:rPr>
              <a:t>recorders</a:t>
            </a:r>
          </a:p>
        </p:txBody>
      </p:sp>
      <p:sp>
        <p:nvSpPr>
          <p:cNvPr id="34" name="TextBox 83"/>
          <p:cNvSpPr txBox="1">
            <a:spLocks noChangeArrowheads="1"/>
          </p:cNvSpPr>
          <p:nvPr/>
        </p:nvSpPr>
        <p:spPr bwMode="auto">
          <a:xfrm>
            <a:off x="196850" y="1136652"/>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66FFFF"/>
                </a:solidFill>
              </a:rPr>
              <a:t>Design</a:t>
            </a:r>
          </a:p>
          <a:p>
            <a:pPr eaLnBrk="1" hangingPunct="1"/>
            <a:r>
              <a:rPr lang="en-US" sz="2400">
                <a:solidFill>
                  <a:srgbClr val="66FFFF"/>
                </a:solidFill>
              </a:rPr>
              <a:t>Phase</a:t>
            </a:r>
          </a:p>
        </p:txBody>
      </p:sp>
      <p:sp>
        <p:nvSpPr>
          <p:cNvPr id="35" name="Rectangle 62"/>
          <p:cNvSpPr>
            <a:spLocks noChangeArrowheads="1"/>
          </p:cNvSpPr>
          <p:nvPr/>
        </p:nvSpPr>
        <p:spPr bwMode="auto">
          <a:xfrm>
            <a:off x="2209800" y="2357440"/>
            <a:ext cx="2544763" cy="557212"/>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a:solidFill>
                  <a:schemeClr val="tx2"/>
                </a:solidFill>
              </a:rPr>
              <a:t>Record </a:t>
            </a:r>
            <a:r>
              <a:rPr lang="en-US" sz="2000"/>
              <a:t>special info.</a:t>
            </a:r>
            <a:r>
              <a:rPr lang="en-US" sz="2000">
                <a:solidFill>
                  <a:schemeClr val="tx2"/>
                </a:solidFill>
              </a:rPr>
              <a:t> </a:t>
            </a:r>
          </a:p>
        </p:txBody>
      </p:sp>
      <p:sp>
        <p:nvSpPr>
          <p:cNvPr id="36" name="Rectangle 63"/>
          <p:cNvSpPr>
            <a:spLocks noChangeArrowheads="1"/>
          </p:cNvSpPr>
          <p:nvPr/>
        </p:nvSpPr>
        <p:spPr bwMode="auto">
          <a:xfrm>
            <a:off x="2214563" y="4295777"/>
            <a:ext cx="2597150" cy="714375"/>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a:t>Scan out recorder</a:t>
            </a:r>
          </a:p>
        </p:txBody>
      </p:sp>
      <p:sp>
        <p:nvSpPr>
          <p:cNvPr id="37" name="Rectangle 64"/>
          <p:cNvSpPr>
            <a:spLocks noChangeArrowheads="1"/>
          </p:cNvSpPr>
          <p:nvPr/>
        </p:nvSpPr>
        <p:spPr bwMode="auto">
          <a:xfrm>
            <a:off x="2219325" y="5272090"/>
            <a:ext cx="2544763" cy="555625"/>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a:solidFill>
                  <a:schemeClr val="tx2"/>
                </a:solidFill>
              </a:rPr>
              <a:t>Post-analyze</a:t>
            </a:r>
            <a:r>
              <a:rPr lang="en-US" sz="2000"/>
              <a:t> offline</a:t>
            </a:r>
          </a:p>
        </p:txBody>
      </p:sp>
      <p:sp>
        <p:nvSpPr>
          <p:cNvPr id="38" name="TextBox 77"/>
          <p:cNvSpPr txBox="1">
            <a:spLocks noChangeArrowheads="1"/>
          </p:cNvSpPr>
          <p:nvPr/>
        </p:nvSpPr>
        <p:spPr bwMode="auto">
          <a:xfrm>
            <a:off x="1246188" y="5992815"/>
            <a:ext cx="4714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Localized Bug: (location, stimulus)</a:t>
            </a:r>
          </a:p>
        </p:txBody>
      </p:sp>
      <p:cxnSp>
        <p:nvCxnSpPr>
          <p:cNvPr id="39" name="Straight Arrow Connector 52"/>
          <p:cNvCxnSpPr>
            <a:cxnSpLocks noChangeShapeType="1"/>
            <a:stCxn id="37" idx="2"/>
          </p:cNvCxnSpPr>
          <p:nvPr/>
        </p:nvCxnSpPr>
        <p:spPr bwMode="auto">
          <a:xfrm rot="16200000" flipH="1">
            <a:off x="3370263" y="5948365"/>
            <a:ext cx="242887" cy="1587"/>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0" name="Straight Arrow Connector 52"/>
          <p:cNvCxnSpPr>
            <a:cxnSpLocks noChangeShapeType="1"/>
            <a:stCxn id="36" idx="2"/>
            <a:endCxn id="37" idx="0"/>
          </p:cNvCxnSpPr>
          <p:nvPr/>
        </p:nvCxnSpPr>
        <p:spPr bwMode="auto">
          <a:xfrm rot="5400000">
            <a:off x="3371850" y="5130802"/>
            <a:ext cx="261938" cy="20638"/>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41" name="AutoShape 10"/>
          <p:cNvSpPr>
            <a:spLocks noChangeArrowheads="1"/>
          </p:cNvSpPr>
          <p:nvPr/>
        </p:nvSpPr>
        <p:spPr bwMode="auto">
          <a:xfrm>
            <a:off x="2187575" y="3119440"/>
            <a:ext cx="2589213" cy="896937"/>
          </a:xfrm>
          <a:prstGeom prst="diamond">
            <a:avLst/>
          </a:prstGeom>
          <a:solidFill>
            <a:srgbClr val="FFFFFF">
              <a:alpha val="25098"/>
            </a:srgbClr>
          </a:solidFill>
          <a:ln w="38100">
            <a:solidFill>
              <a:schemeClr val="tx1"/>
            </a:solidFill>
            <a:miter lim="800000"/>
            <a:headEnd/>
            <a:tailEnd/>
          </a:ln>
        </p:spPr>
        <p:txBody>
          <a:bodyPr/>
          <a:lstStyle/>
          <a:p>
            <a:endParaRPr lang="en-US" sz="1400" b="1"/>
          </a:p>
        </p:txBody>
      </p:sp>
      <p:cxnSp>
        <p:nvCxnSpPr>
          <p:cNvPr id="42" name="Straight Arrow Connector 52"/>
          <p:cNvCxnSpPr>
            <a:cxnSpLocks noChangeShapeType="1"/>
            <a:stCxn id="41" idx="2"/>
            <a:endCxn id="36" idx="0"/>
          </p:cNvCxnSpPr>
          <p:nvPr/>
        </p:nvCxnSpPr>
        <p:spPr bwMode="auto">
          <a:xfrm rot="16200000" flipH="1">
            <a:off x="3358357" y="4140995"/>
            <a:ext cx="279400" cy="30163"/>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3" name="Straight Arrow Connector 52"/>
          <p:cNvCxnSpPr>
            <a:cxnSpLocks noChangeShapeType="1"/>
            <a:stCxn id="35" idx="2"/>
            <a:endCxn id="41" idx="0"/>
          </p:cNvCxnSpPr>
          <p:nvPr/>
        </p:nvCxnSpPr>
        <p:spPr bwMode="auto">
          <a:xfrm rot="5400000">
            <a:off x="3379788" y="3016252"/>
            <a:ext cx="204788" cy="1587"/>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4" name="Straight Arrow Connector 52"/>
          <p:cNvCxnSpPr>
            <a:cxnSpLocks noChangeShapeType="1"/>
            <a:stCxn id="33" idx="2"/>
            <a:endCxn id="35" idx="0"/>
          </p:cNvCxnSpPr>
          <p:nvPr/>
        </p:nvCxnSpPr>
        <p:spPr bwMode="auto">
          <a:xfrm rot="5400000">
            <a:off x="3259137" y="2132015"/>
            <a:ext cx="449263" cy="1588"/>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5" name="Straight Connector 65"/>
          <p:cNvCxnSpPr>
            <a:cxnSpLocks noChangeShapeType="1"/>
          </p:cNvCxnSpPr>
          <p:nvPr/>
        </p:nvCxnSpPr>
        <p:spPr bwMode="auto">
          <a:xfrm flipV="1">
            <a:off x="1743075" y="3563940"/>
            <a:ext cx="43815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6" name="Straight Connector 67"/>
          <p:cNvCxnSpPr>
            <a:cxnSpLocks noChangeShapeType="1"/>
          </p:cNvCxnSpPr>
          <p:nvPr/>
        </p:nvCxnSpPr>
        <p:spPr bwMode="auto">
          <a:xfrm rot="5400000" flipH="1" flipV="1">
            <a:off x="1029494" y="2878934"/>
            <a:ext cx="1423987"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7" name="Straight Arrow Connector 70"/>
          <p:cNvCxnSpPr>
            <a:cxnSpLocks noChangeShapeType="1"/>
          </p:cNvCxnSpPr>
          <p:nvPr/>
        </p:nvCxnSpPr>
        <p:spPr bwMode="auto">
          <a:xfrm flipV="1">
            <a:off x="1746250" y="2170115"/>
            <a:ext cx="1719263"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48" name="Rectangle 17"/>
          <p:cNvSpPr>
            <a:spLocks noChangeArrowheads="1"/>
          </p:cNvSpPr>
          <p:nvPr/>
        </p:nvSpPr>
        <p:spPr bwMode="auto">
          <a:xfrm>
            <a:off x="3608388" y="3971927"/>
            <a:ext cx="5492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sz="2000"/>
              <a:t>Yes</a:t>
            </a:r>
          </a:p>
        </p:txBody>
      </p:sp>
      <p:sp>
        <p:nvSpPr>
          <p:cNvPr id="49" name="Rectangle 17"/>
          <p:cNvSpPr>
            <a:spLocks noChangeArrowheads="1"/>
          </p:cNvSpPr>
          <p:nvPr/>
        </p:nvSpPr>
        <p:spPr bwMode="auto">
          <a:xfrm>
            <a:off x="1538288" y="3235327"/>
            <a:ext cx="8588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sz="2000"/>
              <a:t>No</a:t>
            </a:r>
          </a:p>
        </p:txBody>
      </p:sp>
      <p:sp>
        <p:nvSpPr>
          <p:cNvPr id="50" name="TextBox 83"/>
          <p:cNvSpPr txBox="1">
            <a:spLocks noChangeArrowheads="1"/>
          </p:cNvSpPr>
          <p:nvPr/>
        </p:nvSpPr>
        <p:spPr bwMode="auto">
          <a:xfrm>
            <a:off x="196850" y="3933827"/>
            <a:ext cx="1809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66FFFF"/>
                </a:solidFill>
              </a:rPr>
              <a:t>Post-Silicon</a:t>
            </a:r>
          </a:p>
          <a:p>
            <a:pPr eaLnBrk="1" hangingPunct="1"/>
            <a:r>
              <a:rPr lang="en-US" sz="2400">
                <a:solidFill>
                  <a:srgbClr val="66FFFF"/>
                </a:solidFill>
              </a:rPr>
              <a:t>Validation</a:t>
            </a:r>
          </a:p>
        </p:txBody>
      </p:sp>
      <p:cxnSp>
        <p:nvCxnSpPr>
          <p:cNvPr id="51" name="Straight Connector 51"/>
          <p:cNvCxnSpPr>
            <a:cxnSpLocks noChangeShapeType="1"/>
          </p:cNvCxnSpPr>
          <p:nvPr/>
        </p:nvCxnSpPr>
        <p:spPr bwMode="auto">
          <a:xfrm flipV="1">
            <a:off x="889000" y="2049465"/>
            <a:ext cx="7588250" cy="0"/>
          </a:xfrm>
          <a:prstGeom prst="line">
            <a:avLst/>
          </a:prstGeom>
          <a:noFill/>
          <a:ln w="38100">
            <a:solidFill>
              <a:srgbClr val="66FFFF"/>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52" name="Rectangle 13"/>
          <p:cNvSpPr>
            <a:spLocks noChangeArrowheads="1"/>
          </p:cNvSpPr>
          <p:nvPr/>
        </p:nvSpPr>
        <p:spPr bwMode="auto">
          <a:xfrm>
            <a:off x="2854325" y="3357565"/>
            <a:ext cx="12906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000"/>
              <a:t>Failure?</a:t>
            </a:r>
          </a:p>
        </p:txBody>
      </p:sp>
      <p:sp>
        <p:nvSpPr>
          <p:cNvPr id="53" name="Rectangle 33"/>
          <p:cNvSpPr>
            <a:spLocks noChangeArrowheads="1"/>
          </p:cNvSpPr>
          <p:nvPr/>
        </p:nvSpPr>
        <p:spPr bwMode="auto">
          <a:xfrm>
            <a:off x="5603875" y="5226052"/>
            <a:ext cx="3375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p>
            <a:pPr algn="ctr">
              <a:lnSpc>
                <a:spcPct val="150000"/>
              </a:lnSpc>
            </a:pPr>
            <a:r>
              <a:rPr lang="en-US" sz="2400" dirty="0">
                <a:solidFill>
                  <a:schemeClr val="tx2"/>
                </a:solidFill>
              </a:rPr>
              <a:t>No system simulation </a:t>
            </a:r>
            <a:r>
              <a:rPr lang="en-US" sz="2400" dirty="0"/>
              <a:t>Self-consistency</a:t>
            </a:r>
          </a:p>
        </p:txBody>
      </p:sp>
      <p:sp>
        <p:nvSpPr>
          <p:cNvPr id="54" name="Rectangle 33"/>
          <p:cNvSpPr>
            <a:spLocks noChangeArrowheads="1"/>
          </p:cNvSpPr>
          <p:nvPr/>
        </p:nvSpPr>
        <p:spPr bwMode="auto">
          <a:xfrm>
            <a:off x="5645150" y="2234149"/>
            <a:ext cx="32924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p>
            <a:pPr algn="ctr">
              <a:lnSpc>
                <a:spcPct val="150000"/>
              </a:lnSpc>
            </a:pPr>
            <a:r>
              <a:rPr lang="en-US" sz="2400" dirty="0">
                <a:solidFill>
                  <a:schemeClr val="tx2"/>
                </a:solidFill>
              </a:rPr>
              <a:t>No failure reproduction       </a:t>
            </a:r>
            <a:r>
              <a:rPr lang="en-US" sz="2400" dirty="0"/>
              <a:t>Single failure </a:t>
            </a:r>
            <a:r>
              <a:rPr lang="en-US" sz="2400" dirty="0" smtClean="0"/>
              <a:t>sighting</a:t>
            </a:r>
            <a:endParaRPr lang="en-US" sz="2400" dirty="0"/>
          </a:p>
        </p:txBody>
      </p:sp>
      <p:sp>
        <p:nvSpPr>
          <p:cNvPr id="55" name="AutoShape 27"/>
          <p:cNvSpPr>
            <a:spLocks noChangeArrowheads="1"/>
          </p:cNvSpPr>
          <p:nvPr/>
        </p:nvSpPr>
        <p:spPr bwMode="auto">
          <a:xfrm>
            <a:off x="4919663" y="2427290"/>
            <a:ext cx="530225" cy="517525"/>
          </a:xfrm>
          <a:prstGeom prst="leftArrow">
            <a:avLst>
              <a:gd name="adj1" fmla="val 50000"/>
              <a:gd name="adj2" fmla="val 25604"/>
            </a:avLst>
          </a:prstGeom>
          <a:solidFill>
            <a:schemeClr val="tx1"/>
          </a:solidFill>
          <a:ln w="9525">
            <a:solidFill>
              <a:schemeClr val="tx1"/>
            </a:solidFill>
            <a:miter lim="800000"/>
            <a:headEnd/>
            <a:tailEnd/>
          </a:ln>
        </p:spPr>
        <p:txBody>
          <a:bodyPr wrap="none" anchor="ctr"/>
          <a:lstStyle/>
          <a:p>
            <a:endParaRPr lang="en-US" sz="1600">
              <a:cs typeface="Arial" charset="0"/>
            </a:endParaRPr>
          </a:p>
        </p:txBody>
      </p:sp>
      <p:sp>
        <p:nvSpPr>
          <p:cNvPr id="56" name="AutoShape 28"/>
          <p:cNvSpPr>
            <a:spLocks noChangeArrowheads="1"/>
          </p:cNvSpPr>
          <p:nvPr/>
        </p:nvSpPr>
        <p:spPr bwMode="auto">
          <a:xfrm>
            <a:off x="4900613" y="5241927"/>
            <a:ext cx="530225" cy="519113"/>
          </a:xfrm>
          <a:prstGeom prst="leftArrow">
            <a:avLst>
              <a:gd name="adj1" fmla="val 50000"/>
              <a:gd name="adj2" fmla="val 25600"/>
            </a:avLst>
          </a:prstGeom>
          <a:gradFill rotWithShape="1">
            <a:gsLst>
              <a:gs pos="0">
                <a:schemeClr val="bg1">
                  <a:gamma/>
                  <a:shade val="46275"/>
                  <a:invGamma/>
                </a:schemeClr>
              </a:gs>
              <a:gs pos="100000">
                <a:schemeClr val="bg1"/>
              </a:gs>
            </a:gsLst>
            <a:lin ang="5400000" scaled="1"/>
          </a:gradFill>
          <a:ln w="38100">
            <a:solidFill>
              <a:schemeClr val="tx1"/>
            </a:solidFill>
            <a:miter lim="800000"/>
            <a:headEnd/>
            <a:tailEnd/>
          </a:ln>
          <a:effectLst/>
          <a:extLst/>
        </p:spPr>
        <p:txBody>
          <a:bodyPr wrap="none" anchor="ctr"/>
          <a:lstStyle/>
          <a:p>
            <a:pPr>
              <a:defRPr/>
            </a:pPr>
            <a:endParaRPr lang="en-US" sz="1600">
              <a:cs typeface="Arial" charset="0"/>
            </a:endParaRPr>
          </a:p>
        </p:txBody>
      </p:sp>
      <p:sp>
        <p:nvSpPr>
          <p:cNvPr id="57" name="AutoShape 29"/>
          <p:cNvSpPr>
            <a:spLocks noChangeArrowheads="1"/>
          </p:cNvSpPr>
          <p:nvPr/>
        </p:nvSpPr>
        <p:spPr bwMode="auto">
          <a:xfrm>
            <a:off x="4919663" y="2439990"/>
            <a:ext cx="530225" cy="517525"/>
          </a:xfrm>
          <a:prstGeom prst="leftArrow">
            <a:avLst>
              <a:gd name="adj1" fmla="val 50000"/>
              <a:gd name="adj2" fmla="val 25600"/>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a:extLst/>
        </p:spPr>
        <p:txBody>
          <a:bodyPr wrap="none" anchor="ctr"/>
          <a:lstStyle/>
          <a:p>
            <a:pPr>
              <a:defRPr/>
            </a:pPr>
            <a:endParaRPr lang="en-US" sz="1600">
              <a:cs typeface="Arial" charset="0"/>
            </a:endParaRPr>
          </a:p>
        </p:txBody>
      </p:sp>
      <p:sp>
        <p:nvSpPr>
          <p:cNvPr id="58" name="AutoShape 31"/>
          <p:cNvSpPr>
            <a:spLocks noChangeArrowheads="1"/>
          </p:cNvSpPr>
          <p:nvPr/>
        </p:nvSpPr>
        <p:spPr bwMode="auto">
          <a:xfrm>
            <a:off x="4919663" y="2439990"/>
            <a:ext cx="530225" cy="517525"/>
          </a:xfrm>
          <a:prstGeom prst="leftArrow">
            <a:avLst>
              <a:gd name="adj1" fmla="val 50000"/>
              <a:gd name="adj2" fmla="val 25604"/>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a:cs typeface="Arial" charset="0"/>
            </a:endParaRPr>
          </a:p>
        </p:txBody>
      </p:sp>
      <p:sp>
        <p:nvSpPr>
          <p:cNvPr id="59" name="TextBox 31"/>
          <p:cNvSpPr txBox="1">
            <a:spLocks noChangeArrowheads="1"/>
          </p:cNvSpPr>
          <p:nvPr/>
        </p:nvSpPr>
        <p:spPr bwMode="auto">
          <a:xfrm>
            <a:off x="6108700" y="1320802"/>
            <a:ext cx="236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chemeClr val="tx2"/>
                </a:solidFill>
              </a:rPr>
              <a:t>Area cost: &lt; 1%</a:t>
            </a:r>
            <a:endParaRPr lang="en-US" sz="2400"/>
          </a:p>
        </p:txBody>
      </p:sp>
      <p:sp>
        <p:nvSpPr>
          <p:cNvPr id="60" name="TextBox 59"/>
          <p:cNvSpPr txBox="1">
            <a:spLocks noChangeArrowheads="1"/>
          </p:cNvSpPr>
          <p:nvPr/>
        </p:nvSpPr>
        <p:spPr bwMode="auto">
          <a:xfrm>
            <a:off x="-2" y="6517050"/>
            <a:ext cx="9144002" cy="332399"/>
          </a:xfrm>
          <a:prstGeom prst="rect">
            <a:avLst/>
          </a:prstGeom>
          <a:solidFill>
            <a:srgbClr val="001C3F"/>
          </a:solidFill>
          <a:ln>
            <a:noFill/>
          </a:ln>
          <a:extLst/>
        </p:spPr>
        <p:txBody>
          <a:bodyPr wrap="squar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eaLnBrk="1" hangingPunct="1">
              <a:lnSpc>
                <a:spcPct val="130000"/>
              </a:lnSpc>
              <a:spcBef>
                <a:spcPts val="1000"/>
              </a:spcBef>
              <a:defRPr/>
            </a:pPr>
            <a:r>
              <a:rPr lang="en-US" sz="1200" b="0" dirty="0" smtClean="0">
                <a:solidFill>
                  <a:srgbClr val="FFFFFF"/>
                </a:solidFill>
              </a:rPr>
              <a:t>Park, Hong, </a:t>
            </a:r>
            <a:r>
              <a:rPr lang="en-US" sz="1200" b="0" dirty="0" err="1" smtClean="0">
                <a:solidFill>
                  <a:srgbClr val="FFFFFF"/>
                </a:solidFill>
              </a:rPr>
              <a:t>Mitra</a:t>
            </a:r>
            <a:r>
              <a:rPr lang="en-US" sz="1200" b="0" dirty="0" smtClean="0">
                <a:solidFill>
                  <a:srgbClr val="FFFFFF"/>
                </a:solidFill>
              </a:rPr>
              <a:t>, “Post-silicon bug localization in processors using instruction footprint recording and analysis (IFRA), TCAD 2009.</a:t>
            </a:r>
          </a:p>
        </p:txBody>
      </p:sp>
    </p:spTree>
    <p:extLst>
      <p:ext uri="{BB962C8B-B14F-4D97-AF65-F5344CB8AC3E}">
        <p14:creationId xmlns:p14="http://schemas.microsoft.com/office/powerpoint/2010/main" val="226649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smtClean="0">
                <a:solidFill>
                  <a:srgbClr val="D5EBFF"/>
                </a:solidFill>
                <a:latin typeface="Arial" charset="0"/>
              </a:rPr>
              <a:t>IFRA Hardware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191</a:t>
            </a:fld>
            <a:endParaRPr lang="en-US" sz="1400">
              <a:solidFill>
                <a:srgbClr val="FFFFFF"/>
              </a:solidFill>
            </a:endParaRPr>
          </a:p>
        </p:txBody>
      </p:sp>
      <p:sp>
        <p:nvSpPr>
          <p:cNvPr id="86" name="Rectangle 5"/>
          <p:cNvSpPr>
            <a:spLocks noChangeArrowheads="1"/>
          </p:cNvSpPr>
          <p:nvPr/>
        </p:nvSpPr>
        <p:spPr bwMode="auto">
          <a:xfrm>
            <a:off x="1608137" y="927633"/>
            <a:ext cx="2011362" cy="274628"/>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dirty="0"/>
              <a:t>Branch Predictor</a:t>
            </a:r>
          </a:p>
        </p:txBody>
      </p:sp>
      <p:sp>
        <p:nvSpPr>
          <p:cNvPr id="87" name="Rectangle 6"/>
          <p:cNvSpPr>
            <a:spLocks noChangeArrowheads="1"/>
          </p:cNvSpPr>
          <p:nvPr/>
        </p:nvSpPr>
        <p:spPr bwMode="auto">
          <a:xfrm>
            <a:off x="4487861" y="927633"/>
            <a:ext cx="1050925" cy="274627"/>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dirty="0"/>
              <a:t>I-Cache</a:t>
            </a:r>
          </a:p>
        </p:txBody>
      </p:sp>
      <p:sp>
        <p:nvSpPr>
          <p:cNvPr id="88" name="Rectangle 9"/>
          <p:cNvSpPr>
            <a:spLocks noChangeArrowheads="1"/>
          </p:cNvSpPr>
          <p:nvPr/>
        </p:nvSpPr>
        <p:spPr bwMode="auto">
          <a:xfrm>
            <a:off x="3695699" y="927633"/>
            <a:ext cx="731837" cy="274628"/>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I-TLB</a:t>
            </a:r>
          </a:p>
        </p:txBody>
      </p:sp>
      <p:sp>
        <p:nvSpPr>
          <p:cNvPr id="89" name="Rectangle 10"/>
          <p:cNvSpPr>
            <a:spLocks noChangeArrowheads="1"/>
          </p:cNvSpPr>
          <p:nvPr/>
        </p:nvSpPr>
        <p:spPr bwMode="auto">
          <a:xfrm>
            <a:off x="1608137" y="1246900"/>
            <a:ext cx="2468880" cy="311139"/>
          </a:xfrm>
          <a:prstGeom prst="rect">
            <a:avLst/>
          </a:prstGeom>
          <a:solidFill>
            <a:srgbClr val="9BC0DE">
              <a:alpha val="53000"/>
            </a:srgbClr>
          </a:solidFill>
          <a:ln w="19050">
            <a:solidFill>
              <a:schemeClr val="tx1"/>
            </a:solidFill>
            <a:round/>
            <a:headEnd type="none" w="sm" len="sm"/>
            <a:tailEnd type="none" w="sm" len="sm"/>
          </a:ln>
        </p:spPr>
        <p:txBody>
          <a:bodyPr lIns="0" tIns="0" rIns="0" bIns="0"/>
          <a:lstStyle/>
          <a:p>
            <a:pPr algn="ctr"/>
            <a:r>
              <a:rPr lang="en-US" sz="2000" b="0"/>
              <a:t>Fetch Queue</a:t>
            </a:r>
          </a:p>
        </p:txBody>
      </p:sp>
      <p:sp>
        <p:nvSpPr>
          <p:cNvPr id="90" name="Rectangle 12"/>
          <p:cNvSpPr>
            <a:spLocks noChangeArrowheads="1"/>
          </p:cNvSpPr>
          <p:nvPr/>
        </p:nvSpPr>
        <p:spPr bwMode="auto">
          <a:xfrm>
            <a:off x="1608137" y="2218416"/>
            <a:ext cx="3925887" cy="255579"/>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r>
              <a:rPr lang="en-US" sz="2000" b="0"/>
              <a:t>                  Decoders</a:t>
            </a:r>
          </a:p>
        </p:txBody>
      </p:sp>
      <p:sp>
        <p:nvSpPr>
          <p:cNvPr id="91" name="Rectangle 14"/>
          <p:cNvSpPr>
            <a:spLocks noChangeArrowheads="1"/>
          </p:cNvSpPr>
          <p:nvPr/>
        </p:nvSpPr>
        <p:spPr bwMode="auto">
          <a:xfrm>
            <a:off x="4059236" y="3103876"/>
            <a:ext cx="1527048" cy="309552"/>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Reg Rename</a:t>
            </a:r>
          </a:p>
        </p:txBody>
      </p:sp>
      <p:sp>
        <p:nvSpPr>
          <p:cNvPr id="92" name="Rectangle 15"/>
          <p:cNvSpPr>
            <a:spLocks noChangeArrowheads="1"/>
          </p:cNvSpPr>
          <p:nvPr/>
        </p:nvSpPr>
        <p:spPr bwMode="auto">
          <a:xfrm>
            <a:off x="4068761" y="3999976"/>
            <a:ext cx="1474788" cy="311139"/>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Phys Regfile</a:t>
            </a:r>
          </a:p>
        </p:txBody>
      </p:sp>
      <p:sp>
        <p:nvSpPr>
          <p:cNvPr id="93" name="Rectangle 18"/>
          <p:cNvSpPr>
            <a:spLocks noChangeArrowheads="1"/>
          </p:cNvSpPr>
          <p:nvPr/>
        </p:nvSpPr>
        <p:spPr bwMode="auto">
          <a:xfrm>
            <a:off x="1608137" y="3999976"/>
            <a:ext cx="2331719" cy="310885"/>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Instruction Window</a:t>
            </a:r>
          </a:p>
        </p:txBody>
      </p:sp>
      <p:sp>
        <p:nvSpPr>
          <p:cNvPr id="94" name="Rectangle 20"/>
          <p:cNvSpPr>
            <a:spLocks noChangeArrowheads="1"/>
          </p:cNvSpPr>
          <p:nvPr/>
        </p:nvSpPr>
        <p:spPr bwMode="auto">
          <a:xfrm>
            <a:off x="1608137" y="5216111"/>
            <a:ext cx="652463" cy="274627"/>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2xBr</a:t>
            </a:r>
          </a:p>
        </p:txBody>
      </p:sp>
      <p:sp>
        <p:nvSpPr>
          <p:cNvPr id="95" name="Rectangle 21"/>
          <p:cNvSpPr>
            <a:spLocks noChangeArrowheads="1"/>
          </p:cNvSpPr>
          <p:nvPr/>
        </p:nvSpPr>
        <p:spPr bwMode="auto">
          <a:xfrm>
            <a:off x="2744787" y="4886932"/>
            <a:ext cx="1196975" cy="274627"/>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2xALU</a:t>
            </a:r>
          </a:p>
        </p:txBody>
      </p:sp>
      <p:sp>
        <p:nvSpPr>
          <p:cNvPr id="96" name="Rectangle 22"/>
          <p:cNvSpPr>
            <a:spLocks noChangeArrowheads="1"/>
          </p:cNvSpPr>
          <p:nvPr/>
        </p:nvSpPr>
        <p:spPr bwMode="auto">
          <a:xfrm>
            <a:off x="1608137" y="4886911"/>
            <a:ext cx="1097280" cy="274627"/>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MUL</a:t>
            </a:r>
          </a:p>
        </p:txBody>
      </p:sp>
      <p:sp>
        <p:nvSpPr>
          <p:cNvPr id="97" name="Rectangle 23"/>
          <p:cNvSpPr>
            <a:spLocks noChangeArrowheads="1"/>
          </p:cNvSpPr>
          <p:nvPr/>
        </p:nvSpPr>
        <p:spPr bwMode="auto">
          <a:xfrm>
            <a:off x="3108434" y="5216111"/>
            <a:ext cx="827087" cy="274627"/>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2xLSU</a:t>
            </a:r>
          </a:p>
        </p:txBody>
      </p:sp>
      <p:sp>
        <p:nvSpPr>
          <p:cNvPr id="98" name="Rectangle 24"/>
          <p:cNvSpPr>
            <a:spLocks noChangeArrowheads="1"/>
          </p:cNvSpPr>
          <p:nvPr/>
        </p:nvSpPr>
        <p:spPr bwMode="auto">
          <a:xfrm>
            <a:off x="4051298" y="4886932"/>
            <a:ext cx="1527048" cy="274627"/>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D-Cache</a:t>
            </a:r>
          </a:p>
        </p:txBody>
      </p:sp>
      <p:sp>
        <p:nvSpPr>
          <p:cNvPr id="99" name="Rectangle 25"/>
          <p:cNvSpPr>
            <a:spLocks noChangeArrowheads="1"/>
          </p:cNvSpPr>
          <p:nvPr/>
        </p:nvSpPr>
        <p:spPr bwMode="auto">
          <a:xfrm>
            <a:off x="4049710" y="5216111"/>
            <a:ext cx="1527048" cy="274627"/>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D-TLB</a:t>
            </a:r>
          </a:p>
        </p:txBody>
      </p:sp>
      <p:sp>
        <p:nvSpPr>
          <p:cNvPr id="100" name="Rectangle 26"/>
          <p:cNvSpPr>
            <a:spLocks noChangeArrowheads="1"/>
          </p:cNvSpPr>
          <p:nvPr/>
        </p:nvSpPr>
        <p:spPr bwMode="auto">
          <a:xfrm>
            <a:off x="2301875" y="5216111"/>
            <a:ext cx="777240" cy="274627"/>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FPU</a:t>
            </a:r>
          </a:p>
        </p:txBody>
      </p:sp>
      <p:sp>
        <p:nvSpPr>
          <p:cNvPr id="101" name="Rectangle 28"/>
          <p:cNvSpPr>
            <a:spLocks noChangeArrowheads="1"/>
          </p:cNvSpPr>
          <p:nvPr/>
        </p:nvSpPr>
        <p:spPr bwMode="auto">
          <a:xfrm>
            <a:off x="1622425" y="6090194"/>
            <a:ext cx="2338386" cy="311139"/>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Reorder Buffer</a:t>
            </a:r>
          </a:p>
        </p:txBody>
      </p:sp>
      <p:sp>
        <p:nvSpPr>
          <p:cNvPr id="102" name="Rectangle 29"/>
          <p:cNvSpPr>
            <a:spLocks noChangeArrowheads="1"/>
          </p:cNvSpPr>
          <p:nvPr/>
        </p:nvSpPr>
        <p:spPr bwMode="auto">
          <a:xfrm>
            <a:off x="4062412" y="6090194"/>
            <a:ext cx="1544638" cy="311139"/>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Reg Map</a:t>
            </a:r>
          </a:p>
        </p:txBody>
      </p:sp>
      <p:sp>
        <p:nvSpPr>
          <p:cNvPr id="103" name="Rectangle 14"/>
          <p:cNvSpPr>
            <a:spLocks noChangeArrowheads="1"/>
          </p:cNvSpPr>
          <p:nvPr/>
        </p:nvSpPr>
        <p:spPr bwMode="auto">
          <a:xfrm>
            <a:off x="1597025" y="3103876"/>
            <a:ext cx="1190625" cy="311139"/>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Reg Map</a:t>
            </a:r>
          </a:p>
        </p:txBody>
      </p:sp>
      <p:sp>
        <p:nvSpPr>
          <p:cNvPr id="104" name="Rectangle 14"/>
          <p:cNvSpPr>
            <a:spLocks noChangeArrowheads="1"/>
          </p:cNvSpPr>
          <p:nvPr/>
        </p:nvSpPr>
        <p:spPr bwMode="auto">
          <a:xfrm>
            <a:off x="2840037" y="3103876"/>
            <a:ext cx="1093788" cy="311139"/>
          </a:xfrm>
          <a:prstGeom prst="rect">
            <a:avLst/>
          </a:prstGeom>
          <a:solidFill>
            <a:srgbClr val="9BC0DE">
              <a:alpha val="53000"/>
            </a:srgbClr>
          </a:solidFill>
          <a:ln w="19050">
            <a:solidFill>
              <a:schemeClr val="tx1"/>
            </a:solidFill>
            <a:round/>
            <a:headEnd type="none" w="sm" len="sm"/>
            <a:tailEnd type="none" w="sm" len="sm"/>
          </a:ln>
        </p:spPr>
        <p:txBody>
          <a:bodyPr lIns="0" tIns="0" rIns="0" bIns="0" anchor="ctr"/>
          <a:lstStyle/>
          <a:p>
            <a:pPr algn="ctr"/>
            <a:r>
              <a:rPr lang="en-US" sz="2000" b="0"/>
              <a:t>Reg Free</a:t>
            </a:r>
          </a:p>
        </p:txBody>
      </p:sp>
      <p:sp>
        <p:nvSpPr>
          <p:cNvPr id="105" name="TextBox 119"/>
          <p:cNvSpPr txBox="1">
            <a:spLocks noChangeArrowheads="1"/>
          </p:cNvSpPr>
          <p:nvPr/>
        </p:nvSpPr>
        <p:spPr bwMode="auto">
          <a:xfrm>
            <a:off x="682625" y="1021295"/>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1800" b="0"/>
              <a:t>FETCH</a:t>
            </a:r>
          </a:p>
        </p:txBody>
      </p:sp>
      <p:sp>
        <p:nvSpPr>
          <p:cNvPr id="106" name="TextBox 123"/>
          <p:cNvSpPr txBox="1">
            <a:spLocks noChangeArrowheads="1"/>
          </p:cNvSpPr>
          <p:nvPr/>
        </p:nvSpPr>
        <p:spPr bwMode="auto">
          <a:xfrm>
            <a:off x="477838" y="2143658"/>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1800" b="0"/>
              <a:t>DECODE</a:t>
            </a:r>
          </a:p>
        </p:txBody>
      </p:sp>
      <p:sp>
        <p:nvSpPr>
          <p:cNvPr id="107" name="TextBox 125"/>
          <p:cNvSpPr txBox="1">
            <a:spLocks noChangeArrowheads="1"/>
          </p:cNvSpPr>
          <p:nvPr/>
        </p:nvSpPr>
        <p:spPr bwMode="auto">
          <a:xfrm>
            <a:off x="741363" y="395817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1800" b="0"/>
              <a:t>ISSUE</a:t>
            </a:r>
          </a:p>
        </p:txBody>
      </p:sp>
      <p:sp>
        <p:nvSpPr>
          <p:cNvPr id="108" name="TextBox 126"/>
          <p:cNvSpPr txBox="1">
            <a:spLocks noChangeArrowheads="1"/>
          </p:cNvSpPr>
          <p:nvPr/>
        </p:nvSpPr>
        <p:spPr bwMode="auto">
          <a:xfrm>
            <a:off x="366713" y="4996395"/>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1800" b="0"/>
              <a:t>EXECUTE</a:t>
            </a:r>
          </a:p>
        </p:txBody>
      </p:sp>
      <p:sp>
        <p:nvSpPr>
          <p:cNvPr id="109" name="TextBox 127"/>
          <p:cNvSpPr txBox="1">
            <a:spLocks noChangeArrowheads="1"/>
          </p:cNvSpPr>
          <p:nvPr/>
        </p:nvSpPr>
        <p:spPr bwMode="auto">
          <a:xfrm>
            <a:off x="517525" y="605049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1800" b="0"/>
              <a:t>COMMIT</a:t>
            </a:r>
          </a:p>
        </p:txBody>
      </p:sp>
      <p:sp>
        <p:nvSpPr>
          <p:cNvPr id="110" name="TextBox 124"/>
          <p:cNvSpPr txBox="1">
            <a:spLocks noChangeArrowheads="1"/>
          </p:cNvSpPr>
          <p:nvPr/>
        </p:nvSpPr>
        <p:spPr bwMode="auto">
          <a:xfrm>
            <a:off x="327025" y="3045358"/>
            <a:ext cx="1404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1800" b="0"/>
              <a:t>DISPATCH</a:t>
            </a:r>
          </a:p>
        </p:txBody>
      </p:sp>
      <p:grpSp>
        <p:nvGrpSpPr>
          <p:cNvPr id="111" name="Group 122"/>
          <p:cNvGrpSpPr>
            <a:grpSpLocks/>
          </p:cNvGrpSpPr>
          <p:nvPr/>
        </p:nvGrpSpPr>
        <p:grpSpPr bwMode="auto">
          <a:xfrm>
            <a:off x="1619250" y="1248308"/>
            <a:ext cx="6634163" cy="5249862"/>
            <a:chOff x="1619250" y="1417638"/>
            <a:chExt cx="6634163" cy="5249862"/>
          </a:xfrm>
        </p:grpSpPr>
        <p:grpSp>
          <p:nvGrpSpPr>
            <p:cNvPr id="112" name="Group 121"/>
            <p:cNvGrpSpPr>
              <a:grpSpLocks/>
            </p:cNvGrpSpPr>
            <p:nvPr/>
          </p:nvGrpSpPr>
          <p:grpSpPr bwMode="auto">
            <a:xfrm>
              <a:off x="1619250" y="1417638"/>
              <a:ext cx="6634163" cy="5249862"/>
              <a:chOff x="1619250" y="1417638"/>
              <a:chExt cx="6634161" cy="5249863"/>
            </a:xfrm>
          </p:grpSpPr>
          <p:grpSp>
            <p:nvGrpSpPr>
              <p:cNvPr id="114" name="Group 123"/>
              <p:cNvGrpSpPr>
                <a:grpSpLocks/>
              </p:cNvGrpSpPr>
              <p:nvPr/>
            </p:nvGrpSpPr>
            <p:grpSpPr bwMode="auto">
              <a:xfrm>
                <a:off x="1619250" y="1730375"/>
                <a:ext cx="4398963" cy="4381500"/>
                <a:chOff x="1619250" y="1730375"/>
                <a:chExt cx="4398264" cy="4381627"/>
              </a:xfrm>
            </p:grpSpPr>
            <p:grpSp>
              <p:nvGrpSpPr>
                <p:cNvPr id="132" name="Group 331"/>
                <p:cNvGrpSpPr>
                  <a:grpSpLocks/>
                </p:cNvGrpSpPr>
                <p:nvPr/>
              </p:nvGrpSpPr>
              <p:grpSpPr bwMode="auto">
                <a:xfrm>
                  <a:off x="1619250" y="4473575"/>
                  <a:ext cx="4388739" cy="457327"/>
                  <a:chOff x="1619250" y="4473575"/>
                  <a:chExt cx="4388739" cy="457327"/>
                </a:xfrm>
              </p:grpSpPr>
              <p:sp>
                <p:nvSpPr>
                  <p:cNvPr id="254" name="Rectangle 30"/>
                  <p:cNvSpPr>
                    <a:spLocks noChangeArrowheads="1"/>
                  </p:cNvSpPr>
                  <p:nvPr/>
                </p:nvSpPr>
                <p:spPr bwMode="auto">
                  <a:xfrm>
                    <a:off x="2762250" y="46291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cxnSp>
                <p:nvCxnSpPr>
                  <p:cNvPr id="255" name="Straight Arrow Connector 63"/>
                  <p:cNvCxnSpPr>
                    <a:cxnSpLocks noChangeShapeType="1"/>
                  </p:cNvCxnSpPr>
                  <p:nvPr/>
                </p:nvCxnSpPr>
                <p:spPr bwMode="auto">
                  <a:xfrm rot="16200000" flipH="1">
                    <a:off x="5192712" y="4546600"/>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256" name="Rectangle 30"/>
                  <p:cNvSpPr>
                    <a:spLocks noChangeArrowheads="1"/>
                  </p:cNvSpPr>
                  <p:nvPr/>
                </p:nvSpPr>
                <p:spPr bwMode="auto">
                  <a:xfrm>
                    <a:off x="3895725" y="46291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257" name="Rectangle 30"/>
                  <p:cNvSpPr>
                    <a:spLocks noChangeArrowheads="1"/>
                  </p:cNvSpPr>
                  <p:nvPr/>
                </p:nvSpPr>
                <p:spPr bwMode="auto">
                  <a:xfrm>
                    <a:off x="1619250" y="46291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258" name="Rectangle 30"/>
                  <p:cNvSpPr>
                    <a:spLocks noChangeArrowheads="1"/>
                  </p:cNvSpPr>
                  <p:nvPr/>
                </p:nvSpPr>
                <p:spPr bwMode="auto">
                  <a:xfrm>
                    <a:off x="5038725" y="46291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cxnSp>
                <p:nvCxnSpPr>
                  <p:cNvPr id="259" name="Straight Arrow Connector 63"/>
                  <p:cNvCxnSpPr>
                    <a:cxnSpLocks noChangeShapeType="1"/>
                  </p:cNvCxnSpPr>
                  <p:nvPr/>
                </p:nvCxnSpPr>
                <p:spPr bwMode="auto">
                  <a:xfrm rot="16200000" flipH="1">
                    <a:off x="4271962" y="4540250"/>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260" name="Straight Arrow Connector 63"/>
                  <p:cNvCxnSpPr>
                    <a:cxnSpLocks noChangeShapeType="1"/>
                  </p:cNvCxnSpPr>
                  <p:nvPr/>
                </p:nvCxnSpPr>
                <p:spPr bwMode="auto">
                  <a:xfrm rot="16200000" flipH="1">
                    <a:off x="3138487" y="4549775"/>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261" name="Straight Arrow Connector 63"/>
                  <p:cNvCxnSpPr>
                    <a:cxnSpLocks noChangeShapeType="1"/>
                  </p:cNvCxnSpPr>
                  <p:nvPr/>
                </p:nvCxnSpPr>
                <p:spPr bwMode="auto">
                  <a:xfrm rot="16200000" flipH="1">
                    <a:off x="2033587" y="4540250"/>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33" name="Group 332"/>
                <p:cNvGrpSpPr>
                  <a:grpSpLocks/>
                </p:cNvGrpSpPr>
                <p:nvPr/>
              </p:nvGrpSpPr>
              <p:grpSpPr bwMode="auto">
                <a:xfrm>
                  <a:off x="1628775" y="5654675"/>
                  <a:ext cx="4388739" cy="457327"/>
                  <a:chOff x="1628775" y="5654675"/>
                  <a:chExt cx="4388739" cy="457327"/>
                </a:xfrm>
              </p:grpSpPr>
              <p:cxnSp>
                <p:nvCxnSpPr>
                  <p:cNvPr id="246" name="Straight Arrow Connector 63"/>
                  <p:cNvCxnSpPr>
                    <a:cxnSpLocks noChangeShapeType="1"/>
                  </p:cNvCxnSpPr>
                  <p:nvPr/>
                </p:nvCxnSpPr>
                <p:spPr bwMode="auto">
                  <a:xfrm rot="16200000" flipH="1">
                    <a:off x="5192712" y="5734050"/>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247" name="Rectangle 30"/>
                  <p:cNvSpPr>
                    <a:spLocks noChangeArrowheads="1"/>
                  </p:cNvSpPr>
                  <p:nvPr/>
                </p:nvSpPr>
                <p:spPr bwMode="auto">
                  <a:xfrm>
                    <a:off x="3905250" y="58102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248" name="Rectangle 30"/>
                  <p:cNvSpPr>
                    <a:spLocks noChangeArrowheads="1"/>
                  </p:cNvSpPr>
                  <p:nvPr/>
                </p:nvSpPr>
                <p:spPr bwMode="auto">
                  <a:xfrm>
                    <a:off x="2771775" y="58102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249" name="Rectangle 30"/>
                  <p:cNvSpPr>
                    <a:spLocks noChangeArrowheads="1"/>
                  </p:cNvSpPr>
                  <p:nvPr/>
                </p:nvSpPr>
                <p:spPr bwMode="auto">
                  <a:xfrm>
                    <a:off x="1628775" y="58102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250" name="Rectangle 30"/>
                  <p:cNvSpPr>
                    <a:spLocks noChangeArrowheads="1"/>
                  </p:cNvSpPr>
                  <p:nvPr/>
                </p:nvSpPr>
                <p:spPr bwMode="auto">
                  <a:xfrm>
                    <a:off x="5048250" y="58102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cxnSp>
                <p:nvCxnSpPr>
                  <p:cNvPr id="251" name="Straight Arrow Connector 63"/>
                  <p:cNvCxnSpPr>
                    <a:cxnSpLocks noChangeShapeType="1"/>
                  </p:cNvCxnSpPr>
                  <p:nvPr/>
                </p:nvCxnSpPr>
                <p:spPr bwMode="auto">
                  <a:xfrm rot="16200000" flipH="1">
                    <a:off x="4291012" y="5721350"/>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252" name="Straight Arrow Connector 63"/>
                  <p:cNvCxnSpPr>
                    <a:cxnSpLocks noChangeShapeType="1"/>
                  </p:cNvCxnSpPr>
                  <p:nvPr/>
                </p:nvCxnSpPr>
                <p:spPr bwMode="auto">
                  <a:xfrm rot="16200000" flipH="1">
                    <a:off x="3157537" y="5730875"/>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253" name="Straight Arrow Connector 63"/>
                  <p:cNvCxnSpPr>
                    <a:cxnSpLocks noChangeShapeType="1"/>
                  </p:cNvCxnSpPr>
                  <p:nvPr/>
                </p:nvCxnSpPr>
                <p:spPr bwMode="auto">
                  <a:xfrm rot="16200000" flipH="1">
                    <a:off x="2052637" y="5721350"/>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34" name="Group 333"/>
                <p:cNvGrpSpPr>
                  <a:grpSpLocks/>
                </p:cNvGrpSpPr>
                <p:nvPr/>
              </p:nvGrpSpPr>
              <p:grpSpPr bwMode="auto">
                <a:xfrm>
                  <a:off x="1628775" y="1730375"/>
                  <a:ext cx="4381500" cy="533527"/>
                  <a:chOff x="1628775" y="1730375"/>
                  <a:chExt cx="4381500" cy="533527"/>
                </a:xfrm>
              </p:grpSpPr>
              <p:sp>
                <p:nvSpPr>
                  <p:cNvPr id="156" name="Rectangle 30"/>
                  <p:cNvSpPr>
                    <a:spLocks noChangeArrowheads="1"/>
                  </p:cNvSpPr>
                  <p:nvPr/>
                </p:nvSpPr>
                <p:spPr bwMode="auto">
                  <a:xfrm>
                    <a:off x="5038725" y="1962150"/>
                    <a:ext cx="971550"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157" name="Rectangle 30"/>
                  <p:cNvSpPr>
                    <a:spLocks noChangeArrowheads="1"/>
                  </p:cNvSpPr>
                  <p:nvPr/>
                </p:nvSpPr>
                <p:spPr bwMode="auto">
                  <a:xfrm>
                    <a:off x="3924300" y="19621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158" name="Rectangle 30"/>
                  <p:cNvSpPr>
                    <a:spLocks noChangeArrowheads="1"/>
                  </p:cNvSpPr>
                  <p:nvPr/>
                </p:nvSpPr>
                <p:spPr bwMode="auto">
                  <a:xfrm>
                    <a:off x="2771775" y="19621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159" name="Rectangle 30"/>
                  <p:cNvSpPr>
                    <a:spLocks noChangeArrowheads="1"/>
                  </p:cNvSpPr>
                  <p:nvPr/>
                </p:nvSpPr>
                <p:spPr bwMode="auto">
                  <a:xfrm>
                    <a:off x="1628775" y="1962150"/>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dirty="0">
                        <a:solidFill>
                          <a:schemeClr val="tx2"/>
                        </a:solidFill>
                      </a:rPr>
                      <a:t>R</a:t>
                    </a:r>
                  </a:p>
                </p:txBody>
              </p:sp>
              <p:grpSp>
                <p:nvGrpSpPr>
                  <p:cNvPr id="160" name="Group 328"/>
                  <p:cNvGrpSpPr>
                    <a:grpSpLocks/>
                  </p:cNvGrpSpPr>
                  <p:nvPr/>
                </p:nvGrpSpPr>
                <p:grpSpPr bwMode="auto">
                  <a:xfrm>
                    <a:off x="2106612" y="1730375"/>
                    <a:ext cx="3117850" cy="247651"/>
                    <a:chOff x="2106612" y="1730375"/>
                    <a:chExt cx="3117850" cy="247651"/>
                  </a:xfrm>
                </p:grpSpPr>
                <p:cxnSp>
                  <p:nvCxnSpPr>
                    <p:cNvPr id="242" name="Straight Arrow Connector 63"/>
                    <p:cNvCxnSpPr>
                      <a:cxnSpLocks noChangeShapeType="1"/>
                    </p:cNvCxnSpPr>
                    <p:nvPr/>
                  </p:nvCxnSpPr>
                  <p:spPr bwMode="auto">
                    <a:xfrm rot="16200000" flipH="1">
                      <a:off x="5108575" y="1843087"/>
                      <a:ext cx="228600"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243" name="Straight Arrow Connector 63"/>
                    <p:cNvCxnSpPr>
                      <a:cxnSpLocks noChangeShapeType="1"/>
                    </p:cNvCxnSpPr>
                    <p:nvPr/>
                  </p:nvCxnSpPr>
                  <p:spPr bwMode="auto">
                    <a:xfrm rot="16200000" flipH="1">
                      <a:off x="4251327" y="1862138"/>
                      <a:ext cx="228600"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244" name="Straight Arrow Connector 63"/>
                    <p:cNvCxnSpPr>
                      <a:cxnSpLocks noChangeShapeType="1"/>
                    </p:cNvCxnSpPr>
                    <p:nvPr/>
                  </p:nvCxnSpPr>
                  <p:spPr bwMode="auto">
                    <a:xfrm rot="16200000" flipH="1">
                      <a:off x="3136902" y="1843088"/>
                      <a:ext cx="228600"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245" name="Straight Arrow Connector 63"/>
                    <p:cNvCxnSpPr>
                      <a:cxnSpLocks noChangeShapeType="1"/>
                    </p:cNvCxnSpPr>
                    <p:nvPr/>
                  </p:nvCxnSpPr>
                  <p:spPr bwMode="auto">
                    <a:xfrm rot="16200000" flipH="1">
                      <a:off x="1993900" y="1843088"/>
                      <a:ext cx="228600"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grpSp>
            <p:grpSp>
              <p:nvGrpSpPr>
                <p:cNvPr id="135" name="Group 334"/>
                <p:cNvGrpSpPr>
                  <a:grpSpLocks/>
                </p:cNvGrpSpPr>
                <p:nvPr/>
              </p:nvGrpSpPr>
              <p:grpSpPr bwMode="auto">
                <a:xfrm>
                  <a:off x="1619250" y="2654300"/>
                  <a:ext cx="4388739" cy="457327"/>
                  <a:chOff x="1619250" y="2654300"/>
                  <a:chExt cx="4388739" cy="457327"/>
                </a:xfrm>
              </p:grpSpPr>
              <p:grpSp>
                <p:nvGrpSpPr>
                  <p:cNvPr id="146" name="Group 296"/>
                  <p:cNvGrpSpPr>
                    <a:grpSpLocks/>
                  </p:cNvGrpSpPr>
                  <p:nvPr/>
                </p:nvGrpSpPr>
                <p:grpSpPr bwMode="auto">
                  <a:xfrm>
                    <a:off x="1619250" y="2809875"/>
                    <a:ext cx="4388739" cy="301752"/>
                    <a:chOff x="7648575" y="2295525"/>
                    <a:chExt cx="4388739" cy="301752"/>
                  </a:xfrm>
                </p:grpSpPr>
                <p:sp>
                  <p:nvSpPr>
                    <p:cNvPr id="152" name="Rectangle 30"/>
                    <p:cNvSpPr>
                      <a:spLocks noChangeArrowheads="1"/>
                    </p:cNvSpPr>
                    <p:nvPr/>
                  </p:nvSpPr>
                  <p:spPr bwMode="auto">
                    <a:xfrm>
                      <a:off x="9925050" y="2295525"/>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153" name="Rectangle 30"/>
                    <p:cNvSpPr>
                      <a:spLocks noChangeArrowheads="1"/>
                    </p:cNvSpPr>
                    <p:nvPr/>
                  </p:nvSpPr>
                  <p:spPr bwMode="auto">
                    <a:xfrm>
                      <a:off x="8791575" y="2295525"/>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154" name="Rectangle 30"/>
                    <p:cNvSpPr>
                      <a:spLocks noChangeArrowheads="1"/>
                    </p:cNvSpPr>
                    <p:nvPr/>
                  </p:nvSpPr>
                  <p:spPr bwMode="auto">
                    <a:xfrm>
                      <a:off x="7648575" y="2295525"/>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155" name="Rectangle 30"/>
                    <p:cNvSpPr>
                      <a:spLocks noChangeArrowheads="1"/>
                    </p:cNvSpPr>
                    <p:nvPr/>
                  </p:nvSpPr>
                  <p:spPr bwMode="auto">
                    <a:xfrm>
                      <a:off x="11068050" y="2295525"/>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grpSp>
              <p:grpSp>
                <p:nvGrpSpPr>
                  <p:cNvPr id="147" name="Group 329"/>
                  <p:cNvGrpSpPr>
                    <a:grpSpLocks/>
                  </p:cNvGrpSpPr>
                  <p:nvPr/>
                </p:nvGrpSpPr>
                <p:grpSpPr bwMode="auto">
                  <a:xfrm>
                    <a:off x="2128837" y="2654300"/>
                    <a:ext cx="3108325" cy="155575"/>
                    <a:chOff x="2128837" y="2654300"/>
                    <a:chExt cx="3108325" cy="155575"/>
                  </a:xfrm>
                </p:grpSpPr>
                <p:cxnSp>
                  <p:nvCxnSpPr>
                    <p:cNvPr id="148" name="Straight Arrow Connector 63"/>
                    <p:cNvCxnSpPr>
                      <a:cxnSpLocks noChangeShapeType="1"/>
                    </p:cNvCxnSpPr>
                    <p:nvPr/>
                  </p:nvCxnSpPr>
                  <p:spPr bwMode="auto">
                    <a:xfrm rot="16200000" flipH="1">
                      <a:off x="5167312" y="2740025"/>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49" name="Straight Arrow Connector 63"/>
                    <p:cNvCxnSpPr>
                      <a:cxnSpLocks noChangeShapeType="1"/>
                    </p:cNvCxnSpPr>
                    <p:nvPr/>
                  </p:nvCxnSpPr>
                  <p:spPr bwMode="auto">
                    <a:xfrm rot="16200000" flipH="1">
                      <a:off x="4300537" y="2720975"/>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50" name="Straight Arrow Connector 63"/>
                    <p:cNvCxnSpPr>
                      <a:cxnSpLocks noChangeShapeType="1"/>
                    </p:cNvCxnSpPr>
                    <p:nvPr/>
                  </p:nvCxnSpPr>
                  <p:spPr bwMode="auto">
                    <a:xfrm rot="16200000" flipH="1">
                      <a:off x="3167062" y="2730500"/>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51" name="Straight Arrow Connector 63"/>
                    <p:cNvCxnSpPr>
                      <a:cxnSpLocks noChangeShapeType="1"/>
                    </p:cNvCxnSpPr>
                    <p:nvPr/>
                  </p:nvCxnSpPr>
                  <p:spPr bwMode="auto">
                    <a:xfrm rot="16200000" flipH="1">
                      <a:off x="2062162" y="2720975"/>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grpSp>
            <p:grpSp>
              <p:nvGrpSpPr>
                <p:cNvPr id="136" name="Group 330"/>
                <p:cNvGrpSpPr>
                  <a:grpSpLocks/>
                </p:cNvGrpSpPr>
                <p:nvPr/>
              </p:nvGrpSpPr>
              <p:grpSpPr bwMode="auto">
                <a:xfrm>
                  <a:off x="1619250" y="3578225"/>
                  <a:ext cx="4388739" cy="438277"/>
                  <a:chOff x="1619250" y="3578225"/>
                  <a:chExt cx="4388739" cy="438277"/>
                </a:xfrm>
              </p:grpSpPr>
              <p:cxnSp>
                <p:nvCxnSpPr>
                  <p:cNvPr id="137" name="Straight Arrow Connector 63"/>
                  <p:cNvCxnSpPr>
                    <a:cxnSpLocks noChangeShapeType="1"/>
                  </p:cNvCxnSpPr>
                  <p:nvPr/>
                </p:nvCxnSpPr>
                <p:spPr bwMode="auto">
                  <a:xfrm rot="16200000" flipH="1">
                    <a:off x="5192712" y="3654425"/>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nvGrpSpPr>
                  <p:cNvPr id="138" name="Group 305"/>
                  <p:cNvGrpSpPr>
                    <a:grpSpLocks/>
                  </p:cNvGrpSpPr>
                  <p:nvPr/>
                </p:nvGrpSpPr>
                <p:grpSpPr bwMode="auto">
                  <a:xfrm>
                    <a:off x="1619250" y="3714750"/>
                    <a:ext cx="4388739" cy="301752"/>
                    <a:chOff x="7496175" y="2143125"/>
                    <a:chExt cx="4388739" cy="301752"/>
                  </a:xfrm>
                </p:grpSpPr>
                <p:sp>
                  <p:nvSpPr>
                    <p:cNvPr id="142" name="Rectangle 30"/>
                    <p:cNvSpPr>
                      <a:spLocks noChangeArrowheads="1"/>
                    </p:cNvSpPr>
                    <p:nvPr/>
                  </p:nvSpPr>
                  <p:spPr bwMode="auto">
                    <a:xfrm>
                      <a:off x="9772650" y="2143125"/>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143" name="Rectangle 30"/>
                    <p:cNvSpPr>
                      <a:spLocks noChangeArrowheads="1"/>
                    </p:cNvSpPr>
                    <p:nvPr/>
                  </p:nvSpPr>
                  <p:spPr bwMode="auto">
                    <a:xfrm>
                      <a:off x="8639175" y="2143125"/>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144" name="Rectangle 30"/>
                    <p:cNvSpPr>
                      <a:spLocks noChangeArrowheads="1"/>
                    </p:cNvSpPr>
                    <p:nvPr/>
                  </p:nvSpPr>
                  <p:spPr bwMode="auto">
                    <a:xfrm>
                      <a:off x="7496175" y="2143125"/>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sp>
                  <p:nvSpPr>
                    <p:cNvPr id="145" name="Rectangle 30"/>
                    <p:cNvSpPr>
                      <a:spLocks noChangeArrowheads="1"/>
                    </p:cNvSpPr>
                    <p:nvPr/>
                  </p:nvSpPr>
                  <p:spPr bwMode="auto">
                    <a:xfrm>
                      <a:off x="10915650" y="2143125"/>
                      <a:ext cx="969264" cy="301752"/>
                    </a:xfrm>
                    <a:prstGeom prst="rect">
                      <a:avLst/>
                    </a:prstGeom>
                    <a:solidFill>
                      <a:srgbClr val="B9D5F1">
                        <a:alpha val="53000"/>
                      </a:srgbClr>
                    </a:solidFill>
                    <a:ln w="38100">
                      <a:solidFill>
                        <a:schemeClr val="tx2"/>
                      </a:solidFill>
                      <a:round/>
                      <a:headEnd type="none" w="sm" len="sm"/>
                      <a:tailEnd type="none" w="sm" len="sm"/>
                    </a:ln>
                  </p:spPr>
                  <p:txBody>
                    <a:bodyPr lIns="45720" tIns="0" rIns="0" bIns="0"/>
                    <a:lstStyle/>
                    <a:p>
                      <a:r>
                        <a:rPr lang="en-US" sz="2000" b="0">
                          <a:solidFill>
                            <a:schemeClr val="tx2"/>
                          </a:solidFill>
                        </a:rPr>
                        <a:t>R</a:t>
                      </a:r>
                    </a:p>
                  </p:txBody>
                </p:sp>
              </p:grpSp>
              <p:cxnSp>
                <p:nvCxnSpPr>
                  <p:cNvPr id="139" name="Straight Arrow Connector 63"/>
                  <p:cNvCxnSpPr>
                    <a:cxnSpLocks noChangeShapeType="1"/>
                  </p:cNvCxnSpPr>
                  <p:nvPr/>
                </p:nvCxnSpPr>
                <p:spPr bwMode="auto">
                  <a:xfrm rot="16200000" flipH="1">
                    <a:off x="4281487" y="3644900"/>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40" name="Straight Arrow Connector 63"/>
                  <p:cNvCxnSpPr>
                    <a:cxnSpLocks noChangeShapeType="1"/>
                  </p:cNvCxnSpPr>
                  <p:nvPr/>
                </p:nvCxnSpPr>
                <p:spPr bwMode="auto">
                  <a:xfrm rot="16200000" flipH="1">
                    <a:off x="3148012" y="3654425"/>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41" name="Straight Arrow Connector 63"/>
                  <p:cNvCxnSpPr>
                    <a:cxnSpLocks noChangeShapeType="1"/>
                  </p:cNvCxnSpPr>
                  <p:nvPr/>
                </p:nvCxnSpPr>
                <p:spPr bwMode="auto">
                  <a:xfrm rot="16200000" flipH="1">
                    <a:off x="2043112" y="3644900"/>
                    <a:ext cx="136525" cy="3175"/>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grpSp>
          <p:grpSp>
            <p:nvGrpSpPr>
              <p:cNvPr id="115" name="Group 120"/>
              <p:cNvGrpSpPr>
                <a:grpSpLocks/>
              </p:cNvGrpSpPr>
              <p:nvPr/>
            </p:nvGrpSpPr>
            <p:grpSpPr bwMode="auto">
              <a:xfrm>
                <a:off x="4173538" y="1417638"/>
                <a:ext cx="4079873" cy="5249863"/>
                <a:chOff x="4173538" y="1417638"/>
                <a:chExt cx="4079873" cy="5249863"/>
              </a:xfrm>
            </p:grpSpPr>
            <p:grpSp>
              <p:nvGrpSpPr>
                <p:cNvPr id="116" name="Group 87"/>
                <p:cNvGrpSpPr>
                  <a:grpSpLocks/>
                </p:cNvGrpSpPr>
                <p:nvPr/>
              </p:nvGrpSpPr>
              <p:grpSpPr bwMode="auto">
                <a:xfrm>
                  <a:off x="6015037" y="2115820"/>
                  <a:ext cx="2065339" cy="3845243"/>
                  <a:chOff x="719136" y="2153920"/>
                  <a:chExt cx="2065339" cy="3845243"/>
                </a:xfrm>
              </p:grpSpPr>
              <p:sp>
                <p:nvSpPr>
                  <p:cNvPr id="126" name="Rectangle 54"/>
                  <p:cNvSpPr>
                    <a:spLocks noChangeArrowheads="1"/>
                  </p:cNvSpPr>
                  <p:nvPr/>
                </p:nvSpPr>
                <p:spPr bwMode="auto">
                  <a:xfrm>
                    <a:off x="1189038" y="3619500"/>
                    <a:ext cx="1595437" cy="606425"/>
                  </a:xfrm>
                  <a:prstGeom prst="rect">
                    <a:avLst/>
                  </a:prstGeom>
                  <a:solidFill>
                    <a:srgbClr val="9BC0DE">
                      <a:alpha val="53000"/>
                    </a:srgbClr>
                  </a:solidFill>
                  <a:ln w="38100">
                    <a:solidFill>
                      <a:schemeClr val="tx2"/>
                    </a:solidFill>
                    <a:round/>
                    <a:headEnd type="none" w="sm" len="sm"/>
                    <a:tailEnd type="none" w="sm" len="sm"/>
                  </a:ln>
                </p:spPr>
                <p:txBody>
                  <a:bodyPr lIns="0" tIns="0" rIns="0" bIns="0"/>
                  <a:lstStyle/>
                  <a:p>
                    <a:pPr algn="ctr"/>
                    <a:r>
                      <a:rPr lang="en-US" sz="2000" b="0" dirty="0">
                        <a:solidFill>
                          <a:schemeClr val="tx2"/>
                        </a:solidFill>
                      </a:rPr>
                      <a:t>Post-Trigger</a:t>
                    </a:r>
                  </a:p>
                  <a:p>
                    <a:pPr algn="ctr"/>
                    <a:r>
                      <a:rPr lang="en-US" sz="2000" b="0" dirty="0">
                        <a:solidFill>
                          <a:schemeClr val="tx2"/>
                        </a:solidFill>
                      </a:rPr>
                      <a:t>Generator</a:t>
                    </a:r>
                  </a:p>
                </p:txBody>
              </p:sp>
              <p:cxnSp>
                <p:nvCxnSpPr>
                  <p:cNvPr id="127" name="Straight Connector 61"/>
                  <p:cNvCxnSpPr>
                    <a:cxnSpLocks noChangeShapeType="1"/>
                  </p:cNvCxnSpPr>
                  <p:nvPr/>
                </p:nvCxnSpPr>
                <p:spPr bwMode="auto">
                  <a:xfrm rot="16200000" flipV="1">
                    <a:off x="-859792" y="4074160"/>
                    <a:ext cx="3840480"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8" name="Straight Arrow Connector 80"/>
                  <p:cNvCxnSpPr>
                    <a:cxnSpLocks noChangeShapeType="1"/>
                  </p:cNvCxnSpPr>
                  <p:nvPr/>
                </p:nvCxnSpPr>
                <p:spPr bwMode="auto">
                  <a:xfrm rot="10800000">
                    <a:off x="766761" y="3003550"/>
                    <a:ext cx="274637" cy="0"/>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29" name="Straight Arrow Connector 81"/>
                  <p:cNvCxnSpPr>
                    <a:cxnSpLocks noChangeShapeType="1"/>
                    <a:stCxn id="126" idx="1"/>
                  </p:cNvCxnSpPr>
                  <p:nvPr/>
                </p:nvCxnSpPr>
                <p:spPr bwMode="auto">
                  <a:xfrm rot="10800000" flipV="1">
                    <a:off x="719136" y="3922713"/>
                    <a:ext cx="450850" cy="0"/>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30" name="Straight Arrow Connector 82"/>
                  <p:cNvCxnSpPr>
                    <a:cxnSpLocks noChangeShapeType="1"/>
                  </p:cNvCxnSpPr>
                  <p:nvPr/>
                </p:nvCxnSpPr>
                <p:spPr bwMode="auto">
                  <a:xfrm rot="10800000" flipV="1">
                    <a:off x="744536" y="4827588"/>
                    <a:ext cx="307975" cy="1587"/>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31" name="Straight Arrow Connector 83"/>
                  <p:cNvCxnSpPr>
                    <a:cxnSpLocks noChangeShapeType="1"/>
                  </p:cNvCxnSpPr>
                  <p:nvPr/>
                </p:nvCxnSpPr>
                <p:spPr bwMode="auto">
                  <a:xfrm rot="10800000" flipV="1">
                    <a:off x="744536" y="5997575"/>
                    <a:ext cx="307975" cy="1588"/>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sp>
              <p:nvSpPr>
                <p:cNvPr id="117" name="Rectangle 93"/>
                <p:cNvSpPr>
                  <a:spLocks noChangeArrowheads="1"/>
                </p:cNvSpPr>
                <p:nvPr/>
              </p:nvSpPr>
              <p:spPr bwMode="auto">
                <a:xfrm>
                  <a:off x="4173538" y="1417638"/>
                  <a:ext cx="1828799" cy="311150"/>
                </a:xfrm>
                <a:prstGeom prst="rect">
                  <a:avLst/>
                </a:prstGeom>
                <a:solidFill>
                  <a:srgbClr val="B9D5F1">
                    <a:alpha val="53000"/>
                  </a:srgbClr>
                </a:solidFill>
                <a:ln w="38100">
                  <a:solidFill>
                    <a:schemeClr val="tx2"/>
                  </a:solidFill>
                  <a:round/>
                  <a:headEnd type="none" w="sm" len="sm"/>
                  <a:tailEnd type="none" w="sm" len="sm"/>
                </a:ln>
              </p:spPr>
              <p:txBody>
                <a:bodyPr lIns="0" tIns="0" rIns="0" bIns="0"/>
                <a:lstStyle/>
                <a:p>
                  <a:pPr algn="ctr"/>
                  <a:r>
                    <a:rPr lang="en-US" sz="2000" b="0">
                      <a:solidFill>
                        <a:schemeClr val="tx2"/>
                      </a:solidFill>
                    </a:rPr>
                    <a:t>ID assignment</a:t>
                  </a:r>
                </a:p>
              </p:txBody>
            </p:sp>
            <p:grpSp>
              <p:nvGrpSpPr>
                <p:cNvPr id="118" name="Group 86"/>
                <p:cNvGrpSpPr>
                  <a:grpSpLocks/>
                </p:cNvGrpSpPr>
                <p:nvPr/>
              </p:nvGrpSpPr>
              <p:grpSpPr bwMode="auto">
                <a:xfrm>
                  <a:off x="5829299" y="2255839"/>
                  <a:ext cx="2424112" cy="4411662"/>
                  <a:chOff x="533398" y="2293939"/>
                  <a:chExt cx="2424113" cy="4411662"/>
                </a:xfrm>
              </p:grpSpPr>
              <p:cxnSp>
                <p:nvCxnSpPr>
                  <p:cNvPr id="119" name="Straight Connector 38"/>
                  <p:cNvCxnSpPr>
                    <a:cxnSpLocks noChangeShapeType="1"/>
                  </p:cNvCxnSpPr>
                  <p:nvPr/>
                </p:nvCxnSpPr>
                <p:spPr bwMode="auto">
                  <a:xfrm rot="5400000">
                    <a:off x="287336" y="2566989"/>
                    <a:ext cx="547687" cy="1587"/>
                  </a:xfrm>
                  <a:prstGeom prst="line">
                    <a:avLst/>
                  </a:prstGeom>
                  <a:noFill/>
                  <a:ln w="381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20" name="Straight Connector 42"/>
                  <p:cNvCxnSpPr>
                    <a:cxnSpLocks noChangeShapeType="1"/>
                  </p:cNvCxnSpPr>
                  <p:nvPr/>
                </p:nvCxnSpPr>
                <p:spPr bwMode="auto">
                  <a:xfrm rot="16200000" flipH="1">
                    <a:off x="147635" y="5419727"/>
                    <a:ext cx="822325" cy="0"/>
                  </a:xfrm>
                  <a:prstGeom prst="line">
                    <a:avLst/>
                  </a:prstGeom>
                  <a:noFill/>
                  <a:ln w="381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21" name="Straight Connector 44"/>
                  <p:cNvCxnSpPr>
                    <a:cxnSpLocks noChangeShapeType="1"/>
                  </p:cNvCxnSpPr>
                  <p:nvPr/>
                </p:nvCxnSpPr>
                <p:spPr bwMode="auto">
                  <a:xfrm rot="16200000" flipH="1">
                    <a:off x="288130" y="4363245"/>
                    <a:ext cx="547687" cy="3175"/>
                  </a:xfrm>
                  <a:prstGeom prst="line">
                    <a:avLst/>
                  </a:prstGeom>
                  <a:noFill/>
                  <a:ln w="381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22" name="Straight Connector 47"/>
                  <p:cNvCxnSpPr>
                    <a:cxnSpLocks noChangeShapeType="1"/>
                  </p:cNvCxnSpPr>
                  <p:nvPr/>
                </p:nvCxnSpPr>
                <p:spPr bwMode="auto">
                  <a:xfrm rot="16200000" flipH="1">
                    <a:off x="280194" y="3474245"/>
                    <a:ext cx="547688" cy="0"/>
                  </a:xfrm>
                  <a:prstGeom prst="line">
                    <a:avLst/>
                  </a:prstGeom>
                  <a:noFill/>
                  <a:ln w="381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123" name="Straight Arrow Connector 51"/>
                  <p:cNvCxnSpPr>
                    <a:cxnSpLocks noChangeShapeType="1"/>
                  </p:cNvCxnSpPr>
                  <p:nvPr/>
                </p:nvCxnSpPr>
                <p:spPr bwMode="auto">
                  <a:xfrm flipV="1">
                    <a:off x="533398" y="6451601"/>
                    <a:ext cx="749300" cy="0"/>
                  </a:xfrm>
                  <a:prstGeom prst="straightConnector1">
                    <a:avLst/>
                  </a:prstGeom>
                  <a:noFill/>
                  <a:ln w="38100">
                    <a:solidFill>
                      <a:schemeClr val="tx2"/>
                    </a:solidFill>
                    <a:prstDash val="sysDot"/>
                    <a:round/>
                    <a:headEnd type="none" w="sm" len="sm"/>
                    <a:tailEnd type="arrow" w="med" len="med"/>
                  </a:ln>
                  <a:extLst>
                    <a:ext uri="{909E8E84-426E-40DD-AFC4-6F175D3DCCD1}">
                      <a14:hiddenFill xmlns:a14="http://schemas.microsoft.com/office/drawing/2010/main">
                        <a:noFill/>
                      </a14:hiddenFill>
                    </a:ext>
                  </a:extLst>
                </p:spPr>
              </p:cxnSp>
              <p:cxnSp>
                <p:nvCxnSpPr>
                  <p:cNvPr id="124" name="Straight Connector 87"/>
                  <p:cNvCxnSpPr>
                    <a:cxnSpLocks noChangeShapeType="1"/>
                  </p:cNvCxnSpPr>
                  <p:nvPr/>
                </p:nvCxnSpPr>
                <p:spPr bwMode="auto">
                  <a:xfrm rot="5400000">
                    <a:off x="432591" y="6319046"/>
                    <a:ext cx="239715" cy="0"/>
                  </a:xfrm>
                  <a:prstGeom prst="line">
                    <a:avLst/>
                  </a:prstGeom>
                  <a:noFill/>
                  <a:ln w="381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125" name="Rectangle 53"/>
                  <p:cNvSpPr>
                    <a:spLocks noChangeArrowheads="1"/>
                  </p:cNvSpPr>
                  <p:nvPr/>
                </p:nvSpPr>
                <p:spPr bwMode="auto">
                  <a:xfrm>
                    <a:off x="1255711" y="6311901"/>
                    <a:ext cx="170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round/>
                        <a:headEnd type="none" w="sm" len="sm"/>
                        <a:tailEnd type="none" w="sm" len="sm"/>
                      </a14:hiddenLine>
                    </a:ext>
                  </a:extLst>
                </p:spPr>
                <p:txBody>
                  <a:bodyPr lIns="0" tIns="0" rIns="0" bIns="0"/>
                  <a:lstStyle/>
                  <a:p>
                    <a:pPr algn="ctr"/>
                    <a:r>
                      <a:rPr lang="en-US" sz="2000" b="0">
                        <a:solidFill>
                          <a:schemeClr val="tx2"/>
                        </a:solidFill>
                      </a:rPr>
                      <a:t>Scan chain</a:t>
                    </a:r>
                  </a:p>
                </p:txBody>
              </p:sp>
            </p:grpSp>
          </p:grpSp>
        </p:grpSp>
        <p:cxnSp>
          <p:nvCxnSpPr>
            <p:cNvPr id="113" name="Straight Arrow Connector 80"/>
            <p:cNvCxnSpPr>
              <a:cxnSpLocks noChangeShapeType="1"/>
            </p:cNvCxnSpPr>
            <p:nvPr/>
          </p:nvCxnSpPr>
          <p:spPr bwMode="auto">
            <a:xfrm rot="10800000">
              <a:off x="6042659" y="2101850"/>
              <a:ext cx="320040" cy="0"/>
            </a:xfrm>
            <a:prstGeom prst="straightConnector1">
              <a:avLst/>
            </a:prstGeom>
            <a:noFill/>
            <a:ln w="1905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262" name="Group 87"/>
          <p:cNvGrpSpPr>
            <a:grpSpLocks/>
          </p:cNvGrpSpPr>
          <p:nvPr/>
        </p:nvGrpSpPr>
        <p:grpSpPr bwMode="auto">
          <a:xfrm>
            <a:off x="5827713" y="971018"/>
            <a:ext cx="3087687" cy="4439715"/>
            <a:chOff x="5827715" y="1140347"/>
            <a:chExt cx="3087685" cy="4439717"/>
          </a:xfrm>
        </p:grpSpPr>
        <p:sp>
          <p:nvSpPr>
            <p:cNvPr id="263" name="Rectangle 33"/>
            <p:cNvSpPr>
              <a:spLocks noChangeArrowheads="1"/>
            </p:cNvSpPr>
            <p:nvPr/>
          </p:nvSpPr>
          <p:spPr bwMode="auto">
            <a:xfrm>
              <a:off x="6743700" y="1140347"/>
              <a:ext cx="2171700" cy="1230316"/>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150000"/>
                </a:lnSpc>
              </a:pPr>
              <a:r>
                <a:rPr lang="en-US" sz="2000" b="0" dirty="0" smtClean="0">
                  <a:solidFill>
                    <a:schemeClr val="tx2"/>
                  </a:solidFill>
                </a:rPr>
                <a:t>1</a:t>
              </a:r>
              <a:r>
                <a:rPr lang="en-US" sz="2000" b="0" dirty="0">
                  <a:solidFill>
                    <a:schemeClr val="tx2"/>
                  </a:solidFill>
                </a:rPr>
                <a:t>% area </a:t>
              </a:r>
              <a:r>
                <a:rPr lang="en-US" sz="2000" b="0" dirty="0" smtClean="0">
                  <a:solidFill>
                    <a:schemeClr val="tx2"/>
                  </a:solidFill>
                </a:rPr>
                <a:t>cost</a:t>
              </a:r>
            </a:p>
            <a:p>
              <a:pPr algn="ctr">
                <a:lnSpc>
                  <a:spcPct val="150000"/>
                </a:lnSpc>
              </a:pPr>
              <a:endParaRPr lang="en-US" sz="400" b="0" dirty="0">
                <a:solidFill>
                  <a:schemeClr val="tx2"/>
                </a:solidFill>
              </a:endParaRPr>
            </a:p>
            <a:p>
              <a:pPr algn="ctr"/>
              <a:r>
                <a:rPr lang="en-US" sz="2000" b="0" dirty="0"/>
                <a:t>60KB for </a:t>
              </a:r>
              <a:endParaRPr lang="en-US" sz="2000" b="0" dirty="0" smtClean="0"/>
            </a:p>
            <a:p>
              <a:pPr algn="ctr"/>
              <a:r>
                <a:rPr lang="en-US" sz="2000" b="0" dirty="0" smtClean="0"/>
                <a:t>Alpha 21264</a:t>
              </a:r>
            </a:p>
            <a:p>
              <a:pPr algn="ctr">
                <a:spcAft>
                  <a:spcPct val="5000"/>
                </a:spcAft>
              </a:pPr>
              <a:endParaRPr lang="en-US" sz="200" b="0" dirty="0"/>
            </a:p>
          </p:txBody>
        </p:sp>
        <p:grpSp>
          <p:nvGrpSpPr>
            <p:cNvPr id="264" name="Group 89"/>
            <p:cNvGrpSpPr>
              <a:grpSpLocks/>
            </p:cNvGrpSpPr>
            <p:nvPr/>
          </p:nvGrpSpPr>
          <p:grpSpPr bwMode="auto">
            <a:xfrm>
              <a:off x="5827715" y="2577735"/>
              <a:ext cx="2638425" cy="3002329"/>
              <a:chOff x="6506024" y="2578097"/>
              <a:chExt cx="2637976" cy="3001827"/>
            </a:xfrm>
          </p:grpSpPr>
          <p:sp>
            <p:nvSpPr>
              <p:cNvPr id="265" name="Rectangle 53"/>
              <p:cNvSpPr>
                <a:spLocks noChangeArrowheads="1"/>
              </p:cNvSpPr>
              <p:nvPr/>
            </p:nvSpPr>
            <p:spPr bwMode="auto">
              <a:xfrm>
                <a:off x="7043275" y="2762582"/>
                <a:ext cx="1701800" cy="63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round/>
                    <a:headEnd type="none" w="sm" len="sm"/>
                    <a:tailEnd type="none" w="sm" len="sm"/>
                  </a14:hiddenLine>
                </a:ext>
              </a:extLst>
            </p:spPr>
            <p:txBody>
              <a:bodyPr lIns="0" tIns="0" rIns="0" bIns="0"/>
              <a:lstStyle/>
              <a:p>
                <a:pPr algn="ctr"/>
                <a:r>
                  <a:rPr lang="en-US" sz="2000" b="0">
                    <a:solidFill>
                      <a:srgbClr val="66FFFF"/>
                    </a:solidFill>
                  </a:rPr>
                  <a:t>Part of</a:t>
                </a:r>
              </a:p>
              <a:p>
                <a:pPr algn="ctr"/>
                <a:r>
                  <a:rPr lang="en-US" sz="2000" b="0">
                    <a:solidFill>
                      <a:srgbClr val="66FFFF"/>
                    </a:solidFill>
                  </a:rPr>
                  <a:t> scan chain</a:t>
                </a:r>
              </a:p>
            </p:txBody>
          </p:sp>
          <p:sp>
            <p:nvSpPr>
              <p:cNvPr id="266" name="TextBox 123"/>
              <p:cNvSpPr txBox="1">
                <a:spLocks noChangeArrowheads="1"/>
              </p:cNvSpPr>
              <p:nvPr/>
            </p:nvSpPr>
            <p:spPr bwMode="auto">
              <a:xfrm>
                <a:off x="7431537" y="4505325"/>
                <a:ext cx="1539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500" b="0">
                    <a:solidFill>
                      <a:srgbClr val="66FFFF"/>
                    </a:solidFill>
                  </a:rPr>
                  <a:t>Slow wire</a:t>
                </a:r>
              </a:p>
            </p:txBody>
          </p:sp>
          <p:cxnSp>
            <p:nvCxnSpPr>
              <p:cNvPr id="267" name="Straight Arrow Connector 70"/>
              <p:cNvCxnSpPr>
                <a:cxnSpLocks noChangeShapeType="1"/>
              </p:cNvCxnSpPr>
              <p:nvPr/>
            </p:nvCxnSpPr>
            <p:spPr bwMode="auto">
              <a:xfrm rot="10800000">
                <a:off x="7058474" y="4654550"/>
                <a:ext cx="361950" cy="285750"/>
              </a:xfrm>
              <a:prstGeom prst="straightConnector1">
                <a:avLst/>
              </a:prstGeom>
              <a:noFill/>
              <a:ln w="38100">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268" name="TextBox 123"/>
              <p:cNvSpPr txBox="1">
                <a:spLocks noChangeArrowheads="1"/>
              </p:cNvSpPr>
              <p:nvPr/>
            </p:nvSpPr>
            <p:spPr bwMode="auto">
              <a:xfrm>
                <a:off x="7374158" y="4872038"/>
                <a:ext cx="17698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rgbClr val="66FFFF"/>
                    </a:solidFill>
                  </a:rPr>
                  <a:t>(No at-speed </a:t>
                </a:r>
              </a:p>
              <a:p>
                <a:pPr algn="ctr" eaLnBrk="1" hangingPunct="1"/>
                <a:r>
                  <a:rPr lang="en-US" sz="2000" b="0">
                    <a:solidFill>
                      <a:srgbClr val="66FFFF"/>
                    </a:solidFill>
                  </a:rPr>
                  <a:t>Routing) </a:t>
                </a:r>
              </a:p>
            </p:txBody>
          </p:sp>
          <p:cxnSp>
            <p:nvCxnSpPr>
              <p:cNvPr id="269" name="Straight Arrow Connector 70"/>
              <p:cNvCxnSpPr>
                <a:cxnSpLocks noChangeShapeType="1"/>
              </p:cNvCxnSpPr>
              <p:nvPr/>
            </p:nvCxnSpPr>
            <p:spPr bwMode="auto">
              <a:xfrm rot="10800000" flipV="1">
                <a:off x="6506024" y="5073650"/>
                <a:ext cx="914400" cy="304800"/>
              </a:xfrm>
              <a:prstGeom prst="straightConnector1">
                <a:avLst/>
              </a:prstGeom>
              <a:noFill/>
              <a:ln w="38100">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270" name="Straight Arrow Connector 70"/>
              <p:cNvCxnSpPr>
                <a:cxnSpLocks noChangeShapeType="1"/>
              </p:cNvCxnSpPr>
              <p:nvPr/>
            </p:nvCxnSpPr>
            <p:spPr bwMode="auto">
              <a:xfrm rot="10800000">
                <a:off x="6525080" y="2578097"/>
                <a:ext cx="820587" cy="355907"/>
              </a:xfrm>
              <a:prstGeom prst="straightConnector1">
                <a:avLst/>
              </a:prstGeom>
              <a:noFill/>
              <a:ln w="38100">
                <a:solidFill>
                  <a:srgbClr val="66FFFF"/>
                </a:solidFill>
                <a:round/>
                <a:headEnd type="none" w="sm" len="sm"/>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546022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descr=" 20485"/>
          <p:cNvSpPr>
            <a:spLocks noChangeArrowheads="1"/>
          </p:cNvSpPr>
          <p:nvPr/>
        </p:nvSpPr>
        <p:spPr bwMode="auto">
          <a:xfrm>
            <a:off x="1374775" y="3236913"/>
            <a:ext cx="3146425" cy="547687"/>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sp>
        <p:nvSpPr>
          <p:cNvPr id="51203" name="Rectangle 13" descr=" 20486"/>
          <p:cNvSpPr>
            <a:spLocks noChangeArrowheads="1"/>
          </p:cNvSpPr>
          <p:nvPr/>
        </p:nvSpPr>
        <p:spPr bwMode="auto">
          <a:xfrm>
            <a:off x="1357313" y="5519738"/>
            <a:ext cx="3189287" cy="525462"/>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sp>
        <p:nvSpPr>
          <p:cNvPr id="51204"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066C4916-46A3-264B-9A6E-9AEA724F2677}" type="slidenum">
              <a:rPr lang="en-US" sz="1400"/>
              <a:pPr algn="r"/>
              <a:t>192</a:t>
            </a:fld>
            <a:endParaRPr lang="en-US" sz="1400"/>
          </a:p>
        </p:txBody>
      </p:sp>
      <p:sp>
        <p:nvSpPr>
          <p:cNvPr id="51205" name="TextBox 119" descr=" 20497"/>
          <p:cNvSpPr txBox="1">
            <a:spLocks noChangeArrowheads="1"/>
          </p:cNvSpPr>
          <p:nvPr/>
        </p:nvSpPr>
        <p:spPr bwMode="auto">
          <a:xfrm>
            <a:off x="355600" y="1397000"/>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FETCH</a:t>
            </a:r>
          </a:p>
        </p:txBody>
      </p:sp>
      <p:sp>
        <p:nvSpPr>
          <p:cNvPr id="51206" name="TextBox 123" descr=" 20498"/>
          <p:cNvSpPr txBox="1">
            <a:spLocks noChangeArrowheads="1"/>
          </p:cNvSpPr>
          <p:nvPr/>
        </p:nvSpPr>
        <p:spPr bwMode="auto">
          <a:xfrm>
            <a:off x="127000" y="44704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DECODE</a:t>
            </a:r>
          </a:p>
        </p:txBody>
      </p:sp>
      <p:sp>
        <p:nvSpPr>
          <p:cNvPr id="51207" name="Rectangle 93" descr=" 20499"/>
          <p:cNvSpPr>
            <a:spLocks noChangeArrowheads="1"/>
          </p:cNvSpPr>
          <p:nvPr/>
        </p:nvSpPr>
        <p:spPr bwMode="auto">
          <a:xfrm>
            <a:off x="6280150" y="1649413"/>
            <a:ext cx="2559050" cy="549275"/>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r>
              <a:rPr lang="en-US" sz="2000">
                <a:solidFill>
                  <a:schemeClr val="tx2"/>
                </a:solidFill>
              </a:rPr>
              <a:t>ID Unit</a:t>
            </a:r>
          </a:p>
        </p:txBody>
      </p:sp>
      <p:sp>
        <p:nvSpPr>
          <p:cNvPr id="51208" name="Rectangle 30" descr=" 20500"/>
          <p:cNvSpPr>
            <a:spLocks noChangeArrowheads="1"/>
          </p:cNvSpPr>
          <p:nvPr/>
        </p:nvSpPr>
        <p:spPr bwMode="auto">
          <a:xfrm>
            <a:off x="4800600" y="3228975"/>
            <a:ext cx="3009900" cy="10033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endParaRPr>
          </a:p>
        </p:txBody>
      </p:sp>
      <p:sp>
        <p:nvSpPr>
          <p:cNvPr id="51209" name="Rectangle 33" descr=" 20501"/>
          <p:cNvSpPr>
            <a:spLocks noChangeArrowheads="1"/>
          </p:cNvSpPr>
          <p:nvPr/>
        </p:nvSpPr>
        <p:spPr bwMode="auto">
          <a:xfrm>
            <a:off x="4800600" y="5519738"/>
            <a:ext cx="3911600" cy="10414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latin typeface="Arial Narrow" charset="0"/>
            </a:endParaRPr>
          </a:p>
        </p:txBody>
      </p:sp>
      <p:sp>
        <p:nvSpPr>
          <p:cNvPr id="51210" name="Rectangle 5" descr=" 20502"/>
          <p:cNvSpPr>
            <a:spLocks noChangeArrowheads="1"/>
          </p:cNvSpPr>
          <p:nvPr/>
        </p:nvSpPr>
        <p:spPr bwMode="auto">
          <a:xfrm>
            <a:off x="1387475" y="1006475"/>
            <a:ext cx="2765425"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Branch Predictor</a:t>
            </a:r>
          </a:p>
        </p:txBody>
      </p:sp>
      <p:sp>
        <p:nvSpPr>
          <p:cNvPr id="51211" name="Rectangle 6" descr=" 20503"/>
          <p:cNvSpPr>
            <a:spLocks noChangeArrowheads="1"/>
          </p:cNvSpPr>
          <p:nvPr/>
        </p:nvSpPr>
        <p:spPr bwMode="auto">
          <a:xfrm>
            <a:off x="5108575" y="1006475"/>
            <a:ext cx="1122363"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I-Cache</a:t>
            </a:r>
          </a:p>
        </p:txBody>
      </p:sp>
      <p:sp>
        <p:nvSpPr>
          <p:cNvPr id="51212" name="Rectangle 9" descr=" 20504"/>
          <p:cNvSpPr>
            <a:spLocks noChangeArrowheads="1"/>
          </p:cNvSpPr>
          <p:nvPr/>
        </p:nvSpPr>
        <p:spPr bwMode="auto">
          <a:xfrm>
            <a:off x="4205288" y="1006475"/>
            <a:ext cx="852487" cy="547688"/>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I-TLB</a:t>
            </a:r>
          </a:p>
        </p:txBody>
      </p:sp>
      <p:sp>
        <p:nvSpPr>
          <p:cNvPr id="51213" name="Rectangle 10" descr=" 20505"/>
          <p:cNvSpPr>
            <a:spLocks noChangeArrowheads="1"/>
          </p:cNvSpPr>
          <p:nvPr/>
        </p:nvSpPr>
        <p:spPr bwMode="auto">
          <a:xfrm>
            <a:off x="1387475" y="1651000"/>
            <a:ext cx="4794250"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Fetch Queue</a:t>
            </a:r>
          </a:p>
        </p:txBody>
      </p:sp>
      <p:sp>
        <p:nvSpPr>
          <p:cNvPr id="51214" name="Rectangle 12" descr=" 20506"/>
          <p:cNvSpPr>
            <a:spLocks noChangeArrowheads="1"/>
          </p:cNvSpPr>
          <p:nvPr/>
        </p:nvSpPr>
        <p:spPr bwMode="auto">
          <a:xfrm>
            <a:off x="1374775" y="4395788"/>
            <a:ext cx="6661150" cy="5746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Decoder</a:t>
            </a:r>
          </a:p>
        </p:txBody>
      </p:sp>
      <p:sp>
        <p:nvSpPr>
          <p:cNvPr id="51215" name="TextBox 87" descr=" 20523"/>
          <p:cNvSpPr txBox="1">
            <a:spLocks noChangeArrowheads="1"/>
          </p:cNvSpPr>
          <p:nvPr/>
        </p:nvSpPr>
        <p:spPr bwMode="auto">
          <a:xfrm>
            <a:off x="6146800" y="2844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a:solidFill>
                  <a:schemeClr val="tx2"/>
                </a:solidFill>
              </a:rPr>
              <a:t>Recorder 1</a:t>
            </a:r>
          </a:p>
        </p:txBody>
      </p:sp>
      <p:sp>
        <p:nvSpPr>
          <p:cNvPr id="51216" name="TextBox 88" descr=" 20524"/>
          <p:cNvSpPr txBox="1">
            <a:spLocks noChangeArrowheads="1"/>
          </p:cNvSpPr>
          <p:nvPr/>
        </p:nvSpPr>
        <p:spPr bwMode="auto">
          <a:xfrm>
            <a:off x="6934200" y="5130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chemeClr val="tx2"/>
                </a:solidFill>
              </a:rPr>
              <a:t>Recorder 2</a:t>
            </a:r>
          </a:p>
        </p:txBody>
      </p:sp>
      <p:sp>
        <p:nvSpPr>
          <p:cNvPr id="1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IFRA Recording Example</a:t>
            </a:r>
            <a:endParaRPr lang="en-US" dirty="0">
              <a:solidFill>
                <a:srgbClr val="D5EBFF"/>
              </a:solidFill>
              <a:latin typeface="Arial" charset="0"/>
            </a:endParaRPr>
          </a:p>
        </p:txBody>
      </p:sp>
    </p:spTree>
    <p:extLst>
      <p:ext uri="{BB962C8B-B14F-4D97-AF65-F5344CB8AC3E}">
        <p14:creationId xmlns:p14="http://schemas.microsoft.com/office/powerpoint/2010/main" val="332238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lowchart: Alternate Process 19" descr=" 68"/>
          <p:cNvSpPr>
            <a:spLocks noChangeArrowheads="1"/>
          </p:cNvSpPr>
          <p:nvPr/>
        </p:nvSpPr>
        <p:spPr bwMode="auto">
          <a:xfrm>
            <a:off x="3008313" y="1712913"/>
            <a:ext cx="777875"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INST1</a:t>
            </a:r>
          </a:p>
        </p:txBody>
      </p:sp>
      <p:sp>
        <p:nvSpPr>
          <p:cNvPr id="89111" name="Flowchart: Alternate Process 72"/>
          <p:cNvSpPr>
            <a:spLocks noChangeArrowheads="1"/>
          </p:cNvSpPr>
          <p:nvPr/>
        </p:nvSpPr>
        <p:spPr bwMode="auto">
          <a:xfrm>
            <a:off x="6350000" y="1712913"/>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2228" name="Flowchart: Alternate Process 74"/>
          <p:cNvSpPr>
            <a:spLocks noChangeArrowheads="1"/>
          </p:cNvSpPr>
          <p:nvPr/>
        </p:nvSpPr>
        <p:spPr bwMode="auto">
          <a:xfrm>
            <a:off x="3819525" y="1712913"/>
            <a:ext cx="2197100"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Auxiliary Info: PC1</a:t>
            </a:r>
          </a:p>
        </p:txBody>
      </p:sp>
      <p:sp>
        <p:nvSpPr>
          <p:cNvPr id="52229" name="Rectangle 11" descr=" 20485"/>
          <p:cNvSpPr>
            <a:spLocks noChangeArrowheads="1"/>
          </p:cNvSpPr>
          <p:nvPr/>
        </p:nvSpPr>
        <p:spPr bwMode="auto">
          <a:xfrm>
            <a:off x="1374775" y="3236913"/>
            <a:ext cx="3146425" cy="547687"/>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sp>
        <p:nvSpPr>
          <p:cNvPr id="52230" name="Rectangle 13" descr=" 20486"/>
          <p:cNvSpPr>
            <a:spLocks noChangeArrowheads="1"/>
          </p:cNvSpPr>
          <p:nvPr/>
        </p:nvSpPr>
        <p:spPr bwMode="auto">
          <a:xfrm>
            <a:off x="1357313" y="5519738"/>
            <a:ext cx="3189287" cy="525462"/>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sp>
        <p:nvSpPr>
          <p:cNvPr id="52232"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E3602AEF-A974-EC4D-8A96-9E62A45E3D3E}" type="slidenum">
              <a:rPr lang="en-US" sz="1400"/>
              <a:pPr algn="r"/>
              <a:t>193</a:t>
            </a:fld>
            <a:endParaRPr lang="en-US" sz="1400"/>
          </a:p>
        </p:txBody>
      </p:sp>
      <p:sp>
        <p:nvSpPr>
          <p:cNvPr id="52233" name="TextBox 119" descr=" 20497"/>
          <p:cNvSpPr txBox="1">
            <a:spLocks noChangeArrowheads="1"/>
          </p:cNvSpPr>
          <p:nvPr/>
        </p:nvSpPr>
        <p:spPr bwMode="auto">
          <a:xfrm>
            <a:off x="355600" y="1397000"/>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FETCH</a:t>
            </a:r>
          </a:p>
        </p:txBody>
      </p:sp>
      <p:sp>
        <p:nvSpPr>
          <p:cNvPr id="52234" name="TextBox 123" descr=" 20498"/>
          <p:cNvSpPr txBox="1">
            <a:spLocks noChangeArrowheads="1"/>
          </p:cNvSpPr>
          <p:nvPr/>
        </p:nvSpPr>
        <p:spPr bwMode="auto">
          <a:xfrm>
            <a:off x="127000" y="44704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DECODE</a:t>
            </a:r>
          </a:p>
        </p:txBody>
      </p:sp>
      <p:sp>
        <p:nvSpPr>
          <p:cNvPr id="52235" name="Rectangle 93" descr=" 20499"/>
          <p:cNvSpPr>
            <a:spLocks noChangeArrowheads="1"/>
          </p:cNvSpPr>
          <p:nvPr/>
        </p:nvSpPr>
        <p:spPr bwMode="auto">
          <a:xfrm>
            <a:off x="6280150" y="1649413"/>
            <a:ext cx="2559050" cy="549275"/>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r>
              <a:rPr lang="en-US" sz="2000">
                <a:solidFill>
                  <a:schemeClr val="tx2"/>
                </a:solidFill>
              </a:rPr>
              <a:t>ID Unit</a:t>
            </a:r>
          </a:p>
        </p:txBody>
      </p:sp>
      <p:sp>
        <p:nvSpPr>
          <p:cNvPr id="52236" name="Rectangle 30" descr=" 20500"/>
          <p:cNvSpPr>
            <a:spLocks noChangeArrowheads="1"/>
          </p:cNvSpPr>
          <p:nvPr/>
        </p:nvSpPr>
        <p:spPr bwMode="auto">
          <a:xfrm>
            <a:off x="4800600" y="3228975"/>
            <a:ext cx="3009900" cy="10033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endParaRPr>
          </a:p>
        </p:txBody>
      </p:sp>
      <p:sp>
        <p:nvSpPr>
          <p:cNvPr id="52237" name="Rectangle 33" descr=" 20501"/>
          <p:cNvSpPr>
            <a:spLocks noChangeArrowheads="1"/>
          </p:cNvSpPr>
          <p:nvPr/>
        </p:nvSpPr>
        <p:spPr bwMode="auto">
          <a:xfrm>
            <a:off x="4800600" y="5519738"/>
            <a:ext cx="3911600" cy="10414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latin typeface="Arial Narrow" charset="0"/>
            </a:endParaRPr>
          </a:p>
        </p:txBody>
      </p:sp>
      <p:sp>
        <p:nvSpPr>
          <p:cNvPr id="52238" name="Rectangle 5" descr=" 20502"/>
          <p:cNvSpPr>
            <a:spLocks noChangeArrowheads="1"/>
          </p:cNvSpPr>
          <p:nvPr/>
        </p:nvSpPr>
        <p:spPr bwMode="auto">
          <a:xfrm>
            <a:off x="1387475" y="1006475"/>
            <a:ext cx="2765425"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Branch Predictor</a:t>
            </a:r>
          </a:p>
        </p:txBody>
      </p:sp>
      <p:sp>
        <p:nvSpPr>
          <p:cNvPr id="52239" name="Rectangle 6" descr=" 20503"/>
          <p:cNvSpPr>
            <a:spLocks noChangeArrowheads="1"/>
          </p:cNvSpPr>
          <p:nvPr/>
        </p:nvSpPr>
        <p:spPr bwMode="auto">
          <a:xfrm>
            <a:off x="5108575" y="1006475"/>
            <a:ext cx="1122363"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I-Cache</a:t>
            </a:r>
          </a:p>
        </p:txBody>
      </p:sp>
      <p:sp>
        <p:nvSpPr>
          <p:cNvPr id="52240" name="Rectangle 9" descr=" 20504"/>
          <p:cNvSpPr>
            <a:spLocks noChangeArrowheads="1"/>
          </p:cNvSpPr>
          <p:nvPr/>
        </p:nvSpPr>
        <p:spPr bwMode="auto">
          <a:xfrm>
            <a:off x="4205288" y="1006475"/>
            <a:ext cx="852487" cy="547688"/>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I-TLB</a:t>
            </a:r>
          </a:p>
        </p:txBody>
      </p:sp>
      <p:sp>
        <p:nvSpPr>
          <p:cNvPr id="52241" name="Rectangle 10" descr=" 20505"/>
          <p:cNvSpPr>
            <a:spLocks noChangeArrowheads="1"/>
          </p:cNvSpPr>
          <p:nvPr/>
        </p:nvSpPr>
        <p:spPr bwMode="auto">
          <a:xfrm>
            <a:off x="1387475" y="1651000"/>
            <a:ext cx="4794250"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Fetch Queue</a:t>
            </a:r>
          </a:p>
        </p:txBody>
      </p:sp>
      <p:sp>
        <p:nvSpPr>
          <p:cNvPr id="52242" name="Rectangle 12" descr=" 20506"/>
          <p:cNvSpPr>
            <a:spLocks noChangeArrowheads="1"/>
          </p:cNvSpPr>
          <p:nvPr/>
        </p:nvSpPr>
        <p:spPr bwMode="auto">
          <a:xfrm>
            <a:off x="1374775" y="4395788"/>
            <a:ext cx="6661150" cy="5746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Decoder</a:t>
            </a:r>
          </a:p>
        </p:txBody>
      </p:sp>
      <p:sp>
        <p:nvSpPr>
          <p:cNvPr id="52243" name="TextBox 87" descr=" 20523"/>
          <p:cNvSpPr txBox="1">
            <a:spLocks noChangeArrowheads="1"/>
          </p:cNvSpPr>
          <p:nvPr/>
        </p:nvSpPr>
        <p:spPr bwMode="auto">
          <a:xfrm>
            <a:off x="6146800" y="2844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a:solidFill>
                  <a:schemeClr val="tx2"/>
                </a:solidFill>
              </a:rPr>
              <a:t>Recorder 1</a:t>
            </a:r>
          </a:p>
        </p:txBody>
      </p:sp>
      <p:sp>
        <p:nvSpPr>
          <p:cNvPr id="52244" name="TextBox 88" descr=" 20524"/>
          <p:cNvSpPr txBox="1">
            <a:spLocks noChangeArrowheads="1"/>
          </p:cNvSpPr>
          <p:nvPr/>
        </p:nvSpPr>
        <p:spPr bwMode="auto">
          <a:xfrm>
            <a:off x="6934200" y="5130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chemeClr val="tx2"/>
                </a:solidFill>
              </a:rPr>
              <a:t>Recorder 2</a:t>
            </a:r>
          </a:p>
        </p:txBody>
      </p:sp>
      <p:grpSp>
        <p:nvGrpSpPr>
          <p:cNvPr id="2" name="Group 1"/>
          <p:cNvGrpSpPr>
            <a:grpSpLocks/>
          </p:cNvGrpSpPr>
          <p:nvPr/>
        </p:nvGrpSpPr>
        <p:grpSpPr bwMode="auto">
          <a:xfrm>
            <a:off x="6311900" y="795338"/>
            <a:ext cx="2819400" cy="652462"/>
            <a:chOff x="6312452" y="317500"/>
            <a:chExt cx="2819400" cy="1130300"/>
          </a:xfrm>
        </p:grpSpPr>
        <p:sp>
          <p:nvSpPr>
            <p:cNvPr id="52246" name="Rounded Rectangle 23"/>
            <p:cNvSpPr>
              <a:spLocks noChangeArrowheads="1"/>
            </p:cNvSpPr>
            <p:nvPr/>
          </p:nvSpPr>
          <p:spPr bwMode="auto">
            <a:xfrm>
              <a:off x="6400800" y="317500"/>
              <a:ext cx="2616200" cy="1130300"/>
            </a:xfrm>
            <a:prstGeom prst="roundRect">
              <a:avLst>
                <a:gd name="adj" fmla="val 16667"/>
              </a:avLst>
            </a:prstGeom>
            <a:solidFill>
              <a:srgbClr val="800080"/>
            </a:solidFill>
            <a:ln w="57150">
              <a:solidFill>
                <a:schemeClr val="tx1"/>
              </a:solidFill>
              <a:round/>
              <a:headEnd type="none" w="sm" len="sm"/>
              <a:tailEnd type="none" w="sm" len="sm"/>
            </a:ln>
          </p:spPr>
          <p:txBody>
            <a:bodyPr/>
            <a:lstStyle/>
            <a:p>
              <a:endParaRPr lang="en-US" sz="2000"/>
            </a:p>
          </p:txBody>
        </p:sp>
        <p:sp>
          <p:nvSpPr>
            <p:cNvPr id="52247" name="TextBox 123" descr=" 20526"/>
            <p:cNvSpPr txBox="1">
              <a:spLocks noChangeArrowheads="1"/>
            </p:cNvSpPr>
            <p:nvPr/>
          </p:nvSpPr>
          <p:spPr bwMode="auto">
            <a:xfrm>
              <a:off x="6312452" y="432825"/>
              <a:ext cx="2819400" cy="53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900" b="1">
                  <a:latin typeface="Arial Narrow" charset="0"/>
                </a:rPr>
                <a:t>Special Rule</a:t>
              </a:r>
            </a:p>
          </p:txBody>
        </p:sp>
      </p:grpSp>
      <p:sp>
        <p:nvSpPr>
          <p:cNvPr id="24"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IFRA Recording Example</a:t>
            </a:r>
            <a:endParaRPr lang="en-US" dirty="0">
              <a:solidFill>
                <a:srgbClr val="D5EBFF"/>
              </a:solidFill>
              <a:latin typeface="Arial" charset="0"/>
            </a:endParaRPr>
          </a:p>
        </p:txBody>
      </p:sp>
    </p:spTree>
    <p:extLst>
      <p:ext uri="{BB962C8B-B14F-4D97-AF65-F5344CB8AC3E}">
        <p14:creationId xmlns:p14="http://schemas.microsoft.com/office/powerpoint/2010/main" val="3050367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111"/>
                                        </p:tgtEl>
                                        <p:attrNameLst>
                                          <p:attrName>style.visibility</p:attrName>
                                        </p:attrNameLst>
                                      </p:cBhvr>
                                      <p:to>
                                        <p:strVal val="visible"/>
                                      </p:to>
                                    </p:set>
                                    <p:animEffect transition="in" filter="dissolve">
                                      <p:cBhvr>
                                        <p:cTn id="7" dur="1750"/>
                                        <p:tgtEl>
                                          <p:spTgt spid="89111"/>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75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nodeType="clickEffect">
                                  <p:stCondLst>
                                    <p:cond delay="0"/>
                                  </p:stCondLst>
                                  <p:childTnLst>
                                    <p:animEffect transition="out" filter="dissolve">
                                      <p:cBhvr>
                                        <p:cTn id="14" dur="1750"/>
                                        <p:tgtEl>
                                          <p:spTgt spid="2"/>
                                        </p:tgtEl>
                                      </p:cBhvr>
                                    </p:animEffect>
                                    <p:set>
                                      <p:cBhvr>
                                        <p:cTn id="15" dur="1" fill="hold">
                                          <p:stCondLst>
                                            <p:cond delay="1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1"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descr=" 20485"/>
          <p:cNvSpPr>
            <a:spLocks noChangeArrowheads="1"/>
          </p:cNvSpPr>
          <p:nvPr/>
        </p:nvSpPr>
        <p:spPr bwMode="auto">
          <a:xfrm>
            <a:off x="1374775" y="3236913"/>
            <a:ext cx="3146425" cy="547687"/>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sp>
        <p:nvSpPr>
          <p:cNvPr id="53251" name="Rectangle 13" descr=" 20486"/>
          <p:cNvSpPr>
            <a:spLocks noChangeArrowheads="1"/>
          </p:cNvSpPr>
          <p:nvPr/>
        </p:nvSpPr>
        <p:spPr bwMode="auto">
          <a:xfrm>
            <a:off x="1357313" y="5519738"/>
            <a:ext cx="3189287" cy="525462"/>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grpSp>
        <p:nvGrpSpPr>
          <p:cNvPr id="53252" name="Group 179" descr=" 7"/>
          <p:cNvGrpSpPr>
            <a:grpSpLocks/>
          </p:cNvGrpSpPr>
          <p:nvPr/>
        </p:nvGrpSpPr>
        <p:grpSpPr bwMode="auto">
          <a:xfrm>
            <a:off x="3033713" y="3295650"/>
            <a:ext cx="1285875" cy="381000"/>
            <a:chOff x="2779959" y="3283442"/>
            <a:chExt cx="1285140" cy="381000"/>
          </a:xfrm>
        </p:grpSpPr>
        <p:sp>
          <p:nvSpPr>
            <p:cNvPr id="53277" name="Flowchart: Alternate Process 88"/>
            <p:cNvSpPr>
              <a:spLocks noChangeArrowheads="1"/>
            </p:cNvSpPr>
            <p:nvPr/>
          </p:nvSpPr>
          <p:spPr bwMode="auto">
            <a:xfrm>
              <a:off x="3607899" y="3283442"/>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3278" name="Flowchart: Alternate Process 89"/>
            <p:cNvSpPr>
              <a:spLocks noChangeArrowheads="1"/>
            </p:cNvSpPr>
            <p:nvPr/>
          </p:nvSpPr>
          <p:spPr bwMode="auto">
            <a:xfrm>
              <a:off x="2779959" y="3283442"/>
              <a:ext cx="777240"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INST1</a:t>
              </a:r>
            </a:p>
          </p:txBody>
        </p:sp>
      </p:grpSp>
      <p:sp>
        <p:nvSpPr>
          <p:cNvPr id="53253"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751DFF1C-D224-2A4E-A996-3B8E36166F3A}" type="slidenum">
              <a:rPr lang="en-US" sz="1400"/>
              <a:pPr algn="r"/>
              <a:t>194</a:t>
            </a:fld>
            <a:endParaRPr lang="en-US" sz="1400"/>
          </a:p>
        </p:txBody>
      </p:sp>
      <p:sp>
        <p:nvSpPr>
          <p:cNvPr id="53254" name="TextBox 119" descr=" 20497"/>
          <p:cNvSpPr txBox="1">
            <a:spLocks noChangeArrowheads="1"/>
          </p:cNvSpPr>
          <p:nvPr/>
        </p:nvSpPr>
        <p:spPr bwMode="auto">
          <a:xfrm>
            <a:off x="355600" y="1397000"/>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FETCH</a:t>
            </a:r>
          </a:p>
        </p:txBody>
      </p:sp>
      <p:sp>
        <p:nvSpPr>
          <p:cNvPr id="53255" name="TextBox 123" descr=" 20498"/>
          <p:cNvSpPr txBox="1">
            <a:spLocks noChangeArrowheads="1"/>
          </p:cNvSpPr>
          <p:nvPr/>
        </p:nvSpPr>
        <p:spPr bwMode="auto">
          <a:xfrm>
            <a:off x="127000" y="44704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DECODE</a:t>
            </a:r>
          </a:p>
        </p:txBody>
      </p:sp>
      <p:sp>
        <p:nvSpPr>
          <p:cNvPr id="53256" name="Rectangle 93" descr=" 20499"/>
          <p:cNvSpPr>
            <a:spLocks noChangeArrowheads="1"/>
          </p:cNvSpPr>
          <p:nvPr/>
        </p:nvSpPr>
        <p:spPr bwMode="auto">
          <a:xfrm>
            <a:off x="6280150" y="1649413"/>
            <a:ext cx="2559050" cy="549275"/>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r>
              <a:rPr lang="en-US" sz="2000">
                <a:solidFill>
                  <a:schemeClr val="tx2"/>
                </a:solidFill>
              </a:rPr>
              <a:t>ID Unit</a:t>
            </a:r>
          </a:p>
        </p:txBody>
      </p:sp>
      <p:sp>
        <p:nvSpPr>
          <p:cNvPr id="53257" name="Rectangle 30" descr=" 20500"/>
          <p:cNvSpPr>
            <a:spLocks noChangeArrowheads="1"/>
          </p:cNvSpPr>
          <p:nvPr/>
        </p:nvSpPr>
        <p:spPr bwMode="auto">
          <a:xfrm>
            <a:off x="4800600" y="3228975"/>
            <a:ext cx="3009900" cy="10033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endParaRPr>
          </a:p>
        </p:txBody>
      </p:sp>
      <p:sp>
        <p:nvSpPr>
          <p:cNvPr id="53258" name="Rectangle 33" descr=" 20501"/>
          <p:cNvSpPr>
            <a:spLocks noChangeArrowheads="1"/>
          </p:cNvSpPr>
          <p:nvPr/>
        </p:nvSpPr>
        <p:spPr bwMode="auto">
          <a:xfrm>
            <a:off x="4800600" y="5519738"/>
            <a:ext cx="3911600" cy="10414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latin typeface="Arial Narrow" charset="0"/>
            </a:endParaRPr>
          </a:p>
        </p:txBody>
      </p:sp>
      <p:sp>
        <p:nvSpPr>
          <p:cNvPr id="53259" name="Rectangle 5" descr=" 20502"/>
          <p:cNvSpPr>
            <a:spLocks noChangeArrowheads="1"/>
          </p:cNvSpPr>
          <p:nvPr/>
        </p:nvSpPr>
        <p:spPr bwMode="auto">
          <a:xfrm>
            <a:off x="1387475" y="1006475"/>
            <a:ext cx="2765425"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Branch Predictor</a:t>
            </a:r>
          </a:p>
        </p:txBody>
      </p:sp>
      <p:sp>
        <p:nvSpPr>
          <p:cNvPr id="53260" name="Rectangle 6" descr=" 20503"/>
          <p:cNvSpPr>
            <a:spLocks noChangeArrowheads="1"/>
          </p:cNvSpPr>
          <p:nvPr/>
        </p:nvSpPr>
        <p:spPr bwMode="auto">
          <a:xfrm>
            <a:off x="5108575" y="1006475"/>
            <a:ext cx="1122363"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I-Cache</a:t>
            </a:r>
          </a:p>
        </p:txBody>
      </p:sp>
      <p:sp>
        <p:nvSpPr>
          <p:cNvPr id="53261" name="Rectangle 9" descr=" 20504"/>
          <p:cNvSpPr>
            <a:spLocks noChangeArrowheads="1"/>
          </p:cNvSpPr>
          <p:nvPr/>
        </p:nvSpPr>
        <p:spPr bwMode="auto">
          <a:xfrm>
            <a:off x="4205288" y="1006475"/>
            <a:ext cx="852487" cy="547688"/>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I-TLB</a:t>
            </a:r>
          </a:p>
        </p:txBody>
      </p:sp>
      <p:sp>
        <p:nvSpPr>
          <p:cNvPr id="53262" name="Rectangle 10" descr=" 20505"/>
          <p:cNvSpPr>
            <a:spLocks noChangeArrowheads="1"/>
          </p:cNvSpPr>
          <p:nvPr/>
        </p:nvSpPr>
        <p:spPr bwMode="auto">
          <a:xfrm>
            <a:off x="1387475" y="1651000"/>
            <a:ext cx="4794250"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Fetch Queue</a:t>
            </a:r>
          </a:p>
        </p:txBody>
      </p:sp>
      <p:sp>
        <p:nvSpPr>
          <p:cNvPr id="53263" name="Rectangle 12" descr=" 20506"/>
          <p:cNvSpPr>
            <a:spLocks noChangeArrowheads="1"/>
          </p:cNvSpPr>
          <p:nvPr/>
        </p:nvSpPr>
        <p:spPr bwMode="auto">
          <a:xfrm>
            <a:off x="1374775" y="4395788"/>
            <a:ext cx="6661150" cy="5746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Decoder</a:t>
            </a:r>
          </a:p>
        </p:txBody>
      </p:sp>
      <p:grpSp>
        <p:nvGrpSpPr>
          <p:cNvPr id="53264" name="Group 177" descr=" 13"/>
          <p:cNvGrpSpPr>
            <a:grpSpLocks/>
          </p:cNvGrpSpPr>
          <p:nvPr/>
        </p:nvGrpSpPr>
        <p:grpSpPr bwMode="auto">
          <a:xfrm>
            <a:off x="4894263" y="3763963"/>
            <a:ext cx="2816225" cy="381000"/>
            <a:chOff x="4310062" y="3764085"/>
            <a:chExt cx="2816591" cy="381000"/>
          </a:xfrm>
        </p:grpSpPr>
        <p:sp>
          <p:nvSpPr>
            <p:cNvPr id="53275" name="Flowchart: Alternate Process 95"/>
            <p:cNvSpPr>
              <a:spLocks noChangeArrowheads="1"/>
            </p:cNvSpPr>
            <p:nvPr/>
          </p:nvSpPr>
          <p:spPr bwMode="auto">
            <a:xfrm>
              <a:off x="4310062" y="3764085"/>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3276" name="Flowchart: Alternate Process 96"/>
            <p:cNvSpPr>
              <a:spLocks noChangeArrowheads="1"/>
            </p:cNvSpPr>
            <p:nvPr/>
          </p:nvSpPr>
          <p:spPr bwMode="auto">
            <a:xfrm>
              <a:off x="4805728" y="3764085"/>
              <a:ext cx="2320925"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Auxiliary Info: PC1</a:t>
              </a:r>
            </a:p>
          </p:txBody>
        </p:sp>
      </p:grpSp>
      <p:cxnSp>
        <p:nvCxnSpPr>
          <p:cNvPr id="53265" name="Straight Arrow Connector 29" descr=" 115"/>
          <p:cNvCxnSpPr>
            <a:cxnSpLocks noChangeShapeType="1"/>
          </p:cNvCxnSpPr>
          <p:nvPr/>
        </p:nvCxnSpPr>
        <p:spPr bwMode="auto">
          <a:xfrm rot="5400000">
            <a:off x="2813050" y="2687638"/>
            <a:ext cx="1214437" cy="1588"/>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cxnSp>
        <p:nvCxnSpPr>
          <p:cNvPr id="53266" name="Straight Arrow Connector 35" descr=" 119"/>
          <p:cNvCxnSpPr>
            <a:cxnSpLocks noChangeShapeType="1"/>
          </p:cNvCxnSpPr>
          <p:nvPr/>
        </p:nvCxnSpPr>
        <p:spPr bwMode="auto">
          <a:xfrm rot="16200000" flipH="1">
            <a:off x="4898232" y="2112169"/>
            <a:ext cx="1670050" cy="1633537"/>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grpSp>
        <p:nvGrpSpPr>
          <p:cNvPr id="53267" name="Group 165" descr=" 18"/>
          <p:cNvGrpSpPr>
            <a:grpSpLocks/>
          </p:cNvGrpSpPr>
          <p:nvPr/>
        </p:nvGrpSpPr>
        <p:grpSpPr bwMode="auto">
          <a:xfrm>
            <a:off x="4049713" y="2093913"/>
            <a:ext cx="2522537" cy="1203325"/>
            <a:chOff x="3857503" y="2094523"/>
            <a:chExt cx="2800231" cy="1024328"/>
          </a:xfrm>
        </p:grpSpPr>
        <p:cxnSp>
          <p:nvCxnSpPr>
            <p:cNvPr id="53272" name="Straight Connector 149"/>
            <p:cNvCxnSpPr>
              <a:cxnSpLocks noChangeShapeType="1"/>
            </p:cNvCxnSpPr>
            <p:nvPr/>
          </p:nvCxnSpPr>
          <p:spPr bwMode="auto">
            <a:xfrm rot="16200000" flipH="1">
              <a:off x="6466259" y="2283067"/>
              <a:ext cx="380019" cy="2931"/>
            </a:xfrm>
            <a:prstGeom prst="line">
              <a:avLst/>
            </a:prstGeom>
            <a:noFill/>
            <a:ln w="38100">
              <a:solidFill>
                <a:srgbClr val="FFFF99"/>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53273" name="Straight Connector 152"/>
            <p:cNvCxnSpPr>
              <a:cxnSpLocks noChangeShapeType="1"/>
            </p:cNvCxnSpPr>
            <p:nvPr/>
          </p:nvCxnSpPr>
          <p:spPr bwMode="auto">
            <a:xfrm rot="10800000">
              <a:off x="3857503" y="2461846"/>
              <a:ext cx="2791152" cy="0"/>
            </a:xfrm>
            <a:prstGeom prst="line">
              <a:avLst/>
            </a:prstGeom>
            <a:noFill/>
            <a:ln w="38100">
              <a:solidFill>
                <a:srgbClr val="FFFF99"/>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53274" name="Straight Arrow Connector 156"/>
            <p:cNvCxnSpPr>
              <a:cxnSpLocks noChangeShapeType="1"/>
            </p:cNvCxnSpPr>
            <p:nvPr/>
          </p:nvCxnSpPr>
          <p:spPr bwMode="auto">
            <a:xfrm rot="16200000" flipH="1">
              <a:off x="3545659" y="2791147"/>
              <a:ext cx="655409" cy="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grpSp>
      <p:cxnSp>
        <p:nvCxnSpPr>
          <p:cNvPr id="53268" name="Straight Arrow Connector 34" descr=" 160"/>
          <p:cNvCxnSpPr>
            <a:cxnSpLocks noChangeShapeType="1"/>
          </p:cNvCxnSpPr>
          <p:nvPr/>
        </p:nvCxnSpPr>
        <p:spPr bwMode="auto">
          <a:xfrm rot="5400000">
            <a:off x="4514057" y="3142456"/>
            <a:ext cx="1236662" cy="3175"/>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sp>
        <p:nvSpPr>
          <p:cNvPr id="53269" name="TextBox 87" descr=" 20523"/>
          <p:cNvSpPr txBox="1">
            <a:spLocks noChangeArrowheads="1"/>
          </p:cNvSpPr>
          <p:nvPr/>
        </p:nvSpPr>
        <p:spPr bwMode="auto">
          <a:xfrm>
            <a:off x="6146800" y="2844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a:solidFill>
                  <a:schemeClr val="tx2"/>
                </a:solidFill>
              </a:rPr>
              <a:t>Recorder 1</a:t>
            </a:r>
          </a:p>
        </p:txBody>
      </p:sp>
      <p:sp>
        <p:nvSpPr>
          <p:cNvPr id="53270" name="TextBox 88" descr=" 20524"/>
          <p:cNvSpPr txBox="1">
            <a:spLocks noChangeArrowheads="1"/>
          </p:cNvSpPr>
          <p:nvPr/>
        </p:nvSpPr>
        <p:spPr bwMode="auto">
          <a:xfrm>
            <a:off x="6934200" y="5130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chemeClr val="tx2"/>
                </a:solidFill>
              </a:rPr>
              <a:t>Recorder 2</a:t>
            </a:r>
          </a:p>
        </p:txBody>
      </p:sp>
      <p:sp>
        <p:nvSpPr>
          <p:cNvPr id="31"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IFRA Recording Example</a:t>
            </a:r>
            <a:endParaRPr lang="en-US" dirty="0">
              <a:solidFill>
                <a:srgbClr val="D5EBFF"/>
              </a:solidFill>
              <a:latin typeface="Arial" charset="0"/>
            </a:endParaRPr>
          </a:p>
        </p:txBody>
      </p:sp>
    </p:spTree>
    <p:extLst>
      <p:ext uri="{BB962C8B-B14F-4D97-AF65-F5344CB8AC3E}">
        <p14:creationId xmlns:p14="http://schemas.microsoft.com/office/powerpoint/2010/main" val="269264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lowchart: Alternate Process 45"/>
          <p:cNvSpPr>
            <a:spLocks noChangeArrowheads="1"/>
          </p:cNvSpPr>
          <p:nvPr/>
        </p:nvSpPr>
        <p:spPr bwMode="auto">
          <a:xfrm>
            <a:off x="3006725" y="1712913"/>
            <a:ext cx="777875" cy="381000"/>
          </a:xfrm>
          <a:prstGeom prst="flowChartAlternateProcess">
            <a:avLst/>
          </a:prstGeom>
          <a:solidFill>
            <a:schemeClr val="accent6">
              <a:lumMod val="40000"/>
              <a:lumOff val="60000"/>
            </a:schemeClr>
          </a:solidFill>
          <a:ln w="38100" algn="ctr">
            <a:solidFill>
              <a:schemeClr val="bg1">
                <a:lumMod val="60000"/>
                <a:lumOff val="40000"/>
              </a:schemeClr>
            </a:solidFill>
            <a:round/>
            <a:headEnd type="none" w="sm" len="sm"/>
            <a:tailEnd type="none" w="sm" len="sm"/>
          </a:ln>
        </p:spPr>
        <p:txBody>
          <a:bodyPr lIns="0" tIns="0" rIns="0" bIns="0" anchor="ctr"/>
          <a:lstStyle/>
          <a:p>
            <a:pPr algn="ctr">
              <a:defRPr/>
            </a:pPr>
            <a:r>
              <a:rPr lang="en-US" sz="2000" dirty="0">
                <a:solidFill>
                  <a:schemeClr val="bg1"/>
                </a:solidFill>
                <a:latin typeface="Arial Narrow" pitchFamily="34" charset="0"/>
                <a:ea typeface="+mn-ea"/>
                <a:cs typeface="Arial" charset="0"/>
              </a:rPr>
              <a:t>INST2</a:t>
            </a:r>
          </a:p>
        </p:txBody>
      </p:sp>
      <p:sp>
        <p:nvSpPr>
          <p:cNvPr id="47" name="Flowchart: Alternate Process 46"/>
          <p:cNvSpPr>
            <a:spLocks noChangeArrowheads="1"/>
          </p:cNvSpPr>
          <p:nvPr/>
        </p:nvSpPr>
        <p:spPr bwMode="auto">
          <a:xfrm>
            <a:off x="3817938" y="1712913"/>
            <a:ext cx="2197100" cy="381000"/>
          </a:xfrm>
          <a:prstGeom prst="flowChartAlternateProcess">
            <a:avLst/>
          </a:prstGeom>
          <a:solidFill>
            <a:schemeClr val="accent6">
              <a:lumMod val="40000"/>
              <a:lumOff val="60000"/>
            </a:schemeClr>
          </a:solidFill>
          <a:ln w="38100" algn="ctr">
            <a:solidFill>
              <a:schemeClr val="bg1">
                <a:lumMod val="60000"/>
                <a:lumOff val="40000"/>
              </a:schemeClr>
            </a:solidFill>
            <a:round/>
            <a:headEnd type="none" w="sm" len="sm"/>
            <a:tailEnd type="none" w="sm" len="sm"/>
          </a:ln>
        </p:spPr>
        <p:txBody>
          <a:bodyPr lIns="0" tIns="0" rIns="0" bIns="0" anchor="ctr"/>
          <a:lstStyle/>
          <a:p>
            <a:pPr algn="ctr">
              <a:defRPr/>
            </a:pPr>
            <a:r>
              <a:rPr lang="en-US" sz="2000" dirty="0">
                <a:solidFill>
                  <a:schemeClr val="bg1"/>
                </a:solidFill>
                <a:latin typeface="Arial Narrow" pitchFamily="34" charset="0"/>
                <a:ea typeface="+mn-ea"/>
                <a:cs typeface="Arial" charset="0"/>
              </a:rPr>
              <a:t>Auxiliary Info: PC2</a:t>
            </a:r>
          </a:p>
        </p:txBody>
      </p:sp>
      <p:sp>
        <p:nvSpPr>
          <p:cNvPr id="93219" name="Flowchart: Alternate Process 47"/>
          <p:cNvSpPr>
            <a:spLocks noChangeArrowheads="1"/>
          </p:cNvSpPr>
          <p:nvPr/>
        </p:nvSpPr>
        <p:spPr bwMode="auto">
          <a:xfrm>
            <a:off x="6337300" y="1712913"/>
            <a:ext cx="457200" cy="381000"/>
          </a:xfrm>
          <a:prstGeom prst="flowChartAlternateProcess">
            <a:avLst/>
          </a:prstGeom>
          <a:solidFill>
            <a:srgbClr val="3333FF"/>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ID2</a:t>
            </a:r>
          </a:p>
        </p:txBody>
      </p:sp>
      <p:sp>
        <p:nvSpPr>
          <p:cNvPr id="54277" name="Rectangle 11" descr=" 20485"/>
          <p:cNvSpPr>
            <a:spLocks noChangeArrowheads="1"/>
          </p:cNvSpPr>
          <p:nvPr/>
        </p:nvSpPr>
        <p:spPr bwMode="auto">
          <a:xfrm>
            <a:off x="1374775" y="3236913"/>
            <a:ext cx="3146425" cy="547687"/>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sp>
        <p:nvSpPr>
          <p:cNvPr id="54278" name="Rectangle 13" descr=" 20486"/>
          <p:cNvSpPr>
            <a:spLocks noChangeArrowheads="1"/>
          </p:cNvSpPr>
          <p:nvPr/>
        </p:nvSpPr>
        <p:spPr bwMode="auto">
          <a:xfrm>
            <a:off x="1357313" y="5519738"/>
            <a:ext cx="3189287" cy="525462"/>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grpSp>
        <p:nvGrpSpPr>
          <p:cNvPr id="54279" name="Group 187" descr=" 5"/>
          <p:cNvGrpSpPr>
            <a:grpSpLocks/>
          </p:cNvGrpSpPr>
          <p:nvPr/>
        </p:nvGrpSpPr>
        <p:grpSpPr bwMode="auto">
          <a:xfrm>
            <a:off x="3044825" y="4468813"/>
            <a:ext cx="4849813" cy="381000"/>
            <a:chOff x="3134088" y="4774223"/>
            <a:chExt cx="4849933" cy="381000"/>
          </a:xfrm>
        </p:grpSpPr>
        <p:grpSp>
          <p:nvGrpSpPr>
            <p:cNvPr id="54303" name="Group 180"/>
            <p:cNvGrpSpPr>
              <a:grpSpLocks/>
            </p:cNvGrpSpPr>
            <p:nvPr/>
          </p:nvGrpSpPr>
          <p:grpSpPr bwMode="auto">
            <a:xfrm>
              <a:off x="3134088" y="4774223"/>
              <a:ext cx="1260229" cy="381000"/>
              <a:chOff x="3134088" y="4774223"/>
              <a:chExt cx="1260229" cy="381000"/>
            </a:xfrm>
          </p:grpSpPr>
          <p:sp>
            <p:nvSpPr>
              <p:cNvPr id="54305" name="Flowchart: Alternate Process 97"/>
              <p:cNvSpPr>
                <a:spLocks noChangeArrowheads="1"/>
              </p:cNvSpPr>
              <p:nvPr/>
            </p:nvSpPr>
            <p:spPr bwMode="auto">
              <a:xfrm>
                <a:off x="3937117" y="4774223"/>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4306" name="Flowchart: Alternate Process 98"/>
              <p:cNvSpPr>
                <a:spLocks noChangeArrowheads="1"/>
              </p:cNvSpPr>
              <p:nvPr/>
            </p:nvSpPr>
            <p:spPr bwMode="auto">
              <a:xfrm>
                <a:off x="3134088" y="4774223"/>
                <a:ext cx="777240"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INST1</a:t>
                </a:r>
              </a:p>
            </p:txBody>
          </p:sp>
        </p:grpSp>
        <p:sp>
          <p:nvSpPr>
            <p:cNvPr id="54304" name="Flowchart: Alternate Process 99"/>
            <p:cNvSpPr>
              <a:spLocks noChangeArrowheads="1"/>
            </p:cNvSpPr>
            <p:nvPr/>
          </p:nvSpPr>
          <p:spPr bwMode="auto">
            <a:xfrm>
              <a:off x="4420083" y="4774223"/>
              <a:ext cx="3563938"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Auxiliary Info: Decoded bits1</a:t>
              </a:r>
            </a:p>
          </p:txBody>
        </p:sp>
      </p:grpSp>
      <p:sp>
        <p:nvSpPr>
          <p:cNvPr id="54280"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A299FB5B-FE58-8E4E-8088-0FFBC12D6682}" type="slidenum">
              <a:rPr lang="en-US" sz="1400"/>
              <a:pPr algn="r"/>
              <a:t>195</a:t>
            </a:fld>
            <a:endParaRPr lang="en-US" sz="1400"/>
          </a:p>
        </p:txBody>
      </p:sp>
      <p:sp>
        <p:nvSpPr>
          <p:cNvPr id="54281" name="TextBox 119" descr=" 20497"/>
          <p:cNvSpPr txBox="1">
            <a:spLocks noChangeArrowheads="1"/>
          </p:cNvSpPr>
          <p:nvPr/>
        </p:nvSpPr>
        <p:spPr bwMode="auto">
          <a:xfrm>
            <a:off x="355600" y="1397000"/>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FETCH</a:t>
            </a:r>
          </a:p>
        </p:txBody>
      </p:sp>
      <p:sp>
        <p:nvSpPr>
          <p:cNvPr id="54282" name="TextBox 123" descr=" 20498"/>
          <p:cNvSpPr txBox="1">
            <a:spLocks noChangeArrowheads="1"/>
          </p:cNvSpPr>
          <p:nvPr/>
        </p:nvSpPr>
        <p:spPr bwMode="auto">
          <a:xfrm>
            <a:off x="127000" y="44704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DECODE</a:t>
            </a:r>
          </a:p>
        </p:txBody>
      </p:sp>
      <p:sp>
        <p:nvSpPr>
          <p:cNvPr id="54283" name="Rectangle 93" descr=" 20499"/>
          <p:cNvSpPr>
            <a:spLocks noChangeArrowheads="1"/>
          </p:cNvSpPr>
          <p:nvPr/>
        </p:nvSpPr>
        <p:spPr bwMode="auto">
          <a:xfrm>
            <a:off x="6280150" y="1649413"/>
            <a:ext cx="2559050" cy="549275"/>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r>
              <a:rPr lang="en-US" sz="2000">
                <a:solidFill>
                  <a:schemeClr val="tx2"/>
                </a:solidFill>
              </a:rPr>
              <a:t>ID Unit</a:t>
            </a:r>
          </a:p>
        </p:txBody>
      </p:sp>
      <p:sp>
        <p:nvSpPr>
          <p:cNvPr id="54284" name="Rectangle 30" descr=" 20500"/>
          <p:cNvSpPr>
            <a:spLocks noChangeArrowheads="1"/>
          </p:cNvSpPr>
          <p:nvPr/>
        </p:nvSpPr>
        <p:spPr bwMode="auto">
          <a:xfrm>
            <a:off x="4800600" y="3228975"/>
            <a:ext cx="3009900" cy="10033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endParaRPr>
          </a:p>
        </p:txBody>
      </p:sp>
      <p:sp>
        <p:nvSpPr>
          <p:cNvPr id="54285" name="Rectangle 33" descr=" 20501"/>
          <p:cNvSpPr>
            <a:spLocks noChangeArrowheads="1"/>
          </p:cNvSpPr>
          <p:nvPr/>
        </p:nvSpPr>
        <p:spPr bwMode="auto">
          <a:xfrm>
            <a:off x="4800600" y="5519738"/>
            <a:ext cx="3911600" cy="10414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latin typeface="Arial Narrow" charset="0"/>
            </a:endParaRPr>
          </a:p>
        </p:txBody>
      </p:sp>
      <p:sp>
        <p:nvSpPr>
          <p:cNvPr id="54286" name="Rectangle 5" descr=" 20502"/>
          <p:cNvSpPr>
            <a:spLocks noChangeArrowheads="1"/>
          </p:cNvSpPr>
          <p:nvPr/>
        </p:nvSpPr>
        <p:spPr bwMode="auto">
          <a:xfrm>
            <a:off x="1387475" y="1006475"/>
            <a:ext cx="2765425"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Branch Predictor</a:t>
            </a:r>
          </a:p>
        </p:txBody>
      </p:sp>
      <p:sp>
        <p:nvSpPr>
          <p:cNvPr id="54287" name="Rectangle 6" descr=" 20503"/>
          <p:cNvSpPr>
            <a:spLocks noChangeArrowheads="1"/>
          </p:cNvSpPr>
          <p:nvPr/>
        </p:nvSpPr>
        <p:spPr bwMode="auto">
          <a:xfrm>
            <a:off x="5108575" y="1006475"/>
            <a:ext cx="1122363"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I-Cache</a:t>
            </a:r>
          </a:p>
        </p:txBody>
      </p:sp>
      <p:sp>
        <p:nvSpPr>
          <p:cNvPr id="54288" name="Rectangle 9" descr=" 20504"/>
          <p:cNvSpPr>
            <a:spLocks noChangeArrowheads="1"/>
          </p:cNvSpPr>
          <p:nvPr/>
        </p:nvSpPr>
        <p:spPr bwMode="auto">
          <a:xfrm>
            <a:off x="4205288" y="1006475"/>
            <a:ext cx="852487" cy="547688"/>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I-TLB</a:t>
            </a:r>
          </a:p>
        </p:txBody>
      </p:sp>
      <p:sp>
        <p:nvSpPr>
          <p:cNvPr id="54289" name="Rectangle 10" descr=" 20505"/>
          <p:cNvSpPr>
            <a:spLocks noChangeArrowheads="1"/>
          </p:cNvSpPr>
          <p:nvPr/>
        </p:nvSpPr>
        <p:spPr bwMode="auto">
          <a:xfrm>
            <a:off x="1387475" y="1651000"/>
            <a:ext cx="4794250"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Fetch Queue</a:t>
            </a:r>
          </a:p>
        </p:txBody>
      </p:sp>
      <p:sp>
        <p:nvSpPr>
          <p:cNvPr id="54290" name="Rectangle 12" descr=" 20506"/>
          <p:cNvSpPr>
            <a:spLocks noChangeArrowheads="1"/>
          </p:cNvSpPr>
          <p:nvPr/>
        </p:nvSpPr>
        <p:spPr bwMode="auto">
          <a:xfrm>
            <a:off x="1374775" y="4395788"/>
            <a:ext cx="6661150" cy="5746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Decoder</a:t>
            </a:r>
          </a:p>
        </p:txBody>
      </p:sp>
      <p:grpSp>
        <p:nvGrpSpPr>
          <p:cNvPr id="54291" name="Group 177" descr=" 13"/>
          <p:cNvGrpSpPr>
            <a:grpSpLocks/>
          </p:cNvGrpSpPr>
          <p:nvPr/>
        </p:nvGrpSpPr>
        <p:grpSpPr bwMode="auto">
          <a:xfrm>
            <a:off x="4894263" y="3763963"/>
            <a:ext cx="2816225" cy="381000"/>
            <a:chOff x="4310062" y="3764085"/>
            <a:chExt cx="2816591" cy="381000"/>
          </a:xfrm>
        </p:grpSpPr>
        <p:sp>
          <p:nvSpPr>
            <p:cNvPr id="54301" name="Flowchart: Alternate Process 95"/>
            <p:cNvSpPr>
              <a:spLocks noChangeArrowheads="1"/>
            </p:cNvSpPr>
            <p:nvPr/>
          </p:nvSpPr>
          <p:spPr bwMode="auto">
            <a:xfrm>
              <a:off x="4310062" y="3764085"/>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4302" name="Flowchart: Alternate Process 96"/>
            <p:cNvSpPr>
              <a:spLocks noChangeArrowheads="1"/>
            </p:cNvSpPr>
            <p:nvPr/>
          </p:nvSpPr>
          <p:spPr bwMode="auto">
            <a:xfrm>
              <a:off x="4805728" y="3764085"/>
              <a:ext cx="2320925"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Auxiliary Info: PC1</a:t>
              </a:r>
            </a:p>
          </p:txBody>
        </p:sp>
      </p:grpSp>
      <p:grpSp>
        <p:nvGrpSpPr>
          <p:cNvPr id="54292" name="Group 182" descr=" 15"/>
          <p:cNvGrpSpPr>
            <a:grpSpLocks/>
          </p:cNvGrpSpPr>
          <p:nvPr/>
        </p:nvGrpSpPr>
        <p:grpSpPr bwMode="auto">
          <a:xfrm>
            <a:off x="3417888" y="3676650"/>
            <a:ext cx="660400" cy="792163"/>
            <a:chOff x="3519204" y="3677150"/>
            <a:chExt cx="660748" cy="792249"/>
          </a:xfrm>
        </p:grpSpPr>
        <p:cxnSp>
          <p:nvCxnSpPr>
            <p:cNvPr id="54299" name="Straight Arrow Connector 109"/>
            <p:cNvCxnSpPr>
              <a:cxnSpLocks noChangeShapeType="1"/>
            </p:cNvCxnSpPr>
            <p:nvPr/>
          </p:nvCxnSpPr>
          <p:spPr bwMode="auto">
            <a:xfrm rot="16200000" flipH="1">
              <a:off x="3123080" y="4073276"/>
              <a:ext cx="792247" cy="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cxnSp>
          <p:nvCxnSpPr>
            <p:cNvPr id="54300" name="Straight Arrow Connector 130"/>
            <p:cNvCxnSpPr>
              <a:cxnSpLocks noChangeShapeType="1"/>
            </p:cNvCxnSpPr>
            <p:nvPr/>
          </p:nvCxnSpPr>
          <p:spPr bwMode="auto">
            <a:xfrm rot="5400000">
              <a:off x="3783828" y="4073274"/>
              <a:ext cx="792248" cy="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grpSp>
      <p:sp>
        <p:nvSpPr>
          <p:cNvPr id="54293" name="TextBox 87" descr=" 20523"/>
          <p:cNvSpPr txBox="1">
            <a:spLocks noChangeArrowheads="1"/>
          </p:cNvSpPr>
          <p:nvPr/>
        </p:nvSpPr>
        <p:spPr bwMode="auto">
          <a:xfrm>
            <a:off x="6146800" y="2844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a:solidFill>
                  <a:schemeClr val="tx2"/>
                </a:solidFill>
              </a:rPr>
              <a:t>Recorder 1</a:t>
            </a:r>
          </a:p>
        </p:txBody>
      </p:sp>
      <p:sp>
        <p:nvSpPr>
          <p:cNvPr id="54294" name="TextBox 88" descr=" 20524"/>
          <p:cNvSpPr txBox="1">
            <a:spLocks noChangeArrowheads="1"/>
          </p:cNvSpPr>
          <p:nvPr/>
        </p:nvSpPr>
        <p:spPr bwMode="auto">
          <a:xfrm>
            <a:off x="6934200" y="5130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chemeClr val="tx2"/>
                </a:solidFill>
              </a:rPr>
              <a:t>Recorder 2</a:t>
            </a:r>
          </a:p>
        </p:txBody>
      </p:sp>
      <p:grpSp>
        <p:nvGrpSpPr>
          <p:cNvPr id="37" name="Group 36"/>
          <p:cNvGrpSpPr>
            <a:grpSpLocks/>
          </p:cNvGrpSpPr>
          <p:nvPr/>
        </p:nvGrpSpPr>
        <p:grpSpPr bwMode="auto">
          <a:xfrm>
            <a:off x="6286500" y="768350"/>
            <a:ext cx="2819400" cy="652463"/>
            <a:chOff x="6312452" y="317500"/>
            <a:chExt cx="2819400" cy="1130300"/>
          </a:xfrm>
        </p:grpSpPr>
        <p:sp>
          <p:nvSpPr>
            <p:cNvPr id="54297" name="Rounded Rectangle 23"/>
            <p:cNvSpPr>
              <a:spLocks noChangeArrowheads="1"/>
            </p:cNvSpPr>
            <p:nvPr/>
          </p:nvSpPr>
          <p:spPr bwMode="auto">
            <a:xfrm>
              <a:off x="6400800" y="317500"/>
              <a:ext cx="2616200" cy="1130300"/>
            </a:xfrm>
            <a:prstGeom prst="roundRect">
              <a:avLst>
                <a:gd name="adj" fmla="val 16667"/>
              </a:avLst>
            </a:prstGeom>
            <a:solidFill>
              <a:srgbClr val="800080"/>
            </a:solidFill>
            <a:ln w="57150">
              <a:solidFill>
                <a:schemeClr val="tx1"/>
              </a:solidFill>
              <a:round/>
              <a:headEnd type="none" w="sm" len="sm"/>
              <a:tailEnd type="none" w="sm" len="sm"/>
            </a:ln>
          </p:spPr>
          <p:txBody>
            <a:bodyPr/>
            <a:lstStyle/>
            <a:p>
              <a:endParaRPr lang="en-US" sz="2000"/>
            </a:p>
          </p:txBody>
        </p:sp>
        <p:sp>
          <p:nvSpPr>
            <p:cNvPr id="54298" name="TextBox 123" descr=" 20526"/>
            <p:cNvSpPr txBox="1">
              <a:spLocks noChangeArrowheads="1"/>
            </p:cNvSpPr>
            <p:nvPr/>
          </p:nvSpPr>
          <p:spPr bwMode="auto">
            <a:xfrm>
              <a:off x="6312452" y="432825"/>
              <a:ext cx="2819400" cy="53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900" b="1">
                  <a:latin typeface="Arial Narrow" charset="0"/>
                </a:rPr>
                <a:t>Special Rule</a:t>
              </a:r>
            </a:p>
          </p:txBody>
        </p:sp>
      </p:grpSp>
      <p:sp>
        <p:nvSpPr>
          <p:cNvPr id="35"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IFRA Recording Example</a:t>
            </a:r>
            <a:endParaRPr lang="en-US" dirty="0">
              <a:solidFill>
                <a:srgbClr val="D5EBFF"/>
              </a:solidFill>
              <a:latin typeface="Arial" charset="0"/>
            </a:endParaRPr>
          </a:p>
        </p:txBody>
      </p:sp>
    </p:spTree>
    <p:extLst>
      <p:ext uri="{BB962C8B-B14F-4D97-AF65-F5344CB8AC3E}">
        <p14:creationId xmlns:p14="http://schemas.microsoft.com/office/powerpoint/2010/main" val="2875517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219"/>
                                        </p:tgtEl>
                                        <p:attrNameLst>
                                          <p:attrName>style.visibility</p:attrName>
                                        </p:attrNameLst>
                                      </p:cBhvr>
                                      <p:to>
                                        <p:strVal val="visible"/>
                                      </p:to>
                                    </p:set>
                                    <p:animEffect transition="in" filter="dissolve">
                                      <p:cBhvr>
                                        <p:cTn id="7" dur="1750"/>
                                        <p:tgtEl>
                                          <p:spTgt spid="93219"/>
                                        </p:tgtEl>
                                      </p:cBhvr>
                                    </p:animEffect>
                                  </p:childTnLst>
                                </p:cTn>
                              </p:par>
                              <p:par>
                                <p:cTn id="8" presetID="9"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175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nodeType="clickEffect">
                                  <p:stCondLst>
                                    <p:cond delay="0"/>
                                  </p:stCondLst>
                                  <p:childTnLst>
                                    <p:animEffect transition="out" filter="dissolve">
                                      <p:cBhvr>
                                        <p:cTn id="14" dur="1750"/>
                                        <p:tgtEl>
                                          <p:spTgt spid="37"/>
                                        </p:tgtEl>
                                      </p:cBhvr>
                                    </p:animEffect>
                                    <p:set>
                                      <p:cBhvr>
                                        <p:cTn id="15" dur="1" fill="hold">
                                          <p:stCondLst>
                                            <p:cond delay="174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9"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descr=" 20485"/>
          <p:cNvSpPr>
            <a:spLocks noChangeArrowheads="1"/>
          </p:cNvSpPr>
          <p:nvPr/>
        </p:nvSpPr>
        <p:spPr bwMode="auto">
          <a:xfrm>
            <a:off x="1374775" y="3236913"/>
            <a:ext cx="3146425" cy="547687"/>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sp>
        <p:nvSpPr>
          <p:cNvPr id="55299" name="Rectangle 13" descr=" 20486"/>
          <p:cNvSpPr>
            <a:spLocks noChangeArrowheads="1"/>
          </p:cNvSpPr>
          <p:nvPr/>
        </p:nvSpPr>
        <p:spPr bwMode="auto">
          <a:xfrm>
            <a:off x="1357313" y="5519738"/>
            <a:ext cx="3189287" cy="525462"/>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sp>
        <p:nvSpPr>
          <p:cNvPr id="55300" name="Flowchart: Alternate Process 103"/>
          <p:cNvSpPr>
            <a:spLocks noChangeArrowheads="1"/>
          </p:cNvSpPr>
          <p:nvPr/>
        </p:nvSpPr>
        <p:spPr bwMode="auto">
          <a:xfrm>
            <a:off x="3849688" y="5588000"/>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5301" name="Flowchart: Alternate Process 105"/>
          <p:cNvSpPr>
            <a:spLocks noChangeArrowheads="1"/>
          </p:cNvSpPr>
          <p:nvPr/>
        </p:nvSpPr>
        <p:spPr bwMode="auto">
          <a:xfrm>
            <a:off x="3032125" y="5588000"/>
            <a:ext cx="777875"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INST1</a:t>
            </a:r>
          </a:p>
        </p:txBody>
      </p:sp>
      <p:grpSp>
        <p:nvGrpSpPr>
          <p:cNvPr id="55302" name="Group 191" descr=" 11"/>
          <p:cNvGrpSpPr>
            <a:grpSpLocks/>
          </p:cNvGrpSpPr>
          <p:nvPr/>
        </p:nvGrpSpPr>
        <p:grpSpPr bwMode="auto">
          <a:xfrm>
            <a:off x="3028950" y="3295650"/>
            <a:ext cx="1270000" cy="382588"/>
            <a:chOff x="2799861" y="3282848"/>
            <a:chExt cx="1270978" cy="383185"/>
          </a:xfrm>
        </p:grpSpPr>
        <p:sp>
          <p:nvSpPr>
            <p:cNvPr id="65" name="Flowchart: Alternate Process 64"/>
            <p:cNvSpPr>
              <a:spLocks noChangeArrowheads="1"/>
            </p:cNvSpPr>
            <p:nvPr/>
          </p:nvSpPr>
          <p:spPr bwMode="auto">
            <a:xfrm>
              <a:off x="2799861" y="3282848"/>
              <a:ext cx="776886" cy="381595"/>
            </a:xfrm>
            <a:prstGeom prst="flowChartAlternateProcess">
              <a:avLst/>
            </a:prstGeom>
            <a:solidFill>
              <a:schemeClr val="accent6">
                <a:lumMod val="40000"/>
                <a:lumOff val="60000"/>
              </a:schemeClr>
            </a:solidFill>
            <a:ln w="38100" algn="ctr">
              <a:solidFill>
                <a:schemeClr val="bg1">
                  <a:lumMod val="60000"/>
                  <a:lumOff val="40000"/>
                </a:schemeClr>
              </a:solidFill>
              <a:round/>
              <a:headEnd type="none" w="sm" len="sm"/>
              <a:tailEnd type="none" w="sm" len="sm"/>
            </a:ln>
          </p:spPr>
          <p:txBody>
            <a:bodyPr lIns="0" tIns="0" rIns="0" bIns="0" anchor="ctr"/>
            <a:lstStyle/>
            <a:p>
              <a:pPr algn="ctr">
                <a:defRPr/>
              </a:pPr>
              <a:r>
                <a:rPr lang="en-US" sz="2000" dirty="0">
                  <a:solidFill>
                    <a:schemeClr val="bg1"/>
                  </a:solidFill>
                  <a:latin typeface="Arial Narrow" pitchFamily="34" charset="0"/>
                  <a:ea typeface="+mn-ea"/>
                  <a:cs typeface="Arial" charset="0"/>
                </a:rPr>
                <a:t>INST2</a:t>
              </a:r>
            </a:p>
          </p:txBody>
        </p:sp>
        <p:sp>
          <p:nvSpPr>
            <p:cNvPr id="55339" name="Flowchart: Alternate Process 65"/>
            <p:cNvSpPr>
              <a:spLocks noChangeArrowheads="1"/>
            </p:cNvSpPr>
            <p:nvPr/>
          </p:nvSpPr>
          <p:spPr bwMode="auto">
            <a:xfrm>
              <a:off x="3613287" y="3284438"/>
              <a:ext cx="457552" cy="381595"/>
            </a:xfrm>
            <a:prstGeom prst="flowChartAlternateProcess">
              <a:avLst/>
            </a:prstGeom>
            <a:solidFill>
              <a:srgbClr val="3333FF"/>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ID2</a:t>
              </a:r>
            </a:p>
          </p:txBody>
        </p:sp>
      </p:grpSp>
      <p:grpSp>
        <p:nvGrpSpPr>
          <p:cNvPr id="55303" name="Group 192" descr=" 12"/>
          <p:cNvGrpSpPr>
            <a:grpSpLocks/>
          </p:cNvGrpSpPr>
          <p:nvPr/>
        </p:nvGrpSpPr>
        <p:grpSpPr bwMode="auto">
          <a:xfrm>
            <a:off x="4902200" y="3317875"/>
            <a:ext cx="2786063" cy="382588"/>
            <a:chOff x="4229101" y="3318016"/>
            <a:chExt cx="2786177" cy="383186"/>
          </a:xfrm>
        </p:grpSpPr>
        <p:sp>
          <p:nvSpPr>
            <p:cNvPr id="62" name="Flowchart: Alternate Process 61"/>
            <p:cNvSpPr>
              <a:spLocks noChangeArrowheads="1"/>
            </p:cNvSpPr>
            <p:nvPr/>
          </p:nvSpPr>
          <p:spPr bwMode="auto">
            <a:xfrm>
              <a:off x="4741885" y="3319606"/>
              <a:ext cx="2273393" cy="381596"/>
            </a:xfrm>
            <a:prstGeom prst="flowChartAlternateProcess">
              <a:avLst/>
            </a:prstGeom>
            <a:solidFill>
              <a:schemeClr val="accent6">
                <a:lumMod val="40000"/>
                <a:lumOff val="60000"/>
              </a:schemeClr>
            </a:solidFill>
            <a:ln w="38100" algn="ctr">
              <a:solidFill>
                <a:schemeClr val="bg1">
                  <a:lumMod val="60000"/>
                  <a:lumOff val="40000"/>
                </a:schemeClr>
              </a:solidFill>
              <a:round/>
              <a:headEnd type="none" w="sm" len="sm"/>
              <a:tailEnd type="none" w="sm" len="sm"/>
            </a:ln>
          </p:spPr>
          <p:txBody>
            <a:bodyPr lIns="0" tIns="0" rIns="0" bIns="0" anchor="ctr"/>
            <a:lstStyle/>
            <a:p>
              <a:pPr algn="ctr">
                <a:defRPr/>
              </a:pPr>
              <a:r>
                <a:rPr lang="en-US" sz="2000" dirty="0">
                  <a:solidFill>
                    <a:schemeClr val="bg1"/>
                  </a:solidFill>
                  <a:latin typeface="Arial Narrow" pitchFamily="34" charset="0"/>
                  <a:ea typeface="+mn-ea"/>
                  <a:cs typeface="Arial" charset="0"/>
                </a:rPr>
                <a:t>Auxiliary Info: PC2</a:t>
              </a:r>
            </a:p>
          </p:txBody>
        </p:sp>
        <p:sp>
          <p:nvSpPr>
            <p:cNvPr id="55337" name="Flowchart: Alternate Process 62"/>
            <p:cNvSpPr>
              <a:spLocks noChangeArrowheads="1"/>
            </p:cNvSpPr>
            <p:nvPr/>
          </p:nvSpPr>
          <p:spPr bwMode="auto">
            <a:xfrm>
              <a:off x="4229101" y="3318016"/>
              <a:ext cx="457219" cy="381596"/>
            </a:xfrm>
            <a:prstGeom prst="flowChartAlternateProcess">
              <a:avLst/>
            </a:prstGeom>
            <a:solidFill>
              <a:srgbClr val="3333FF"/>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ID2</a:t>
              </a:r>
            </a:p>
          </p:txBody>
        </p:sp>
      </p:grpSp>
      <p:sp>
        <p:nvSpPr>
          <p:cNvPr id="55304"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C9F8F5E9-F74E-7545-8746-B33AD8F181B7}" type="slidenum">
              <a:rPr lang="en-US" sz="1400"/>
              <a:pPr algn="r"/>
              <a:t>196</a:t>
            </a:fld>
            <a:endParaRPr lang="en-US" sz="1400"/>
          </a:p>
        </p:txBody>
      </p:sp>
      <p:sp>
        <p:nvSpPr>
          <p:cNvPr id="55305" name="TextBox 119" descr=" 20497"/>
          <p:cNvSpPr txBox="1">
            <a:spLocks noChangeArrowheads="1"/>
          </p:cNvSpPr>
          <p:nvPr/>
        </p:nvSpPr>
        <p:spPr bwMode="auto">
          <a:xfrm>
            <a:off x="355600" y="1397000"/>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FETCH</a:t>
            </a:r>
          </a:p>
        </p:txBody>
      </p:sp>
      <p:sp>
        <p:nvSpPr>
          <p:cNvPr id="55306" name="TextBox 123" descr=" 20498"/>
          <p:cNvSpPr txBox="1">
            <a:spLocks noChangeArrowheads="1"/>
          </p:cNvSpPr>
          <p:nvPr/>
        </p:nvSpPr>
        <p:spPr bwMode="auto">
          <a:xfrm>
            <a:off x="127000" y="44704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DECODE</a:t>
            </a:r>
          </a:p>
        </p:txBody>
      </p:sp>
      <p:sp>
        <p:nvSpPr>
          <p:cNvPr id="55307" name="Rectangle 93" descr=" 20499"/>
          <p:cNvSpPr>
            <a:spLocks noChangeArrowheads="1"/>
          </p:cNvSpPr>
          <p:nvPr/>
        </p:nvSpPr>
        <p:spPr bwMode="auto">
          <a:xfrm>
            <a:off x="6280150" y="1649413"/>
            <a:ext cx="2559050" cy="549275"/>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r>
              <a:rPr lang="en-US" sz="2000">
                <a:solidFill>
                  <a:schemeClr val="tx2"/>
                </a:solidFill>
              </a:rPr>
              <a:t>ID Unit</a:t>
            </a:r>
          </a:p>
        </p:txBody>
      </p:sp>
      <p:sp>
        <p:nvSpPr>
          <p:cNvPr id="55308" name="Rectangle 30" descr=" 20500"/>
          <p:cNvSpPr>
            <a:spLocks noChangeArrowheads="1"/>
          </p:cNvSpPr>
          <p:nvPr/>
        </p:nvSpPr>
        <p:spPr bwMode="auto">
          <a:xfrm>
            <a:off x="4800600" y="3228975"/>
            <a:ext cx="3009900" cy="10033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endParaRPr>
          </a:p>
        </p:txBody>
      </p:sp>
      <p:sp>
        <p:nvSpPr>
          <p:cNvPr id="55309" name="Rectangle 33" descr=" 20501"/>
          <p:cNvSpPr>
            <a:spLocks noChangeArrowheads="1"/>
          </p:cNvSpPr>
          <p:nvPr/>
        </p:nvSpPr>
        <p:spPr bwMode="auto">
          <a:xfrm>
            <a:off x="4800600" y="5519738"/>
            <a:ext cx="3911600" cy="10414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latin typeface="Arial Narrow" charset="0"/>
            </a:endParaRPr>
          </a:p>
        </p:txBody>
      </p:sp>
      <p:sp>
        <p:nvSpPr>
          <p:cNvPr id="55310" name="Rectangle 5" descr=" 20502"/>
          <p:cNvSpPr>
            <a:spLocks noChangeArrowheads="1"/>
          </p:cNvSpPr>
          <p:nvPr/>
        </p:nvSpPr>
        <p:spPr bwMode="auto">
          <a:xfrm>
            <a:off x="1387475" y="1006475"/>
            <a:ext cx="2765425"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Branch Predictor</a:t>
            </a:r>
          </a:p>
        </p:txBody>
      </p:sp>
      <p:sp>
        <p:nvSpPr>
          <p:cNvPr id="55311" name="Rectangle 6" descr=" 20503"/>
          <p:cNvSpPr>
            <a:spLocks noChangeArrowheads="1"/>
          </p:cNvSpPr>
          <p:nvPr/>
        </p:nvSpPr>
        <p:spPr bwMode="auto">
          <a:xfrm>
            <a:off x="5108575" y="1006475"/>
            <a:ext cx="1122363"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I-Cache</a:t>
            </a:r>
          </a:p>
        </p:txBody>
      </p:sp>
      <p:sp>
        <p:nvSpPr>
          <p:cNvPr id="55312" name="Rectangle 9" descr=" 20504"/>
          <p:cNvSpPr>
            <a:spLocks noChangeArrowheads="1"/>
          </p:cNvSpPr>
          <p:nvPr/>
        </p:nvSpPr>
        <p:spPr bwMode="auto">
          <a:xfrm>
            <a:off x="4205288" y="1006475"/>
            <a:ext cx="852487" cy="547688"/>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I-TLB</a:t>
            </a:r>
          </a:p>
        </p:txBody>
      </p:sp>
      <p:sp>
        <p:nvSpPr>
          <p:cNvPr id="55313" name="Rectangle 10" descr=" 20505"/>
          <p:cNvSpPr>
            <a:spLocks noChangeArrowheads="1"/>
          </p:cNvSpPr>
          <p:nvPr/>
        </p:nvSpPr>
        <p:spPr bwMode="auto">
          <a:xfrm>
            <a:off x="1387475" y="1651000"/>
            <a:ext cx="4794250"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Fetch Queue</a:t>
            </a:r>
          </a:p>
        </p:txBody>
      </p:sp>
      <p:sp>
        <p:nvSpPr>
          <p:cNvPr id="55314" name="Rectangle 12" descr=" 20506"/>
          <p:cNvSpPr>
            <a:spLocks noChangeArrowheads="1"/>
          </p:cNvSpPr>
          <p:nvPr/>
        </p:nvSpPr>
        <p:spPr bwMode="auto">
          <a:xfrm>
            <a:off x="1374775" y="4395788"/>
            <a:ext cx="6661150" cy="5746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Decoder</a:t>
            </a:r>
          </a:p>
        </p:txBody>
      </p:sp>
      <p:grpSp>
        <p:nvGrpSpPr>
          <p:cNvPr id="55315" name="Group 177" descr=" 13"/>
          <p:cNvGrpSpPr>
            <a:grpSpLocks/>
          </p:cNvGrpSpPr>
          <p:nvPr/>
        </p:nvGrpSpPr>
        <p:grpSpPr bwMode="auto">
          <a:xfrm>
            <a:off x="4894263" y="3763963"/>
            <a:ext cx="2816225" cy="381000"/>
            <a:chOff x="4310062" y="3764085"/>
            <a:chExt cx="2816591" cy="381000"/>
          </a:xfrm>
        </p:grpSpPr>
        <p:sp>
          <p:nvSpPr>
            <p:cNvPr id="55334" name="Flowchart: Alternate Process 95"/>
            <p:cNvSpPr>
              <a:spLocks noChangeArrowheads="1"/>
            </p:cNvSpPr>
            <p:nvPr/>
          </p:nvSpPr>
          <p:spPr bwMode="auto">
            <a:xfrm>
              <a:off x="4310062" y="3764085"/>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5335" name="Flowchart: Alternate Process 96"/>
            <p:cNvSpPr>
              <a:spLocks noChangeArrowheads="1"/>
            </p:cNvSpPr>
            <p:nvPr/>
          </p:nvSpPr>
          <p:spPr bwMode="auto">
            <a:xfrm>
              <a:off x="4805728" y="3764085"/>
              <a:ext cx="2320925"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Auxiliary Info: PC1</a:t>
              </a:r>
            </a:p>
          </p:txBody>
        </p:sp>
      </p:grpSp>
      <p:grpSp>
        <p:nvGrpSpPr>
          <p:cNvPr id="55316" name="Group 178" descr=" 14"/>
          <p:cNvGrpSpPr>
            <a:grpSpLocks/>
          </p:cNvGrpSpPr>
          <p:nvPr/>
        </p:nvGrpSpPr>
        <p:grpSpPr bwMode="auto">
          <a:xfrm>
            <a:off x="4868863" y="6092825"/>
            <a:ext cx="3767137" cy="381000"/>
            <a:chOff x="4233862" y="6143866"/>
            <a:chExt cx="3766527" cy="381000"/>
          </a:xfrm>
        </p:grpSpPr>
        <p:sp>
          <p:nvSpPr>
            <p:cNvPr id="55332" name="Flowchart: Alternate Process 101"/>
            <p:cNvSpPr>
              <a:spLocks noChangeArrowheads="1"/>
            </p:cNvSpPr>
            <p:nvPr/>
          </p:nvSpPr>
          <p:spPr bwMode="auto">
            <a:xfrm>
              <a:off x="4233862" y="6143866"/>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5333" name="Flowchart: Alternate Process 102"/>
            <p:cNvSpPr>
              <a:spLocks noChangeArrowheads="1"/>
            </p:cNvSpPr>
            <p:nvPr/>
          </p:nvSpPr>
          <p:spPr bwMode="auto">
            <a:xfrm>
              <a:off x="4715851" y="6143866"/>
              <a:ext cx="3284538"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Auxiliary Info: Decoded bits1</a:t>
              </a:r>
            </a:p>
          </p:txBody>
        </p:sp>
      </p:grpSp>
      <p:cxnSp>
        <p:nvCxnSpPr>
          <p:cNvPr id="55317" name="Straight Arrow Connector 37" descr=" 118"/>
          <p:cNvCxnSpPr>
            <a:cxnSpLocks noChangeShapeType="1"/>
          </p:cNvCxnSpPr>
          <p:nvPr/>
        </p:nvCxnSpPr>
        <p:spPr bwMode="auto">
          <a:xfrm rot="16200000" flipH="1">
            <a:off x="5931695" y="5031581"/>
            <a:ext cx="1243012" cy="879475"/>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grpSp>
        <p:nvGrpSpPr>
          <p:cNvPr id="55318" name="Group 183" descr=" 16"/>
          <p:cNvGrpSpPr>
            <a:grpSpLocks/>
          </p:cNvGrpSpPr>
          <p:nvPr/>
        </p:nvGrpSpPr>
        <p:grpSpPr bwMode="auto">
          <a:xfrm>
            <a:off x="3433763" y="4849813"/>
            <a:ext cx="642937" cy="738187"/>
            <a:chOff x="3522387" y="4850741"/>
            <a:chExt cx="643032" cy="737274"/>
          </a:xfrm>
        </p:grpSpPr>
        <p:cxnSp>
          <p:nvCxnSpPr>
            <p:cNvPr id="55330" name="Straight Arrow Connector 111"/>
            <p:cNvCxnSpPr>
              <a:cxnSpLocks noChangeShapeType="1"/>
            </p:cNvCxnSpPr>
            <p:nvPr/>
          </p:nvCxnSpPr>
          <p:spPr bwMode="auto">
            <a:xfrm rot="5400000">
              <a:off x="3153750" y="5219378"/>
              <a:ext cx="737274" cy="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cxnSp>
          <p:nvCxnSpPr>
            <p:cNvPr id="55331" name="Straight Arrow Connector 132"/>
            <p:cNvCxnSpPr>
              <a:cxnSpLocks noChangeShapeType="1"/>
            </p:cNvCxnSpPr>
            <p:nvPr/>
          </p:nvCxnSpPr>
          <p:spPr bwMode="auto">
            <a:xfrm rot="5400000">
              <a:off x="3796782" y="5219378"/>
              <a:ext cx="737274" cy="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grpSp>
      <p:cxnSp>
        <p:nvCxnSpPr>
          <p:cNvPr id="55319" name="Straight Arrow Connector 52" descr=" 134"/>
          <p:cNvCxnSpPr>
            <a:cxnSpLocks noChangeShapeType="1"/>
          </p:cNvCxnSpPr>
          <p:nvPr/>
        </p:nvCxnSpPr>
        <p:spPr bwMode="auto">
          <a:xfrm rot="16200000" flipH="1">
            <a:off x="3965576" y="4960937"/>
            <a:ext cx="1243012" cy="1020763"/>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cxnSp>
        <p:nvCxnSpPr>
          <p:cNvPr id="55320" name="Straight Arrow Connector 53" descr=" 115"/>
          <p:cNvCxnSpPr>
            <a:cxnSpLocks noChangeShapeType="1"/>
          </p:cNvCxnSpPr>
          <p:nvPr/>
        </p:nvCxnSpPr>
        <p:spPr bwMode="auto">
          <a:xfrm rot="5400000">
            <a:off x="2813050" y="2687638"/>
            <a:ext cx="1214437" cy="1588"/>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grpSp>
        <p:nvGrpSpPr>
          <p:cNvPr id="55321" name="Group 165" descr=" 18"/>
          <p:cNvGrpSpPr>
            <a:grpSpLocks/>
          </p:cNvGrpSpPr>
          <p:nvPr/>
        </p:nvGrpSpPr>
        <p:grpSpPr bwMode="auto">
          <a:xfrm>
            <a:off x="4049713" y="2093913"/>
            <a:ext cx="2522537" cy="1203325"/>
            <a:chOff x="3857503" y="2094523"/>
            <a:chExt cx="2800231" cy="1024328"/>
          </a:xfrm>
        </p:grpSpPr>
        <p:cxnSp>
          <p:nvCxnSpPr>
            <p:cNvPr id="55327" name="Straight Connector 149"/>
            <p:cNvCxnSpPr>
              <a:cxnSpLocks noChangeShapeType="1"/>
            </p:cNvCxnSpPr>
            <p:nvPr/>
          </p:nvCxnSpPr>
          <p:spPr bwMode="auto">
            <a:xfrm rot="16200000" flipH="1">
              <a:off x="6466259" y="2283067"/>
              <a:ext cx="380019" cy="2931"/>
            </a:xfrm>
            <a:prstGeom prst="line">
              <a:avLst/>
            </a:prstGeom>
            <a:noFill/>
            <a:ln w="38100">
              <a:solidFill>
                <a:srgbClr val="FFFF99"/>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55328" name="Straight Connector 152"/>
            <p:cNvCxnSpPr>
              <a:cxnSpLocks noChangeShapeType="1"/>
            </p:cNvCxnSpPr>
            <p:nvPr/>
          </p:nvCxnSpPr>
          <p:spPr bwMode="auto">
            <a:xfrm rot="10800000">
              <a:off x="3857503" y="2461846"/>
              <a:ext cx="2791152" cy="0"/>
            </a:xfrm>
            <a:prstGeom prst="line">
              <a:avLst/>
            </a:prstGeom>
            <a:noFill/>
            <a:ln w="38100">
              <a:solidFill>
                <a:srgbClr val="FFFF99"/>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55329" name="Straight Arrow Connector 156"/>
            <p:cNvCxnSpPr>
              <a:cxnSpLocks noChangeShapeType="1"/>
            </p:cNvCxnSpPr>
            <p:nvPr/>
          </p:nvCxnSpPr>
          <p:spPr bwMode="auto">
            <a:xfrm rot="16200000" flipH="1">
              <a:off x="3545659" y="2791147"/>
              <a:ext cx="655409" cy="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grpSp>
      <p:cxnSp>
        <p:nvCxnSpPr>
          <p:cNvPr id="55322" name="Straight Arrow Connector 58" descr=" 163"/>
          <p:cNvCxnSpPr>
            <a:cxnSpLocks noChangeShapeType="1"/>
          </p:cNvCxnSpPr>
          <p:nvPr/>
        </p:nvCxnSpPr>
        <p:spPr bwMode="auto">
          <a:xfrm rot="5400000">
            <a:off x="4790282" y="2878931"/>
            <a:ext cx="685800" cy="1587"/>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cxnSp>
        <p:nvCxnSpPr>
          <p:cNvPr id="55323" name="Straight Arrow Connector 59" descr=" 167"/>
          <p:cNvCxnSpPr>
            <a:cxnSpLocks noChangeShapeType="1"/>
          </p:cNvCxnSpPr>
          <p:nvPr/>
        </p:nvCxnSpPr>
        <p:spPr bwMode="auto">
          <a:xfrm>
            <a:off x="4916488" y="2106613"/>
            <a:ext cx="1268412" cy="1081087"/>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sp>
        <p:nvSpPr>
          <p:cNvPr id="55324" name="TextBox 87" descr=" 20523"/>
          <p:cNvSpPr txBox="1">
            <a:spLocks noChangeArrowheads="1"/>
          </p:cNvSpPr>
          <p:nvPr/>
        </p:nvSpPr>
        <p:spPr bwMode="auto">
          <a:xfrm>
            <a:off x="6146800" y="2844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a:solidFill>
                  <a:schemeClr val="tx2"/>
                </a:solidFill>
              </a:rPr>
              <a:t>Recorder 1</a:t>
            </a:r>
          </a:p>
        </p:txBody>
      </p:sp>
      <p:sp>
        <p:nvSpPr>
          <p:cNvPr id="55325" name="TextBox 88" descr=" 20524"/>
          <p:cNvSpPr txBox="1">
            <a:spLocks noChangeArrowheads="1"/>
          </p:cNvSpPr>
          <p:nvPr/>
        </p:nvSpPr>
        <p:spPr bwMode="auto">
          <a:xfrm>
            <a:off x="6934200" y="5130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chemeClr val="tx2"/>
                </a:solidFill>
              </a:rPr>
              <a:t>Recorder 2</a:t>
            </a:r>
          </a:p>
        </p:txBody>
      </p:sp>
      <p:sp>
        <p:nvSpPr>
          <p:cNvPr id="44"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IFRA Recording Example</a:t>
            </a:r>
            <a:endParaRPr lang="en-US" dirty="0">
              <a:solidFill>
                <a:srgbClr val="D5EBFF"/>
              </a:solidFill>
              <a:latin typeface="Arial" charset="0"/>
            </a:endParaRPr>
          </a:p>
        </p:txBody>
      </p:sp>
    </p:spTree>
    <p:extLst>
      <p:ext uri="{BB962C8B-B14F-4D97-AF65-F5344CB8AC3E}">
        <p14:creationId xmlns:p14="http://schemas.microsoft.com/office/powerpoint/2010/main" val="3393602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descr=" 20485"/>
          <p:cNvSpPr>
            <a:spLocks noChangeArrowheads="1"/>
          </p:cNvSpPr>
          <p:nvPr/>
        </p:nvSpPr>
        <p:spPr bwMode="auto">
          <a:xfrm>
            <a:off x="1374775" y="3236913"/>
            <a:ext cx="3146425" cy="547687"/>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sp>
        <p:nvSpPr>
          <p:cNvPr id="56323" name="Rectangle 13" descr=" 20486"/>
          <p:cNvSpPr>
            <a:spLocks noChangeArrowheads="1"/>
          </p:cNvSpPr>
          <p:nvPr/>
        </p:nvSpPr>
        <p:spPr bwMode="auto">
          <a:xfrm>
            <a:off x="1357313" y="5519738"/>
            <a:ext cx="3189287" cy="525462"/>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solidFill>
                  <a:srgbClr val="66FFFF"/>
                </a:solidFill>
              </a:rPr>
              <a:t>Pipeline Reg</a:t>
            </a:r>
          </a:p>
        </p:txBody>
      </p:sp>
      <p:grpSp>
        <p:nvGrpSpPr>
          <p:cNvPr id="56324" name="Group 190" descr=" 8"/>
          <p:cNvGrpSpPr>
            <a:grpSpLocks/>
          </p:cNvGrpSpPr>
          <p:nvPr/>
        </p:nvGrpSpPr>
        <p:grpSpPr bwMode="auto">
          <a:xfrm>
            <a:off x="4870450" y="5600700"/>
            <a:ext cx="3748088" cy="381000"/>
            <a:chOff x="4234962" y="5651503"/>
            <a:chExt cx="3748453" cy="381000"/>
          </a:xfrm>
        </p:grpSpPr>
        <p:sp>
          <p:nvSpPr>
            <p:cNvPr id="56356" name="Flowchart: Alternate Process 42"/>
            <p:cNvSpPr>
              <a:spLocks noChangeArrowheads="1"/>
            </p:cNvSpPr>
            <p:nvPr/>
          </p:nvSpPr>
          <p:spPr bwMode="auto">
            <a:xfrm>
              <a:off x="4234962" y="5651503"/>
              <a:ext cx="457245" cy="381000"/>
            </a:xfrm>
            <a:prstGeom prst="flowChartAlternateProcess">
              <a:avLst/>
            </a:prstGeom>
            <a:solidFill>
              <a:srgbClr val="3333FF"/>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ID2</a:t>
              </a:r>
            </a:p>
          </p:txBody>
        </p:sp>
        <p:sp>
          <p:nvSpPr>
            <p:cNvPr id="44" name="Flowchart: Alternate Process 43"/>
            <p:cNvSpPr>
              <a:spLocks noChangeArrowheads="1"/>
            </p:cNvSpPr>
            <p:nvPr/>
          </p:nvSpPr>
          <p:spPr bwMode="auto">
            <a:xfrm>
              <a:off x="4712847" y="5651503"/>
              <a:ext cx="3270568" cy="381000"/>
            </a:xfrm>
            <a:prstGeom prst="flowChartAlternateProcess">
              <a:avLst/>
            </a:prstGeom>
            <a:solidFill>
              <a:schemeClr val="accent6">
                <a:lumMod val="40000"/>
                <a:lumOff val="60000"/>
              </a:schemeClr>
            </a:solidFill>
            <a:ln w="38100" algn="ctr">
              <a:solidFill>
                <a:schemeClr val="bg1">
                  <a:lumMod val="60000"/>
                  <a:lumOff val="40000"/>
                </a:schemeClr>
              </a:solidFill>
              <a:round/>
              <a:headEnd type="none" w="sm" len="sm"/>
              <a:tailEnd type="none" w="sm" len="sm"/>
            </a:ln>
          </p:spPr>
          <p:txBody>
            <a:bodyPr lIns="0" tIns="0" rIns="0" bIns="0" anchor="ctr"/>
            <a:lstStyle/>
            <a:p>
              <a:pPr algn="ctr">
                <a:defRPr/>
              </a:pPr>
              <a:r>
                <a:rPr lang="en-US" sz="2000" dirty="0">
                  <a:solidFill>
                    <a:schemeClr val="bg1"/>
                  </a:solidFill>
                  <a:latin typeface="Arial Narrow" pitchFamily="34" charset="0"/>
                  <a:ea typeface="+mn-ea"/>
                  <a:cs typeface="Arial" charset="0"/>
                </a:rPr>
                <a:t>Auxiliary Info: Decoded bits2</a:t>
              </a:r>
            </a:p>
          </p:txBody>
        </p:sp>
      </p:grpSp>
      <p:grpSp>
        <p:nvGrpSpPr>
          <p:cNvPr id="56325" name="Group 189" descr=" 9"/>
          <p:cNvGrpSpPr>
            <a:grpSpLocks/>
          </p:cNvGrpSpPr>
          <p:nvPr/>
        </p:nvGrpSpPr>
        <p:grpSpPr bwMode="auto">
          <a:xfrm>
            <a:off x="3028950" y="5588000"/>
            <a:ext cx="1260475" cy="381000"/>
            <a:chOff x="2788138" y="5651504"/>
            <a:chExt cx="1259256" cy="381000"/>
          </a:xfrm>
        </p:grpSpPr>
        <p:sp>
          <p:nvSpPr>
            <p:cNvPr id="56354" name="Flowchart: Alternate Process 46"/>
            <p:cNvSpPr>
              <a:spLocks noChangeArrowheads="1"/>
            </p:cNvSpPr>
            <p:nvPr/>
          </p:nvSpPr>
          <p:spPr bwMode="auto">
            <a:xfrm>
              <a:off x="3590636" y="5651504"/>
              <a:ext cx="456758" cy="381000"/>
            </a:xfrm>
            <a:prstGeom prst="flowChartAlternateProcess">
              <a:avLst/>
            </a:prstGeom>
            <a:solidFill>
              <a:srgbClr val="3333FF"/>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ID2</a:t>
              </a:r>
            </a:p>
          </p:txBody>
        </p:sp>
        <p:sp>
          <p:nvSpPr>
            <p:cNvPr id="51" name="Flowchart: Alternate Process 50"/>
            <p:cNvSpPr>
              <a:spLocks noChangeArrowheads="1"/>
            </p:cNvSpPr>
            <p:nvPr/>
          </p:nvSpPr>
          <p:spPr bwMode="auto">
            <a:xfrm>
              <a:off x="2788138" y="5651504"/>
              <a:ext cx="777123" cy="381000"/>
            </a:xfrm>
            <a:prstGeom prst="flowChartAlternateProcess">
              <a:avLst/>
            </a:prstGeom>
            <a:solidFill>
              <a:schemeClr val="accent6">
                <a:lumMod val="40000"/>
                <a:lumOff val="60000"/>
              </a:schemeClr>
            </a:solidFill>
            <a:ln w="38100" algn="ctr">
              <a:solidFill>
                <a:schemeClr val="bg1">
                  <a:lumMod val="60000"/>
                  <a:lumOff val="40000"/>
                </a:schemeClr>
              </a:solidFill>
              <a:round/>
              <a:headEnd type="none" w="sm" len="sm"/>
              <a:tailEnd type="none" w="sm" len="sm"/>
            </a:ln>
          </p:spPr>
          <p:txBody>
            <a:bodyPr lIns="0" tIns="0" rIns="0" bIns="0" anchor="ctr"/>
            <a:lstStyle/>
            <a:p>
              <a:pPr algn="ctr">
                <a:defRPr/>
              </a:pPr>
              <a:r>
                <a:rPr lang="en-US" sz="2000" dirty="0">
                  <a:solidFill>
                    <a:schemeClr val="bg1"/>
                  </a:solidFill>
                  <a:latin typeface="Arial Narrow" pitchFamily="34" charset="0"/>
                  <a:ea typeface="+mn-ea"/>
                  <a:cs typeface="Arial" charset="0"/>
                </a:rPr>
                <a:t>INST2</a:t>
              </a:r>
            </a:p>
          </p:txBody>
        </p:sp>
      </p:grpSp>
      <p:grpSp>
        <p:nvGrpSpPr>
          <p:cNvPr id="56326" name="Group 192" descr=" 12"/>
          <p:cNvGrpSpPr>
            <a:grpSpLocks/>
          </p:cNvGrpSpPr>
          <p:nvPr/>
        </p:nvGrpSpPr>
        <p:grpSpPr bwMode="auto">
          <a:xfrm>
            <a:off x="4902200" y="3317875"/>
            <a:ext cx="2786063" cy="382588"/>
            <a:chOff x="4229101" y="3318016"/>
            <a:chExt cx="2786177" cy="383186"/>
          </a:xfrm>
        </p:grpSpPr>
        <p:sp>
          <p:nvSpPr>
            <p:cNvPr id="62" name="Flowchart: Alternate Process 61"/>
            <p:cNvSpPr>
              <a:spLocks noChangeArrowheads="1"/>
            </p:cNvSpPr>
            <p:nvPr/>
          </p:nvSpPr>
          <p:spPr bwMode="auto">
            <a:xfrm>
              <a:off x="4741885" y="3319606"/>
              <a:ext cx="2273393" cy="381596"/>
            </a:xfrm>
            <a:prstGeom prst="flowChartAlternateProcess">
              <a:avLst/>
            </a:prstGeom>
            <a:solidFill>
              <a:schemeClr val="accent6">
                <a:lumMod val="40000"/>
                <a:lumOff val="60000"/>
              </a:schemeClr>
            </a:solidFill>
            <a:ln w="38100" algn="ctr">
              <a:solidFill>
                <a:schemeClr val="bg1">
                  <a:lumMod val="60000"/>
                  <a:lumOff val="40000"/>
                </a:schemeClr>
              </a:solidFill>
              <a:round/>
              <a:headEnd type="none" w="sm" len="sm"/>
              <a:tailEnd type="none" w="sm" len="sm"/>
            </a:ln>
          </p:spPr>
          <p:txBody>
            <a:bodyPr lIns="0" tIns="0" rIns="0" bIns="0" anchor="ctr"/>
            <a:lstStyle/>
            <a:p>
              <a:pPr algn="ctr">
                <a:defRPr/>
              </a:pPr>
              <a:r>
                <a:rPr lang="en-US" sz="2000" dirty="0">
                  <a:solidFill>
                    <a:schemeClr val="bg1"/>
                  </a:solidFill>
                  <a:latin typeface="Arial Narrow" pitchFamily="34" charset="0"/>
                  <a:ea typeface="+mn-ea"/>
                  <a:cs typeface="Arial" charset="0"/>
                </a:rPr>
                <a:t>Auxiliary Info: PC2</a:t>
              </a:r>
            </a:p>
          </p:txBody>
        </p:sp>
        <p:sp>
          <p:nvSpPr>
            <p:cNvPr id="56353" name="Flowchart: Alternate Process 62"/>
            <p:cNvSpPr>
              <a:spLocks noChangeArrowheads="1"/>
            </p:cNvSpPr>
            <p:nvPr/>
          </p:nvSpPr>
          <p:spPr bwMode="auto">
            <a:xfrm>
              <a:off x="4229101" y="3318016"/>
              <a:ext cx="457219" cy="381596"/>
            </a:xfrm>
            <a:prstGeom prst="flowChartAlternateProcess">
              <a:avLst/>
            </a:prstGeom>
            <a:solidFill>
              <a:srgbClr val="3333FF"/>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ID2</a:t>
              </a:r>
            </a:p>
          </p:txBody>
        </p:sp>
      </p:grpSp>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197</a:t>
            </a:fld>
            <a:endParaRPr lang="en-US" sz="1400"/>
          </a:p>
        </p:txBody>
      </p:sp>
      <p:sp>
        <p:nvSpPr>
          <p:cNvPr id="56328" name="TextBox 119" descr=" 20497"/>
          <p:cNvSpPr txBox="1">
            <a:spLocks noChangeArrowheads="1"/>
          </p:cNvSpPr>
          <p:nvPr/>
        </p:nvSpPr>
        <p:spPr bwMode="auto">
          <a:xfrm>
            <a:off x="355600" y="1397000"/>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FETCH</a:t>
            </a:r>
          </a:p>
        </p:txBody>
      </p:sp>
      <p:sp>
        <p:nvSpPr>
          <p:cNvPr id="56329" name="TextBox 123" descr=" 20498"/>
          <p:cNvSpPr txBox="1">
            <a:spLocks noChangeArrowheads="1"/>
          </p:cNvSpPr>
          <p:nvPr/>
        </p:nvSpPr>
        <p:spPr bwMode="auto">
          <a:xfrm>
            <a:off x="127000" y="447040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DECODE</a:t>
            </a:r>
          </a:p>
        </p:txBody>
      </p:sp>
      <p:sp>
        <p:nvSpPr>
          <p:cNvPr id="56330" name="Rectangle 93" descr=" 20499"/>
          <p:cNvSpPr>
            <a:spLocks noChangeArrowheads="1"/>
          </p:cNvSpPr>
          <p:nvPr/>
        </p:nvSpPr>
        <p:spPr bwMode="auto">
          <a:xfrm>
            <a:off x="6280150" y="1649413"/>
            <a:ext cx="2559050" cy="549275"/>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r>
              <a:rPr lang="en-US" sz="2000">
                <a:solidFill>
                  <a:schemeClr val="tx2"/>
                </a:solidFill>
              </a:rPr>
              <a:t>ID Unit</a:t>
            </a:r>
          </a:p>
        </p:txBody>
      </p:sp>
      <p:sp>
        <p:nvSpPr>
          <p:cNvPr id="56331" name="Rectangle 30" descr=" 20500"/>
          <p:cNvSpPr>
            <a:spLocks noChangeArrowheads="1"/>
          </p:cNvSpPr>
          <p:nvPr/>
        </p:nvSpPr>
        <p:spPr bwMode="auto">
          <a:xfrm>
            <a:off x="4800600" y="3228975"/>
            <a:ext cx="3009900" cy="10033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endParaRPr>
          </a:p>
        </p:txBody>
      </p:sp>
      <p:sp>
        <p:nvSpPr>
          <p:cNvPr id="56332" name="Rectangle 33" descr=" 20501"/>
          <p:cNvSpPr>
            <a:spLocks noChangeArrowheads="1"/>
          </p:cNvSpPr>
          <p:nvPr/>
        </p:nvSpPr>
        <p:spPr bwMode="auto">
          <a:xfrm>
            <a:off x="4800600" y="5519738"/>
            <a:ext cx="3911600" cy="1041400"/>
          </a:xfrm>
          <a:prstGeom prst="rect">
            <a:avLst/>
          </a:prstGeom>
          <a:noFill/>
          <a:ln w="38100">
            <a:solidFill>
              <a:srgbClr val="FFFF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r"/>
            <a:endParaRPr lang="en-US" sz="2000">
              <a:solidFill>
                <a:schemeClr val="tx2"/>
              </a:solidFill>
              <a:latin typeface="Arial Narrow" charset="0"/>
            </a:endParaRPr>
          </a:p>
        </p:txBody>
      </p:sp>
      <p:sp>
        <p:nvSpPr>
          <p:cNvPr id="56333" name="Rectangle 5" descr=" 20502"/>
          <p:cNvSpPr>
            <a:spLocks noChangeArrowheads="1"/>
          </p:cNvSpPr>
          <p:nvPr/>
        </p:nvSpPr>
        <p:spPr bwMode="auto">
          <a:xfrm>
            <a:off x="1387475" y="1006475"/>
            <a:ext cx="2765425"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Branch Predictor</a:t>
            </a:r>
          </a:p>
        </p:txBody>
      </p:sp>
      <p:sp>
        <p:nvSpPr>
          <p:cNvPr id="56334" name="Rectangle 6" descr=" 20503"/>
          <p:cNvSpPr>
            <a:spLocks noChangeArrowheads="1"/>
          </p:cNvSpPr>
          <p:nvPr/>
        </p:nvSpPr>
        <p:spPr bwMode="auto">
          <a:xfrm>
            <a:off x="5108575" y="1006475"/>
            <a:ext cx="1122363"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I-Cache</a:t>
            </a:r>
          </a:p>
        </p:txBody>
      </p:sp>
      <p:sp>
        <p:nvSpPr>
          <p:cNvPr id="56335" name="Rectangle 9" descr=" 20504"/>
          <p:cNvSpPr>
            <a:spLocks noChangeArrowheads="1"/>
          </p:cNvSpPr>
          <p:nvPr/>
        </p:nvSpPr>
        <p:spPr bwMode="auto">
          <a:xfrm>
            <a:off x="4205288" y="1006475"/>
            <a:ext cx="852487" cy="547688"/>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pPr algn="ctr"/>
            <a:r>
              <a:rPr lang="en-US" sz="2000"/>
              <a:t>I-TLB</a:t>
            </a:r>
          </a:p>
        </p:txBody>
      </p:sp>
      <p:sp>
        <p:nvSpPr>
          <p:cNvPr id="56336" name="Rectangle 10" descr=" 20505"/>
          <p:cNvSpPr>
            <a:spLocks noChangeArrowheads="1"/>
          </p:cNvSpPr>
          <p:nvPr/>
        </p:nvSpPr>
        <p:spPr bwMode="auto">
          <a:xfrm>
            <a:off x="1387475" y="1651000"/>
            <a:ext cx="4794250" cy="5492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Fetch Queue</a:t>
            </a:r>
          </a:p>
        </p:txBody>
      </p:sp>
      <p:sp>
        <p:nvSpPr>
          <p:cNvPr id="56337" name="Rectangle 12" descr=" 20506"/>
          <p:cNvSpPr>
            <a:spLocks noChangeArrowheads="1"/>
          </p:cNvSpPr>
          <p:nvPr/>
        </p:nvSpPr>
        <p:spPr bwMode="auto">
          <a:xfrm>
            <a:off x="1374775" y="4395788"/>
            <a:ext cx="6661150" cy="5746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tIns="91440" bIns="91440" anchor="ctr"/>
          <a:lstStyle/>
          <a:p>
            <a:r>
              <a:rPr lang="en-US" sz="2000"/>
              <a:t>Decoder</a:t>
            </a:r>
          </a:p>
        </p:txBody>
      </p:sp>
      <p:grpSp>
        <p:nvGrpSpPr>
          <p:cNvPr id="56338" name="Group 177" descr=" 13"/>
          <p:cNvGrpSpPr>
            <a:grpSpLocks/>
          </p:cNvGrpSpPr>
          <p:nvPr/>
        </p:nvGrpSpPr>
        <p:grpSpPr bwMode="auto">
          <a:xfrm>
            <a:off x="4894263" y="3763963"/>
            <a:ext cx="2816225" cy="381000"/>
            <a:chOff x="4310062" y="3764085"/>
            <a:chExt cx="2816591" cy="381000"/>
          </a:xfrm>
        </p:grpSpPr>
        <p:sp>
          <p:nvSpPr>
            <p:cNvPr id="56350" name="Flowchart: Alternate Process 95"/>
            <p:cNvSpPr>
              <a:spLocks noChangeArrowheads="1"/>
            </p:cNvSpPr>
            <p:nvPr/>
          </p:nvSpPr>
          <p:spPr bwMode="auto">
            <a:xfrm>
              <a:off x="4310062" y="3764085"/>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6351" name="Flowchart: Alternate Process 96"/>
            <p:cNvSpPr>
              <a:spLocks noChangeArrowheads="1"/>
            </p:cNvSpPr>
            <p:nvPr/>
          </p:nvSpPr>
          <p:spPr bwMode="auto">
            <a:xfrm>
              <a:off x="4805728" y="3764085"/>
              <a:ext cx="2320925"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Auxiliary Info: PC1</a:t>
              </a:r>
            </a:p>
          </p:txBody>
        </p:sp>
      </p:grpSp>
      <p:grpSp>
        <p:nvGrpSpPr>
          <p:cNvPr id="56339" name="Group 178" descr=" 14"/>
          <p:cNvGrpSpPr>
            <a:grpSpLocks/>
          </p:cNvGrpSpPr>
          <p:nvPr/>
        </p:nvGrpSpPr>
        <p:grpSpPr bwMode="auto">
          <a:xfrm>
            <a:off x="4868863" y="6092825"/>
            <a:ext cx="3767137" cy="381000"/>
            <a:chOff x="4233862" y="6143866"/>
            <a:chExt cx="3766527" cy="381000"/>
          </a:xfrm>
        </p:grpSpPr>
        <p:sp>
          <p:nvSpPr>
            <p:cNvPr id="56348" name="Flowchart: Alternate Process 101"/>
            <p:cNvSpPr>
              <a:spLocks noChangeArrowheads="1"/>
            </p:cNvSpPr>
            <p:nvPr/>
          </p:nvSpPr>
          <p:spPr bwMode="auto">
            <a:xfrm>
              <a:off x="4233862" y="6143866"/>
              <a:ext cx="457200" cy="381000"/>
            </a:xfrm>
            <a:prstGeom prst="flowChartAlternateProcess">
              <a:avLst/>
            </a:prstGeom>
            <a:solidFill>
              <a:srgbClr val="CC0000"/>
            </a:solidFill>
            <a:ln w="38100">
              <a:solidFill>
                <a:schemeClr val="tx1"/>
              </a:solidFill>
              <a:round/>
              <a:headEnd type="none" w="sm" len="sm"/>
              <a:tailEnd type="none" w="sm" len="sm"/>
            </a:ln>
          </p:spPr>
          <p:txBody>
            <a:bodyPr lIns="0" tIns="0" rIns="0" bIns="0" anchor="ctr"/>
            <a:lstStyle/>
            <a:p>
              <a:pPr algn="ctr"/>
              <a:r>
                <a:rPr lang="en-US" sz="2000" b="1">
                  <a:latin typeface="Arial Narrow" charset="0"/>
                </a:rPr>
                <a:t>ID1</a:t>
              </a:r>
            </a:p>
          </p:txBody>
        </p:sp>
        <p:sp>
          <p:nvSpPr>
            <p:cNvPr id="56349" name="Flowchart: Alternate Process 102"/>
            <p:cNvSpPr>
              <a:spLocks noChangeArrowheads="1"/>
            </p:cNvSpPr>
            <p:nvPr/>
          </p:nvSpPr>
          <p:spPr bwMode="auto">
            <a:xfrm>
              <a:off x="4715851" y="6143866"/>
              <a:ext cx="3284538" cy="381000"/>
            </a:xfrm>
            <a:prstGeom prst="flowChartAlternateProcess">
              <a:avLst/>
            </a:prstGeom>
            <a:solidFill>
              <a:srgbClr val="FFFFCC"/>
            </a:solidFill>
            <a:ln w="38100">
              <a:solidFill>
                <a:srgbClr val="6B004A"/>
              </a:solidFill>
              <a:round/>
              <a:headEnd type="none" w="sm" len="sm"/>
              <a:tailEnd type="none" w="sm" len="sm"/>
            </a:ln>
          </p:spPr>
          <p:txBody>
            <a:bodyPr lIns="0" tIns="0" rIns="0" bIns="0" anchor="ctr"/>
            <a:lstStyle/>
            <a:p>
              <a:pPr algn="ctr"/>
              <a:r>
                <a:rPr lang="en-US" sz="2000">
                  <a:solidFill>
                    <a:schemeClr val="bg1"/>
                  </a:solidFill>
                  <a:latin typeface="Arial Narrow" charset="0"/>
                </a:rPr>
                <a:t>Auxiliary Info: Decoded bits1</a:t>
              </a:r>
            </a:p>
          </p:txBody>
        </p:sp>
      </p:grpSp>
      <p:grpSp>
        <p:nvGrpSpPr>
          <p:cNvPr id="56340" name="Group 183" descr=" 16"/>
          <p:cNvGrpSpPr>
            <a:grpSpLocks/>
          </p:cNvGrpSpPr>
          <p:nvPr/>
        </p:nvGrpSpPr>
        <p:grpSpPr bwMode="auto">
          <a:xfrm>
            <a:off x="3433763" y="4849813"/>
            <a:ext cx="642937" cy="738187"/>
            <a:chOff x="3522387" y="4850741"/>
            <a:chExt cx="643032" cy="737274"/>
          </a:xfrm>
        </p:grpSpPr>
        <p:cxnSp>
          <p:nvCxnSpPr>
            <p:cNvPr id="56346" name="Straight Arrow Connector 111"/>
            <p:cNvCxnSpPr>
              <a:cxnSpLocks noChangeShapeType="1"/>
            </p:cNvCxnSpPr>
            <p:nvPr/>
          </p:nvCxnSpPr>
          <p:spPr bwMode="auto">
            <a:xfrm rot="5400000">
              <a:off x="3153750" y="5219378"/>
              <a:ext cx="737274" cy="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cxnSp>
          <p:nvCxnSpPr>
            <p:cNvPr id="56347" name="Straight Arrow Connector 132"/>
            <p:cNvCxnSpPr>
              <a:cxnSpLocks noChangeShapeType="1"/>
            </p:cNvCxnSpPr>
            <p:nvPr/>
          </p:nvCxnSpPr>
          <p:spPr bwMode="auto">
            <a:xfrm rot="5400000">
              <a:off x="3796782" y="5219378"/>
              <a:ext cx="737274" cy="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grpSp>
      <p:cxnSp>
        <p:nvCxnSpPr>
          <p:cNvPr id="56341" name="Straight Arrow Connector 51" descr=" 169"/>
          <p:cNvCxnSpPr>
            <a:cxnSpLocks noChangeShapeType="1"/>
          </p:cNvCxnSpPr>
          <p:nvPr/>
        </p:nvCxnSpPr>
        <p:spPr bwMode="auto">
          <a:xfrm rot="16200000" flipH="1">
            <a:off x="4174331" y="4745832"/>
            <a:ext cx="623887" cy="83185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cxnSp>
        <p:nvCxnSpPr>
          <p:cNvPr id="56342" name="Straight Arrow Connector 52" descr=" 171"/>
          <p:cNvCxnSpPr>
            <a:cxnSpLocks noChangeShapeType="1"/>
          </p:cNvCxnSpPr>
          <p:nvPr/>
        </p:nvCxnSpPr>
        <p:spPr bwMode="auto">
          <a:xfrm rot="16200000" flipH="1">
            <a:off x="6090443" y="4853782"/>
            <a:ext cx="671513" cy="660400"/>
          </a:xfrm>
          <a:prstGeom prst="straightConnector1">
            <a:avLst/>
          </a:prstGeom>
          <a:noFill/>
          <a:ln w="38100">
            <a:solidFill>
              <a:srgbClr val="FFFF99"/>
            </a:solidFill>
            <a:prstDash val="sysDot"/>
            <a:round/>
            <a:headEnd type="none" w="sm" len="sm"/>
            <a:tailEnd type="arrow" w="med" len="med"/>
          </a:ln>
          <a:extLst>
            <a:ext uri="{909E8E84-426E-40DD-AFC4-6F175D3DCCD1}">
              <a14:hiddenFill xmlns:a14="http://schemas.microsoft.com/office/drawing/2010/main">
                <a:noFill/>
              </a14:hiddenFill>
            </a:ext>
          </a:extLst>
        </p:spPr>
      </p:cxnSp>
      <p:sp>
        <p:nvSpPr>
          <p:cNvPr id="56343" name="TextBox 87" descr=" 20523"/>
          <p:cNvSpPr txBox="1">
            <a:spLocks noChangeArrowheads="1"/>
          </p:cNvSpPr>
          <p:nvPr/>
        </p:nvSpPr>
        <p:spPr bwMode="auto">
          <a:xfrm>
            <a:off x="6146800" y="2844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a:solidFill>
                  <a:schemeClr val="tx2"/>
                </a:solidFill>
              </a:rPr>
              <a:t>Recorder 1</a:t>
            </a:r>
          </a:p>
        </p:txBody>
      </p:sp>
      <p:sp>
        <p:nvSpPr>
          <p:cNvPr id="56344" name="TextBox 88" descr=" 20524"/>
          <p:cNvSpPr txBox="1">
            <a:spLocks noChangeArrowheads="1"/>
          </p:cNvSpPr>
          <p:nvPr/>
        </p:nvSpPr>
        <p:spPr bwMode="auto">
          <a:xfrm>
            <a:off x="6934200" y="5130801"/>
            <a:ext cx="145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chemeClr val="tx2"/>
                </a:solidFill>
              </a:rPr>
              <a:t>Recorder 2</a:t>
            </a:r>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IFRA Recording Example</a:t>
            </a:r>
            <a:endParaRPr lang="en-US" dirty="0">
              <a:solidFill>
                <a:srgbClr val="D5EBFF"/>
              </a:solidFill>
              <a:latin typeface="Arial" charset="0"/>
            </a:endParaRPr>
          </a:p>
        </p:txBody>
      </p:sp>
    </p:spTree>
    <p:extLst>
      <p:ext uri="{BB962C8B-B14F-4D97-AF65-F5344CB8AC3E}">
        <p14:creationId xmlns:p14="http://schemas.microsoft.com/office/powerpoint/2010/main" val="3070140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198</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IFRA Recorder</a:t>
            </a:r>
            <a:endParaRPr lang="en-US" dirty="0">
              <a:solidFill>
                <a:srgbClr val="D5EBFF"/>
              </a:solidFill>
              <a:latin typeface="Arial" charset="0"/>
            </a:endParaRPr>
          </a:p>
        </p:txBody>
      </p:sp>
      <p:sp>
        <p:nvSpPr>
          <p:cNvPr id="39" name="Block Arc 38"/>
          <p:cNvSpPr/>
          <p:nvPr/>
        </p:nvSpPr>
        <p:spPr bwMode="auto">
          <a:xfrm>
            <a:off x="6037263" y="2652713"/>
            <a:ext cx="2522537" cy="2506662"/>
          </a:xfrm>
          <a:prstGeom prst="blockArc">
            <a:avLst>
              <a:gd name="adj1" fmla="val 13309213"/>
              <a:gd name="adj2" fmla="val 7097578"/>
              <a:gd name="adj3" fmla="val 25095"/>
            </a:avLst>
          </a:prstGeom>
          <a:noFill/>
          <a:ln w="38100" cap="flat" cmpd="sng" algn="ctr">
            <a:solidFill>
              <a:schemeClr val="tx1"/>
            </a:solidFill>
            <a:prstDash val="solid"/>
            <a:round/>
            <a:headEnd type="none" w="sm" len="sm"/>
            <a:tailEnd type="none" w="sm" len="sm"/>
          </a:ln>
          <a:effectLst/>
        </p:spPr>
        <p:txBody>
          <a:bodyPr/>
          <a:lstStyle/>
          <a:p>
            <a:pPr>
              <a:defRPr/>
            </a:pPr>
            <a:endParaRPr lang="en-US" sz="2000" b="0">
              <a:ea typeface="+mn-ea"/>
            </a:endParaRPr>
          </a:p>
        </p:txBody>
      </p:sp>
      <p:sp>
        <p:nvSpPr>
          <p:cNvPr id="40" name="Line 14"/>
          <p:cNvSpPr>
            <a:spLocks noChangeShapeType="1"/>
          </p:cNvSpPr>
          <p:nvPr/>
        </p:nvSpPr>
        <p:spPr bwMode="auto">
          <a:xfrm>
            <a:off x="6870699" y="4752975"/>
            <a:ext cx="4233" cy="1038225"/>
          </a:xfrm>
          <a:prstGeom prst="line">
            <a:avLst/>
          </a:prstGeom>
          <a:noFill/>
          <a:ln w="38100">
            <a:solidFill>
              <a:schemeClr val="folHlink"/>
            </a:solidFill>
            <a:round/>
            <a:headEnd type="none" w="sm" len="sm"/>
            <a:tailEnd type="arrow" w="med" len="med"/>
          </a:ln>
          <a:extLst>
            <a:ext uri="{909E8E84-426E-40DD-AFC4-6F175D3DCCD1}">
              <a14:hiddenFill xmlns:a14="http://schemas.microsoft.com/office/drawing/2010/main">
                <a:noFill/>
              </a14:hiddenFill>
            </a:ext>
          </a:extLst>
        </p:spPr>
        <p:txBody>
          <a:bodyPr wrap="square" lIns="90000" tIns="46800" rIns="90000" bIns="46800" anchor="ctr">
            <a:spAutoFit/>
          </a:bodyPr>
          <a:lstStyle/>
          <a:p>
            <a:endParaRPr lang="en-US"/>
          </a:p>
        </p:txBody>
      </p:sp>
      <p:sp>
        <p:nvSpPr>
          <p:cNvPr id="41" name="TextBox 16"/>
          <p:cNvSpPr txBox="1">
            <a:spLocks noChangeArrowheads="1"/>
          </p:cNvSpPr>
          <p:nvPr/>
        </p:nvSpPr>
        <p:spPr bwMode="auto">
          <a:xfrm>
            <a:off x="5402265" y="5686419"/>
            <a:ext cx="2989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a:solidFill>
                  <a:srgbClr val="66FFFF"/>
                </a:solidFill>
              </a:rPr>
              <a:t>To slow scan chain</a:t>
            </a:r>
          </a:p>
        </p:txBody>
      </p:sp>
      <p:sp>
        <p:nvSpPr>
          <p:cNvPr id="42" name="Rectangle 6"/>
          <p:cNvSpPr>
            <a:spLocks noChangeArrowheads="1"/>
          </p:cNvSpPr>
          <p:nvPr/>
        </p:nvSpPr>
        <p:spPr bwMode="auto">
          <a:xfrm>
            <a:off x="6081713" y="1895475"/>
            <a:ext cx="2566987" cy="55245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dirty="0"/>
              <a:t>Control Logic</a:t>
            </a:r>
          </a:p>
        </p:txBody>
      </p:sp>
      <p:sp>
        <p:nvSpPr>
          <p:cNvPr id="43" name="TextBox 15"/>
          <p:cNvSpPr txBox="1">
            <a:spLocks noChangeArrowheads="1"/>
          </p:cNvSpPr>
          <p:nvPr/>
        </p:nvSpPr>
        <p:spPr bwMode="auto">
          <a:xfrm>
            <a:off x="3952875" y="1674813"/>
            <a:ext cx="1863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a:solidFill>
                  <a:srgbClr val="66FFFF"/>
                </a:solidFill>
              </a:rPr>
              <a:t>Post-trigger</a:t>
            </a:r>
            <a:br>
              <a:rPr lang="en-US" sz="2000" b="0" dirty="0">
                <a:solidFill>
                  <a:srgbClr val="66FFFF"/>
                </a:solidFill>
              </a:rPr>
            </a:br>
            <a:r>
              <a:rPr lang="en-US" sz="2000" b="0" dirty="0">
                <a:solidFill>
                  <a:srgbClr val="66FFFF"/>
                </a:solidFill>
              </a:rPr>
              <a:t>signal</a:t>
            </a:r>
          </a:p>
        </p:txBody>
      </p:sp>
      <p:cxnSp>
        <p:nvCxnSpPr>
          <p:cNvPr id="45" name="Straight Arrow Connector 17"/>
          <p:cNvCxnSpPr>
            <a:cxnSpLocks noChangeShapeType="1"/>
          </p:cNvCxnSpPr>
          <p:nvPr/>
        </p:nvCxnSpPr>
        <p:spPr bwMode="auto">
          <a:xfrm flipV="1">
            <a:off x="5554663" y="2160588"/>
            <a:ext cx="534987" cy="0"/>
          </a:xfrm>
          <a:prstGeom prst="straightConnector1">
            <a:avLst/>
          </a:prstGeom>
          <a:noFill/>
          <a:ln w="38100">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46" name="TextBox 16"/>
          <p:cNvSpPr txBox="1">
            <a:spLocks noChangeArrowheads="1"/>
          </p:cNvSpPr>
          <p:nvPr/>
        </p:nvSpPr>
        <p:spPr bwMode="auto">
          <a:xfrm>
            <a:off x="5360988" y="1112838"/>
            <a:ext cx="3627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a:solidFill>
                  <a:srgbClr val="66FFFF"/>
                </a:solidFill>
              </a:rPr>
              <a:t>Instruction ID + Aux. info.</a:t>
            </a:r>
          </a:p>
        </p:txBody>
      </p:sp>
      <p:cxnSp>
        <p:nvCxnSpPr>
          <p:cNvPr id="47" name="Straight Arrow Connector 17"/>
          <p:cNvCxnSpPr>
            <a:cxnSpLocks noChangeShapeType="1"/>
          </p:cNvCxnSpPr>
          <p:nvPr/>
        </p:nvCxnSpPr>
        <p:spPr bwMode="auto">
          <a:xfrm rot="5400000">
            <a:off x="6205538" y="2895600"/>
            <a:ext cx="863600" cy="0"/>
          </a:xfrm>
          <a:prstGeom prst="straightConnector1">
            <a:avLst/>
          </a:prstGeom>
          <a:noFill/>
          <a:ln w="38100">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48" name="Straight Arrow Connector 17"/>
          <p:cNvCxnSpPr>
            <a:cxnSpLocks noChangeShapeType="1"/>
          </p:cNvCxnSpPr>
          <p:nvPr/>
        </p:nvCxnSpPr>
        <p:spPr bwMode="auto">
          <a:xfrm rot="16200000" flipH="1">
            <a:off x="6450807" y="1715294"/>
            <a:ext cx="360362" cy="0"/>
          </a:xfrm>
          <a:prstGeom prst="straightConnector1">
            <a:avLst/>
          </a:prstGeom>
          <a:noFill/>
          <a:ln w="38100">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49" name="Rectangle 7"/>
          <p:cNvSpPr>
            <a:spLocks noChangeArrowheads="1"/>
          </p:cNvSpPr>
          <p:nvPr/>
        </p:nvSpPr>
        <p:spPr bwMode="auto">
          <a:xfrm>
            <a:off x="5772150" y="1687513"/>
            <a:ext cx="3140075" cy="3565525"/>
          </a:xfrm>
          <a:prstGeom prst="rect">
            <a:avLst/>
          </a:prstGeom>
          <a:noFill/>
          <a:ln w="38100">
            <a:solidFill>
              <a:schemeClr val="tx2"/>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lang="en-US" sz="2400" b="0"/>
          </a:p>
        </p:txBody>
      </p:sp>
      <p:sp>
        <p:nvSpPr>
          <p:cNvPr id="50" name="Donut 49"/>
          <p:cNvSpPr/>
          <p:nvPr/>
        </p:nvSpPr>
        <p:spPr bwMode="auto">
          <a:xfrm>
            <a:off x="6037263" y="2636838"/>
            <a:ext cx="2538412" cy="2522537"/>
          </a:xfrm>
          <a:prstGeom prst="donut">
            <a:avLst/>
          </a:prstGeom>
          <a:noFill/>
          <a:ln w="38100" cap="flat" cmpd="sng" algn="ctr">
            <a:solidFill>
              <a:schemeClr val="tx1"/>
            </a:solidFill>
            <a:prstDash val="solid"/>
            <a:round/>
            <a:headEnd type="none" w="sm" len="sm"/>
            <a:tailEnd type="none" w="sm" len="sm"/>
          </a:ln>
          <a:effectLst/>
        </p:spPr>
        <p:txBody>
          <a:bodyPr/>
          <a:lstStyle/>
          <a:p>
            <a:pPr>
              <a:defRPr/>
            </a:pPr>
            <a:endParaRPr lang="en-US" sz="2000" b="0">
              <a:ea typeface="+mn-ea"/>
            </a:endParaRPr>
          </a:p>
        </p:txBody>
      </p:sp>
      <p:sp>
        <p:nvSpPr>
          <p:cNvPr id="52" name="TextBox 16"/>
          <p:cNvSpPr txBox="1">
            <a:spLocks noChangeArrowheads="1"/>
          </p:cNvSpPr>
          <p:nvPr/>
        </p:nvSpPr>
        <p:spPr bwMode="auto">
          <a:xfrm>
            <a:off x="6593946" y="3514725"/>
            <a:ext cx="1465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a:t>Circular buffer</a:t>
            </a:r>
          </a:p>
        </p:txBody>
      </p:sp>
      <p:sp>
        <p:nvSpPr>
          <p:cNvPr id="53" name="Rectangle 3"/>
          <p:cNvSpPr txBox="1">
            <a:spLocks noChangeArrowheads="1"/>
          </p:cNvSpPr>
          <p:nvPr/>
        </p:nvSpPr>
        <p:spPr bwMode="auto">
          <a:xfrm>
            <a:off x="189973" y="1124476"/>
            <a:ext cx="4144962" cy="371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0"/>
              </a:spcBef>
              <a:spcAft>
                <a:spcPts val="800"/>
              </a:spcAft>
              <a:buClr>
                <a:schemeClr val="tx2"/>
              </a:buClr>
              <a:buSzPct val="75000"/>
              <a:buFont typeface="Wingdings" charset="0"/>
              <a:buChar char="l"/>
              <a:defRPr sz="2400">
                <a:solidFill>
                  <a:srgbClr val="FFFFFF"/>
                </a:solidFill>
                <a:latin typeface="+mn-lt"/>
                <a:ea typeface="ＭＳ Ｐゴシック" charset="0"/>
                <a:cs typeface="ＭＳ Ｐゴシック" charset="0"/>
              </a:defRPr>
            </a:lvl1pPr>
            <a:lvl2pPr marL="685800" indent="-228600" algn="l" rtl="0" eaLnBrk="0" fontAlgn="base" hangingPunct="0">
              <a:spcBef>
                <a:spcPct val="0"/>
              </a:spcBef>
              <a:spcAft>
                <a:spcPts val="800"/>
              </a:spcAft>
              <a:buClr>
                <a:schemeClr val="tx2"/>
              </a:buClr>
              <a:buSzPct val="100000"/>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0"/>
              </a:spcBef>
              <a:spcAft>
                <a:spcPts val="800"/>
              </a:spcAft>
              <a:buClr>
                <a:schemeClr val="tx2"/>
              </a:buClr>
              <a:buSzPct val="100000"/>
              <a:buFont typeface="Arial" charset="0"/>
              <a:buChar char="•"/>
              <a:defRPr sz="2400">
                <a:solidFill>
                  <a:srgbClr val="FFFF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a:lnSpc>
                <a:spcPct val="130000"/>
              </a:lnSpc>
            </a:pPr>
            <a:r>
              <a:rPr lang="en-US" sz="2800" dirty="0" smtClean="0">
                <a:latin typeface="Arial" charset="0"/>
              </a:rPr>
              <a:t>Memory dominated</a:t>
            </a:r>
          </a:p>
          <a:p>
            <a:pPr lvl="1">
              <a:lnSpc>
                <a:spcPct val="130000"/>
              </a:lnSpc>
            </a:pPr>
            <a:endParaRPr lang="en-US" sz="900" dirty="0" smtClean="0">
              <a:latin typeface="Arial" charset="0"/>
            </a:endParaRPr>
          </a:p>
          <a:p>
            <a:pPr>
              <a:lnSpc>
                <a:spcPct val="130000"/>
              </a:lnSpc>
            </a:pPr>
            <a:r>
              <a:rPr lang="en-US" sz="2800" dirty="0" smtClean="0">
                <a:latin typeface="Arial" charset="0"/>
              </a:rPr>
              <a:t>Simple control logic</a:t>
            </a:r>
          </a:p>
          <a:p>
            <a:pPr lvl="1">
              <a:lnSpc>
                <a:spcPct val="130000"/>
              </a:lnSpc>
            </a:pPr>
            <a:r>
              <a:rPr lang="en-US" sz="2800" dirty="0" smtClean="0">
                <a:solidFill>
                  <a:schemeClr val="tx2"/>
                </a:solidFill>
                <a:latin typeface="Arial" charset="0"/>
              </a:rPr>
              <a:t> </a:t>
            </a:r>
            <a:r>
              <a:rPr lang="en-US" sz="2800" dirty="0" smtClean="0">
                <a:latin typeface="Arial" charset="0"/>
              </a:rPr>
              <a:t>Compact idle cycles</a:t>
            </a:r>
          </a:p>
          <a:p>
            <a:pPr lvl="1">
              <a:lnSpc>
                <a:spcPct val="130000"/>
              </a:lnSpc>
            </a:pPr>
            <a:r>
              <a:rPr lang="en-US" sz="2800" dirty="0">
                <a:latin typeface="Arial" charset="0"/>
              </a:rPr>
              <a:t> </a:t>
            </a:r>
            <a:r>
              <a:rPr lang="en-US" sz="2800" dirty="0" smtClean="0">
                <a:latin typeface="Arial" charset="0"/>
              </a:rPr>
              <a:t>Manage buffer</a:t>
            </a:r>
          </a:p>
          <a:p>
            <a:pPr lvl="1">
              <a:lnSpc>
                <a:spcPct val="130000"/>
              </a:lnSpc>
            </a:pPr>
            <a:r>
              <a:rPr lang="en-US" sz="2800" dirty="0">
                <a:latin typeface="Arial" charset="0"/>
              </a:rPr>
              <a:t> </a:t>
            </a:r>
            <a:r>
              <a:rPr lang="en-US" sz="2800" dirty="0" smtClean="0">
                <a:latin typeface="Arial" charset="0"/>
              </a:rPr>
              <a:t>Pause recording</a:t>
            </a:r>
          </a:p>
        </p:txBody>
      </p:sp>
    </p:spTree>
    <p:extLst>
      <p:ext uri="{BB962C8B-B14F-4D97-AF65-F5344CB8AC3E}">
        <p14:creationId xmlns:p14="http://schemas.microsoft.com/office/powerpoint/2010/main" val="3495132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199</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What to Record?</a:t>
            </a:r>
            <a:endParaRPr lang="en-US" dirty="0">
              <a:solidFill>
                <a:srgbClr val="D5EBFF"/>
              </a:solidFill>
              <a:latin typeface="Arial" charset="0"/>
            </a:endParaRPr>
          </a:p>
        </p:txBody>
      </p:sp>
      <p:graphicFrame>
        <p:nvGraphicFramePr>
          <p:cNvPr id="17" name="Group 54"/>
          <p:cNvGraphicFramePr>
            <a:graphicFrameLocks/>
          </p:cNvGraphicFramePr>
          <p:nvPr>
            <p:extLst>
              <p:ext uri="{D42A27DB-BD31-4B8C-83A1-F6EECF244321}">
                <p14:modId xmlns:p14="http://schemas.microsoft.com/office/powerpoint/2010/main" val="4030147015"/>
              </p:ext>
            </p:extLst>
          </p:nvPr>
        </p:nvGraphicFramePr>
        <p:xfrm>
          <a:off x="314325" y="905934"/>
          <a:ext cx="8574088" cy="4546601"/>
        </p:xfrm>
        <a:graphic>
          <a:graphicData uri="http://schemas.openxmlformats.org/drawingml/2006/table">
            <a:tbl>
              <a:tblPr/>
              <a:tblGrid>
                <a:gridCol w="1703388"/>
                <a:gridCol w="3168650"/>
                <a:gridCol w="2257425"/>
                <a:gridCol w="1444625"/>
              </a:tblGrid>
              <a:tr h="70847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Pipeline stage</a:t>
                      </a:r>
                      <a:endParaRPr kumimoji="0" lang="en-US" sz="2000" b="0" i="0" u="none" strike="noStrike" cap="none" normalizeH="0" baseline="0" dirty="0">
                        <a:ln>
                          <a:noFill/>
                        </a:ln>
                        <a:solidFill>
                          <a:schemeClr val="tx1"/>
                        </a:solidFill>
                        <a:effectLst/>
                        <a:latin typeface="Arial" charset="0"/>
                        <a:ea typeface="맑은 고딕" charset="0"/>
                        <a:cs typeface="Times New Roman" charset="0"/>
                      </a:endParaRPr>
                    </a:p>
                  </a:txBody>
                  <a:tcPr marL="68580" marR="68580" marT="0" marB="0" anchor="ctr" horzOverflow="overflow">
                    <a:lnL w="12700" cap="flat" cmpd="sng" algn="ctr">
                      <a:solidFill>
                        <a:schemeClr val="tx1"/>
                      </a:solidFill>
                      <a:prstDash val="solid"/>
                      <a:round/>
                      <a:headEnd type="none" w="med" len="med"/>
                      <a:tailEnd type="none" w="med" len="med"/>
                    </a:lnL>
                    <a:lnR w="57150" cap="flat" cmpd="sng" algn="ctr">
                      <a:solidFill>
                        <a:srgbClr val="66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66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Auxiliary information</a:t>
                      </a:r>
                      <a:endParaRPr kumimoji="0" lang="en-US" sz="2000" b="0" i="0" u="none" strike="noStrike" cap="none" normalizeH="0" baseline="0" dirty="0">
                        <a:ln>
                          <a:noFill/>
                        </a:ln>
                        <a:solidFill>
                          <a:schemeClr val="tx1"/>
                        </a:solidFill>
                        <a:effectLst/>
                        <a:latin typeface="Arial" charset="0"/>
                        <a:ea typeface="맑은 고딕" charset="0"/>
                        <a:cs typeface="Times New Roman" charset="0"/>
                      </a:endParaRPr>
                    </a:p>
                  </a:txBody>
                  <a:tcPr marL="68580" marR="68580" marT="0" marB="0" anchor="ctr" horzOverflow="overflow">
                    <a:lnL w="57150" cap="flat" cmpd="sng" algn="ctr">
                      <a:solidFill>
                        <a:srgbClr val="66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Number of recorders</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66FFFF"/>
                      </a:solidFill>
                      <a:prstDash val="solid"/>
                      <a:round/>
                      <a:headEnd type="none" w="med" len="med"/>
                      <a:tailEnd type="none" w="med" len="med"/>
                    </a:lnB>
                    <a:lnTlToBr>
                      <a:noFill/>
                    </a:lnTlToBr>
                    <a:lnBlToTr>
                      <a:noFill/>
                    </a:lnBlToTr>
                    <a:noFill/>
                  </a:tcPr>
                </a:tc>
              </a:tr>
              <a:tr h="70847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맑은 고딕" charset="0"/>
                          <a:cs typeface="Times New Roman" charset="0"/>
                        </a:rPr>
                        <a:t>Description</a:t>
                      </a:r>
                    </a:p>
                  </a:txBody>
                  <a:tcPr marL="68580" marR="68580" marT="0" marB="0" anchor="ctr" horzOverflow="overflow">
                    <a:lnL w="57150" cap="flat" cmpd="sng" algn="ctr">
                      <a:solidFill>
                        <a:srgbClr val="66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rgbClr val="66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Bits per recorder</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rgbClr val="66FFFF"/>
                      </a:solidFill>
                      <a:prstDash val="solid"/>
                      <a:round/>
                      <a:headEnd type="none" w="med" len="med"/>
                      <a:tailEnd type="none" w="med" len="med"/>
                    </a:lnB>
                    <a:lnTlToBr>
                      <a:noFill/>
                    </a:lnTlToBr>
                    <a:lnBlToTr>
                      <a:noFill/>
                    </a:lnBlToTr>
                    <a:noFill/>
                  </a:tcPr>
                </a:tc>
                <a:tc vMerge="1">
                  <a:txBody>
                    <a:bodyPr/>
                    <a:lstStyle/>
                    <a:p>
                      <a:endParaRPr lang="en-US"/>
                    </a:p>
                  </a:txBody>
                  <a:tcPr/>
                </a:tc>
              </a:tr>
              <a:tr h="389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Fetch</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57150" cap="flat" cmpd="sng" algn="ctr">
                      <a:solidFill>
                        <a:srgbClr val="66FFFF"/>
                      </a:solidFill>
                      <a:prstDash val="solid"/>
                      <a:round/>
                      <a:headEnd type="none" w="med" len="med"/>
                      <a:tailEnd type="none" w="med" len="med"/>
                    </a:lnR>
                    <a:lnT w="57150" cap="flat" cmpd="sng" algn="ctr">
                      <a:solidFill>
                        <a:srgbClr val="66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Program Counter</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57150" cap="flat" cmpd="sng" algn="ctr">
                      <a:solidFill>
                        <a:srgbClr val="66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rgbClr val="66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32</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rgbClr val="66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4</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66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89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Decode</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57150" cap="flat" cmpd="sng" algn="ctr">
                      <a:solidFill>
                        <a:srgbClr val="66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Decoding results</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57150" cap="flat" cmpd="sng" algn="ctr">
                      <a:solidFill>
                        <a:srgbClr val="66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4</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4</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89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Dispatch</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57150" cap="flat" cmpd="sng" algn="ctr">
                      <a:solidFill>
                        <a:srgbClr val="66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Register names residue </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57150" cap="flat" cmpd="sng" algn="ctr">
                      <a:solidFill>
                        <a:srgbClr val="66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6</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4</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89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Issue</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57150" cap="flat" cmpd="sng" algn="ctr">
                      <a:solidFill>
                        <a:srgbClr val="66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Operands residue</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57150" cap="flat" cmpd="sng" algn="ctr">
                      <a:solidFill>
                        <a:srgbClr val="66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6</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4</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04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ALU, MUL</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57150" cap="flat" cmpd="sng" algn="ctr">
                      <a:solidFill>
                        <a:srgbClr val="66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Result residue</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57150" cap="flat" cmpd="sng" algn="ctr">
                      <a:solidFill>
                        <a:srgbClr val="66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3</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4</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89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Branch</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57150" cap="flat" cmpd="sng" algn="ctr">
                      <a:solidFill>
                        <a:srgbClr val="66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None</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57150" cap="flat" cmpd="sng" algn="ctr">
                      <a:solidFill>
                        <a:srgbClr val="66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0</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786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Load/Store</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57150" cap="flat" cmpd="sng" algn="ctr">
                      <a:solidFill>
                        <a:srgbClr val="66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Result residue,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Memory address</a:t>
                      </a:r>
                    </a:p>
                  </a:txBody>
                  <a:tcPr marL="68580" marR="68580" marT="0" marB="0" horzOverflow="overflow">
                    <a:lnL w="57150" cap="flat" cmpd="sng" algn="ctr">
                      <a:solidFill>
                        <a:srgbClr val="66FFFF"/>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35</a:t>
                      </a:r>
                      <a:endParaRPr kumimoji="0" lang="en-US" sz="2000" b="0" i="0" u="none" strike="noStrike" cap="none" normalizeH="0" baseline="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2</a:t>
                      </a:r>
                      <a:endParaRPr kumimoji="0" lang="en-US" sz="2000" b="0" i="0" u="none" strike="noStrike" cap="none" normalizeH="0" baseline="0" dirty="0">
                        <a:ln>
                          <a:noFill/>
                        </a:ln>
                        <a:solidFill>
                          <a:schemeClr val="tx1"/>
                        </a:solidFill>
                        <a:effectLst/>
                        <a:latin typeface="Arial" charset="0"/>
                        <a:ea typeface="맑은 고딕" charset="0"/>
                        <a:cs typeface="Times New Roman" charset="0"/>
                      </a:endParaRPr>
                    </a:p>
                  </a:txBody>
                  <a:tcPr marL="68580" marR="6858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Rectangle 3"/>
          <p:cNvSpPr>
            <a:spLocks noChangeArrowheads="1"/>
          </p:cNvSpPr>
          <p:nvPr/>
        </p:nvSpPr>
        <p:spPr bwMode="auto">
          <a:xfrm>
            <a:off x="673100" y="5452533"/>
            <a:ext cx="7848600" cy="118745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pPr marL="342900" indent="-342900" algn="ctr">
              <a:lnSpc>
                <a:spcPct val="150000"/>
              </a:lnSpc>
              <a:buClr>
                <a:schemeClr val="tx2"/>
              </a:buClr>
              <a:buSzPct val="75000"/>
            </a:pPr>
            <a:r>
              <a:rPr lang="en-US" sz="2400" b="0" dirty="0">
                <a:solidFill>
                  <a:schemeClr val="tx2"/>
                </a:solidFill>
              </a:rPr>
              <a:t>Total storage </a:t>
            </a:r>
            <a:r>
              <a:rPr lang="en-US" sz="2400" b="0" dirty="0" smtClean="0">
                <a:solidFill>
                  <a:schemeClr val="tx2"/>
                </a:solidFill>
              </a:rPr>
              <a:t>: </a:t>
            </a:r>
            <a:r>
              <a:rPr lang="en-US" sz="2400" b="0" dirty="0">
                <a:solidFill>
                  <a:schemeClr val="tx2"/>
                </a:solidFill>
              </a:rPr>
              <a:t>60 Kbytes</a:t>
            </a:r>
          </a:p>
          <a:p>
            <a:pPr marL="342900" indent="-342900" algn="ctr">
              <a:lnSpc>
                <a:spcPct val="150000"/>
              </a:lnSpc>
              <a:buClr>
                <a:schemeClr val="tx2"/>
              </a:buClr>
              <a:buSzPct val="75000"/>
            </a:pPr>
            <a:r>
              <a:rPr lang="en-US" sz="2400" b="0" dirty="0"/>
              <a:t>8-bits ID, 1K entries per recorder</a:t>
            </a:r>
          </a:p>
        </p:txBody>
      </p:sp>
    </p:spTree>
    <p:extLst>
      <p:ext uri="{BB962C8B-B14F-4D97-AF65-F5344CB8AC3E}">
        <p14:creationId xmlns:p14="http://schemas.microsoft.com/office/powerpoint/2010/main" val="300196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Audience?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a:t>
            </a:fld>
            <a:endParaRPr lang="en-US" sz="1400">
              <a:solidFill>
                <a:srgbClr val="FFFFFF"/>
              </a:solidFill>
            </a:endParaRPr>
          </a:p>
        </p:txBody>
      </p:sp>
      <p:sp>
        <p:nvSpPr>
          <p:cNvPr id="266243" name="Content Placeholder 2"/>
          <p:cNvSpPr txBox="1">
            <a:spLocks/>
          </p:cNvSpPr>
          <p:nvPr/>
        </p:nvSpPr>
        <p:spPr bwMode="auto">
          <a:xfrm>
            <a:off x="371475" y="885825"/>
            <a:ext cx="837565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Debug Engineers, Managers?</a:t>
            </a:r>
          </a:p>
          <a:p>
            <a:pPr>
              <a:lnSpc>
                <a:spcPct val="130000"/>
              </a:lnSpc>
              <a:spcAft>
                <a:spcPts val="800"/>
              </a:spcAft>
              <a:buClr>
                <a:schemeClr val="tx2"/>
              </a:buClr>
              <a:buSzPct val="75000"/>
              <a:buFont typeface="Wingdings" charset="0"/>
              <a:buChar char="l"/>
              <a:defRPr/>
            </a:pPr>
            <a:r>
              <a:rPr lang="en-US" sz="2800" dirty="0" smtClean="0"/>
              <a:t>CAD Developers, Managers?</a:t>
            </a:r>
          </a:p>
          <a:p>
            <a:pPr>
              <a:lnSpc>
                <a:spcPct val="130000"/>
              </a:lnSpc>
              <a:spcAft>
                <a:spcPts val="800"/>
              </a:spcAft>
              <a:buClr>
                <a:schemeClr val="tx2"/>
              </a:buClr>
              <a:buSzPct val="75000"/>
              <a:buFont typeface="Wingdings" charset="0"/>
              <a:buChar char="l"/>
              <a:defRPr/>
            </a:pPr>
            <a:r>
              <a:rPr lang="en-US" sz="2800" dirty="0" smtClean="0"/>
              <a:t>Students, Professors?</a:t>
            </a:r>
          </a:p>
          <a:p>
            <a:pPr>
              <a:lnSpc>
                <a:spcPct val="130000"/>
              </a:lnSpc>
              <a:spcAft>
                <a:spcPts val="800"/>
              </a:spcAft>
              <a:buClr>
                <a:schemeClr val="tx2"/>
              </a:buClr>
              <a:buSzPct val="75000"/>
              <a:buFont typeface="Wingdings" charset="0"/>
              <a:buChar char="l"/>
              <a:defRPr/>
            </a:pPr>
            <a:r>
              <a:rPr lang="en-US" sz="2800" dirty="0" smtClean="0"/>
              <a:t>Others?</a:t>
            </a:r>
          </a:p>
        </p:txBody>
      </p:sp>
    </p:spTree>
    <p:extLst>
      <p:ext uri="{BB962C8B-B14F-4D97-AF65-F5344CB8AC3E}">
        <p14:creationId xmlns:p14="http://schemas.microsoft.com/office/powerpoint/2010/main" val="36849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20</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1047431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200</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Special Instruction IDs</a:t>
            </a:r>
            <a:endParaRPr lang="en-US" dirty="0">
              <a:solidFill>
                <a:srgbClr val="D5EBFF"/>
              </a:solidFill>
              <a:latin typeface="Arial" charset="0"/>
            </a:endParaRPr>
          </a:p>
        </p:txBody>
      </p:sp>
      <p:sp>
        <p:nvSpPr>
          <p:cNvPr id="6" name="Rectangle 3"/>
          <p:cNvSpPr txBox="1">
            <a:spLocks noChangeArrowheads="1"/>
          </p:cNvSpPr>
          <p:nvPr/>
        </p:nvSpPr>
        <p:spPr bwMode="auto">
          <a:xfrm>
            <a:off x="274638" y="887413"/>
            <a:ext cx="8636000"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0"/>
              </a:spcBef>
              <a:spcAft>
                <a:spcPts val="800"/>
              </a:spcAft>
              <a:buClr>
                <a:schemeClr val="tx2"/>
              </a:buClr>
              <a:buSzPct val="75000"/>
              <a:buFont typeface="Wingdings" charset="0"/>
              <a:buChar char="l"/>
              <a:defRPr sz="2400">
                <a:solidFill>
                  <a:srgbClr val="FFFFFF"/>
                </a:solidFill>
                <a:latin typeface="+mn-lt"/>
                <a:ea typeface="ＭＳ Ｐゴシック" charset="0"/>
                <a:cs typeface="ＭＳ Ｐゴシック" charset="0"/>
              </a:defRPr>
            </a:lvl1pPr>
            <a:lvl2pPr marL="685800" indent="-228600" algn="l" rtl="0" eaLnBrk="0" fontAlgn="base" hangingPunct="0">
              <a:spcBef>
                <a:spcPct val="0"/>
              </a:spcBef>
              <a:spcAft>
                <a:spcPts val="800"/>
              </a:spcAft>
              <a:buClr>
                <a:schemeClr val="tx2"/>
              </a:buClr>
              <a:buSzPct val="100000"/>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0"/>
              </a:spcBef>
              <a:spcAft>
                <a:spcPts val="800"/>
              </a:spcAft>
              <a:buClr>
                <a:schemeClr val="tx2"/>
              </a:buClr>
              <a:buSzPct val="100000"/>
              <a:buFont typeface="Arial" charset="0"/>
              <a:buChar char="•"/>
              <a:defRPr sz="2400">
                <a:solidFill>
                  <a:srgbClr val="FFFF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a:lnSpc>
                <a:spcPct val="130000"/>
              </a:lnSpc>
            </a:pPr>
            <a:r>
              <a:rPr lang="en-US" sz="2800" dirty="0" smtClean="0">
                <a:latin typeface="Arial" charset="0"/>
              </a:rPr>
              <a:t>Simplistic schemes inadequate</a:t>
            </a:r>
          </a:p>
          <a:p>
            <a:pPr lvl="1">
              <a:lnSpc>
                <a:spcPct val="130000"/>
              </a:lnSpc>
            </a:pPr>
            <a:r>
              <a:rPr lang="en-US" sz="2800" dirty="0" smtClean="0">
                <a:solidFill>
                  <a:schemeClr val="tx2"/>
                </a:solidFill>
                <a:latin typeface="Arial" charset="0"/>
              </a:rPr>
              <a:t> </a:t>
            </a:r>
            <a:r>
              <a:rPr lang="en-US" sz="2800" dirty="0" smtClean="0">
                <a:latin typeface="Arial" charset="0"/>
              </a:rPr>
              <a:t>Speculation + flushes, out-of-order, loops</a:t>
            </a:r>
          </a:p>
          <a:p>
            <a:pPr lvl="1">
              <a:lnSpc>
                <a:spcPct val="130000"/>
              </a:lnSpc>
            </a:pPr>
            <a:r>
              <a:rPr lang="en-US" sz="2800" dirty="0" smtClean="0">
                <a:latin typeface="Arial" charset="0"/>
              </a:rPr>
              <a:t> Multiple clock domains</a:t>
            </a:r>
          </a:p>
          <a:p>
            <a:pPr marL="457200" lvl="1" indent="0">
              <a:lnSpc>
                <a:spcPct val="130000"/>
              </a:lnSpc>
              <a:buFont typeface="Wingdings" charset="0"/>
              <a:buNone/>
            </a:pPr>
            <a:endParaRPr lang="en-US" sz="900" dirty="0" smtClean="0">
              <a:latin typeface="Arial" charset="0"/>
            </a:endParaRPr>
          </a:p>
          <a:p>
            <a:pPr>
              <a:lnSpc>
                <a:spcPct val="130000"/>
              </a:lnSpc>
            </a:pPr>
            <a:r>
              <a:rPr lang="en-US" sz="2800" dirty="0" smtClean="0">
                <a:latin typeface="Arial" charset="0"/>
              </a:rPr>
              <a:t>Special rule [Park TCAD 09]</a:t>
            </a:r>
          </a:p>
          <a:p>
            <a:pPr lvl="1">
              <a:lnSpc>
                <a:spcPct val="130000"/>
              </a:lnSpc>
            </a:pPr>
            <a:r>
              <a:rPr lang="en-US" sz="2800" dirty="0" smtClean="0">
                <a:solidFill>
                  <a:schemeClr val="tx2"/>
                </a:solidFill>
                <a:latin typeface="Arial" charset="0"/>
              </a:rPr>
              <a:t> </a:t>
            </a:r>
            <a:r>
              <a:rPr lang="en-US" sz="2800" dirty="0" smtClean="0">
                <a:latin typeface="Arial" charset="0"/>
              </a:rPr>
              <a:t>ID width:</a:t>
            </a:r>
            <a:r>
              <a:rPr lang="en-US" sz="2800" dirty="0" smtClean="0">
                <a:solidFill>
                  <a:schemeClr val="tx2"/>
                </a:solidFill>
                <a:latin typeface="Arial" charset="0"/>
              </a:rPr>
              <a:t> log</a:t>
            </a:r>
            <a:r>
              <a:rPr lang="en-US" sz="2800" baseline="-25000" dirty="0" smtClean="0">
                <a:solidFill>
                  <a:schemeClr val="tx2"/>
                </a:solidFill>
                <a:latin typeface="Arial" charset="0"/>
              </a:rPr>
              <a:t>2</a:t>
            </a:r>
            <a:r>
              <a:rPr lang="en-US" sz="2800" dirty="0" smtClean="0">
                <a:solidFill>
                  <a:schemeClr val="tx2"/>
                </a:solidFill>
                <a:latin typeface="Arial" charset="0"/>
              </a:rPr>
              <a:t>4n bits</a:t>
            </a:r>
            <a:endParaRPr lang="en-US" sz="2800" dirty="0" smtClean="0">
              <a:latin typeface="Arial" charset="0"/>
            </a:endParaRPr>
          </a:p>
          <a:p>
            <a:pPr lvl="2">
              <a:lnSpc>
                <a:spcPct val="130000"/>
              </a:lnSpc>
            </a:pPr>
            <a:r>
              <a:rPr lang="en-US" sz="2800" dirty="0" smtClean="0">
                <a:latin typeface="Arial" charset="0"/>
              </a:rPr>
              <a:t> n = 64 (max. instructions in flight)</a:t>
            </a:r>
          </a:p>
          <a:p>
            <a:pPr marL="914400" lvl="2" indent="0">
              <a:lnSpc>
                <a:spcPct val="130000"/>
              </a:lnSpc>
              <a:buFont typeface="Arial" charset="0"/>
              <a:buNone/>
            </a:pPr>
            <a:endParaRPr lang="en-US" sz="900" dirty="0" smtClean="0">
              <a:latin typeface="Arial" charset="0"/>
            </a:endParaRPr>
          </a:p>
          <a:p>
            <a:pPr>
              <a:lnSpc>
                <a:spcPct val="130000"/>
              </a:lnSpc>
            </a:pPr>
            <a:r>
              <a:rPr lang="en-US" sz="2800" dirty="0" smtClean="0">
                <a:solidFill>
                  <a:schemeClr val="tx2"/>
                </a:solidFill>
                <a:latin typeface="Arial" charset="0"/>
              </a:rPr>
              <a:t>No timestamp or global synchronization</a:t>
            </a:r>
            <a:endParaRPr lang="en-US" sz="2800" dirty="0">
              <a:solidFill>
                <a:schemeClr val="tx2"/>
              </a:solidFill>
              <a:latin typeface="Arial" charset="0"/>
            </a:endParaRPr>
          </a:p>
        </p:txBody>
      </p:sp>
    </p:spTree>
    <p:extLst>
      <p:ext uri="{BB962C8B-B14F-4D97-AF65-F5344CB8AC3E}">
        <p14:creationId xmlns:p14="http://schemas.microsoft.com/office/powerpoint/2010/main" val="234124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201</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Post-Analysis</a:t>
            </a:r>
            <a:endParaRPr lang="en-US" dirty="0">
              <a:solidFill>
                <a:srgbClr val="D5EBFF"/>
              </a:solidFill>
              <a:latin typeface="Arial" charset="0"/>
            </a:endParaRPr>
          </a:p>
        </p:txBody>
      </p:sp>
      <p:sp>
        <p:nvSpPr>
          <p:cNvPr id="5" name="Rectangle 64"/>
          <p:cNvSpPr>
            <a:spLocks noChangeArrowheads="1"/>
          </p:cNvSpPr>
          <p:nvPr/>
        </p:nvSpPr>
        <p:spPr bwMode="auto">
          <a:xfrm>
            <a:off x="3220508" y="1906593"/>
            <a:ext cx="2468563" cy="763587"/>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400" b="0">
                <a:solidFill>
                  <a:schemeClr val="tx2"/>
                </a:solidFill>
              </a:rPr>
              <a:t>Link footprints</a:t>
            </a:r>
          </a:p>
        </p:txBody>
      </p:sp>
      <p:sp>
        <p:nvSpPr>
          <p:cNvPr id="7" name="TextBox 8"/>
          <p:cNvSpPr txBox="1">
            <a:spLocks noChangeArrowheads="1"/>
          </p:cNvSpPr>
          <p:nvPr/>
        </p:nvSpPr>
        <p:spPr bwMode="auto">
          <a:xfrm>
            <a:off x="1422400" y="986372"/>
            <a:ext cx="2738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a:t>Test program </a:t>
            </a:r>
            <a:r>
              <a:rPr lang="en-US" sz="2000" b="0" dirty="0" smtClean="0"/>
              <a:t>binary</a:t>
            </a:r>
            <a:endParaRPr lang="en-US" sz="2000" b="0" dirty="0"/>
          </a:p>
        </p:txBody>
      </p:sp>
      <p:sp>
        <p:nvSpPr>
          <p:cNvPr id="8" name="TextBox 9"/>
          <p:cNvSpPr txBox="1">
            <a:spLocks noChangeArrowheads="1"/>
          </p:cNvSpPr>
          <p:nvPr/>
        </p:nvSpPr>
        <p:spPr bwMode="auto">
          <a:xfrm>
            <a:off x="4636327" y="986372"/>
            <a:ext cx="30638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a:t>Footprints </a:t>
            </a:r>
            <a:r>
              <a:rPr lang="en-US" sz="2000" b="0" dirty="0" smtClean="0"/>
              <a:t>from </a:t>
            </a:r>
            <a:r>
              <a:rPr lang="en-US" sz="2000" b="0" dirty="0"/>
              <a:t>recorders</a:t>
            </a:r>
          </a:p>
        </p:txBody>
      </p:sp>
      <p:sp>
        <p:nvSpPr>
          <p:cNvPr id="9" name="Rectangle 64"/>
          <p:cNvSpPr>
            <a:spLocks noChangeArrowheads="1"/>
          </p:cNvSpPr>
          <p:nvPr/>
        </p:nvSpPr>
        <p:spPr bwMode="auto">
          <a:xfrm>
            <a:off x="3217333" y="4146555"/>
            <a:ext cx="2482850" cy="8667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400" b="0"/>
              <a:t>Self-consistency</a:t>
            </a:r>
          </a:p>
          <a:p>
            <a:pPr algn="ctr"/>
            <a:r>
              <a:rPr lang="en-US" sz="2400" b="0"/>
              <a:t>analysis</a:t>
            </a:r>
          </a:p>
        </p:txBody>
      </p:sp>
      <p:sp>
        <p:nvSpPr>
          <p:cNvPr id="10" name="TextBox 12"/>
          <p:cNvSpPr txBox="1">
            <a:spLocks noChangeArrowheads="1"/>
          </p:cNvSpPr>
          <p:nvPr/>
        </p:nvSpPr>
        <p:spPr bwMode="auto">
          <a:xfrm>
            <a:off x="2683933" y="5486403"/>
            <a:ext cx="3543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smtClean="0"/>
              <a:t>&lt;Bug location, stimulus&gt; </a:t>
            </a:r>
            <a:r>
              <a:rPr lang="en-US" sz="2000" b="0" dirty="0"/>
              <a:t>pairs</a:t>
            </a:r>
          </a:p>
        </p:txBody>
      </p:sp>
      <p:cxnSp>
        <p:nvCxnSpPr>
          <p:cNvPr id="11" name="Straight Arrow Connector 52"/>
          <p:cNvCxnSpPr>
            <a:cxnSpLocks noChangeShapeType="1"/>
          </p:cNvCxnSpPr>
          <p:nvPr/>
        </p:nvCxnSpPr>
        <p:spPr bwMode="auto">
          <a:xfrm rot="16200000" flipH="1">
            <a:off x="3568171" y="1552580"/>
            <a:ext cx="515938" cy="173037"/>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52"/>
          <p:cNvCxnSpPr>
            <a:cxnSpLocks noChangeShapeType="1"/>
          </p:cNvCxnSpPr>
          <p:nvPr/>
        </p:nvCxnSpPr>
        <p:spPr bwMode="auto">
          <a:xfrm rot="5400000">
            <a:off x="4747683" y="1533530"/>
            <a:ext cx="522288" cy="173038"/>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3" name="Straight Arrow Connector 52"/>
          <p:cNvCxnSpPr>
            <a:cxnSpLocks noChangeShapeType="1"/>
            <a:stCxn id="5" idx="2"/>
            <a:endCxn id="9" idx="0"/>
          </p:cNvCxnSpPr>
          <p:nvPr/>
        </p:nvCxnSpPr>
        <p:spPr bwMode="auto">
          <a:xfrm rot="16200000" flipH="1">
            <a:off x="3718983" y="3406780"/>
            <a:ext cx="1476375" cy="3175"/>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4" name="Straight Arrow Connector 52"/>
          <p:cNvCxnSpPr>
            <a:cxnSpLocks noChangeShapeType="1"/>
          </p:cNvCxnSpPr>
          <p:nvPr/>
        </p:nvCxnSpPr>
        <p:spPr bwMode="auto">
          <a:xfrm flipH="1">
            <a:off x="4455583" y="5038201"/>
            <a:ext cx="1588" cy="363537"/>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5" name="TextBox 9"/>
          <p:cNvSpPr txBox="1">
            <a:spLocks noChangeArrowheads="1"/>
          </p:cNvSpPr>
          <p:nvPr/>
        </p:nvSpPr>
        <p:spPr bwMode="auto">
          <a:xfrm>
            <a:off x="4416335" y="2681824"/>
            <a:ext cx="4770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smtClean="0"/>
              <a:t>&lt;Linked footprints, Test program binary&gt;</a:t>
            </a:r>
            <a:endParaRPr lang="en-US" sz="2000" b="0" dirty="0"/>
          </a:p>
        </p:txBody>
      </p:sp>
    </p:spTree>
    <p:extLst>
      <p:ext uri="{BB962C8B-B14F-4D97-AF65-F5344CB8AC3E}">
        <p14:creationId xmlns:p14="http://schemas.microsoft.com/office/powerpoint/2010/main" val="2362015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202</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Link Footprints</a:t>
            </a:r>
            <a:endParaRPr lang="en-US" dirty="0">
              <a:solidFill>
                <a:srgbClr val="D5EBFF"/>
              </a:solidFill>
              <a:latin typeface="Arial" charset="0"/>
            </a:endParaRPr>
          </a:p>
        </p:txBody>
      </p:sp>
      <p:grpSp>
        <p:nvGrpSpPr>
          <p:cNvPr id="16" name="Group 73"/>
          <p:cNvGrpSpPr>
            <a:grpSpLocks/>
          </p:cNvGrpSpPr>
          <p:nvPr/>
        </p:nvGrpSpPr>
        <p:grpSpPr bwMode="auto">
          <a:xfrm>
            <a:off x="2286000" y="1627712"/>
            <a:ext cx="5497513" cy="3740150"/>
            <a:chOff x="2457450" y="1390869"/>
            <a:chExt cx="5498052" cy="3231386"/>
          </a:xfrm>
        </p:grpSpPr>
        <p:sp>
          <p:nvSpPr>
            <p:cNvPr id="17" name="Rectangle 9"/>
            <p:cNvSpPr>
              <a:spLocks noChangeArrowheads="1"/>
            </p:cNvSpPr>
            <p:nvPr/>
          </p:nvSpPr>
          <p:spPr bwMode="auto">
            <a:xfrm>
              <a:off x="3241278" y="1390869"/>
              <a:ext cx="701754"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PC5</a:t>
              </a:r>
            </a:p>
            <a:p>
              <a:r>
                <a:rPr lang="en-US" sz="2000" b="0">
                  <a:latin typeface="Arial Narrow" charset="0"/>
                </a:rPr>
                <a:t>  </a:t>
              </a:r>
            </a:p>
            <a:p>
              <a:r>
                <a:rPr lang="en-US" sz="2000" b="0">
                  <a:latin typeface="Arial Narrow" charset="0"/>
                </a:rPr>
                <a:t>  PC3</a:t>
              </a:r>
            </a:p>
            <a:p>
              <a:r>
                <a:rPr lang="en-US" sz="2000" b="0">
                  <a:latin typeface="Arial Narrow" charset="0"/>
                </a:rPr>
                <a:t>  PC4</a:t>
              </a:r>
            </a:p>
            <a:p>
              <a:r>
                <a:rPr lang="en-US" sz="2000" b="0">
                  <a:latin typeface="Arial Narrow" charset="0"/>
                </a:rPr>
                <a:t>  PC5</a:t>
              </a:r>
            </a:p>
            <a:p>
              <a:endParaRPr lang="en-US" sz="2000" b="0">
                <a:latin typeface="Arial Narrow" charset="0"/>
              </a:endParaRPr>
            </a:p>
            <a:p>
              <a:r>
                <a:rPr lang="en-US" sz="2000" b="0">
                  <a:latin typeface="Arial Narrow" charset="0"/>
                </a:rPr>
                <a:t>  PC0</a:t>
              </a:r>
            </a:p>
            <a:p>
              <a:r>
                <a:rPr lang="en-US" sz="2000" b="0">
                  <a:latin typeface="Arial Narrow" charset="0"/>
                </a:rPr>
                <a:t>  PC1</a:t>
              </a:r>
            </a:p>
            <a:p>
              <a:r>
                <a:rPr lang="en-US" sz="2000" b="0">
                  <a:latin typeface="Arial Narrow" charset="0"/>
                </a:rPr>
                <a:t>  PC2</a:t>
              </a:r>
            </a:p>
            <a:p>
              <a:r>
                <a:rPr lang="en-US" sz="2000" b="0">
                  <a:latin typeface="Arial Narrow" charset="0"/>
                </a:rPr>
                <a:t>  PC3</a:t>
              </a:r>
            </a:p>
            <a:p>
              <a:r>
                <a:rPr lang="en-US" sz="2000" b="0">
                  <a:latin typeface="Arial Narrow" charset="0"/>
                </a:rPr>
                <a:t>  </a:t>
              </a:r>
            </a:p>
            <a:p>
              <a:r>
                <a:rPr lang="en-US" sz="2000" b="0">
                  <a:latin typeface="Arial Narrow" charset="0"/>
                </a:rPr>
                <a:t> </a:t>
              </a:r>
            </a:p>
          </p:txBody>
        </p:sp>
        <p:sp>
          <p:nvSpPr>
            <p:cNvPr id="18" name="Rectangle 46"/>
            <p:cNvSpPr>
              <a:spLocks noChangeArrowheads="1"/>
            </p:cNvSpPr>
            <p:nvPr/>
          </p:nvSpPr>
          <p:spPr bwMode="auto">
            <a:xfrm>
              <a:off x="2457450" y="1393055"/>
              <a:ext cx="777156"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r>
                <a:rPr lang="en-US" sz="2000" b="0">
                  <a:latin typeface="Arial Narrow" charset="0"/>
                </a:rPr>
                <a:t> </a:t>
              </a:r>
            </a:p>
            <a:p>
              <a:r>
                <a:rPr lang="en-US" sz="2000" b="0">
                  <a:latin typeface="Arial Narrow" charset="0"/>
                </a:rPr>
                <a:t>  ID: 7</a:t>
              </a:r>
            </a:p>
            <a:p>
              <a:r>
                <a:rPr lang="en-US" sz="2000" b="0">
                  <a:latin typeface="Arial Narrow" charset="0"/>
                </a:rPr>
                <a:t>  </a:t>
              </a:r>
            </a:p>
            <a:p>
              <a:r>
                <a:rPr lang="en-US" sz="2000" b="0">
                  <a:latin typeface="Arial Narrow" charset="0"/>
                </a:rPr>
                <a:t>  ID: 5</a:t>
              </a:r>
            </a:p>
            <a:p>
              <a:r>
                <a:rPr lang="en-US" sz="2000" b="0">
                  <a:latin typeface="Arial Narrow" charset="0"/>
                </a:rPr>
                <a:t>  ID: 6</a:t>
              </a:r>
            </a:p>
            <a:p>
              <a:r>
                <a:rPr lang="en-US" sz="2000" b="0">
                  <a:latin typeface="Arial Narrow" charset="0"/>
                </a:rPr>
                <a:t>  ID: 7</a:t>
              </a:r>
            </a:p>
            <a:p>
              <a:r>
                <a:rPr lang="en-US" sz="2000" b="0">
                  <a:latin typeface="Arial Narrow" charset="0"/>
                </a:rPr>
                <a:t>  </a:t>
              </a:r>
            </a:p>
            <a:p>
              <a:r>
                <a:rPr lang="en-US" sz="2000" b="0">
                  <a:latin typeface="Arial Narrow" charset="0"/>
                </a:rPr>
                <a:t>  ID: 4</a:t>
              </a:r>
            </a:p>
            <a:p>
              <a:r>
                <a:rPr lang="en-US" sz="2000" b="0">
                  <a:latin typeface="Arial Narrow" charset="0"/>
                </a:rPr>
                <a:t>  ID: 5</a:t>
              </a:r>
            </a:p>
            <a:p>
              <a:r>
                <a:rPr lang="en-US" sz="2000" b="0">
                  <a:latin typeface="Arial Narrow" charset="0"/>
                </a:rPr>
                <a:t>  ID: 6</a:t>
              </a:r>
            </a:p>
            <a:p>
              <a:r>
                <a:rPr lang="en-US" sz="2000" b="0">
                  <a:latin typeface="Arial Narrow" charset="0"/>
                </a:rPr>
                <a:t>  ID: 7</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19" name="Rectangle 46"/>
            <p:cNvSpPr>
              <a:spLocks noChangeArrowheads="1"/>
            </p:cNvSpPr>
            <p:nvPr/>
          </p:nvSpPr>
          <p:spPr bwMode="auto">
            <a:xfrm>
              <a:off x="6267450" y="1393055"/>
              <a:ext cx="777156"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ID: 7</a:t>
              </a:r>
            </a:p>
            <a:p>
              <a:r>
                <a:rPr lang="en-US" sz="2000" b="0">
                  <a:latin typeface="Arial Narrow" charset="0"/>
                </a:rPr>
                <a:t>  ID: 5</a:t>
              </a:r>
            </a:p>
            <a:p>
              <a:r>
                <a:rPr lang="en-US" sz="2000" b="0">
                  <a:latin typeface="Arial Narrow" charset="0"/>
                </a:rPr>
                <a:t>  ID: 7</a:t>
              </a:r>
            </a:p>
            <a:p>
              <a:r>
                <a:rPr lang="en-US" sz="2000" b="0">
                  <a:latin typeface="Arial Narrow" charset="0"/>
                </a:rPr>
                <a:t>  ID: 6</a:t>
              </a:r>
            </a:p>
            <a:p>
              <a:r>
                <a:rPr lang="en-US" sz="2000" b="0">
                  <a:latin typeface="Arial Narrow" charset="0"/>
                </a:rPr>
                <a:t>  ID: 5 </a:t>
              </a:r>
            </a:p>
            <a:p>
              <a:r>
                <a:rPr lang="en-US" sz="2000" b="0">
                  <a:latin typeface="Arial Narrow" charset="0"/>
                </a:rPr>
                <a:t>  ID: 4</a:t>
              </a:r>
            </a:p>
            <a:p>
              <a:r>
                <a:rPr lang="en-US" sz="2000" b="0">
                  <a:latin typeface="Arial Narrow" charset="0"/>
                </a:rPr>
                <a:t>  ID: 7</a:t>
              </a:r>
            </a:p>
            <a:p>
              <a:r>
                <a:rPr lang="en-US" sz="2000" b="0">
                  <a:latin typeface="Arial Narrow" charset="0"/>
                </a:rPr>
                <a:t>  ID: 6</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20" name="Rectangle 46"/>
            <p:cNvSpPr>
              <a:spLocks noChangeArrowheads="1"/>
            </p:cNvSpPr>
            <p:nvPr/>
          </p:nvSpPr>
          <p:spPr bwMode="auto">
            <a:xfrm>
              <a:off x="4210050" y="1393055"/>
              <a:ext cx="777156"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r>
                <a:rPr lang="en-US" sz="2000" b="0">
                  <a:latin typeface="Arial Narrow" charset="0"/>
                </a:rPr>
                <a:t> </a:t>
              </a:r>
            </a:p>
            <a:p>
              <a:r>
                <a:rPr lang="en-US" sz="2000" b="0">
                  <a:latin typeface="Arial Narrow" charset="0"/>
                </a:rPr>
                <a:t>   </a:t>
              </a:r>
            </a:p>
            <a:p>
              <a:r>
                <a:rPr lang="en-US" sz="2000" b="0">
                  <a:latin typeface="Arial Narrow" charset="0"/>
                </a:rPr>
                <a:t>  ID: 7</a:t>
              </a:r>
            </a:p>
            <a:p>
              <a:r>
                <a:rPr lang="en-US" sz="2000" b="0">
                  <a:latin typeface="Arial Narrow" charset="0"/>
                </a:rPr>
                <a:t>  ID: 6</a:t>
              </a:r>
            </a:p>
            <a:p>
              <a:r>
                <a:rPr lang="en-US" sz="2000" b="0">
                  <a:latin typeface="Arial Narrow" charset="0"/>
                </a:rPr>
                <a:t>  ID: 5</a:t>
              </a:r>
            </a:p>
            <a:p>
              <a:r>
                <a:rPr lang="en-US" sz="2000" b="0">
                  <a:latin typeface="Arial Narrow" charset="0"/>
                </a:rPr>
                <a:t>  </a:t>
              </a:r>
            </a:p>
            <a:p>
              <a:r>
                <a:rPr lang="en-US" sz="2000" b="0">
                  <a:latin typeface="Arial Narrow" charset="0"/>
                </a:rPr>
                <a:t>  ID: 7 </a:t>
              </a:r>
            </a:p>
            <a:p>
              <a:r>
                <a:rPr lang="en-US" sz="2000" b="0">
                  <a:latin typeface="Arial Narrow" charset="0"/>
                </a:rPr>
                <a:t>  ID: 5</a:t>
              </a:r>
            </a:p>
            <a:p>
              <a:r>
                <a:rPr lang="en-US" sz="2000" b="0">
                  <a:latin typeface="Arial Narrow" charset="0"/>
                </a:rPr>
                <a:t>  ID: 4</a:t>
              </a:r>
            </a:p>
            <a:p>
              <a:r>
                <a:rPr lang="en-US" sz="2000" b="0">
                  <a:latin typeface="Arial Narrow" charset="0"/>
                </a:rPr>
                <a:t>  ID: 6</a:t>
              </a:r>
            </a:p>
            <a:p>
              <a:r>
                <a:rPr lang="en-US" sz="2000" b="0">
                  <a:latin typeface="Arial Narrow" charset="0"/>
                </a:rPr>
                <a:t>   </a:t>
              </a:r>
            </a:p>
            <a:p>
              <a:r>
                <a:rPr lang="en-US" sz="2000" b="0">
                  <a:latin typeface="Arial Narrow" charset="0"/>
                </a:rPr>
                <a:t>  ID: 7</a:t>
              </a:r>
            </a:p>
            <a:p>
              <a:r>
                <a:rPr lang="en-US" sz="2000" b="0">
                  <a:latin typeface="Arial Narrow" charset="0"/>
                </a:rPr>
                <a:t> </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21" name="Rectangle 6"/>
            <p:cNvSpPr>
              <a:spLocks noChangeArrowheads="1"/>
            </p:cNvSpPr>
            <p:nvPr/>
          </p:nvSpPr>
          <p:spPr bwMode="auto">
            <a:xfrm>
              <a:off x="4989950" y="1392377"/>
              <a:ext cx="908152"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a:t>
              </a:r>
            </a:p>
            <a:p>
              <a:r>
                <a:rPr lang="en-US" sz="2000" b="0">
                  <a:latin typeface="Arial Narrow" charset="0"/>
                </a:rPr>
                <a:t>  AUX1</a:t>
              </a:r>
            </a:p>
            <a:p>
              <a:r>
                <a:rPr lang="en-US" sz="2000" b="0">
                  <a:latin typeface="Arial Narrow" charset="0"/>
                </a:rPr>
                <a:t>  AUX2</a:t>
              </a:r>
            </a:p>
            <a:p>
              <a:r>
                <a:rPr lang="en-US" sz="2000" b="0">
                  <a:latin typeface="Arial Narrow" charset="0"/>
                </a:rPr>
                <a:t>  AUX3</a:t>
              </a:r>
            </a:p>
            <a:p>
              <a:r>
                <a:rPr lang="en-US" sz="2000" b="0">
                  <a:latin typeface="Arial Narrow" charset="0"/>
                </a:rPr>
                <a:t>  </a:t>
              </a:r>
            </a:p>
            <a:p>
              <a:r>
                <a:rPr lang="en-US" sz="2000" b="0">
                  <a:latin typeface="Arial Narrow" charset="0"/>
                </a:rPr>
                <a:t>  AUX5</a:t>
              </a:r>
            </a:p>
            <a:p>
              <a:r>
                <a:rPr lang="en-US" sz="2000" b="0">
                  <a:latin typeface="Arial Narrow" charset="0"/>
                </a:rPr>
                <a:t>  AUX6</a:t>
              </a:r>
            </a:p>
            <a:p>
              <a:r>
                <a:rPr lang="en-US" sz="2000" b="0">
                  <a:latin typeface="Arial Narrow" charset="0"/>
                </a:rPr>
                <a:t>  AUX7</a:t>
              </a:r>
            </a:p>
            <a:p>
              <a:r>
                <a:rPr lang="en-US" sz="2000" b="0">
                  <a:latin typeface="Arial Narrow" charset="0"/>
                </a:rPr>
                <a:t>  AUX8</a:t>
              </a:r>
            </a:p>
            <a:p>
              <a:endParaRPr lang="en-US" sz="2000" b="0">
                <a:latin typeface="Arial Narrow" charset="0"/>
              </a:endParaRPr>
            </a:p>
            <a:p>
              <a:r>
                <a:rPr lang="en-US" sz="2000" b="0">
                  <a:latin typeface="Arial Narrow" charset="0"/>
                </a:rPr>
                <a:t>  AUX10</a:t>
              </a:r>
            </a:p>
            <a:p>
              <a:r>
                <a:rPr lang="en-US" sz="2000" b="0">
                  <a:latin typeface="Arial Narrow" charset="0"/>
                </a:rPr>
                <a:t>  </a:t>
              </a:r>
            </a:p>
            <a:p>
              <a:endParaRPr lang="en-US" sz="2000" b="0">
                <a:latin typeface="Arial Narrow" charset="0"/>
              </a:endParaRPr>
            </a:p>
          </p:txBody>
        </p:sp>
        <p:sp>
          <p:nvSpPr>
            <p:cNvPr id="22" name="TextBox 60"/>
            <p:cNvSpPr txBox="1">
              <a:spLocks noChangeArrowheads="1"/>
            </p:cNvSpPr>
            <p:nvPr/>
          </p:nvSpPr>
          <p:spPr bwMode="auto">
            <a:xfrm rot="5400000">
              <a:off x="2770187" y="1402876"/>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23" name="TextBox 60"/>
            <p:cNvSpPr txBox="1">
              <a:spLocks noChangeArrowheads="1"/>
            </p:cNvSpPr>
            <p:nvPr/>
          </p:nvSpPr>
          <p:spPr bwMode="auto">
            <a:xfrm rot="5400000">
              <a:off x="3522662" y="1412402"/>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24" name="Rectangle 6"/>
            <p:cNvSpPr>
              <a:spLocks noChangeArrowheads="1"/>
            </p:cNvSpPr>
            <p:nvPr/>
          </p:nvSpPr>
          <p:spPr bwMode="auto">
            <a:xfrm>
              <a:off x="7047350" y="1392377"/>
              <a:ext cx="908152"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a:t>
              </a:r>
            </a:p>
            <a:p>
              <a:r>
                <a:rPr lang="en-US" sz="2000" b="0">
                  <a:latin typeface="Arial Narrow" charset="0"/>
                </a:rPr>
                <a:t>  </a:t>
              </a:r>
            </a:p>
            <a:p>
              <a:r>
                <a:rPr lang="en-US" sz="2000" b="0">
                  <a:latin typeface="Arial Narrow" charset="0"/>
                </a:rPr>
                <a:t>  AUX21</a:t>
              </a:r>
            </a:p>
            <a:p>
              <a:r>
                <a:rPr lang="en-US" sz="2000" b="0">
                  <a:latin typeface="Arial Narrow" charset="0"/>
                </a:rPr>
                <a:t>  AUX22</a:t>
              </a:r>
            </a:p>
            <a:p>
              <a:r>
                <a:rPr lang="en-US" sz="2000" b="0">
                  <a:latin typeface="Arial Narrow" charset="0"/>
                </a:rPr>
                <a:t>  AUX23</a:t>
              </a:r>
            </a:p>
            <a:p>
              <a:r>
                <a:rPr lang="en-US" sz="2000" b="0">
                  <a:latin typeface="Arial Narrow" charset="0"/>
                </a:rPr>
                <a:t>  AUX24</a:t>
              </a:r>
            </a:p>
            <a:p>
              <a:r>
                <a:rPr lang="en-US" sz="2000" b="0">
                  <a:latin typeface="Arial Narrow" charset="0"/>
                </a:rPr>
                <a:t>  AUX25</a:t>
              </a:r>
            </a:p>
            <a:p>
              <a:r>
                <a:rPr lang="en-US" sz="2000" b="0">
                  <a:latin typeface="Arial Narrow" charset="0"/>
                </a:rPr>
                <a:t>  AUX26</a:t>
              </a:r>
            </a:p>
            <a:p>
              <a:r>
                <a:rPr lang="en-US" sz="2000" b="0">
                  <a:latin typeface="Arial Narrow" charset="0"/>
                </a:rPr>
                <a:t>  AUX27</a:t>
              </a:r>
            </a:p>
            <a:p>
              <a:r>
                <a:rPr lang="en-US" sz="2000" b="0">
                  <a:latin typeface="Arial Narrow" charset="0"/>
                </a:rPr>
                <a:t>  AUX28</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25" name="TextBox 60"/>
            <p:cNvSpPr txBox="1">
              <a:spLocks noChangeArrowheads="1"/>
            </p:cNvSpPr>
            <p:nvPr/>
          </p:nvSpPr>
          <p:spPr bwMode="auto">
            <a:xfrm rot="5400000">
              <a:off x="6561137" y="1549488"/>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26" name="TextBox 60"/>
            <p:cNvSpPr txBox="1">
              <a:spLocks noChangeArrowheads="1"/>
            </p:cNvSpPr>
            <p:nvPr/>
          </p:nvSpPr>
          <p:spPr bwMode="auto">
            <a:xfrm rot="5400000">
              <a:off x="7313612" y="1559014"/>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grpSp>
      <p:sp>
        <p:nvSpPr>
          <p:cNvPr id="27" name="TextBox 13"/>
          <p:cNvSpPr txBox="1">
            <a:spLocks noChangeArrowheads="1"/>
          </p:cNvSpPr>
          <p:nvPr/>
        </p:nvSpPr>
        <p:spPr bwMode="auto">
          <a:xfrm>
            <a:off x="4141788" y="957787"/>
            <a:ext cx="1579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chemeClr val="tx2"/>
                </a:solidFill>
              </a:rPr>
              <a:t>Issue-stage </a:t>
            </a:r>
            <a:br>
              <a:rPr lang="en-US" sz="2000" b="0">
                <a:solidFill>
                  <a:schemeClr val="tx2"/>
                </a:solidFill>
              </a:rPr>
            </a:br>
            <a:r>
              <a:rPr lang="en-US" sz="2000" b="0">
                <a:solidFill>
                  <a:schemeClr val="tx2"/>
                </a:solidFill>
              </a:rPr>
              <a:t>recorder</a:t>
            </a:r>
          </a:p>
        </p:txBody>
      </p:sp>
      <p:sp>
        <p:nvSpPr>
          <p:cNvPr id="28" name="TextBox 14"/>
          <p:cNvSpPr txBox="1">
            <a:spLocks noChangeArrowheads="1"/>
          </p:cNvSpPr>
          <p:nvPr/>
        </p:nvSpPr>
        <p:spPr bwMode="auto">
          <a:xfrm>
            <a:off x="2217738" y="951437"/>
            <a:ext cx="1608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chemeClr val="tx2"/>
                </a:solidFill>
              </a:rPr>
              <a:t>Fetch-stage </a:t>
            </a:r>
          </a:p>
          <a:p>
            <a:pPr algn="ctr" eaLnBrk="1" hangingPunct="1"/>
            <a:r>
              <a:rPr lang="en-US" sz="2000" b="0">
                <a:solidFill>
                  <a:schemeClr val="tx2"/>
                </a:solidFill>
              </a:rPr>
              <a:t>recorder</a:t>
            </a:r>
          </a:p>
        </p:txBody>
      </p:sp>
      <p:sp>
        <p:nvSpPr>
          <p:cNvPr id="29" name="TextBox 15"/>
          <p:cNvSpPr txBox="1">
            <a:spLocks noChangeArrowheads="1"/>
          </p:cNvSpPr>
          <p:nvPr/>
        </p:nvSpPr>
        <p:spPr bwMode="auto">
          <a:xfrm>
            <a:off x="6126063" y="968900"/>
            <a:ext cx="1824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smtClean="0">
                <a:solidFill>
                  <a:schemeClr val="tx2"/>
                </a:solidFill>
              </a:rPr>
              <a:t>Execute-</a:t>
            </a:r>
            <a:r>
              <a:rPr lang="en-US" sz="2000" b="0" dirty="0">
                <a:solidFill>
                  <a:schemeClr val="tx2"/>
                </a:solidFill>
              </a:rPr>
              <a:t>stage </a:t>
            </a:r>
          </a:p>
          <a:p>
            <a:pPr algn="ctr" eaLnBrk="1" hangingPunct="1"/>
            <a:r>
              <a:rPr lang="en-US" sz="2000" b="0" dirty="0">
                <a:solidFill>
                  <a:schemeClr val="tx2"/>
                </a:solidFill>
              </a:rPr>
              <a:t>recorder</a:t>
            </a:r>
          </a:p>
        </p:txBody>
      </p:sp>
      <p:sp>
        <p:nvSpPr>
          <p:cNvPr id="30" name="TextBox 18"/>
          <p:cNvSpPr txBox="1">
            <a:spLocks noChangeArrowheads="1"/>
          </p:cNvSpPr>
          <p:nvPr/>
        </p:nvSpPr>
        <p:spPr bwMode="auto">
          <a:xfrm>
            <a:off x="363538" y="932387"/>
            <a:ext cx="174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chemeClr val="tx2"/>
                </a:solidFill>
              </a:rPr>
              <a:t>Test program </a:t>
            </a:r>
            <a:br>
              <a:rPr lang="en-US" sz="2000" b="0">
                <a:solidFill>
                  <a:schemeClr val="tx2"/>
                </a:solidFill>
              </a:rPr>
            </a:br>
            <a:r>
              <a:rPr lang="en-US" sz="2000" b="0">
                <a:solidFill>
                  <a:schemeClr val="tx2"/>
                </a:solidFill>
              </a:rPr>
              <a:t>binary</a:t>
            </a:r>
          </a:p>
        </p:txBody>
      </p:sp>
      <p:sp>
        <p:nvSpPr>
          <p:cNvPr id="31" name="Rectangle 17"/>
          <p:cNvSpPr>
            <a:spLocks noChangeArrowheads="1"/>
          </p:cNvSpPr>
          <p:nvPr/>
        </p:nvSpPr>
        <p:spPr bwMode="auto">
          <a:xfrm>
            <a:off x="996950" y="1622950"/>
            <a:ext cx="925513"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lstStyle/>
          <a:p>
            <a:endParaRPr lang="en-US" sz="2000" b="0">
              <a:latin typeface="Arial Narrow" charset="0"/>
            </a:endParaRPr>
          </a:p>
          <a:p>
            <a:endParaRPr lang="en-US" sz="2000" b="0">
              <a:latin typeface="Arial Narrow" charset="0"/>
            </a:endParaRPr>
          </a:p>
          <a:p>
            <a:r>
              <a:rPr lang="en-US" sz="2000" b="0">
                <a:latin typeface="Arial Narrow" charset="0"/>
              </a:rPr>
              <a:t>  </a:t>
            </a:r>
          </a:p>
          <a:p>
            <a:r>
              <a:rPr lang="en-US" sz="2000" b="0">
                <a:latin typeface="Arial Narrow" charset="0"/>
              </a:rPr>
              <a:t>  INST1</a:t>
            </a:r>
          </a:p>
          <a:p>
            <a:r>
              <a:rPr lang="en-US" sz="2000" b="0">
                <a:latin typeface="Arial Narrow" charset="0"/>
              </a:rPr>
              <a:t>  INST2</a:t>
            </a:r>
          </a:p>
          <a:p>
            <a:r>
              <a:rPr lang="en-US" sz="2000" b="0">
                <a:latin typeface="Arial Narrow" charset="0"/>
              </a:rPr>
              <a:t>  INST3</a:t>
            </a:r>
          </a:p>
          <a:p>
            <a:r>
              <a:rPr lang="en-US" sz="2000" b="0">
                <a:latin typeface="Arial Narrow" charset="0"/>
              </a:rPr>
              <a:t>  INST4</a:t>
            </a:r>
          </a:p>
          <a:p>
            <a:endParaRPr lang="en-US" sz="2000" b="0">
              <a:latin typeface="Arial Narrow" charset="0"/>
            </a:endParaRPr>
          </a:p>
          <a:p>
            <a:r>
              <a:rPr lang="en-US" sz="2000" b="0">
                <a:latin typeface="Arial Narrow" charset="0"/>
              </a:rPr>
              <a:t>  INST6</a:t>
            </a:r>
          </a:p>
        </p:txBody>
      </p:sp>
      <p:sp>
        <p:nvSpPr>
          <p:cNvPr id="32" name="Rectangle 61"/>
          <p:cNvSpPr>
            <a:spLocks noChangeArrowheads="1"/>
          </p:cNvSpPr>
          <p:nvPr/>
        </p:nvSpPr>
        <p:spPr bwMode="auto">
          <a:xfrm>
            <a:off x="315913" y="1622950"/>
            <a:ext cx="1635125" cy="3732212"/>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a:t>
            </a:r>
          </a:p>
          <a:p>
            <a:r>
              <a:rPr lang="en-US" sz="2000" b="0">
                <a:latin typeface="Arial Narrow" charset="0"/>
              </a:rPr>
              <a:t>  </a:t>
            </a:r>
          </a:p>
          <a:p>
            <a:r>
              <a:rPr lang="en-US" sz="2000" b="0">
                <a:latin typeface="Arial Narrow" charset="0"/>
              </a:rPr>
              <a:t>  PC1</a:t>
            </a:r>
          </a:p>
          <a:p>
            <a:r>
              <a:rPr lang="en-US" sz="2000" b="0">
                <a:latin typeface="Arial Narrow" charset="0"/>
              </a:rPr>
              <a:t>  PC2</a:t>
            </a:r>
          </a:p>
          <a:p>
            <a:r>
              <a:rPr lang="en-US" sz="2000" b="0">
                <a:latin typeface="Arial Narrow" charset="0"/>
              </a:rPr>
              <a:t>  PC3</a:t>
            </a:r>
          </a:p>
          <a:p>
            <a:r>
              <a:rPr lang="en-US" sz="2000" b="0">
                <a:latin typeface="Arial Narrow" charset="0"/>
              </a:rPr>
              <a:t>  PC4  </a:t>
            </a:r>
          </a:p>
          <a:p>
            <a:r>
              <a:rPr lang="en-US" sz="2000" b="0">
                <a:latin typeface="Arial Narrow" charset="0"/>
              </a:rPr>
              <a:t>  </a:t>
            </a:r>
          </a:p>
          <a:p>
            <a:r>
              <a:rPr lang="en-US" sz="2000" b="0">
                <a:latin typeface="Arial Narrow" charset="0"/>
              </a:rPr>
              <a:t>  PC6</a:t>
            </a:r>
          </a:p>
        </p:txBody>
      </p:sp>
      <p:sp>
        <p:nvSpPr>
          <p:cNvPr id="33" name="TextBox 62"/>
          <p:cNvSpPr txBox="1">
            <a:spLocks noChangeArrowheads="1"/>
          </p:cNvSpPr>
          <p:nvPr/>
        </p:nvSpPr>
        <p:spPr bwMode="auto">
          <a:xfrm rot="5400000">
            <a:off x="561182" y="4389168"/>
            <a:ext cx="303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4" name="TextBox 63"/>
          <p:cNvSpPr txBox="1">
            <a:spLocks noChangeArrowheads="1"/>
          </p:cNvSpPr>
          <p:nvPr/>
        </p:nvSpPr>
        <p:spPr bwMode="auto">
          <a:xfrm rot="5400000">
            <a:off x="571500" y="1948387"/>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5" name="TextBox 64"/>
          <p:cNvSpPr txBox="1">
            <a:spLocks noChangeArrowheads="1"/>
          </p:cNvSpPr>
          <p:nvPr/>
        </p:nvSpPr>
        <p:spPr bwMode="auto">
          <a:xfrm rot="5400000">
            <a:off x="1332707" y="1953943"/>
            <a:ext cx="290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6" name="TextBox 65"/>
          <p:cNvSpPr txBox="1">
            <a:spLocks noChangeArrowheads="1"/>
          </p:cNvSpPr>
          <p:nvPr/>
        </p:nvSpPr>
        <p:spPr bwMode="auto">
          <a:xfrm rot="5400000">
            <a:off x="1324770" y="4401868"/>
            <a:ext cx="296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7" name="TextBox 70"/>
          <p:cNvSpPr txBox="1">
            <a:spLocks noChangeArrowheads="1"/>
          </p:cNvSpPr>
          <p:nvPr/>
        </p:nvSpPr>
        <p:spPr bwMode="auto">
          <a:xfrm>
            <a:off x="4157663" y="3162825"/>
            <a:ext cx="132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AUX3</a:t>
            </a:r>
          </a:p>
        </p:txBody>
      </p:sp>
      <p:sp>
        <p:nvSpPr>
          <p:cNvPr id="39" name="TextBox 73"/>
          <p:cNvSpPr txBox="1">
            <a:spLocks noChangeArrowheads="1"/>
          </p:cNvSpPr>
          <p:nvPr/>
        </p:nvSpPr>
        <p:spPr bwMode="auto">
          <a:xfrm>
            <a:off x="4152900" y="4675712"/>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AUX9</a:t>
            </a:r>
          </a:p>
        </p:txBody>
      </p:sp>
      <p:sp>
        <p:nvSpPr>
          <p:cNvPr id="40" name="TextBox 74"/>
          <p:cNvSpPr txBox="1">
            <a:spLocks noChangeArrowheads="1"/>
          </p:cNvSpPr>
          <p:nvPr/>
        </p:nvSpPr>
        <p:spPr bwMode="auto">
          <a:xfrm>
            <a:off x="4157663" y="1932512"/>
            <a:ext cx="132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AUX0</a:t>
            </a:r>
          </a:p>
        </p:txBody>
      </p:sp>
      <p:sp>
        <p:nvSpPr>
          <p:cNvPr id="41" name="TextBox 75"/>
          <p:cNvSpPr txBox="1">
            <a:spLocks noChangeArrowheads="1"/>
          </p:cNvSpPr>
          <p:nvPr/>
        </p:nvSpPr>
        <p:spPr bwMode="auto">
          <a:xfrm>
            <a:off x="2400300" y="4983687"/>
            <a:ext cx="1198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PC4</a:t>
            </a:r>
          </a:p>
        </p:txBody>
      </p:sp>
      <p:sp>
        <p:nvSpPr>
          <p:cNvPr id="42" name="TextBox 76"/>
          <p:cNvSpPr txBox="1">
            <a:spLocks noChangeArrowheads="1"/>
          </p:cNvSpPr>
          <p:nvPr/>
        </p:nvSpPr>
        <p:spPr bwMode="auto">
          <a:xfrm>
            <a:off x="2400300" y="2240487"/>
            <a:ext cx="1198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PC0</a:t>
            </a:r>
          </a:p>
        </p:txBody>
      </p:sp>
      <p:sp>
        <p:nvSpPr>
          <p:cNvPr id="43" name="TextBox 77"/>
          <p:cNvSpPr txBox="1">
            <a:spLocks noChangeArrowheads="1"/>
          </p:cNvSpPr>
          <p:nvPr/>
        </p:nvSpPr>
        <p:spPr bwMode="auto">
          <a:xfrm>
            <a:off x="419100" y="37597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PC5     INST5</a:t>
            </a:r>
          </a:p>
        </p:txBody>
      </p:sp>
      <p:cxnSp>
        <p:nvCxnSpPr>
          <p:cNvPr id="44" name="Straight Arrow Connector 80"/>
          <p:cNvCxnSpPr>
            <a:cxnSpLocks noChangeShapeType="1"/>
          </p:cNvCxnSpPr>
          <p:nvPr/>
        </p:nvCxnSpPr>
        <p:spPr bwMode="auto">
          <a:xfrm rot="16200000" flipH="1">
            <a:off x="6190190" y="3516837"/>
            <a:ext cx="370205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TextBox 81"/>
          <p:cNvSpPr txBox="1">
            <a:spLocks noChangeArrowheads="1"/>
          </p:cNvSpPr>
          <p:nvPr/>
        </p:nvSpPr>
        <p:spPr bwMode="auto">
          <a:xfrm rot="5400000">
            <a:off x="7984593" y="2994550"/>
            <a:ext cx="669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t>time</a:t>
            </a:r>
          </a:p>
        </p:txBody>
      </p:sp>
      <p:cxnSp>
        <p:nvCxnSpPr>
          <p:cNvPr id="46" name="Straight Connector 51"/>
          <p:cNvCxnSpPr>
            <a:cxnSpLocks noChangeShapeType="1"/>
          </p:cNvCxnSpPr>
          <p:nvPr/>
        </p:nvCxnSpPr>
        <p:spPr bwMode="auto">
          <a:xfrm rot="5400000" flipH="1" flipV="1">
            <a:off x="-12700" y="3240612"/>
            <a:ext cx="4254500" cy="0"/>
          </a:xfrm>
          <a:prstGeom prst="line">
            <a:avLst/>
          </a:prstGeom>
          <a:noFill/>
          <a:ln w="38100">
            <a:solidFill>
              <a:srgbClr val="66FFFF"/>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7" name="TextBox 86"/>
          <p:cNvSpPr txBox="1">
            <a:spLocks noChangeArrowheads="1"/>
          </p:cNvSpPr>
          <p:nvPr/>
        </p:nvSpPr>
        <p:spPr bwMode="auto">
          <a:xfrm>
            <a:off x="6202363" y="4980512"/>
            <a:ext cx="1446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AUX29</a:t>
            </a:r>
          </a:p>
        </p:txBody>
      </p:sp>
      <p:sp>
        <p:nvSpPr>
          <p:cNvPr id="48" name="TextBox 70"/>
          <p:cNvSpPr txBox="1">
            <a:spLocks noChangeArrowheads="1"/>
          </p:cNvSpPr>
          <p:nvPr/>
        </p:nvSpPr>
        <p:spPr bwMode="auto">
          <a:xfrm>
            <a:off x="6211888" y="2240487"/>
            <a:ext cx="1446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AUX20</a:t>
            </a:r>
          </a:p>
        </p:txBody>
      </p:sp>
      <p:sp>
        <p:nvSpPr>
          <p:cNvPr id="49" name="TextBox 76"/>
          <p:cNvSpPr txBox="1">
            <a:spLocks noChangeArrowheads="1"/>
          </p:cNvSpPr>
          <p:nvPr/>
        </p:nvSpPr>
        <p:spPr bwMode="auto">
          <a:xfrm>
            <a:off x="2400300" y="3459687"/>
            <a:ext cx="1198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PC6</a:t>
            </a:r>
          </a:p>
        </p:txBody>
      </p:sp>
      <p:sp>
        <p:nvSpPr>
          <p:cNvPr id="50" name="TextBox 81"/>
          <p:cNvSpPr txBox="1">
            <a:spLocks noChangeArrowheads="1"/>
          </p:cNvSpPr>
          <p:nvPr/>
        </p:nvSpPr>
        <p:spPr bwMode="auto">
          <a:xfrm>
            <a:off x="8075081" y="4858275"/>
            <a:ext cx="896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dirty="0" smtClean="0"/>
              <a:t>young</a:t>
            </a:r>
            <a:endParaRPr lang="en-US" sz="2000" b="0" dirty="0"/>
          </a:p>
        </p:txBody>
      </p:sp>
      <p:sp>
        <p:nvSpPr>
          <p:cNvPr id="51" name="TextBox 81"/>
          <p:cNvSpPr txBox="1">
            <a:spLocks noChangeArrowheads="1"/>
          </p:cNvSpPr>
          <p:nvPr/>
        </p:nvSpPr>
        <p:spPr bwMode="auto">
          <a:xfrm>
            <a:off x="8108419" y="1574795"/>
            <a:ext cx="900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dirty="0" smtClean="0"/>
              <a:t>old</a:t>
            </a:r>
            <a:endParaRPr lang="en-US" sz="2000" b="0" dirty="0"/>
          </a:p>
        </p:txBody>
      </p:sp>
      <p:sp>
        <p:nvSpPr>
          <p:cNvPr id="52" name="TextBox 77"/>
          <p:cNvSpPr txBox="1">
            <a:spLocks noChangeArrowheads="1"/>
          </p:cNvSpPr>
          <p:nvPr/>
        </p:nvSpPr>
        <p:spPr bwMode="auto">
          <a:xfrm>
            <a:off x="419100" y="22357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PC0     INST0</a:t>
            </a:r>
          </a:p>
        </p:txBody>
      </p:sp>
      <p:sp>
        <p:nvSpPr>
          <p:cNvPr id="53" name="TextBox 60"/>
          <p:cNvSpPr txBox="1">
            <a:spLocks noChangeArrowheads="1"/>
          </p:cNvSpPr>
          <p:nvPr/>
        </p:nvSpPr>
        <p:spPr bwMode="auto">
          <a:xfrm rot="5400000">
            <a:off x="4334669" y="1692006"/>
            <a:ext cx="246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54" name="TextBox 60"/>
          <p:cNvSpPr txBox="1">
            <a:spLocks noChangeArrowheads="1"/>
          </p:cNvSpPr>
          <p:nvPr/>
        </p:nvSpPr>
        <p:spPr bwMode="auto">
          <a:xfrm rot="5400000">
            <a:off x="5087145" y="170311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Tree>
    <p:extLst>
      <p:ext uri="{BB962C8B-B14F-4D97-AF65-F5344CB8AC3E}">
        <p14:creationId xmlns:p14="http://schemas.microsoft.com/office/powerpoint/2010/main" val="2855229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203</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Link Footprints</a:t>
            </a:r>
            <a:endParaRPr lang="en-US" dirty="0">
              <a:solidFill>
                <a:srgbClr val="D5EBFF"/>
              </a:solidFill>
              <a:latin typeface="Arial" charset="0"/>
            </a:endParaRPr>
          </a:p>
        </p:txBody>
      </p:sp>
      <p:grpSp>
        <p:nvGrpSpPr>
          <p:cNvPr id="16" name="Group 73"/>
          <p:cNvGrpSpPr>
            <a:grpSpLocks/>
          </p:cNvGrpSpPr>
          <p:nvPr/>
        </p:nvGrpSpPr>
        <p:grpSpPr bwMode="auto">
          <a:xfrm>
            <a:off x="2286000" y="1627712"/>
            <a:ext cx="5497513" cy="3740150"/>
            <a:chOff x="2457450" y="1390869"/>
            <a:chExt cx="5498052" cy="3231386"/>
          </a:xfrm>
        </p:grpSpPr>
        <p:sp>
          <p:nvSpPr>
            <p:cNvPr id="17" name="Rectangle 9"/>
            <p:cNvSpPr>
              <a:spLocks noChangeArrowheads="1"/>
            </p:cNvSpPr>
            <p:nvPr/>
          </p:nvSpPr>
          <p:spPr bwMode="auto">
            <a:xfrm>
              <a:off x="3241278" y="1390869"/>
              <a:ext cx="701754"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PC5</a:t>
              </a:r>
            </a:p>
            <a:p>
              <a:r>
                <a:rPr lang="en-US" sz="2000" b="0">
                  <a:latin typeface="Arial Narrow" charset="0"/>
                </a:rPr>
                <a:t>  </a:t>
              </a:r>
            </a:p>
            <a:p>
              <a:r>
                <a:rPr lang="en-US" sz="2000" b="0">
                  <a:latin typeface="Arial Narrow" charset="0"/>
                </a:rPr>
                <a:t>  PC3</a:t>
              </a:r>
            </a:p>
            <a:p>
              <a:r>
                <a:rPr lang="en-US" sz="2000" b="0">
                  <a:latin typeface="Arial Narrow" charset="0"/>
                </a:rPr>
                <a:t>  PC4</a:t>
              </a:r>
            </a:p>
            <a:p>
              <a:r>
                <a:rPr lang="en-US" sz="2000" b="0">
                  <a:latin typeface="Arial Narrow" charset="0"/>
                </a:rPr>
                <a:t>  PC5</a:t>
              </a:r>
            </a:p>
            <a:p>
              <a:endParaRPr lang="en-US" sz="2000" b="0">
                <a:latin typeface="Arial Narrow" charset="0"/>
              </a:endParaRPr>
            </a:p>
            <a:p>
              <a:r>
                <a:rPr lang="en-US" sz="2000" b="0">
                  <a:latin typeface="Arial Narrow" charset="0"/>
                </a:rPr>
                <a:t>  PC0</a:t>
              </a:r>
            </a:p>
            <a:p>
              <a:r>
                <a:rPr lang="en-US" sz="2000" b="0">
                  <a:latin typeface="Arial Narrow" charset="0"/>
                </a:rPr>
                <a:t>  PC1</a:t>
              </a:r>
            </a:p>
            <a:p>
              <a:r>
                <a:rPr lang="en-US" sz="2000" b="0">
                  <a:latin typeface="Arial Narrow" charset="0"/>
                </a:rPr>
                <a:t>  PC2</a:t>
              </a:r>
            </a:p>
            <a:p>
              <a:r>
                <a:rPr lang="en-US" sz="2000" b="0">
                  <a:latin typeface="Arial Narrow" charset="0"/>
                </a:rPr>
                <a:t>  PC3</a:t>
              </a:r>
            </a:p>
            <a:p>
              <a:r>
                <a:rPr lang="en-US" sz="2000" b="0">
                  <a:latin typeface="Arial Narrow" charset="0"/>
                </a:rPr>
                <a:t>  </a:t>
              </a:r>
            </a:p>
            <a:p>
              <a:r>
                <a:rPr lang="en-US" sz="2000" b="0">
                  <a:latin typeface="Arial Narrow" charset="0"/>
                </a:rPr>
                <a:t> </a:t>
              </a:r>
            </a:p>
          </p:txBody>
        </p:sp>
        <p:sp>
          <p:nvSpPr>
            <p:cNvPr id="18" name="Rectangle 46"/>
            <p:cNvSpPr>
              <a:spLocks noChangeArrowheads="1"/>
            </p:cNvSpPr>
            <p:nvPr/>
          </p:nvSpPr>
          <p:spPr bwMode="auto">
            <a:xfrm>
              <a:off x="2457450" y="1393055"/>
              <a:ext cx="777156"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r>
                <a:rPr lang="en-US" sz="2000" b="0">
                  <a:latin typeface="Arial Narrow" charset="0"/>
                </a:rPr>
                <a:t> </a:t>
              </a:r>
            </a:p>
            <a:p>
              <a:r>
                <a:rPr lang="en-US" sz="2000" b="0">
                  <a:latin typeface="Arial Narrow" charset="0"/>
                </a:rPr>
                <a:t>  ID: 7</a:t>
              </a:r>
            </a:p>
            <a:p>
              <a:r>
                <a:rPr lang="en-US" sz="2000" b="0">
                  <a:latin typeface="Arial Narrow" charset="0"/>
                </a:rPr>
                <a:t>  </a:t>
              </a:r>
            </a:p>
            <a:p>
              <a:r>
                <a:rPr lang="en-US" sz="2000" b="0">
                  <a:latin typeface="Arial Narrow" charset="0"/>
                </a:rPr>
                <a:t>  ID: 5</a:t>
              </a:r>
            </a:p>
            <a:p>
              <a:r>
                <a:rPr lang="en-US" sz="2000" b="0">
                  <a:latin typeface="Arial Narrow" charset="0"/>
                </a:rPr>
                <a:t>  ID: 6</a:t>
              </a:r>
            </a:p>
            <a:p>
              <a:r>
                <a:rPr lang="en-US" sz="2000" b="0">
                  <a:latin typeface="Arial Narrow" charset="0"/>
                </a:rPr>
                <a:t>  ID: 7</a:t>
              </a:r>
            </a:p>
            <a:p>
              <a:r>
                <a:rPr lang="en-US" sz="2000" b="0">
                  <a:latin typeface="Arial Narrow" charset="0"/>
                </a:rPr>
                <a:t>  </a:t>
              </a:r>
            </a:p>
            <a:p>
              <a:r>
                <a:rPr lang="en-US" sz="2000" b="0">
                  <a:latin typeface="Arial Narrow" charset="0"/>
                </a:rPr>
                <a:t>  ID: 4</a:t>
              </a:r>
            </a:p>
            <a:p>
              <a:r>
                <a:rPr lang="en-US" sz="2000" b="0">
                  <a:latin typeface="Arial Narrow" charset="0"/>
                </a:rPr>
                <a:t>  ID: 5</a:t>
              </a:r>
            </a:p>
            <a:p>
              <a:r>
                <a:rPr lang="en-US" sz="2000" b="0">
                  <a:latin typeface="Arial Narrow" charset="0"/>
                </a:rPr>
                <a:t>  ID: 6</a:t>
              </a:r>
            </a:p>
            <a:p>
              <a:r>
                <a:rPr lang="en-US" sz="2000" b="0">
                  <a:latin typeface="Arial Narrow" charset="0"/>
                </a:rPr>
                <a:t>  ID: 7</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19" name="Rectangle 46"/>
            <p:cNvSpPr>
              <a:spLocks noChangeArrowheads="1"/>
            </p:cNvSpPr>
            <p:nvPr/>
          </p:nvSpPr>
          <p:spPr bwMode="auto">
            <a:xfrm>
              <a:off x="6267450" y="1393055"/>
              <a:ext cx="777156"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ID: 7</a:t>
              </a:r>
            </a:p>
            <a:p>
              <a:r>
                <a:rPr lang="en-US" sz="2000" b="0">
                  <a:latin typeface="Arial Narrow" charset="0"/>
                </a:rPr>
                <a:t>  ID: 5</a:t>
              </a:r>
            </a:p>
            <a:p>
              <a:r>
                <a:rPr lang="en-US" sz="2000" b="0">
                  <a:latin typeface="Arial Narrow" charset="0"/>
                </a:rPr>
                <a:t>  ID: 7</a:t>
              </a:r>
            </a:p>
            <a:p>
              <a:r>
                <a:rPr lang="en-US" sz="2000" b="0">
                  <a:latin typeface="Arial Narrow" charset="0"/>
                </a:rPr>
                <a:t>  ID: 6</a:t>
              </a:r>
            </a:p>
            <a:p>
              <a:r>
                <a:rPr lang="en-US" sz="2000" b="0">
                  <a:latin typeface="Arial Narrow" charset="0"/>
                </a:rPr>
                <a:t>  ID: 5 </a:t>
              </a:r>
            </a:p>
            <a:p>
              <a:r>
                <a:rPr lang="en-US" sz="2000" b="0">
                  <a:latin typeface="Arial Narrow" charset="0"/>
                </a:rPr>
                <a:t>  ID: 4</a:t>
              </a:r>
            </a:p>
            <a:p>
              <a:r>
                <a:rPr lang="en-US" sz="2000" b="0">
                  <a:latin typeface="Arial Narrow" charset="0"/>
                </a:rPr>
                <a:t>  ID: 7</a:t>
              </a:r>
            </a:p>
            <a:p>
              <a:r>
                <a:rPr lang="en-US" sz="2000" b="0">
                  <a:latin typeface="Arial Narrow" charset="0"/>
                </a:rPr>
                <a:t>  ID: 6</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20" name="Rectangle 46"/>
            <p:cNvSpPr>
              <a:spLocks noChangeArrowheads="1"/>
            </p:cNvSpPr>
            <p:nvPr/>
          </p:nvSpPr>
          <p:spPr bwMode="auto">
            <a:xfrm>
              <a:off x="4210050" y="1393055"/>
              <a:ext cx="777156"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r>
                <a:rPr lang="en-US" sz="2000" b="0">
                  <a:latin typeface="Arial Narrow" charset="0"/>
                </a:rPr>
                <a:t> </a:t>
              </a:r>
            </a:p>
            <a:p>
              <a:r>
                <a:rPr lang="en-US" sz="2000" b="0">
                  <a:latin typeface="Arial Narrow" charset="0"/>
                </a:rPr>
                <a:t>   </a:t>
              </a:r>
            </a:p>
            <a:p>
              <a:r>
                <a:rPr lang="en-US" sz="2000" b="0">
                  <a:latin typeface="Arial Narrow" charset="0"/>
                </a:rPr>
                <a:t>  ID: 7</a:t>
              </a:r>
            </a:p>
            <a:p>
              <a:r>
                <a:rPr lang="en-US" sz="2000" b="0">
                  <a:latin typeface="Arial Narrow" charset="0"/>
                </a:rPr>
                <a:t>  ID: 6</a:t>
              </a:r>
            </a:p>
            <a:p>
              <a:r>
                <a:rPr lang="en-US" sz="2000" b="0">
                  <a:latin typeface="Arial Narrow" charset="0"/>
                </a:rPr>
                <a:t>  ID: 5</a:t>
              </a:r>
            </a:p>
            <a:p>
              <a:r>
                <a:rPr lang="en-US" sz="2000" b="0">
                  <a:latin typeface="Arial Narrow" charset="0"/>
                </a:rPr>
                <a:t>  </a:t>
              </a:r>
            </a:p>
            <a:p>
              <a:r>
                <a:rPr lang="en-US" sz="2000" b="0">
                  <a:latin typeface="Arial Narrow" charset="0"/>
                </a:rPr>
                <a:t>  ID: 7 </a:t>
              </a:r>
            </a:p>
            <a:p>
              <a:r>
                <a:rPr lang="en-US" sz="2000" b="0">
                  <a:latin typeface="Arial Narrow" charset="0"/>
                </a:rPr>
                <a:t>  ID: 5</a:t>
              </a:r>
            </a:p>
            <a:p>
              <a:r>
                <a:rPr lang="en-US" sz="2000" b="0">
                  <a:latin typeface="Arial Narrow" charset="0"/>
                </a:rPr>
                <a:t>  ID: 4</a:t>
              </a:r>
            </a:p>
            <a:p>
              <a:r>
                <a:rPr lang="en-US" sz="2000" b="0">
                  <a:latin typeface="Arial Narrow" charset="0"/>
                </a:rPr>
                <a:t>  ID: 6</a:t>
              </a:r>
            </a:p>
            <a:p>
              <a:r>
                <a:rPr lang="en-US" sz="2000" b="0">
                  <a:latin typeface="Arial Narrow" charset="0"/>
                </a:rPr>
                <a:t>   </a:t>
              </a:r>
            </a:p>
            <a:p>
              <a:r>
                <a:rPr lang="en-US" sz="2000" b="0">
                  <a:latin typeface="Arial Narrow" charset="0"/>
                </a:rPr>
                <a:t>  ID: 7</a:t>
              </a:r>
            </a:p>
            <a:p>
              <a:r>
                <a:rPr lang="en-US" sz="2000" b="0">
                  <a:latin typeface="Arial Narrow" charset="0"/>
                </a:rPr>
                <a:t> </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21" name="Rectangle 6"/>
            <p:cNvSpPr>
              <a:spLocks noChangeArrowheads="1"/>
            </p:cNvSpPr>
            <p:nvPr/>
          </p:nvSpPr>
          <p:spPr bwMode="auto">
            <a:xfrm>
              <a:off x="4989950" y="1392377"/>
              <a:ext cx="908152"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a:t>
              </a:r>
            </a:p>
            <a:p>
              <a:r>
                <a:rPr lang="en-US" sz="2000" b="0">
                  <a:latin typeface="Arial Narrow" charset="0"/>
                </a:rPr>
                <a:t>  AUX1</a:t>
              </a:r>
            </a:p>
            <a:p>
              <a:r>
                <a:rPr lang="en-US" sz="2000" b="0">
                  <a:latin typeface="Arial Narrow" charset="0"/>
                </a:rPr>
                <a:t>  AUX2</a:t>
              </a:r>
            </a:p>
            <a:p>
              <a:r>
                <a:rPr lang="en-US" sz="2000" b="0">
                  <a:latin typeface="Arial Narrow" charset="0"/>
                </a:rPr>
                <a:t>  AUX3</a:t>
              </a:r>
            </a:p>
            <a:p>
              <a:r>
                <a:rPr lang="en-US" sz="2000" b="0">
                  <a:latin typeface="Arial Narrow" charset="0"/>
                </a:rPr>
                <a:t>  </a:t>
              </a:r>
            </a:p>
            <a:p>
              <a:r>
                <a:rPr lang="en-US" sz="2000" b="0">
                  <a:latin typeface="Arial Narrow" charset="0"/>
                </a:rPr>
                <a:t>  AUX5</a:t>
              </a:r>
            </a:p>
            <a:p>
              <a:r>
                <a:rPr lang="en-US" sz="2000" b="0">
                  <a:latin typeface="Arial Narrow" charset="0"/>
                </a:rPr>
                <a:t>  AUX6</a:t>
              </a:r>
            </a:p>
            <a:p>
              <a:r>
                <a:rPr lang="en-US" sz="2000" b="0">
                  <a:latin typeface="Arial Narrow" charset="0"/>
                </a:rPr>
                <a:t>  AUX7</a:t>
              </a:r>
            </a:p>
            <a:p>
              <a:r>
                <a:rPr lang="en-US" sz="2000" b="0">
                  <a:latin typeface="Arial Narrow" charset="0"/>
                </a:rPr>
                <a:t>  AUX8</a:t>
              </a:r>
            </a:p>
            <a:p>
              <a:endParaRPr lang="en-US" sz="2000" b="0">
                <a:latin typeface="Arial Narrow" charset="0"/>
              </a:endParaRPr>
            </a:p>
            <a:p>
              <a:r>
                <a:rPr lang="en-US" sz="2000" b="0">
                  <a:latin typeface="Arial Narrow" charset="0"/>
                </a:rPr>
                <a:t>  AUX10</a:t>
              </a:r>
            </a:p>
            <a:p>
              <a:r>
                <a:rPr lang="en-US" sz="2000" b="0">
                  <a:latin typeface="Arial Narrow" charset="0"/>
                </a:rPr>
                <a:t>  </a:t>
              </a:r>
            </a:p>
            <a:p>
              <a:endParaRPr lang="en-US" sz="2000" b="0">
                <a:latin typeface="Arial Narrow" charset="0"/>
              </a:endParaRPr>
            </a:p>
          </p:txBody>
        </p:sp>
        <p:sp>
          <p:nvSpPr>
            <p:cNvPr id="22" name="TextBox 60"/>
            <p:cNvSpPr txBox="1">
              <a:spLocks noChangeArrowheads="1"/>
            </p:cNvSpPr>
            <p:nvPr/>
          </p:nvSpPr>
          <p:spPr bwMode="auto">
            <a:xfrm rot="5400000">
              <a:off x="2770187" y="1402876"/>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23" name="TextBox 60"/>
            <p:cNvSpPr txBox="1">
              <a:spLocks noChangeArrowheads="1"/>
            </p:cNvSpPr>
            <p:nvPr/>
          </p:nvSpPr>
          <p:spPr bwMode="auto">
            <a:xfrm rot="5400000">
              <a:off x="3522662" y="1412402"/>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24" name="Rectangle 6"/>
            <p:cNvSpPr>
              <a:spLocks noChangeArrowheads="1"/>
            </p:cNvSpPr>
            <p:nvPr/>
          </p:nvSpPr>
          <p:spPr bwMode="auto">
            <a:xfrm>
              <a:off x="7047350" y="1392377"/>
              <a:ext cx="908152"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a:t>
              </a:r>
            </a:p>
            <a:p>
              <a:r>
                <a:rPr lang="en-US" sz="2000" b="0">
                  <a:latin typeface="Arial Narrow" charset="0"/>
                </a:rPr>
                <a:t>  </a:t>
              </a:r>
            </a:p>
            <a:p>
              <a:r>
                <a:rPr lang="en-US" sz="2000" b="0">
                  <a:latin typeface="Arial Narrow" charset="0"/>
                </a:rPr>
                <a:t>  AUX21</a:t>
              </a:r>
            </a:p>
            <a:p>
              <a:r>
                <a:rPr lang="en-US" sz="2000" b="0">
                  <a:latin typeface="Arial Narrow" charset="0"/>
                </a:rPr>
                <a:t>  AUX22</a:t>
              </a:r>
            </a:p>
            <a:p>
              <a:r>
                <a:rPr lang="en-US" sz="2000" b="0">
                  <a:latin typeface="Arial Narrow" charset="0"/>
                </a:rPr>
                <a:t>  AUX23</a:t>
              </a:r>
            </a:p>
            <a:p>
              <a:r>
                <a:rPr lang="en-US" sz="2000" b="0">
                  <a:latin typeface="Arial Narrow" charset="0"/>
                </a:rPr>
                <a:t>  AUX24</a:t>
              </a:r>
            </a:p>
            <a:p>
              <a:r>
                <a:rPr lang="en-US" sz="2000" b="0">
                  <a:latin typeface="Arial Narrow" charset="0"/>
                </a:rPr>
                <a:t>  AUX25</a:t>
              </a:r>
            </a:p>
            <a:p>
              <a:r>
                <a:rPr lang="en-US" sz="2000" b="0">
                  <a:latin typeface="Arial Narrow" charset="0"/>
                </a:rPr>
                <a:t>  AUX26</a:t>
              </a:r>
            </a:p>
            <a:p>
              <a:r>
                <a:rPr lang="en-US" sz="2000" b="0">
                  <a:latin typeface="Arial Narrow" charset="0"/>
                </a:rPr>
                <a:t>  AUX27</a:t>
              </a:r>
            </a:p>
            <a:p>
              <a:r>
                <a:rPr lang="en-US" sz="2000" b="0">
                  <a:latin typeface="Arial Narrow" charset="0"/>
                </a:rPr>
                <a:t>  AUX28</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25" name="TextBox 60"/>
            <p:cNvSpPr txBox="1">
              <a:spLocks noChangeArrowheads="1"/>
            </p:cNvSpPr>
            <p:nvPr/>
          </p:nvSpPr>
          <p:spPr bwMode="auto">
            <a:xfrm rot="5400000">
              <a:off x="6561137" y="1549488"/>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26" name="TextBox 60"/>
            <p:cNvSpPr txBox="1">
              <a:spLocks noChangeArrowheads="1"/>
            </p:cNvSpPr>
            <p:nvPr/>
          </p:nvSpPr>
          <p:spPr bwMode="auto">
            <a:xfrm rot="5400000">
              <a:off x="7313612" y="1559014"/>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grpSp>
      <p:sp>
        <p:nvSpPr>
          <p:cNvPr id="27" name="TextBox 13"/>
          <p:cNvSpPr txBox="1">
            <a:spLocks noChangeArrowheads="1"/>
          </p:cNvSpPr>
          <p:nvPr/>
        </p:nvSpPr>
        <p:spPr bwMode="auto">
          <a:xfrm>
            <a:off x="4141788" y="957787"/>
            <a:ext cx="1579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chemeClr val="tx2"/>
                </a:solidFill>
              </a:rPr>
              <a:t>Issue-stage </a:t>
            </a:r>
            <a:br>
              <a:rPr lang="en-US" sz="2000" b="0">
                <a:solidFill>
                  <a:schemeClr val="tx2"/>
                </a:solidFill>
              </a:rPr>
            </a:br>
            <a:r>
              <a:rPr lang="en-US" sz="2000" b="0">
                <a:solidFill>
                  <a:schemeClr val="tx2"/>
                </a:solidFill>
              </a:rPr>
              <a:t>recorder</a:t>
            </a:r>
          </a:p>
        </p:txBody>
      </p:sp>
      <p:sp>
        <p:nvSpPr>
          <p:cNvPr id="28" name="TextBox 14"/>
          <p:cNvSpPr txBox="1">
            <a:spLocks noChangeArrowheads="1"/>
          </p:cNvSpPr>
          <p:nvPr/>
        </p:nvSpPr>
        <p:spPr bwMode="auto">
          <a:xfrm>
            <a:off x="2217738" y="951437"/>
            <a:ext cx="1608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chemeClr val="tx2"/>
                </a:solidFill>
              </a:rPr>
              <a:t>Fetch-stage </a:t>
            </a:r>
          </a:p>
          <a:p>
            <a:pPr algn="ctr" eaLnBrk="1" hangingPunct="1"/>
            <a:r>
              <a:rPr lang="en-US" sz="2000" b="0">
                <a:solidFill>
                  <a:schemeClr val="tx2"/>
                </a:solidFill>
              </a:rPr>
              <a:t>recorder</a:t>
            </a:r>
          </a:p>
        </p:txBody>
      </p:sp>
      <p:sp>
        <p:nvSpPr>
          <p:cNvPr id="29" name="TextBox 15"/>
          <p:cNvSpPr txBox="1">
            <a:spLocks noChangeArrowheads="1"/>
          </p:cNvSpPr>
          <p:nvPr/>
        </p:nvSpPr>
        <p:spPr bwMode="auto">
          <a:xfrm>
            <a:off x="6126063" y="968900"/>
            <a:ext cx="1824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smtClean="0">
                <a:solidFill>
                  <a:schemeClr val="tx2"/>
                </a:solidFill>
              </a:rPr>
              <a:t>Execute-</a:t>
            </a:r>
            <a:r>
              <a:rPr lang="en-US" sz="2000" b="0" dirty="0">
                <a:solidFill>
                  <a:schemeClr val="tx2"/>
                </a:solidFill>
              </a:rPr>
              <a:t>stage </a:t>
            </a:r>
          </a:p>
          <a:p>
            <a:pPr algn="ctr" eaLnBrk="1" hangingPunct="1"/>
            <a:r>
              <a:rPr lang="en-US" sz="2000" b="0" dirty="0">
                <a:solidFill>
                  <a:schemeClr val="tx2"/>
                </a:solidFill>
              </a:rPr>
              <a:t>recorder</a:t>
            </a:r>
          </a:p>
        </p:txBody>
      </p:sp>
      <p:sp>
        <p:nvSpPr>
          <p:cNvPr id="30" name="TextBox 18"/>
          <p:cNvSpPr txBox="1">
            <a:spLocks noChangeArrowheads="1"/>
          </p:cNvSpPr>
          <p:nvPr/>
        </p:nvSpPr>
        <p:spPr bwMode="auto">
          <a:xfrm>
            <a:off x="363538" y="932387"/>
            <a:ext cx="174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chemeClr val="tx2"/>
                </a:solidFill>
              </a:rPr>
              <a:t>Test program </a:t>
            </a:r>
            <a:br>
              <a:rPr lang="en-US" sz="2000" b="0">
                <a:solidFill>
                  <a:schemeClr val="tx2"/>
                </a:solidFill>
              </a:rPr>
            </a:br>
            <a:r>
              <a:rPr lang="en-US" sz="2000" b="0">
                <a:solidFill>
                  <a:schemeClr val="tx2"/>
                </a:solidFill>
              </a:rPr>
              <a:t>binary</a:t>
            </a:r>
          </a:p>
        </p:txBody>
      </p:sp>
      <p:sp>
        <p:nvSpPr>
          <p:cNvPr id="31" name="Rectangle 17"/>
          <p:cNvSpPr>
            <a:spLocks noChangeArrowheads="1"/>
          </p:cNvSpPr>
          <p:nvPr/>
        </p:nvSpPr>
        <p:spPr bwMode="auto">
          <a:xfrm>
            <a:off x="996950" y="1622950"/>
            <a:ext cx="925513"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lstStyle/>
          <a:p>
            <a:endParaRPr lang="en-US" sz="2000" b="0">
              <a:latin typeface="Arial Narrow" charset="0"/>
            </a:endParaRPr>
          </a:p>
          <a:p>
            <a:endParaRPr lang="en-US" sz="2000" b="0">
              <a:latin typeface="Arial Narrow" charset="0"/>
            </a:endParaRPr>
          </a:p>
          <a:p>
            <a:r>
              <a:rPr lang="en-US" sz="2000" b="0">
                <a:latin typeface="Arial Narrow" charset="0"/>
              </a:rPr>
              <a:t>  </a:t>
            </a:r>
          </a:p>
          <a:p>
            <a:r>
              <a:rPr lang="en-US" sz="2000" b="0">
                <a:latin typeface="Arial Narrow" charset="0"/>
              </a:rPr>
              <a:t>  INST1</a:t>
            </a:r>
          </a:p>
          <a:p>
            <a:r>
              <a:rPr lang="en-US" sz="2000" b="0">
                <a:latin typeface="Arial Narrow" charset="0"/>
              </a:rPr>
              <a:t>  INST2</a:t>
            </a:r>
          </a:p>
          <a:p>
            <a:r>
              <a:rPr lang="en-US" sz="2000" b="0">
                <a:latin typeface="Arial Narrow" charset="0"/>
              </a:rPr>
              <a:t>  INST3</a:t>
            </a:r>
          </a:p>
          <a:p>
            <a:r>
              <a:rPr lang="en-US" sz="2000" b="0">
                <a:latin typeface="Arial Narrow" charset="0"/>
              </a:rPr>
              <a:t>  INST4</a:t>
            </a:r>
          </a:p>
          <a:p>
            <a:endParaRPr lang="en-US" sz="2000" b="0">
              <a:latin typeface="Arial Narrow" charset="0"/>
            </a:endParaRPr>
          </a:p>
          <a:p>
            <a:r>
              <a:rPr lang="en-US" sz="2000" b="0">
                <a:latin typeface="Arial Narrow" charset="0"/>
              </a:rPr>
              <a:t>  INST6</a:t>
            </a:r>
          </a:p>
        </p:txBody>
      </p:sp>
      <p:sp>
        <p:nvSpPr>
          <p:cNvPr id="32" name="Rectangle 61"/>
          <p:cNvSpPr>
            <a:spLocks noChangeArrowheads="1"/>
          </p:cNvSpPr>
          <p:nvPr/>
        </p:nvSpPr>
        <p:spPr bwMode="auto">
          <a:xfrm>
            <a:off x="315913" y="1622950"/>
            <a:ext cx="1635125" cy="3732212"/>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a:t>
            </a:r>
          </a:p>
          <a:p>
            <a:r>
              <a:rPr lang="en-US" sz="2000" b="0">
                <a:latin typeface="Arial Narrow" charset="0"/>
              </a:rPr>
              <a:t>  </a:t>
            </a:r>
          </a:p>
          <a:p>
            <a:r>
              <a:rPr lang="en-US" sz="2000" b="0">
                <a:latin typeface="Arial Narrow" charset="0"/>
              </a:rPr>
              <a:t>  PC1</a:t>
            </a:r>
          </a:p>
          <a:p>
            <a:r>
              <a:rPr lang="en-US" sz="2000" b="0">
                <a:latin typeface="Arial Narrow" charset="0"/>
              </a:rPr>
              <a:t>  PC2</a:t>
            </a:r>
          </a:p>
          <a:p>
            <a:r>
              <a:rPr lang="en-US" sz="2000" b="0">
                <a:latin typeface="Arial Narrow" charset="0"/>
              </a:rPr>
              <a:t>  PC3</a:t>
            </a:r>
          </a:p>
          <a:p>
            <a:r>
              <a:rPr lang="en-US" sz="2000" b="0">
                <a:latin typeface="Arial Narrow" charset="0"/>
              </a:rPr>
              <a:t>  PC4  </a:t>
            </a:r>
          </a:p>
          <a:p>
            <a:r>
              <a:rPr lang="en-US" sz="2000" b="0">
                <a:latin typeface="Arial Narrow" charset="0"/>
              </a:rPr>
              <a:t>  </a:t>
            </a:r>
          </a:p>
          <a:p>
            <a:r>
              <a:rPr lang="en-US" sz="2000" b="0">
                <a:latin typeface="Arial Narrow" charset="0"/>
              </a:rPr>
              <a:t>  PC6</a:t>
            </a:r>
          </a:p>
        </p:txBody>
      </p:sp>
      <p:sp>
        <p:nvSpPr>
          <p:cNvPr id="33" name="TextBox 62"/>
          <p:cNvSpPr txBox="1">
            <a:spLocks noChangeArrowheads="1"/>
          </p:cNvSpPr>
          <p:nvPr/>
        </p:nvSpPr>
        <p:spPr bwMode="auto">
          <a:xfrm rot="5400000">
            <a:off x="561182" y="4389168"/>
            <a:ext cx="303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4" name="TextBox 63"/>
          <p:cNvSpPr txBox="1">
            <a:spLocks noChangeArrowheads="1"/>
          </p:cNvSpPr>
          <p:nvPr/>
        </p:nvSpPr>
        <p:spPr bwMode="auto">
          <a:xfrm rot="5400000">
            <a:off x="571500" y="1948387"/>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5" name="TextBox 64"/>
          <p:cNvSpPr txBox="1">
            <a:spLocks noChangeArrowheads="1"/>
          </p:cNvSpPr>
          <p:nvPr/>
        </p:nvSpPr>
        <p:spPr bwMode="auto">
          <a:xfrm rot="5400000">
            <a:off x="1332707" y="1953943"/>
            <a:ext cx="290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6" name="TextBox 65"/>
          <p:cNvSpPr txBox="1">
            <a:spLocks noChangeArrowheads="1"/>
          </p:cNvSpPr>
          <p:nvPr/>
        </p:nvSpPr>
        <p:spPr bwMode="auto">
          <a:xfrm rot="5400000">
            <a:off x="1324770" y="4401868"/>
            <a:ext cx="296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7" name="TextBox 70"/>
          <p:cNvSpPr txBox="1">
            <a:spLocks noChangeArrowheads="1"/>
          </p:cNvSpPr>
          <p:nvPr/>
        </p:nvSpPr>
        <p:spPr bwMode="auto">
          <a:xfrm>
            <a:off x="4157663" y="3162825"/>
            <a:ext cx="132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AUX3</a:t>
            </a:r>
          </a:p>
        </p:txBody>
      </p:sp>
      <p:sp>
        <p:nvSpPr>
          <p:cNvPr id="39" name="TextBox 73"/>
          <p:cNvSpPr txBox="1">
            <a:spLocks noChangeArrowheads="1"/>
          </p:cNvSpPr>
          <p:nvPr/>
        </p:nvSpPr>
        <p:spPr bwMode="auto">
          <a:xfrm>
            <a:off x="4152900" y="4675712"/>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AUX9</a:t>
            </a:r>
          </a:p>
        </p:txBody>
      </p:sp>
      <p:sp>
        <p:nvSpPr>
          <p:cNvPr id="40" name="TextBox 74"/>
          <p:cNvSpPr txBox="1">
            <a:spLocks noChangeArrowheads="1"/>
          </p:cNvSpPr>
          <p:nvPr/>
        </p:nvSpPr>
        <p:spPr bwMode="auto">
          <a:xfrm>
            <a:off x="4157663" y="1932512"/>
            <a:ext cx="132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AUX0</a:t>
            </a:r>
          </a:p>
        </p:txBody>
      </p:sp>
      <p:sp>
        <p:nvSpPr>
          <p:cNvPr id="41" name="TextBox 75"/>
          <p:cNvSpPr txBox="1">
            <a:spLocks noChangeArrowheads="1"/>
          </p:cNvSpPr>
          <p:nvPr/>
        </p:nvSpPr>
        <p:spPr bwMode="auto">
          <a:xfrm>
            <a:off x="2400300" y="4983687"/>
            <a:ext cx="1198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PC4</a:t>
            </a:r>
          </a:p>
        </p:txBody>
      </p:sp>
      <p:sp>
        <p:nvSpPr>
          <p:cNvPr id="42" name="TextBox 76"/>
          <p:cNvSpPr txBox="1">
            <a:spLocks noChangeArrowheads="1"/>
          </p:cNvSpPr>
          <p:nvPr/>
        </p:nvSpPr>
        <p:spPr bwMode="auto">
          <a:xfrm>
            <a:off x="2400300" y="2240487"/>
            <a:ext cx="1198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PC0</a:t>
            </a:r>
          </a:p>
        </p:txBody>
      </p:sp>
      <p:sp>
        <p:nvSpPr>
          <p:cNvPr id="43" name="TextBox 77"/>
          <p:cNvSpPr txBox="1">
            <a:spLocks noChangeArrowheads="1"/>
          </p:cNvSpPr>
          <p:nvPr/>
        </p:nvSpPr>
        <p:spPr bwMode="auto">
          <a:xfrm>
            <a:off x="419100" y="37597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PC5     INST5</a:t>
            </a:r>
          </a:p>
        </p:txBody>
      </p:sp>
      <p:cxnSp>
        <p:nvCxnSpPr>
          <p:cNvPr id="44" name="Straight Arrow Connector 80"/>
          <p:cNvCxnSpPr>
            <a:cxnSpLocks noChangeShapeType="1"/>
          </p:cNvCxnSpPr>
          <p:nvPr/>
        </p:nvCxnSpPr>
        <p:spPr bwMode="auto">
          <a:xfrm rot="16200000" flipH="1">
            <a:off x="6190190" y="3516837"/>
            <a:ext cx="370205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TextBox 81"/>
          <p:cNvSpPr txBox="1">
            <a:spLocks noChangeArrowheads="1"/>
          </p:cNvSpPr>
          <p:nvPr/>
        </p:nvSpPr>
        <p:spPr bwMode="auto">
          <a:xfrm rot="5400000">
            <a:off x="7984593" y="2994550"/>
            <a:ext cx="669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t>time</a:t>
            </a:r>
          </a:p>
        </p:txBody>
      </p:sp>
      <p:cxnSp>
        <p:nvCxnSpPr>
          <p:cNvPr id="46" name="Straight Connector 51"/>
          <p:cNvCxnSpPr>
            <a:cxnSpLocks noChangeShapeType="1"/>
          </p:cNvCxnSpPr>
          <p:nvPr/>
        </p:nvCxnSpPr>
        <p:spPr bwMode="auto">
          <a:xfrm rot="5400000" flipH="1" flipV="1">
            <a:off x="-12700" y="3240612"/>
            <a:ext cx="4254500" cy="0"/>
          </a:xfrm>
          <a:prstGeom prst="line">
            <a:avLst/>
          </a:prstGeom>
          <a:noFill/>
          <a:ln w="38100">
            <a:solidFill>
              <a:srgbClr val="66FFFF"/>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7" name="TextBox 86"/>
          <p:cNvSpPr txBox="1">
            <a:spLocks noChangeArrowheads="1"/>
          </p:cNvSpPr>
          <p:nvPr/>
        </p:nvSpPr>
        <p:spPr bwMode="auto">
          <a:xfrm>
            <a:off x="6202363" y="4980512"/>
            <a:ext cx="1446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AUX29</a:t>
            </a:r>
          </a:p>
        </p:txBody>
      </p:sp>
      <p:sp>
        <p:nvSpPr>
          <p:cNvPr id="48" name="TextBox 70"/>
          <p:cNvSpPr txBox="1">
            <a:spLocks noChangeArrowheads="1"/>
          </p:cNvSpPr>
          <p:nvPr/>
        </p:nvSpPr>
        <p:spPr bwMode="auto">
          <a:xfrm>
            <a:off x="6211888" y="2240487"/>
            <a:ext cx="1446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AUX20</a:t>
            </a:r>
          </a:p>
        </p:txBody>
      </p:sp>
      <p:sp>
        <p:nvSpPr>
          <p:cNvPr id="49" name="TextBox 76"/>
          <p:cNvSpPr txBox="1">
            <a:spLocks noChangeArrowheads="1"/>
          </p:cNvSpPr>
          <p:nvPr/>
        </p:nvSpPr>
        <p:spPr bwMode="auto">
          <a:xfrm>
            <a:off x="2400300" y="3459687"/>
            <a:ext cx="1198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PC6</a:t>
            </a:r>
          </a:p>
        </p:txBody>
      </p:sp>
      <p:sp>
        <p:nvSpPr>
          <p:cNvPr id="50" name="TextBox 81"/>
          <p:cNvSpPr txBox="1">
            <a:spLocks noChangeArrowheads="1"/>
          </p:cNvSpPr>
          <p:nvPr/>
        </p:nvSpPr>
        <p:spPr bwMode="auto">
          <a:xfrm>
            <a:off x="8075081" y="4858275"/>
            <a:ext cx="896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dirty="0" smtClean="0"/>
              <a:t>young</a:t>
            </a:r>
            <a:endParaRPr lang="en-US" sz="2000" b="0" dirty="0"/>
          </a:p>
        </p:txBody>
      </p:sp>
      <p:sp>
        <p:nvSpPr>
          <p:cNvPr id="51" name="TextBox 81"/>
          <p:cNvSpPr txBox="1">
            <a:spLocks noChangeArrowheads="1"/>
          </p:cNvSpPr>
          <p:nvPr/>
        </p:nvSpPr>
        <p:spPr bwMode="auto">
          <a:xfrm>
            <a:off x="8108419" y="1574795"/>
            <a:ext cx="900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dirty="0" smtClean="0"/>
              <a:t>old</a:t>
            </a:r>
            <a:endParaRPr lang="en-US" sz="2000" b="0" dirty="0"/>
          </a:p>
        </p:txBody>
      </p:sp>
      <p:sp>
        <p:nvSpPr>
          <p:cNvPr id="52" name="TextBox 77"/>
          <p:cNvSpPr txBox="1">
            <a:spLocks noChangeArrowheads="1"/>
          </p:cNvSpPr>
          <p:nvPr/>
        </p:nvSpPr>
        <p:spPr bwMode="auto">
          <a:xfrm>
            <a:off x="419100" y="22357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PC0     INST0</a:t>
            </a:r>
          </a:p>
        </p:txBody>
      </p:sp>
      <p:sp>
        <p:nvSpPr>
          <p:cNvPr id="53" name="TextBox 60"/>
          <p:cNvSpPr txBox="1">
            <a:spLocks noChangeArrowheads="1"/>
          </p:cNvSpPr>
          <p:nvPr/>
        </p:nvSpPr>
        <p:spPr bwMode="auto">
          <a:xfrm rot="5400000">
            <a:off x="4334669" y="1692006"/>
            <a:ext cx="246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54" name="TextBox 60"/>
          <p:cNvSpPr txBox="1">
            <a:spLocks noChangeArrowheads="1"/>
          </p:cNvSpPr>
          <p:nvPr/>
        </p:nvSpPr>
        <p:spPr bwMode="auto">
          <a:xfrm rot="5400000">
            <a:off x="5087145" y="170311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grpSp>
        <p:nvGrpSpPr>
          <p:cNvPr id="55" name="Group 84"/>
          <p:cNvGrpSpPr>
            <a:grpSpLocks/>
          </p:cNvGrpSpPr>
          <p:nvPr/>
        </p:nvGrpSpPr>
        <p:grpSpPr bwMode="auto">
          <a:xfrm>
            <a:off x="2170113" y="3313637"/>
            <a:ext cx="3665537" cy="300038"/>
            <a:chOff x="2334985" y="3506314"/>
            <a:chExt cx="3665679" cy="300618"/>
          </a:xfrm>
        </p:grpSpPr>
        <p:cxnSp>
          <p:nvCxnSpPr>
            <p:cNvPr id="56" name="Straight Connector 79"/>
            <p:cNvCxnSpPr>
              <a:cxnSpLocks noChangeShapeType="1"/>
            </p:cNvCxnSpPr>
            <p:nvPr/>
          </p:nvCxnSpPr>
          <p:spPr bwMode="auto">
            <a:xfrm>
              <a:off x="2334985" y="3805344"/>
              <a:ext cx="1663700" cy="158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57" name="Straight Connector 80"/>
            <p:cNvCxnSpPr>
              <a:cxnSpLocks noChangeShapeType="1"/>
            </p:cNvCxnSpPr>
            <p:nvPr/>
          </p:nvCxnSpPr>
          <p:spPr bwMode="auto">
            <a:xfrm flipV="1">
              <a:off x="4057565" y="3506314"/>
              <a:ext cx="1943099" cy="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grpSp>
      <p:grpSp>
        <p:nvGrpSpPr>
          <p:cNvPr id="58" name="Group 78"/>
          <p:cNvGrpSpPr>
            <a:grpSpLocks/>
          </p:cNvGrpSpPr>
          <p:nvPr/>
        </p:nvGrpSpPr>
        <p:grpSpPr bwMode="auto">
          <a:xfrm>
            <a:off x="1562100" y="2389712"/>
            <a:ext cx="838200" cy="2747963"/>
            <a:chOff x="1733336" y="2152553"/>
            <a:chExt cx="838417" cy="2747960"/>
          </a:xfrm>
        </p:grpSpPr>
        <p:cxnSp>
          <p:nvCxnSpPr>
            <p:cNvPr id="59" name="Straight Arrow Connector 27"/>
            <p:cNvCxnSpPr>
              <a:cxnSpLocks noChangeShapeType="1"/>
            </p:cNvCxnSpPr>
            <p:nvPr/>
          </p:nvCxnSpPr>
          <p:spPr bwMode="auto">
            <a:xfrm rot="16200000" flipH="1">
              <a:off x="1299240" y="3799496"/>
              <a:ext cx="1535113" cy="666922"/>
            </a:xfrm>
            <a:prstGeom prst="straightConnector1">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60" name="Straight Arrow Connector 30"/>
            <p:cNvCxnSpPr>
              <a:cxnSpLocks noChangeShapeType="1"/>
            </p:cNvCxnSpPr>
            <p:nvPr/>
          </p:nvCxnSpPr>
          <p:spPr bwMode="auto">
            <a:xfrm>
              <a:off x="1885775" y="2152553"/>
              <a:ext cx="685978" cy="4762"/>
            </a:xfrm>
            <a:prstGeom prst="straightConnector1">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61" name="Group 53"/>
          <p:cNvGrpSpPr>
            <a:grpSpLocks/>
          </p:cNvGrpSpPr>
          <p:nvPr/>
        </p:nvGrpSpPr>
        <p:grpSpPr bwMode="auto">
          <a:xfrm>
            <a:off x="3587750" y="4829700"/>
            <a:ext cx="2603500" cy="307975"/>
            <a:chOff x="3758883" y="4592539"/>
            <a:chExt cx="2603500" cy="308074"/>
          </a:xfrm>
        </p:grpSpPr>
        <p:cxnSp>
          <p:nvCxnSpPr>
            <p:cNvPr id="62" name="Straight Arrow Connector 20"/>
            <p:cNvCxnSpPr>
              <a:cxnSpLocks noChangeShapeType="1"/>
            </p:cNvCxnSpPr>
            <p:nvPr/>
          </p:nvCxnSpPr>
          <p:spPr bwMode="auto">
            <a:xfrm flipV="1">
              <a:off x="3758883" y="4592539"/>
              <a:ext cx="554037" cy="308074"/>
            </a:xfrm>
            <a:prstGeom prst="straightConnector1">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63" name="Straight Arrow Connector 25"/>
            <p:cNvCxnSpPr>
              <a:cxnSpLocks noChangeShapeType="1"/>
            </p:cNvCxnSpPr>
            <p:nvPr/>
          </p:nvCxnSpPr>
          <p:spPr bwMode="auto">
            <a:xfrm>
              <a:off x="5641658" y="4592539"/>
              <a:ext cx="720725" cy="304898"/>
            </a:xfrm>
            <a:prstGeom prst="straightConnector1">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64" name="Group 54"/>
          <p:cNvGrpSpPr>
            <a:grpSpLocks/>
          </p:cNvGrpSpPr>
          <p:nvPr/>
        </p:nvGrpSpPr>
        <p:grpSpPr bwMode="auto">
          <a:xfrm>
            <a:off x="3587750" y="2086500"/>
            <a:ext cx="2613025" cy="307975"/>
            <a:chOff x="3758883" y="1849438"/>
            <a:chExt cx="2613025" cy="307975"/>
          </a:xfrm>
        </p:grpSpPr>
        <p:cxnSp>
          <p:nvCxnSpPr>
            <p:cNvPr id="65" name="Straight Arrow Connector 31"/>
            <p:cNvCxnSpPr>
              <a:cxnSpLocks noChangeShapeType="1"/>
            </p:cNvCxnSpPr>
            <p:nvPr/>
          </p:nvCxnSpPr>
          <p:spPr bwMode="auto">
            <a:xfrm flipV="1">
              <a:off x="3758883" y="1849438"/>
              <a:ext cx="558800" cy="307975"/>
            </a:xfrm>
            <a:prstGeom prst="straightConnector1">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66" name="Straight Arrow Connector 32"/>
            <p:cNvCxnSpPr>
              <a:cxnSpLocks noChangeShapeType="1"/>
            </p:cNvCxnSpPr>
            <p:nvPr/>
          </p:nvCxnSpPr>
          <p:spPr bwMode="auto">
            <a:xfrm>
              <a:off x="5646420" y="1849438"/>
              <a:ext cx="725488" cy="307975"/>
            </a:xfrm>
            <a:prstGeom prst="straightConnector1">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grpSp>
      <p:sp>
        <p:nvSpPr>
          <p:cNvPr id="67" name="Rectangle 3"/>
          <p:cNvSpPr txBox="1">
            <a:spLocks noChangeArrowheads="1"/>
          </p:cNvSpPr>
          <p:nvPr/>
        </p:nvSpPr>
        <p:spPr bwMode="auto">
          <a:xfrm>
            <a:off x="763588" y="5728755"/>
            <a:ext cx="7648575" cy="574675"/>
          </a:xfrm>
          <a:prstGeom prst="rect">
            <a:avLst/>
          </a:prstGeom>
          <a:noFill/>
          <a:ln w="38100">
            <a:noFill/>
            <a:miter lim="800000"/>
            <a:headEnd/>
            <a:tailEnd/>
          </a:ln>
        </p:spPr>
        <p:txBody>
          <a:bodyPr lIns="92075" tIns="46038" rIns="92075" bIns="46038" anchor="ctr"/>
          <a:lstStyle/>
          <a:p>
            <a:pPr marL="342900" indent="-342900" algn="ctr">
              <a:lnSpc>
                <a:spcPct val="125000"/>
              </a:lnSpc>
              <a:spcBef>
                <a:spcPct val="30000"/>
              </a:spcBef>
              <a:buClr>
                <a:schemeClr val="tx2"/>
              </a:buClr>
              <a:buSzPct val="75000"/>
              <a:defRPr/>
            </a:pPr>
            <a:r>
              <a:rPr lang="en-US" sz="2400" b="0" kern="0" dirty="0">
                <a:solidFill>
                  <a:schemeClr val="tx2"/>
                </a:solidFill>
                <a:latin typeface="+mn-lt"/>
                <a:ea typeface="+mn-ea"/>
                <a:cs typeface="+mn-cs"/>
              </a:rPr>
              <a:t>Special </a:t>
            </a:r>
            <a:r>
              <a:rPr lang="en-US" sz="2400" b="0" kern="0" dirty="0" smtClean="0">
                <a:solidFill>
                  <a:schemeClr val="tx2"/>
                </a:solidFill>
                <a:latin typeface="+mn-lt"/>
                <a:ea typeface="+mn-ea"/>
                <a:cs typeface="+mn-cs"/>
              </a:rPr>
              <a:t>instruction IDs </a:t>
            </a:r>
            <a:r>
              <a:rPr lang="en-US" sz="2400" b="0" kern="0" dirty="0" smtClean="0">
                <a:latin typeface="+mn-lt"/>
                <a:ea typeface="+mn-ea"/>
                <a:cs typeface="+mn-cs"/>
              </a:rPr>
              <a:t>ensure </a:t>
            </a:r>
            <a:r>
              <a:rPr lang="en-US" sz="2400" b="0" kern="0" dirty="0">
                <a:latin typeface="+mn-lt"/>
                <a:ea typeface="+mn-ea"/>
                <a:cs typeface="+mn-cs"/>
              </a:rPr>
              <a:t>correct linking</a:t>
            </a:r>
          </a:p>
        </p:txBody>
      </p:sp>
    </p:spTree>
    <p:extLst>
      <p:ext uri="{BB962C8B-B14F-4D97-AF65-F5344CB8AC3E}">
        <p14:creationId xmlns:p14="http://schemas.microsoft.com/office/powerpoint/2010/main" val="3576075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204</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Link Footprints</a:t>
            </a:r>
            <a:endParaRPr lang="en-US" dirty="0">
              <a:solidFill>
                <a:srgbClr val="D5EBFF"/>
              </a:solidFill>
              <a:latin typeface="Arial" charset="0"/>
            </a:endParaRPr>
          </a:p>
        </p:txBody>
      </p:sp>
      <p:grpSp>
        <p:nvGrpSpPr>
          <p:cNvPr id="16" name="Group 73"/>
          <p:cNvGrpSpPr>
            <a:grpSpLocks/>
          </p:cNvGrpSpPr>
          <p:nvPr/>
        </p:nvGrpSpPr>
        <p:grpSpPr bwMode="auto">
          <a:xfrm>
            <a:off x="2286000" y="1627712"/>
            <a:ext cx="5497513" cy="3740150"/>
            <a:chOff x="2457450" y="1390869"/>
            <a:chExt cx="5498052" cy="3231386"/>
          </a:xfrm>
        </p:grpSpPr>
        <p:sp>
          <p:nvSpPr>
            <p:cNvPr id="17" name="Rectangle 9"/>
            <p:cNvSpPr>
              <a:spLocks noChangeArrowheads="1"/>
            </p:cNvSpPr>
            <p:nvPr/>
          </p:nvSpPr>
          <p:spPr bwMode="auto">
            <a:xfrm>
              <a:off x="3241278" y="1390869"/>
              <a:ext cx="701754"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PC5</a:t>
              </a:r>
            </a:p>
            <a:p>
              <a:r>
                <a:rPr lang="en-US" sz="2000" b="0">
                  <a:latin typeface="Arial Narrow" charset="0"/>
                </a:rPr>
                <a:t>  </a:t>
              </a:r>
            </a:p>
            <a:p>
              <a:r>
                <a:rPr lang="en-US" sz="2000" b="0">
                  <a:latin typeface="Arial Narrow" charset="0"/>
                </a:rPr>
                <a:t>  PC3</a:t>
              </a:r>
            </a:p>
            <a:p>
              <a:r>
                <a:rPr lang="en-US" sz="2000" b="0">
                  <a:latin typeface="Arial Narrow" charset="0"/>
                </a:rPr>
                <a:t>  PC4</a:t>
              </a:r>
            </a:p>
            <a:p>
              <a:r>
                <a:rPr lang="en-US" sz="2000" b="0">
                  <a:latin typeface="Arial Narrow" charset="0"/>
                </a:rPr>
                <a:t>  PC5</a:t>
              </a:r>
            </a:p>
            <a:p>
              <a:endParaRPr lang="en-US" sz="2000" b="0">
                <a:latin typeface="Arial Narrow" charset="0"/>
              </a:endParaRPr>
            </a:p>
            <a:p>
              <a:r>
                <a:rPr lang="en-US" sz="2000" b="0">
                  <a:latin typeface="Arial Narrow" charset="0"/>
                </a:rPr>
                <a:t>  PC0</a:t>
              </a:r>
            </a:p>
            <a:p>
              <a:r>
                <a:rPr lang="en-US" sz="2000" b="0">
                  <a:latin typeface="Arial Narrow" charset="0"/>
                </a:rPr>
                <a:t>  PC1</a:t>
              </a:r>
            </a:p>
            <a:p>
              <a:r>
                <a:rPr lang="en-US" sz="2000" b="0">
                  <a:latin typeface="Arial Narrow" charset="0"/>
                </a:rPr>
                <a:t>  PC2</a:t>
              </a:r>
            </a:p>
            <a:p>
              <a:r>
                <a:rPr lang="en-US" sz="2000" b="0">
                  <a:latin typeface="Arial Narrow" charset="0"/>
                </a:rPr>
                <a:t>  PC3</a:t>
              </a:r>
            </a:p>
            <a:p>
              <a:r>
                <a:rPr lang="en-US" sz="2000" b="0">
                  <a:latin typeface="Arial Narrow" charset="0"/>
                </a:rPr>
                <a:t>  </a:t>
              </a:r>
            </a:p>
            <a:p>
              <a:r>
                <a:rPr lang="en-US" sz="2000" b="0">
                  <a:latin typeface="Arial Narrow" charset="0"/>
                </a:rPr>
                <a:t> </a:t>
              </a:r>
            </a:p>
          </p:txBody>
        </p:sp>
        <p:sp>
          <p:nvSpPr>
            <p:cNvPr id="18" name="Rectangle 46"/>
            <p:cNvSpPr>
              <a:spLocks noChangeArrowheads="1"/>
            </p:cNvSpPr>
            <p:nvPr/>
          </p:nvSpPr>
          <p:spPr bwMode="auto">
            <a:xfrm>
              <a:off x="2457450" y="1393055"/>
              <a:ext cx="777156"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r>
                <a:rPr lang="en-US" sz="2000" b="0">
                  <a:latin typeface="Arial Narrow" charset="0"/>
                </a:rPr>
                <a:t> </a:t>
              </a:r>
            </a:p>
            <a:p>
              <a:r>
                <a:rPr lang="en-US" sz="2000" b="0">
                  <a:latin typeface="Arial Narrow" charset="0"/>
                </a:rPr>
                <a:t>  ID: 7</a:t>
              </a:r>
            </a:p>
            <a:p>
              <a:r>
                <a:rPr lang="en-US" sz="2000" b="0">
                  <a:latin typeface="Arial Narrow" charset="0"/>
                </a:rPr>
                <a:t>  </a:t>
              </a:r>
            </a:p>
            <a:p>
              <a:r>
                <a:rPr lang="en-US" sz="2000" b="0">
                  <a:latin typeface="Arial Narrow" charset="0"/>
                </a:rPr>
                <a:t>  ID: 5</a:t>
              </a:r>
            </a:p>
            <a:p>
              <a:r>
                <a:rPr lang="en-US" sz="2000" b="0">
                  <a:latin typeface="Arial Narrow" charset="0"/>
                </a:rPr>
                <a:t>  ID: 6</a:t>
              </a:r>
            </a:p>
            <a:p>
              <a:r>
                <a:rPr lang="en-US" sz="2000" b="0">
                  <a:latin typeface="Arial Narrow" charset="0"/>
                </a:rPr>
                <a:t>  ID: 7</a:t>
              </a:r>
            </a:p>
            <a:p>
              <a:r>
                <a:rPr lang="en-US" sz="2000" b="0">
                  <a:latin typeface="Arial Narrow" charset="0"/>
                </a:rPr>
                <a:t>  </a:t>
              </a:r>
            </a:p>
            <a:p>
              <a:r>
                <a:rPr lang="en-US" sz="2000" b="0">
                  <a:latin typeface="Arial Narrow" charset="0"/>
                </a:rPr>
                <a:t>  ID: 4</a:t>
              </a:r>
            </a:p>
            <a:p>
              <a:r>
                <a:rPr lang="en-US" sz="2000" b="0">
                  <a:latin typeface="Arial Narrow" charset="0"/>
                </a:rPr>
                <a:t>  ID: 5</a:t>
              </a:r>
            </a:p>
            <a:p>
              <a:r>
                <a:rPr lang="en-US" sz="2000" b="0">
                  <a:latin typeface="Arial Narrow" charset="0"/>
                </a:rPr>
                <a:t>  ID: 6</a:t>
              </a:r>
            </a:p>
            <a:p>
              <a:r>
                <a:rPr lang="en-US" sz="2000" b="0">
                  <a:latin typeface="Arial Narrow" charset="0"/>
                </a:rPr>
                <a:t>  ID: 7</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19" name="Rectangle 46"/>
            <p:cNvSpPr>
              <a:spLocks noChangeArrowheads="1"/>
            </p:cNvSpPr>
            <p:nvPr/>
          </p:nvSpPr>
          <p:spPr bwMode="auto">
            <a:xfrm>
              <a:off x="6267450" y="1393055"/>
              <a:ext cx="777156"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ID: 7</a:t>
              </a:r>
            </a:p>
            <a:p>
              <a:r>
                <a:rPr lang="en-US" sz="2000" b="0">
                  <a:latin typeface="Arial Narrow" charset="0"/>
                </a:rPr>
                <a:t>  ID: 5</a:t>
              </a:r>
            </a:p>
            <a:p>
              <a:r>
                <a:rPr lang="en-US" sz="2000" b="0">
                  <a:latin typeface="Arial Narrow" charset="0"/>
                </a:rPr>
                <a:t>  ID: 7</a:t>
              </a:r>
            </a:p>
            <a:p>
              <a:r>
                <a:rPr lang="en-US" sz="2000" b="0">
                  <a:latin typeface="Arial Narrow" charset="0"/>
                </a:rPr>
                <a:t>  ID: 6</a:t>
              </a:r>
            </a:p>
            <a:p>
              <a:r>
                <a:rPr lang="en-US" sz="2000" b="0">
                  <a:latin typeface="Arial Narrow" charset="0"/>
                </a:rPr>
                <a:t>  ID: 5 </a:t>
              </a:r>
            </a:p>
            <a:p>
              <a:r>
                <a:rPr lang="en-US" sz="2000" b="0">
                  <a:latin typeface="Arial Narrow" charset="0"/>
                </a:rPr>
                <a:t>  ID: 4</a:t>
              </a:r>
            </a:p>
            <a:p>
              <a:r>
                <a:rPr lang="en-US" sz="2000" b="0">
                  <a:latin typeface="Arial Narrow" charset="0"/>
                </a:rPr>
                <a:t>  ID: 7</a:t>
              </a:r>
            </a:p>
            <a:p>
              <a:r>
                <a:rPr lang="en-US" sz="2000" b="0">
                  <a:latin typeface="Arial Narrow" charset="0"/>
                </a:rPr>
                <a:t>  ID: 6</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20" name="Rectangle 46"/>
            <p:cNvSpPr>
              <a:spLocks noChangeArrowheads="1"/>
            </p:cNvSpPr>
            <p:nvPr/>
          </p:nvSpPr>
          <p:spPr bwMode="auto">
            <a:xfrm>
              <a:off x="4210050" y="1393055"/>
              <a:ext cx="777156"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r>
                <a:rPr lang="en-US" sz="2000" b="0">
                  <a:latin typeface="Arial Narrow" charset="0"/>
                </a:rPr>
                <a:t> </a:t>
              </a:r>
            </a:p>
            <a:p>
              <a:r>
                <a:rPr lang="en-US" sz="2000" b="0">
                  <a:latin typeface="Arial Narrow" charset="0"/>
                </a:rPr>
                <a:t>   </a:t>
              </a:r>
            </a:p>
            <a:p>
              <a:r>
                <a:rPr lang="en-US" sz="2000" b="0">
                  <a:latin typeface="Arial Narrow" charset="0"/>
                </a:rPr>
                <a:t>  ID: 7</a:t>
              </a:r>
            </a:p>
            <a:p>
              <a:r>
                <a:rPr lang="en-US" sz="2000" b="0">
                  <a:latin typeface="Arial Narrow" charset="0"/>
                </a:rPr>
                <a:t>  ID: 6</a:t>
              </a:r>
            </a:p>
            <a:p>
              <a:r>
                <a:rPr lang="en-US" sz="2000" b="0">
                  <a:latin typeface="Arial Narrow" charset="0"/>
                </a:rPr>
                <a:t>  ID: 5</a:t>
              </a:r>
            </a:p>
            <a:p>
              <a:r>
                <a:rPr lang="en-US" sz="2000" b="0">
                  <a:latin typeface="Arial Narrow" charset="0"/>
                </a:rPr>
                <a:t>  </a:t>
              </a:r>
            </a:p>
            <a:p>
              <a:r>
                <a:rPr lang="en-US" sz="2000" b="0">
                  <a:latin typeface="Arial Narrow" charset="0"/>
                </a:rPr>
                <a:t>  ID: 7 </a:t>
              </a:r>
            </a:p>
            <a:p>
              <a:r>
                <a:rPr lang="en-US" sz="2000" b="0">
                  <a:latin typeface="Arial Narrow" charset="0"/>
                </a:rPr>
                <a:t>  ID: 5</a:t>
              </a:r>
            </a:p>
            <a:p>
              <a:r>
                <a:rPr lang="en-US" sz="2000" b="0">
                  <a:latin typeface="Arial Narrow" charset="0"/>
                </a:rPr>
                <a:t>  ID: 4</a:t>
              </a:r>
            </a:p>
            <a:p>
              <a:r>
                <a:rPr lang="en-US" sz="2000" b="0">
                  <a:latin typeface="Arial Narrow" charset="0"/>
                </a:rPr>
                <a:t>  ID: 6</a:t>
              </a:r>
            </a:p>
            <a:p>
              <a:r>
                <a:rPr lang="en-US" sz="2000" b="0">
                  <a:latin typeface="Arial Narrow" charset="0"/>
                </a:rPr>
                <a:t>   </a:t>
              </a:r>
            </a:p>
            <a:p>
              <a:r>
                <a:rPr lang="en-US" sz="2000" b="0">
                  <a:latin typeface="Arial Narrow" charset="0"/>
                </a:rPr>
                <a:t>  ID: 7</a:t>
              </a:r>
            </a:p>
            <a:p>
              <a:r>
                <a:rPr lang="en-US" sz="2000" b="0">
                  <a:latin typeface="Arial Narrow" charset="0"/>
                </a:rPr>
                <a:t> </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21" name="Rectangle 6"/>
            <p:cNvSpPr>
              <a:spLocks noChangeArrowheads="1"/>
            </p:cNvSpPr>
            <p:nvPr/>
          </p:nvSpPr>
          <p:spPr bwMode="auto">
            <a:xfrm>
              <a:off x="4989950" y="1392377"/>
              <a:ext cx="908152"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a:t>
              </a:r>
            </a:p>
            <a:p>
              <a:r>
                <a:rPr lang="en-US" sz="2000" b="0">
                  <a:latin typeface="Arial Narrow" charset="0"/>
                </a:rPr>
                <a:t>  AUX1</a:t>
              </a:r>
            </a:p>
            <a:p>
              <a:r>
                <a:rPr lang="en-US" sz="2000" b="0">
                  <a:latin typeface="Arial Narrow" charset="0"/>
                </a:rPr>
                <a:t>  AUX2</a:t>
              </a:r>
            </a:p>
            <a:p>
              <a:r>
                <a:rPr lang="en-US" sz="2000" b="0">
                  <a:latin typeface="Arial Narrow" charset="0"/>
                </a:rPr>
                <a:t>  AUX3</a:t>
              </a:r>
            </a:p>
            <a:p>
              <a:r>
                <a:rPr lang="en-US" sz="2000" b="0">
                  <a:latin typeface="Arial Narrow" charset="0"/>
                </a:rPr>
                <a:t>  </a:t>
              </a:r>
            </a:p>
            <a:p>
              <a:r>
                <a:rPr lang="en-US" sz="2000" b="0">
                  <a:latin typeface="Arial Narrow" charset="0"/>
                </a:rPr>
                <a:t>  AUX5</a:t>
              </a:r>
            </a:p>
            <a:p>
              <a:r>
                <a:rPr lang="en-US" sz="2000" b="0">
                  <a:latin typeface="Arial Narrow" charset="0"/>
                </a:rPr>
                <a:t>  AUX6</a:t>
              </a:r>
            </a:p>
            <a:p>
              <a:r>
                <a:rPr lang="en-US" sz="2000" b="0">
                  <a:latin typeface="Arial Narrow" charset="0"/>
                </a:rPr>
                <a:t>  AUX7</a:t>
              </a:r>
            </a:p>
            <a:p>
              <a:r>
                <a:rPr lang="en-US" sz="2000" b="0">
                  <a:latin typeface="Arial Narrow" charset="0"/>
                </a:rPr>
                <a:t>  AUX8</a:t>
              </a:r>
            </a:p>
            <a:p>
              <a:endParaRPr lang="en-US" sz="2000" b="0">
                <a:latin typeface="Arial Narrow" charset="0"/>
              </a:endParaRPr>
            </a:p>
            <a:p>
              <a:r>
                <a:rPr lang="en-US" sz="2000" b="0">
                  <a:latin typeface="Arial Narrow" charset="0"/>
                </a:rPr>
                <a:t>  AUX10</a:t>
              </a:r>
            </a:p>
            <a:p>
              <a:r>
                <a:rPr lang="en-US" sz="2000" b="0">
                  <a:latin typeface="Arial Narrow" charset="0"/>
                </a:rPr>
                <a:t>  </a:t>
              </a:r>
            </a:p>
            <a:p>
              <a:endParaRPr lang="en-US" sz="2000" b="0">
                <a:latin typeface="Arial Narrow" charset="0"/>
              </a:endParaRPr>
            </a:p>
          </p:txBody>
        </p:sp>
        <p:sp>
          <p:nvSpPr>
            <p:cNvPr id="22" name="TextBox 60"/>
            <p:cNvSpPr txBox="1">
              <a:spLocks noChangeArrowheads="1"/>
            </p:cNvSpPr>
            <p:nvPr/>
          </p:nvSpPr>
          <p:spPr bwMode="auto">
            <a:xfrm rot="5400000">
              <a:off x="2770187" y="1402876"/>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23" name="TextBox 60"/>
            <p:cNvSpPr txBox="1">
              <a:spLocks noChangeArrowheads="1"/>
            </p:cNvSpPr>
            <p:nvPr/>
          </p:nvSpPr>
          <p:spPr bwMode="auto">
            <a:xfrm rot="5400000">
              <a:off x="3522662" y="1412402"/>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24" name="Rectangle 6"/>
            <p:cNvSpPr>
              <a:spLocks noChangeArrowheads="1"/>
            </p:cNvSpPr>
            <p:nvPr/>
          </p:nvSpPr>
          <p:spPr bwMode="auto">
            <a:xfrm>
              <a:off x="7047350" y="1392377"/>
              <a:ext cx="908152" cy="3229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a:t>
              </a:r>
            </a:p>
            <a:p>
              <a:r>
                <a:rPr lang="en-US" sz="2000" b="0">
                  <a:latin typeface="Arial Narrow" charset="0"/>
                </a:rPr>
                <a:t>  </a:t>
              </a:r>
            </a:p>
            <a:p>
              <a:r>
                <a:rPr lang="en-US" sz="2000" b="0">
                  <a:latin typeface="Arial Narrow" charset="0"/>
                </a:rPr>
                <a:t>  AUX21</a:t>
              </a:r>
            </a:p>
            <a:p>
              <a:r>
                <a:rPr lang="en-US" sz="2000" b="0">
                  <a:latin typeface="Arial Narrow" charset="0"/>
                </a:rPr>
                <a:t>  AUX22</a:t>
              </a:r>
            </a:p>
            <a:p>
              <a:r>
                <a:rPr lang="en-US" sz="2000" b="0">
                  <a:latin typeface="Arial Narrow" charset="0"/>
                </a:rPr>
                <a:t>  AUX23</a:t>
              </a:r>
            </a:p>
            <a:p>
              <a:r>
                <a:rPr lang="en-US" sz="2000" b="0">
                  <a:latin typeface="Arial Narrow" charset="0"/>
                </a:rPr>
                <a:t>  AUX24</a:t>
              </a:r>
            </a:p>
            <a:p>
              <a:r>
                <a:rPr lang="en-US" sz="2000" b="0">
                  <a:latin typeface="Arial Narrow" charset="0"/>
                </a:rPr>
                <a:t>  AUX25</a:t>
              </a:r>
            </a:p>
            <a:p>
              <a:r>
                <a:rPr lang="en-US" sz="2000" b="0">
                  <a:latin typeface="Arial Narrow" charset="0"/>
                </a:rPr>
                <a:t>  AUX26</a:t>
              </a:r>
            </a:p>
            <a:p>
              <a:r>
                <a:rPr lang="en-US" sz="2000" b="0">
                  <a:latin typeface="Arial Narrow" charset="0"/>
                </a:rPr>
                <a:t>  AUX27</a:t>
              </a:r>
            </a:p>
            <a:p>
              <a:r>
                <a:rPr lang="en-US" sz="2000" b="0">
                  <a:latin typeface="Arial Narrow" charset="0"/>
                </a:rPr>
                <a:t>  AUX28</a:t>
              </a:r>
            </a:p>
            <a:p>
              <a:r>
                <a:rPr lang="en-US" sz="2000" b="0">
                  <a:latin typeface="Arial Narrow" charset="0"/>
                </a:rPr>
                <a:t> </a:t>
              </a:r>
            </a:p>
            <a:p>
              <a:r>
                <a:rPr lang="en-US" sz="2000" b="0">
                  <a:latin typeface="Arial Narrow" charset="0"/>
                </a:rPr>
                <a:t>  </a:t>
              </a:r>
            </a:p>
            <a:p>
              <a:endParaRPr lang="en-US" sz="2000" b="0">
                <a:latin typeface="Arial Narrow" charset="0"/>
              </a:endParaRPr>
            </a:p>
          </p:txBody>
        </p:sp>
        <p:sp>
          <p:nvSpPr>
            <p:cNvPr id="25" name="TextBox 60"/>
            <p:cNvSpPr txBox="1">
              <a:spLocks noChangeArrowheads="1"/>
            </p:cNvSpPr>
            <p:nvPr/>
          </p:nvSpPr>
          <p:spPr bwMode="auto">
            <a:xfrm rot="5400000">
              <a:off x="6561137" y="1549488"/>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26" name="TextBox 60"/>
            <p:cNvSpPr txBox="1">
              <a:spLocks noChangeArrowheads="1"/>
            </p:cNvSpPr>
            <p:nvPr/>
          </p:nvSpPr>
          <p:spPr bwMode="auto">
            <a:xfrm rot="5400000">
              <a:off x="7313612" y="1559014"/>
              <a:ext cx="212728" cy="3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grpSp>
      <p:sp>
        <p:nvSpPr>
          <p:cNvPr id="27" name="TextBox 13"/>
          <p:cNvSpPr txBox="1">
            <a:spLocks noChangeArrowheads="1"/>
          </p:cNvSpPr>
          <p:nvPr/>
        </p:nvSpPr>
        <p:spPr bwMode="auto">
          <a:xfrm>
            <a:off x="4141788" y="957787"/>
            <a:ext cx="1579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chemeClr val="tx2"/>
                </a:solidFill>
              </a:rPr>
              <a:t>Issue-stage </a:t>
            </a:r>
            <a:br>
              <a:rPr lang="en-US" sz="2000" b="0">
                <a:solidFill>
                  <a:schemeClr val="tx2"/>
                </a:solidFill>
              </a:rPr>
            </a:br>
            <a:r>
              <a:rPr lang="en-US" sz="2000" b="0">
                <a:solidFill>
                  <a:schemeClr val="tx2"/>
                </a:solidFill>
              </a:rPr>
              <a:t>recorder</a:t>
            </a:r>
          </a:p>
        </p:txBody>
      </p:sp>
      <p:sp>
        <p:nvSpPr>
          <p:cNvPr id="28" name="TextBox 14"/>
          <p:cNvSpPr txBox="1">
            <a:spLocks noChangeArrowheads="1"/>
          </p:cNvSpPr>
          <p:nvPr/>
        </p:nvSpPr>
        <p:spPr bwMode="auto">
          <a:xfrm>
            <a:off x="2217738" y="951437"/>
            <a:ext cx="1608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chemeClr val="tx2"/>
                </a:solidFill>
              </a:rPr>
              <a:t>Fetch-stage </a:t>
            </a:r>
          </a:p>
          <a:p>
            <a:pPr algn="ctr" eaLnBrk="1" hangingPunct="1"/>
            <a:r>
              <a:rPr lang="en-US" sz="2000" b="0">
                <a:solidFill>
                  <a:schemeClr val="tx2"/>
                </a:solidFill>
              </a:rPr>
              <a:t>recorder</a:t>
            </a:r>
          </a:p>
        </p:txBody>
      </p:sp>
      <p:sp>
        <p:nvSpPr>
          <p:cNvPr id="29" name="TextBox 15"/>
          <p:cNvSpPr txBox="1">
            <a:spLocks noChangeArrowheads="1"/>
          </p:cNvSpPr>
          <p:nvPr/>
        </p:nvSpPr>
        <p:spPr bwMode="auto">
          <a:xfrm>
            <a:off x="6126063" y="968900"/>
            <a:ext cx="1824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smtClean="0">
                <a:solidFill>
                  <a:schemeClr val="tx2"/>
                </a:solidFill>
              </a:rPr>
              <a:t>Execute-</a:t>
            </a:r>
            <a:r>
              <a:rPr lang="en-US" sz="2000" b="0" dirty="0">
                <a:solidFill>
                  <a:schemeClr val="tx2"/>
                </a:solidFill>
              </a:rPr>
              <a:t>stage </a:t>
            </a:r>
          </a:p>
          <a:p>
            <a:pPr algn="ctr" eaLnBrk="1" hangingPunct="1"/>
            <a:r>
              <a:rPr lang="en-US" sz="2000" b="0" dirty="0">
                <a:solidFill>
                  <a:schemeClr val="tx2"/>
                </a:solidFill>
              </a:rPr>
              <a:t>recorder</a:t>
            </a:r>
          </a:p>
        </p:txBody>
      </p:sp>
      <p:sp>
        <p:nvSpPr>
          <p:cNvPr id="30" name="TextBox 18"/>
          <p:cNvSpPr txBox="1">
            <a:spLocks noChangeArrowheads="1"/>
          </p:cNvSpPr>
          <p:nvPr/>
        </p:nvSpPr>
        <p:spPr bwMode="auto">
          <a:xfrm>
            <a:off x="363538" y="932387"/>
            <a:ext cx="174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chemeClr val="tx2"/>
                </a:solidFill>
              </a:rPr>
              <a:t>Test program </a:t>
            </a:r>
            <a:br>
              <a:rPr lang="en-US" sz="2000" b="0">
                <a:solidFill>
                  <a:schemeClr val="tx2"/>
                </a:solidFill>
              </a:rPr>
            </a:br>
            <a:r>
              <a:rPr lang="en-US" sz="2000" b="0">
                <a:solidFill>
                  <a:schemeClr val="tx2"/>
                </a:solidFill>
              </a:rPr>
              <a:t>binary</a:t>
            </a:r>
          </a:p>
        </p:txBody>
      </p:sp>
      <p:sp>
        <p:nvSpPr>
          <p:cNvPr id="31" name="Rectangle 17"/>
          <p:cNvSpPr>
            <a:spLocks noChangeArrowheads="1"/>
          </p:cNvSpPr>
          <p:nvPr/>
        </p:nvSpPr>
        <p:spPr bwMode="auto">
          <a:xfrm>
            <a:off x="996950" y="1622950"/>
            <a:ext cx="925513"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lstStyle/>
          <a:p>
            <a:endParaRPr lang="en-US" sz="2000" b="0">
              <a:latin typeface="Arial Narrow" charset="0"/>
            </a:endParaRPr>
          </a:p>
          <a:p>
            <a:endParaRPr lang="en-US" sz="2000" b="0">
              <a:latin typeface="Arial Narrow" charset="0"/>
            </a:endParaRPr>
          </a:p>
          <a:p>
            <a:r>
              <a:rPr lang="en-US" sz="2000" b="0">
                <a:latin typeface="Arial Narrow" charset="0"/>
              </a:rPr>
              <a:t>  </a:t>
            </a:r>
          </a:p>
          <a:p>
            <a:r>
              <a:rPr lang="en-US" sz="2000" b="0">
                <a:latin typeface="Arial Narrow" charset="0"/>
              </a:rPr>
              <a:t>  INST1</a:t>
            </a:r>
          </a:p>
          <a:p>
            <a:r>
              <a:rPr lang="en-US" sz="2000" b="0">
                <a:latin typeface="Arial Narrow" charset="0"/>
              </a:rPr>
              <a:t>  INST2</a:t>
            </a:r>
          </a:p>
          <a:p>
            <a:r>
              <a:rPr lang="en-US" sz="2000" b="0">
                <a:latin typeface="Arial Narrow" charset="0"/>
              </a:rPr>
              <a:t>  INST3</a:t>
            </a:r>
          </a:p>
          <a:p>
            <a:r>
              <a:rPr lang="en-US" sz="2000" b="0">
                <a:latin typeface="Arial Narrow" charset="0"/>
              </a:rPr>
              <a:t>  INST4</a:t>
            </a:r>
          </a:p>
          <a:p>
            <a:endParaRPr lang="en-US" sz="2000" b="0">
              <a:latin typeface="Arial Narrow" charset="0"/>
            </a:endParaRPr>
          </a:p>
          <a:p>
            <a:r>
              <a:rPr lang="en-US" sz="2000" b="0">
                <a:latin typeface="Arial Narrow" charset="0"/>
              </a:rPr>
              <a:t>  INST6</a:t>
            </a:r>
          </a:p>
        </p:txBody>
      </p:sp>
      <p:sp>
        <p:nvSpPr>
          <p:cNvPr id="32" name="Rectangle 61"/>
          <p:cNvSpPr>
            <a:spLocks noChangeArrowheads="1"/>
          </p:cNvSpPr>
          <p:nvPr/>
        </p:nvSpPr>
        <p:spPr bwMode="auto">
          <a:xfrm>
            <a:off x="315913" y="1622950"/>
            <a:ext cx="1635125" cy="3732212"/>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sz="2000" b="0">
              <a:latin typeface="Arial Narrow" charset="0"/>
            </a:endParaRPr>
          </a:p>
          <a:p>
            <a:r>
              <a:rPr lang="en-US" sz="2000" b="0">
                <a:latin typeface="Arial Narrow" charset="0"/>
              </a:rPr>
              <a:t>  </a:t>
            </a:r>
          </a:p>
          <a:p>
            <a:r>
              <a:rPr lang="en-US" sz="2000" b="0">
                <a:latin typeface="Arial Narrow" charset="0"/>
              </a:rPr>
              <a:t>  </a:t>
            </a:r>
          </a:p>
          <a:p>
            <a:r>
              <a:rPr lang="en-US" sz="2000" b="0">
                <a:latin typeface="Arial Narrow" charset="0"/>
              </a:rPr>
              <a:t>  PC1</a:t>
            </a:r>
          </a:p>
          <a:p>
            <a:r>
              <a:rPr lang="en-US" sz="2000" b="0">
                <a:latin typeface="Arial Narrow" charset="0"/>
              </a:rPr>
              <a:t>  PC2</a:t>
            </a:r>
          </a:p>
          <a:p>
            <a:r>
              <a:rPr lang="en-US" sz="2000" b="0">
                <a:latin typeface="Arial Narrow" charset="0"/>
              </a:rPr>
              <a:t>  PC3</a:t>
            </a:r>
          </a:p>
          <a:p>
            <a:r>
              <a:rPr lang="en-US" sz="2000" b="0">
                <a:latin typeface="Arial Narrow" charset="0"/>
              </a:rPr>
              <a:t>  PC4  </a:t>
            </a:r>
          </a:p>
          <a:p>
            <a:r>
              <a:rPr lang="en-US" sz="2000" b="0">
                <a:latin typeface="Arial Narrow" charset="0"/>
              </a:rPr>
              <a:t>  </a:t>
            </a:r>
          </a:p>
          <a:p>
            <a:r>
              <a:rPr lang="en-US" sz="2000" b="0">
                <a:latin typeface="Arial Narrow" charset="0"/>
              </a:rPr>
              <a:t>  PC6</a:t>
            </a:r>
          </a:p>
        </p:txBody>
      </p:sp>
      <p:sp>
        <p:nvSpPr>
          <p:cNvPr id="33" name="TextBox 62"/>
          <p:cNvSpPr txBox="1">
            <a:spLocks noChangeArrowheads="1"/>
          </p:cNvSpPr>
          <p:nvPr/>
        </p:nvSpPr>
        <p:spPr bwMode="auto">
          <a:xfrm rot="5400000">
            <a:off x="561182" y="4389168"/>
            <a:ext cx="303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4" name="TextBox 63"/>
          <p:cNvSpPr txBox="1">
            <a:spLocks noChangeArrowheads="1"/>
          </p:cNvSpPr>
          <p:nvPr/>
        </p:nvSpPr>
        <p:spPr bwMode="auto">
          <a:xfrm rot="5400000">
            <a:off x="571500" y="1948387"/>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5" name="TextBox 64"/>
          <p:cNvSpPr txBox="1">
            <a:spLocks noChangeArrowheads="1"/>
          </p:cNvSpPr>
          <p:nvPr/>
        </p:nvSpPr>
        <p:spPr bwMode="auto">
          <a:xfrm rot="5400000">
            <a:off x="1332707" y="1953943"/>
            <a:ext cx="290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6" name="TextBox 65"/>
          <p:cNvSpPr txBox="1">
            <a:spLocks noChangeArrowheads="1"/>
          </p:cNvSpPr>
          <p:nvPr/>
        </p:nvSpPr>
        <p:spPr bwMode="auto">
          <a:xfrm rot="5400000">
            <a:off x="1324770" y="4401868"/>
            <a:ext cx="296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37" name="TextBox 70"/>
          <p:cNvSpPr txBox="1">
            <a:spLocks noChangeArrowheads="1"/>
          </p:cNvSpPr>
          <p:nvPr/>
        </p:nvSpPr>
        <p:spPr bwMode="auto">
          <a:xfrm>
            <a:off x="4157663" y="3162825"/>
            <a:ext cx="132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AUX3</a:t>
            </a:r>
          </a:p>
        </p:txBody>
      </p:sp>
      <p:sp>
        <p:nvSpPr>
          <p:cNvPr id="39" name="TextBox 73"/>
          <p:cNvSpPr txBox="1">
            <a:spLocks noChangeArrowheads="1"/>
          </p:cNvSpPr>
          <p:nvPr/>
        </p:nvSpPr>
        <p:spPr bwMode="auto">
          <a:xfrm>
            <a:off x="4152900" y="4675712"/>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AUX9</a:t>
            </a:r>
          </a:p>
        </p:txBody>
      </p:sp>
      <p:sp>
        <p:nvSpPr>
          <p:cNvPr id="40" name="TextBox 74"/>
          <p:cNvSpPr txBox="1">
            <a:spLocks noChangeArrowheads="1"/>
          </p:cNvSpPr>
          <p:nvPr/>
        </p:nvSpPr>
        <p:spPr bwMode="auto">
          <a:xfrm>
            <a:off x="4157663" y="1932512"/>
            <a:ext cx="132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AUX0</a:t>
            </a:r>
          </a:p>
        </p:txBody>
      </p:sp>
      <p:sp>
        <p:nvSpPr>
          <p:cNvPr id="41" name="TextBox 75"/>
          <p:cNvSpPr txBox="1">
            <a:spLocks noChangeArrowheads="1"/>
          </p:cNvSpPr>
          <p:nvPr/>
        </p:nvSpPr>
        <p:spPr bwMode="auto">
          <a:xfrm>
            <a:off x="2400300" y="4983687"/>
            <a:ext cx="1198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PC4</a:t>
            </a:r>
          </a:p>
        </p:txBody>
      </p:sp>
      <p:sp>
        <p:nvSpPr>
          <p:cNvPr id="42" name="TextBox 76"/>
          <p:cNvSpPr txBox="1">
            <a:spLocks noChangeArrowheads="1"/>
          </p:cNvSpPr>
          <p:nvPr/>
        </p:nvSpPr>
        <p:spPr bwMode="auto">
          <a:xfrm>
            <a:off x="2400300" y="2240487"/>
            <a:ext cx="1198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PC0</a:t>
            </a:r>
          </a:p>
        </p:txBody>
      </p:sp>
      <p:sp>
        <p:nvSpPr>
          <p:cNvPr id="43" name="TextBox 77"/>
          <p:cNvSpPr txBox="1">
            <a:spLocks noChangeArrowheads="1"/>
          </p:cNvSpPr>
          <p:nvPr/>
        </p:nvSpPr>
        <p:spPr bwMode="auto">
          <a:xfrm>
            <a:off x="419100" y="37597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PC5     INST5</a:t>
            </a:r>
          </a:p>
        </p:txBody>
      </p:sp>
      <p:cxnSp>
        <p:nvCxnSpPr>
          <p:cNvPr id="44" name="Straight Arrow Connector 80"/>
          <p:cNvCxnSpPr>
            <a:cxnSpLocks noChangeShapeType="1"/>
          </p:cNvCxnSpPr>
          <p:nvPr/>
        </p:nvCxnSpPr>
        <p:spPr bwMode="auto">
          <a:xfrm rot="16200000" flipH="1">
            <a:off x="6190190" y="3516837"/>
            <a:ext cx="370205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TextBox 81"/>
          <p:cNvSpPr txBox="1">
            <a:spLocks noChangeArrowheads="1"/>
          </p:cNvSpPr>
          <p:nvPr/>
        </p:nvSpPr>
        <p:spPr bwMode="auto">
          <a:xfrm rot="5400000">
            <a:off x="7984593" y="2994550"/>
            <a:ext cx="669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t>time</a:t>
            </a:r>
          </a:p>
        </p:txBody>
      </p:sp>
      <p:cxnSp>
        <p:nvCxnSpPr>
          <p:cNvPr id="46" name="Straight Connector 51"/>
          <p:cNvCxnSpPr>
            <a:cxnSpLocks noChangeShapeType="1"/>
          </p:cNvCxnSpPr>
          <p:nvPr/>
        </p:nvCxnSpPr>
        <p:spPr bwMode="auto">
          <a:xfrm rot="5400000" flipH="1" flipV="1">
            <a:off x="-12700" y="3240612"/>
            <a:ext cx="4254500" cy="0"/>
          </a:xfrm>
          <a:prstGeom prst="line">
            <a:avLst/>
          </a:prstGeom>
          <a:noFill/>
          <a:ln w="38100">
            <a:solidFill>
              <a:srgbClr val="66FFFF"/>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7" name="TextBox 86"/>
          <p:cNvSpPr txBox="1">
            <a:spLocks noChangeArrowheads="1"/>
          </p:cNvSpPr>
          <p:nvPr/>
        </p:nvSpPr>
        <p:spPr bwMode="auto">
          <a:xfrm>
            <a:off x="6202363" y="4980512"/>
            <a:ext cx="1446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AUX29</a:t>
            </a:r>
          </a:p>
        </p:txBody>
      </p:sp>
      <p:sp>
        <p:nvSpPr>
          <p:cNvPr id="48" name="TextBox 70"/>
          <p:cNvSpPr txBox="1">
            <a:spLocks noChangeArrowheads="1"/>
          </p:cNvSpPr>
          <p:nvPr/>
        </p:nvSpPr>
        <p:spPr bwMode="auto">
          <a:xfrm>
            <a:off x="6211888" y="2240487"/>
            <a:ext cx="1446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AUX20</a:t>
            </a:r>
          </a:p>
        </p:txBody>
      </p:sp>
      <p:sp>
        <p:nvSpPr>
          <p:cNvPr id="49" name="TextBox 76"/>
          <p:cNvSpPr txBox="1">
            <a:spLocks noChangeArrowheads="1"/>
          </p:cNvSpPr>
          <p:nvPr/>
        </p:nvSpPr>
        <p:spPr bwMode="auto">
          <a:xfrm>
            <a:off x="2400300" y="3459687"/>
            <a:ext cx="1198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ID: 0      PC6</a:t>
            </a:r>
          </a:p>
        </p:txBody>
      </p:sp>
      <p:sp>
        <p:nvSpPr>
          <p:cNvPr id="50" name="TextBox 81"/>
          <p:cNvSpPr txBox="1">
            <a:spLocks noChangeArrowheads="1"/>
          </p:cNvSpPr>
          <p:nvPr/>
        </p:nvSpPr>
        <p:spPr bwMode="auto">
          <a:xfrm>
            <a:off x="8075081" y="4858275"/>
            <a:ext cx="896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dirty="0" smtClean="0"/>
              <a:t>young</a:t>
            </a:r>
            <a:endParaRPr lang="en-US" sz="2000" b="0" dirty="0"/>
          </a:p>
        </p:txBody>
      </p:sp>
      <p:sp>
        <p:nvSpPr>
          <p:cNvPr id="51" name="TextBox 81"/>
          <p:cNvSpPr txBox="1">
            <a:spLocks noChangeArrowheads="1"/>
          </p:cNvSpPr>
          <p:nvPr/>
        </p:nvSpPr>
        <p:spPr bwMode="auto">
          <a:xfrm>
            <a:off x="8108419" y="1574795"/>
            <a:ext cx="900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dirty="0" smtClean="0"/>
              <a:t>old</a:t>
            </a:r>
            <a:endParaRPr lang="en-US" sz="2000" b="0" dirty="0"/>
          </a:p>
        </p:txBody>
      </p:sp>
      <p:sp>
        <p:nvSpPr>
          <p:cNvPr id="52" name="TextBox 77"/>
          <p:cNvSpPr txBox="1">
            <a:spLocks noChangeArrowheads="1"/>
          </p:cNvSpPr>
          <p:nvPr/>
        </p:nvSpPr>
        <p:spPr bwMode="auto">
          <a:xfrm>
            <a:off x="419100" y="22357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latin typeface="Arial Narrow" charset="0"/>
              </a:rPr>
              <a:t>PC0     INST0</a:t>
            </a:r>
          </a:p>
        </p:txBody>
      </p:sp>
      <p:sp>
        <p:nvSpPr>
          <p:cNvPr id="53" name="TextBox 60"/>
          <p:cNvSpPr txBox="1">
            <a:spLocks noChangeArrowheads="1"/>
          </p:cNvSpPr>
          <p:nvPr/>
        </p:nvSpPr>
        <p:spPr bwMode="auto">
          <a:xfrm rot="5400000">
            <a:off x="4334669" y="1692006"/>
            <a:ext cx="246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54" name="TextBox 60"/>
          <p:cNvSpPr txBox="1">
            <a:spLocks noChangeArrowheads="1"/>
          </p:cNvSpPr>
          <p:nvPr/>
        </p:nvSpPr>
        <p:spPr bwMode="auto">
          <a:xfrm rot="5400000">
            <a:off x="5087145" y="170311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a:latin typeface="Arial Narrow" charset="0"/>
              </a:rPr>
              <a:t>…</a:t>
            </a:r>
          </a:p>
        </p:txBody>
      </p:sp>
      <p:sp>
        <p:nvSpPr>
          <p:cNvPr id="67" name="Rectangle 3"/>
          <p:cNvSpPr txBox="1">
            <a:spLocks noChangeArrowheads="1"/>
          </p:cNvSpPr>
          <p:nvPr/>
        </p:nvSpPr>
        <p:spPr bwMode="auto">
          <a:xfrm>
            <a:off x="763588" y="5728755"/>
            <a:ext cx="7648575" cy="574675"/>
          </a:xfrm>
          <a:prstGeom prst="rect">
            <a:avLst/>
          </a:prstGeom>
          <a:noFill/>
          <a:ln w="38100">
            <a:noFill/>
            <a:miter lim="800000"/>
            <a:headEnd/>
            <a:tailEnd/>
          </a:ln>
        </p:spPr>
        <p:txBody>
          <a:bodyPr lIns="92075" tIns="46038" rIns="92075" bIns="46038" anchor="ctr"/>
          <a:lstStyle/>
          <a:p>
            <a:pPr marL="342900" indent="-342900" algn="ctr">
              <a:lnSpc>
                <a:spcPct val="125000"/>
              </a:lnSpc>
              <a:spcBef>
                <a:spcPct val="30000"/>
              </a:spcBef>
              <a:buClr>
                <a:schemeClr val="tx2"/>
              </a:buClr>
              <a:buSzPct val="75000"/>
              <a:defRPr/>
            </a:pPr>
            <a:r>
              <a:rPr lang="en-US" sz="2400" b="0" kern="0" dirty="0">
                <a:solidFill>
                  <a:schemeClr val="tx2"/>
                </a:solidFill>
                <a:latin typeface="+mn-lt"/>
                <a:ea typeface="+mn-ea"/>
                <a:cs typeface="+mn-cs"/>
              </a:rPr>
              <a:t>Special </a:t>
            </a:r>
            <a:r>
              <a:rPr lang="en-US" sz="2400" b="0" kern="0" dirty="0" smtClean="0">
                <a:solidFill>
                  <a:schemeClr val="tx2"/>
                </a:solidFill>
                <a:latin typeface="+mn-lt"/>
                <a:ea typeface="+mn-ea"/>
                <a:cs typeface="+mn-cs"/>
              </a:rPr>
              <a:t>instruction IDs </a:t>
            </a:r>
            <a:r>
              <a:rPr lang="en-US" sz="2400" b="0" kern="0" dirty="0" smtClean="0">
                <a:latin typeface="+mn-lt"/>
                <a:ea typeface="+mn-ea"/>
                <a:cs typeface="+mn-cs"/>
              </a:rPr>
              <a:t>ensure </a:t>
            </a:r>
            <a:r>
              <a:rPr lang="en-US" sz="2400" b="0" kern="0" dirty="0">
                <a:latin typeface="+mn-lt"/>
                <a:ea typeface="+mn-ea"/>
                <a:cs typeface="+mn-cs"/>
              </a:rPr>
              <a:t>correct linking</a:t>
            </a:r>
          </a:p>
        </p:txBody>
      </p:sp>
      <p:grpSp>
        <p:nvGrpSpPr>
          <p:cNvPr id="68" name="Group 84"/>
          <p:cNvGrpSpPr>
            <a:grpSpLocks/>
          </p:cNvGrpSpPr>
          <p:nvPr/>
        </p:nvGrpSpPr>
        <p:grpSpPr bwMode="auto">
          <a:xfrm>
            <a:off x="1714500" y="2084912"/>
            <a:ext cx="4495800" cy="3086100"/>
            <a:chOff x="1714500" y="1847850"/>
            <a:chExt cx="4495800" cy="3086100"/>
          </a:xfrm>
        </p:grpSpPr>
        <p:grpSp>
          <p:nvGrpSpPr>
            <p:cNvPr id="69" name="Group 84"/>
            <p:cNvGrpSpPr>
              <a:grpSpLocks/>
            </p:cNvGrpSpPr>
            <p:nvPr/>
          </p:nvGrpSpPr>
          <p:grpSpPr bwMode="auto">
            <a:xfrm>
              <a:off x="2170113" y="3076575"/>
              <a:ext cx="3665537" cy="300038"/>
              <a:chOff x="2334985" y="3506314"/>
              <a:chExt cx="3665679" cy="300618"/>
            </a:xfrm>
          </p:grpSpPr>
          <p:cxnSp>
            <p:nvCxnSpPr>
              <p:cNvPr id="104" name="Straight Connector 79"/>
              <p:cNvCxnSpPr>
                <a:cxnSpLocks noChangeShapeType="1"/>
              </p:cNvCxnSpPr>
              <p:nvPr/>
            </p:nvCxnSpPr>
            <p:spPr bwMode="auto">
              <a:xfrm>
                <a:off x="2334985" y="3805344"/>
                <a:ext cx="1663700" cy="158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05" name="Straight Connector 80"/>
              <p:cNvCxnSpPr>
                <a:cxnSpLocks noChangeShapeType="1"/>
              </p:cNvCxnSpPr>
              <p:nvPr/>
            </p:nvCxnSpPr>
            <p:spPr bwMode="auto">
              <a:xfrm flipV="1">
                <a:off x="4057565" y="3506314"/>
                <a:ext cx="1943099" cy="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grpSp>
        <p:grpSp>
          <p:nvGrpSpPr>
            <p:cNvPr id="70" name="Group 83"/>
            <p:cNvGrpSpPr>
              <a:grpSpLocks/>
            </p:cNvGrpSpPr>
            <p:nvPr/>
          </p:nvGrpSpPr>
          <p:grpSpPr bwMode="auto">
            <a:xfrm>
              <a:off x="1714500" y="1847850"/>
              <a:ext cx="4495800" cy="3086100"/>
              <a:chOff x="1714500" y="1847850"/>
              <a:chExt cx="4495800" cy="3086100"/>
            </a:xfrm>
          </p:grpSpPr>
          <p:grpSp>
            <p:nvGrpSpPr>
              <p:cNvPr id="71" name="Group 79"/>
              <p:cNvGrpSpPr>
                <a:grpSpLocks/>
              </p:cNvGrpSpPr>
              <p:nvPr/>
            </p:nvGrpSpPr>
            <p:grpSpPr bwMode="auto">
              <a:xfrm>
                <a:off x="5470525" y="1849438"/>
                <a:ext cx="739775" cy="3084512"/>
                <a:chOff x="5470525" y="1849438"/>
                <a:chExt cx="739775" cy="3084512"/>
              </a:xfrm>
            </p:grpSpPr>
            <p:cxnSp>
              <p:nvCxnSpPr>
                <p:cNvPr id="94" name="Straight Arrow Connector 25"/>
                <p:cNvCxnSpPr>
                  <a:cxnSpLocks noChangeShapeType="1"/>
                </p:cNvCxnSpPr>
                <p:nvPr/>
              </p:nvCxnSpPr>
              <p:spPr bwMode="auto">
                <a:xfrm>
                  <a:off x="5470525" y="4592638"/>
                  <a:ext cx="720725" cy="30480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95" name="Straight Arrow Connector 32"/>
                <p:cNvCxnSpPr>
                  <a:cxnSpLocks noChangeShapeType="1"/>
                </p:cNvCxnSpPr>
                <p:nvPr/>
              </p:nvCxnSpPr>
              <p:spPr bwMode="auto">
                <a:xfrm>
                  <a:off x="5475287" y="1849438"/>
                  <a:ext cx="725488" cy="30797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96" name="Straight Arrow Connector 25"/>
                <p:cNvCxnSpPr>
                  <a:cxnSpLocks noChangeShapeType="1"/>
                </p:cNvCxnSpPr>
                <p:nvPr/>
              </p:nvCxnSpPr>
              <p:spPr bwMode="auto">
                <a:xfrm flipV="1">
                  <a:off x="5619750" y="4619625"/>
                  <a:ext cx="561975" cy="3143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97" name="Straight Arrow Connector 25"/>
                <p:cNvCxnSpPr>
                  <a:cxnSpLocks noChangeShapeType="1"/>
                </p:cNvCxnSpPr>
                <p:nvPr/>
              </p:nvCxnSpPr>
              <p:spPr bwMode="auto">
                <a:xfrm flipV="1">
                  <a:off x="5543550" y="4295775"/>
                  <a:ext cx="647700" cy="95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98" name="Straight Arrow Connector 25"/>
                <p:cNvCxnSpPr>
                  <a:cxnSpLocks noChangeShapeType="1"/>
                </p:cNvCxnSpPr>
                <p:nvPr/>
              </p:nvCxnSpPr>
              <p:spPr bwMode="auto">
                <a:xfrm flipV="1">
                  <a:off x="5534025" y="3686175"/>
                  <a:ext cx="628650" cy="3143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99" name="Straight Arrow Connector 25"/>
                <p:cNvCxnSpPr>
                  <a:cxnSpLocks noChangeShapeType="1"/>
                </p:cNvCxnSpPr>
                <p:nvPr/>
              </p:nvCxnSpPr>
              <p:spPr bwMode="auto">
                <a:xfrm>
                  <a:off x="5543550" y="3686175"/>
                  <a:ext cx="666750" cy="34290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100" name="Straight Arrow Connector 25"/>
                <p:cNvCxnSpPr>
                  <a:cxnSpLocks noChangeShapeType="1"/>
                </p:cNvCxnSpPr>
                <p:nvPr/>
              </p:nvCxnSpPr>
              <p:spPr bwMode="auto">
                <a:xfrm flipV="1">
                  <a:off x="5534025" y="3362325"/>
                  <a:ext cx="657225" cy="95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101" name="Straight Arrow Connector 25"/>
                <p:cNvCxnSpPr>
                  <a:cxnSpLocks noChangeShapeType="1"/>
                </p:cNvCxnSpPr>
                <p:nvPr/>
              </p:nvCxnSpPr>
              <p:spPr bwMode="auto">
                <a:xfrm flipV="1">
                  <a:off x="5514975" y="2752725"/>
                  <a:ext cx="695325" cy="95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102" name="Straight Arrow Connector 25"/>
                <p:cNvCxnSpPr>
                  <a:cxnSpLocks noChangeShapeType="1"/>
                </p:cNvCxnSpPr>
                <p:nvPr/>
              </p:nvCxnSpPr>
              <p:spPr bwMode="auto">
                <a:xfrm rot="16200000" flipH="1">
                  <a:off x="5543550" y="2447925"/>
                  <a:ext cx="628650" cy="60960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103" name="Straight Arrow Connector 25"/>
                <p:cNvCxnSpPr>
                  <a:cxnSpLocks noChangeShapeType="1"/>
                </p:cNvCxnSpPr>
                <p:nvPr/>
              </p:nvCxnSpPr>
              <p:spPr bwMode="auto">
                <a:xfrm>
                  <a:off x="5543550" y="2171700"/>
                  <a:ext cx="657225" cy="3143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72" name="Group 80"/>
              <p:cNvGrpSpPr>
                <a:grpSpLocks/>
              </p:cNvGrpSpPr>
              <p:nvPr/>
            </p:nvGrpSpPr>
            <p:grpSpPr bwMode="auto">
              <a:xfrm>
                <a:off x="3587750" y="1847850"/>
                <a:ext cx="574675" cy="3057525"/>
                <a:chOff x="3587750" y="1847850"/>
                <a:chExt cx="574675" cy="3057525"/>
              </a:xfrm>
            </p:grpSpPr>
            <p:cxnSp>
              <p:nvCxnSpPr>
                <p:cNvPr id="84" name="Straight Arrow Connector 20"/>
                <p:cNvCxnSpPr>
                  <a:cxnSpLocks noChangeShapeType="1"/>
                </p:cNvCxnSpPr>
                <p:nvPr/>
              </p:nvCxnSpPr>
              <p:spPr bwMode="auto">
                <a:xfrm flipV="1">
                  <a:off x="3587750" y="4592638"/>
                  <a:ext cx="554037" cy="30797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5" name="Straight Arrow Connector 31"/>
                <p:cNvCxnSpPr>
                  <a:cxnSpLocks noChangeShapeType="1"/>
                </p:cNvCxnSpPr>
                <p:nvPr/>
              </p:nvCxnSpPr>
              <p:spPr bwMode="auto">
                <a:xfrm flipV="1">
                  <a:off x="3587750" y="1849438"/>
                  <a:ext cx="558800" cy="30797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6" name="Straight Arrow Connector 25"/>
                <p:cNvCxnSpPr>
                  <a:cxnSpLocks noChangeShapeType="1"/>
                </p:cNvCxnSpPr>
                <p:nvPr/>
              </p:nvCxnSpPr>
              <p:spPr bwMode="auto">
                <a:xfrm>
                  <a:off x="3600450" y="4591050"/>
                  <a:ext cx="504825" cy="3143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7" name="Straight Arrow Connector 25"/>
                <p:cNvCxnSpPr>
                  <a:cxnSpLocks noChangeShapeType="1"/>
                </p:cNvCxnSpPr>
                <p:nvPr/>
              </p:nvCxnSpPr>
              <p:spPr bwMode="auto">
                <a:xfrm flipV="1">
                  <a:off x="3629025" y="4286250"/>
                  <a:ext cx="533400" cy="1905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8" name="Straight Arrow Connector 25"/>
                <p:cNvCxnSpPr>
                  <a:cxnSpLocks noChangeShapeType="1"/>
                </p:cNvCxnSpPr>
                <p:nvPr/>
              </p:nvCxnSpPr>
              <p:spPr bwMode="auto">
                <a:xfrm>
                  <a:off x="3638550" y="3657600"/>
                  <a:ext cx="485775" cy="33337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9" name="Straight Arrow Connector 25"/>
                <p:cNvCxnSpPr>
                  <a:cxnSpLocks noChangeShapeType="1"/>
                </p:cNvCxnSpPr>
                <p:nvPr/>
              </p:nvCxnSpPr>
              <p:spPr bwMode="auto">
                <a:xfrm flipV="1">
                  <a:off x="3648075" y="3667125"/>
                  <a:ext cx="485775" cy="32385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90" name="Straight Arrow Connector 25"/>
                <p:cNvCxnSpPr>
                  <a:cxnSpLocks noChangeShapeType="1"/>
                </p:cNvCxnSpPr>
                <p:nvPr/>
              </p:nvCxnSpPr>
              <p:spPr bwMode="auto">
                <a:xfrm>
                  <a:off x="3629025" y="3076575"/>
                  <a:ext cx="485775" cy="29527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91" name="Straight Arrow Connector 25"/>
                <p:cNvCxnSpPr>
                  <a:cxnSpLocks noChangeShapeType="1"/>
                </p:cNvCxnSpPr>
                <p:nvPr/>
              </p:nvCxnSpPr>
              <p:spPr bwMode="auto">
                <a:xfrm flipV="1">
                  <a:off x="3609975" y="2447925"/>
                  <a:ext cx="514350" cy="28575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92" name="Straight Arrow Connector 25"/>
                <p:cNvCxnSpPr>
                  <a:cxnSpLocks noChangeShapeType="1"/>
                </p:cNvCxnSpPr>
                <p:nvPr/>
              </p:nvCxnSpPr>
              <p:spPr bwMode="auto">
                <a:xfrm>
                  <a:off x="3648075" y="2457450"/>
                  <a:ext cx="485775" cy="29527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93" name="Straight Arrow Connector 25"/>
                <p:cNvCxnSpPr>
                  <a:cxnSpLocks noChangeShapeType="1"/>
                </p:cNvCxnSpPr>
                <p:nvPr/>
              </p:nvCxnSpPr>
              <p:spPr bwMode="auto">
                <a:xfrm>
                  <a:off x="3629025" y="1847850"/>
                  <a:ext cx="485775" cy="29527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73" name="Group 82"/>
              <p:cNvGrpSpPr>
                <a:grpSpLocks/>
              </p:cNvGrpSpPr>
              <p:nvPr/>
            </p:nvGrpSpPr>
            <p:grpSpPr bwMode="auto">
              <a:xfrm>
                <a:off x="1714500" y="1857375"/>
                <a:ext cx="685800" cy="3043238"/>
                <a:chOff x="1714500" y="1857375"/>
                <a:chExt cx="685800" cy="3043238"/>
              </a:xfrm>
            </p:grpSpPr>
            <p:cxnSp>
              <p:nvCxnSpPr>
                <p:cNvPr id="74" name="Straight Arrow Connector 27"/>
                <p:cNvCxnSpPr>
                  <a:cxnSpLocks noChangeShapeType="1"/>
                </p:cNvCxnSpPr>
                <p:nvPr/>
              </p:nvCxnSpPr>
              <p:spPr bwMode="auto">
                <a:xfrm rot="16200000" flipH="1">
                  <a:off x="1321597" y="3821910"/>
                  <a:ext cx="1490660" cy="666746"/>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75" name="Straight Arrow Connector 30"/>
                <p:cNvCxnSpPr>
                  <a:cxnSpLocks noChangeShapeType="1"/>
                </p:cNvCxnSpPr>
                <p:nvPr/>
              </p:nvCxnSpPr>
              <p:spPr bwMode="auto">
                <a:xfrm>
                  <a:off x="1714500" y="2152650"/>
                  <a:ext cx="685799" cy="4762"/>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76" name="Straight Arrow Connector 25"/>
                <p:cNvCxnSpPr>
                  <a:cxnSpLocks noChangeShapeType="1"/>
                </p:cNvCxnSpPr>
                <p:nvPr/>
              </p:nvCxnSpPr>
              <p:spPr bwMode="auto">
                <a:xfrm rot="5400000" flipH="1" flipV="1">
                  <a:off x="1743075" y="2771775"/>
                  <a:ext cx="619125" cy="6191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77" name="Straight Arrow Connector 25"/>
                <p:cNvCxnSpPr>
                  <a:cxnSpLocks noChangeShapeType="1"/>
                </p:cNvCxnSpPr>
                <p:nvPr/>
              </p:nvCxnSpPr>
              <p:spPr bwMode="auto">
                <a:xfrm rot="5400000" flipH="1" flipV="1">
                  <a:off x="1138238" y="2471737"/>
                  <a:ext cx="1847850" cy="6191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78" name="Straight Arrow Connector 25"/>
                <p:cNvCxnSpPr>
                  <a:cxnSpLocks noChangeShapeType="1"/>
                </p:cNvCxnSpPr>
                <p:nvPr/>
              </p:nvCxnSpPr>
              <p:spPr bwMode="auto">
                <a:xfrm flipV="1">
                  <a:off x="1762125" y="2476500"/>
                  <a:ext cx="628650" cy="60960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79" name="Straight Arrow Connector 25"/>
                <p:cNvCxnSpPr>
                  <a:cxnSpLocks noChangeShapeType="1"/>
                </p:cNvCxnSpPr>
                <p:nvPr/>
              </p:nvCxnSpPr>
              <p:spPr bwMode="auto">
                <a:xfrm rot="5400000" flipH="1" flipV="1">
                  <a:off x="1762125" y="3105150"/>
                  <a:ext cx="600075" cy="581025"/>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0" name="Straight Arrow Connector 25"/>
                <p:cNvCxnSpPr>
                  <a:cxnSpLocks noChangeShapeType="1"/>
                </p:cNvCxnSpPr>
                <p:nvPr/>
              </p:nvCxnSpPr>
              <p:spPr bwMode="auto">
                <a:xfrm rot="16200000" flipH="1">
                  <a:off x="1328737" y="2643188"/>
                  <a:ext cx="1476375" cy="59055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1" name="Straight Arrow Connector 25"/>
                <p:cNvCxnSpPr>
                  <a:cxnSpLocks noChangeShapeType="1"/>
                </p:cNvCxnSpPr>
                <p:nvPr/>
              </p:nvCxnSpPr>
              <p:spPr bwMode="auto">
                <a:xfrm rot="16200000" flipH="1">
                  <a:off x="1328737" y="2967038"/>
                  <a:ext cx="1476375" cy="59055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2" name="Straight Arrow Connector 25"/>
                <p:cNvCxnSpPr>
                  <a:cxnSpLocks noChangeShapeType="1"/>
                </p:cNvCxnSpPr>
                <p:nvPr/>
              </p:nvCxnSpPr>
              <p:spPr bwMode="auto">
                <a:xfrm rot="16200000" flipH="1">
                  <a:off x="1319212" y="3309938"/>
                  <a:ext cx="1476375" cy="59055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3" name="Straight Arrow Connector 25"/>
                <p:cNvCxnSpPr>
                  <a:cxnSpLocks noChangeShapeType="1"/>
                </p:cNvCxnSpPr>
                <p:nvPr/>
              </p:nvCxnSpPr>
              <p:spPr bwMode="auto">
                <a:xfrm rot="16200000" flipH="1">
                  <a:off x="1309687" y="3567113"/>
                  <a:ext cx="1476375" cy="590550"/>
                </a:xfrm>
                <a:prstGeom prst="straightConnector1">
                  <a:avLst/>
                </a:prstGeom>
                <a:noFill/>
                <a:ln w="1905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grpSp>
        </p:grpSp>
      </p:grpSp>
    </p:spTree>
    <p:extLst>
      <p:ext uri="{BB962C8B-B14F-4D97-AF65-F5344CB8AC3E}">
        <p14:creationId xmlns:p14="http://schemas.microsoft.com/office/powerpoint/2010/main" val="2275385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205</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High-Level Analysis</a:t>
            </a:r>
            <a:endParaRPr lang="en-US" dirty="0">
              <a:solidFill>
                <a:srgbClr val="D5EBFF"/>
              </a:solidFill>
              <a:latin typeface="Arial" charset="0"/>
            </a:endParaRPr>
          </a:p>
        </p:txBody>
      </p:sp>
      <p:sp>
        <p:nvSpPr>
          <p:cNvPr id="5" name="Rectangle 64"/>
          <p:cNvSpPr>
            <a:spLocks noChangeArrowheads="1"/>
          </p:cNvSpPr>
          <p:nvPr/>
        </p:nvSpPr>
        <p:spPr bwMode="auto">
          <a:xfrm>
            <a:off x="3220508" y="1737263"/>
            <a:ext cx="2468563" cy="763587"/>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dirty="0">
                <a:solidFill>
                  <a:srgbClr val="FFFFFF"/>
                </a:solidFill>
              </a:rPr>
              <a:t>Link footprints</a:t>
            </a:r>
          </a:p>
        </p:txBody>
      </p:sp>
      <p:sp>
        <p:nvSpPr>
          <p:cNvPr id="7" name="TextBox 8"/>
          <p:cNvSpPr txBox="1">
            <a:spLocks noChangeArrowheads="1"/>
          </p:cNvSpPr>
          <p:nvPr/>
        </p:nvSpPr>
        <p:spPr bwMode="auto">
          <a:xfrm>
            <a:off x="1422400" y="817042"/>
            <a:ext cx="2738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a:t>Test program </a:t>
            </a:r>
            <a:r>
              <a:rPr lang="en-US" sz="2000" b="0" dirty="0" smtClean="0"/>
              <a:t>binary</a:t>
            </a:r>
            <a:endParaRPr lang="en-US" sz="2000" b="0" dirty="0"/>
          </a:p>
        </p:txBody>
      </p:sp>
      <p:sp>
        <p:nvSpPr>
          <p:cNvPr id="8" name="TextBox 9"/>
          <p:cNvSpPr txBox="1">
            <a:spLocks noChangeArrowheads="1"/>
          </p:cNvSpPr>
          <p:nvPr/>
        </p:nvSpPr>
        <p:spPr bwMode="auto">
          <a:xfrm>
            <a:off x="4636327" y="817042"/>
            <a:ext cx="30638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a:t>Footprints </a:t>
            </a:r>
            <a:r>
              <a:rPr lang="en-US" sz="2000" b="0" dirty="0" smtClean="0"/>
              <a:t>from </a:t>
            </a:r>
            <a:r>
              <a:rPr lang="en-US" sz="2000" b="0" dirty="0"/>
              <a:t>recorders</a:t>
            </a:r>
          </a:p>
        </p:txBody>
      </p:sp>
      <p:sp>
        <p:nvSpPr>
          <p:cNvPr id="10" name="TextBox 12"/>
          <p:cNvSpPr txBox="1">
            <a:spLocks noChangeArrowheads="1"/>
          </p:cNvSpPr>
          <p:nvPr/>
        </p:nvSpPr>
        <p:spPr bwMode="auto">
          <a:xfrm>
            <a:off x="4123274" y="6045194"/>
            <a:ext cx="3543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smtClean="0"/>
              <a:t>&lt;Bug location, stimulus&gt; </a:t>
            </a:r>
            <a:r>
              <a:rPr lang="en-US" sz="2000" b="0" dirty="0"/>
              <a:t>pairs</a:t>
            </a:r>
          </a:p>
        </p:txBody>
      </p:sp>
      <p:cxnSp>
        <p:nvCxnSpPr>
          <p:cNvPr id="11" name="Straight Arrow Connector 52"/>
          <p:cNvCxnSpPr>
            <a:cxnSpLocks noChangeShapeType="1"/>
          </p:cNvCxnSpPr>
          <p:nvPr/>
        </p:nvCxnSpPr>
        <p:spPr bwMode="auto">
          <a:xfrm rot="16200000" flipH="1">
            <a:off x="3568171" y="1383250"/>
            <a:ext cx="515938" cy="173037"/>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52"/>
          <p:cNvCxnSpPr>
            <a:cxnSpLocks noChangeShapeType="1"/>
          </p:cNvCxnSpPr>
          <p:nvPr/>
        </p:nvCxnSpPr>
        <p:spPr bwMode="auto">
          <a:xfrm rot="5400000">
            <a:off x="4747683" y="1364200"/>
            <a:ext cx="522288" cy="173038"/>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3" name="Straight Arrow Connector 52"/>
          <p:cNvCxnSpPr>
            <a:cxnSpLocks noChangeShapeType="1"/>
            <a:stCxn id="5" idx="2"/>
          </p:cNvCxnSpPr>
          <p:nvPr/>
        </p:nvCxnSpPr>
        <p:spPr bwMode="auto">
          <a:xfrm flipH="1">
            <a:off x="4453467" y="2500850"/>
            <a:ext cx="1323" cy="767283"/>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6" name="TextBox 9"/>
          <p:cNvSpPr txBox="1">
            <a:spLocks noChangeArrowheads="1"/>
          </p:cNvSpPr>
          <p:nvPr/>
        </p:nvSpPr>
        <p:spPr bwMode="auto">
          <a:xfrm>
            <a:off x="4416335" y="2512494"/>
            <a:ext cx="4770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smtClean="0"/>
              <a:t>&lt;Linked footprints, Test program binary&gt;</a:t>
            </a:r>
            <a:endParaRPr lang="en-US" sz="2000" b="0" dirty="0"/>
          </a:p>
        </p:txBody>
      </p:sp>
      <p:sp>
        <p:nvSpPr>
          <p:cNvPr id="17" name="Rectangle 64"/>
          <p:cNvSpPr>
            <a:spLocks noChangeArrowheads="1"/>
          </p:cNvSpPr>
          <p:nvPr/>
        </p:nvSpPr>
        <p:spPr bwMode="auto">
          <a:xfrm>
            <a:off x="214844" y="3633769"/>
            <a:ext cx="1828800" cy="731837"/>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Control-flow</a:t>
            </a:r>
          </a:p>
        </p:txBody>
      </p:sp>
      <p:sp>
        <p:nvSpPr>
          <p:cNvPr id="18" name="Rectangle 64"/>
          <p:cNvSpPr>
            <a:spLocks noChangeArrowheads="1"/>
          </p:cNvSpPr>
          <p:nvPr/>
        </p:nvSpPr>
        <p:spPr bwMode="auto">
          <a:xfrm>
            <a:off x="2348444" y="3633769"/>
            <a:ext cx="2651125" cy="731837"/>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Data-dependency</a:t>
            </a:r>
          </a:p>
        </p:txBody>
      </p:sp>
      <p:sp>
        <p:nvSpPr>
          <p:cNvPr id="19" name="Rectangle 64"/>
          <p:cNvSpPr>
            <a:spLocks noChangeArrowheads="1"/>
          </p:cNvSpPr>
          <p:nvPr/>
        </p:nvSpPr>
        <p:spPr bwMode="auto">
          <a:xfrm>
            <a:off x="5199594" y="3633769"/>
            <a:ext cx="1554163" cy="731837"/>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Decoding</a:t>
            </a:r>
          </a:p>
        </p:txBody>
      </p:sp>
      <p:sp>
        <p:nvSpPr>
          <p:cNvPr id="20" name="Rectangle 64"/>
          <p:cNvSpPr>
            <a:spLocks noChangeArrowheads="1"/>
          </p:cNvSpPr>
          <p:nvPr/>
        </p:nvSpPr>
        <p:spPr bwMode="auto">
          <a:xfrm>
            <a:off x="6971244" y="3633769"/>
            <a:ext cx="1736725" cy="731837"/>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Load/Store</a:t>
            </a:r>
          </a:p>
        </p:txBody>
      </p:sp>
      <p:cxnSp>
        <p:nvCxnSpPr>
          <p:cNvPr id="22" name="Straight Arrow Connector 52"/>
          <p:cNvCxnSpPr>
            <a:cxnSpLocks noChangeShapeType="1"/>
            <a:stCxn id="17" idx="2"/>
          </p:cNvCxnSpPr>
          <p:nvPr/>
        </p:nvCxnSpPr>
        <p:spPr bwMode="auto">
          <a:xfrm rot="16200000" flipH="1">
            <a:off x="2007925" y="3486925"/>
            <a:ext cx="725488" cy="248285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3" name="Straight Arrow Connector 52"/>
          <p:cNvCxnSpPr>
            <a:cxnSpLocks noChangeShapeType="1"/>
            <a:stCxn id="18" idx="2"/>
          </p:cNvCxnSpPr>
          <p:nvPr/>
        </p:nvCxnSpPr>
        <p:spPr bwMode="auto">
          <a:xfrm>
            <a:off x="3674007" y="4365606"/>
            <a:ext cx="423860" cy="765194"/>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4" name="Straight Arrow Connector 52"/>
          <p:cNvCxnSpPr>
            <a:cxnSpLocks noChangeShapeType="1"/>
            <a:stCxn id="19" idx="2"/>
          </p:cNvCxnSpPr>
          <p:nvPr/>
        </p:nvCxnSpPr>
        <p:spPr bwMode="auto">
          <a:xfrm flipH="1">
            <a:off x="4419600" y="4365606"/>
            <a:ext cx="1557076" cy="73133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5" name="Rectangle 64"/>
          <p:cNvSpPr>
            <a:spLocks noChangeArrowheads="1"/>
          </p:cNvSpPr>
          <p:nvPr/>
        </p:nvSpPr>
        <p:spPr bwMode="auto">
          <a:xfrm>
            <a:off x="3080282" y="5156725"/>
            <a:ext cx="2482850" cy="89852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dirty="0"/>
              <a:t>Low-level analysis</a:t>
            </a:r>
          </a:p>
        </p:txBody>
      </p:sp>
      <p:cxnSp>
        <p:nvCxnSpPr>
          <p:cNvPr id="27" name="Straight Arrow Connector 52"/>
          <p:cNvCxnSpPr>
            <a:cxnSpLocks noChangeShapeType="1"/>
            <a:stCxn id="25" idx="2"/>
          </p:cNvCxnSpPr>
          <p:nvPr/>
        </p:nvCxnSpPr>
        <p:spPr bwMode="auto">
          <a:xfrm rot="16200000" flipH="1">
            <a:off x="4153432" y="6223525"/>
            <a:ext cx="344487" cy="7937"/>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8" name="TextBox 9"/>
          <p:cNvSpPr txBox="1">
            <a:spLocks noChangeArrowheads="1"/>
          </p:cNvSpPr>
          <p:nvPr/>
        </p:nvSpPr>
        <p:spPr bwMode="auto">
          <a:xfrm>
            <a:off x="128593" y="4741333"/>
            <a:ext cx="24114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dirty="0">
                <a:solidFill>
                  <a:schemeClr val="tx2"/>
                </a:solidFill>
              </a:rPr>
              <a:t>&lt;Initial location, </a:t>
            </a:r>
            <a:r>
              <a:rPr lang="en-US" sz="2000" b="0" dirty="0" smtClean="0">
                <a:solidFill>
                  <a:schemeClr val="tx2"/>
                </a:solidFill>
              </a:rPr>
              <a:t>initial </a:t>
            </a:r>
            <a:r>
              <a:rPr lang="en-US" sz="2000" b="0" dirty="0">
                <a:solidFill>
                  <a:schemeClr val="tx2"/>
                </a:solidFill>
              </a:rPr>
              <a:t>footprint&gt;</a:t>
            </a:r>
          </a:p>
        </p:txBody>
      </p:sp>
      <p:cxnSp>
        <p:nvCxnSpPr>
          <p:cNvPr id="29" name="Straight Arrow Connector 52"/>
          <p:cNvCxnSpPr>
            <a:cxnSpLocks noChangeShapeType="1"/>
            <a:stCxn id="20" idx="2"/>
          </p:cNvCxnSpPr>
          <p:nvPr/>
        </p:nvCxnSpPr>
        <p:spPr bwMode="auto">
          <a:xfrm rot="5400000">
            <a:off x="6080657" y="3332143"/>
            <a:ext cx="725488" cy="2792413"/>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0" name="Straight Arrow Connector 52"/>
          <p:cNvCxnSpPr>
            <a:cxnSpLocks noChangeShapeType="1"/>
          </p:cNvCxnSpPr>
          <p:nvPr/>
        </p:nvCxnSpPr>
        <p:spPr bwMode="auto">
          <a:xfrm flipV="1">
            <a:off x="1129244" y="3222606"/>
            <a:ext cx="6721475"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1" name="Straight Arrow Connector 52"/>
          <p:cNvCxnSpPr>
            <a:cxnSpLocks noChangeShapeType="1"/>
          </p:cNvCxnSpPr>
          <p:nvPr/>
        </p:nvCxnSpPr>
        <p:spPr bwMode="auto">
          <a:xfrm rot="16200000" flipH="1">
            <a:off x="947475" y="3432950"/>
            <a:ext cx="401638"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2" name="Straight Arrow Connector 52"/>
          <p:cNvCxnSpPr>
            <a:cxnSpLocks noChangeShapeType="1"/>
          </p:cNvCxnSpPr>
          <p:nvPr/>
        </p:nvCxnSpPr>
        <p:spPr bwMode="auto">
          <a:xfrm rot="16200000" flipH="1">
            <a:off x="3443025" y="3423425"/>
            <a:ext cx="401638"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3" name="Straight Arrow Connector 52"/>
          <p:cNvCxnSpPr>
            <a:cxnSpLocks noChangeShapeType="1"/>
          </p:cNvCxnSpPr>
          <p:nvPr/>
        </p:nvCxnSpPr>
        <p:spPr bwMode="auto">
          <a:xfrm rot="16200000" flipH="1">
            <a:off x="5805225" y="3423425"/>
            <a:ext cx="401638"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4" name="Straight Arrow Connector 52"/>
          <p:cNvCxnSpPr>
            <a:cxnSpLocks noChangeShapeType="1"/>
          </p:cNvCxnSpPr>
          <p:nvPr/>
        </p:nvCxnSpPr>
        <p:spPr bwMode="auto">
          <a:xfrm rot="16200000" flipH="1">
            <a:off x="7653075" y="3423425"/>
            <a:ext cx="401638"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5" name="Rectangle 34"/>
          <p:cNvSpPr>
            <a:spLocks noChangeArrowheads="1"/>
          </p:cNvSpPr>
          <p:nvPr/>
        </p:nvSpPr>
        <p:spPr bwMode="auto">
          <a:xfrm>
            <a:off x="101600" y="3067562"/>
            <a:ext cx="8720669" cy="1639905"/>
          </a:xfrm>
          <a:prstGeom prst="rect">
            <a:avLst/>
          </a:prstGeom>
          <a:noFill/>
          <a:ln w="38100">
            <a:solidFill>
              <a:schemeClr val="tx2"/>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Tree>
    <p:extLst>
      <p:ext uri="{BB962C8B-B14F-4D97-AF65-F5344CB8AC3E}">
        <p14:creationId xmlns:p14="http://schemas.microsoft.com/office/powerpoint/2010/main" val="180543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206</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Data Dependency Analysis</a:t>
            </a:r>
            <a:endParaRPr lang="en-US" dirty="0">
              <a:solidFill>
                <a:srgbClr val="D5EBFF"/>
              </a:solidFill>
              <a:latin typeface="Arial" charset="0"/>
            </a:endParaRPr>
          </a:p>
        </p:txBody>
      </p:sp>
      <p:sp>
        <p:nvSpPr>
          <p:cNvPr id="36" name="Rectangle 18"/>
          <p:cNvSpPr>
            <a:spLocks noChangeArrowheads="1"/>
          </p:cNvSpPr>
          <p:nvPr/>
        </p:nvSpPr>
        <p:spPr bwMode="auto">
          <a:xfrm>
            <a:off x="2895600" y="1403347"/>
            <a:ext cx="2857500" cy="337185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800" b="0">
              <a:sym typeface="Wingdings" charset="0"/>
            </a:endParaRPr>
          </a:p>
        </p:txBody>
      </p:sp>
      <p:sp>
        <p:nvSpPr>
          <p:cNvPr id="37" name="Rectangle 158"/>
          <p:cNvSpPr>
            <a:spLocks noChangeArrowheads="1"/>
          </p:cNvSpPr>
          <p:nvPr/>
        </p:nvSpPr>
        <p:spPr bwMode="auto">
          <a:xfrm>
            <a:off x="3311478" y="2325685"/>
            <a:ext cx="18542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solidFill>
                  <a:schemeClr val="tx2"/>
                </a:solidFill>
                <a:sym typeface="Wingdings" charset="0"/>
              </a:rPr>
              <a:t>R0</a:t>
            </a:r>
            <a:r>
              <a:rPr lang="en-US" sz="2000" b="0">
                <a:sym typeface="Wingdings" charset="0"/>
              </a:rPr>
              <a:t>  R3 + R6</a:t>
            </a:r>
            <a:endParaRPr lang="en-US" sz="2000" b="0"/>
          </a:p>
        </p:txBody>
      </p:sp>
      <p:sp>
        <p:nvSpPr>
          <p:cNvPr id="39" name="Rectangle 157"/>
          <p:cNvSpPr>
            <a:spLocks noChangeArrowheads="1"/>
          </p:cNvSpPr>
          <p:nvPr/>
        </p:nvSpPr>
        <p:spPr bwMode="auto">
          <a:xfrm>
            <a:off x="3336878" y="3787772"/>
            <a:ext cx="18542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sym typeface="Wingdings" charset="0"/>
              </a:rPr>
              <a:t>R5  </a:t>
            </a:r>
            <a:r>
              <a:rPr lang="en-US" sz="2000" b="0">
                <a:solidFill>
                  <a:schemeClr val="tx2"/>
                </a:solidFill>
                <a:sym typeface="Wingdings" charset="0"/>
              </a:rPr>
              <a:t>R0</a:t>
            </a:r>
            <a:r>
              <a:rPr lang="en-US" sz="2000" b="0">
                <a:sym typeface="Wingdings" charset="0"/>
              </a:rPr>
              <a:t> + R6</a:t>
            </a:r>
            <a:endParaRPr lang="en-US" sz="2000" b="0"/>
          </a:p>
        </p:txBody>
      </p:sp>
      <p:sp>
        <p:nvSpPr>
          <p:cNvPr id="40" name="Rectangle 159"/>
          <p:cNvSpPr>
            <a:spLocks noChangeArrowheads="1"/>
          </p:cNvSpPr>
          <p:nvPr/>
        </p:nvSpPr>
        <p:spPr bwMode="auto">
          <a:xfrm rot="5400000">
            <a:off x="4081725" y="1388001"/>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0" dirty="0">
                <a:sym typeface="Wingdings" charset="0"/>
              </a:rPr>
              <a:t>…</a:t>
            </a:r>
            <a:endParaRPr lang="en-US" sz="2800" b="0" dirty="0"/>
          </a:p>
        </p:txBody>
      </p:sp>
      <p:sp>
        <p:nvSpPr>
          <p:cNvPr id="41" name="Rectangle 159"/>
          <p:cNvSpPr>
            <a:spLocks noChangeArrowheads="1"/>
          </p:cNvSpPr>
          <p:nvPr/>
        </p:nvSpPr>
        <p:spPr bwMode="auto">
          <a:xfrm rot="5400000">
            <a:off x="4080931" y="4240210"/>
            <a:ext cx="5445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0" dirty="0">
                <a:sym typeface="Wingdings" charset="0"/>
              </a:rPr>
              <a:t>…</a:t>
            </a:r>
            <a:endParaRPr lang="en-US" sz="2800" b="0" dirty="0"/>
          </a:p>
        </p:txBody>
      </p:sp>
      <p:cxnSp>
        <p:nvCxnSpPr>
          <p:cNvPr id="42" name="Straight Arrow Connector 88"/>
          <p:cNvCxnSpPr>
            <a:cxnSpLocks noChangeShapeType="1"/>
          </p:cNvCxnSpPr>
          <p:nvPr/>
        </p:nvCxnSpPr>
        <p:spPr bwMode="auto">
          <a:xfrm rot="16200000" flipH="1">
            <a:off x="3271838" y="2979734"/>
            <a:ext cx="1003300" cy="714375"/>
          </a:xfrm>
          <a:prstGeom prst="straightConnector1">
            <a:avLst/>
          </a:prstGeom>
          <a:noFill/>
          <a:ln w="38100">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43" name="Rectangle 159"/>
          <p:cNvSpPr>
            <a:spLocks noChangeArrowheads="1"/>
          </p:cNvSpPr>
          <p:nvPr/>
        </p:nvSpPr>
        <p:spPr bwMode="auto">
          <a:xfrm>
            <a:off x="3846720" y="2905122"/>
            <a:ext cx="10182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0" dirty="0">
                <a:solidFill>
                  <a:srgbClr val="FFFF00"/>
                </a:solidFill>
                <a:sym typeface="Wingdings" charset="0"/>
              </a:rPr>
              <a:t>RAW</a:t>
            </a:r>
            <a:endParaRPr lang="en-US" sz="2800" b="0" dirty="0">
              <a:solidFill>
                <a:srgbClr val="FFFF00"/>
              </a:solidFill>
            </a:endParaRPr>
          </a:p>
        </p:txBody>
      </p:sp>
      <p:sp>
        <p:nvSpPr>
          <p:cNvPr id="44" name="Rectangle 158"/>
          <p:cNvSpPr>
            <a:spLocks noChangeArrowheads="1"/>
          </p:cNvSpPr>
          <p:nvPr/>
        </p:nvSpPr>
        <p:spPr bwMode="auto">
          <a:xfrm>
            <a:off x="3311478" y="1849435"/>
            <a:ext cx="18542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solidFill>
                  <a:schemeClr val="tx2"/>
                </a:solidFill>
                <a:sym typeface="Wingdings" charset="0"/>
              </a:rPr>
              <a:t>R0</a:t>
            </a:r>
            <a:r>
              <a:rPr lang="en-US" sz="2000" b="0">
                <a:sym typeface="Wingdings" charset="0"/>
              </a:rPr>
              <a:t>  R1 + R2</a:t>
            </a:r>
            <a:endParaRPr lang="en-US" sz="2000" b="0"/>
          </a:p>
        </p:txBody>
      </p:sp>
      <p:sp>
        <p:nvSpPr>
          <p:cNvPr id="45" name="Rectangle 159"/>
          <p:cNvSpPr>
            <a:spLocks noChangeArrowheads="1"/>
          </p:cNvSpPr>
          <p:nvPr/>
        </p:nvSpPr>
        <p:spPr bwMode="auto">
          <a:xfrm>
            <a:off x="2175934" y="949851"/>
            <a:ext cx="4210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dirty="0">
                <a:sym typeface="Wingdings" charset="0"/>
              </a:rPr>
              <a:t>Program </a:t>
            </a:r>
            <a:r>
              <a:rPr lang="en-US" sz="2000" b="0" dirty="0" smtClean="0">
                <a:sym typeface="Wingdings" charset="0"/>
              </a:rPr>
              <a:t>order</a:t>
            </a:r>
            <a:endParaRPr lang="en-US" sz="2000" b="0" dirty="0">
              <a:sym typeface="Wingdings" charset="0"/>
            </a:endParaRPr>
          </a:p>
        </p:txBody>
      </p:sp>
      <p:sp>
        <p:nvSpPr>
          <p:cNvPr id="46" name="Rectangle 159"/>
          <p:cNvSpPr>
            <a:spLocks noChangeArrowheads="1"/>
          </p:cNvSpPr>
          <p:nvPr/>
        </p:nvSpPr>
        <p:spPr bwMode="auto">
          <a:xfrm>
            <a:off x="2217739" y="1736196"/>
            <a:ext cx="79057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0" dirty="0">
                <a:latin typeface="Times" charset="0"/>
                <a:sym typeface="Wingdings" charset="0"/>
              </a:rPr>
              <a:t>I</a:t>
            </a:r>
            <a:r>
              <a:rPr lang="en-US" sz="3200" b="0" baseline="-20000" dirty="0">
                <a:sym typeface="Wingdings" charset="0"/>
              </a:rPr>
              <a:t>1</a:t>
            </a:r>
          </a:p>
          <a:p>
            <a:pPr algn="ctr"/>
            <a:r>
              <a:rPr lang="en-US" sz="2800" b="0" dirty="0">
                <a:latin typeface="Times" charset="0"/>
                <a:sym typeface="Wingdings" charset="0"/>
              </a:rPr>
              <a:t>I</a:t>
            </a:r>
            <a:r>
              <a:rPr lang="en-US" sz="3200" b="0" baseline="-20000" dirty="0">
                <a:sym typeface="Wingdings" charset="0"/>
              </a:rPr>
              <a:t>2</a:t>
            </a:r>
          </a:p>
          <a:p>
            <a:pPr algn="ctr"/>
            <a:endParaRPr lang="en-US" sz="2800" b="0" dirty="0">
              <a:sym typeface="Wingdings" charset="0"/>
            </a:endParaRPr>
          </a:p>
          <a:p>
            <a:pPr algn="ctr"/>
            <a:endParaRPr lang="en-US" sz="2800" b="0" dirty="0">
              <a:sym typeface="Wingdings" charset="0"/>
            </a:endParaRPr>
          </a:p>
          <a:p>
            <a:pPr algn="ctr"/>
            <a:endParaRPr lang="en-US" sz="1500" b="0" dirty="0">
              <a:sym typeface="Wingdings" charset="0"/>
            </a:endParaRPr>
          </a:p>
          <a:p>
            <a:pPr algn="ctr"/>
            <a:r>
              <a:rPr lang="en-US" sz="2800" b="0" dirty="0">
                <a:latin typeface="Times" charset="0"/>
                <a:sym typeface="Wingdings" charset="0"/>
              </a:rPr>
              <a:t>I</a:t>
            </a:r>
            <a:r>
              <a:rPr lang="en-US" sz="3200" b="0" baseline="-20000" dirty="0">
                <a:sym typeface="Wingdings" charset="0"/>
              </a:rPr>
              <a:t>3</a:t>
            </a:r>
          </a:p>
        </p:txBody>
      </p:sp>
      <p:sp>
        <p:nvSpPr>
          <p:cNvPr id="47" name="Rectangle 159"/>
          <p:cNvSpPr>
            <a:spLocks noChangeArrowheads="1"/>
          </p:cNvSpPr>
          <p:nvPr/>
        </p:nvSpPr>
        <p:spPr bwMode="auto">
          <a:xfrm>
            <a:off x="1473200" y="5056183"/>
            <a:ext cx="5961063" cy="810478"/>
          </a:xfrm>
          <a:prstGeom prst="rect">
            <a:avLst/>
          </a:prstGeom>
          <a:noFill/>
          <a:ln w="9525">
            <a:noFill/>
            <a:miter lim="800000"/>
            <a:headEnd/>
            <a:tailEnd/>
          </a:ln>
        </p:spPr>
        <p:txBody>
          <a:bodyPr>
            <a:spAutoFit/>
          </a:bodyPr>
          <a:lstStyle/>
          <a:p>
            <a:pPr algn="ctr"/>
            <a:r>
              <a:rPr lang="en-US" sz="2800" b="0" dirty="0">
                <a:solidFill>
                  <a:srgbClr val="FFFF00"/>
                </a:solidFill>
                <a:sym typeface="Wingdings" charset="0"/>
              </a:rPr>
              <a:t>Check: </a:t>
            </a:r>
            <a:r>
              <a:rPr lang="en-US" sz="2800" b="0" dirty="0">
                <a:sym typeface="Wingdings" charset="0"/>
              </a:rPr>
              <a:t>I</a:t>
            </a:r>
            <a:r>
              <a:rPr lang="en-US" sz="2800" b="0" baseline="-25000" dirty="0">
                <a:sym typeface="Wingdings" charset="0"/>
              </a:rPr>
              <a:t>3</a:t>
            </a:r>
            <a:r>
              <a:rPr lang="en-US" sz="2800" b="0" dirty="0">
                <a:sym typeface="Wingdings" charset="0"/>
              </a:rPr>
              <a:t> </a:t>
            </a:r>
            <a:r>
              <a:rPr lang="en-US" sz="2800" b="0" dirty="0" smtClean="0">
                <a:sym typeface="Wingdings" charset="0"/>
              </a:rPr>
              <a:t>issued after </a:t>
            </a:r>
            <a:r>
              <a:rPr lang="en-US" sz="2800" b="0" dirty="0">
                <a:sym typeface="Wingdings" charset="0"/>
              </a:rPr>
              <a:t>I</a:t>
            </a:r>
            <a:r>
              <a:rPr lang="en-US" sz="2800" b="0" baseline="-25000" dirty="0">
                <a:sym typeface="Wingdings" charset="0"/>
              </a:rPr>
              <a:t>2</a:t>
            </a:r>
            <a:r>
              <a:rPr lang="en-US" sz="2800" b="0" dirty="0">
                <a:sym typeface="Wingdings" charset="0"/>
              </a:rPr>
              <a:t> completes</a:t>
            </a:r>
            <a:endParaRPr lang="en-US" sz="2800" b="0" baseline="-25000" dirty="0">
              <a:sym typeface="Wingdings" charset="0"/>
            </a:endParaRPr>
          </a:p>
          <a:p>
            <a:pPr algn="ctr"/>
            <a:endParaRPr lang="en-US" sz="2800" b="0" baseline="-25000" dirty="0">
              <a:sym typeface="Wingdings" charset="0"/>
            </a:endParaRPr>
          </a:p>
        </p:txBody>
      </p:sp>
      <p:sp>
        <p:nvSpPr>
          <p:cNvPr id="48" name="Rectangle 159"/>
          <p:cNvSpPr>
            <a:spLocks noChangeArrowheads="1"/>
          </p:cNvSpPr>
          <p:nvPr/>
        </p:nvSpPr>
        <p:spPr bwMode="auto">
          <a:xfrm>
            <a:off x="5873549" y="2316689"/>
            <a:ext cx="1909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dirty="0">
                <a:sym typeface="Wingdings" charset="0"/>
              </a:rPr>
              <a:t>Producer of R0</a:t>
            </a:r>
            <a:endParaRPr lang="en-US" sz="2000" b="0" dirty="0"/>
          </a:p>
        </p:txBody>
      </p:sp>
      <p:sp>
        <p:nvSpPr>
          <p:cNvPr id="49" name="Rectangle 159"/>
          <p:cNvSpPr>
            <a:spLocks noChangeArrowheads="1"/>
          </p:cNvSpPr>
          <p:nvPr/>
        </p:nvSpPr>
        <p:spPr bwMode="auto">
          <a:xfrm>
            <a:off x="5873549" y="3766606"/>
            <a:ext cx="2052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dirty="0">
                <a:sym typeface="Wingdings" charset="0"/>
              </a:rPr>
              <a:t>Consumer of R0</a:t>
            </a:r>
            <a:endParaRPr lang="en-US" sz="2000" b="0" dirty="0"/>
          </a:p>
        </p:txBody>
      </p:sp>
      <p:sp>
        <p:nvSpPr>
          <p:cNvPr id="50" name="Rectangle 159"/>
          <p:cNvSpPr>
            <a:spLocks noChangeArrowheads="1"/>
          </p:cNvSpPr>
          <p:nvPr/>
        </p:nvSpPr>
        <p:spPr bwMode="auto">
          <a:xfrm>
            <a:off x="635000" y="5676364"/>
            <a:ext cx="7927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0" dirty="0">
                <a:solidFill>
                  <a:srgbClr val="FFFF00"/>
                </a:solidFill>
                <a:sym typeface="Wingdings" charset="0"/>
              </a:rPr>
              <a:t>Otherwise return</a:t>
            </a:r>
            <a:r>
              <a:rPr lang="en-US" sz="2800" b="0" dirty="0">
                <a:sym typeface="Wingdings" charset="0"/>
              </a:rPr>
              <a:t> I</a:t>
            </a:r>
            <a:r>
              <a:rPr lang="en-US" sz="2800" b="0" baseline="-25000" dirty="0">
                <a:sym typeface="Wingdings" charset="0"/>
              </a:rPr>
              <a:t>2 </a:t>
            </a:r>
            <a:r>
              <a:rPr lang="en-US" sz="2800" b="0" dirty="0">
                <a:sym typeface="Wingdings" charset="0"/>
              </a:rPr>
              <a:t>(time) &amp; scheduler (location)</a:t>
            </a:r>
            <a:endParaRPr lang="en-US" sz="2800" b="0" baseline="-25000" dirty="0">
              <a:sym typeface="Wingdings" charset="0"/>
            </a:endParaRPr>
          </a:p>
        </p:txBody>
      </p:sp>
    </p:spTree>
    <p:extLst>
      <p:ext uri="{BB962C8B-B14F-4D97-AF65-F5344CB8AC3E}">
        <p14:creationId xmlns:p14="http://schemas.microsoft.com/office/powerpoint/2010/main" val="88225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207</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Low-Level Analysis</a:t>
            </a:r>
            <a:endParaRPr lang="en-US" dirty="0">
              <a:solidFill>
                <a:srgbClr val="D5EBFF"/>
              </a:solidFill>
              <a:latin typeface="Arial" charset="0"/>
            </a:endParaRPr>
          </a:p>
        </p:txBody>
      </p:sp>
      <p:sp>
        <p:nvSpPr>
          <p:cNvPr id="18" name="Rectangle 64"/>
          <p:cNvSpPr>
            <a:spLocks noChangeArrowheads="1"/>
          </p:cNvSpPr>
          <p:nvPr/>
        </p:nvSpPr>
        <p:spPr bwMode="auto">
          <a:xfrm>
            <a:off x="6592888" y="3924300"/>
            <a:ext cx="25511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anchor="ctr"/>
          <a:lstStyle/>
          <a:p>
            <a:pPr algn="ctr"/>
            <a:r>
              <a:rPr lang="en-US" sz="2000" b="0" dirty="0"/>
              <a:t>Microarchitecture</a:t>
            </a:r>
          </a:p>
          <a:p>
            <a:pPr algn="ctr"/>
            <a:r>
              <a:rPr lang="en-US" sz="2000" b="0" dirty="0">
                <a:solidFill>
                  <a:schemeClr val="tx2"/>
                </a:solidFill>
              </a:rPr>
              <a:t>dependent</a:t>
            </a:r>
          </a:p>
          <a:p>
            <a:pPr algn="ctr"/>
            <a:r>
              <a:rPr lang="en-US" sz="2000" b="0" dirty="0"/>
              <a:t>(manually </a:t>
            </a:r>
          </a:p>
          <a:p>
            <a:pPr algn="ctr"/>
            <a:r>
              <a:rPr lang="en-US" sz="2000" b="0" dirty="0"/>
              <a:t>generated)</a:t>
            </a:r>
          </a:p>
        </p:txBody>
      </p:sp>
      <p:sp>
        <p:nvSpPr>
          <p:cNvPr id="19" name="Rectangle 64"/>
          <p:cNvSpPr>
            <a:spLocks noChangeArrowheads="1"/>
          </p:cNvSpPr>
          <p:nvPr/>
        </p:nvSpPr>
        <p:spPr bwMode="auto">
          <a:xfrm>
            <a:off x="6537325" y="1587500"/>
            <a:ext cx="25939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anchor="ctr"/>
          <a:lstStyle/>
          <a:p>
            <a:pPr algn="ctr"/>
            <a:r>
              <a:rPr lang="en-US" sz="2000" b="0" dirty="0"/>
              <a:t>Microarchitecture</a:t>
            </a:r>
          </a:p>
          <a:p>
            <a:pPr algn="ctr"/>
            <a:r>
              <a:rPr lang="en-US" sz="2400" b="0" dirty="0">
                <a:solidFill>
                  <a:schemeClr val="tx2"/>
                </a:solidFill>
              </a:rPr>
              <a:t>independent </a:t>
            </a:r>
          </a:p>
        </p:txBody>
      </p:sp>
      <p:cxnSp>
        <p:nvCxnSpPr>
          <p:cNvPr id="20" name="Straight Connector 223"/>
          <p:cNvCxnSpPr>
            <a:cxnSpLocks noChangeShapeType="1"/>
          </p:cNvCxnSpPr>
          <p:nvPr/>
        </p:nvCxnSpPr>
        <p:spPr bwMode="auto">
          <a:xfrm>
            <a:off x="126470" y="2770188"/>
            <a:ext cx="6583362" cy="0"/>
          </a:xfrm>
          <a:prstGeom prst="line">
            <a:avLst/>
          </a:prstGeom>
          <a:noFill/>
          <a:ln w="38100">
            <a:solidFill>
              <a:srgbClr val="66FFFF"/>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21" name="Rectangle 34"/>
          <p:cNvSpPr>
            <a:spLocks noChangeArrowheads="1"/>
          </p:cNvSpPr>
          <p:nvPr/>
        </p:nvSpPr>
        <p:spPr bwMode="auto">
          <a:xfrm>
            <a:off x="347132" y="2873375"/>
            <a:ext cx="6292850" cy="2262188"/>
          </a:xfrm>
          <a:prstGeom prst="rect">
            <a:avLst/>
          </a:prstGeom>
          <a:noFill/>
          <a:ln w="38100">
            <a:solidFill>
              <a:schemeClr val="tx2"/>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endParaRPr lang="en-US" sz="2000" b="0"/>
          </a:p>
        </p:txBody>
      </p:sp>
      <p:sp>
        <p:nvSpPr>
          <p:cNvPr id="22" name="Rectangle 64"/>
          <p:cNvSpPr>
            <a:spLocks noChangeArrowheads="1"/>
          </p:cNvSpPr>
          <p:nvPr/>
        </p:nvSpPr>
        <p:spPr bwMode="auto">
          <a:xfrm>
            <a:off x="383645" y="5351463"/>
            <a:ext cx="6143625" cy="439737"/>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solidFill>
                  <a:srgbClr val="66FFFF"/>
                </a:solidFill>
              </a:rPr>
              <a:t>&lt;Bug location, Bug stimulus&gt;</a:t>
            </a:r>
          </a:p>
        </p:txBody>
      </p:sp>
      <p:grpSp>
        <p:nvGrpSpPr>
          <p:cNvPr id="23" name="Group 168"/>
          <p:cNvGrpSpPr>
            <a:grpSpLocks/>
          </p:cNvGrpSpPr>
          <p:nvPr/>
        </p:nvGrpSpPr>
        <p:grpSpPr bwMode="auto">
          <a:xfrm>
            <a:off x="348720" y="1063625"/>
            <a:ext cx="6289675" cy="1624013"/>
            <a:chOff x="280289" y="1064302"/>
            <a:chExt cx="6291072" cy="1623978"/>
          </a:xfrm>
        </p:grpSpPr>
        <p:sp>
          <p:nvSpPr>
            <p:cNvPr id="24" name="Rectangle 34"/>
            <p:cNvSpPr>
              <a:spLocks noChangeArrowheads="1"/>
            </p:cNvSpPr>
            <p:nvPr/>
          </p:nvSpPr>
          <p:spPr bwMode="auto">
            <a:xfrm>
              <a:off x="280289" y="1064302"/>
              <a:ext cx="6291072" cy="1623978"/>
            </a:xfrm>
            <a:prstGeom prst="rect">
              <a:avLst/>
            </a:prstGeom>
            <a:noFill/>
            <a:ln w="38100">
              <a:solidFill>
                <a:schemeClr val="tx2"/>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endParaRPr lang="en-US" sz="2000" b="0"/>
            </a:p>
          </p:txBody>
        </p:sp>
        <p:sp>
          <p:nvSpPr>
            <p:cNvPr id="25" name="Rectangle 64"/>
            <p:cNvSpPr>
              <a:spLocks noChangeArrowheads="1"/>
            </p:cNvSpPr>
            <p:nvPr/>
          </p:nvSpPr>
          <p:spPr bwMode="auto">
            <a:xfrm>
              <a:off x="2062091" y="1196435"/>
              <a:ext cx="2723855" cy="50166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Link footprints</a:t>
              </a:r>
            </a:p>
          </p:txBody>
        </p:sp>
        <p:sp>
          <p:nvSpPr>
            <p:cNvPr id="26" name="Rectangle 64"/>
            <p:cNvSpPr>
              <a:spLocks noChangeArrowheads="1"/>
            </p:cNvSpPr>
            <p:nvPr/>
          </p:nvSpPr>
          <p:spPr bwMode="auto">
            <a:xfrm>
              <a:off x="2062091" y="1932833"/>
              <a:ext cx="2723855" cy="503263"/>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High-level analysis</a:t>
              </a:r>
            </a:p>
          </p:txBody>
        </p:sp>
        <p:cxnSp>
          <p:nvCxnSpPr>
            <p:cNvPr id="27" name="Straight Arrow Connector 52"/>
            <p:cNvCxnSpPr>
              <a:cxnSpLocks noChangeShapeType="1"/>
            </p:cNvCxnSpPr>
            <p:nvPr/>
          </p:nvCxnSpPr>
          <p:spPr bwMode="auto">
            <a:xfrm rot="5400000">
              <a:off x="3306649" y="1815464"/>
              <a:ext cx="234738" cy="1588"/>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28" name="Straight Arrow Connector 52"/>
            <p:cNvCxnSpPr>
              <a:cxnSpLocks noChangeShapeType="1"/>
            </p:cNvCxnSpPr>
            <p:nvPr/>
          </p:nvCxnSpPr>
          <p:spPr bwMode="auto">
            <a:xfrm rot="16200000" flipH="1">
              <a:off x="3299733" y="2562187"/>
              <a:ext cx="252184"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cxnSp>
        <p:nvCxnSpPr>
          <p:cNvPr id="29" name="Straight Arrow Connector 204"/>
          <p:cNvCxnSpPr>
            <a:cxnSpLocks noChangeShapeType="1"/>
            <a:stCxn id="24" idx="2"/>
            <a:endCxn id="92" idx="0"/>
          </p:cNvCxnSpPr>
          <p:nvPr/>
        </p:nvCxnSpPr>
        <p:spPr bwMode="auto">
          <a:xfrm rot="16200000" flipH="1">
            <a:off x="3474507" y="2706688"/>
            <a:ext cx="579437" cy="54133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30" name="Straight Arrow Connector 208"/>
          <p:cNvCxnSpPr>
            <a:cxnSpLocks noChangeShapeType="1"/>
            <a:stCxn id="24" idx="2"/>
            <a:endCxn id="51" idx="0"/>
          </p:cNvCxnSpPr>
          <p:nvPr/>
        </p:nvCxnSpPr>
        <p:spPr bwMode="auto">
          <a:xfrm rot="5400000">
            <a:off x="2950633" y="2708275"/>
            <a:ext cx="563562" cy="5222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31" name="Straight Arrow Connector 208"/>
          <p:cNvCxnSpPr>
            <a:cxnSpLocks noChangeShapeType="1"/>
            <a:endCxn id="55" idx="0"/>
          </p:cNvCxnSpPr>
          <p:nvPr/>
        </p:nvCxnSpPr>
        <p:spPr bwMode="auto">
          <a:xfrm rot="5400000">
            <a:off x="2287058" y="3089275"/>
            <a:ext cx="641350" cy="3714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32" name="Straight Arrow Connector 208"/>
          <p:cNvCxnSpPr>
            <a:cxnSpLocks noChangeShapeType="1"/>
            <a:stCxn id="24" idx="2"/>
          </p:cNvCxnSpPr>
          <p:nvPr/>
        </p:nvCxnSpPr>
        <p:spPr bwMode="auto">
          <a:xfrm rot="5400000">
            <a:off x="3010164" y="2475706"/>
            <a:ext cx="271462" cy="695325"/>
          </a:xfrm>
          <a:prstGeom prst="straightConnector1">
            <a:avLst/>
          </a:prstGeom>
          <a:noFill/>
          <a:ln w="28575">
            <a:solidFill>
              <a:srgbClr val="66FFFF"/>
            </a:solidFill>
            <a:round/>
            <a:headEnd/>
            <a:tailEnd/>
          </a:ln>
          <a:extLst>
            <a:ext uri="{909E8E84-426E-40DD-AFC4-6F175D3DCCD1}">
              <a14:hiddenFill xmlns:a14="http://schemas.microsoft.com/office/drawing/2010/main">
                <a:noFill/>
              </a14:hiddenFill>
            </a:ext>
          </a:extLst>
        </p:spPr>
      </p:cxnSp>
      <p:cxnSp>
        <p:nvCxnSpPr>
          <p:cNvPr id="33" name="Straight Arrow Connector 208"/>
          <p:cNvCxnSpPr>
            <a:cxnSpLocks noChangeShapeType="1"/>
            <a:endCxn id="86" idx="0"/>
          </p:cNvCxnSpPr>
          <p:nvPr/>
        </p:nvCxnSpPr>
        <p:spPr bwMode="auto">
          <a:xfrm rot="16200000" flipH="1">
            <a:off x="4088076" y="3104356"/>
            <a:ext cx="649288" cy="3714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34" name="Straight Arrow Connector 208"/>
          <p:cNvCxnSpPr>
            <a:cxnSpLocks noChangeShapeType="1"/>
            <a:stCxn id="24" idx="2"/>
          </p:cNvCxnSpPr>
          <p:nvPr/>
        </p:nvCxnSpPr>
        <p:spPr bwMode="auto">
          <a:xfrm rot="16200000" flipH="1">
            <a:off x="3722951" y="2458244"/>
            <a:ext cx="284162" cy="742950"/>
          </a:xfrm>
          <a:prstGeom prst="straightConnector1">
            <a:avLst/>
          </a:prstGeom>
          <a:noFill/>
          <a:ln w="28575">
            <a:solidFill>
              <a:srgbClr val="66FFFF"/>
            </a:solidFill>
            <a:round/>
            <a:headEnd/>
            <a:tailEnd/>
          </a:ln>
          <a:extLst>
            <a:ext uri="{909E8E84-426E-40DD-AFC4-6F175D3DCCD1}">
              <a14:hiddenFill xmlns:a14="http://schemas.microsoft.com/office/drawing/2010/main">
                <a:noFill/>
              </a14:hiddenFill>
            </a:ext>
          </a:extLst>
        </p:spPr>
      </p:cxnSp>
      <p:cxnSp>
        <p:nvCxnSpPr>
          <p:cNvPr id="35" name="Straight Arrow Connector 66"/>
          <p:cNvCxnSpPr>
            <a:cxnSpLocks noChangeShapeType="1"/>
            <a:stCxn id="86" idx="2"/>
          </p:cNvCxnSpPr>
          <p:nvPr/>
        </p:nvCxnSpPr>
        <p:spPr bwMode="auto">
          <a:xfrm rot="16200000" flipH="1">
            <a:off x="4495269" y="4202113"/>
            <a:ext cx="212725" cy="63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51" name="Flowchart: Decision 31"/>
          <p:cNvSpPr>
            <a:spLocks noChangeArrowheads="1"/>
          </p:cNvSpPr>
          <p:nvPr/>
        </p:nvSpPr>
        <p:spPr bwMode="auto">
          <a:xfrm>
            <a:off x="2593445" y="3251200"/>
            <a:ext cx="754062" cy="484188"/>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52" name="Straight Arrow Connector 52"/>
          <p:cNvCxnSpPr>
            <a:cxnSpLocks noChangeShapeType="1"/>
          </p:cNvCxnSpPr>
          <p:nvPr/>
        </p:nvCxnSpPr>
        <p:spPr bwMode="auto">
          <a:xfrm flipH="1">
            <a:off x="3176057" y="3276600"/>
            <a:ext cx="130175" cy="8890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53" name="Flowchart: Decision 54"/>
          <p:cNvSpPr>
            <a:spLocks noChangeArrowheads="1"/>
          </p:cNvSpPr>
          <p:nvPr/>
        </p:nvSpPr>
        <p:spPr bwMode="auto">
          <a:xfrm>
            <a:off x="3103032" y="3595688"/>
            <a:ext cx="750888"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54" name="Straight Arrow Connector 52"/>
          <p:cNvCxnSpPr>
            <a:cxnSpLocks noChangeShapeType="1"/>
          </p:cNvCxnSpPr>
          <p:nvPr/>
        </p:nvCxnSpPr>
        <p:spPr bwMode="auto">
          <a:xfrm>
            <a:off x="3171295" y="3622675"/>
            <a:ext cx="130175"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55" name="Flowchart: Decision 67"/>
          <p:cNvSpPr>
            <a:spLocks noChangeArrowheads="1"/>
          </p:cNvSpPr>
          <p:nvPr/>
        </p:nvSpPr>
        <p:spPr bwMode="auto">
          <a:xfrm>
            <a:off x="2045757" y="3595688"/>
            <a:ext cx="752475"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56" name="Straight Arrow Connector 69"/>
          <p:cNvCxnSpPr>
            <a:cxnSpLocks noChangeShapeType="1"/>
          </p:cNvCxnSpPr>
          <p:nvPr/>
        </p:nvCxnSpPr>
        <p:spPr bwMode="auto">
          <a:xfrm flipH="1">
            <a:off x="2617257" y="3621088"/>
            <a:ext cx="130175" cy="904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57" name="Straight Arrow Connector 52"/>
          <p:cNvCxnSpPr>
            <a:cxnSpLocks noChangeShapeType="1"/>
            <a:stCxn id="55" idx="2"/>
            <a:endCxn id="61" idx="0"/>
          </p:cNvCxnSpPr>
          <p:nvPr/>
        </p:nvCxnSpPr>
        <p:spPr bwMode="auto">
          <a:xfrm rot="16200000" flipH="1">
            <a:off x="2329920" y="4170363"/>
            <a:ext cx="203200" cy="190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58" name="Straight Arrow Connector 72"/>
          <p:cNvCxnSpPr>
            <a:cxnSpLocks noChangeShapeType="1"/>
          </p:cNvCxnSpPr>
          <p:nvPr/>
        </p:nvCxnSpPr>
        <p:spPr bwMode="auto">
          <a:xfrm rot="10800000" flipV="1">
            <a:off x="2636307" y="3960813"/>
            <a:ext cx="681038" cy="4222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59" name="Flowchart: Decision 75"/>
          <p:cNvSpPr>
            <a:spLocks noChangeArrowheads="1"/>
          </p:cNvSpPr>
          <p:nvPr/>
        </p:nvSpPr>
        <p:spPr bwMode="auto">
          <a:xfrm>
            <a:off x="1491720" y="3937000"/>
            <a:ext cx="749300" cy="484188"/>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60" name="Straight Arrow Connector 76"/>
          <p:cNvCxnSpPr>
            <a:cxnSpLocks noChangeShapeType="1"/>
          </p:cNvCxnSpPr>
          <p:nvPr/>
        </p:nvCxnSpPr>
        <p:spPr bwMode="auto">
          <a:xfrm flipH="1">
            <a:off x="2075920" y="3960813"/>
            <a:ext cx="133350"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61" name="Flowchart: Decision 77"/>
          <p:cNvSpPr>
            <a:spLocks noChangeArrowheads="1"/>
          </p:cNvSpPr>
          <p:nvPr/>
        </p:nvSpPr>
        <p:spPr bwMode="auto">
          <a:xfrm>
            <a:off x="2063220" y="4281488"/>
            <a:ext cx="754062" cy="48418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62" name="Straight Arrow Connector 52"/>
          <p:cNvCxnSpPr>
            <a:cxnSpLocks noChangeShapeType="1"/>
            <a:stCxn id="59" idx="2"/>
            <a:endCxn id="69" idx="0"/>
          </p:cNvCxnSpPr>
          <p:nvPr/>
        </p:nvCxnSpPr>
        <p:spPr bwMode="auto">
          <a:xfrm rot="5400000">
            <a:off x="1752070" y="4529138"/>
            <a:ext cx="222250" cy="63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63" name="Flowchart: Decision 118"/>
          <p:cNvSpPr>
            <a:spLocks noChangeArrowheads="1"/>
          </p:cNvSpPr>
          <p:nvPr/>
        </p:nvSpPr>
        <p:spPr bwMode="auto">
          <a:xfrm>
            <a:off x="932920" y="4289425"/>
            <a:ext cx="752475"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64" name="Straight Arrow Connector 119"/>
          <p:cNvCxnSpPr>
            <a:cxnSpLocks noChangeShapeType="1"/>
          </p:cNvCxnSpPr>
          <p:nvPr/>
        </p:nvCxnSpPr>
        <p:spPr bwMode="auto">
          <a:xfrm flipH="1">
            <a:off x="1521882" y="4313238"/>
            <a:ext cx="130175"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65" name="Flowchart: Decision 64"/>
          <p:cNvSpPr>
            <a:spLocks noChangeArrowheads="1"/>
          </p:cNvSpPr>
          <p:nvPr/>
        </p:nvSpPr>
        <p:spPr bwMode="auto">
          <a:xfrm>
            <a:off x="3658657" y="3967163"/>
            <a:ext cx="750888"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sp>
        <p:nvSpPr>
          <p:cNvPr id="66" name="Flowchart: Decision 84"/>
          <p:cNvSpPr>
            <a:spLocks noChangeArrowheads="1"/>
          </p:cNvSpPr>
          <p:nvPr/>
        </p:nvSpPr>
        <p:spPr bwMode="auto">
          <a:xfrm>
            <a:off x="4222220" y="4322763"/>
            <a:ext cx="752475"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67" name="Straight Arrow Connector 63"/>
          <p:cNvCxnSpPr>
            <a:cxnSpLocks noChangeShapeType="1"/>
            <a:stCxn id="92" idx="2"/>
            <a:endCxn id="65" idx="0"/>
          </p:cNvCxnSpPr>
          <p:nvPr/>
        </p:nvCxnSpPr>
        <p:spPr bwMode="auto">
          <a:xfrm rot="5400000">
            <a:off x="3925357" y="3857625"/>
            <a:ext cx="217488" cy="15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68" name="Straight Arrow Connector 52"/>
          <p:cNvCxnSpPr>
            <a:cxnSpLocks noChangeShapeType="1"/>
          </p:cNvCxnSpPr>
          <p:nvPr/>
        </p:nvCxnSpPr>
        <p:spPr bwMode="auto">
          <a:xfrm>
            <a:off x="4246032" y="4341813"/>
            <a:ext cx="131763" cy="904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69" name="Flowchart: Decision 77"/>
          <p:cNvSpPr>
            <a:spLocks noChangeArrowheads="1"/>
          </p:cNvSpPr>
          <p:nvPr/>
        </p:nvSpPr>
        <p:spPr bwMode="auto">
          <a:xfrm>
            <a:off x="1483782" y="4643438"/>
            <a:ext cx="752475" cy="48418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sp>
        <p:nvSpPr>
          <p:cNvPr id="70" name="Flowchart: Decision 118"/>
          <p:cNvSpPr>
            <a:spLocks noChangeArrowheads="1"/>
          </p:cNvSpPr>
          <p:nvPr/>
        </p:nvSpPr>
        <p:spPr bwMode="auto">
          <a:xfrm>
            <a:off x="388407" y="4638675"/>
            <a:ext cx="750888"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71" name="Straight Arrow Connector 119"/>
          <p:cNvCxnSpPr>
            <a:cxnSpLocks noChangeShapeType="1"/>
          </p:cNvCxnSpPr>
          <p:nvPr/>
        </p:nvCxnSpPr>
        <p:spPr bwMode="auto">
          <a:xfrm flipH="1">
            <a:off x="988482" y="4676775"/>
            <a:ext cx="130175" cy="904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72" name="Straight Arrow Connector 52"/>
          <p:cNvCxnSpPr>
            <a:cxnSpLocks noChangeShapeType="1"/>
          </p:cNvCxnSpPr>
          <p:nvPr/>
        </p:nvCxnSpPr>
        <p:spPr bwMode="auto">
          <a:xfrm>
            <a:off x="1542520" y="4656138"/>
            <a:ext cx="131762" cy="904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73" name="Straight Arrow Connector 52"/>
          <p:cNvCxnSpPr>
            <a:cxnSpLocks noChangeShapeType="1"/>
          </p:cNvCxnSpPr>
          <p:nvPr/>
        </p:nvCxnSpPr>
        <p:spPr bwMode="auto">
          <a:xfrm rot="16200000" flipH="1">
            <a:off x="873389" y="5145881"/>
            <a:ext cx="304800" cy="30163"/>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74" name="Straight Arrow Connector 52"/>
          <p:cNvCxnSpPr>
            <a:cxnSpLocks noChangeShapeType="1"/>
          </p:cNvCxnSpPr>
          <p:nvPr/>
        </p:nvCxnSpPr>
        <p:spPr bwMode="auto">
          <a:xfrm rot="5400000">
            <a:off x="430476" y="5130007"/>
            <a:ext cx="312737" cy="444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75" name="Straight Arrow Connector 52"/>
          <p:cNvCxnSpPr>
            <a:cxnSpLocks noChangeShapeType="1"/>
          </p:cNvCxnSpPr>
          <p:nvPr/>
        </p:nvCxnSpPr>
        <p:spPr bwMode="auto">
          <a:xfrm rot="16200000" flipH="1">
            <a:off x="1931458" y="5156200"/>
            <a:ext cx="304800" cy="285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76" name="Straight Arrow Connector 52"/>
          <p:cNvCxnSpPr>
            <a:cxnSpLocks noChangeShapeType="1"/>
          </p:cNvCxnSpPr>
          <p:nvPr/>
        </p:nvCxnSpPr>
        <p:spPr bwMode="auto">
          <a:xfrm rot="5400000">
            <a:off x="1500451" y="5145882"/>
            <a:ext cx="312737" cy="444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77" name="Flowchart: Decision 77"/>
          <p:cNvSpPr>
            <a:spLocks noChangeArrowheads="1"/>
          </p:cNvSpPr>
          <p:nvPr/>
        </p:nvSpPr>
        <p:spPr bwMode="auto">
          <a:xfrm>
            <a:off x="5849407" y="4664075"/>
            <a:ext cx="752475" cy="484188"/>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78" name="Straight Arrow Connector 52"/>
          <p:cNvCxnSpPr>
            <a:cxnSpLocks noChangeShapeType="1"/>
          </p:cNvCxnSpPr>
          <p:nvPr/>
        </p:nvCxnSpPr>
        <p:spPr bwMode="auto">
          <a:xfrm>
            <a:off x="5887507" y="4683125"/>
            <a:ext cx="130175" cy="904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79" name="Straight Arrow Connector 52"/>
          <p:cNvCxnSpPr>
            <a:cxnSpLocks noChangeShapeType="1"/>
            <a:stCxn id="90" idx="2"/>
            <a:endCxn id="93" idx="0"/>
          </p:cNvCxnSpPr>
          <p:nvPr/>
        </p:nvCxnSpPr>
        <p:spPr bwMode="auto">
          <a:xfrm rot="16200000" flipH="1">
            <a:off x="5055657" y="4546600"/>
            <a:ext cx="184150" cy="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80" name="Straight Arrow Connector 52"/>
          <p:cNvCxnSpPr>
            <a:cxnSpLocks noChangeShapeType="1"/>
          </p:cNvCxnSpPr>
          <p:nvPr/>
        </p:nvCxnSpPr>
        <p:spPr bwMode="auto">
          <a:xfrm rot="16200000" flipH="1">
            <a:off x="5209645" y="5153025"/>
            <a:ext cx="303212" cy="269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grpSp>
        <p:nvGrpSpPr>
          <p:cNvPr id="81" name="Group 196"/>
          <p:cNvGrpSpPr>
            <a:grpSpLocks/>
          </p:cNvGrpSpPr>
          <p:nvPr/>
        </p:nvGrpSpPr>
        <p:grpSpPr bwMode="auto">
          <a:xfrm>
            <a:off x="3117320" y="2687638"/>
            <a:ext cx="2955925" cy="2651125"/>
            <a:chOff x="3049542" y="2688279"/>
            <a:chExt cx="2956472" cy="2651067"/>
          </a:xfrm>
        </p:grpSpPr>
        <p:sp>
          <p:nvSpPr>
            <p:cNvPr id="82" name="Flowchart: Decision 140"/>
            <p:cNvSpPr>
              <a:spLocks noChangeArrowheads="1"/>
            </p:cNvSpPr>
            <p:nvPr/>
          </p:nvSpPr>
          <p:spPr bwMode="auto">
            <a:xfrm>
              <a:off x="5251812" y="4320746"/>
              <a:ext cx="754202" cy="48242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83" name="Straight Arrow Connector 52"/>
            <p:cNvCxnSpPr>
              <a:cxnSpLocks noChangeShapeType="1"/>
            </p:cNvCxnSpPr>
            <p:nvPr/>
          </p:nvCxnSpPr>
          <p:spPr bwMode="auto">
            <a:xfrm>
              <a:off x="5267711" y="4355138"/>
              <a:ext cx="130881" cy="9135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84" name="Straight Arrow Connector 119"/>
            <p:cNvCxnSpPr>
              <a:cxnSpLocks noChangeShapeType="1"/>
            </p:cNvCxnSpPr>
            <p:nvPr/>
          </p:nvCxnSpPr>
          <p:spPr bwMode="auto">
            <a:xfrm flipH="1">
              <a:off x="5316792" y="4703209"/>
              <a:ext cx="130881" cy="91356"/>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85" name="Straight Arrow Connector 208"/>
            <p:cNvCxnSpPr>
              <a:cxnSpLocks noChangeShapeType="1"/>
            </p:cNvCxnSpPr>
            <p:nvPr/>
          </p:nvCxnSpPr>
          <p:spPr bwMode="auto">
            <a:xfrm rot="5400000">
              <a:off x="3315236" y="2796780"/>
              <a:ext cx="221179" cy="417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86" name="Flowchart: Decision 61"/>
            <p:cNvSpPr>
              <a:spLocks noChangeArrowheads="1"/>
            </p:cNvSpPr>
            <p:nvPr/>
          </p:nvSpPr>
          <p:spPr bwMode="auto">
            <a:xfrm>
              <a:off x="4153514" y="3614759"/>
              <a:ext cx="754202" cy="48403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87" name="Straight Arrow Connector 52"/>
            <p:cNvCxnSpPr>
              <a:cxnSpLocks noChangeShapeType="1"/>
            </p:cNvCxnSpPr>
            <p:nvPr/>
          </p:nvCxnSpPr>
          <p:spPr bwMode="auto">
            <a:xfrm>
              <a:off x="4166675" y="3653134"/>
              <a:ext cx="130881" cy="88152"/>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88" name="Flowchart: Decision 30"/>
            <p:cNvSpPr>
              <a:spLocks noChangeArrowheads="1"/>
            </p:cNvSpPr>
            <p:nvPr/>
          </p:nvSpPr>
          <p:spPr bwMode="auto">
            <a:xfrm>
              <a:off x="3049542" y="2909459"/>
              <a:ext cx="752566" cy="480824"/>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89" name="Straight Arrow Connector 52"/>
            <p:cNvCxnSpPr>
              <a:cxnSpLocks noChangeShapeType="1"/>
            </p:cNvCxnSpPr>
            <p:nvPr/>
          </p:nvCxnSpPr>
          <p:spPr bwMode="auto">
            <a:xfrm>
              <a:off x="3630063" y="3282900"/>
              <a:ext cx="130881" cy="91356"/>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90" name="Flowchart: Decision 82"/>
            <p:cNvSpPr>
              <a:spLocks noChangeArrowheads="1"/>
            </p:cNvSpPr>
            <p:nvPr/>
          </p:nvSpPr>
          <p:spPr bwMode="auto">
            <a:xfrm>
              <a:off x="4703960" y="3970569"/>
              <a:ext cx="750930" cy="48403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91" name="Straight Arrow Connector 52"/>
            <p:cNvCxnSpPr>
              <a:cxnSpLocks noChangeShapeType="1"/>
            </p:cNvCxnSpPr>
            <p:nvPr/>
          </p:nvCxnSpPr>
          <p:spPr bwMode="auto">
            <a:xfrm>
              <a:off x="4714739" y="4008944"/>
              <a:ext cx="130881" cy="89754"/>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92" name="Flowchart: Decision 34"/>
            <p:cNvSpPr>
              <a:spLocks noChangeArrowheads="1"/>
            </p:cNvSpPr>
            <p:nvPr/>
          </p:nvSpPr>
          <p:spPr bwMode="auto">
            <a:xfrm>
              <a:off x="3590901" y="3266684"/>
              <a:ext cx="751690" cy="482669"/>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sp>
          <p:nvSpPr>
            <p:cNvPr id="93" name="Flowchart: Decision 118"/>
            <p:cNvSpPr>
              <a:spLocks noChangeArrowheads="1"/>
            </p:cNvSpPr>
            <p:nvPr/>
          </p:nvSpPr>
          <p:spPr bwMode="auto">
            <a:xfrm>
              <a:off x="4703960" y="4638825"/>
              <a:ext cx="750931" cy="48242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94" name="Straight Arrow Connector 52"/>
            <p:cNvCxnSpPr>
              <a:cxnSpLocks noChangeShapeType="1"/>
            </p:cNvCxnSpPr>
            <p:nvPr/>
          </p:nvCxnSpPr>
          <p:spPr bwMode="auto">
            <a:xfrm rot="5400000">
              <a:off x="4729823" y="5160993"/>
              <a:ext cx="312535" cy="44172"/>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grpSp>
      <p:cxnSp>
        <p:nvCxnSpPr>
          <p:cNvPr id="95" name="Straight Arrow Connector 52"/>
          <p:cNvCxnSpPr>
            <a:cxnSpLocks noChangeShapeType="1"/>
          </p:cNvCxnSpPr>
          <p:nvPr/>
        </p:nvCxnSpPr>
        <p:spPr bwMode="auto">
          <a:xfrm rot="16200000" flipH="1">
            <a:off x="6280414" y="5187156"/>
            <a:ext cx="304800" cy="30163"/>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96" name="Straight Arrow Connector 52"/>
          <p:cNvCxnSpPr>
            <a:cxnSpLocks noChangeShapeType="1"/>
          </p:cNvCxnSpPr>
          <p:nvPr/>
        </p:nvCxnSpPr>
        <p:spPr bwMode="auto">
          <a:xfrm rot="5400000">
            <a:off x="5856551" y="5164932"/>
            <a:ext cx="312737" cy="444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97" name="Flowchart: Decision 77"/>
          <p:cNvSpPr>
            <a:spLocks noChangeArrowheads="1"/>
          </p:cNvSpPr>
          <p:nvPr/>
        </p:nvSpPr>
        <p:spPr bwMode="auto">
          <a:xfrm>
            <a:off x="3658657" y="4643438"/>
            <a:ext cx="752475" cy="48418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sp>
        <p:nvSpPr>
          <p:cNvPr id="98" name="Flowchart: Decision 118"/>
          <p:cNvSpPr>
            <a:spLocks noChangeArrowheads="1"/>
          </p:cNvSpPr>
          <p:nvPr/>
        </p:nvSpPr>
        <p:spPr bwMode="auto">
          <a:xfrm>
            <a:off x="2583920" y="4638675"/>
            <a:ext cx="750887"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99" name="Straight Arrow Connector 119"/>
          <p:cNvCxnSpPr>
            <a:cxnSpLocks noChangeShapeType="1"/>
          </p:cNvCxnSpPr>
          <p:nvPr/>
        </p:nvCxnSpPr>
        <p:spPr bwMode="auto">
          <a:xfrm flipH="1">
            <a:off x="3191932" y="4676775"/>
            <a:ext cx="131763" cy="904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0" name="Straight Arrow Connector 52"/>
          <p:cNvCxnSpPr>
            <a:cxnSpLocks noChangeShapeType="1"/>
          </p:cNvCxnSpPr>
          <p:nvPr/>
        </p:nvCxnSpPr>
        <p:spPr bwMode="auto">
          <a:xfrm>
            <a:off x="3695170" y="4656138"/>
            <a:ext cx="130175" cy="904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1" name="Straight Arrow Connector 52"/>
          <p:cNvCxnSpPr>
            <a:cxnSpLocks noChangeShapeType="1"/>
          </p:cNvCxnSpPr>
          <p:nvPr/>
        </p:nvCxnSpPr>
        <p:spPr bwMode="auto">
          <a:xfrm rot="16200000" flipH="1">
            <a:off x="3023658" y="5140325"/>
            <a:ext cx="304800" cy="285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2" name="Straight Arrow Connector 52"/>
          <p:cNvCxnSpPr>
            <a:cxnSpLocks noChangeShapeType="1"/>
          </p:cNvCxnSpPr>
          <p:nvPr/>
        </p:nvCxnSpPr>
        <p:spPr bwMode="auto">
          <a:xfrm rot="5400000">
            <a:off x="2573601" y="5136357"/>
            <a:ext cx="312737" cy="444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3" name="Straight Arrow Connector 52"/>
          <p:cNvCxnSpPr>
            <a:cxnSpLocks noChangeShapeType="1"/>
          </p:cNvCxnSpPr>
          <p:nvPr/>
        </p:nvCxnSpPr>
        <p:spPr bwMode="auto">
          <a:xfrm rot="16200000" flipH="1">
            <a:off x="4088076" y="5176044"/>
            <a:ext cx="304800" cy="269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4" name="Straight Arrow Connector 52"/>
          <p:cNvCxnSpPr>
            <a:cxnSpLocks noChangeShapeType="1"/>
          </p:cNvCxnSpPr>
          <p:nvPr/>
        </p:nvCxnSpPr>
        <p:spPr bwMode="auto">
          <a:xfrm rot="5400000">
            <a:off x="3665007" y="5159376"/>
            <a:ext cx="312737" cy="42862"/>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5" name="Straight Arrow Connector 52"/>
          <p:cNvCxnSpPr>
            <a:cxnSpLocks noChangeShapeType="1"/>
          </p:cNvCxnSpPr>
          <p:nvPr/>
        </p:nvCxnSpPr>
        <p:spPr bwMode="auto">
          <a:xfrm>
            <a:off x="2633132" y="4641850"/>
            <a:ext cx="130175" cy="904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6" name="Straight Arrow Connector 119"/>
          <p:cNvCxnSpPr>
            <a:cxnSpLocks noChangeShapeType="1"/>
          </p:cNvCxnSpPr>
          <p:nvPr/>
        </p:nvCxnSpPr>
        <p:spPr bwMode="auto">
          <a:xfrm flipH="1">
            <a:off x="4266670" y="4689475"/>
            <a:ext cx="131762"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107" name="Flowchart: Decision 77"/>
          <p:cNvSpPr>
            <a:spLocks noChangeArrowheads="1"/>
          </p:cNvSpPr>
          <p:nvPr/>
        </p:nvSpPr>
        <p:spPr bwMode="auto">
          <a:xfrm>
            <a:off x="3099857" y="4294188"/>
            <a:ext cx="755650" cy="485775"/>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108" name="Straight Arrow Connector 119"/>
          <p:cNvCxnSpPr>
            <a:cxnSpLocks noChangeShapeType="1"/>
          </p:cNvCxnSpPr>
          <p:nvPr/>
        </p:nvCxnSpPr>
        <p:spPr bwMode="auto">
          <a:xfrm flipH="1">
            <a:off x="3744382" y="4354513"/>
            <a:ext cx="130175"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9" name="Straight Arrow Connector 63"/>
          <p:cNvCxnSpPr>
            <a:cxnSpLocks noChangeShapeType="1"/>
            <a:stCxn id="53" idx="2"/>
            <a:endCxn id="107" idx="0"/>
          </p:cNvCxnSpPr>
          <p:nvPr/>
        </p:nvCxnSpPr>
        <p:spPr bwMode="auto">
          <a:xfrm rot="5400000">
            <a:off x="3369732" y="4186238"/>
            <a:ext cx="217487" cy="15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10" name="Straight Arrow Connector 66"/>
          <p:cNvCxnSpPr>
            <a:cxnSpLocks noChangeShapeType="1"/>
            <a:stCxn id="66" idx="2"/>
          </p:cNvCxnSpPr>
          <p:nvPr/>
        </p:nvCxnSpPr>
        <p:spPr bwMode="auto">
          <a:xfrm rot="5400000">
            <a:off x="4338901" y="5064919"/>
            <a:ext cx="519112" cy="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grpSp>
        <p:nvGrpSpPr>
          <p:cNvPr id="111" name="Group 197"/>
          <p:cNvGrpSpPr>
            <a:grpSpLocks/>
          </p:cNvGrpSpPr>
          <p:nvPr/>
        </p:nvGrpSpPr>
        <p:grpSpPr bwMode="auto">
          <a:xfrm>
            <a:off x="3117320" y="2687638"/>
            <a:ext cx="2955925" cy="2651125"/>
            <a:chOff x="3049542" y="2688279"/>
            <a:chExt cx="2956472" cy="2651067"/>
          </a:xfrm>
        </p:grpSpPr>
        <p:sp>
          <p:nvSpPr>
            <p:cNvPr id="112" name="Flowchart: Decision 140"/>
            <p:cNvSpPr>
              <a:spLocks noChangeArrowheads="1"/>
            </p:cNvSpPr>
            <p:nvPr/>
          </p:nvSpPr>
          <p:spPr bwMode="auto">
            <a:xfrm>
              <a:off x="5251812" y="4320746"/>
              <a:ext cx="754202" cy="482427"/>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a:t>
              </a:r>
            </a:p>
          </p:txBody>
        </p:sp>
        <p:cxnSp>
          <p:nvCxnSpPr>
            <p:cNvPr id="113" name="Straight Arrow Connector 52"/>
            <p:cNvCxnSpPr>
              <a:cxnSpLocks noChangeShapeType="1"/>
            </p:cNvCxnSpPr>
            <p:nvPr/>
          </p:nvCxnSpPr>
          <p:spPr bwMode="auto">
            <a:xfrm>
              <a:off x="5267711" y="4355138"/>
              <a:ext cx="130881" cy="91357"/>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14" name="Straight Arrow Connector 119"/>
            <p:cNvCxnSpPr>
              <a:cxnSpLocks noChangeShapeType="1"/>
            </p:cNvCxnSpPr>
            <p:nvPr/>
          </p:nvCxnSpPr>
          <p:spPr bwMode="auto">
            <a:xfrm flipH="1">
              <a:off x="5316792" y="4703209"/>
              <a:ext cx="130881" cy="91356"/>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115" name="Straight Arrow Connector 208"/>
            <p:cNvCxnSpPr>
              <a:cxnSpLocks noChangeShapeType="1"/>
            </p:cNvCxnSpPr>
            <p:nvPr/>
          </p:nvCxnSpPr>
          <p:spPr bwMode="auto">
            <a:xfrm rot="5400000">
              <a:off x="3315236" y="2796780"/>
              <a:ext cx="221179" cy="4178"/>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16" name="Flowchart: Decision 61"/>
            <p:cNvSpPr>
              <a:spLocks noChangeArrowheads="1"/>
            </p:cNvSpPr>
            <p:nvPr/>
          </p:nvSpPr>
          <p:spPr bwMode="auto">
            <a:xfrm>
              <a:off x="4153514" y="3614759"/>
              <a:ext cx="754202" cy="484030"/>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a:t>
              </a:r>
            </a:p>
          </p:txBody>
        </p:sp>
        <p:cxnSp>
          <p:nvCxnSpPr>
            <p:cNvPr id="117" name="Straight Arrow Connector 52"/>
            <p:cNvCxnSpPr>
              <a:cxnSpLocks noChangeShapeType="1"/>
            </p:cNvCxnSpPr>
            <p:nvPr/>
          </p:nvCxnSpPr>
          <p:spPr bwMode="auto">
            <a:xfrm>
              <a:off x="4166675" y="3653134"/>
              <a:ext cx="130881" cy="88152"/>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18" name="Flowchart: Decision 30"/>
            <p:cNvSpPr>
              <a:spLocks noChangeArrowheads="1"/>
            </p:cNvSpPr>
            <p:nvPr/>
          </p:nvSpPr>
          <p:spPr bwMode="auto">
            <a:xfrm>
              <a:off x="3049542" y="2909459"/>
              <a:ext cx="752566" cy="480824"/>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a:t>
              </a:r>
            </a:p>
          </p:txBody>
        </p:sp>
        <p:cxnSp>
          <p:nvCxnSpPr>
            <p:cNvPr id="119" name="Straight Arrow Connector 52"/>
            <p:cNvCxnSpPr>
              <a:cxnSpLocks noChangeShapeType="1"/>
            </p:cNvCxnSpPr>
            <p:nvPr/>
          </p:nvCxnSpPr>
          <p:spPr bwMode="auto">
            <a:xfrm>
              <a:off x="3630063" y="3282900"/>
              <a:ext cx="130881" cy="91356"/>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20" name="Flowchart: Decision 82"/>
            <p:cNvSpPr>
              <a:spLocks noChangeArrowheads="1"/>
            </p:cNvSpPr>
            <p:nvPr/>
          </p:nvSpPr>
          <p:spPr bwMode="auto">
            <a:xfrm>
              <a:off x="4703960" y="3970569"/>
              <a:ext cx="750930" cy="484030"/>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a:t>
              </a:r>
            </a:p>
          </p:txBody>
        </p:sp>
        <p:cxnSp>
          <p:nvCxnSpPr>
            <p:cNvPr id="121" name="Straight Arrow Connector 52"/>
            <p:cNvCxnSpPr>
              <a:cxnSpLocks noChangeShapeType="1"/>
            </p:cNvCxnSpPr>
            <p:nvPr/>
          </p:nvCxnSpPr>
          <p:spPr bwMode="auto">
            <a:xfrm>
              <a:off x="4714739" y="4008944"/>
              <a:ext cx="130881" cy="89754"/>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22" name="Flowchart: Decision 34"/>
            <p:cNvSpPr>
              <a:spLocks noChangeArrowheads="1"/>
            </p:cNvSpPr>
            <p:nvPr/>
          </p:nvSpPr>
          <p:spPr bwMode="auto">
            <a:xfrm>
              <a:off x="3590901" y="3266684"/>
              <a:ext cx="751690" cy="482669"/>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a:t>
              </a:r>
            </a:p>
          </p:txBody>
        </p:sp>
        <p:sp>
          <p:nvSpPr>
            <p:cNvPr id="123" name="Flowchart: Decision 118"/>
            <p:cNvSpPr>
              <a:spLocks noChangeArrowheads="1"/>
            </p:cNvSpPr>
            <p:nvPr/>
          </p:nvSpPr>
          <p:spPr bwMode="auto">
            <a:xfrm>
              <a:off x="4703960" y="4638825"/>
              <a:ext cx="750931" cy="482427"/>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a:t>
              </a:r>
            </a:p>
          </p:txBody>
        </p:sp>
        <p:cxnSp>
          <p:nvCxnSpPr>
            <p:cNvPr id="124" name="Straight Arrow Connector 52"/>
            <p:cNvCxnSpPr>
              <a:cxnSpLocks noChangeShapeType="1"/>
            </p:cNvCxnSpPr>
            <p:nvPr/>
          </p:nvCxnSpPr>
          <p:spPr bwMode="auto">
            <a:xfrm rot="5400000">
              <a:off x="4729823" y="5160993"/>
              <a:ext cx="312535" cy="44172"/>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69705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3"/>
                                        </p:tgtEl>
                                        <p:attrNameLst>
                                          <p:attrName>style.opacity</p:attrName>
                                        </p:attrNameLst>
                                      </p:cBhvr>
                                      <p:to>
                                        <p:strVal val="0.75"/>
                                      </p:to>
                                    </p:set>
                                    <p:animEffect filter="image" prLst="opacity: 0.75">
                                      <p:cBhvr rctx="IE">
                                        <p:cTn id="7" dur="indefinite"/>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208</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Low-Level Analysis: 1</a:t>
            </a:r>
            <a:endParaRPr lang="en-US" dirty="0">
              <a:solidFill>
                <a:srgbClr val="D5EBFF"/>
              </a:solidFill>
              <a:latin typeface="Arial" charset="0"/>
            </a:endParaRPr>
          </a:p>
        </p:txBody>
      </p:sp>
      <p:grpSp>
        <p:nvGrpSpPr>
          <p:cNvPr id="125" name="Group 76"/>
          <p:cNvGrpSpPr>
            <a:grpSpLocks/>
          </p:cNvGrpSpPr>
          <p:nvPr/>
        </p:nvGrpSpPr>
        <p:grpSpPr bwMode="auto">
          <a:xfrm>
            <a:off x="7092950" y="223838"/>
            <a:ext cx="1365250" cy="709612"/>
            <a:chOff x="1388045" y="2861834"/>
            <a:chExt cx="6212249" cy="2239286"/>
          </a:xfrm>
        </p:grpSpPr>
        <p:sp>
          <p:nvSpPr>
            <p:cNvPr id="126" name="Flowchart: Decision 31"/>
            <p:cNvSpPr>
              <a:spLocks noChangeArrowheads="1"/>
            </p:cNvSpPr>
            <p:nvPr/>
          </p:nvSpPr>
          <p:spPr bwMode="auto">
            <a:xfrm>
              <a:off x="3592553" y="3203220"/>
              <a:ext cx="754203"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27" name="Flowchart: Decision 54"/>
            <p:cNvSpPr>
              <a:spLocks noChangeArrowheads="1"/>
            </p:cNvSpPr>
            <p:nvPr/>
          </p:nvSpPr>
          <p:spPr bwMode="auto">
            <a:xfrm>
              <a:off x="4101354" y="3547810"/>
              <a:ext cx="750931" cy="482428"/>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28" name="Flowchart: Decision 67"/>
            <p:cNvSpPr>
              <a:spLocks noChangeArrowheads="1"/>
            </p:cNvSpPr>
            <p:nvPr/>
          </p:nvSpPr>
          <p:spPr bwMode="auto">
            <a:xfrm>
              <a:off x="3044223" y="3547810"/>
              <a:ext cx="752566" cy="482428"/>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29" name="Flowchart: Decision 75"/>
            <p:cNvSpPr>
              <a:spLocks noChangeArrowheads="1"/>
            </p:cNvSpPr>
            <p:nvPr/>
          </p:nvSpPr>
          <p:spPr bwMode="auto">
            <a:xfrm>
              <a:off x="2490299" y="3889196"/>
              <a:ext cx="749294"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0" name="Flowchart: Decision 77"/>
            <p:cNvSpPr>
              <a:spLocks noChangeArrowheads="1"/>
            </p:cNvSpPr>
            <p:nvPr/>
          </p:nvSpPr>
          <p:spPr bwMode="auto">
            <a:xfrm>
              <a:off x="3062485" y="4233786"/>
              <a:ext cx="754203"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1" name="Flowchart: Decision 118"/>
            <p:cNvSpPr>
              <a:spLocks noChangeArrowheads="1"/>
            </p:cNvSpPr>
            <p:nvPr/>
          </p:nvSpPr>
          <p:spPr bwMode="auto">
            <a:xfrm>
              <a:off x="1932153" y="4241801"/>
              <a:ext cx="752566"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2" name="Flowchart: Decision 140"/>
            <p:cNvSpPr>
              <a:spLocks noChangeArrowheads="1"/>
            </p:cNvSpPr>
            <p:nvPr/>
          </p:nvSpPr>
          <p:spPr bwMode="auto">
            <a:xfrm>
              <a:off x="6318612" y="4273121"/>
              <a:ext cx="754202"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3" name="Flowchart: Decision 64"/>
            <p:cNvSpPr>
              <a:spLocks noChangeArrowheads="1"/>
            </p:cNvSpPr>
            <p:nvPr/>
          </p:nvSpPr>
          <p:spPr bwMode="auto">
            <a:xfrm>
              <a:off x="4657701" y="3918784"/>
              <a:ext cx="751690" cy="482669"/>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4" name="Flowchart: Decision 84"/>
            <p:cNvSpPr>
              <a:spLocks noChangeArrowheads="1"/>
            </p:cNvSpPr>
            <p:nvPr/>
          </p:nvSpPr>
          <p:spPr bwMode="auto">
            <a:xfrm>
              <a:off x="5221570" y="4275217"/>
              <a:ext cx="751690" cy="482669"/>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5" name="Flowchart: Decision 77"/>
            <p:cNvSpPr>
              <a:spLocks noChangeArrowheads="1"/>
            </p:cNvSpPr>
            <p:nvPr/>
          </p:nvSpPr>
          <p:spPr bwMode="auto">
            <a:xfrm>
              <a:off x="2483336" y="4596007"/>
              <a:ext cx="752566"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6" name="Flowchart: Decision 88"/>
            <p:cNvSpPr>
              <a:spLocks noChangeArrowheads="1"/>
            </p:cNvSpPr>
            <p:nvPr/>
          </p:nvSpPr>
          <p:spPr bwMode="auto">
            <a:xfrm>
              <a:off x="1388045" y="4591200"/>
              <a:ext cx="750931"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7" name="Flowchart: Decision 77"/>
            <p:cNvSpPr>
              <a:spLocks noChangeArrowheads="1"/>
            </p:cNvSpPr>
            <p:nvPr/>
          </p:nvSpPr>
          <p:spPr bwMode="auto">
            <a:xfrm>
              <a:off x="6847728" y="4617090"/>
              <a:ext cx="752566"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8" name="Flowchart: Decision 77"/>
            <p:cNvSpPr>
              <a:spLocks noChangeArrowheads="1"/>
            </p:cNvSpPr>
            <p:nvPr/>
          </p:nvSpPr>
          <p:spPr bwMode="auto">
            <a:xfrm>
              <a:off x="4657263" y="4596007"/>
              <a:ext cx="752566"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39" name="Flowchart: Decision 118"/>
            <p:cNvSpPr>
              <a:spLocks noChangeArrowheads="1"/>
            </p:cNvSpPr>
            <p:nvPr/>
          </p:nvSpPr>
          <p:spPr bwMode="auto">
            <a:xfrm>
              <a:off x="3582737" y="4591200"/>
              <a:ext cx="750931"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40" name="Flowchart: Decision 77"/>
            <p:cNvSpPr>
              <a:spLocks noChangeArrowheads="1"/>
            </p:cNvSpPr>
            <p:nvPr/>
          </p:nvSpPr>
          <p:spPr bwMode="auto">
            <a:xfrm>
              <a:off x="4099718" y="4246608"/>
              <a:ext cx="754202" cy="485633"/>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41" name="Flowchart: Decision 61"/>
            <p:cNvSpPr>
              <a:spLocks noChangeArrowheads="1"/>
            </p:cNvSpPr>
            <p:nvPr/>
          </p:nvSpPr>
          <p:spPr bwMode="auto">
            <a:xfrm>
              <a:off x="5220314" y="3567134"/>
              <a:ext cx="754202"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142" name="Flowchart: Decision 30"/>
            <p:cNvSpPr>
              <a:spLocks noChangeArrowheads="1"/>
            </p:cNvSpPr>
            <p:nvPr/>
          </p:nvSpPr>
          <p:spPr bwMode="auto">
            <a:xfrm>
              <a:off x="4116342" y="2861834"/>
              <a:ext cx="752566" cy="480824"/>
            </a:xfrm>
            <a:prstGeom prst="flowChartDecision">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143" name="Flowchart: Decision 82"/>
            <p:cNvSpPr>
              <a:spLocks noChangeArrowheads="1"/>
            </p:cNvSpPr>
            <p:nvPr/>
          </p:nvSpPr>
          <p:spPr bwMode="auto">
            <a:xfrm>
              <a:off x="5770760" y="3922944"/>
              <a:ext cx="750930"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144" name="Flowchart: Decision 34"/>
            <p:cNvSpPr>
              <a:spLocks noChangeArrowheads="1"/>
            </p:cNvSpPr>
            <p:nvPr/>
          </p:nvSpPr>
          <p:spPr bwMode="auto">
            <a:xfrm>
              <a:off x="4657701" y="3219059"/>
              <a:ext cx="751690" cy="482669"/>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145" name="Flowchart: Decision 118"/>
            <p:cNvSpPr>
              <a:spLocks noChangeArrowheads="1"/>
            </p:cNvSpPr>
            <p:nvPr/>
          </p:nvSpPr>
          <p:spPr bwMode="auto">
            <a:xfrm>
              <a:off x="5770760" y="4591200"/>
              <a:ext cx="750931"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grpSp>
      <p:sp>
        <p:nvSpPr>
          <p:cNvPr id="146" name="Rectangle 18"/>
          <p:cNvSpPr>
            <a:spLocks noChangeArrowheads="1"/>
          </p:cNvSpPr>
          <p:nvPr/>
        </p:nvSpPr>
        <p:spPr bwMode="auto">
          <a:xfrm>
            <a:off x="381000" y="1524000"/>
            <a:ext cx="3963988" cy="3200400"/>
          </a:xfrm>
          <a:prstGeom prst="rect">
            <a:avLst/>
          </a:prstGeom>
          <a:noFill/>
          <a:ln w="38100" algn="ctr">
            <a:solidFill>
              <a:schemeClr val="tx1"/>
            </a:solidFill>
            <a:round/>
            <a:headEnd type="none" w="sm" len="sm"/>
            <a:tailEnd type="none" w="sm" len="sm"/>
          </a:ln>
        </p:spPr>
        <p:txBody>
          <a:bodyPr lIns="0" tIns="0" rIns="0" bIns="0" anchor="ctr"/>
          <a:lstStyle/>
          <a:p>
            <a:pPr>
              <a:lnSpc>
                <a:spcPct val="150000"/>
              </a:lnSpc>
            </a:pPr>
            <a:r>
              <a:rPr lang="en-US" sz="2400" b="0" dirty="0">
                <a:sym typeface="Wingdings" charset="0"/>
              </a:rPr>
              <a:t> </a:t>
            </a:r>
            <a:r>
              <a:rPr lang="en-US" sz="2000" b="0" dirty="0" smtClean="0">
                <a:sym typeface="Wingdings" charset="0"/>
              </a:rPr>
              <a:t>Address    </a:t>
            </a:r>
            <a:r>
              <a:rPr lang="en-US" sz="2400" b="0" dirty="0">
                <a:sym typeface="Wingdings" charset="0"/>
              </a:rPr>
              <a:t>Instruction</a:t>
            </a:r>
          </a:p>
          <a:p>
            <a:r>
              <a:rPr lang="en-US" sz="2400" b="0" dirty="0">
                <a:sym typeface="Wingdings" charset="0"/>
              </a:rPr>
              <a:t>      </a:t>
            </a:r>
            <a:r>
              <a:rPr lang="en-US" sz="2400" b="0" dirty="0">
                <a:solidFill>
                  <a:srgbClr val="BFBFBF"/>
                </a:solidFill>
                <a:sym typeface="Wingdings" charset="0"/>
              </a:rPr>
              <a:t>10     R0  R1 + R2</a:t>
            </a:r>
          </a:p>
          <a:p>
            <a:r>
              <a:rPr lang="en-US" sz="2400" b="0" dirty="0">
                <a:solidFill>
                  <a:schemeClr val="bg2"/>
                </a:solidFill>
                <a:sym typeface="Wingdings" charset="0"/>
              </a:rPr>
              <a:t>      </a:t>
            </a:r>
            <a:r>
              <a:rPr lang="en-US" sz="2400" b="0" dirty="0">
                <a:solidFill>
                  <a:srgbClr val="BFBFBF"/>
                </a:solidFill>
                <a:sym typeface="Wingdings" charset="0"/>
              </a:rPr>
              <a:t>14     Jump to 20</a:t>
            </a:r>
          </a:p>
          <a:p>
            <a:endParaRPr lang="en-US" sz="2400" b="0" dirty="0">
              <a:sym typeface="Wingdings" charset="0"/>
            </a:endParaRPr>
          </a:p>
          <a:p>
            <a:r>
              <a:rPr lang="en-US" sz="2400" b="0" dirty="0">
                <a:sym typeface="Wingdings" charset="0"/>
              </a:rPr>
              <a:t>      20     </a:t>
            </a:r>
            <a:r>
              <a:rPr lang="en-US" sz="2400" b="0" dirty="0">
                <a:solidFill>
                  <a:schemeClr val="tx2"/>
                </a:solidFill>
                <a:sym typeface="Wingdings" charset="0"/>
              </a:rPr>
              <a:t>R0</a:t>
            </a:r>
            <a:r>
              <a:rPr lang="en-US" sz="2400" b="0" dirty="0">
                <a:sym typeface="Wingdings" charset="0"/>
              </a:rPr>
              <a:t>  R3 + R6</a:t>
            </a:r>
          </a:p>
          <a:p>
            <a:r>
              <a:rPr lang="en-US" sz="2400" b="0" dirty="0">
                <a:sym typeface="Wingdings" charset="0"/>
              </a:rPr>
              <a:t>      </a:t>
            </a:r>
          </a:p>
          <a:p>
            <a:endParaRPr lang="en-US" sz="2400" b="0" dirty="0">
              <a:sym typeface="Wingdings" charset="0"/>
            </a:endParaRPr>
          </a:p>
          <a:p>
            <a:r>
              <a:rPr lang="en-US" sz="2400" b="0" dirty="0">
                <a:sym typeface="Wingdings" charset="0"/>
              </a:rPr>
              <a:t>      64     Jump to </a:t>
            </a:r>
            <a:r>
              <a:rPr lang="en-US" sz="2400" b="0" dirty="0">
                <a:solidFill>
                  <a:schemeClr val="tx2"/>
                </a:solidFill>
                <a:sym typeface="Wingdings" charset="0"/>
              </a:rPr>
              <a:t>R0</a:t>
            </a:r>
          </a:p>
        </p:txBody>
      </p:sp>
      <p:sp>
        <p:nvSpPr>
          <p:cNvPr id="147" name="Rectangle 18"/>
          <p:cNvSpPr>
            <a:spLocks noChangeArrowheads="1"/>
          </p:cNvSpPr>
          <p:nvPr/>
        </p:nvSpPr>
        <p:spPr bwMode="auto">
          <a:xfrm>
            <a:off x="4829175" y="1787525"/>
            <a:ext cx="1266825" cy="2894013"/>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nSpc>
                <a:spcPct val="150000"/>
              </a:lnSpc>
            </a:pPr>
            <a:r>
              <a:rPr lang="en-US" sz="2400" b="0">
                <a:sym typeface="Wingdings" charset="0"/>
              </a:rPr>
              <a:t>  ID   PC</a:t>
            </a:r>
          </a:p>
          <a:p>
            <a:r>
              <a:rPr lang="en-US" sz="2400" b="0">
                <a:sym typeface="Wingdings" charset="0"/>
              </a:rPr>
              <a:t>   0    10</a:t>
            </a:r>
          </a:p>
          <a:p>
            <a:r>
              <a:rPr lang="en-US" sz="2400" b="0">
                <a:sym typeface="Wingdings" charset="0"/>
              </a:rPr>
              <a:t>   1    14</a:t>
            </a:r>
          </a:p>
          <a:p>
            <a:r>
              <a:rPr lang="en-US" sz="2400" b="0">
                <a:sym typeface="Wingdings" charset="0"/>
              </a:rPr>
              <a:t>   2    20</a:t>
            </a:r>
          </a:p>
          <a:p>
            <a:r>
              <a:rPr lang="en-US" sz="2400" b="0">
                <a:sym typeface="Wingdings" charset="0"/>
              </a:rPr>
              <a:t>   3    24</a:t>
            </a:r>
          </a:p>
          <a:p>
            <a:r>
              <a:rPr lang="en-US" sz="2400" b="0">
                <a:sym typeface="Wingdings" charset="0"/>
              </a:rPr>
              <a:t>   4    64</a:t>
            </a:r>
          </a:p>
          <a:p>
            <a:r>
              <a:rPr lang="en-US" sz="2400" b="0">
                <a:sym typeface="Wingdings" charset="0"/>
              </a:rPr>
              <a:t>   5    00</a:t>
            </a:r>
          </a:p>
        </p:txBody>
      </p:sp>
      <p:sp>
        <p:nvSpPr>
          <p:cNvPr id="148" name="Rectangle 159"/>
          <p:cNvSpPr>
            <a:spLocks noChangeArrowheads="1"/>
          </p:cNvSpPr>
          <p:nvPr/>
        </p:nvSpPr>
        <p:spPr bwMode="auto">
          <a:xfrm>
            <a:off x="-85725" y="2219325"/>
            <a:ext cx="5810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2900" b="0" baseline="-20000">
              <a:solidFill>
                <a:schemeClr val="tx2"/>
              </a:solidFill>
              <a:sym typeface="Wingdings" charset="0"/>
            </a:endParaRPr>
          </a:p>
          <a:p>
            <a:pPr algn="ctr"/>
            <a:endParaRPr lang="en-US" sz="2900" b="0" baseline="-20000">
              <a:solidFill>
                <a:schemeClr val="tx2"/>
              </a:solidFill>
              <a:sym typeface="Wingdings" charset="0"/>
            </a:endParaRPr>
          </a:p>
          <a:p>
            <a:pPr algn="ctr"/>
            <a:endParaRPr lang="en-US" sz="1900" b="0">
              <a:solidFill>
                <a:schemeClr val="tx2"/>
              </a:solidFill>
              <a:latin typeface="Times" charset="0"/>
              <a:sym typeface="Wingdings" charset="0"/>
            </a:endParaRPr>
          </a:p>
          <a:p>
            <a:pPr algn="ctr"/>
            <a:r>
              <a:rPr lang="en-US" sz="2900" b="0">
                <a:solidFill>
                  <a:schemeClr val="tx2"/>
                </a:solidFill>
                <a:latin typeface="Times" charset="0"/>
                <a:sym typeface="Wingdings" charset="0"/>
              </a:rPr>
              <a:t>I</a:t>
            </a:r>
            <a:r>
              <a:rPr lang="en-US" sz="2900" b="0" baseline="-20000">
                <a:solidFill>
                  <a:schemeClr val="tx2"/>
                </a:solidFill>
                <a:sym typeface="Wingdings" charset="0"/>
              </a:rPr>
              <a:t>2</a:t>
            </a:r>
          </a:p>
          <a:p>
            <a:pPr algn="ctr"/>
            <a:endParaRPr lang="en-US" sz="6400" b="0" baseline="-20000">
              <a:solidFill>
                <a:schemeClr val="tx2"/>
              </a:solidFill>
              <a:sym typeface="Wingdings" charset="0"/>
            </a:endParaRPr>
          </a:p>
          <a:p>
            <a:pPr algn="ctr"/>
            <a:r>
              <a:rPr lang="en-US" sz="2900" b="0">
                <a:solidFill>
                  <a:schemeClr val="tx2"/>
                </a:solidFill>
                <a:latin typeface="Times" charset="0"/>
                <a:sym typeface="Wingdings" charset="0"/>
              </a:rPr>
              <a:t>I</a:t>
            </a:r>
            <a:r>
              <a:rPr lang="en-US" sz="2900" b="0" baseline="-25000">
                <a:solidFill>
                  <a:schemeClr val="tx2"/>
                </a:solidFill>
                <a:latin typeface="Times" charset="0"/>
                <a:sym typeface="Wingdings" charset="0"/>
              </a:rPr>
              <a:t>1</a:t>
            </a:r>
            <a:endParaRPr lang="en-US" sz="2900" b="0" baseline="-25000">
              <a:solidFill>
                <a:schemeClr val="tx2"/>
              </a:solidFill>
              <a:sym typeface="Wingdings" charset="0"/>
            </a:endParaRPr>
          </a:p>
        </p:txBody>
      </p:sp>
      <p:cxnSp>
        <p:nvCxnSpPr>
          <p:cNvPr id="149" name="Straight Arrow Connector 88"/>
          <p:cNvCxnSpPr>
            <a:cxnSpLocks noChangeShapeType="1"/>
          </p:cNvCxnSpPr>
          <p:nvPr/>
        </p:nvCxnSpPr>
        <p:spPr bwMode="auto">
          <a:xfrm>
            <a:off x="1819275" y="3603625"/>
            <a:ext cx="981075" cy="758825"/>
          </a:xfrm>
          <a:prstGeom prst="straightConnector1">
            <a:avLst/>
          </a:prstGeom>
          <a:noFill/>
          <a:ln w="38100">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50" name="Rectangle 159"/>
          <p:cNvSpPr>
            <a:spLocks noChangeArrowheads="1"/>
          </p:cNvSpPr>
          <p:nvPr/>
        </p:nvSpPr>
        <p:spPr bwMode="auto">
          <a:xfrm>
            <a:off x="1893888" y="3495675"/>
            <a:ext cx="242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a:solidFill>
                  <a:schemeClr val="tx2"/>
                </a:solidFill>
                <a:sym typeface="Wingdings" charset="0"/>
              </a:rPr>
              <a:t>Read-After-Write</a:t>
            </a:r>
          </a:p>
          <a:p>
            <a:pPr algn="ctr"/>
            <a:r>
              <a:rPr lang="en-US" sz="2000" b="0">
                <a:solidFill>
                  <a:schemeClr val="tx2"/>
                </a:solidFill>
                <a:sym typeface="Wingdings" charset="0"/>
              </a:rPr>
              <a:t>Hazard</a:t>
            </a:r>
            <a:endParaRPr lang="en-US" sz="2000" b="0">
              <a:solidFill>
                <a:schemeClr val="tx2"/>
              </a:solidFill>
            </a:endParaRPr>
          </a:p>
        </p:txBody>
      </p:sp>
      <p:sp>
        <p:nvSpPr>
          <p:cNvPr id="151" name="Rectangle 18"/>
          <p:cNvSpPr>
            <a:spLocks noChangeArrowheads="1"/>
          </p:cNvSpPr>
          <p:nvPr/>
        </p:nvSpPr>
        <p:spPr bwMode="auto">
          <a:xfrm>
            <a:off x="714375" y="981075"/>
            <a:ext cx="346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200" b="0" dirty="0">
                <a:solidFill>
                  <a:srgbClr val="66FFFF"/>
                </a:solidFill>
                <a:sym typeface="Wingdings" charset="0"/>
              </a:rPr>
              <a:t>Test Program Binary</a:t>
            </a:r>
          </a:p>
        </p:txBody>
      </p:sp>
      <p:sp>
        <p:nvSpPr>
          <p:cNvPr id="152" name="Rectangle 43"/>
          <p:cNvSpPr>
            <a:spLocks noChangeArrowheads="1"/>
          </p:cNvSpPr>
          <p:nvPr/>
        </p:nvSpPr>
        <p:spPr bwMode="auto">
          <a:xfrm rot="5400000">
            <a:off x="924719" y="2850357"/>
            <a:ext cx="441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dirty="0">
                <a:sym typeface="Wingdings" charset="0"/>
              </a:rPr>
              <a:t>…</a:t>
            </a:r>
            <a:endParaRPr lang="en-US" sz="2000" b="0" dirty="0"/>
          </a:p>
        </p:txBody>
      </p:sp>
      <p:sp>
        <p:nvSpPr>
          <p:cNvPr id="153" name="Rectangle 45"/>
          <p:cNvSpPr>
            <a:spLocks noChangeArrowheads="1"/>
          </p:cNvSpPr>
          <p:nvPr/>
        </p:nvSpPr>
        <p:spPr bwMode="auto">
          <a:xfrm rot="5400000">
            <a:off x="943769" y="3917157"/>
            <a:ext cx="441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54" name="Rectangle 43"/>
          <p:cNvSpPr>
            <a:spLocks noChangeArrowheads="1"/>
          </p:cNvSpPr>
          <p:nvPr/>
        </p:nvSpPr>
        <p:spPr bwMode="auto">
          <a:xfrm rot="5400000">
            <a:off x="2258219" y="2878932"/>
            <a:ext cx="441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cxnSp>
        <p:nvCxnSpPr>
          <p:cNvPr id="155" name="Straight Connector 136"/>
          <p:cNvCxnSpPr>
            <a:cxnSpLocks noChangeShapeType="1"/>
          </p:cNvCxnSpPr>
          <p:nvPr/>
        </p:nvCxnSpPr>
        <p:spPr bwMode="auto">
          <a:xfrm rot="5400000">
            <a:off x="6034088" y="2767012"/>
            <a:ext cx="704850" cy="504825"/>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156" name="Straight Connector 138"/>
          <p:cNvCxnSpPr>
            <a:cxnSpLocks noChangeShapeType="1"/>
          </p:cNvCxnSpPr>
          <p:nvPr/>
        </p:nvCxnSpPr>
        <p:spPr bwMode="auto">
          <a:xfrm rot="10800000">
            <a:off x="6162675" y="4076700"/>
            <a:ext cx="466725" cy="285750"/>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grpSp>
        <p:nvGrpSpPr>
          <p:cNvPr id="157" name="Group 73"/>
          <p:cNvGrpSpPr>
            <a:grpSpLocks/>
          </p:cNvGrpSpPr>
          <p:nvPr/>
        </p:nvGrpSpPr>
        <p:grpSpPr bwMode="auto">
          <a:xfrm>
            <a:off x="6729413" y="1787525"/>
            <a:ext cx="2190750" cy="1012825"/>
            <a:chOff x="5800725" y="1482673"/>
            <a:chExt cx="1649699" cy="3153062"/>
          </a:xfrm>
        </p:grpSpPr>
        <p:sp>
          <p:nvSpPr>
            <p:cNvPr id="158" name="Rectangle 18"/>
            <p:cNvSpPr>
              <a:spLocks noChangeArrowheads="1"/>
            </p:cNvSpPr>
            <p:nvPr/>
          </p:nvSpPr>
          <p:spPr bwMode="auto">
            <a:xfrm>
              <a:off x="5800725" y="1482673"/>
              <a:ext cx="1638301" cy="3153062"/>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nSpc>
                  <a:spcPct val="150000"/>
                </a:lnSpc>
              </a:pPr>
              <a:r>
                <a:rPr lang="en-US" sz="2400" b="0">
                  <a:sym typeface="Wingdings" charset="0"/>
                </a:rPr>
                <a:t> ID  Reg. value</a:t>
              </a:r>
            </a:p>
            <a:p>
              <a:r>
                <a:rPr lang="en-US" sz="2400" b="0">
                  <a:sym typeface="Wingdings" charset="0"/>
                </a:rPr>
                <a:t>  2         </a:t>
              </a:r>
              <a:r>
                <a:rPr lang="en-US" sz="2400" b="0">
                  <a:solidFill>
                    <a:schemeClr val="tx2"/>
                  </a:solidFill>
                  <a:sym typeface="Wingdings" charset="0"/>
                </a:rPr>
                <a:t>5</a:t>
              </a:r>
              <a:r>
                <a:rPr lang="en-US" sz="2400" b="0">
                  <a:sym typeface="Wingdings" charset="0"/>
                </a:rPr>
                <a:t>   </a:t>
              </a:r>
            </a:p>
          </p:txBody>
        </p:sp>
        <p:cxnSp>
          <p:nvCxnSpPr>
            <p:cNvPr id="159" name="Straight Connector 123"/>
            <p:cNvCxnSpPr>
              <a:cxnSpLocks noChangeShapeType="1"/>
            </p:cNvCxnSpPr>
            <p:nvPr/>
          </p:nvCxnSpPr>
          <p:spPr bwMode="auto">
            <a:xfrm>
              <a:off x="5804503" y="3361748"/>
              <a:ext cx="164592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0" name="Straight Connector 124"/>
            <p:cNvCxnSpPr>
              <a:cxnSpLocks noChangeShapeType="1"/>
            </p:cNvCxnSpPr>
            <p:nvPr/>
          </p:nvCxnSpPr>
          <p:spPr bwMode="auto">
            <a:xfrm rot="5400000">
              <a:off x="4643391" y="3064507"/>
              <a:ext cx="3083185"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161" name="Rectangle 18"/>
          <p:cNvSpPr>
            <a:spLocks noChangeArrowheads="1"/>
          </p:cNvSpPr>
          <p:nvPr/>
        </p:nvSpPr>
        <p:spPr bwMode="auto">
          <a:xfrm>
            <a:off x="6562725" y="981075"/>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000" b="0">
                <a:solidFill>
                  <a:srgbClr val="66FFFF"/>
                </a:solidFill>
                <a:sym typeface="Wingdings" charset="0"/>
              </a:rPr>
              <a:t>ALU recorder</a:t>
            </a:r>
          </a:p>
        </p:txBody>
      </p:sp>
      <p:sp>
        <p:nvSpPr>
          <p:cNvPr id="162" name="Rectangle 18"/>
          <p:cNvSpPr>
            <a:spLocks noChangeArrowheads="1"/>
          </p:cNvSpPr>
          <p:nvPr/>
        </p:nvSpPr>
        <p:spPr bwMode="auto">
          <a:xfrm>
            <a:off x="6797675" y="2974975"/>
            <a:ext cx="2058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000" b="0">
                <a:solidFill>
                  <a:srgbClr val="66FFFF"/>
                </a:solidFill>
                <a:sym typeface="Wingdings" charset="0"/>
              </a:rPr>
              <a:t>Issue recorder</a:t>
            </a:r>
          </a:p>
        </p:txBody>
      </p:sp>
      <p:grpSp>
        <p:nvGrpSpPr>
          <p:cNvPr id="163" name="Group 117"/>
          <p:cNvGrpSpPr>
            <a:grpSpLocks/>
          </p:cNvGrpSpPr>
          <p:nvPr/>
        </p:nvGrpSpPr>
        <p:grpSpPr bwMode="auto">
          <a:xfrm>
            <a:off x="6688138" y="3587750"/>
            <a:ext cx="2413000" cy="1003300"/>
            <a:chOff x="6731788" y="3587436"/>
            <a:chExt cx="2190760" cy="1003613"/>
          </a:xfrm>
        </p:grpSpPr>
        <p:sp>
          <p:nvSpPr>
            <p:cNvPr id="164" name="Rectangle 18"/>
            <p:cNvSpPr>
              <a:spLocks noChangeArrowheads="1"/>
            </p:cNvSpPr>
            <p:nvPr/>
          </p:nvSpPr>
          <p:spPr bwMode="auto">
            <a:xfrm>
              <a:off x="6731788" y="3587436"/>
              <a:ext cx="2190760" cy="1003611"/>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nSpc>
                  <a:spcPct val="150000"/>
                </a:lnSpc>
              </a:pPr>
              <a:r>
                <a:rPr lang="en-US" sz="2400" b="0">
                  <a:sym typeface="Wingdings" charset="0"/>
                </a:rPr>
                <a:t> ID  Reg. values</a:t>
              </a:r>
            </a:p>
            <a:p>
              <a:r>
                <a:rPr lang="en-US" sz="2400" b="0">
                  <a:sym typeface="Wingdings" charset="0"/>
                </a:rPr>
                <a:t>  4     </a:t>
              </a:r>
              <a:r>
                <a:rPr lang="en-US" sz="2400" b="0">
                  <a:solidFill>
                    <a:schemeClr val="tx2"/>
                  </a:solidFill>
                  <a:sym typeface="Wingdings" charset="0"/>
                </a:rPr>
                <a:t>0</a:t>
              </a:r>
              <a:r>
                <a:rPr lang="en-US" sz="2400" b="0">
                  <a:sym typeface="Wingdings" charset="0"/>
                </a:rPr>
                <a:t>          - </a:t>
              </a:r>
            </a:p>
          </p:txBody>
        </p:sp>
        <p:cxnSp>
          <p:nvCxnSpPr>
            <p:cNvPr id="165" name="Straight Connector 147"/>
            <p:cNvCxnSpPr>
              <a:cxnSpLocks noChangeShapeType="1"/>
            </p:cNvCxnSpPr>
            <p:nvPr/>
          </p:nvCxnSpPr>
          <p:spPr bwMode="auto">
            <a:xfrm>
              <a:off x="6746025" y="4181657"/>
              <a:ext cx="2147949"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6" name="Straight Connector 148"/>
            <p:cNvCxnSpPr>
              <a:cxnSpLocks noChangeShapeType="1"/>
            </p:cNvCxnSpPr>
            <p:nvPr/>
          </p:nvCxnSpPr>
          <p:spPr bwMode="auto">
            <a:xfrm rot="5400000">
              <a:off x="6714193" y="4075174"/>
              <a:ext cx="971634" cy="2969"/>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7" name="Straight Connector 148"/>
            <p:cNvCxnSpPr>
              <a:cxnSpLocks noChangeShapeType="1"/>
            </p:cNvCxnSpPr>
            <p:nvPr/>
          </p:nvCxnSpPr>
          <p:spPr bwMode="auto">
            <a:xfrm rot="16200000" flipH="1">
              <a:off x="7805739" y="4386261"/>
              <a:ext cx="40957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cxnSp>
        <p:nvCxnSpPr>
          <p:cNvPr id="168" name="Straight Connector 50"/>
          <p:cNvCxnSpPr>
            <a:cxnSpLocks noChangeShapeType="1"/>
          </p:cNvCxnSpPr>
          <p:nvPr/>
        </p:nvCxnSpPr>
        <p:spPr bwMode="auto">
          <a:xfrm rot="10800000" flipV="1">
            <a:off x="4352925" y="4133850"/>
            <a:ext cx="419100" cy="390525"/>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169" name="Straight Connector 55"/>
          <p:cNvCxnSpPr>
            <a:cxnSpLocks noChangeShapeType="1"/>
          </p:cNvCxnSpPr>
          <p:nvPr/>
        </p:nvCxnSpPr>
        <p:spPr bwMode="auto">
          <a:xfrm rot="10800000" flipV="1">
            <a:off x="4352925" y="3348038"/>
            <a:ext cx="428625" cy="4762"/>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sp>
        <p:nvSpPr>
          <p:cNvPr id="170" name="Rectangle 18"/>
          <p:cNvSpPr>
            <a:spLocks noChangeArrowheads="1"/>
          </p:cNvSpPr>
          <p:nvPr/>
        </p:nvSpPr>
        <p:spPr bwMode="auto">
          <a:xfrm>
            <a:off x="4410075" y="981075"/>
            <a:ext cx="210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200" b="0">
                <a:solidFill>
                  <a:srgbClr val="66FFFF"/>
                </a:solidFill>
                <a:sym typeface="Wingdings" charset="0"/>
              </a:rPr>
              <a:t>Fetch recorder</a:t>
            </a:r>
          </a:p>
        </p:txBody>
      </p:sp>
      <p:cxnSp>
        <p:nvCxnSpPr>
          <p:cNvPr id="171" name="Straight Connector 29"/>
          <p:cNvCxnSpPr>
            <a:cxnSpLocks noChangeShapeType="1"/>
          </p:cNvCxnSpPr>
          <p:nvPr/>
        </p:nvCxnSpPr>
        <p:spPr bwMode="auto">
          <a:xfrm>
            <a:off x="4838700" y="2397125"/>
            <a:ext cx="1257300" cy="317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2" name="Straight Connector 34"/>
          <p:cNvCxnSpPr>
            <a:cxnSpLocks noChangeShapeType="1"/>
          </p:cNvCxnSpPr>
          <p:nvPr/>
        </p:nvCxnSpPr>
        <p:spPr bwMode="auto">
          <a:xfrm rot="16200000" flipH="1">
            <a:off x="4032250" y="3241676"/>
            <a:ext cx="2898775"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3" name="Straight Connector 27"/>
          <p:cNvCxnSpPr>
            <a:cxnSpLocks noChangeShapeType="1"/>
          </p:cNvCxnSpPr>
          <p:nvPr/>
        </p:nvCxnSpPr>
        <p:spPr bwMode="auto">
          <a:xfrm>
            <a:off x="400050" y="2085975"/>
            <a:ext cx="38862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 name="Straight Connector 31"/>
          <p:cNvCxnSpPr>
            <a:cxnSpLocks noChangeShapeType="1"/>
          </p:cNvCxnSpPr>
          <p:nvPr/>
        </p:nvCxnSpPr>
        <p:spPr bwMode="auto">
          <a:xfrm rot="16200000" flipH="1">
            <a:off x="40482" y="3123406"/>
            <a:ext cx="3181350" cy="158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76" name="Rectangle 18"/>
          <p:cNvSpPr>
            <a:spLocks noChangeArrowheads="1"/>
          </p:cNvSpPr>
          <p:nvPr/>
        </p:nvSpPr>
        <p:spPr bwMode="auto">
          <a:xfrm>
            <a:off x="7385050" y="5000625"/>
            <a:ext cx="1382713" cy="1582738"/>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800" b="0">
                <a:solidFill>
                  <a:schemeClr val="tx2"/>
                </a:solidFill>
                <a:sym typeface="Wingdings" charset="0"/>
              </a:rPr>
              <a:t>No</a:t>
            </a:r>
            <a:endParaRPr lang="en-US" sz="2800" b="0">
              <a:solidFill>
                <a:srgbClr val="66FFFF"/>
              </a:solidFill>
              <a:sym typeface="Wingdings" charset="0"/>
            </a:endParaRPr>
          </a:p>
        </p:txBody>
      </p:sp>
      <p:sp>
        <p:nvSpPr>
          <p:cNvPr id="177" name="Rectangle 18"/>
          <p:cNvSpPr>
            <a:spLocks noChangeArrowheads="1"/>
          </p:cNvSpPr>
          <p:nvPr/>
        </p:nvSpPr>
        <p:spPr bwMode="auto">
          <a:xfrm>
            <a:off x="135467" y="5003800"/>
            <a:ext cx="7095066" cy="1582738"/>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ct val="150000"/>
              </a:lnSpc>
            </a:pPr>
            <a:r>
              <a:rPr lang="en-US" sz="2800" b="0" dirty="0">
                <a:solidFill>
                  <a:schemeClr val="tx2"/>
                </a:solidFill>
                <a:sym typeface="Wingdings" charset="0"/>
              </a:rPr>
              <a:t>Residues of </a:t>
            </a:r>
            <a:r>
              <a:rPr lang="en-US" sz="2800" b="0" dirty="0" smtClean="0">
                <a:solidFill>
                  <a:schemeClr val="tx2"/>
                </a:solidFill>
                <a:sym typeface="Wingdings" charset="0"/>
              </a:rPr>
              <a:t>register values </a:t>
            </a:r>
            <a:r>
              <a:rPr lang="en-US" sz="2800" b="0" dirty="0">
                <a:solidFill>
                  <a:schemeClr val="tx2"/>
                </a:solidFill>
                <a:sym typeface="Wingdings" charset="0"/>
              </a:rPr>
              <a:t>match?</a:t>
            </a:r>
          </a:p>
          <a:p>
            <a:pPr algn="ctr">
              <a:lnSpc>
                <a:spcPct val="150000"/>
              </a:lnSpc>
            </a:pPr>
            <a:r>
              <a:rPr lang="en-US" sz="2800" b="0" dirty="0">
                <a:solidFill>
                  <a:srgbClr val="66FFFF"/>
                </a:solidFill>
                <a:sym typeface="Wingdings" charset="0"/>
              </a:rPr>
              <a:t>No simulation required</a:t>
            </a:r>
            <a:endParaRPr lang="en-US" sz="1200" b="0" dirty="0">
              <a:solidFill>
                <a:srgbClr val="66FFFF"/>
              </a:solidFill>
              <a:sym typeface="Wingdings" charset="0"/>
            </a:endParaRPr>
          </a:p>
        </p:txBody>
      </p:sp>
    </p:spTree>
    <p:extLst>
      <p:ext uri="{BB962C8B-B14F-4D97-AF65-F5344CB8AC3E}">
        <p14:creationId xmlns:p14="http://schemas.microsoft.com/office/powerpoint/2010/main" val="41833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0" nodeType="withEffect">
                                  <p:stCondLst>
                                    <p:cond delay="0"/>
                                  </p:stCondLst>
                                  <p:childTnLst>
                                    <p:set>
                                      <p:cBhvr override="childStyle">
                                        <p:cTn id="6" dur="indefinite"/>
                                        <p:tgtEl>
                                          <p:spTgt spid="147">
                                            <p:txEl>
                                              <p:pRg st="3" end="3"/>
                                            </p:txEl>
                                          </p:spTgt>
                                        </p:tgtEl>
                                        <p:attrNameLst>
                                          <p:attrName>style.fontStyle</p:attrName>
                                        </p:attrNameLst>
                                      </p:cBhvr>
                                      <p:to>
                                        <p:strVal val="normal"/>
                                      </p:to>
                                    </p:set>
                                    <p:set>
                                      <p:cBhvr override="childStyle">
                                        <p:cTn id="7" dur="indefinite"/>
                                        <p:tgtEl>
                                          <p:spTgt spid="147">
                                            <p:txEl>
                                              <p:pRg st="3" end="3"/>
                                            </p:txEl>
                                          </p:spTgt>
                                        </p:tgtEl>
                                        <p:attrNameLst>
                                          <p:attrName>style.fontWeight</p:attrName>
                                        </p:attrNameLst>
                                      </p:cBhvr>
                                      <p:to>
                                        <p:strVal val="normal"/>
                                      </p:to>
                                    </p:set>
                                    <p:set>
                                      <p:cBhvr override="childStyle">
                                        <p:cTn id="8" dur="indefinite"/>
                                        <p:tgtEl>
                                          <p:spTgt spid="147">
                                            <p:txEl>
                                              <p:pRg st="3" end="3"/>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147">
                                            <p:txEl>
                                              <p:pRg st="3" end="3"/>
                                            </p:txEl>
                                          </p:spTgt>
                                        </p:tgtEl>
                                        <p:attrNameLst>
                                          <p:attrName>ppt_c</p:attrName>
                                        </p:attrNameLst>
                                      </p:cBhvr>
                                      <p:to>
                                        <a:schemeClr val="folHlink"/>
                                      </p:to>
                                    </p:animClr>
                                  </p:subTnLst>
                                </p:cTn>
                              </p:par>
                              <p:par>
                                <p:cTn id="9" presetID="5" presetClass="emph" presetSubtype="0" nodeType="withEffect">
                                  <p:stCondLst>
                                    <p:cond delay="0"/>
                                  </p:stCondLst>
                                  <p:childTnLst>
                                    <p:set>
                                      <p:cBhvr override="childStyle">
                                        <p:cTn id="10" dur="indefinite"/>
                                        <p:tgtEl>
                                          <p:spTgt spid="147">
                                            <p:txEl>
                                              <p:pRg st="5" end="5"/>
                                            </p:txEl>
                                          </p:spTgt>
                                        </p:tgtEl>
                                        <p:attrNameLst>
                                          <p:attrName>style.fontStyle</p:attrName>
                                        </p:attrNameLst>
                                      </p:cBhvr>
                                      <p:to>
                                        <p:strVal val="normal"/>
                                      </p:to>
                                    </p:set>
                                    <p:set>
                                      <p:cBhvr override="childStyle">
                                        <p:cTn id="11" dur="indefinite"/>
                                        <p:tgtEl>
                                          <p:spTgt spid="147">
                                            <p:txEl>
                                              <p:pRg st="5" end="5"/>
                                            </p:txEl>
                                          </p:spTgt>
                                        </p:tgtEl>
                                        <p:attrNameLst>
                                          <p:attrName>style.fontWeight</p:attrName>
                                        </p:attrNameLst>
                                      </p:cBhvr>
                                      <p:to>
                                        <p:strVal val="normal"/>
                                      </p:to>
                                    </p:set>
                                    <p:set>
                                      <p:cBhvr override="childStyle">
                                        <p:cTn id="12" dur="indefinite"/>
                                        <p:tgtEl>
                                          <p:spTgt spid="147">
                                            <p:txEl>
                                              <p:pRg st="5" end="5"/>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147">
                                            <p:txEl>
                                              <p:pRg st="5" end="5"/>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500"/>
                                        <p:tgtEl>
                                          <p:spTgt spid="17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fade">
                                      <p:cBhvr>
                                        <p:cTn id="2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209</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Low-Level Analysis: 2</a:t>
            </a:r>
            <a:endParaRPr lang="en-US" dirty="0">
              <a:solidFill>
                <a:srgbClr val="D5EBFF"/>
              </a:solidFill>
              <a:latin typeface="Arial" charset="0"/>
            </a:endParaRPr>
          </a:p>
        </p:txBody>
      </p:sp>
      <p:sp>
        <p:nvSpPr>
          <p:cNvPr id="146" name="Rectangle 18"/>
          <p:cNvSpPr>
            <a:spLocks noChangeArrowheads="1"/>
          </p:cNvSpPr>
          <p:nvPr/>
        </p:nvSpPr>
        <p:spPr bwMode="auto">
          <a:xfrm>
            <a:off x="381000" y="1524000"/>
            <a:ext cx="3963988" cy="3200400"/>
          </a:xfrm>
          <a:prstGeom prst="rect">
            <a:avLst/>
          </a:prstGeom>
          <a:noFill/>
          <a:ln w="38100" algn="ctr">
            <a:solidFill>
              <a:schemeClr val="tx1"/>
            </a:solidFill>
            <a:round/>
            <a:headEnd type="none" w="sm" len="sm"/>
            <a:tailEnd type="none" w="sm" len="sm"/>
          </a:ln>
        </p:spPr>
        <p:txBody>
          <a:bodyPr lIns="0" tIns="0" rIns="0" bIns="0" anchor="ctr"/>
          <a:lstStyle/>
          <a:p>
            <a:pPr>
              <a:lnSpc>
                <a:spcPct val="150000"/>
              </a:lnSpc>
            </a:pPr>
            <a:r>
              <a:rPr lang="en-US" sz="2400" b="0" dirty="0">
                <a:sym typeface="Wingdings" charset="0"/>
              </a:rPr>
              <a:t> </a:t>
            </a:r>
            <a:r>
              <a:rPr lang="en-US" sz="2000" b="0" dirty="0" smtClean="0">
                <a:sym typeface="Wingdings" charset="0"/>
              </a:rPr>
              <a:t>Address    </a:t>
            </a:r>
            <a:r>
              <a:rPr lang="en-US" sz="2400" b="0" dirty="0">
                <a:sym typeface="Wingdings" charset="0"/>
              </a:rPr>
              <a:t>Instruction</a:t>
            </a:r>
          </a:p>
          <a:p>
            <a:r>
              <a:rPr lang="en-US" sz="2400" b="0" dirty="0">
                <a:sym typeface="Wingdings" charset="0"/>
              </a:rPr>
              <a:t>      </a:t>
            </a:r>
            <a:r>
              <a:rPr lang="en-US" sz="2400" b="0" dirty="0">
                <a:solidFill>
                  <a:srgbClr val="BFBFBF"/>
                </a:solidFill>
                <a:sym typeface="Wingdings" charset="0"/>
              </a:rPr>
              <a:t>10     R0  R1 + R2</a:t>
            </a:r>
          </a:p>
          <a:p>
            <a:r>
              <a:rPr lang="en-US" sz="2400" b="0" dirty="0">
                <a:solidFill>
                  <a:schemeClr val="bg2"/>
                </a:solidFill>
                <a:sym typeface="Wingdings" charset="0"/>
              </a:rPr>
              <a:t>      </a:t>
            </a:r>
            <a:r>
              <a:rPr lang="en-US" sz="2400" b="0" dirty="0">
                <a:solidFill>
                  <a:srgbClr val="BFBFBF"/>
                </a:solidFill>
                <a:sym typeface="Wingdings" charset="0"/>
              </a:rPr>
              <a:t>14     Jump to 20</a:t>
            </a:r>
          </a:p>
          <a:p>
            <a:endParaRPr lang="en-US" sz="2400" b="0" dirty="0">
              <a:sym typeface="Wingdings" charset="0"/>
            </a:endParaRPr>
          </a:p>
          <a:p>
            <a:r>
              <a:rPr lang="en-US" sz="2400" b="0" dirty="0">
                <a:sym typeface="Wingdings" charset="0"/>
              </a:rPr>
              <a:t>      20     </a:t>
            </a:r>
            <a:r>
              <a:rPr lang="en-US" sz="2400" b="0" dirty="0">
                <a:solidFill>
                  <a:schemeClr val="tx2"/>
                </a:solidFill>
                <a:sym typeface="Wingdings" charset="0"/>
              </a:rPr>
              <a:t>R0</a:t>
            </a:r>
            <a:r>
              <a:rPr lang="en-US" sz="2400" b="0" dirty="0">
                <a:sym typeface="Wingdings" charset="0"/>
              </a:rPr>
              <a:t>  R3 + R6</a:t>
            </a:r>
          </a:p>
          <a:p>
            <a:r>
              <a:rPr lang="en-US" sz="2400" b="0" dirty="0">
                <a:sym typeface="Wingdings" charset="0"/>
              </a:rPr>
              <a:t>      </a:t>
            </a:r>
          </a:p>
          <a:p>
            <a:endParaRPr lang="en-US" sz="2400" b="0" dirty="0">
              <a:sym typeface="Wingdings" charset="0"/>
            </a:endParaRPr>
          </a:p>
          <a:p>
            <a:r>
              <a:rPr lang="en-US" sz="2400" b="0" dirty="0">
                <a:sym typeface="Wingdings" charset="0"/>
              </a:rPr>
              <a:t>      64     Jump to </a:t>
            </a:r>
            <a:r>
              <a:rPr lang="en-US" sz="2400" b="0" dirty="0">
                <a:solidFill>
                  <a:schemeClr val="tx2"/>
                </a:solidFill>
                <a:sym typeface="Wingdings" charset="0"/>
              </a:rPr>
              <a:t>R0</a:t>
            </a:r>
          </a:p>
        </p:txBody>
      </p:sp>
      <p:sp>
        <p:nvSpPr>
          <p:cNvPr id="148" name="Rectangle 159"/>
          <p:cNvSpPr>
            <a:spLocks noChangeArrowheads="1"/>
          </p:cNvSpPr>
          <p:nvPr/>
        </p:nvSpPr>
        <p:spPr bwMode="auto">
          <a:xfrm>
            <a:off x="-85725" y="2219325"/>
            <a:ext cx="5810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2900" b="0" baseline="-20000">
              <a:solidFill>
                <a:schemeClr val="tx2"/>
              </a:solidFill>
              <a:sym typeface="Wingdings" charset="0"/>
            </a:endParaRPr>
          </a:p>
          <a:p>
            <a:pPr algn="ctr"/>
            <a:endParaRPr lang="en-US" sz="2900" b="0" baseline="-20000">
              <a:solidFill>
                <a:schemeClr val="tx2"/>
              </a:solidFill>
              <a:sym typeface="Wingdings" charset="0"/>
            </a:endParaRPr>
          </a:p>
          <a:p>
            <a:pPr algn="ctr"/>
            <a:endParaRPr lang="en-US" sz="1900" b="0">
              <a:solidFill>
                <a:schemeClr val="tx2"/>
              </a:solidFill>
              <a:latin typeface="Times" charset="0"/>
              <a:sym typeface="Wingdings" charset="0"/>
            </a:endParaRPr>
          </a:p>
          <a:p>
            <a:pPr algn="ctr"/>
            <a:r>
              <a:rPr lang="en-US" sz="2900" b="0">
                <a:solidFill>
                  <a:schemeClr val="tx2"/>
                </a:solidFill>
                <a:latin typeface="Times" charset="0"/>
                <a:sym typeface="Wingdings" charset="0"/>
              </a:rPr>
              <a:t>I</a:t>
            </a:r>
            <a:r>
              <a:rPr lang="en-US" sz="2900" b="0" baseline="-20000">
                <a:solidFill>
                  <a:schemeClr val="tx2"/>
                </a:solidFill>
                <a:sym typeface="Wingdings" charset="0"/>
              </a:rPr>
              <a:t>2</a:t>
            </a:r>
          </a:p>
          <a:p>
            <a:pPr algn="ctr"/>
            <a:endParaRPr lang="en-US" sz="6400" b="0" baseline="-20000">
              <a:solidFill>
                <a:schemeClr val="tx2"/>
              </a:solidFill>
              <a:sym typeface="Wingdings" charset="0"/>
            </a:endParaRPr>
          </a:p>
          <a:p>
            <a:pPr algn="ctr"/>
            <a:r>
              <a:rPr lang="en-US" sz="2900" b="0">
                <a:solidFill>
                  <a:schemeClr val="tx2"/>
                </a:solidFill>
                <a:latin typeface="Times" charset="0"/>
                <a:sym typeface="Wingdings" charset="0"/>
              </a:rPr>
              <a:t>I</a:t>
            </a:r>
            <a:r>
              <a:rPr lang="en-US" sz="2900" b="0" baseline="-25000">
                <a:solidFill>
                  <a:schemeClr val="tx2"/>
                </a:solidFill>
                <a:latin typeface="Times" charset="0"/>
                <a:sym typeface="Wingdings" charset="0"/>
              </a:rPr>
              <a:t>1</a:t>
            </a:r>
            <a:endParaRPr lang="en-US" sz="2900" b="0" baseline="-25000">
              <a:solidFill>
                <a:schemeClr val="tx2"/>
              </a:solidFill>
              <a:sym typeface="Wingdings" charset="0"/>
            </a:endParaRPr>
          </a:p>
        </p:txBody>
      </p:sp>
      <p:cxnSp>
        <p:nvCxnSpPr>
          <p:cNvPr id="149" name="Straight Arrow Connector 88"/>
          <p:cNvCxnSpPr>
            <a:cxnSpLocks noChangeShapeType="1"/>
          </p:cNvCxnSpPr>
          <p:nvPr/>
        </p:nvCxnSpPr>
        <p:spPr bwMode="auto">
          <a:xfrm>
            <a:off x="1819275" y="3603625"/>
            <a:ext cx="981075" cy="758825"/>
          </a:xfrm>
          <a:prstGeom prst="straightConnector1">
            <a:avLst/>
          </a:prstGeom>
          <a:noFill/>
          <a:ln w="38100">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50" name="Rectangle 159"/>
          <p:cNvSpPr>
            <a:spLocks noChangeArrowheads="1"/>
          </p:cNvSpPr>
          <p:nvPr/>
        </p:nvSpPr>
        <p:spPr bwMode="auto">
          <a:xfrm>
            <a:off x="1893888" y="3495675"/>
            <a:ext cx="242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a:solidFill>
                  <a:schemeClr val="tx2"/>
                </a:solidFill>
                <a:sym typeface="Wingdings" charset="0"/>
              </a:rPr>
              <a:t>Read-After-Write</a:t>
            </a:r>
          </a:p>
          <a:p>
            <a:pPr algn="ctr"/>
            <a:r>
              <a:rPr lang="en-US" sz="2000" b="0">
                <a:solidFill>
                  <a:schemeClr val="tx2"/>
                </a:solidFill>
                <a:sym typeface="Wingdings" charset="0"/>
              </a:rPr>
              <a:t>Hazard</a:t>
            </a:r>
            <a:endParaRPr lang="en-US" sz="2000" b="0">
              <a:solidFill>
                <a:schemeClr val="tx2"/>
              </a:solidFill>
            </a:endParaRPr>
          </a:p>
        </p:txBody>
      </p:sp>
      <p:sp>
        <p:nvSpPr>
          <p:cNvPr id="151" name="Rectangle 18"/>
          <p:cNvSpPr>
            <a:spLocks noChangeArrowheads="1"/>
          </p:cNvSpPr>
          <p:nvPr/>
        </p:nvSpPr>
        <p:spPr bwMode="auto">
          <a:xfrm>
            <a:off x="714375" y="981075"/>
            <a:ext cx="346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200" b="0" dirty="0">
                <a:solidFill>
                  <a:srgbClr val="66FFFF"/>
                </a:solidFill>
                <a:sym typeface="Wingdings" charset="0"/>
              </a:rPr>
              <a:t>Test Program Binary</a:t>
            </a:r>
          </a:p>
        </p:txBody>
      </p:sp>
      <p:sp>
        <p:nvSpPr>
          <p:cNvPr id="152" name="Rectangle 43"/>
          <p:cNvSpPr>
            <a:spLocks noChangeArrowheads="1"/>
          </p:cNvSpPr>
          <p:nvPr/>
        </p:nvSpPr>
        <p:spPr bwMode="auto">
          <a:xfrm rot="5400000">
            <a:off x="924719" y="2850357"/>
            <a:ext cx="441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dirty="0">
                <a:sym typeface="Wingdings" charset="0"/>
              </a:rPr>
              <a:t>…</a:t>
            </a:r>
            <a:endParaRPr lang="en-US" sz="2000" b="0" dirty="0"/>
          </a:p>
        </p:txBody>
      </p:sp>
      <p:sp>
        <p:nvSpPr>
          <p:cNvPr id="153" name="Rectangle 45"/>
          <p:cNvSpPr>
            <a:spLocks noChangeArrowheads="1"/>
          </p:cNvSpPr>
          <p:nvPr/>
        </p:nvSpPr>
        <p:spPr bwMode="auto">
          <a:xfrm rot="5400000">
            <a:off x="943769" y="3917157"/>
            <a:ext cx="441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54" name="Rectangle 43"/>
          <p:cNvSpPr>
            <a:spLocks noChangeArrowheads="1"/>
          </p:cNvSpPr>
          <p:nvPr/>
        </p:nvSpPr>
        <p:spPr bwMode="auto">
          <a:xfrm rot="5400000">
            <a:off x="2258219" y="2878932"/>
            <a:ext cx="441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cxnSp>
        <p:nvCxnSpPr>
          <p:cNvPr id="173" name="Straight Connector 27"/>
          <p:cNvCxnSpPr>
            <a:cxnSpLocks noChangeShapeType="1"/>
          </p:cNvCxnSpPr>
          <p:nvPr/>
        </p:nvCxnSpPr>
        <p:spPr bwMode="auto">
          <a:xfrm>
            <a:off x="400050" y="2085975"/>
            <a:ext cx="38862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 name="Straight Connector 31"/>
          <p:cNvCxnSpPr>
            <a:cxnSpLocks noChangeShapeType="1"/>
          </p:cNvCxnSpPr>
          <p:nvPr/>
        </p:nvCxnSpPr>
        <p:spPr bwMode="auto">
          <a:xfrm rot="16200000" flipH="1">
            <a:off x="40482" y="3123406"/>
            <a:ext cx="3181350" cy="158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75" name="Rectangle 18"/>
          <p:cNvSpPr>
            <a:spLocks noChangeArrowheads="1"/>
          </p:cNvSpPr>
          <p:nvPr/>
        </p:nvSpPr>
        <p:spPr bwMode="auto">
          <a:xfrm>
            <a:off x="135467" y="5003800"/>
            <a:ext cx="7095066" cy="1582738"/>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ct val="150000"/>
              </a:lnSpc>
            </a:pPr>
            <a:r>
              <a:rPr lang="en-US" sz="2800" b="0" dirty="0">
                <a:solidFill>
                  <a:schemeClr val="tx2"/>
                </a:solidFill>
                <a:sym typeface="Wingdings" charset="0"/>
              </a:rPr>
              <a:t>Residues of </a:t>
            </a:r>
            <a:r>
              <a:rPr lang="en-US" sz="2800" b="0" dirty="0" smtClean="0">
                <a:solidFill>
                  <a:schemeClr val="tx2"/>
                </a:solidFill>
                <a:sym typeface="Wingdings" charset="0"/>
              </a:rPr>
              <a:t>physical register names </a:t>
            </a:r>
            <a:r>
              <a:rPr lang="en-US" sz="2800" b="0" dirty="0">
                <a:solidFill>
                  <a:schemeClr val="tx2"/>
                </a:solidFill>
                <a:sym typeface="Wingdings" charset="0"/>
              </a:rPr>
              <a:t>match?</a:t>
            </a:r>
          </a:p>
          <a:p>
            <a:pPr algn="ctr">
              <a:lnSpc>
                <a:spcPct val="150000"/>
              </a:lnSpc>
            </a:pPr>
            <a:r>
              <a:rPr lang="en-US" sz="2800" b="0" dirty="0">
                <a:solidFill>
                  <a:srgbClr val="66FFFF"/>
                </a:solidFill>
                <a:sym typeface="Wingdings" charset="0"/>
              </a:rPr>
              <a:t>No simulation required</a:t>
            </a:r>
            <a:endParaRPr lang="en-US" sz="1200" b="0" dirty="0">
              <a:solidFill>
                <a:srgbClr val="66FFFF"/>
              </a:solidFill>
              <a:sym typeface="Wingdings" charset="0"/>
            </a:endParaRPr>
          </a:p>
        </p:txBody>
      </p:sp>
      <p:sp>
        <p:nvSpPr>
          <p:cNvPr id="176" name="Rectangle 18"/>
          <p:cNvSpPr>
            <a:spLocks noChangeArrowheads="1"/>
          </p:cNvSpPr>
          <p:nvPr/>
        </p:nvSpPr>
        <p:spPr bwMode="auto">
          <a:xfrm>
            <a:off x="7385050" y="5000625"/>
            <a:ext cx="1382713" cy="1582738"/>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800" b="0">
                <a:solidFill>
                  <a:schemeClr val="tx2"/>
                </a:solidFill>
                <a:sym typeface="Wingdings" charset="0"/>
              </a:rPr>
              <a:t>No</a:t>
            </a:r>
            <a:endParaRPr lang="en-US" sz="2800" b="0">
              <a:solidFill>
                <a:srgbClr val="66FFFF"/>
              </a:solidFill>
              <a:sym typeface="Wingdings" charset="0"/>
            </a:endParaRPr>
          </a:p>
        </p:txBody>
      </p:sp>
      <p:grpSp>
        <p:nvGrpSpPr>
          <p:cNvPr id="56" name="Group 78"/>
          <p:cNvGrpSpPr>
            <a:grpSpLocks/>
          </p:cNvGrpSpPr>
          <p:nvPr/>
        </p:nvGrpSpPr>
        <p:grpSpPr bwMode="auto">
          <a:xfrm>
            <a:off x="7092950" y="223838"/>
            <a:ext cx="1365250" cy="709612"/>
            <a:chOff x="1388045" y="2861834"/>
            <a:chExt cx="6212249" cy="2239286"/>
          </a:xfrm>
        </p:grpSpPr>
        <p:sp>
          <p:nvSpPr>
            <p:cNvPr id="57" name="Flowchart: Decision 31"/>
            <p:cNvSpPr>
              <a:spLocks noChangeArrowheads="1"/>
            </p:cNvSpPr>
            <p:nvPr/>
          </p:nvSpPr>
          <p:spPr bwMode="auto">
            <a:xfrm>
              <a:off x="3592553" y="3203220"/>
              <a:ext cx="754203"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58" name="Flowchart: Decision 54"/>
            <p:cNvSpPr>
              <a:spLocks noChangeArrowheads="1"/>
            </p:cNvSpPr>
            <p:nvPr/>
          </p:nvSpPr>
          <p:spPr bwMode="auto">
            <a:xfrm>
              <a:off x="4101354" y="3547810"/>
              <a:ext cx="750931" cy="482428"/>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59" name="Flowchart: Decision 67"/>
            <p:cNvSpPr>
              <a:spLocks noChangeArrowheads="1"/>
            </p:cNvSpPr>
            <p:nvPr/>
          </p:nvSpPr>
          <p:spPr bwMode="auto">
            <a:xfrm>
              <a:off x="3044223" y="3547810"/>
              <a:ext cx="752566" cy="482428"/>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0" name="Flowchart: Decision 75"/>
            <p:cNvSpPr>
              <a:spLocks noChangeArrowheads="1"/>
            </p:cNvSpPr>
            <p:nvPr/>
          </p:nvSpPr>
          <p:spPr bwMode="auto">
            <a:xfrm>
              <a:off x="2490299" y="3889196"/>
              <a:ext cx="749294"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1" name="Flowchart: Decision 77"/>
            <p:cNvSpPr>
              <a:spLocks noChangeArrowheads="1"/>
            </p:cNvSpPr>
            <p:nvPr/>
          </p:nvSpPr>
          <p:spPr bwMode="auto">
            <a:xfrm>
              <a:off x="3062485" y="4233786"/>
              <a:ext cx="754203"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2" name="Flowchart: Decision 118"/>
            <p:cNvSpPr>
              <a:spLocks noChangeArrowheads="1"/>
            </p:cNvSpPr>
            <p:nvPr/>
          </p:nvSpPr>
          <p:spPr bwMode="auto">
            <a:xfrm>
              <a:off x="1932153" y="4241801"/>
              <a:ext cx="752566"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3" name="Flowchart: Decision 140"/>
            <p:cNvSpPr>
              <a:spLocks noChangeArrowheads="1"/>
            </p:cNvSpPr>
            <p:nvPr/>
          </p:nvSpPr>
          <p:spPr bwMode="auto">
            <a:xfrm>
              <a:off x="6318612" y="4273121"/>
              <a:ext cx="754202"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4" name="Flowchart: Decision 64"/>
            <p:cNvSpPr>
              <a:spLocks noChangeArrowheads="1"/>
            </p:cNvSpPr>
            <p:nvPr/>
          </p:nvSpPr>
          <p:spPr bwMode="auto">
            <a:xfrm>
              <a:off x="4657701" y="3918784"/>
              <a:ext cx="751690" cy="482669"/>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5" name="Flowchart: Decision 84"/>
            <p:cNvSpPr>
              <a:spLocks noChangeArrowheads="1"/>
            </p:cNvSpPr>
            <p:nvPr/>
          </p:nvSpPr>
          <p:spPr bwMode="auto">
            <a:xfrm>
              <a:off x="5221570" y="4275217"/>
              <a:ext cx="751690" cy="482669"/>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6" name="Flowchart: Decision 77"/>
            <p:cNvSpPr>
              <a:spLocks noChangeArrowheads="1"/>
            </p:cNvSpPr>
            <p:nvPr/>
          </p:nvSpPr>
          <p:spPr bwMode="auto">
            <a:xfrm>
              <a:off x="2483336" y="4596007"/>
              <a:ext cx="752566"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7" name="Flowchart: Decision 90"/>
            <p:cNvSpPr>
              <a:spLocks noChangeArrowheads="1"/>
            </p:cNvSpPr>
            <p:nvPr/>
          </p:nvSpPr>
          <p:spPr bwMode="auto">
            <a:xfrm>
              <a:off x="1388045" y="4591200"/>
              <a:ext cx="750931"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8" name="Flowchart: Decision 77"/>
            <p:cNvSpPr>
              <a:spLocks noChangeArrowheads="1"/>
            </p:cNvSpPr>
            <p:nvPr/>
          </p:nvSpPr>
          <p:spPr bwMode="auto">
            <a:xfrm>
              <a:off x="6847728" y="4617090"/>
              <a:ext cx="752566"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69" name="Flowchart: Decision 77"/>
            <p:cNvSpPr>
              <a:spLocks noChangeArrowheads="1"/>
            </p:cNvSpPr>
            <p:nvPr/>
          </p:nvSpPr>
          <p:spPr bwMode="auto">
            <a:xfrm>
              <a:off x="4657263" y="4596007"/>
              <a:ext cx="752566"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70" name="Flowchart: Decision 118"/>
            <p:cNvSpPr>
              <a:spLocks noChangeArrowheads="1"/>
            </p:cNvSpPr>
            <p:nvPr/>
          </p:nvSpPr>
          <p:spPr bwMode="auto">
            <a:xfrm>
              <a:off x="3582737" y="4591200"/>
              <a:ext cx="750931"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71" name="Flowchart: Decision 77"/>
            <p:cNvSpPr>
              <a:spLocks noChangeArrowheads="1"/>
            </p:cNvSpPr>
            <p:nvPr/>
          </p:nvSpPr>
          <p:spPr bwMode="auto">
            <a:xfrm>
              <a:off x="4099718" y="4246608"/>
              <a:ext cx="754202" cy="485633"/>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72" name="Flowchart: Decision 61"/>
            <p:cNvSpPr>
              <a:spLocks noChangeArrowheads="1"/>
            </p:cNvSpPr>
            <p:nvPr/>
          </p:nvSpPr>
          <p:spPr bwMode="auto">
            <a:xfrm>
              <a:off x="5220314" y="3567134"/>
              <a:ext cx="754202"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73" name="Flowchart: Decision 30"/>
            <p:cNvSpPr>
              <a:spLocks noChangeArrowheads="1"/>
            </p:cNvSpPr>
            <p:nvPr/>
          </p:nvSpPr>
          <p:spPr bwMode="auto">
            <a:xfrm>
              <a:off x="4116342" y="2861834"/>
              <a:ext cx="752566" cy="480824"/>
            </a:xfrm>
            <a:prstGeom prst="flowChartDecision">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74" name="Flowchart: Decision 82"/>
            <p:cNvSpPr>
              <a:spLocks noChangeArrowheads="1"/>
            </p:cNvSpPr>
            <p:nvPr/>
          </p:nvSpPr>
          <p:spPr bwMode="auto">
            <a:xfrm>
              <a:off x="5770760" y="3922944"/>
              <a:ext cx="750930"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75" name="Flowchart: Decision 34"/>
            <p:cNvSpPr>
              <a:spLocks noChangeArrowheads="1"/>
            </p:cNvSpPr>
            <p:nvPr/>
          </p:nvSpPr>
          <p:spPr bwMode="auto">
            <a:xfrm>
              <a:off x="4657701" y="3219059"/>
              <a:ext cx="751690" cy="482669"/>
            </a:xfrm>
            <a:prstGeom prst="flowChartDecision">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76" name="Flowchart: Decision 118"/>
            <p:cNvSpPr>
              <a:spLocks noChangeArrowheads="1"/>
            </p:cNvSpPr>
            <p:nvPr/>
          </p:nvSpPr>
          <p:spPr bwMode="auto">
            <a:xfrm>
              <a:off x="5770760" y="4591200"/>
              <a:ext cx="750931"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grpSp>
      <p:sp>
        <p:nvSpPr>
          <p:cNvPr id="77" name="Rectangle 18"/>
          <p:cNvSpPr>
            <a:spLocks noChangeArrowheads="1"/>
          </p:cNvSpPr>
          <p:nvPr/>
        </p:nvSpPr>
        <p:spPr bwMode="auto">
          <a:xfrm>
            <a:off x="4829175" y="1792288"/>
            <a:ext cx="1266825" cy="2894012"/>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nSpc>
                <a:spcPct val="150000"/>
              </a:lnSpc>
            </a:pPr>
            <a:r>
              <a:rPr lang="en-US" sz="2400" b="0">
                <a:sym typeface="Wingdings" charset="0"/>
              </a:rPr>
              <a:t>  ID   PC</a:t>
            </a:r>
          </a:p>
          <a:p>
            <a:r>
              <a:rPr lang="en-US" sz="2400" b="0">
                <a:sym typeface="Wingdings" charset="0"/>
              </a:rPr>
              <a:t>   0    10</a:t>
            </a:r>
          </a:p>
          <a:p>
            <a:r>
              <a:rPr lang="en-US" sz="2400" b="0">
                <a:sym typeface="Wingdings" charset="0"/>
              </a:rPr>
              <a:t>   1    14</a:t>
            </a:r>
          </a:p>
          <a:p>
            <a:r>
              <a:rPr lang="en-US" sz="2400" b="0">
                <a:sym typeface="Wingdings" charset="0"/>
              </a:rPr>
              <a:t>   2    20</a:t>
            </a:r>
          </a:p>
          <a:p>
            <a:r>
              <a:rPr lang="en-US" sz="2400" b="0">
                <a:sym typeface="Wingdings" charset="0"/>
              </a:rPr>
              <a:t>   3    24</a:t>
            </a:r>
          </a:p>
          <a:p>
            <a:r>
              <a:rPr lang="en-US" sz="2400" b="0">
                <a:sym typeface="Wingdings" charset="0"/>
              </a:rPr>
              <a:t>   4    64</a:t>
            </a:r>
          </a:p>
          <a:p>
            <a:r>
              <a:rPr lang="en-US" sz="2400" b="0">
                <a:sym typeface="Wingdings" charset="0"/>
              </a:rPr>
              <a:t>   5    00</a:t>
            </a:r>
          </a:p>
        </p:txBody>
      </p:sp>
      <p:sp>
        <p:nvSpPr>
          <p:cNvPr id="78" name="Rectangle 18"/>
          <p:cNvSpPr>
            <a:spLocks noChangeArrowheads="1"/>
          </p:cNvSpPr>
          <p:nvPr/>
        </p:nvSpPr>
        <p:spPr bwMode="auto">
          <a:xfrm>
            <a:off x="4410075" y="981075"/>
            <a:ext cx="210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200" b="0">
                <a:solidFill>
                  <a:srgbClr val="66FFFF"/>
                </a:solidFill>
                <a:sym typeface="Wingdings" charset="0"/>
              </a:rPr>
              <a:t>Fetch recorder</a:t>
            </a:r>
          </a:p>
        </p:txBody>
      </p:sp>
      <p:cxnSp>
        <p:nvCxnSpPr>
          <p:cNvPr id="79" name="Straight Connector 50"/>
          <p:cNvCxnSpPr>
            <a:cxnSpLocks noChangeShapeType="1"/>
          </p:cNvCxnSpPr>
          <p:nvPr/>
        </p:nvCxnSpPr>
        <p:spPr bwMode="auto">
          <a:xfrm rot="10800000" flipV="1">
            <a:off x="4352925" y="4133850"/>
            <a:ext cx="419100" cy="390525"/>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0" name="Straight Connector 55"/>
          <p:cNvCxnSpPr>
            <a:cxnSpLocks noChangeShapeType="1"/>
          </p:cNvCxnSpPr>
          <p:nvPr/>
        </p:nvCxnSpPr>
        <p:spPr bwMode="auto">
          <a:xfrm rot="10800000" flipV="1">
            <a:off x="4352925" y="3362325"/>
            <a:ext cx="428625" cy="47625"/>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1" name="Straight Connector 29"/>
          <p:cNvCxnSpPr>
            <a:cxnSpLocks noChangeShapeType="1"/>
          </p:cNvCxnSpPr>
          <p:nvPr/>
        </p:nvCxnSpPr>
        <p:spPr bwMode="auto">
          <a:xfrm>
            <a:off x="4838700" y="2390775"/>
            <a:ext cx="1257300" cy="317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 name="Straight Connector 34"/>
          <p:cNvCxnSpPr>
            <a:cxnSpLocks noChangeShapeType="1"/>
          </p:cNvCxnSpPr>
          <p:nvPr/>
        </p:nvCxnSpPr>
        <p:spPr bwMode="auto">
          <a:xfrm rot="16200000" flipH="1">
            <a:off x="4032250" y="3241676"/>
            <a:ext cx="2898775"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83" name="Group 126"/>
          <p:cNvGrpSpPr>
            <a:grpSpLocks/>
          </p:cNvGrpSpPr>
          <p:nvPr/>
        </p:nvGrpSpPr>
        <p:grpSpPr bwMode="auto">
          <a:xfrm>
            <a:off x="6143625" y="981075"/>
            <a:ext cx="2795588" cy="3709988"/>
            <a:chOff x="6143626" y="981075"/>
            <a:chExt cx="2795583" cy="3709861"/>
          </a:xfrm>
        </p:grpSpPr>
        <p:sp>
          <p:nvSpPr>
            <p:cNvPr id="84" name="Rectangle 18"/>
            <p:cNvSpPr>
              <a:spLocks noChangeArrowheads="1"/>
            </p:cNvSpPr>
            <p:nvPr/>
          </p:nvSpPr>
          <p:spPr bwMode="auto">
            <a:xfrm>
              <a:off x="6745551" y="1792288"/>
              <a:ext cx="2193658" cy="2898648"/>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nSpc>
                  <a:spcPct val="150000"/>
                </a:lnSpc>
              </a:pPr>
              <a:r>
                <a:rPr lang="en-US" sz="2400" b="0">
                  <a:sym typeface="Wingdings" charset="0"/>
                </a:rPr>
                <a:t> ID Reg. names</a:t>
              </a:r>
            </a:p>
            <a:p>
              <a:endParaRPr lang="en-US" sz="2400" b="0">
                <a:sym typeface="Wingdings" charset="0"/>
              </a:endParaRPr>
            </a:p>
            <a:p>
              <a:r>
                <a:rPr lang="en-US" sz="2400" b="0">
                  <a:sym typeface="Wingdings" charset="0"/>
                </a:rPr>
                <a:t>  2   </a:t>
              </a:r>
              <a:r>
                <a:rPr lang="en-US" sz="2400" b="0">
                  <a:solidFill>
                    <a:schemeClr val="tx2"/>
                  </a:solidFill>
                  <a:sym typeface="Wingdings" charset="0"/>
                </a:rPr>
                <a:t>1</a:t>
              </a:r>
              <a:r>
                <a:rPr lang="en-US" sz="2400" b="0">
                  <a:sym typeface="Wingdings" charset="0"/>
                </a:rPr>
                <a:t>  </a:t>
              </a:r>
              <a:r>
                <a:rPr lang="en-US" sz="2400" b="0">
                  <a:solidFill>
                    <a:schemeClr val="tx2"/>
                  </a:solidFill>
                  <a:sym typeface="Wingdings" charset="0"/>
                </a:rPr>
                <a:t>   </a:t>
              </a:r>
              <a:r>
                <a:rPr lang="en-US" sz="2400" b="0">
                  <a:sym typeface="Wingdings" charset="0"/>
                </a:rPr>
                <a:t>2</a:t>
              </a:r>
              <a:r>
                <a:rPr lang="en-US" sz="2400" b="0">
                  <a:solidFill>
                    <a:schemeClr val="tx2"/>
                  </a:solidFill>
                  <a:sym typeface="Wingdings" charset="0"/>
                </a:rPr>
                <a:t>     </a:t>
              </a:r>
              <a:r>
                <a:rPr lang="en-US" sz="2400" b="0">
                  <a:sym typeface="Wingdings" charset="0"/>
                </a:rPr>
                <a:t>0</a:t>
              </a:r>
            </a:p>
            <a:p>
              <a:endParaRPr lang="en-US" sz="2400" b="0">
                <a:sym typeface="Wingdings" charset="0"/>
              </a:endParaRPr>
            </a:p>
            <a:p>
              <a:endParaRPr lang="en-US" sz="2400" b="0">
                <a:sym typeface="Wingdings" charset="0"/>
              </a:endParaRPr>
            </a:p>
            <a:p>
              <a:r>
                <a:rPr lang="en-US" sz="2400" b="0">
                  <a:sym typeface="Wingdings" charset="0"/>
                </a:rPr>
                <a:t>  4    -     </a:t>
              </a:r>
              <a:r>
                <a:rPr lang="en-US" sz="2400" b="0">
                  <a:solidFill>
                    <a:schemeClr val="tx2"/>
                  </a:solidFill>
                  <a:sym typeface="Wingdings" charset="0"/>
                </a:rPr>
                <a:t>0</a:t>
              </a:r>
              <a:r>
                <a:rPr lang="en-US" sz="2400" b="0">
                  <a:sym typeface="Wingdings" charset="0"/>
                </a:rPr>
                <a:t>     -</a:t>
              </a:r>
            </a:p>
            <a:p>
              <a:endParaRPr lang="en-US" sz="2400" b="0">
                <a:sym typeface="Wingdings" charset="0"/>
              </a:endParaRPr>
            </a:p>
          </p:txBody>
        </p:sp>
        <p:cxnSp>
          <p:nvCxnSpPr>
            <p:cNvPr id="85" name="Straight Connector 123"/>
            <p:cNvCxnSpPr>
              <a:cxnSpLocks noChangeShapeType="1"/>
            </p:cNvCxnSpPr>
            <p:nvPr/>
          </p:nvCxnSpPr>
          <p:spPr bwMode="auto">
            <a:xfrm flipV="1">
              <a:off x="6750267" y="2390775"/>
              <a:ext cx="2160369"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6" name="Straight Connector 124"/>
            <p:cNvCxnSpPr>
              <a:cxnSpLocks noChangeShapeType="1"/>
            </p:cNvCxnSpPr>
            <p:nvPr/>
          </p:nvCxnSpPr>
          <p:spPr bwMode="auto">
            <a:xfrm rot="16200000" flipH="1">
              <a:off x="5737481" y="3236976"/>
              <a:ext cx="2898648"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7" name="Rectangle 18"/>
            <p:cNvSpPr>
              <a:spLocks noChangeArrowheads="1"/>
            </p:cNvSpPr>
            <p:nvPr/>
          </p:nvSpPr>
          <p:spPr bwMode="auto">
            <a:xfrm>
              <a:off x="6813371" y="981075"/>
              <a:ext cx="20580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000" b="0">
                  <a:solidFill>
                    <a:srgbClr val="66FFFF"/>
                  </a:solidFill>
                  <a:sym typeface="Wingdings" charset="0"/>
                </a:rPr>
                <a:t>Dispatch recorder</a:t>
              </a:r>
            </a:p>
          </p:txBody>
        </p:sp>
        <p:cxnSp>
          <p:nvCxnSpPr>
            <p:cNvPr id="88" name="Straight Connector 136"/>
            <p:cNvCxnSpPr>
              <a:cxnSpLocks noChangeShapeType="1"/>
            </p:cNvCxnSpPr>
            <p:nvPr/>
          </p:nvCxnSpPr>
          <p:spPr bwMode="auto">
            <a:xfrm rot="10800000" flipV="1">
              <a:off x="6153150" y="2990678"/>
              <a:ext cx="563692" cy="343071"/>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89" name="Straight Connector 138"/>
            <p:cNvCxnSpPr>
              <a:cxnSpLocks noChangeShapeType="1"/>
            </p:cNvCxnSpPr>
            <p:nvPr/>
          </p:nvCxnSpPr>
          <p:spPr bwMode="auto">
            <a:xfrm rot="10800000" flipV="1">
              <a:off x="6143626" y="4019486"/>
              <a:ext cx="584221" cy="38163"/>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sp>
          <p:nvSpPr>
            <p:cNvPr id="90" name="Rectangle 113"/>
            <p:cNvSpPr>
              <a:spLocks noChangeArrowheads="1"/>
            </p:cNvSpPr>
            <p:nvPr/>
          </p:nvSpPr>
          <p:spPr bwMode="auto">
            <a:xfrm rot="5400000">
              <a:off x="6856051" y="2403171"/>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91" name="Rectangle 114"/>
            <p:cNvSpPr>
              <a:spLocks noChangeArrowheads="1"/>
            </p:cNvSpPr>
            <p:nvPr/>
          </p:nvSpPr>
          <p:spPr bwMode="auto">
            <a:xfrm rot="5400000">
              <a:off x="7846945" y="2403171"/>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92" name="Rectangle 115"/>
            <p:cNvSpPr>
              <a:spLocks noChangeArrowheads="1"/>
            </p:cNvSpPr>
            <p:nvPr/>
          </p:nvSpPr>
          <p:spPr bwMode="auto">
            <a:xfrm rot="5400000">
              <a:off x="6876817" y="3307648"/>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93" name="Rectangle 116"/>
            <p:cNvSpPr>
              <a:spLocks noChangeArrowheads="1"/>
            </p:cNvSpPr>
            <p:nvPr/>
          </p:nvSpPr>
          <p:spPr bwMode="auto">
            <a:xfrm rot="5400000">
              <a:off x="7839128" y="3304228"/>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94" name="Rectangle 117"/>
            <p:cNvSpPr>
              <a:spLocks noChangeArrowheads="1"/>
            </p:cNvSpPr>
            <p:nvPr/>
          </p:nvSpPr>
          <p:spPr bwMode="auto">
            <a:xfrm rot="5400000">
              <a:off x="6875106" y="4172566"/>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95" name="Rectangle 118"/>
            <p:cNvSpPr>
              <a:spLocks noChangeArrowheads="1"/>
            </p:cNvSpPr>
            <p:nvPr/>
          </p:nvSpPr>
          <p:spPr bwMode="auto">
            <a:xfrm rot="5400000">
              <a:off x="7856473" y="4164015"/>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cxnSp>
          <p:nvCxnSpPr>
            <p:cNvPr id="96" name="Straight Connector 124"/>
            <p:cNvCxnSpPr>
              <a:cxnSpLocks noChangeShapeType="1"/>
            </p:cNvCxnSpPr>
            <p:nvPr/>
          </p:nvCxnSpPr>
          <p:spPr bwMode="auto">
            <a:xfrm rot="5400000">
              <a:off x="6586730" y="3533477"/>
              <a:ext cx="22860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7" name="Straight Connector 124"/>
            <p:cNvCxnSpPr>
              <a:cxnSpLocks noChangeShapeType="1"/>
            </p:cNvCxnSpPr>
            <p:nvPr/>
          </p:nvCxnSpPr>
          <p:spPr bwMode="auto">
            <a:xfrm rot="5400000">
              <a:off x="7148705" y="3533477"/>
              <a:ext cx="22860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8" name="Rectangle 114"/>
            <p:cNvSpPr>
              <a:spLocks noChangeArrowheads="1"/>
            </p:cNvSpPr>
            <p:nvPr/>
          </p:nvSpPr>
          <p:spPr bwMode="auto">
            <a:xfrm rot="5400000">
              <a:off x="7294495" y="2403171"/>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99" name="Rectangle 116"/>
            <p:cNvSpPr>
              <a:spLocks noChangeArrowheads="1"/>
            </p:cNvSpPr>
            <p:nvPr/>
          </p:nvSpPr>
          <p:spPr bwMode="auto">
            <a:xfrm rot="5400000">
              <a:off x="7286678" y="3304228"/>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00" name="Rectangle 118"/>
            <p:cNvSpPr>
              <a:spLocks noChangeArrowheads="1"/>
            </p:cNvSpPr>
            <p:nvPr/>
          </p:nvSpPr>
          <p:spPr bwMode="auto">
            <a:xfrm rot="5400000">
              <a:off x="7304023" y="4164015"/>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01" name="Rectangle 114"/>
            <p:cNvSpPr>
              <a:spLocks noChangeArrowheads="1"/>
            </p:cNvSpPr>
            <p:nvPr/>
          </p:nvSpPr>
          <p:spPr bwMode="auto">
            <a:xfrm rot="5400000">
              <a:off x="8437495" y="2412696"/>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02" name="Rectangle 116"/>
            <p:cNvSpPr>
              <a:spLocks noChangeArrowheads="1"/>
            </p:cNvSpPr>
            <p:nvPr/>
          </p:nvSpPr>
          <p:spPr bwMode="auto">
            <a:xfrm rot="5400000">
              <a:off x="8429678" y="3313753"/>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03" name="Rectangle 118"/>
            <p:cNvSpPr>
              <a:spLocks noChangeArrowheads="1"/>
            </p:cNvSpPr>
            <p:nvPr/>
          </p:nvSpPr>
          <p:spPr bwMode="auto">
            <a:xfrm rot="5400000">
              <a:off x="8447023" y="4173540"/>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grpSp>
    </p:spTree>
    <p:extLst>
      <p:ext uri="{BB962C8B-B14F-4D97-AF65-F5344CB8AC3E}">
        <p14:creationId xmlns:p14="http://schemas.microsoft.com/office/powerpoint/2010/main" val="2847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500"/>
                                        <p:tgtEl>
                                          <p:spTgt spid="176"/>
                                        </p:tgtEl>
                                      </p:cBhvr>
                                    </p:animEffect>
                                  </p:childTnLst>
                                </p:cTn>
                              </p:par>
                              <p:par>
                                <p:cTn id="13" presetID="5" presetClass="emph" presetSubtype="0" nodeType="withEffect">
                                  <p:stCondLst>
                                    <p:cond delay="0"/>
                                  </p:stCondLst>
                                  <p:childTnLst>
                                    <p:set>
                                      <p:cBhvr override="childStyle">
                                        <p:cTn id="14" dur="indefinite"/>
                                        <p:tgtEl>
                                          <p:spTgt spid="77">
                                            <p:txEl>
                                              <p:pRg st="3" end="3"/>
                                            </p:txEl>
                                          </p:spTgt>
                                        </p:tgtEl>
                                        <p:attrNameLst>
                                          <p:attrName>style.fontStyle</p:attrName>
                                        </p:attrNameLst>
                                      </p:cBhvr>
                                      <p:to>
                                        <p:strVal val="normal"/>
                                      </p:to>
                                    </p:set>
                                    <p:set>
                                      <p:cBhvr override="childStyle">
                                        <p:cTn id="15" dur="indefinite"/>
                                        <p:tgtEl>
                                          <p:spTgt spid="77">
                                            <p:txEl>
                                              <p:pRg st="3" end="3"/>
                                            </p:txEl>
                                          </p:spTgt>
                                        </p:tgtEl>
                                        <p:attrNameLst>
                                          <p:attrName>style.fontWeight</p:attrName>
                                        </p:attrNameLst>
                                      </p:cBhvr>
                                      <p:to>
                                        <p:strVal val="normal"/>
                                      </p:to>
                                    </p:set>
                                    <p:set>
                                      <p:cBhvr override="childStyle">
                                        <p:cTn id="16" dur="indefinite"/>
                                        <p:tgtEl>
                                          <p:spTgt spid="77">
                                            <p:txEl>
                                              <p:pRg st="3" end="3"/>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77">
                                            <p:txEl>
                                              <p:pRg st="3" end="3"/>
                                            </p:txEl>
                                          </p:spTgt>
                                        </p:tgtEl>
                                        <p:attrNameLst>
                                          <p:attrName>ppt_c</p:attrName>
                                        </p:attrNameLst>
                                      </p:cBhvr>
                                      <p:to>
                                        <a:schemeClr val="folHlink"/>
                                      </p:to>
                                    </p:animClr>
                                  </p:subTnLst>
                                </p:cTn>
                              </p:par>
                              <p:par>
                                <p:cTn id="17" presetID="5" presetClass="emph" presetSubtype="0" nodeType="withEffect">
                                  <p:stCondLst>
                                    <p:cond delay="0"/>
                                  </p:stCondLst>
                                  <p:childTnLst>
                                    <p:set>
                                      <p:cBhvr override="childStyle">
                                        <p:cTn id="18" dur="indefinite"/>
                                        <p:tgtEl>
                                          <p:spTgt spid="77">
                                            <p:txEl>
                                              <p:pRg st="5" end="5"/>
                                            </p:txEl>
                                          </p:spTgt>
                                        </p:tgtEl>
                                        <p:attrNameLst>
                                          <p:attrName>style.fontStyle</p:attrName>
                                        </p:attrNameLst>
                                      </p:cBhvr>
                                      <p:to>
                                        <p:strVal val="normal"/>
                                      </p:to>
                                    </p:set>
                                    <p:set>
                                      <p:cBhvr override="childStyle">
                                        <p:cTn id="19" dur="indefinite"/>
                                        <p:tgtEl>
                                          <p:spTgt spid="77">
                                            <p:txEl>
                                              <p:pRg st="5" end="5"/>
                                            </p:txEl>
                                          </p:spTgt>
                                        </p:tgtEl>
                                        <p:attrNameLst>
                                          <p:attrName>style.fontWeight</p:attrName>
                                        </p:attrNameLst>
                                      </p:cBhvr>
                                      <p:to>
                                        <p:strVal val="normal"/>
                                      </p:to>
                                    </p:set>
                                    <p:set>
                                      <p:cBhvr override="childStyle">
                                        <p:cTn id="20" dur="indefinite"/>
                                        <p:tgtEl>
                                          <p:spTgt spid="77">
                                            <p:txEl>
                                              <p:pRg st="5" end="5"/>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77">
                                            <p:txEl>
                                              <p:pRg st="5" end="5"/>
                                            </p:txEl>
                                          </p:spTgt>
                                        </p:tgtEl>
                                        <p:attrNameLst>
                                          <p:attrName>ppt_c</p:attrName>
                                        </p:attrNameLst>
                                      </p:cBhvr>
                                      <p:to>
                                        <a:schemeClr val="folHlink"/>
                                      </p:to>
                                    </p:animClr>
                                  </p:subTnLst>
                                </p:cTn>
                              </p:par>
                              <p:par>
                                <p:cTn id="21" presetID="10"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21</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code coverage.”?</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95307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210</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Low-Level Analysis: 3</a:t>
            </a:r>
            <a:endParaRPr lang="en-US" dirty="0">
              <a:solidFill>
                <a:srgbClr val="D5EBFF"/>
              </a:solidFill>
              <a:latin typeface="Arial" charset="0"/>
            </a:endParaRPr>
          </a:p>
        </p:txBody>
      </p:sp>
      <p:sp>
        <p:nvSpPr>
          <p:cNvPr id="146" name="Rectangle 18"/>
          <p:cNvSpPr>
            <a:spLocks noChangeArrowheads="1"/>
          </p:cNvSpPr>
          <p:nvPr/>
        </p:nvSpPr>
        <p:spPr bwMode="auto">
          <a:xfrm>
            <a:off x="381000" y="1524000"/>
            <a:ext cx="3963988" cy="3200400"/>
          </a:xfrm>
          <a:prstGeom prst="rect">
            <a:avLst/>
          </a:prstGeom>
          <a:noFill/>
          <a:ln w="38100" algn="ctr">
            <a:solidFill>
              <a:schemeClr val="tx1"/>
            </a:solidFill>
            <a:round/>
            <a:headEnd type="none" w="sm" len="sm"/>
            <a:tailEnd type="none" w="sm" len="sm"/>
          </a:ln>
        </p:spPr>
        <p:txBody>
          <a:bodyPr lIns="0" tIns="0" rIns="0" bIns="0" anchor="ctr"/>
          <a:lstStyle/>
          <a:p>
            <a:pPr>
              <a:lnSpc>
                <a:spcPct val="150000"/>
              </a:lnSpc>
            </a:pPr>
            <a:r>
              <a:rPr lang="en-US" sz="2400" b="0" dirty="0">
                <a:sym typeface="Wingdings" charset="0"/>
              </a:rPr>
              <a:t> </a:t>
            </a:r>
            <a:r>
              <a:rPr lang="en-US" sz="2000" b="0" dirty="0" smtClean="0">
                <a:sym typeface="Wingdings" charset="0"/>
              </a:rPr>
              <a:t>Address    </a:t>
            </a:r>
            <a:r>
              <a:rPr lang="en-US" sz="2400" b="0" dirty="0">
                <a:sym typeface="Wingdings" charset="0"/>
              </a:rPr>
              <a:t>Instruction</a:t>
            </a:r>
          </a:p>
          <a:p>
            <a:r>
              <a:rPr lang="en-US" sz="2400" b="0" dirty="0">
                <a:sym typeface="Wingdings" charset="0"/>
              </a:rPr>
              <a:t>      </a:t>
            </a:r>
            <a:r>
              <a:rPr lang="en-US" sz="2400" b="0" dirty="0">
                <a:solidFill>
                  <a:srgbClr val="BFBFBF"/>
                </a:solidFill>
                <a:sym typeface="Wingdings" charset="0"/>
              </a:rPr>
              <a:t>10     </a:t>
            </a:r>
            <a:r>
              <a:rPr lang="en-US" sz="2400" b="0" dirty="0">
                <a:solidFill>
                  <a:srgbClr val="FFFF00"/>
                </a:solidFill>
                <a:sym typeface="Wingdings" charset="0"/>
              </a:rPr>
              <a:t>R0</a:t>
            </a:r>
            <a:r>
              <a:rPr lang="en-US" sz="2400" b="0" dirty="0">
                <a:solidFill>
                  <a:srgbClr val="FFFFFF"/>
                </a:solidFill>
                <a:sym typeface="Wingdings" charset="0"/>
              </a:rPr>
              <a:t>  R1 + R2</a:t>
            </a:r>
          </a:p>
          <a:p>
            <a:r>
              <a:rPr lang="en-US" sz="2400" b="0" dirty="0">
                <a:solidFill>
                  <a:schemeClr val="bg2"/>
                </a:solidFill>
                <a:sym typeface="Wingdings" charset="0"/>
              </a:rPr>
              <a:t>      </a:t>
            </a:r>
            <a:r>
              <a:rPr lang="en-US" sz="2400" b="0" dirty="0">
                <a:solidFill>
                  <a:srgbClr val="BFBFBF"/>
                </a:solidFill>
                <a:sym typeface="Wingdings" charset="0"/>
              </a:rPr>
              <a:t>14     Jump to 20</a:t>
            </a:r>
          </a:p>
          <a:p>
            <a:endParaRPr lang="en-US" sz="2400" b="0" dirty="0">
              <a:sym typeface="Wingdings" charset="0"/>
            </a:endParaRPr>
          </a:p>
          <a:p>
            <a:r>
              <a:rPr lang="en-US" sz="2400" b="0" dirty="0">
                <a:sym typeface="Wingdings" charset="0"/>
              </a:rPr>
              <a:t>      20     </a:t>
            </a:r>
            <a:r>
              <a:rPr lang="en-US" sz="2400" b="0" dirty="0">
                <a:solidFill>
                  <a:srgbClr val="BFBFBF"/>
                </a:solidFill>
                <a:sym typeface="Wingdings" charset="0"/>
              </a:rPr>
              <a:t>R0  R3 + R6</a:t>
            </a:r>
          </a:p>
          <a:p>
            <a:r>
              <a:rPr lang="en-US" sz="2400" b="0" dirty="0">
                <a:sym typeface="Wingdings" charset="0"/>
              </a:rPr>
              <a:t>      </a:t>
            </a:r>
          </a:p>
          <a:p>
            <a:endParaRPr lang="en-US" sz="2400" b="0" dirty="0">
              <a:sym typeface="Wingdings" charset="0"/>
            </a:endParaRPr>
          </a:p>
          <a:p>
            <a:r>
              <a:rPr lang="en-US" sz="2400" b="0" dirty="0">
                <a:sym typeface="Wingdings" charset="0"/>
              </a:rPr>
              <a:t>      64     Jump to </a:t>
            </a:r>
            <a:r>
              <a:rPr lang="en-US" sz="2400" b="0" dirty="0">
                <a:solidFill>
                  <a:schemeClr val="tx2"/>
                </a:solidFill>
                <a:sym typeface="Wingdings" charset="0"/>
              </a:rPr>
              <a:t>R0</a:t>
            </a:r>
          </a:p>
        </p:txBody>
      </p:sp>
      <p:cxnSp>
        <p:nvCxnSpPr>
          <p:cNvPr id="149" name="Straight Arrow Connector 88"/>
          <p:cNvCxnSpPr>
            <a:cxnSpLocks noChangeShapeType="1"/>
          </p:cNvCxnSpPr>
          <p:nvPr/>
        </p:nvCxnSpPr>
        <p:spPr bwMode="auto">
          <a:xfrm>
            <a:off x="1947333" y="2455333"/>
            <a:ext cx="853017" cy="1907117"/>
          </a:xfrm>
          <a:prstGeom prst="straightConnector1">
            <a:avLst/>
          </a:prstGeom>
          <a:noFill/>
          <a:ln w="38100">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50" name="Rectangle 159"/>
          <p:cNvSpPr>
            <a:spLocks noChangeArrowheads="1"/>
          </p:cNvSpPr>
          <p:nvPr/>
        </p:nvSpPr>
        <p:spPr bwMode="auto">
          <a:xfrm>
            <a:off x="2605074" y="3495675"/>
            <a:ext cx="20515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0" dirty="0">
                <a:solidFill>
                  <a:schemeClr val="tx2"/>
                </a:solidFill>
                <a:sym typeface="Wingdings" charset="0"/>
              </a:rPr>
              <a:t>Read-After-Write</a:t>
            </a:r>
          </a:p>
          <a:p>
            <a:pPr algn="ctr"/>
            <a:r>
              <a:rPr lang="en-US" sz="2000" b="0" dirty="0">
                <a:solidFill>
                  <a:schemeClr val="tx2"/>
                </a:solidFill>
                <a:sym typeface="Wingdings" charset="0"/>
              </a:rPr>
              <a:t>Hazard</a:t>
            </a:r>
            <a:endParaRPr lang="en-US" sz="2000" b="0" dirty="0">
              <a:solidFill>
                <a:schemeClr val="tx2"/>
              </a:solidFill>
            </a:endParaRPr>
          </a:p>
        </p:txBody>
      </p:sp>
      <p:sp>
        <p:nvSpPr>
          <p:cNvPr id="151" name="Rectangle 18"/>
          <p:cNvSpPr>
            <a:spLocks noChangeArrowheads="1"/>
          </p:cNvSpPr>
          <p:nvPr/>
        </p:nvSpPr>
        <p:spPr bwMode="auto">
          <a:xfrm>
            <a:off x="714375" y="981075"/>
            <a:ext cx="346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200" b="0" dirty="0">
                <a:solidFill>
                  <a:srgbClr val="66FFFF"/>
                </a:solidFill>
                <a:sym typeface="Wingdings" charset="0"/>
              </a:rPr>
              <a:t>Test Program Binary</a:t>
            </a:r>
          </a:p>
        </p:txBody>
      </p:sp>
      <p:sp>
        <p:nvSpPr>
          <p:cNvPr id="152" name="Rectangle 43"/>
          <p:cNvSpPr>
            <a:spLocks noChangeArrowheads="1"/>
          </p:cNvSpPr>
          <p:nvPr/>
        </p:nvSpPr>
        <p:spPr bwMode="auto">
          <a:xfrm rot="5400000">
            <a:off x="924719" y="2850357"/>
            <a:ext cx="441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dirty="0">
                <a:sym typeface="Wingdings" charset="0"/>
              </a:rPr>
              <a:t>…</a:t>
            </a:r>
            <a:endParaRPr lang="en-US" sz="2000" b="0" dirty="0"/>
          </a:p>
        </p:txBody>
      </p:sp>
      <p:sp>
        <p:nvSpPr>
          <p:cNvPr id="153" name="Rectangle 45"/>
          <p:cNvSpPr>
            <a:spLocks noChangeArrowheads="1"/>
          </p:cNvSpPr>
          <p:nvPr/>
        </p:nvSpPr>
        <p:spPr bwMode="auto">
          <a:xfrm rot="5400000">
            <a:off x="943769" y="3917157"/>
            <a:ext cx="441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54" name="Rectangle 43"/>
          <p:cNvSpPr>
            <a:spLocks noChangeArrowheads="1"/>
          </p:cNvSpPr>
          <p:nvPr/>
        </p:nvSpPr>
        <p:spPr bwMode="auto">
          <a:xfrm rot="5400000">
            <a:off x="2258219" y="2878932"/>
            <a:ext cx="441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cxnSp>
        <p:nvCxnSpPr>
          <p:cNvPr id="173" name="Straight Connector 27"/>
          <p:cNvCxnSpPr>
            <a:cxnSpLocks noChangeShapeType="1"/>
          </p:cNvCxnSpPr>
          <p:nvPr/>
        </p:nvCxnSpPr>
        <p:spPr bwMode="auto">
          <a:xfrm>
            <a:off x="400050" y="2085975"/>
            <a:ext cx="38862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 name="Straight Connector 31"/>
          <p:cNvCxnSpPr>
            <a:cxnSpLocks noChangeShapeType="1"/>
          </p:cNvCxnSpPr>
          <p:nvPr/>
        </p:nvCxnSpPr>
        <p:spPr bwMode="auto">
          <a:xfrm rot="16200000" flipH="1">
            <a:off x="40482" y="3123406"/>
            <a:ext cx="3181350" cy="158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75" name="Rectangle 18"/>
          <p:cNvSpPr>
            <a:spLocks noChangeArrowheads="1"/>
          </p:cNvSpPr>
          <p:nvPr/>
        </p:nvSpPr>
        <p:spPr bwMode="auto">
          <a:xfrm>
            <a:off x="135467" y="5003800"/>
            <a:ext cx="7095066" cy="1582738"/>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ct val="150000"/>
              </a:lnSpc>
            </a:pPr>
            <a:r>
              <a:rPr lang="en-US" sz="2800" dirty="0">
                <a:solidFill>
                  <a:schemeClr val="tx2"/>
                </a:solidFill>
                <a:sym typeface="Wingdings" charset="0"/>
              </a:rPr>
              <a:t>P</a:t>
            </a:r>
            <a:r>
              <a:rPr lang="en-US" sz="2800" b="0" dirty="0" smtClean="0">
                <a:solidFill>
                  <a:schemeClr val="tx2"/>
                </a:solidFill>
                <a:sym typeface="Wingdings" charset="0"/>
              </a:rPr>
              <a:t>hysical reg. name = previous producer?</a:t>
            </a:r>
            <a:endParaRPr lang="en-US" sz="2800" b="0" dirty="0">
              <a:solidFill>
                <a:schemeClr val="tx2"/>
              </a:solidFill>
              <a:sym typeface="Wingdings" charset="0"/>
            </a:endParaRPr>
          </a:p>
          <a:p>
            <a:pPr algn="ctr">
              <a:lnSpc>
                <a:spcPct val="150000"/>
              </a:lnSpc>
            </a:pPr>
            <a:r>
              <a:rPr lang="en-US" sz="2800" b="0" dirty="0">
                <a:solidFill>
                  <a:srgbClr val="66FFFF"/>
                </a:solidFill>
                <a:sym typeface="Wingdings" charset="0"/>
              </a:rPr>
              <a:t>No simulation required</a:t>
            </a:r>
            <a:endParaRPr lang="en-US" sz="1200" b="0" dirty="0">
              <a:solidFill>
                <a:srgbClr val="66FFFF"/>
              </a:solidFill>
              <a:sym typeface="Wingdings" charset="0"/>
            </a:endParaRPr>
          </a:p>
        </p:txBody>
      </p:sp>
      <p:sp>
        <p:nvSpPr>
          <p:cNvPr id="176" name="Rectangle 18"/>
          <p:cNvSpPr>
            <a:spLocks noChangeArrowheads="1"/>
          </p:cNvSpPr>
          <p:nvPr/>
        </p:nvSpPr>
        <p:spPr bwMode="auto">
          <a:xfrm>
            <a:off x="7385050" y="5000625"/>
            <a:ext cx="1382713" cy="1582738"/>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800" b="0" dirty="0" smtClean="0">
                <a:solidFill>
                  <a:schemeClr val="tx2"/>
                </a:solidFill>
                <a:sym typeface="Wingdings" charset="0"/>
              </a:rPr>
              <a:t>Yes</a:t>
            </a:r>
            <a:endParaRPr lang="en-US" sz="2800" b="0" dirty="0">
              <a:solidFill>
                <a:srgbClr val="66FFFF"/>
              </a:solidFill>
              <a:sym typeface="Wingdings" charset="0"/>
            </a:endParaRPr>
          </a:p>
        </p:txBody>
      </p:sp>
      <p:grpSp>
        <p:nvGrpSpPr>
          <p:cNvPr id="104" name="Group 76"/>
          <p:cNvGrpSpPr>
            <a:grpSpLocks/>
          </p:cNvGrpSpPr>
          <p:nvPr/>
        </p:nvGrpSpPr>
        <p:grpSpPr bwMode="auto">
          <a:xfrm>
            <a:off x="7092950" y="223838"/>
            <a:ext cx="1365250" cy="709612"/>
            <a:chOff x="1388045" y="2861834"/>
            <a:chExt cx="6212249" cy="2239286"/>
          </a:xfrm>
        </p:grpSpPr>
        <p:sp>
          <p:nvSpPr>
            <p:cNvPr id="105" name="Flowchart: Decision 31"/>
            <p:cNvSpPr>
              <a:spLocks noChangeArrowheads="1"/>
            </p:cNvSpPr>
            <p:nvPr/>
          </p:nvSpPr>
          <p:spPr bwMode="auto">
            <a:xfrm>
              <a:off x="3592553" y="3203220"/>
              <a:ext cx="754203"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06" name="Flowchart: Decision 54"/>
            <p:cNvSpPr>
              <a:spLocks noChangeArrowheads="1"/>
            </p:cNvSpPr>
            <p:nvPr/>
          </p:nvSpPr>
          <p:spPr bwMode="auto">
            <a:xfrm>
              <a:off x="4101354" y="3547810"/>
              <a:ext cx="750931" cy="482428"/>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07" name="Flowchart: Decision 67"/>
            <p:cNvSpPr>
              <a:spLocks noChangeArrowheads="1"/>
            </p:cNvSpPr>
            <p:nvPr/>
          </p:nvSpPr>
          <p:spPr bwMode="auto">
            <a:xfrm>
              <a:off x="3044223" y="3547810"/>
              <a:ext cx="752566" cy="482428"/>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08" name="Flowchart: Decision 75"/>
            <p:cNvSpPr>
              <a:spLocks noChangeArrowheads="1"/>
            </p:cNvSpPr>
            <p:nvPr/>
          </p:nvSpPr>
          <p:spPr bwMode="auto">
            <a:xfrm>
              <a:off x="2490299" y="3889196"/>
              <a:ext cx="749294"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09" name="Flowchart: Decision 77"/>
            <p:cNvSpPr>
              <a:spLocks noChangeArrowheads="1"/>
            </p:cNvSpPr>
            <p:nvPr/>
          </p:nvSpPr>
          <p:spPr bwMode="auto">
            <a:xfrm>
              <a:off x="3062485" y="4233786"/>
              <a:ext cx="754203"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0" name="Flowchart: Decision 118"/>
            <p:cNvSpPr>
              <a:spLocks noChangeArrowheads="1"/>
            </p:cNvSpPr>
            <p:nvPr/>
          </p:nvSpPr>
          <p:spPr bwMode="auto">
            <a:xfrm>
              <a:off x="1932153" y="4241801"/>
              <a:ext cx="752566"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1" name="Flowchart: Decision 140"/>
            <p:cNvSpPr>
              <a:spLocks noChangeArrowheads="1"/>
            </p:cNvSpPr>
            <p:nvPr/>
          </p:nvSpPr>
          <p:spPr bwMode="auto">
            <a:xfrm>
              <a:off x="6318612" y="4273121"/>
              <a:ext cx="754202"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2" name="Flowchart: Decision 64"/>
            <p:cNvSpPr>
              <a:spLocks noChangeArrowheads="1"/>
            </p:cNvSpPr>
            <p:nvPr/>
          </p:nvSpPr>
          <p:spPr bwMode="auto">
            <a:xfrm>
              <a:off x="4657701" y="3918784"/>
              <a:ext cx="751690" cy="482669"/>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3" name="Flowchart: Decision 84"/>
            <p:cNvSpPr>
              <a:spLocks noChangeArrowheads="1"/>
            </p:cNvSpPr>
            <p:nvPr/>
          </p:nvSpPr>
          <p:spPr bwMode="auto">
            <a:xfrm>
              <a:off x="5221570" y="4275217"/>
              <a:ext cx="751690" cy="482669"/>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4" name="Flowchart: Decision 77"/>
            <p:cNvSpPr>
              <a:spLocks noChangeArrowheads="1"/>
            </p:cNvSpPr>
            <p:nvPr/>
          </p:nvSpPr>
          <p:spPr bwMode="auto">
            <a:xfrm>
              <a:off x="2483336" y="4596007"/>
              <a:ext cx="752566"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5" name="Flowchart: Decision 89"/>
            <p:cNvSpPr>
              <a:spLocks noChangeArrowheads="1"/>
            </p:cNvSpPr>
            <p:nvPr/>
          </p:nvSpPr>
          <p:spPr bwMode="auto">
            <a:xfrm>
              <a:off x="1388045" y="4591200"/>
              <a:ext cx="750931"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6" name="Flowchart: Decision 77"/>
            <p:cNvSpPr>
              <a:spLocks noChangeArrowheads="1"/>
            </p:cNvSpPr>
            <p:nvPr/>
          </p:nvSpPr>
          <p:spPr bwMode="auto">
            <a:xfrm>
              <a:off x="6847728" y="4617090"/>
              <a:ext cx="752566"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7" name="Flowchart: Decision 77"/>
            <p:cNvSpPr>
              <a:spLocks noChangeArrowheads="1"/>
            </p:cNvSpPr>
            <p:nvPr/>
          </p:nvSpPr>
          <p:spPr bwMode="auto">
            <a:xfrm>
              <a:off x="4657263" y="4596007"/>
              <a:ext cx="752566"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8" name="Flowchart: Decision 118"/>
            <p:cNvSpPr>
              <a:spLocks noChangeArrowheads="1"/>
            </p:cNvSpPr>
            <p:nvPr/>
          </p:nvSpPr>
          <p:spPr bwMode="auto">
            <a:xfrm>
              <a:off x="3582737" y="4591200"/>
              <a:ext cx="750931"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19" name="Flowchart: Decision 77"/>
            <p:cNvSpPr>
              <a:spLocks noChangeArrowheads="1"/>
            </p:cNvSpPr>
            <p:nvPr/>
          </p:nvSpPr>
          <p:spPr bwMode="auto">
            <a:xfrm>
              <a:off x="4099718" y="4246608"/>
              <a:ext cx="754202" cy="485633"/>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p>
          </p:txBody>
        </p:sp>
        <p:sp>
          <p:nvSpPr>
            <p:cNvPr id="120" name="Flowchart: Decision 61"/>
            <p:cNvSpPr>
              <a:spLocks noChangeArrowheads="1"/>
            </p:cNvSpPr>
            <p:nvPr/>
          </p:nvSpPr>
          <p:spPr bwMode="auto">
            <a:xfrm>
              <a:off x="5220314" y="3567134"/>
              <a:ext cx="754202" cy="484030"/>
            </a:xfrm>
            <a:prstGeom prst="flowChartDecision">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121" name="Flowchart: Decision 30"/>
            <p:cNvSpPr>
              <a:spLocks noChangeArrowheads="1"/>
            </p:cNvSpPr>
            <p:nvPr/>
          </p:nvSpPr>
          <p:spPr bwMode="auto">
            <a:xfrm>
              <a:off x="4116342" y="2861834"/>
              <a:ext cx="752566" cy="480824"/>
            </a:xfrm>
            <a:prstGeom prst="flowChartDecision">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122" name="Flowchart: Decision 82"/>
            <p:cNvSpPr>
              <a:spLocks noChangeArrowheads="1"/>
            </p:cNvSpPr>
            <p:nvPr/>
          </p:nvSpPr>
          <p:spPr bwMode="auto">
            <a:xfrm>
              <a:off x="5770760" y="3922944"/>
              <a:ext cx="750930" cy="484030"/>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123" name="Flowchart: Decision 34"/>
            <p:cNvSpPr>
              <a:spLocks noChangeArrowheads="1"/>
            </p:cNvSpPr>
            <p:nvPr/>
          </p:nvSpPr>
          <p:spPr bwMode="auto">
            <a:xfrm>
              <a:off x="4657701" y="3219059"/>
              <a:ext cx="751690" cy="482669"/>
            </a:xfrm>
            <a:prstGeom prst="flowChartDecision">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sp>
          <p:nvSpPr>
            <p:cNvPr id="124" name="Flowchart: Decision 118"/>
            <p:cNvSpPr>
              <a:spLocks noChangeArrowheads="1"/>
            </p:cNvSpPr>
            <p:nvPr/>
          </p:nvSpPr>
          <p:spPr bwMode="auto">
            <a:xfrm>
              <a:off x="5770760" y="4591200"/>
              <a:ext cx="750931" cy="482427"/>
            </a:xfrm>
            <a:prstGeom prst="flowChartDecision">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000" b="0">
                <a:solidFill>
                  <a:schemeClr val="tx2"/>
                </a:solidFill>
              </a:endParaRPr>
            </a:p>
          </p:txBody>
        </p:sp>
      </p:grpSp>
      <p:sp>
        <p:nvSpPr>
          <p:cNvPr id="125" name="Rectangle 18"/>
          <p:cNvSpPr>
            <a:spLocks noChangeArrowheads="1"/>
          </p:cNvSpPr>
          <p:nvPr/>
        </p:nvSpPr>
        <p:spPr bwMode="auto">
          <a:xfrm>
            <a:off x="4829175" y="1792288"/>
            <a:ext cx="1266825" cy="2894012"/>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nSpc>
                <a:spcPct val="150000"/>
              </a:lnSpc>
            </a:pPr>
            <a:r>
              <a:rPr lang="en-US" sz="2400" b="0">
                <a:sym typeface="Wingdings" charset="0"/>
              </a:rPr>
              <a:t>  ID   PC</a:t>
            </a:r>
          </a:p>
          <a:p>
            <a:r>
              <a:rPr lang="en-US" sz="2400" b="0">
                <a:sym typeface="Wingdings" charset="0"/>
              </a:rPr>
              <a:t>   0    10</a:t>
            </a:r>
          </a:p>
          <a:p>
            <a:r>
              <a:rPr lang="en-US" sz="2400" b="0">
                <a:sym typeface="Wingdings" charset="0"/>
              </a:rPr>
              <a:t>   1    14</a:t>
            </a:r>
          </a:p>
          <a:p>
            <a:r>
              <a:rPr lang="en-US" sz="2400" b="0">
                <a:sym typeface="Wingdings" charset="0"/>
              </a:rPr>
              <a:t>   2    20</a:t>
            </a:r>
          </a:p>
          <a:p>
            <a:r>
              <a:rPr lang="en-US" sz="2400" b="0">
                <a:sym typeface="Wingdings" charset="0"/>
              </a:rPr>
              <a:t>   3    24</a:t>
            </a:r>
          </a:p>
          <a:p>
            <a:r>
              <a:rPr lang="en-US" sz="2400" b="0">
                <a:sym typeface="Wingdings" charset="0"/>
              </a:rPr>
              <a:t>   4    64</a:t>
            </a:r>
          </a:p>
          <a:p>
            <a:r>
              <a:rPr lang="en-US" sz="2400" b="0">
                <a:sym typeface="Wingdings" charset="0"/>
              </a:rPr>
              <a:t>   5    00</a:t>
            </a:r>
          </a:p>
        </p:txBody>
      </p:sp>
      <p:cxnSp>
        <p:nvCxnSpPr>
          <p:cNvPr id="126" name="Straight Connector 50"/>
          <p:cNvCxnSpPr>
            <a:cxnSpLocks noChangeShapeType="1"/>
          </p:cNvCxnSpPr>
          <p:nvPr/>
        </p:nvCxnSpPr>
        <p:spPr bwMode="auto">
          <a:xfrm rot="10800000" flipV="1">
            <a:off x="4352925" y="4133850"/>
            <a:ext cx="419100" cy="390525"/>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127" name="Straight Connector 58"/>
          <p:cNvCxnSpPr>
            <a:cxnSpLocks noChangeShapeType="1"/>
          </p:cNvCxnSpPr>
          <p:nvPr/>
        </p:nvCxnSpPr>
        <p:spPr bwMode="auto">
          <a:xfrm rot="10800000">
            <a:off x="4324350" y="2400300"/>
            <a:ext cx="495300" cy="152400"/>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sp>
        <p:nvSpPr>
          <p:cNvPr id="128" name="Rectangle 18"/>
          <p:cNvSpPr>
            <a:spLocks noChangeArrowheads="1"/>
          </p:cNvSpPr>
          <p:nvPr/>
        </p:nvSpPr>
        <p:spPr bwMode="auto">
          <a:xfrm>
            <a:off x="4410075" y="981075"/>
            <a:ext cx="210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200" b="0">
                <a:solidFill>
                  <a:srgbClr val="66FFFF"/>
                </a:solidFill>
                <a:sym typeface="Wingdings" charset="0"/>
              </a:rPr>
              <a:t>Fetch recorder</a:t>
            </a:r>
          </a:p>
        </p:txBody>
      </p:sp>
      <p:grpSp>
        <p:nvGrpSpPr>
          <p:cNvPr id="129" name="Group 109"/>
          <p:cNvGrpSpPr>
            <a:grpSpLocks/>
          </p:cNvGrpSpPr>
          <p:nvPr/>
        </p:nvGrpSpPr>
        <p:grpSpPr bwMode="auto">
          <a:xfrm>
            <a:off x="6143625" y="981075"/>
            <a:ext cx="2795588" cy="3709988"/>
            <a:chOff x="6143626" y="981075"/>
            <a:chExt cx="2795583" cy="3709861"/>
          </a:xfrm>
        </p:grpSpPr>
        <p:sp>
          <p:nvSpPr>
            <p:cNvPr id="130" name="Rectangle 18"/>
            <p:cNvSpPr>
              <a:spLocks noChangeArrowheads="1"/>
            </p:cNvSpPr>
            <p:nvPr/>
          </p:nvSpPr>
          <p:spPr bwMode="auto">
            <a:xfrm>
              <a:off x="6745551" y="1792288"/>
              <a:ext cx="2193658" cy="2898648"/>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nSpc>
                  <a:spcPct val="150000"/>
                </a:lnSpc>
              </a:pPr>
              <a:r>
                <a:rPr lang="en-US" sz="2400" b="0">
                  <a:sym typeface="Wingdings" charset="0"/>
                </a:rPr>
                <a:t> ID Reg. names</a:t>
              </a:r>
            </a:p>
            <a:p>
              <a:r>
                <a:rPr lang="en-US" sz="2400" b="0">
                  <a:sym typeface="Wingdings" charset="0"/>
                </a:rPr>
                <a:t>  0   </a:t>
              </a:r>
              <a:r>
                <a:rPr lang="en-US" sz="2400" b="0">
                  <a:solidFill>
                    <a:schemeClr val="tx2"/>
                  </a:solidFill>
                  <a:sym typeface="Wingdings" charset="0"/>
                </a:rPr>
                <a:t>0</a:t>
              </a:r>
              <a:r>
                <a:rPr lang="en-US" sz="2400" b="0">
                  <a:sym typeface="Wingdings" charset="0"/>
                </a:rPr>
                <a:t>  </a:t>
              </a:r>
              <a:r>
                <a:rPr lang="en-US" sz="2400" b="0">
                  <a:solidFill>
                    <a:schemeClr val="tx2"/>
                  </a:solidFill>
                  <a:sym typeface="Wingdings" charset="0"/>
                </a:rPr>
                <a:t>   </a:t>
              </a:r>
              <a:r>
                <a:rPr lang="en-US" sz="2400" b="0">
                  <a:sym typeface="Wingdings" charset="0"/>
                </a:rPr>
                <a:t>1</a:t>
              </a:r>
              <a:r>
                <a:rPr lang="en-US" sz="2400" b="0">
                  <a:solidFill>
                    <a:schemeClr val="tx2"/>
                  </a:solidFill>
                  <a:sym typeface="Wingdings" charset="0"/>
                </a:rPr>
                <a:t>     </a:t>
              </a:r>
              <a:r>
                <a:rPr lang="en-US" sz="2400" b="0">
                  <a:sym typeface="Wingdings" charset="0"/>
                </a:rPr>
                <a:t>2</a:t>
              </a:r>
            </a:p>
            <a:p>
              <a:endParaRPr lang="en-US" sz="2400" b="0">
                <a:sym typeface="Wingdings" charset="0"/>
              </a:endParaRPr>
            </a:p>
            <a:p>
              <a:endParaRPr lang="en-US" sz="2400" b="0">
                <a:sym typeface="Wingdings" charset="0"/>
              </a:endParaRPr>
            </a:p>
            <a:p>
              <a:endParaRPr lang="en-US" sz="2400" b="0">
                <a:sym typeface="Wingdings" charset="0"/>
              </a:endParaRPr>
            </a:p>
            <a:p>
              <a:r>
                <a:rPr lang="en-US" sz="2400" b="0">
                  <a:sym typeface="Wingdings" charset="0"/>
                </a:rPr>
                <a:t>  4    -     </a:t>
              </a:r>
              <a:r>
                <a:rPr lang="en-US" sz="2400" b="0">
                  <a:solidFill>
                    <a:schemeClr val="tx2"/>
                  </a:solidFill>
                  <a:sym typeface="Wingdings" charset="0"/>
                </a:rPr>
                <a:t>0</a:t>
              </a:r>
              <a:r>
                <a:rPr lang="en-US" sz="2400" b="0">
                  <a:sym typeface="Wingdings" charset="0"/>
                </a:rPr>
                <a:t>     -</a:t>
              </a:r>
            </a:p>
            <a:p>
              <a:endParaRPr lang="en-US" sz="2400" b="0">
                <a:sym typeface="Wingdings" charset="0"/>
              </a:endParaRPr>
            </a:p>
          </p:txBody>
        </p:sp>
        <p:cxnSp>
          <p:nvCxnSpPr>
            <p:cNvPr id="131" name="Straight Connector 123"/>
            <p:cNvCxnSpPr>
              <a:cxnSpLocks noChangeShapeType="1"/>
            </p:cNvCxnSpPr>
            <p:nvPr/>
          </p:nvCxnSpPr>
          <p:spPr bwMode="auto">
            <a:xfrm flipV="1">
              <a:off x="6750267" y="2390775"/>
              <a:ext cx="2160369"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 name="Straight Connector 124"/>
            <p:cNvCxnSpPr>
              <a:cxnSpLocks noChangeShapeType="1"/>
            </p:cNvCxnSpPr>
            <p:nvPr/>
          </p:nvCxnSpPr>
          <p:spPr bwMode="auto">
            <a:xfrm rot="16200000" flipH="1">
              <a:off x="5737481" y="3236976"/>
              <a:ext cx="2898648"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3" name="Rectangle 18"/>
            <p:cNvSpPr>
              <a:spLocks noChangeArrowheads="1"/>
            </p:cNvSpPr>
            <p:nvPr/>
          </p:nvSpPr>
          <p:spPr bwMode="auto">
            <a:xfrm>
              <a:off x="6813371" y="981075"/>
              <a:ext cx="20580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000" b="0">
                  <a:solidFill>
                    <a:srgbClr val="66FFFF"/>
                  </a:solidFill>
                  <a:sym typeface="Wingdings" charset="0"/>
                </a:rPr>
                <a:t>Dispatch recorder</a:t>
              </a:r>
            </a:p>
          </p:txBody>
        </p:sp>
        <p:cxnSp>
          <p:nvCxnSpPr>
            <p:cNvPr id="134" name="Straight Connector 136"/>
            <p:cNvCxnSpPr>
              <a:cxnSpLocks noChangeShapeType="1"/>
            </p:cNvCxnSpPr>
            <p:nvPr/>
          </p:nvCxnSpPr>
          <p:spPr bwMode="auto">
            <a:xfrm rot="10800000" flipV="1">
              <a:off x="6162676" y="2562224"/>
              <a:ext cx="542925" cy="114299"/>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135" name="Straight Connector 138"/>
            <p:cNvCxnSpPr>
              <a:cxnSpLocks noChangeShapeType="1"/>
            </p:cNvCxnSpPr>
            <p:nvPr/>
          </p:nvCxnSpPr>
          <p:spPr bwMode="auto">
            <a:xfrm rot="10800000" flipV="1">
              <a:off x="6143626" y="4019486"/>
              <a:ext cx="584221" cy="38163"/>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sp>
          <p:nvSpPr>
            <p:cNvPr id="136" name="Rectangle 115"/>
            <p:cNvSpPr>
              <a:spLocks noChangeArrowheads="1"/>
            </p:cNvSpPr>
            <p:nvPr/>
          </p:nvSpPr>
          <p:spPr bwMode="auto">
            <a:xfrm rot="5400000">
              <a:off x="6876817" y="3059998"/>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37" name="Rectangle 116"/>
            <p:cNvSpPr>
              <a:spLocks noChangeArrowheads="1"/>
            </p:cNvSpPr>
            <p:nvPr/>
          </p:nvSpPr>
          <p:spPr bwMode="auto">
            <a:xfrm rot="5400000">
              <a:off x="7839128" y="3056578"/>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38" name="Rectangle 117"/>
            <p:cNvSpPr>
              <a:spLocks noChangeArrowheads="1"/>
            </p:cNvSpPr>
            <p:nvPr/>
          </p:nvSpPr>
          <p:spPr bwMode="auto">
            <a:xfrm rot="5400000">
              <a:off x="6875106" y="4172566"/>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39" name="Rectangle 118"/>
            <p:cNvSpPr>
              <a:spLocks noChangeArrowheads="1"/>
            </p:cNvSpPr>
            <p:nvPr/>
          </p:nvSpPr>
          <p:spPr bwMode="auto">
            <a:xfrm rot="5400000">
              <a:off x="7856473" y="4164015"/>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cxnSp>
          <p:nvCxnSpPr>
            <p:cNvPr id="140" name="Straight Connector 124"/>
            <p:cNvCxnSpPr>
              <a:cxnSpLocks noChangeShapeType="1"/>
            </p:cNvCxnSpPr>
            <p:nvPr/>
          </p:nvCxnSpPr>
          <p:spPr bwMode="auto">
            <a:xfrm rot="5400000">
              <a:off x="6586730" y="3533477"/>
              <a:ext cx="22860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 name="Straight Connector 124"/>
            <p:cNvCxnSpPr>
              <a:cxnSpLocks noChangeShapeType="1"/>
            </p:cNvCxnSpPr>
            <p:nvPr/>
          </p:nvCxnSpPr>
          <p:spPr bwMode="auto">
            <a:xfrm rot="5400000">
              <a:off x="7148705" y="3533477"/>
              <a:ext cx="22860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42" name="Rectangle 116"/>
            <p:cNvSpPr>
              <a:spLocks noChangeArrowheads="1"/>
            </p:cNvSpPr>
            <p:nvPr/>
          </p:nvSpPr>
          <p:spPr bwMode="auto">
            <a:xfrm rot="5400000">
              <a:off x="7286678" y="3056578"/>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43" name="Rectangle 118"/>
            <p:cNvSpPr>
              <a:spLocks noChangeArrowheads="1"/>
            </p:cNvSpPr>
            <p:nvPr/>
          </p:nvSpPr>
          <p:spPr bwMode="auto">
            <a:xfrm rot="5400000">
              <a:off x="7304023" y="4164015"/>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44" name="Rectangle 116"/>
            <p:cNvSpPr>
              <a:spLocks noChangeArrowheads="1"/>
            </p:cNvSpPr>
            <p:nvPr/>
          </p:nvSpPr>
          <p:spPr bwMode="auto">
            <a:xfrm rot="5400000">
              <a:off x="8429678" y="3066103"/>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145" name="Rectangle 118"/>
            <p:cNvSpPr>
              <a:spLocks noChangeArrowheads="1"/>
            </p:cNvSpPr>
            <p:nvPr/>
          </p:nvSpPr>
          <p:spPr bwMode="auto">
            <a:xfrm rot="5400000">
              <a:off x="8447023" y="4173540"/>
              <a:ext cx="441193"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grpSp>
      <p:cxnSp>
        <p:nvCxnSpPr>
          <p:cNvPr id="147" name="Straight Connector 29"/>
          <p:cNvCxnSpPr>
            <a:cxnSpLocks noChangeShapeType="1"/>
          </p:cNvCxnSpPr>
          <p:nvPr/>
        </p:nvCxnSpPr>
        <p:spPr bwMode="auto">
          <a:xfrm>
            <a:off x="4838700" y="2390775"/>
            <a:ext cx="1257300" cy="317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5" name="Straight Connector 34"/>
          <p:cNvCxnSpPr>
            <a:cxnSpLocks noChangeShapeType="1"/>
          </p:cNvCxnSpPr>
          <p:nvPr/>
        </p:nvCxnSpPr>
        <p:spPr bwMode="auto">
          <a:xfrm rot="16200000" flipH="1">
            <a:off x="4032250" y="3241676"/>
            <a:ext cx="2898775"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56" name="Rectangle 159"/>
          <p:cNvSpPr>
            <a:spLocks noChangeArrowheads="1"/>
          </p:cNvSpPr>
          <p:nvPr/>
        </p:nvSpPr>
        <p:spPr bwMode="auto">
          <a:xfrm>
            <a:off x="-85725" y="2063750"/>
            <a:ext cx="581025" cy="2678113"/>
          </a:xfrm>
          <a:prstGeom prst="rect">
            <a:avLst/>
          </a:prstGeom>
          <a:noFill/>
          <a:ln w="9525">
            <a:noFill/>
            <a:miter lim="800000"/>
            <a:headEnd/>
            <a:tailEnd/>
          </a:ln>
        </p:spPr>
        <p:txBody>
          <a:bodyPr>
            <a:spAutoFit/>
          </a:bodyPr>
          <a:lstStyle/>
          <a:p>
            <a:pPr algn="ctr"/>
            <a:r>
              <a:rPr lang="en-US" sz="2900" b="0" dirty="0">
                <a:solidFill>
                  <a:schemeClr val="tx2"/>
                </a:solidFill>
                <a:latin typeface="Times" charset="0"/>
                <a:sym typeface="Wingdings" charset="0"/>
              </a:rPr>
              <a:t>I</a:t>
            </a:r>
            <a:r>
              <a:rPr lang="en-US" sz="2900" b="0" baseline="-20000" dirty="0">
                <a:solidFill>
                  <a:schemeClr val="tx2"/>
                </a:solidFill>
                <a:sym typeface="Wingdings" charset="0"/>
              </a:rPr>
              <a:t>3</a:t>
            </a:r>
          </a:p>
          <a:p>
            <a:pPr algn="ctr"/>
            <a:endParaRPr lang="en-US" sz="2900" b="0" baseline="-20000" dirty="0">
              <a:solidFill>
                <a:schemeClr val="tx2"/>
              </a:solidFill>
              <a:sym typeface="Wingdings" charset="0"/>
            </a:endParaRPr>
          </a:p>
          <a:p>
            <a:pPr algn="ctr"/>
            <a:endParaRPr lang="en-US" sz="1900" b="0" dirty="0">
              <a:solidFill>
                <a:schemeClr val="tx2"/>
              </a:solidFill>
              <a:latin typeface="Times" charset="0"/>
              <a:sym typeface="Wingdings" charset="0"/>
            </a:endParaRPr>
          </a:p>
          <a:p>
            <a:pPr algn="ctr"/>
            <a:r>
              <a:rPr lang="en-US" sz="2900" b="0" dirty="0">
                <a:solidFill>
                  <a:srgbClr val="BFBFBF"/>
                </a:solidFill>
                <a:latin typeface="Times" charset="0"/>
                <a:sym typeface="Wingdings" charset="0"/>
              </a:rPr>
              <a:t>I</a:t>
            </a:r>
            <a:r>
              <a:rPr lang="en-US" sz="2900" b="0" baseline="-20000" dirty="0">
                <a:solidFill>
                  <a:srgbClr val="BFBFBF"/>
                </a:solidFill>
                <a:sym typeface="Wingdings" charset="0"/>
              </a:rPr>
              <a:t>2</a:t>
            </a:r>
          </a:p>
          <a:p>
            <a:pPr algn="ctr"/>
            <a:endParaRPr lang="en-US" sz="6400" b="0" baseline="-20000" dirty="0">
              <a:solidFill>
                <a:schemeClr val="tx2"/>
              </a:solidFill>
              <a:sym typeface="Wingdings" charset="0"/>
            </a:endParaRPr>
          </a:p>
          <a:p>
            <a:pPr algn="ctr"/>
            <a:r>
              <a:rPr lang="en-US" sz="2900" b="0" dirty="0">
                <a:solidFill>
                  <a:schemeClr val="tx2"/>
                </a:solidFill>
                <a:latin typeface="Times" charset="0"/>
                <a:sym typeface="Wingdings" charset="0"/>
              </a:rPr>
              <a:t>I</a:t>
            </a:r>
            <a:r>
              <a:rPr lang="en-US" sz="2900" b="0" baseline="-20000" dirty="0">
                <a:solidFill>
                  <a:schemeClr val="tx2"/>
                </a:solidFill>
                <a:sym typeface="Wingdings" charset="0"/>
              </a:rPr>
              <a:t>1</a:t>
            </a:r>
          </a:p>
        </p:txBody>
      </p:sp>
    </p:spTree>
    <p:extLst>
      <p:ext uri="{BB962C8B-B14F-4D97-AF65-F5344CB8AC3E}">
        <p14:creationId xmlns:p14="http://schemas.microsoft.com/office/powerpoint/2010/main" val="4163236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500"/>
                                        <p:tgtEl>
                                          <p:spTgt spid="176"/>
                                        </p:tgtEl>
                                      </p:cBhvr>
                                    </p:animEffect>
                                  </p:childTnLst>
                                </p:cTn>
                              </p:par>
                              <p:par>
                                <p:cTn id="13" presetID="5" presetClass="emph" presetSubtype="0" nodeType="withEffect">
                                  <p:stCondLst>
                                    <p:cond delay="0"/>
                                  </p:stCondLst>
                                  <p:childTnLst>
                                    <p:set>
                                      <p:cBhvr override="childStyle">
                                        <p:cTn id="14" dur="indefinite"/>
                                        <p:tgtEl>
                                          <p:spTgt spid="125">
                                            <p:txEl>
                                              <p:pRg st="5" end="5"/>
                                            </p:txEl>
                                          </p:spTgt>
                                        </p:tgtEl>
                                        <p:attrNameLst>
                                          <p:attrName>style.fontStyle</p:attrName>
                                        </p:attrNameLst>
                                      </p:cBhvr>
                                      <p:to>
                                        <p:strVal val="normal"/>
                                      </p:to>
                                    </p:set>
                                    <p:set>
                                      <p:cBhvr override="childStyle">
                                        <p:cTn id="15" dur="indefinite"/>
                                        <p:tgtEl>
                                          <p:spTgt spid="125">
                                            <p:txEl>
                                              <p:pRg st="5" end="5"/>
                                            </p:txEl>
                                          </p:spTgt>
                                        </p:tgtEl>
                                        <p:attrNameLst>
                                          <p:attrName>style.fontWeight</p:attrName>
                                        </p:attrNameLst>
                                      </p:cBhvr>
                                      <p:to>
                                        <p:strVal val="normal"/>
                                      </p:to>
                                    </p:set>
                                    <p:set>
                                      <p:cBhvr override="childStyle">
                                        <p:cTn id="16" dur="indefinite"/>
                                        <p:tgtEl>
                                          <p:spTgt spid="125">
                                            <p:txEl>
                                              <p:pRg st="5" end="5"/>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125">
                                            <p:txEl>
                                              <p:pRg st="5" end="5"/>
                                            </p:txEl>
                                          </p:spTgt>
                                        </p:tgtEl>
                                        <p:attrNameLst>
                                          <p:attrName>ppt_c</p:attrName>
                                        </p:attrNameLst>
                                      </p:cBhvr>
                                      <p:to>
                                        <a:schemeClr val="folHlink"/>
                                      </p:to>
                                    </p:animClr>
                                  </p:subTnLst>
                                </p:cTn>
                              </p:par>
                              <p:par>
                                <p:cTn id="17" presetID="5" presetClass="emph" presetSubtype="0" nodeType="withEffect">
                                  <p:stCondLst>
                                    <p:cond delay="0"/>
                                  </p:stCondLst>
                                  <p:childTnLst>
                                    <p:set>
                                      <p:cBhvr override="childStyle">
                                        <p:cTn id="18" dur="indefinite"/>
                                        <p:tgtEl>
                                          <p:spTgt spid="125">
                                            <p:txEl>
                                              <p:pRg st="1" end="1"/>
                                            </p:txEl>
                                          </p:spTgt>
                                        </p:tgtEl>
                                        <p:attrNameLst>
                                          <p:attrName>style.fontStyle</p:attrName>
                                        </p:attrNameLst>
                                      </p:cBhvr>
                                      <p:to>
                                        <p:strVal val="normal"/>
                                      </p:to>
                                    </p:set>
                                    <p:set>
                                      <p:cBhvr override="childStyle">
                                        <p:cTn id="19" dur="indefinite"/>
                                        <p:tgtEl>
                                          <p:spTgt spid="125">
                                            <p:txEl>
                                              <p:pRg st="1" end="1"/>
                                            </p:txEl>
                                          </p:spTgt>
                                        </p:tgtEl>
                                        <p:attrNameLst>
                                          <p:attrName>style.fontWeight</p:attrName>
                                        </p:attrNameLst>
                                      </p:cBhvr>
                                      <p:to>
                                        <p:strVal val="normal"/>
                                      </p:to>
                                    </p:set>
                                    <p:set>
                                      <p:cBhvr override="childStyle">
                                        <p:cTn id="20" dur="indefinite"/>
                                        <p:tgtEl>
                                          <p:spTgt spid="125">
                                            <p:txEl>
                                              <p:pRg st="1" end="1"/>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125">
                                            <p:txEl>
                                              <p:pRg st="1" end="1"/>
                                            </p:txEl>
                                          </p:spTgt>
                                        </p:tgtEl>
                                        <p:attrNameLst>
                                          <p:attrName>ppt_c</p:attrName>
                                        </p:attrNameLst>
                                      </p:cBhvr>
                                      <p:to>
                                        <a:schemeClr val="folHlink"/>
                                      </p:to>
                                    </p:animClr>
                                  </p:subTnLst>
                                </p:cTn>
                              </p:par>
                              <p:par>
                                <p:cTn id="21" presetID="10" presetClass="entr" presetSubtype="0" fill="hold" nodeType="with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211</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Low-Level Analysis: Contd</a:t>
            </a:r>
            <a:r>
              <a:rPr lang="en-US" dirty="0">
                <a:solidFill>
                  <a:srgbClr val="D5EBFF"/>
                </a:solidFill>
                <a:latin typeface="Arial" charset="0"/>
              </a:rPr>
              <a:t>.</a:t>
            </a:r>
          </a:p>
        </p:txBody>
      </p:sp>
      <p:cxnSp>
        <p:nvCxnSpPr>
          <p:cNvPr id="60" name="Straight Connector 223"/>
          <p:cNvCxnSpPr>
            <a:cxnSpLocks noChangeShapeType="1"/>
          </p:cNvCxnSpPr>
          <p:nvPr/>
        </p:nvCxnSpPr>
        <p:spPr bwMode="auto">
          <a:xfrm>
            <a:off x="1211263" y="2770188"/>
            <a:ext cx="6583362" cy="0"/>
          </a:xfrm>
          <a:prstGeom prst="line">
            <a:avLst/>
          </a:prstGeom>
          <a:noFill/>
          <a:ln w="38100">
            <a:solidFill>
              <a:srgbClr val="66FFFF"/>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61" name="Rectangle 64"/>
          <p:cNvSpPr>
            <a:spLocks noChangeArrowheads="1"/>
          </p:cNvSpPr>
          <p:nvPr/>
        </p:nvSpPr>
        <p:spPr bwMode="auto">
          <a:xfrm>
            <a:off x="1468438" y="5351463"/>
            <a:ext cx="6143625" cy="439737"/>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solidFill>
                  <a:srgbClr val="66FFFF"/>
                </a:solidFill>
              </a:rPr>
              <a:t>&lt;Bug location, Bug stimulus&gt;</a:t>
            </a:r>
          </a:p>
        </p:txBody>
      </p:sp>
      <p:sp>
        <p:nvSpPr>
          <p:cNvPr id="62" name="Rectangle 64"/>
          <p:cNvSpPr>
            <a:spLocks noChangeArrowheads="1"/>
          </p:cNvSpPr>
          <p:nvPr/>
        </p:nvSpPr>
        <p:spPr bwMode="auto">
          <a:xfrm>
            <a:off x="3214688" y="1196975"/>
            <a:ext cx="2724150" cy="50165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Link footprints</a:t>
            </a:r>
          </a:p>
        </p:txBody>
      </p:sp>
      <p:sp>
        <p:nvSpPr>
          <p:cNvPr id="63" name="Rectangle 64"/>
          <p:cNvSpPr>
            <a:spLocks noChangeArrowheads="1"/>
          </p:cNvSpPr>
          <p:nvPr/>
        </p:nvSpPr>
        <p:spPr bwMode="auto">
          <a:xfrm>
            <a:off x="3214688" y="1933575"/>
            <a:ext cx="2724150" cy="503238"/>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High-level analysis</a:t>
            </a:r>
          </a:p>
        </p:txBody>
      </p:sp>
      <p:cxnSp>
        <p:nvCxnSpPr>
          <p:cNvPr id="64" name="Straight Arrow Connector 52"/>
          <p:cNvCxnSpPr>
            <a:cxnSpLocks noChangeShapeType="1"/>
          </p:cNvCxnSpPr>
          <p:nvPr/>
        </p:nvCxnSpPr>
        <p:spPr bwMode="auto">
          <a:xfrm rot="5400000">
            <a:off x="4458494" y="1815306"/>
            <a:ext cx="234950" cy="1588"/>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5" name="Straight Arrow Connector 52"/>
          <p:cNvCxnSpPr>
            <a:cxnSpLocks noChangeShapeType="1"/>
          </p:cNvCxnSpPr>
          <p:nvPr/>
        </p:nvCxnSpPr>
        <p:spPr bwMode="auto">
          <a:xfrm rot="16200000" flipH="1">
            <a:off x="4452937" y="2562226"/>
            <a:ext cx="250825"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6" name="Straight Arrow Connector 204"/>
          <p:cNvCxnSpPr>
            <a:cxnSpLocks noChangeShapeType="1"/>
            <a:endCxn id="164" idx="0"/>
          </p:cNvCxnSpPr>
          <p:nvPr/>
        </p:nvCxnSpPr>
        <p:spPr bwMode="auto">
          <a:xfrm rot="16200000" flipH="1">
            <a:off x="4559300" y="2706688"/>
            <a:ext cx="579437" cy="54133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67" name="Straight Arrow Connector 208"/>
          <p:cNvCxnSpPr>
            <a:cxnSpLocks noChangeShapeType="1"/>
            <a:endCxn id="73" idx="0"/>
          </p:cNvCxnSpPr>
          <p:nvPr/>
        </p:nvCxnSpPr>
        <p:spPr bwMode="auto">
          <a:xfrm rot="5400000">
            <a:off x="4035426" y="2708275"/>
            <a:ext cx="563562" cy="5222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68" name="Straight Arrow Connector 208"/>
          <p:cNvCxnSpPr>
            <a:cxnSpLocks noChangeShapeType="1"/>
            <a:endCxn id="77" idx="0"/>
          </p:cNvCxnSpPr>
          <p:nvPr/>
        </p:nvCxnSpPr>
        <p:spPr bwMode="auto">
          <a:xfrm rot="5400000">
            <a:off x="3371851" y="3089275"/>
            <a:ext cx="641350" cy="3714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69" name="Straight Arrow Connector 208"/>
          <p:cNvCxnSpPr>
            <a:cxnSpLocks noChangeShapeType="1"/>
          </p:cNvCxnSpPr>
          <p:nvPr/>
        </p:nvCxnSpPr>
        <p:spPr bwMode="auto">
          <a:xfrm rot="5400000">
            <a:off x="4094957" y="2475706"/>
            <a:ext cx="271462" cy="695325"/>
          </a:xfrm>
          <a:prstGeom prst="straightConnector1">
            <a:avLst/>
          </a:prstGeom>
          <a:noFill/>
          <a:ln w="28575">
            <a:solidFill>
              <a:srgbClr val="66FFFF"/>
            </a:solidFill>
            <a:round/>
            <a:headEnd/>
            <a:tailEnd/>
          </a:ln>
          <a:extLst>
            <a:ext uri="{909E8E84-426E-40DD-AFC4-6F175D3DCCD1}">
              <a14:hiddenFill xmlns:a14="http://schemas.microsoft.com/office/drawing/2010/main">
                <a:noFill/>
              </a14:hiddenFill>
            </a:ext>
          </a:extLst>
        </p:spPr>
      </p:cxnSp>
      <p:cxnSp>
        <p:nvCxnSpPr>
          <p:cNvPr id="70" name="Straight Arrow Connector 208"/>
          <p:cNvCxnSpPr>
            <a:cxnSpLocks noChangeShapeType="1"/>
            <a:endCxn id="148" idx="0"/>
          </p:cNvCxnSpPr>
          <p:nvPr/>
        </p:nvCxnSpPr>
        <p:spPr bwMode="auto">
          <a:xfrm rot="16200000" flipH="1">
            <a:off x="5172869" y="3104356"/>
            <a:ext cx="649288" cy="3714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71" name="Straight Arrow Connector 208"/>
          <p:cNvCxnSpPr>
            <a:cxnSpLocks noChangeShapeType="1"/>
          </p:cNvCxnSpPr>
          <p:nvPr/>
        </p:nvCxnSpPr>
        <p:spPr bwMode="auto">
          <a:xfrm rot="16200000" flipH="1">
            <a:off x="4807744" y="2458244"/>
            <a:ext cx="284162" cy="742950"/>
          </a:xfrm>
          <a:prstGeom prst="straightConnector1">
            <a:avLst/>
          </a:prstGeom>
          <a:noFill/>
          <a:ln w="28575">
            <a:solidFill>
              <a:srgbClr val="66FFFF"/>
            </a:solidFill>
            <a:round/>
            <a:headEnd/>
            <a:tailEnd/>
          </a:ln>
          <a:extLst>
            <a:ext uri="{909E8E84-426E-40DD-AFC4-6F175D3DCCD1}">
              <a14:hiddenFill xmlns:a14="http://schemas.microsoft.com/office/drawing/2010/main">
                <a:noFill/>
              </a14:hiddenFill>
            </a:ext>
          </a:extLst>
        </p:spPr>
      </p:cxnSp>
      <p:cxnSp>
        <p:nvCxnSpPr>
          <p:cNvPr id="72" name="Straight Arrow Connector 66"/>
          <p:cNvCxnSpPr>
            <a:cxnSpLocks noChangeShapeType="1"/>
            <a:stCxn id="148" idx="2"/>
          </p:cNvCxnSpPr>
          <p:nvPr/>
        </p:nvCxnSpPr>
        <p:spPr bwMode="auto">
          <a:xfrm rot="16200000" flipH="1">
            <a:off x="5580062" y="4202113"/>
            <a:ext cx="212725" cy="63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73" name="Flowchart: Decision 31"/>
          <p:cNvSpPr>
            <a:spLocks noChangeArrowheads="1"/>
          </p:cNvSpPr>
          <p:nvPr/>
        </p:nvSpPr>
        <p:spPr bwMode="auto">
          <a:xfrm>
            <a:off x="3678238" y="3251200"/>
            <a:ext cx="754062" cy="484188"/>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74" name="Straight Arrow Connector 52"/>
          <p:cNvCxnSpPr>
            <a:cxnSpLocks noChangeShapeType="1"/>
          </p:cNvCxnSpPr>
          <p:nvPr/>
        </p:nvCxnSpPr>
        <p:spPr bwMode="auto">
          <a:xfrm flipH="1">
            <a:off x="4260850" y="3276600"/>
            <a:ext cx="130175" cy="8890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75" name="Flowchart: Decision 54"/>
          <p:cNvSpPr>
            <a:spLocks noChangeArrowheads="1"/>
          </p:cNvSpPr>
          <p:nvPr/>
        </p:nvSpPr>
        <p:spPr bwMode="auto">
          <a:xfrm>
            <a:off x="4187825" y="3595688"/>
            <a:ext cx="750888"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76" name="Straight Arrow Connector 52"/>
          <p:cNvCxnSpPr>
            <a:cxnSpLocks noChangeShapeType="1"/>
          </p:cNvCxnSpPr>
          <p:nvPr/>
        </p:nvCxnSpPr>
        <p:spPr bwMode="auto">
          <a:xfrm>
            <a:off x="4256088" y="3622675"/>
            <a:ext cx="130175"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77" name="Flowchart: Decision 67"/>
          <p:cNvSpPr>
            <a:spLocks noChangeArrowheads="1"/>
          </p:cNvSpPr>
          <p:nvPr/>
        </p:nvSpPr>
        <p:spPr bwMode="auto">
          <a:xfrm>
            <a:off x="3130550" y="3595688"/>
            <a:ext cx="752475"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78" name="Straight Arrow Connector 69"/>
          <p:cNvCxnSpPr>
            <a:cxnSpLocks noChangeShapeType="1"/>
          </p:cNvCxnSpPr>
          <p:nvPr/>
        </p:nvCxnSpPr>
        <p:spPr bwMode="auto">
          <a:xfrm flipH="1">
            <a:off x="3702050" y="3621088"/>
            <a:ext cx="130175" cy="904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79" name="Straight Arrow Connector 52"/>
          <p:cNvCxnSpPr>
            <a:cxnSpLocks noChangeShapeType="1"/>
            <a:stCxn id="77" idx="2"/>
            <a:endCxn id="83" idx="0"/>
          </p:cNvCxnSpPr>
          <p:nvPr/>
        </p:nvCxnSpPr>
        <p:spPr bwMode="auto">
          <a:xfrm rot="16200000" flipH="1">
            <a:off x="3414713" y="4170363"/>
            <a:ext cx="203200" cy="190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80" name="Straight Arrow Connector 72"/>
          <p:cNvCxnSpPr>
            <a:cxnSpLocks noChangeShapeType="1"/>
          </p:cNvCxnSpPr>
          <p:nvPr/>
        </p:nvCxnSpPr>
        <p:spPr bwMode="auto">
          <a:xfrm rot="10800000" flipV="1">
            <a:off x="3721100" y="3960813"/>
            <a:ext cx="681038" cy="4222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81" name="Flowchart: Decision 75"/>
          <p:cNvSpPr>
            <a:spLocks noChangeArrowheads="1"/>
          </p:cNvSpPr>
          <p:nvPr/>
        </p:nvSpPr>
        <p:spPr bwMode="auto">
          <a:xfrm>
            <a:off x="2576513" y="3937000"/>
            <a:ext cx="749300" cy="484188"/>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82" name="Straight Arrow Connector 76"/>
          <p:cNvCxnSpPr>
            <a:cxnSpLocks noChangeShapeType="1"/>
          </p:cNvCxnSpPr>
          <p:nvPr/>
        </p:nvCxnSpPr>
        <p:spPr bwMode="auto">
          <a:xfrm flipH="1">
            <a:off x="3160713" y="3960813"/>
            <a:ext cx="133350"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83" name="Flowchart: Decision 77"/>
          <p:cNvSpPr>
            <a:spLocks noChangeArrowheads="1"/>
          </p:cNvSpPr>
          <p:nvPr/>
        </p:nvSpPr>
        <p:spPr bwMode="auto">
          <a:xfrm>
            <a:off x="3148013" y="4281488"/>
            <a:ext cx="754062" cy="48418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84" name="Straight Arrow Connector 52"/>
          <p:cNvCxnSpPr>
            <a:cxnSpLocks noChangeShapeType="1"/>
            <a:stCxn id="81" idx="2"/>
            <a:endCxn id="91" idx="0"/>
          </p:cNvCxnSpPr>
          <p:nvPr/>
        </p:nvCxnSpPr>
        <p:spPr bwMode="auto">
          <a:xfrm rot="5400000">
            <a:off x="2836863" y="4529138"/>
            <a:ext cx="222250" cy="63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85" name="Flowchart: Decision 118"/>
          <p:cNvSpPr>
            <a:spLocks noChangeArrowheads="1"/>
          </p:cNvSpPr>
          <p:nvPr/>
        </p:nvSpPr>
        <p:spPr bwMode="auto">
          <a:xfrm>
            <a:off x="2017713" y="4289425"/>
            <a:ext cx="752475"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86" name="Straight Arrow Connector 119"/>
          <p:cNvCxnSpPr>
            <a:cxnSpLocks noChangeShapeType="1"/>
          </p:cNvCxnSpPr>
          <p:nvPr/>
        </p:nvCxnSpPr>
        <p:spPr bwMode="auto">
          <a:xfrm flipH="1">
            <a:off x="2606675" y="4313238"/>
            <a:ext cx="130175"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87" name="Flowchart: Decision 64"/>
          <p:cNvSpPr>
            <a:spLocks noChangeArrowheads="1"/>
          </p:cNvSpPr>
          <p:nvPr/>
        </p:nvSpPr>
        <p:spPr bwMode="auto">
          <a:xfrm>
            <a:off x="4743450" y="3967163"/>
            <a:ext cx="750888"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sp>
        <p:nvSpPr>
          <p:cNvPr id="88" name="Flowchart: Decision 84"/>
          <p:cNvSpPr>
            <a:spLocks noChangeArrowheads="1"/>
          </p:cNvSpPr>
          <p:nvPr/>
        </p:nvSpPr>
        <p:spPr bwMode="auto">
          <a:xfrm>
            <a:off x="5307013" y="4322763"/>
            <a:ext cx="752475"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89" name="Straight Arrow Connector 63"/>
          <p:cNvCxnSpPr>
            <a:cxnSpLocks noChangeShapeType="1"/>
            <a:stCxn id="164" idx="2"/>
            <a:endCxn id="87" idx="0"/>
          </p:cNvCxnSpPr>
          <p:nvPr/>
        </p:nvCxnSpPr>
        <p:spPr bwMode="auto">
          <a:xfrm rot="5400000">
            <a:off x="5010150" y="3857625"/>
            <a:ext cx="217488" cy="15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90" name="Straight Arrow Connector 52"/>
          <p:cNvCxnSpPr>
            <a:cxnSpLocks noChangeShapeType="1"/>
          </p:cNvCxnSpPr>
          <p:nvPr/>
        </p:nvCxnSpPr>
        <p:spPr bwMode="auto">
          <a:xfrm>
            <a:off x="5330825" y="4341813"/>
            <a:ext cx="131763" cy="904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91" name="Flowchart: Decision 77"/>
          <p:cNvSpPr>
            <a:spLocks noChangeArrowheads="1"/>
          </p:cNvSpPr>
          <p:nvPr/>
        </p:nvSpPr>
        <p:spPr bwMode="auto">
          <a:xfrm>
            <a:off x="2568575" y="4643438"/>
            <a:ext cx="752475" cy="48418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sp>
        <p:nvSpPr>
          <p:cNvPr id="92" name="Flowchart: Decision 118"/>
          <p:cNvSpPr>
            <a:spLocks noChangeArrowheads="1"/>
          </p:cNvSpPr>
          <p:nvPr/>
        </p:nvSpPr>
        <p:spPr bwMode="auto">
          <a:xfrm>
            <a:off x="1473200" y="4638675"/>
            <a:ext cx="750888"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93" name="Straight Arrow Connector 119"/>
          <p:cNvCxnSpPr>
            <a:cxnSpLocks noChangeShapeType="1"/>
          </p:cNvCxnSpPr>
          <p:nvPr/>
        </p:nvCxnSpPr>
        <p:spPr bwMode="auto">
          <a:xfrm flipH="1">
            <a:off x="2073275" y="4676775"/>
            <a:ext cx="130175" cy="904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94" name="Straight Arrow Connector 52"/>
          <p:cNvCxnSpPr>
            <a:cxnSpLocks noChangeShapeType="1"/>
          </p:cNvCxnSpPr>
          <p:nvPr/>
        </p:nvCxnSpPr>
        <p:spPr bwMode="auto">
          <a:xfrm>
            <a:off x="2627313" y="4656138"/>
            <a:ext cx="131762" cy="904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95" name="Straight Arrow Connector 52"/>
          <p:cNvCxnSpPr>
            <a:cxnSpLocks noChangeShapeType="1"/>
          </p:cNvCxnSpPr>
          <p:nvPr/>
        </p:nvCxnSpPr>
        <p:spPr bwMode="auto">
          <a:xfrm rot="16200000" flipH="1">
            <a:off x="1958182" y="5145881"/>
            <a:ext cx="304800" cy="30163"/>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96" name="Straight Arrow Connector 52"/>
          <p:cNvCxnSpPr>
            <a:cxnSpLocks noChangeShapeType="1"/>
          </p:cNvCxnSpPr>
          <p:nvPr/>
        </p:nvCxnSpPr>
        <p:spPr bwMode="auto">
          <a:xfrm rot="5400000">
            <a:off x="1515269" y="5130007"/>
            <a:ext cx="312737" cy="444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97" name="Straight Arrow Connector 52"/>
          <p:cNvCxnSpPr>
            <a:cxnSpLocks noChangeShapeType="1"/>
          </p:cNvCxnSpPr>
          <p:nvPr/>
        </p:nvCxnSpPr>
        <p:spPr bwMode="auto">
          <a:xfrm rot="16200000" flipH="1">
            <a:off x="3016251" y="5156200"/>
            <a:ext cx="304800" cy="285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98" name="Straight Arrow Connector 52"/>
          <p:cNvCxnSpPr>
            <a:cxnSpLocks noChangeShapeType="1"/>
          </p:cNvCxnSpPr>
          <p:nvPr/>
        </p:nvCxnSpPr>
        <p:spPr bwMode="auto">
          <a:xfrm rot="5400000">
            <a:off x="2585244" y="5145882"/>
            <a:ext cx="312737" cy="444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99" name="Flowchart: Decision 77"/>
          <p:cNvSpPr>
            <a:spLocks noChangeArrowheads="1"/>
          </p:cNvSpPr>
          <p:nvPr/>
        </p:nvSpPr>
        <p:spPr bwMode="auto">
          <a:xfrm>
            <a:off x="6934200" y="4664075"/>
            <a:ext cx="752475" cy="484188"/>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100" name="Straight Arrow Connector 52"/>
          <p:cNvCxnSpPr>
            <a:cxnSpLocks noChangeShapeType="1"/>
          </p:cNvCxnSpPr>
          <p:nvPr/>
        </p:nvCxnSpPr>
        <p:spPr bwMode="auto">
          <a:xfrm>
            <a:off x="6972300" y="4683125"/>
            <a:ext cx="130175" cy="904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1" name="Straight Arrow Connector 52"/>
          <p:cNvCxnSpPr>
            <a:cxnSpLocks noChangeShapeType="1"/>
          </p:cNvCxnSpPr>
          <p:nvPr/>
        </p:nvCxnSpPr>
        <p:spPr bwMode="auto">
          <a:xfrm rot="16200000" flipH="1">
            <a:off x="6140450" y="4546600"/>
            <a:ext cx="184150" cy="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2" name="Straight Arrow Connector 52"/>
          <p:cNvCxnSpPr>
            <a:cxnSpLocks noChangeShapeType="1"/>
          </p:cNvCxnSpPr>
          <p:nvPr/>
        </p:nvCxnSpPr>
        <p:spPr bwMode="auto">
          <a:xfrm rot="16200000" flipH="1">
            <a:off x="6294438" y="5153025"/>
            <a:ext cx="303212" cy="269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03" name="Straight Arrow Connector 208"/>
          <p:cNvCxnSpPr>
            <a:cxnSpLocks noChangeShapeType="1"/>
          </p:cNvCxnSpPr>
          <p:nvPr/>
        </p:nvCxnSpPr>
        <p:spPr bwMode="auto">
          <a:xfrm rot="5400000">
            <a:off x="4467226" y="2797175"/>
            <a:ext cx="222250" cy="3175"/>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48" name="Flowchart: Decision 61"/>
          <p:cNvSpPr>
            <a:spLocks noChangeArrowheads="1"/>
          </p:cNvSpPr>
          <p:nvPr/>
        </p:nvSpPr>
        <p:spPr bwMode="auto">
          <a:xfrm>
            <a:off x="5305425" y="3614738"/>
            <a:ext cx="754063" cy="484187"/>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Y</a:t>
            </a:r>
          </a:p>
        </p:txBody>
      </p:sp>
      <p:cxnSp>
        <p:nvCxnSpPr>
          <p:cNvPr id="157" name="Straight Arrow Connector 52"/>
          <p:cNvCxnSpPr>
            <a:cxnSpLocks noChangeShapeType="1"/>
          </p:cNvCxnSpPr>
          <p:nvPr/>
        </p:nvCxnSpPr>
        <p:spPr bwMode="auto">
          <a:xfrm>
            <a:off x="5319713" y="3652838"/>
            <a:ext cx="130175" cy="88900"/>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58" name="Flowchart: Decision 30"/>
          <p:cNvSpPr>
            <a:spLocks noChangeArrowheads="1"/>
          </p:cNvSpPr>
          <p:nvPr/>
        </p:nvSpPr>
        <p:spPr bwMode="auto">
          <a:xfrm>
            <a:off x="4202113" y="2909888"/>
            <a:ext cx="752475" cy="481012"/>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N</a:t>
            </a:r>
          </a:p>
        </p:txBody>
      </p:sp>
      <p:cxnSp>
        <p:nvCxnSpPr>
          <p:cNvPr id="159" name="Straight Arrow Connector 52"/>
          <p:cNvCxnSpPr>
            <a:cxnSpLocks noChangeShapeType="1"/>
          </p:cNvCxnSpPr>
          <p:nvPr/>
        </p:nvCxnSpPr>
        <p:spPr bwMode="auto">
          <a:xfrm>
            <a:off x="4783138" y="3282950"/>
            <a:ext cx="130175" cy="92075"/>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nvGrpSpPr>
          <p:cNvPr id="160" name="Group 151"/>
          <p:cNvGrpSpPr>
            <a:grpSpLocks/>
          </p:cNvGrpSpPr>
          <p:nvPr/>
        </p:nvGrpSpPr>
        <p:grpSpPr bwMode="auto">
          <a:xfrm>
            <a:off x="5856288" y="3970338"/>
            <a:ext cx="750887" cy="484187"/>
            <a:chOff x="4703960" y="3970569"/>
            <a:chExt cx="750930" cy="484030"/>
          </a:xfrm>
        </p:grpSpPr>
        <p:cxnSp>
          <p:nvCxnSpPr>
            <p:cNvPr id="161" name="Straight Arrow Connector 52"/>
            <p:cNvCxnSpPr>
              <a:cxnSpLocks noChangeShapeType="1"/>
            </p:cNvCxnSpPr>
            <p:nvPr/>
          </p:nvCxnSpPr>
          <p:spPr bwMode="auto">
            <a:xfrm>
              <a:off x="5267711" y="4355138"/>
              <a:ext cx="130881" cy="9135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162" name="Flowchart: Decision 82"/>
            <p:cNvSpPr>
              <a:spLocks noChangeArrowheads="1"/>
            </p:cNvSpPr>
            <p:nvPr/>
          </p:nvSpPr>
          <p:spPr bwMode="auto">
            <a:xfrm>
              <a:off x="4703960" y="3970569"/>
              <a:ext cx="750930" cy="48403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grpSp>
      <p:cxnSp>
        <p:nvCxnSpPr>
          <p:cNvPr id="163" name="Straight Arrow Connector 52"/>
          <p:cNvCxnSpPr>
            <a:cxnSpLocks noChangeShapeType="1"/>
          </p:cNvCxnSpPr>
          <p:nvPr/>
        </p:nvCxnSpPr>
        <p:spPr bwMode="auto">
          <a:xfrm>
            <a:off x="5867400" y="4008438"/>
            <a:ext cx="130175" cy="90487"/>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64" name="Flowchart: Decision 34"/>
          <p:cNvSpPr>
            <a:spLocks noChangeArrowheads="1"/>
          </p:cNvSpPr>
          <p:nvPr/>
        </p:nvSpPr>
        <p:spPr bwMode="auto">
          <a:xfrm>
            <a:off x="4743450" y="3267075"/>
            <a:ext cx="750888" cy="482600"/>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N</a:t>
            </a:r>
          </a:p>
        </p:txBody>
      </p:sp>
      <p:grpSp>
        <p:nvGrpSpPr>
          <p:cNvPr id="165" name="Group 152"/>
          <p:cNvGrpSpPr>
            <a:grpSpLocks/>
          </p:cNvGrpSpPr>
          <p:nvPr/>
        </p:nvGrpSpPr>
        <p:grpSpPr bwMode="auto">
          <a:xfrm>
            <a:off x="6403975" y="4321175"/>
            <a:ext cx="754063" cy="482600"/>
            <a:chOff x="5251812" y="4320746"/>
            <a:chExt cx="754202" cy="482427"/>
          </a:xfrm>
        </p:grpSpPr>
        <p:sp>
          <p:nvSpPr>
            <p:cNvPr id="166" name="Flowchart: Decision 140"/>
            <p:cNvSpPr>
              <a:spLocks noChangeArrowheads="1"/>
            </p:cNvSpPr>
            <p:nvPr/>
          </p:nvSpPr>
          <p:spPr bwMode="auto">
            <a:xfrm>
              <a:off x="5251812" y="4320746"/>
              <a:ext cx="754202" cy="48242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167" name="Straight Arrow Connector 119"/>
            <p:cNvCxnSpPr>
              <a:cxnSpLocks noChangeShapeType="1"/>
            </p:cNvCxnSpPr>
            <p:nvPr/>
          </p:nvCxnSpPr>
          <p:spPr bwMode="auto">
            <a:xfrm flipH="1">
              <a:off x="5316792" y="4703209"/>
              <a:ext cx="130881" cy="91356"/>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68" name="Group 153"/>
          <p:cNvGrpSpPr>
            <a:grpSpLocks/>
          </p:cNvGrpSpPr>
          <p:nvPr/>
        </p:nvGrpSpPr>
        <p:grpSpPr bwMode="auto">
          <a:xfrm>
            <a:off x="5856288" y="4638675"/>
            <a:ext cx="750887" cy="700088"/>
            <a:chOff x="4703960" y="4638825"/>
            <a:chExt cx="750931" cy="700521"/>
          </a:xfrm>
        </p:grpSpPr>
        <p:sp>
          <p:nvSpPr>
            <p:cNvPr id="169" name="Flowchart: Decision 118"/>
            <p:cNvSpPr>
              <a:spLocks noChangeArrowheads="1"/>
            </p:cNvSpPr>
            <p:nvPr/>
          </p:nvSpPr>
          <p:spPr bwMode="auto">
            <a:xfrm>
              <a:off x="4703960" y="4638825"/>
              <a:ext cx="750931" cy="48242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170" name="Straight Arrow Connector 52"/>
            <p:cNvCxnSpPr>
              <a:cxnSpLocks noChangeShapeType="1"/>
            </p:cNvCxnSpPr>
            <p:nvPr/>
          </p:nvCxnSpPr>
          <p:spPr bwMode="auto">
            <a:xfrm rot="5400000">
              <a:off x="4729823" y="5160993"/>
              <a:ext cx="312535" cy="44172"/>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grpSp>
      <p:cxnSp>
        <p:nvCxnSpPr>
          <p:cNvPr id="171" name="Straight Arrow Connector 52"/>
          <p:cNvCxnSpPr>
            <a:cxnSpLocks noChangeShapeType="1"/>
          </p:cNvCxnSpPr>
          <p:nvPr/>
        </p:nvCxnSpPr>
        <p:spPr bwMode="auto">
          <a:xfrm rot="16200000" flipH="1">
            <a:off x="7365207" y="5187156"/>
            <a:ext cx="304800" cy="30163"/>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72" name="Straight Arrow Connector 52"/>
          <p:cNvCxnSpPr>
            <a:cxnSpLocks noChangeShapeType="1"/>
          </p:cNvCxnSpPr>
          <p:nvPr/>
        </p:nvCxnSpPr>
        <p:spPr bwMode="auto">
          <a:xfrm rot="5400000">
            <a:off x="6941344" y="5164932"/>
            <a:ext cx="312737" cy="444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177" name="Flowchart: Decision 77"/>
          <p:cNvSpPr>
            <a:spLocks noChangeArrowheads="1"/>
          </p:cNvSpPr>
          <p:nvPr/>
        </p:nvSpPr>
        <p:spPr bwMode="auto">
          <a:xfrm>
            <a:off x="4743450" y="4643438"/>
            <a:ext cx="752475" cy="484187"/>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sp>
        <p:nvSpPr>
          <p:cNvPr id="178" name="Flowchart: Decision 118"/>
          <p:cNvSpPr>
            <a:spLocks noChangeArrowheads="1"/>
          </p:cNvSpPr>
          <p:nvPr/>
        </p:nvSpPr>
        <p:spPr bwMode="auto">
          <a:xfrm>
            <a:off x="3668713" y="4638675"/>
            <a:ext cx="750887" cy="482600"/>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179" name="Straight Arrow Connector 119"/>
          <p:cNvCxnSpPr>
            <a:cxnSpLocks noChangeShapeType="1"/>
          </p:cNvCxnSpPr>
          <p:nvPr/>
        </p:nvCxnSpPr>
        <p:spPr bwMode="auto">
          <a:xfrm flipH="1">
            <a:off x="4276725" y="4676775"/>
            <a:ext cx="131763" cy="904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80" name="Straight Arrow Connector 52"/>
          <p:cNvCxnSpPr>
            <a:cxnSpLocks noChangeShapeType="1"/>
          </p:cNvCxnSpPr>
          <p:nvPr/>
        </p:nvCxnSpPr>
        <p:spPr bwMode="auto">
          <a:xfrm>
            <a:off x="4779963" y="4656138"/>
            <a:ext cx="130175" cy="90487"/>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81" name="Straight Arrow Connector 52"/>
          <p:cNvCxnSpPr>
            <a:cxnSpLocks noChangeShapeType="1"/>
          </p:cNvCxnSpPr>
          <p:nvPr/>
        </p:nvCxnSpPr>
        <p:spPr bwMode="auto">
          <a:xfrm rot="16200000" flipH="1">
            <a:off x="4108451" y="5140325"/>
            <a:ext cx="304800" cy="285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82" name="Straight Arrow Connector 52"/>
          <p:cNvCxnSpPr>
            <a:cxnSpLocks noChangeShapeType="1"/>
          </p:cNvCxnSpPr>
          <p:nvPr/>
        </p:nvCxnSpPr>
        <p:spPr bwMode="auto">
          <a:xfrm rot="5400000">
            <a:off x="3658394" y="5136357"/>
            <a:ext cx="312737" cy="4445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83" name="Straight Arrow Connector 52"/>
          <p:cNvCxnSpPr>
            <a:cxnSpLocks noChangeShapeType="1"/>
          </p:cNvCxnSpPr>
          <p:nvPr/>
        </p:nvCxnSpPr>
        <p:spPr bwMode="auto">
          <a:xfrm rot="16200000" flipH="1">
            <a:off x="5172869" y="5176044"/>
            <a:ext cx="304800" cy="269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84" name="Straight Arrow Connector 52"/>
          <p:cNvCxnSpPr>
            <a:cxnSpLocks noChangeShapeType="1"/>
          </p:cNvCxnSpPr>
          <p:nvPr/>
        </p:nvCxnSpPr>
        <p:spPr bwMode="auto">
          <a:xfrm rot="5400000">
            <a:off x="4749800" y="5159376"/>
            <a:ext cx="312737" cy="42862"/>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85" name="Straight Arrow Connector 52"/>
          <p:cNvCxnSpPr>
            <a:cxnSpLocks noChangeShapeType="1"/>
          </p:cNvCxnSpPr>
          <p:nvPr/>
        </p:nvCxnSpPr>
        <p:spPr bwMode="auto">
          <a:xfrm>
            <a:off x="3717925" y="4641850"/>
            <a:ext cx="130175" cy="904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86" name="Straight Arrow Connector 119"/>
          <p:cNvCxnSpPr>
            <a:cxnSpLocks noChangeShapeType="1"/>
          </p:cNvCxnSpPr>
          <p:nvPr/>
        </p:nvCxnSpPr>
        <p:spPr bwMode="auto">
          <a:xfrm flipH="1">
            <a:off x="5351463" y="4689475"/>
            <a:ext cx="131762"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187" name="Flowchart: Decision 77"/>
          <p:cNvSpPr>
            <a:spLocks noChangeArrowheads="1"/>
          </p:cNvSpPr>
          <p:nvPr/>
        </p:nvSpPr>
        <p:spPr bwMode="auto">
          <a:xfrm>
            <a:off x="4184650" y="4294188"/>
            <a:ext cx="755650" cy="485775"/>
          </a:xfrm>
          <a:prstGeom prst="flowChartDecis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a:t>
            </a:r>
          </a:p>
        </p:txBody>
      </p:sp>
      <p:cxnSp>
        <p:nvCxnSpPr>
          <p:cNvPr id="188" name="Straight Arrow Connector 119"/>
          <p:cNvCxnSpPr>
            <a:cxnSpLocks noChangeShapeType="1"/>
          </p:cNvCxnSpPr>
          <p:nvPr/>
        </p:nvCxnSpPr>
        <p:spPr bwMode="auto">
          <a:xfrm flipH="1">
            <a:off x="4829175" y="4354513"/>
            <a:ext cx="130175" cy="92075"/>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89" name="Straight Arrow Connector 63"/>
          <p:cNvCxnSpPr>
            <a:cxnSpLocks noChangeShapeType="1"/>
            <a:stCxn id="75" idx="2"/>
            <a:endCxn id="187" idx="0"/>
          </p:cNvCxnSpPr>
          <p:nvPr/>
        </p:nvCxnSpPr>
        <p:spPr bwMode="auto">
          <a:xfrm rot="5400000">
            <a:off x="4454525" y="4186238"/>
            <a:ext cx="217487" cy="1588"/>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cxnSp>
        <p:nvCxnSpPr>
          <p:cNvPr id="190" name="Straight Arrow Connector 66"/>
          <p:cNvCxnSpPr>
            <a:cxnSpLocks noChangeShapeType="1"/>
            <a:stCxn id="88" idx="2"/>
          </p:cNvCxnSpPr>
          <p:nvPr/>
        </p:nvCxnSpPr>
        <p:spPr bwMode="auto">
          <a:xfrm rot="5400000">
            <a:off x="5423694" y="5064919"/>
            <a:ext cx="519112" cy="0"/>
          </a:xfrm>
          <a:prstGeom prst="straightConnector1">
            <a:avLst/>
          </a:prstGeom>
          <a:noFill/>
          <a:ln w="28575">
            <a:solidFill>
              <a:srgbClr val="66FFFF"/>
            </a:solidFill>
            <a:round/>
            <a:headEnd type="none" w="sm" len="sm"/>
            <a:tailEnd type="arrow" w="med" len="med"/>
          </a:ln>
          <a:extLst>
            <a:ext uri="{909E8E84-426E-40DD-AFC4-6F175D3DCCD1}">
              <a14:hiddenFill xmlns:a14="http://schemas.microsoft.com/office/drawing/2010/main">
                <a:noFill/>
              </a14:hiddenFill>
            </a:ext>
          </a:extLst>
        </p:spPr>
      </p:cxnSp>
      <p:grpSp>
        <p:nvGrpSpPr>
          <p:cNvPr id="191" name="Group 154"/>
          <p:cNvGrpSpPr>
            <a:grpSpLocks/>
          </p:cNvGrpSpPr>
          <p:nvPr/>
        </p:nvGrpSpPr>
        <p:grpSpPr bwMode="auto">
          <a:xfrm>
            <a:off x="5856288" y="3970338"/>
            <a:ext cx="750887" cy="484187"/>
            <a:chOff x="4703960" y="3970569"/>
            <a:chExt cx="750930" cy="484030"/>
          </a:xfrm>
        </p:grpSpPr>
        <p:cxnSp>
          <p:nvCxnSpPr>
            <p:cNvPr id="192" name="Straight Arrow Connector 52"/>
            <p:cNvCxnSpPr>
              <a:cxnSpLocks noChangeShapeType="1"/>
            </p:cNvCxnSpPr>
            <p:nvPr/>
          </p:nvCxnSpPr>
          <p:spPr bwMode="auto">
            <a:xfrm>
              <a:off x="5267711" y="4355138"/>
              <a:ext cx="130881" cy="91357"/>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sp>
          <p:nvSpPr>
            <p:cNvPr id="193" name="Flowchart: Decision 82"/>
            <p:cNvSpPr>
              <a:spLocks noChangeArrowheads="1"/>
            </p:cNvSpPr>
            <p:nvPr/>
          </p:nvSpPr>
          <p:spPr bwMode="auto">
            <a:xfrm>
              <a:off x="4703960" y="3970569"/>
              <a:ext cx="750930" cy="484030"/>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a:t>
              </a:r>
            </a:p>
          </p:txBody>
        </p:sp>
      </p:grpSp>
      <p:grpSp>
        <p:nvGrpSpPr>
          <p:cNvPr id="194" name="Group 157"/>
          <p:cNvGrpSpPr>
            <a:grpSpLocks/>
          </p:cNvGrpSpPr>
          <p:nvPr/>
        </p:nvGrpSpPr>
        <p:grpSpPr bwMode="auto">
          <a:xfrm>
            <a:off x="6403975" y="4321175"/>
            <a:ext cx="754063" cy="482600"/>
            <a:chOff x="5251812" y="4320746"/>
            <a:chExt cx="754202" cy="482427"/>
          </a:xfrm>
        </p:grpSpPr>
        <p:sp>
          <p:nvSpPr>
            <p:cNvPr id="195" name="Flowchart: Decision 140"/>
            <p:cNvSpPr>
              <a:spLocks noChangeArrowheads="1"/>
            </p:cNvSpPr>
            <p:nvPr/>
          </p:nvSpPr>
          <p:spPr bwMode="auto">
            <a:xfrm>
              <a:off x="5251812" y="4320746"/>
              <a:ext cx="754202" cy="482427"/>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a:t>
              </a:r>
            </a:p>
          </p:txBody>
        </p:sp>
        <p:cxnSp>
          <p:nvCxnSpPr>
            <p:cNvPr id="196" name="Straight Arrow Connector 119"/>
            <p:cNvCxnSpPr>
              <a:cxnSpLocks noChangeShapeType="1"/>
            </p:cNvCxnSpPr>
            <p:nvPr/>
          </p:nvCxnSpPr>
          <p:spPr bwMode="auto">
            <a:xfrm flipH="1">
              <a:off x="5316792" y="4703209"/>
              <a:ext cx="130881" cy="91356"/>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97" name="Group 160"/>
          <p:cNvGrpSpPr>
            <a:grpSpLocks/>
          </p:cNvGrpSpPr>
          <p:nvPr/>
        </p:nvGrpSpPr>
        <p:grpSpPr bwMode="auto">
          <a:xfrm>
            <a:off x="5856288" y="4638675"/>
            <a:ext cx="750887" cy="700088"/>
            <a:chOff x="4703960" y="4638825"/>
            <a:chExt cx="750931" cy="700521"/>
          </a:xfrm>
        </p:grpSpPr>
        <p:sp>
          <p:nvSpPr>
            <p:cNvPr id="198" name="Flowchart: Decision 118"/>
            <p:cNvSpPr>
              <a:spLocks noChangeArrowheads="1"/>
            </p:cNvSpPr>
            <p:nvPr/>
          </p:nvSpPr>
          <p:spPr bwMode="auto">
            <a:xfrm>
              <a:off x="4703960" y="4638825"/>
              <a:ext cx="750931" cy="482427"/>
            </a:xfrm>
            <a:prstGeom prst="flowChartDecision">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chemeClr val="tx2"/>
                  </a:solidFill>
                </a:rPr>
                <a:t>?</a:t>
              </a:r>
            </a:p>
          </p:txBody>
        </p:sp>
        <p:cxnSp>
          <p:nvCxnSpPr>
            <p:cNvPr id="199" name="Straight Arrow Connector 52"/>
            <p:cNvCxnSpPr>
              <a:cxnSpLocks noChangeShapeType="1"/>
            </p:cNvCxnSpPr>
            <p:nvPr/>
          </p:nvCxnSpPr>
          <p:spPr bwMode="auto">
            <a:xfrm rot="5400000">
              <a:off x="4729823" y="5160993"/>
              <a:ext cx="312535" cy="44172"/>
            </a:xfrm>
            <a:prstGeom prst="straightConnector1">
              <a:avLst/>
            </a:prstGeom>
            <a:noFill/>
            <a:ln w="28575">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sp>
        <p:nvSpPr>
          <p:cNvPr id="200" name="Rectangle 64"/>
          <p:cNvSpPr>
            <a:spLocks noChangeArrowheads="1"/>
          </p:cNvSpPr>
          <p:nvPr/>
        </p:nvSpPr>
        <p:spPr bwMode="auto">
          <a:xfrm>
            <a:off x="1468438" y="5351463"/>
            <a:ext cx="6143625" cy="439737"/>
          </a:xfrm>
          <a:prstGeom prst="rect">
            <a:avLst/>
          </a:prstGeom>
          <a:noFill/>
          <a:ln w="381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solidFill>
                  <a:schemeClr val="tx2"/>
                </a:solidFill>
              </a:rPr>
              <a:t>&lt;Bug location, Bug stimulus&gt;</a:t>
            </a:r>
          </a:p>
        </p:txBody>
      </p:sp>
    </p:spTree>
    <p:extLst>
      <p:ext uri="{BB962C8B-B14F-4D97-AF65-F5344CB8AC3E}">
        <p14:creationId xmlns:p14="http://schemas.microsoft.com/office/powerpoint/2010/main" val="756125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4"/>
                                        </p:tgtEl>
                                        <p:attrNameLst>
                                          <p:attrName>style.visibility</p:attrName>
                                        </p:attrNameLst>
                                      </p:cBhvr>
                                      <p:to>
                                        <p:strVal val="visible"/>
                                      </p:to>
                                    </p:set>
                                    <p:animEffect transition="in" filter="fade">
                                      <p:cBhvr>
                                        <p:cTn id="11" dur="500"/>
                                        <p:tgtEl>
                                          <p:spTgt spid="1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500"/>
                                        <p:tgtEl>
                                          <p:spTgt spid="19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fade">
                                      <p:cBhvr>
                                        <p:cTn id="19"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212</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Example Localized Bug: Location</a:t>
            </a:r>
            <a:endParaRPr lang="en-US" dirty="0">
              <a:solidFill>
                <a:srgbClr val="D5EBFF"/>
              </a:solidFill>
              <a:latin typeface="Arial" charset="0"/>
            </a:endParaRPr>
          </a:p>
        </p:txBody>
      </p:sp>
      <p:sp>
        <p:nvSpPr>
          <p:cNvPr id="104" name="Rectangle 19"/>
          <p:cNvSpPr>
            <a:spLocks noChangeArrowheads="1"/>
          </p:cNvSpPr>
          <p:nvPr/>
        </p:nvSpPr>
        <p:spPr bwMode="auto">
          <a:xfrm>
            <a:off x="2860675" y="2220913"/>
            <a:ext cx="1866900" cy="420687"/>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rgbClr val="66FFFF"/>
                </a:solidFill>
              </a:rPr>
              <a:t>Arch. Dest. Reg</a:t>
            </a:r>
          </a:p>
        </p:txBody>
      </p:sp>
      <p:sp>
        <p:nvSpPr>
          <p:cNvPr id="105" name="Rectangle 19"/>
          <p:cNvSpPr>
            <a:spLocks noChangeArrowheads="1"/>
          </p:cNvSpPr>
          <p:nvPr/>
        </p:nvSpPr>
        <p:spPr bwMode="auto">
          <a:xfrm>
            <a:off x="2865438" y="1011238"/>
            <a:ext cx="4224337" cy="4572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400" b="0">
                <a:solidFill>
                  <a:srgbClr val="66FFFF"/>
                </a:solidFill>
              </a:rPr>
              <a:t>Pipeline Register</a:t>
            </a:r>
          </a:p>
        </p:txBody>
      </p:sp>
      <p:sp>
        <p:nvSpPr>
          <p:cNvPr id="106" name="Rectangle 18"/>
          <p:cNvSpPr>
            <a:spLocks noChangeArrowheads="1"/>
          </p:cNvSpPr>
          <p:nvPr/>
        </p:nvSpPr>
        <p:spPr bwMode="auto">
          <a:xfrm>
            <a:off x="2865438" y="1604963"/>
            <a:ext cx="4214812" cy="506412"/>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400" b="0"/>
              <a:t>Decoder</a:t>
            </a:r>
          </a:p>
        </p:txBody>
      </p:sp>
      <p:sp>
        <p:nvSpPr>
          <p:cNvPr id="107" name="Rectangle 18"/>
          <p:cNvSpPr>
            <a:spLocks noChangeArrowheads="1"/>
          </p:cNvSpPr>
          <p:nvPr/>
        </p:nvSpPr>
        <p:spPr bwMode="auto">
          <a:xfrm>
            <a:off x="2946400" y="4160838"/>
            <a:ext cx="2011363" cy="13716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800" b="0"/>
          </a:p>
        </p:txBody>
      </p:sp>
      <p:sp>
        <p:nvSpPr>
          <p:cNvPr id="108" name="Rectangle 18"/>
          <p:cNvSpPr>
            <a:spLocks noChangeArrowheads="1"/>
          </p:cNvSpPr>
          <p:nvPr/>
        </p:nvSpPr>
        <p:spPr bwMode="auto">
          <a:xfrm>
            <a:off x="2946400" y="3373438"/>
            <a:ext cx="1004888" cy="7778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400" b="0"/>
              <a:t>Read Circuit</a:t>
            </a:r>
          </a:p>
        </p:txBody>
      </p:sp>
      <p:sp>
        <p:nvSpPr>
          <p:cNvPr id="109" name="Rectangle 18"/>
          <p:cNvSpPr>
            <a:spLocks noChangeArrowheads="1"/>
          </p:cNvSpPr>
          <p:nvPr/>
        </p:nvSpPr>
        <p:spPr bwMode="auto">
          <a:xfrm>
            <a:off x="3962400" y="3370263"/>
            <a:ext cx="1004888" cy="7778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400" b="0"/>
              <a:t>Write Circuit</a:t>
            </a:r>
          </a:p>
        </p:txBody>
      </p:sp>
      <p:sp>
        <p:nvSpPr>
          <p:cNvPr id="110" name="Rectangle 18"/>
          <p:cNvSpPr>
            <a:spLocks noChangeArrowheads="1"/>
          </p:cNvSpPr>
          <p:nvPr/>
        </p:nvSpPr>
        <p:spPr bwMode="auto">
          <a:xfrm>
            <a:off x="2855913" y="3268663"/>
            <a:ext cx="2195512" cy="26416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en-US" sz="2800" b="0"/>
          </a:p>
        </p:txBody>
      </p:sp>
      <p:sp>
        <p:nvSpPr>
          <p:cNvPr id="111" name="TextBox 126"/>
          <p:cNvSpPr txBox="1">
            <a:spLocks noChangeArrowheads="1"/>
          </p:cNvSpPr>
          <p:nvPr/>
        </p:nvSpPr>
        <p:spPr bwMode="auto">
          <a:xfrm>
            <a:off x="2989263" y="5513388"/>
            <a:ext cx="197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400" b="0"/>
              <a:t>Reg. Mapping</a:t>
            </a:r>
          </a:p>
        </p:txBody>
      </p:sp>
      <p:sp>
        <p:nvSpPr>
          <p:cNvPr id="112" name="Rectangle 19"/>
          <p:cNvSpPr>
            <a:spLocks noChangeArrowheads="1"/>
          </p:cNvSpPr>
          <p:nvPr/>
        </p:nvSpPr>
        <p:spPr bwMode="auto">
          <a:xfrm>
            <a:off x="4795838" y="2220913"/>
            <a:ext cx="2300287" cy="420687"/>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solidFill>
                  <a:srgbClr val="66FFFF"/>
                </a:solidFill>
              </a:rPr>
              <a:t>Rest of pipeline reg.</a:t>
            </a:r>
          </a:p>
        </p:txBody>
      </p:sp>
      <p:grpSp>
        <p:nvGrpSpPr>
          <p:cNvPr id="113" name="Group 121"/>
          <p:cNvGrpSpPr>
            <a:grpSpLocks/>
          </p:cNvGrpSpPr>
          <p:nvPr/>
        </p:nvGrpSpPr>
        <p:grpSpPr bwMode="auto">
          <a:xfrm>
            <a:off x="2493963" y="1077913"/>
            <a:ext cx="4600575" cy="3040062"/>
            <a:chOff x="4048629" y="1096434"/>
            <a:chExt cx="4600671" cy="3041059"/>
          </a:xfrm>
        </p:grpSpPr>
        <p:sp>
          <p:nvSpPr>
            <p:cNvPr id="114" name="TextBox 125"/>
            <p:cNvSpPr txBox="1">
              <a:spLocks noChangeArrowheads="1"/>
            </p:cNvSpPr>
            <p:nvPr/>
          </p:nvSpPr>
          <p:spPr bwMode="auto">
            <a:xfrm>
              <a:off x="7103501" y="2932090"/>
              <a:ext cx="1545799" cy="9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800" b="0">
                  <a:solidFill>
                    <a:schemeClr val="tx2"/>
                  </a:solidFill>
                </a:rPr>
                <a:t>Bug </a:t>
              </a:r>
            </a:p>
            <a:p>
              <a:pPr algn="ctr" eaLnBrk="1" hangingPunct="1"/>
              <a:r>
                <a:rPr lang="en-US" sz="2800" b="0">
                  <a:solidFill>
                    <a:schemeClr val="tx2"/>
                  </a:solidFill>
                </a:rPr>
                <a:t>Location</a:t>
              </a:r>
            </a:p>
          </p:txBody>
        </p:sp>
        <p:cxnSp>
          <p:nvCxnSpPr>
            <p:cNvPr id="115" name="Straight Arrow Connector 205"/>
            <p:cNvCxnSpPr>
              <a:cxnSpLocks noChangeShapeType="1"/>
            </p:cNvCxnSpPr>
            <p:nvPr/>
          </p:nvCxnSpPr>
          <p:spPr bwMode="auto">
            <a:xfrm rot="10800000">
              <a:off x="5866843" y="2924689"/>
              <a:ext cx="1198555" cy="465475"/>
            </a:xfrm>
            <a:prstGeom prst="straightConnector1">
              <a:avLst/>
            </a:prstGeom>
            <a:noFill/>
            <a:ln w="3810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nvGrpSpPr>
            <p:cNvPr id="116" name="Group 117"/>
            <p:cNvGrpSpPr>
              <a:grpSpLocks/>
            </p:cNvGrpSpPr>
            <p:nvPr/>
          </p:nvGrpSpPr>
          <p:grpSpPr bwMode="auto">
            <a:xfrm>
              <a:off x="4048629" y="1096434"/>
              <a:ext cx="2049504" cy="3041059"/>
              <a:chOff x="4048629" y="1096434"/>
              <a:chExt cx="2049504" cy="3041059"/>
            </a:xfrm>
          </p:grpSpPr>
          <p:grpSp>
            <p:nvGrpSpPr>
              <p:cNvPr id="117" name="Group 161"/>
              <p:cNvGrpSpPr>
                <a:grpSpLocks/>
              </p:cNvGrpSpPr>
              <p:nvPr/>
            </p:nvGrpSpPr>
            <p:grpSpPr bwMode="auto">
              <a:xfrm flipH="1">
                <a:off x="4901134" y="1294937"/>
                <a:ext cx="1196999" cy="2842556"/>
                <a:chOff x="10005321" y="1758811"/>
                <a:chExt cx="1197477" cy="2843114"/>
              </a:xfrm>
            </p:grpSpPr>
            <p:sp>
              <p:nvSpPr>
                <p:cNvPr id="119" name="Arc 118"/>
                <p:cNvSpPr/>
                <p:nvPr/>
              </p:nvSpPr>
              <p:spPr bwMode="auto">
                <a:xfrm rot="16200000">
                  <a:off x="10012448" y="3224067"/>
                  <a:ext cx="365316" cy="366866"/>
                </a:xfrm>
                <a:prstGeom prst="arc">
                  <a:avLst/>
                </a:prstGeom>
                <a:noFill/>
                <a:ln w="38100" cap="flat" cmpd="sng" algn="ctr">
                  <a:solidFill>
                    <a:schemeClr val="tx2"/>
                  </a:solidFill>
                  <a:prstDash val="solid"/>
                  <a:round/>
                  <a:headEnd type="none" w="sm" len="sm"/>
                  <a:tailEnd type="none" w="sm" len="sm"/>
                </a:ln>
                <a:effectLst/>
              </p:spPr>
              <p:txBody>
                <a:bodyPr/>
                <a:lstStyle/>
                <a:p>
                  <a:pPr>
                    <a:defRPr/>
                  </a:pPr>
                  <a:endParaRPr lang="en-US" sz="2000" b="0">
                    <a:ea typeface="+mn-ea"/>
                  </a:endParaRPr>
                </a:p>
              </p:txBody>
            </p:sp>
            <p:cxnSp>
              <p:nvCxnSpPr>
                <p:cNvPr id="120" name="Straight Connector 134"/>
                <p:cNvCxnSpPr>
                  <a:cxnSpLocks noChangeShapeType="1"/>
                </p:cNvCxnSpPr>
                <p:nvPr/>
              </p:nvCxnSpPr>
              <p:spPr bwMode="auto">
                <a:xfrm rot="10800000" flipV="1">
                  <a:off x="10010627" y="3376009"/>
                  <a:ext cx="0" cy="109766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1" name="Straight Connector 139"/>
                <p:cNvCxnSpPr>
                  <a:cxnSpLocks noChangeShapeType="1"/>
                </p:cNvCxnSpPr>
                <p:nvPr/>
              </p:nvCxnSpPr>
              <p:spPr bwMode="auto">
                <a:xfrm rot="5400000">
                  <a:off x="9934100" y="4000685"/>
                  <a:ext cx="868982" cy="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22" name="Arc 121"/>
                <p:cNvSpPr/>
                <p:nvPr/>
              </p:nvSpPr>
              <p:spPr bwMode="auto">
                <a:xfrm rot="10800000">
                  <a:off x="10008496" y="4236609"/>
                  <a:ext cx="365278" cy="365316"/>
                </a:xfrm>
                <a:prstGeom prst="arc">
                  <a:avLst/>
                </a:prstGeom>
                <a:noFill/>
                <a:ln w="38100" cap="flat" cmpd="sng" algn="ctr">
                  <a:solidFill>
                    <a:schemeClr val="tx2"/>
                  </a:solidFill>
                  <a:prstDash val="solid"/>
                  <a:round/>
                  <a:headEnd type="none" w="sm" len="sm"/>
                  <a:tailEnd type="none" w="sm" len="sm"/>
                </a:ln>
                <a:effectLst/>
              </p:spPr>
              <p:txBody>
                <a:bodyPr/>
                <a:lstStyle/>
                <a:p>
                  <a:pPr>
                    <a:defRPr/>
                  </a:pPr>
                  <a:endParaRPr lang="en-US" sz="2000" b="0">
                    <a:ea typeface="+mn-ea"/>
                  </a:endParaRPr>
                </a:p>
              </p:txBody>
            </p:sp>
            <p:sp>
              <p:nvSpPr>
                <p:cNvPr id="123" name="Arc 122"/>
                <p:cNvSpPr/>
                <p:nvPr/>
              </p:nvSpPr>
              <p:spPr bwMode="auto">
                <a:xfrm rot="5556154">
                  <a:off x="10004507" y="4234245"/>
                  <a:ext cx="366905" cy="365278"/>
                </a:xfrm>
                <a:prstGeom prst="arc">
                  <a:avLst/>
                </a:prstGeom>
                <a:noFill/>
                <a:ln w="38100" cap="flat" cmpd="sng" algn="ctr">
                  <a:solidFill>
                    <a:schemeClr val="tx2"/>
                  </a:solidFill>
                  <a:prstDash val="solid"/>
                  <a:round/>
                  <a:headEnd type="none" w="sm" len="sm"/>
                  <a:tailEnd type="none" w="sm" len="sm"/>
                </a:ln>
                <a:effectLst/>
              </p:spPr>
              <p:txBody>
                <a:bodyPr/>
                <a:lstStyle/>
                <a:p>
                  <a:pPr>
                    <a:defRPr/>
                  </a:pPr>
                  <a:endParaRPr lang="en-US" sz="2000" b="0">
                    <a:ea typeface="+mn-ea"/>
                  </a:endParaRPr>
                </a:p>
              </p:txBody>
            </p:sp>
            <p:cxnSp>
              <p:nvCxnSpPr>
                <p:cNvPr id="124" name="Straight Connector 145"/>
                <p:cNvCxnSpPr>
                  <a:cxnSpLocks noChangeShapeType="1"/>
                </p:cNvCxnSpPr>
                <p:nvPr/>
              </p:nvCxnSpPr>
              <p:spPr bwMode="auto">
                <a:xfrm>
                  <a:off x="10190797" y="3224213"/>
                  <a:ext cx="662941" cy="158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5" name="Straight Connector 148"/>
                <p:cNvCxnSpPr>
                  <a:cxnSpLocks noChangeShapeType="1"/>
                  <a:endCxn id="126" idx="2"/>
                </p:cNvCxnSpPr>
                <p:nvPr/>
              </p:nvCxnSpPr>
              <p:spPr bwMode="auto">
                <a:xfrm flipV="1">
                  <a:off x="10364151" y="3585211"/>
                  <a:ext cx="654370" cy="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26" name="Arc 125"/>
                <p:cNvSpPr/>
                <p:nvPr/>
              </p:nvSpPr>
              <p:spPr bwMode="auto">
                <a:xfrm rot="5400000">
                  <a:off x="10835119" y="3219301"/>
                  <a:ext cx="365316" cy="366866"/>
                </a:xfrm>
                <a:prstGeom prst="arc">
                  <a:avLst/>
                </a:prstGeom>
                <a:noFill/>
                <a:ln w="38100" cap="flat" cmpd="sng" algn="ctr">
                  <a:solidFill>
                    <a:schemeClr val="tx2"/>
                  </a:solidFill>
                  <a:prstDash val="solid"/>
                  <a:round/>
                  <a:headEnd type="none" w="sm" len="sm"/>
                  <a:tailEnd type="none" w="sm" len="sm"/>
                </a:ln>
                <a:effectLst/>
              </p:spPr>
              <p:txBody>
                <a:bodyPr/>
                <a:lstStyle/>
                <a:p>
                  <a:pPr>
                    <a:defRPr/>
                  </a:pPr>
                  <a:endParaRPr lang="en-US" sz="2000" b="0">
                    <a:ea typeface="+mn-ea"/>
                  </a:endParaRPr>
                </a:p>
              </p:txBody>
            </p:sp>
            <p:cxnSp>
              <p:nvCxnSpPr>
                <p:cNvPr id="127" name="Straight Connector 150"/>
                <p:cNvCxnSpPr>
                  <a:cxnSpLocks noChangeShapeType="1"/>
                </p:cNvCxnSpPr>
                <p:nvPr/>
              </p:nvCxnSpPr>
              <p:spPr bwMode="auto">
                <a:xfrm rot="16200000" flipV="1">
                  <a:off x="10187940" y="2583180"/>
                  <a:ext cx="1287780" cy="762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8" name="Straight Connector 153"/>
                <p:cNvCxnSpPr>
                  <a:cxnSpLocks noChangeShapeType="1"/>
                </p:cNvCxnSpPr>
                <p:nvPr/>
              </p:nvCxnSpPr>
              <p:spPr bwMode="auto">
                <a:xfrm rot="16200000" flipV="1">
                  <a:off x="10450349" y="2665572"/>
                  <a:ext cx="1483043" cy="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29" name="Arc 128"/>
                <p:cNvSpPr/>
                <p:nvPr/>
              </p:nvSpPr>
              <p:spPr bwMode="auto">
                <a:xfrm rot="21255740">
                  <a:off x="10837520" y="1760399"/>
                  <a:ext cx="365278" cy="366904"/>
                </a:xfrm>
                <a:prstGeom prst="arc">
                  <a:avLst/>
                </a:prstGeom>
                <a:noFill/>
                <a:ln w="38100" cap="flat" cmpd="sng" algn="ctr">
                  <a:solidFill>
                    <a:schemeClr val="tx2"/>
                  </a:solidFill>
                  <a:prstDash val="solid"/>
                  <a:round/>
                  <a:headEnd type="none" w="sm" len="sm"/>
                  <a:tailEnd type="none" w="sm" len="sm"/>
                </a:ln>
                <a:effectLst/>
              </p:spPr>
              <p:txBody>
                <a:bodyPr/>
                <a:lstStyle/>
                <a:p>
                  <a:pPr>
                    <a:defRPr/>
                  </a:pPr>
                  <a:endParaRPr lang="en-US" sz="2000" b="0">
                    <a:ea typeface="+mn-ea"/>
                  </a:endParaRPr>
                </a:p>
              </p:txBody>
            </p:sp>
            <p:sp>
              <p:nvSpPr>
                <p:cNvPr id="130" name="Arc 129"/>
                <p:cNvSpPr/>
                <p:nvPr/>
              </p:nvSpPr>
              <p:spPr bwMode="auto">
                <a:xfrm rot="16011894">
                  <a:off x="10830354" y="1758035"/>
                  <a:ext cx="365316" cy="366867"/>
                </a:xfrm>
                <a:prstGeom prst="arc">
                  <a:avLst/>
                </a:prstGeom>
                <a:noFill/>
                <a:ln w="38100" cap="flat" cmpd="sng" algn="ctr">
                  <a:solidFill>
                    <a:schemeClr val="tx2"/>
                  </a:solidFill>
                  <a:prstDash val="solid"/>
                  <a:round/>
                  <a:headEnd type="none" w="sm" len="sm"/>
                  <a:tailEnd type="none" w="sm" len="sm"/>
                </a:ln>
                <a:effectLst/>
              </p:spPr>
              <p:txBody>
                <a:bodyPr/>
                <a:lstStyle/>
                <a:p>
                  <a:pPr>
                    <a:defRPr/>
                  </a:pPr>
                  <a:endParaRPr lang="en-US" sz="2000" b="0">
                    <a:ea typeface="+mn-ea"/>
                  </a:endParaRPr>
                </a:p>
              </p:txBody>
            </p:sp>
          </p:grpSp>
          <p:sp>
            <p:nvSpPr>
              <p:cNvPr id="118" name="Lightning Bolt 121"/>
              <p:cNvSpPr>
                <a:spLocks noChangeArrowheads="1"/>
              </p:cNvSpPr>
              <p:nvPr/>
            </p:nvSpPr>
            <p:spPr bwMode="auto">
              <a:xfrm rot="173260">
                <a:off x="4048629" y="1096434"/>
                <a:ext cx="1102809" cy="863011"/>
              </a:xfrm>
              <a:prstGeom prst="lightningBolt">
                <a:avLst/>
              </a:prstGeom>
              <a:solidFill>
                <a:schemeClr val="tx2"/>
              </a:solidFill>
              <a:ln w="12700">
                <a:solidFill>
                  <a:schemeClr val="tx2"/>
                </a:solidFill>
                <a:round/>
                <a:headEnd type="none" w="sm" len="sm"/>
                <a:tailEnd type="none" w="sm" len="sm"/>
              </a:ln>
            </p:spPr>
            <p:txBody>
              <a:bodyPr/>
              <a:lstStyle/>
              <a:p>
                <a:endParaRPr lang="en-US" sz="2000" b="0"/>
              </a:p>
            </p:txBody>
          </p:sp>
        </p:grpSp>
      </p:grpSp>
      <p:sp>
        <p:nvSpPr>
          <p:cNvPr id="131" name="Rectangle 18"/>
          <p:cNvSpPr>
            <a:spLocks noChangeArrowheads="1"/>
          </p:cNvSpPr>
          <p:nvPr/>
        </p:nvSpPr>
        <p:spPr bwMode="auto">
          <a:xfrm>
            <a:off x="5167313" y="4383088"/>
            <a:ext cx="1809750" cy="152717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000" b="0"/>
              <a:t>Rest of modules in dispatch stage</a:t>
            </a:r>
          </a:p>
        </p:txBody>
      </p:sp>
    </p:spTree>
    <p:extLst>
      <p:ext uri="{BB962C8B-B14F-4D97-AF65-F5344CB8AC3E}">
        <p14:creationId xmlns:p14="http://schemas.microsoft.com/office/powerpoint/2010/main" val="3579803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213</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Example Localized Bug: Stimulus</a:t>
            </a:r>
            <a:endParaRPr lang="en-US" dirty="0">
              <a:solidFill>
                <a:srgbClr val="D5EBFF"/>
              </a:solidFill>
              <a:latin typeface="Arial" charset="0"/>
            </a:endParaRPr>
          </a:p>
        </p:txBody>
      </p:sp>
      <p:sp>
        <p:nvSpPr>
          <p:cNvPr id="32" name="TextBox 125"/>
          <p:cNvSpPr txBox="1">
            <a:spLocks noChangeArrowheads="1"/>
          </p:cNvSpPr>
          <p:nvPr/>
        </p:nvSpPr>
        <p:spPr bwMode="auto">
          <a:xfrm rot="5400000">
            <a:off x="6501607" y="2634456"/>
            <a:ext cx="2255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r" eaLnBrk="1" hangingPunct="1"/>
            <a:r>
              <a:rPr lang="en-US" sz="2400" b="0">
                <a:solidFill>
                  <a:schemeClr val="tx2"/>
                </a:solidFill>
              </a:rPr>
              <a:t>Stimulates Bug</a:t>
            </a:r>
          </a:p>
        </p:txBody>
      </p:sp>
      <p:cxnSp>
        <p:nvCxnSpPr>
          <p:cNvPr id="33" name="Straight Arrow Connector 32"/>
          <p:cNvCxnSpPr>
            <a:cxnSpLocks noChangeShapeType="1"/>
          </p:cNvCxnSpPr>
          <p:nvPr/>
        </p:nvCxnSpPr>
        <p:spPr bwMode="auto">
          <a:xfrm rot="16200000" flipH="1">
            <a:off x="6513513" y="2943225"/>
            <a:ext cx="1555750" cy="0"/>
          </a:xfrm>
          <a:prstGeom prst="straightConnector1">
            <a:avLst/>
          </a:prstGeom>
          <a:noFill/>
          <a:ln w="38100">
            <a:solidFill>
              <a:srgbClr val="66FFFF"/>
            </a:solidFill>
            <a:round/>
            <a:headEnd type="none" w="sm" len="sm"/>
            <a:tailEnd type="arrow" w="med" len="med"/>
          </a:ln>
          <a:extLst>
            <a:ext uri="{909E8E84-426E-40DD-AFC4-6F175D3DCCD1}">
              <a14:hiddenFill xmlns:a14="http://schemas.microsoft.com/office/drawing/2010/main">
                <a:noFill/>
              </a14:hiddenFill>
            </a:ext>
          </a:extLst>
        </p:spPr>
      </p:cxnSp>
      <p:sp>
        <p:nvSpPr>
          <p:cNvPr id="34" name="Rectangle 18"/>
          <p:cNvSpPr>
            <a:spLocks noChangeArrowheads="1"/>
          </p:cNvSpPr>
          <p:nvPr/>
        </p:nvSpPr>
        <p:spPr bwMode="auto">
          <a:xfrm>
            <a:off x="1217613" y="1673225"/>
            <a:ext cx="3905250" cy="32004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nSpc>
                <a:spcPct val="150000"/>
              </a:lnSpc>
            </a:pPr>
            <a:r>
              <a:rPr lang="en-US" sz="2400" b="0">
                <a:sym typeface="Wingdings" charset="0"/>
              </a:rPr>
              <a:t> Address        Instruction</a:t>
            </a:r>
          </a:p>
          <a:p>
            <a:r>
              <a:rPr lang="en-US" sz="2400" b="0">
                <a:sym typeface="Wingdings" charset="0"/>
              </a:rPr>
              <a:t>      10     R0  R1 + R2</a:t>
            </a:r>
          </a:p>
          <a:p>
            <a:r>
              <a:rPr lang="en-US" sz="2400" b="0">
                <a:sym typeface="Wingdings" charset="0"/>
              </a:rPr>
              <a:t>      14     Jump to 20</a:t>
            </a:r>
          </a:p>
          <a:p>
            <a:endParaRPr lang="en-US" sz="2400" b="0">
              <a:sym typeface="Wingdings" charset="0"/>
            </a:endParaRPr>
          </a:p>
          <a:p>
            <a:r>
              <a:rPr lang="en-US" sz="2400" b="0">
                <a:solidFill>
                  <a:schemeClr val="tx2"/>
                </a:solidFill>
                <a:sym typeface="Wingdings" charset="0"/>
              </a:rPr>
              <a:t>      20     R0  R3 + R6</a:t>
            </a:r>
          </a:p>
          <a:p>
            <a:r>
              <a:rPr lang="en-US" sz="2400" b="0">
                <a:sym typeface="Wingdings" charset="0"/>
              </a:rPr>
              <a:t>      24     Jump to 64 if R3=0</a:t>
            </a:r>
          </a:p>
          <a:p>
            <a:endParaRPr lang="en-US" sz="2400" b="0">
              <a:sym typeface="Wingdings" charset="0"/>
            </a:endParaRPr>
          </a:p>
          <a:p>
            <a:r>
              <a:rPr lang="en-US" sz="2400" b="0">
                <a:sym typeface="Wingdings" charset="0"/>
              </a:rPr>
              <a:t>      64     Jump to R0</a:t>
            </a:r>
          </a:p>
        </p:txBody>
      </p:sp>
      <p:cxnSp>
        <p:nvCxnSpPr>
          <p:cNvPr id="35" name="Straight Connector 27"/>
          <p:cNvCxnSpPr>
            <a:cxnSpLocks noChangeShapeType="1"/>
          </p:cNvCxnSpPr>
          <p:nvPr/>
        </p:nvCxnSpPr>
        <p:spPr bwMode="auto">
          <a:xfrm>
            <a:off x="1227138" y="2225675"/>
            <a:ext cx="38862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 name="Straight Connector 31"/>
          <p:cNvCxnSpPr>
            <a:cxnSpLocks noChangeShapeType="1"/>
          </p:cNvCxnSpPr>
          <p:nvPr/>
        </p:nvCxnSpPr>
        <p:spPr bwMode="auto">
          <a:xfrm rot="16200000" flipH="1">
            <a:off x="829469" y="3263106"/>
            <a:ext cx="3162300" cy="15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7" name="Rectangle 18"/>
          <p:cNvSpPr>
            <a:spLocks noChangeArrowheads="1"/>
          </p:cNvSpPr>
          <p:nvPr/>
        </p:nvSpPr>
        <p:spPr bwMode="auto">
          <a:xfrm>
            <a:off x="5799138" y="1641475"/>
            <a:ext cx="1266825" cy="32004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nSpc>
                <a:spcPct val="150000"/>
              </a:lnSpc>
            </a:pPr>
            <a:r>
              <a:rPr lang="en-US" sz="2400" b="0">
                <a:sym typeface="Wingdings" charset="0"/>
              </a:rPr>
              <a:t>  ID   PC</a:t>
            </a:r>
          </a:p>
          <a:p>
            <a:pPr>
              <a:lnSpc>
                <a:spcPct val="150000"/>
              </a:lnSpc>
            </a:pPr>
            <a:endParaRPr lang="en-US" sz="2000" b="0">
              <a:sym typeface="Wingdings" charset="0"/>
            </a:endParaRPr>
          </a:p>
          <a:p>
            <a:r>
              <a:rPr lang="en-US" sz="2400" b="0">
                <a:sym typeface="Wingdings" charset="0"/>
              </a:rPr>
              <a:t>   0    10</a:t>
            </a:r>
          </a:p>
          <a:p>
            <a:r>
              <a:rPr lang="en-US" sz="2400" b="0">
                <a:sym typeface="Wingdings" charset="0"/>
              </a:rPr>
              <a:t>   1    14</a:t>
            </a:r>
          </a:p>
          <a:p>
            <a:r>
              <a:rPr lang="en-US" sz="2400" b="0">
                <a:sym typeface="Wingdings" charset="0"/>
              </a:rPr>
              <a:t>   </a:t>
            </a:r>
            <a:r>
              <a:rPr lang="en-US" sz="2400" b="0">
                <a:solidFill>
                  <a:schemeClr val="tx2"/>
                </a:solidFill>
                <a:sym typeface="Wingdings" charset="0"/>
              </a:rPr>
              <a:t>2    20</a:t>
            </a:r>
          </a:p>
          <a:p>
            <a:r>
              <a:rPr lang="en-US" sz="2400" b="0">
                <a:sym typeface="Wingdings" charset="0"/>
              </a:rPr>
              <a:t>   3    24</a:t>
            </a:r>
          </a:p>
          <a:p>
            <a:r>
              <a:rPr lang="en-US" sz="2400" b="0">
                <a:sym typeface="Wingdings" charset="0"/>
              </a:rPr>
              <a:t>   4    64</a:t>
            </a:r>
          </a:p>
          <a:p>
            <a:r>
              <a:rPr lang="en-US" sz="2400" b="0">
                <a:sym typeface="Wingdings" charset="0"/>
              </a:rPr>
              <a:t>   5    00</a:t>
            </a:r>
          </a:p>
        </p:txBody>
      </p:sp>
      <p:cxnSp>
        <p:nvCxnSpPr>
          <p:cNvPr id="39" name="Straight Connector 29"/>
          <p:cNvCxnSpPr>
            <a:cxnSpLocks noChangeShapeType="1"/>
          </p:cNvCxnSpPr>
          <p:nvPr/>
        </p:nvCxnSpPr>
        <p:spPr bwMode="auto">
          <a:xfrm>
            <a:off x="5789613" y="2216150"/>
            <a:ext cx="1257300" cy="317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 name="Straight Connector 34"/>
          <p:cNvCxnSpPr>
            <a:cxnSpLocks noChangeShapeType="1"/>
            <a:endCxn id="37" idx="2"/>
          </p:cNvCxnSpPr>
          <p:nvPr/>
        </p:nvCxnSpPr>
        <p:spPr bwMode="auto">
          <a:xfrm rot="16200000" flipH="1">
            <a:off x="4831556" y="3240882"/>
            <a:ext cx="3176587" cy="25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1" name="Rectangle 43"/>
          <p:cNvSpPr>
            <a:spLocks noChangeArrowheads="1"/>
          </p:cNvSpPr>
          <p:nvPr/>
        </p:nvSpPr>
        <p:spPr bwMode="auto">
          <a:xfrm rot="5400000">
            <a:off x="1761331" y="2999582"/>
            <a:ext cx="441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42" name="Rectangle 45"/>
          <p:cNvSpPr>
            <a:spLocks noChangeArrowheads="1"/>
          </p:cNvSpPr>
          <p:nvPr/>
        </p:nvSpPr>
        <p:spPr bwMode="auto">
          <a:xfrm rot="5400000">
            <a:off x="1780381" y="4066382"/>
            <a:ext cx="441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43" name="Rectangle 43"/>
          <p:cNvSpPr>
            <a:spLocks noChangeArrowheads="1"/>
          </p:cNvSpPr>
          <p:nvPr/>
        </p:nvSpPr>
        <p:spPr bwMode="auto">
          <a:xfrm rot="5400000">
            <a:off x="3094831" y="3028157"/>
            <a:ext cx="441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44" name="Rectangle 45"/>
          <p:cNvSpPr>
            <a:spLocks noChangeArrowheads="1"/>
          </p:cNvSpPr>
          <p:nvPr/>
        </p:nvSpPr>
        <p:spPr bwMode="auto">
          <a:xfrm rot="5400000">
            <a:off x="3113881" y="4094957"/>
            <a:ext cx="441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cxnSp>
        <p:nvCxnSpPr>
          <p:cNvPr id="45" name="Straight Connector 50"/>
          <p:cNvCxnSpPr>
            <a:cxnSpLocks noChangeShapeType="1"/>
          </p:cNvCxnSpPr>
          <p:nvPr/>
        </p:nvCxnSpPr>
        <p:spPr bwMode="auto">
          <a:xfrm rot="10800000" flipV="1">
            <a:off x="5218113" y="4362450"/>
            <a:ext cx="506412" cy="301625"/>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46" name="Straight Connector 52"/>
          <p:cNvCxnSpPr>
            <a:cxnSpLocks noChangeShapeType="1"/>
          </p:cNvCxnSpPr>
          <p:nvPr/>
        </p:nvCxnSpPr>
        <p:spPr bwMode="auto">
          <a:xfrm rot="10800000">
            <a:off x="5189538" y="3940175"/>
            <a:ext cx="563562" cy="12700"/>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47" name="Straight Connector 55"/>
          <p:cNvCxnSpPr>
            <a:cxnSpLocks noChangeShapeType="1"/>
          </p:cNvCxnSpPr>
          <p:nvPr/>
        </p:nvCxnSpPr>
        <p:spPr bwMode="auto">
          <a:xfrm rot="10800000">
            <a:off x="5191125" y="3581400"/>
            <a:ext cx="533400" cy="19050"/>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48" name="Straight Connector 58"/>
          <p:cNvCxnSpPr>
            <a:cxnSpLocks noChangeShapeType="1"/>
          </p:cNvCxnSpPr>
          <p:nvPr/>
        </p:nvCxnSpPr>
        <p:spPr bwMode="auto">
          <a:xfrm rot="10800000">
            <a:off x="5189538" y="2549525"/>
            <a:ext cx="495300" cy="152400"/>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49" name="Straight Connector 46"/>
          <p:cNvCxnSpPr>
            <a:cxnSpLocks noChangeShapeType="1"/>
          </p:cNvCxnSpPr>
          <p:nvPr/>
        </p:nvCxnSpPr>
        <p:spPr bwMode="auto">
          <a:xfrm rot="10800000">
            <a:off x="5191125" y="2905125"/>
            <a:ext cx="484188" cy="158750"/>
          </a:xfrm>
          <a:prstGeom prst="line">
            <a:avLst/>
          </a:prstGeom>
          <a:noFill/>
          <a:ln w="38100">
            <a:solidFill>
              <a:srgbClr val="66FFFF"/>
            </a:solidFill>
            <a:round/>
            <a:headEnd type="arrow" w="med" len="med"/>
            <a:tailEnd type="arrow" w="med" len="med"/>
          </a:ln>
          <a:extLst>
            <a:ext uri="{909E8E84-426E-40DD-AFC4-6F175D3DCCD1}">
              <a14:hiddenFill xmlns:a14="http://schemas.microsoft.com/office/drawing/2010/main">
                <a:noFill/>
              </a14:hiddenFill>
            </a:ext>
          </a:extLst>
        </p:spPr>
      </p:cxnSp>
      <p:sp>
        <p:nvSpPr>
          <p:cNvPr id="50" name="Rectangle 18"/>
          <p:cNvSpPr>
            <a:spLocks noChangeArrowheads="1"/>
          </p:cNvSpPr>
          <p:nvPr/>
        </p:nvSpPr>
        <p:spPr bwMode="auto">
          <a:xfrm>
            <a:off x="1550988" y="1130300"/>
            <a:ext cx="34639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200" b="0">
                <a:solidFill>
                  <a:srgbClr val="66FFFF"/>
                </a:solidFill>
                <a:sym typeface="Wingdings" charset="0"/>
              </a:rPr>
              <a:t>Test Program Binary</a:t>
            </a:r>
          </a:p>
        </p:txBody>
      </p:sp>
      <p:sp>
        <p:nvSpPr>
          <p:cNvPr id="51" name="Rectangle 18"/>
          <p:cNvSpPr>
            <a:spLocks noChangeArrowheads="1"/>
          </p:cNvSpPr>
          <p:nvPr/>
        </p:nvSpPr>
        <p:spPr bwMode="auto">
          <a:xfrm>
            <a:off x="5360988" y="1001713"/>
            <a:ext cx="21050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lIns="0" tIns="0" rIns="0" bIns="0" anchor="ctr"/>
          <a:lstStyle/>
          <a:p>
            <a:pPr algn="ctr"/>
            <a:r>
              <a:rPr lang="en-US" sz="2200" b="0">
                <a:solidFill>
                  <a:srgbClr val="66FFFF"/>
                </a:solidFill>
                <a:sym typeface="Wingdings" charset="0"/>
              </a:rPr>
              <a:t>Fetch recorder</a:t>
            </a:r>
          </a:p>
        </p:txBody>
      </p:sp>
      <p:sp>
        <p:nvSpPr>
          <p:cNvPr id="52" name="Rectangle 43"/>
          <p:cNvSpPr>
            <a:spLocks noChangeArrowheads="1"/>
          </p:cNvSpPr>
          <p:nvPr/>
        </p:nvSpPr>
        <p:spPr bwMode="auto">
          <a:xfrm rot="5400000">
            <a:off x="5977731" y="2275682"/>
            <a:ext cx="441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
        <p:nvSpPr>
          <p:cNvPr id="53" name="Rectangle 43"/>
          <p:cNvSpPr>
            <a:spLocks noChangeArrowheads="1"/>
          </p:cNvSpPr>
          <p:nvPr/>
        </p:nvSpPr>
        <p:spPr bwMode="auto">
          <a:xfrm rot="5400000">
            <a:off x="6565106" y="2282032"/>
            <a:ext cx="441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sym typeface="Wingdings" charset="0"/>
              </a:rPr>
              <a:t>…</a:t>
            </a:r>
            <a:endParaRPr lang="en-US" sz="2000" b="0"/>
          </a:p>
        </p:txBody>
      </p:sp>
    </p:spTree>
    <p:extLst>
      <p:ext uri="{BB962C8B-B14F-4D97-AF65-F5344CB8AC3E}">
        <p14:creationId xmlns:p14="http://schemas.microsoft.com/office/powerpoint/2010/main" val="273871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214</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Simulation Methodology</a:t>
            </a:r>
            <a:endParaRPr lang="en-US" dirty="0">
              <a:solidFill>
                <a:srgbClr val="D5EBFF"/>
              </a:solidFill>
              <a:latin typeface="Arial" charset="0"/>
            </a:endParaRPr>
          </a:p>
        </p:txBody>
      </p:sp>
      <p:grpSp>
        <p:nvGrpSpPr>
          <p:cNvPr id="25" name="Group 184"/>
          <p:cNvGrpSpPr>
            <a:grpSpLocks/>
          </p:cNvGrpSpPr>
          <p:nvPr/>
        </p:nvGrpSpPr>
        <p:grpSpPr bwMode="auto">
          <a:xfrm>
            <a:off x="1553103" y="3331635"/>
            <a:ext cx="2768600" cy="1958975"/>
            <a:chOff x="425715" y="3415384"/>
            <a:chExt cx="2768600" cy="1960619"/>
          </a:xfrm>
        </p:grpSpPr>
        <p:sp>
          <p:nvSpPr>
            <p:cNvPr id="26" name="Rectangle 79"/>
            <p:cNvSpPr>
              <a:spLocks noChangeArrowheads="1"/>
            </p:cNvSpPr>
            <p:nvPr/>
          </p:nvSpPr>
          <p:spPr bwMode="auto">
            <a:xfrm>
              <a:off x="425715" y="3943103"/>
              <a:ext cx="2768600" cy="62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anchor="ctr"/>
            <a:lstStyle/>
            <a:p>
              <a:pPr algn="ctr"/>
              <a:r>
                <a:rPr lang="en-US" sz="2000" b="0"/>
                <a:t>Any failure </a:t>
              </a:r>
            </a:p>
            <a:p>
              <a:pPr algn="ctr"/>
              <a:r>
                <a:rPr lang="en-US" sz="2000" b="0"/>
                <a:t>detected?</a:t>
              </a:r>
            </a:p>
          </p:txBody>
        </p:sp>
        <p:sp>
          <p:nvSpPr>
            <p:cNvPr id="27" name="Diamond 80"/>
            <p:cNvSpPr>
              <a:spLocks noChangeArrowheads="1"/>
            </p:cNvSpPr>
            <p:nvPr/>
          </p:nvSpPr>
          <p:spPr bwMode="auto">
            <a:xfrm>
              <a:off x="471254" y="3625787"/>
              <a:ext cx="2633472" cy="1243756"/>
            </a:xfrm>
            <a:prstGeom prst="diamond">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lang="en-US" sz="2000" b="0"/>
            </a:p>
          </p:txBody>
        </p:sp>
        <p:sp>
          <p:nvSpPr>
            <p:cNvPr id="28" name="TextBox 99"/>
            <p:cNvSpPr txBox="1">
              <a:spLocks noChangeArrowheads="1"/>
            </p:cNvSpPr>
            <p:nvPr/>
          </p:nvSpPr>
          <p:spPr bwMode="auto">
            <a:xfrm>
              <a:off x="850140" y="4810394"/>
              <a:ext cx="603075" cy="40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t>Yes</a:t>
              </a:r>
            </a:p>
          </p:txBody>
        </p:sp>
        <p:cxnSp>
          <p:nvCxnSpPr>
            <p:cNvPr id="29" name="Straight Arrow Connector 46"/>
            <p:cNvCxnSpPr>
              <a:cxnSpLocks noChangeShapeType="1"/>
              <a:stCxn id="27" idx="2"/>
            </p:cNvCxnSpPr>
            <p:nvPr/>
          </p:nvCxnSpPr>
          <p:spPr bwMode="auto">
            <a:xfrm rot="5400000">
              <a:off x="1262655" y="4850668"/>
              <a:ext cx="506461" cy="54421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0" name="TextBox 82"/>
            <p:cNvSpPr txBox="1">
              <a:spLocks noChangeArrowheads="1"/>
            </p:cNvSpPr>
            <p:nvPr/>
          </p:nvSpPr>
          <p:spPr bwMode="auto">
            <a:xfrm>
              <a:off x="2086857" y="3415384"/>
              <a:ext cx="512530" cy="40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t>No</a:t>
              </a:r>
            </a:p>
          </p:txBody>
        </p:sp>
        <p:cxnSp>
          <p:nvCxnSpPr>
            <p:cNvPr id="31" name="Straight Arrow Connector 91"/>
            <p:cNvCxnSpPr>
              <a:cxnSpLocks noChangeShapeType="1"/>
            </p:cNvCxnSpPr>
            <p:nvPr/>
          </p:nvCxnSpPr>
          <p:spPr bwMode="auto">
            <a:xfrm rot="10800000" flipV="1">
              <a:off x="2455695" y="3708530"/>
              <a:ext cx="402531" cy="246384"/>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54" name="Group 183"/>
          <p:cNvGrpSpPr>
            <a:grpSpLocks/>
          </p:cNvGrpSpPr>
          <p:nvPr/>
        </p:nvGrpSpPr>
        <p:grpSpPr bwMode="auto">
          <a:xfrm>
            <a:off x="3261253" y="905935"/>
            <a:ext cx="2849899" cy="3203575"/>
            <a:chOff x="2154869" y="991518"/>
            <a:chExt cx="2850345" cy="3202000"/>
          </a:xfrm>
        </p:grpSpPr>
        <p:sp>
          <p:nvSpPr>
            <p:cNvPr id="55" name="Rectangle 69"/>
            <p:cNvSpPr>
              <a:spLocks noChangeArrowheads="1"/>
            </p:cNvSpPr>
            <p:nvPr/>
          </p:nvSpPr>
          <p:spPr bwMode="auto">
            <a:xfrm>
              <a:off x="2154869" y="2969458"/>
              <a:ext cx="27686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type="none" w="sm" len="sm"/>
                  <a:tailEnd type="none" w="sm" len="sm"/>
                </a14:hiddenLine>
              </a:ext>
            </a:extLst>
          </p:spPr>
          <p:txBody>
            <a:bodyPr/>
            <a:lstStyle/>
            <a:p>
              <a:pPr algn="ctr"/>
              <a:r>
                <a:rPr lang="en-US" sz="2000" b="0"/>
                <a:t>Short error </a:t>
              </a:r>
            </a:p>
            <a:p>
              <a:pPr algn="ctr"/>
              <a:r>
                <a:rPr lang="en-US" sz="2000" b="0"/>
                <a:t>latency?</a:t>
              </a:r>
            </a:p>
          </p:txBody>
        </p:sp>
        <p:sp>
          <p:nvSpPr>
            <p:cNvPr id="56" name="TextBox 81"/>
            <p:cNvSpPr txBox="1">
              <a:spLocks noChangeArrowheads="1"/>
            </p:cNvSpPr>
            <p:nvPr/>
          </p:nvSpPr>
          <p:spPr bwMode="auto">
            <a:xfrm>
              <a:off x="4402045" y="3520441"/>
              <a:ext cx="603169" cy="39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t>Yes</a:t>
              </a:r>
            </a:p>
          </p:txBody>
        </p:sp>
        <p:sp>
          <p:nvSpPr>
            <p:cNvPr id="57" name="Diamond 43"/>
            <p:cNvSpPr>
              <a:spLocks noChangeArrowheads="1"/>
            </p:cNvSpPr>
            <p:nvPr/>
          </p:nvSpPr>
          <p:spPr bwMode="auto">
            <a:xfrm>
              <a:off x="2194120" y="2745793"/>
              <a:ext cx="2632841" cy="1242839"/>
            </a:xfrm>
            <a:prstGeom prst="diamond">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lang="en-US" sz="2000" b="0"/>
            </a:p>
          </p:txBody>
        </p:sp>
        <p:cxnSp>
          <p:nvCxnSpPr>
            <p:cNvPr id="58" name="Straight Arrow Connector 96"/>
            <p:cNvCxnSpPr>
              <a:cxnSpLocks noChangeShapeType="1"/>
            </p:cNvCxnSpPr>
            <p:nvPr/>
          </p:nvCxnSpPr>
          <p:spPr bwMode="auto">
            <a:xfrm>
              <a:off x="4087257" y="3728089"/>
              <a:ext cx="881594" cy="465429"/>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nvGrpSpPr>
            <p:cNvPr id="59" name="Group 176"/>
            <p:cNvGrpSpPr>
              <a:grpSpLocks/>
            </p:cNvGrpSpPr>
            <p:nvPr/>
          </p:nvGrpSpPr>
          <p:grpSpPr bwMode="auto">
            <a:xfrm>
              <a:off x="2280492" y="991518"/>
              <a:ext cx="2489812" cy="1754275"/>
              <a:chOff x="2280492" y="991518"/>
              <a:chExt cx="2489812" cy="1754275"/>
            </a:xfrm>
          </p:grpSpPr>
          <p:sp>
            <p:nvSpPr>
              <p:cNvPr id="60" name="Rectangle 64"/>
              <p:cNvSpPr>
                <a:spLocks noChangeArrowheads="1"/>
              </p:cNvSpPr>
              <p:nvPr/>
            </p:nvSpPr>
            <p:spPr bwMode="auto">
              <a:xfrm>
                <a:off x="2280493" y="991518"/>
                <a:ext cx="2487168" cy="762612"/>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Warm up for a </a:t>
                </a:r>
              </a:p>
              <a:p>
                <a:pPr algn="ctr"/>
                <a:r>
                  <a:rPr lang="en-US" sz="2000" b="0"/>
                  <a:t>million cycles</a:t>
                </a:r>
              </a:p>
            </p:txBody>
          </p:sp>
          <p:sp>
            <p:nvSpPr>
              <p:cNvPr id="61" name="Rectangle 67"/>
              <p:cNvSpPr>
                <a:spLocks noChangeArrowheads="1"/>
              </p:cNvSpPr>
              <p:nvPr/>
            </p:nvSpPr>
            <p:spPr bwMode="auto">
              <a:xfrm>
                <a:off x="2280492" y="1961001"/>
                <a:ext cx="2489812" cy="561909"/>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Inject error</a:t>
                </a:r>
              </a:p>
            </p:txBody>
          </p:sp>
          <p:cxnSp>
            <p:nvCxnSpPr>
              <p:cNvPr id="62" name="Straight Arrow Connector 124"/>
              <p:cNvCxnSpPr>
                <a:cxnSpLocks noChangeShapeType="1"/>
                <a:stCxn id="61" idx="2"/>
                <a:endCxn id="57" idx="0"/>
              </p:cNvCxnSpPr>
              <p:nvPr/>
            </p:nvCxnSpPr>
            <p:spPr bwMode="auto">
              <a:xfrm rot="5400000">
                <a:off x="3406529" y="2626923"/>
                <a:ext cx="222883" cy="14857"/>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3" name="Straight Arrow Connector 127"/>
              <p:cNvCxnSpPr>
                <a:cxnSpLocks noChangeShapeType="1"/>
                <a:stCxn id="60" idx="2"/>
                <a:endCxn id="61" idx="0"/>
              </p:cNvCxnSpPr>
              <p:nvPr/>
            </p:nvCxnSpPr>
            <p:spPr bwMode="auto">
              <a:xfrm rot="16200000" flipH="1">
                <a:off x="3421302" y="1856904"/>
                <a:ext cx="206871" cy="1321"/>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grpSp>
        <p:nvGrpSpPr>
          <p:cNvPr id="64" name="Group 79"/>
          <p:cNvGrpSpPr>
            <a:grpSpLocks/>
          </p:cNvGrpSpPr>
          <p:nvPr/>
        </p:nvGrpSpPr>
        <p:grpSpPr bwMode="auto">
          <a:xfrm>
            <a:off x="273578" y="1255185"/>
            <a:ext cx="3119437" cy="2913063"/>
            <a:chOff x="190332" y="1340517"/>
            <a:chExt cx="3117604" cy="2913714"/>
          </a:xfrm>
        </p:grpSpPr>
        <p:sp>
          <p:nvSpPr>
            <p:cNvPr id="65" name="Oval 64"/>
            <p:cNvSpPr>
              <a:spLocks noChangeArrowheads="1"/>
            </p:cNvSpPr>
            <p:nvPr/>
          </p:nvSpPr>
          <p:spPr bwMode="auto">
            <a:xfrm>
              <a:off x="190332" y="2271000"/>
              <a:ext cx="2376678" cy="1160722"/>
            </a:xfrm>
            <a:prstGeom prst="ellipse">
              <a:avLst/>
            </a:prstGeom>
            <a:noFill/>
            <a:ln w="381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0" hangingPunct="0">
                <a:spcBef>
                  <a:spcPct val="50000"/>
                </a:spcBef>
                <a:defRPr/>
              </a:pPr>
              <a:r>
                <a:rPr lang="en-US" sz="2000" b="0" dirty="0">
                  <a:latin typeface="+mn-lt"/>
                  <a:ea typeface="+mn-ea"/>
                  <a:cs typeface="+mn-cs"/>
                </a:rPr>
                <a:t>Masked/</a:t>
              </a:r>
              <a:br>
                <a:rPr lang="en-US" sz="2000" b="0" dirty="0">
                  <a:latin typeface="+mn-lt"/>
                  <a:ea typeface="+mn-ea"/>
                  <a:cs typeface="+mn-cs"/>
                </a:rPr>
              </a:br>
              <a:r>
                <a:rPr lang="en-US" sz="2000" b="0" dirty="0">
                  <a:latin typeface="+mn-lt"/>
                  <a:ea typeface="+mn-ea"/>
                  <a:cs typeface="+mn-cs"/>
                </a:rPr>
                <a:t>silent error</a:t>
              </a:r>
            </a:p>
          </p:txBody>
        </p:sp>
        <p:sp>
          <p:nvSpPr>
            <p:cNvPr id="66" name="TextBox 98"/>
            <p:cNvSpPr txBox="1">
              <a:spLocks noChangeArrowheads="1"/>
            </p:cNvSpPr>
            <p:nvPr/>
          </p:nvSpPr>
          <p:spPr bwMode="auto">
            <a:xfrm>
              <a:off x="1349733" y="3584557"/>
              <a:ext cx="512229" cy="4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t>No</a:t>
              </a:r>
            </a:p>
          </p:txBody>
        </p:sp>
        <p:cxnSp>
          <p:nvCxnSpPr>
            <p:cNvPr id="67" name="Straight Arrow Connector 44"/>
            <p:cNvCxnSpPr>
              <a:cxnSpLocks noChangeShapeType="1"/>
            </p:cNvCxnSpPr>
            <p:nvPr/>
          </p:nvCxnSpPr>
          <p:spPr bwMode="auto">
            <a:xfrm rot="5400000" flipH="1" flipV="1">
              <a:off x="967347" y="3842734"/>
              <a:ext cx="822995"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8" name="Straight Arrow Connector 71"/>
            <p:cNvCxnSpPr>
              <a:cxnSpLocks noChangeShapeType="1"/>
            </p:cNvCxnSpPr>
            <p:nvPr/>
          </p:nvCxnSpPr>
          <p:spPr bwMode="auto">
            <a:xfrm flipV="1">
              <a:off x="1388037" y="1355464"/>
              <a:ext cx="1919899" cy="821"/>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9" name="Straight Connector 133"/>
            <p:cNvCxnSpPr>
              <a:cxnSpLocks noChangeShapeType="1"/>
              <a:endCxn id="65" idx="0"/>
            </p:cNvCxnSpPr>
            <p:nvPr/>
          </p:nvCxnSpPr>
          <p:spPr bwMode="auto">
            <a:xfrm rot="16200000" flipH="1">
              <a:off x="907171" y="1805620"/>
              <a:ext cx="93020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 name="Straight Connector 133"/>
            <p:cNvCxnSpPr>
              <a:cxnSpLocks noChangeShapeType="1"/>
            </p:cNvCxnSpPr>
            <p:nvPr/>
          </p:nvCxnSpPr>
          <p:spPr bwMode="auto">
            <a:xfrm rot="10800000">
              <a:off x="1373724" y="4250748"/>
              <a:ext cx="182848"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71" name="Group 39"/>
          <p:cNvGrpSpPr>
            <a:grpSpLocks/>
          </p:cNvGrpSpPr>
          <p:nvPr/>
        </p:nvGrpSpPr>
        <p:grpSpPr bwMode="auto">
          <a:xfrm>
            <a:off x="300565" y="4157135"/>
            <a:ext cx="8535988" cy="2427288"/>
            <a:chOff x="215900" y="4241800"/>
            <a:chExt cx="8535988" cy="2427288"/>
          </a:xfrm>
        </p:grpSpPr>
        <p:grpSp>
          <p:nvGrpSpPr>
            <p:cNvPr id="72" name="Group 178"/>
            <p:cNvGrpSpPr>
              <a:grpSpLocks/>
            </p:cNvGrpSpPr>
            <p:nvPr/>
          </p:nvGrpSpPr>
          <p:grpSpPr bwMode="auto">
            <a:xfrm>
              <a:off x="336550" y="4241800"/>
              <a:ext cx="8415338" cy="2427288"/>
              <a:chOff x="479159" y="4219460"/>
              <a:chExt cx="8413849" cy="2428531"/>
            </a:xfrm>
          </p:grpSpPr>
          <p:sp>
            <p:nvSpPr>
              <p:cNvPr id="76" name="Rectangle 70"/>
              <p:cNvSpPr>
                <a:spLocks noChangeArrowheads="1"/>
              </p:cNvSpPr>
              <p:nvPr/>
            </p:nvSpPr>
            <p:spPr bwMode="auto">
              <a:xfrm>
                <a:off x="5051434" y="4219460"/>
                <a:ext cx="2486867" cy="56707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Post-analyze</a:t>
                </a:r>
              </a:p>
            </p:txBody>
          </p:sp>
          <p:sp>
            <p:nvSpPr>
              <p:cNvPr id="77" name="Oval 76"/>
              <p:cNvSpPr>
                <a:spLocks noChangeArrowheads="1"/>
              </p:cNvSpPr>
              <p:nvPr/>
            </p:nvSpPr>
            <p:spPr bwMode="auto">
              <a:xfrm>
                <a:off x="479159" y="5324926"/>
                <a:ext cx="2742715" cy="1280180"/>
              </a:xfrm>
              <a:prstGeom prst="ellipse">
                <a:avLst/>
              </a:prstGeom>
              <a:noFill/>
              <a:ln w="38100">
                <a:solidFill>
                  <a:schemeClr val="tx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spcBef>
                    <a:spcPct val="50000"/>
                  </a:spcBef>
                  <a:defRPr/>
                </a:pPr>
                <a:r>
                  <a:rPr lang="en-US" sz="2000" b="0" dirty="0">
                    <a:solidFill>
                      <a:schemeClr val="tx2"/>
                    </a:solidFill>
                    <a:latin typeface="+mn-lt"/>
                    <a:ea typeface="+mn-ea"/>
                    <a:cs typeface="+mn-cs"/>
                  </a:rPr>
                  <a:t>Complete miss</a:t>
                </a:r>
              </a:p>
            </p:txBody>
          </p:sp>
          <p:sp>
            <p:nvSpPr>
              <p:cNvPr id="78" name="Oval 77"/>
              <p:cNvSpPr>
                <a:spLocks noChangeArrowheads="1"/>
              </p:cNvSpPr>
              <p:nvPr/>
            </p:nvSpPr>
            <p:spPr bwMode="auto">
              <a:xfrm>
                <a:off x="3310758" y="5367811"/>
                <a:ext cx="2742715" cy="1280180"/>
              </a:xfrm>
              <a:prstGeom prst="ellipse">
                <a:avLst/>
              </a:prstGeom>
              <a:noFill/>
              <a:ln w="38100">
                <a:solidFill>
                  <a:schemeClr val="tx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spcBef>
                    <a:spcPct val="50000"/>
                  </a:spcBef>
                  <a:defRPr/>
                </a:pPr>
                <a:r>
                  <a:rPr lang="en-US" sz="2000" b="0" dirty="0">
                    <a:solidFill>
                      <a:schemeClr val="tx2"/>
                    </a:solidFill>
                    <a:latin typeface="+mn-lt"/>
                    <a:ea typeface="+mn-ea"/>
                    <a:cs typeface="+mn-cs"/>
                  </a:rPr>
                  <a:t>Localization with candidates</a:t>
                </a:r>
              </a:p>
            </p:txBody>
          </p:sp>
          <p:sp>
            <p:nvSpPr>
              <p:cNvPr id="79" name="Oval 78"/>
              <p:cNvSpPr>
                <a:spLocks noChangeArrowheads="1"/>
              </p:cNvSpPr>
              <p:nvPr/>
            </p:nvSpPr>
            <p:spPr bwMode="auto">
              <a:xfrm>
                <a:off x="6150293" y="5364634"/>
                <a:ext cx="2742715" cy="1280180"/>
              </a:xfrm>
              <a:prstGeom prst="ellipse">
                <a:avLst/>
              </a:prstGeom>
              <a:noFill/>
              <a:ln w="38100">
                <a:solidFill>
                  <a:schemeClr val="tx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spcBef>
                    <a:spcPct val="50000"/>
                  </a:spcBef>
                  <a:defRPr/>
                </a:pPr>
                <a:r>
                  <a:rPr lang="en-US" sz="2000" b="0" dirty="0">
                    <a:solidFill>
                      <a:schemeClr val="tx2"/>
                    </a:solidFill>
                    <a:latin typeface="+mn-lt"/>
                    <a:ea typeface="+mn-ea"/>
                    <a:cs typeface="+mn-cs"/>
                  </a:rPr>
                  <a:t>Exact localization</a:t>
                </a:r>
              </a:p>
            </p:txBody>
          </p:sp>
          <p:cxnSp>
            <p:nvCxnSpPr>
              <p:cNvPr id="80" name="Straight Arrow Connector 30"/>
              <p:cNvCxnSpPr>
                <a:cxnSpLocks noChangeShapeType="1"/>
                <a:stCxn id="76" idx="2"/>
              </p:cNvCxnSpPr>
              <p:nvPr/>
            </p:nvCxnSpPr>
            <p:spPr bwMode="auto">
              <a:xfrm rot="16200000" flipH="1">
                <a:off x="6276726" y="4804671"/>
                <a:ext cx="614764" cy="578481"/>
              </a:xfrm>
              <a:prstGeom prst="straightConnector1">
                <a:avLst/>
              </a:prstGeom>
              <a:noFill/>
              <a:ln w="3810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81" name="Straight Arrow Connector 33"/>
              <p:cNvCxnSpPr>
                <a:cxnSpLocks noChangeShapeType="1"/>
                <a:stCxn id="76" idx="2"/>
              </p:cNvCxnSpPr>
              <p:nvPr/>
            </p:nvCxnSpPr>
            <p:spPr bwMode="auto">
              <a:xfrm rot="5400000">
                <a:off x="5452208" y="4536258"/>
                <a:ext cx="592389" cy="1092933"/>
              </a:xfrm>
              <a:prstGeom prst="straightConnector1">
                <a:avLst/>
              </a:prstGeom>
              <a:noFill/>
              <a:ln w="38100">
                <a:solidFill>
                  <a:schemeClr val="tx2"/>
                </a:solidFill>
                <a:round/>
                <a:headEnd type="none" w="sm" len="sm"/>
                <a:tailEnd type="arrow" w="med" len="med"/>
              </a:ln>
              <a:extLst>
                <a:ext uri="{909E8E84-426E-40DD-AFC4-6F175D3DCCD1}">
                  <a14:hiddenFill xmlns:a14="http://schemas.microsoft.com/office/drawing/2010/main">
                    <a:noFill/>
                  </a14:hiddenFill>
                </a:ext>
              </a:extLst>
            </p:spPr>
          </p:cxnSp>
          <p:cxnSp>
            <p:nvCxnSpPr>
              <p:cNvPr id="82" name="Straight Arrow Connector 35"/>
              <p:cNvCxnSpPr>
                <a:cxnSpLocks noChangeShapeType="1"/>
                <a:stCxn id="76" idx="2"/>
              </p:cNvCxnSpPr>
              <p:nvPr/>
            </p:nvCxnSpPr>
            <p:spPr bwMode="auto">
              <a:xfrm rot="5400000">
                <a:off x="4266833" y="3546727"/>
                <a:ext cx="788231" cy="3267839"/>
              </a:xfrm>
              <a:prstGeom prst="straightConnector1">
                <a:avLst/>
              </a:prstGeom>
              <a:noFill/>
              <a:ln w="38100">
                <a:solidFill>
                  <a:schemeClr val="tx2"/>
                </a:solidFill>
                <a:round/>
                <a:headEnd type="none" w="sm" len="sm"/>
                <a:tailEnd type="arrow" w="med" len="med"/>
              </a:ln>
              <a:extLst>
                <a:ext uri="{909E8E84-426E-40DD-AFC4-6F175D3DCCD1}">
                  <a14:hiddenFill xmlns:a14="http://schemas.microsoft.com/office/drawing/2010/main">
                    <a:noFill/>
                  </a14:hiddenFill>
                </a:ext>
              </a:extLst>
            </p:spPr>
          </p:cxnSp>
        </p:grpSp>
        <p:sp>
          <p:nvSpPr>
            <p:cNvPr id="73" name="Rectangle 23"/>
            <p:cNvSpPr>
              <a:spLocks noChangeArrowheads="1"/>
            </p:cNvSpPr>
            <p:nvPr/>
          </p:nvSpPr>
          <p:spPr bwMode="auto">
            <a:xfrm>
              <a:off x="6634163" y="4737100"/>
              <a:ext cx="6172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0" dirty="0">
                  <a:solidFill>
                    <a:schemeClr val="tx2"/>
                  </a:solidFill>
                  <a:sym typeface="Wingdings" charset="0"/>
                </a:rPr>
                <a:t> </a:t>
              </a:r>
              <a:endParaRPr lang="en-US" sz="4000" dirty="0">
                <a:solidFill>
                  <a:schemeClr val="tx2"/>
                </a:solidFill>
              </a:endParaRPr>
            </a:p>
          </p:txBody>
        </p:sp>
        <p:sp>
          <p:nvSpPr>
            <p:cNvPr id="74" name="Rectangle 23"/>
            <p:cNvSpPr>
              <a:spLocks noChangeArrowheads="1"/>
            </p:cNvSpPr>
            <p:nvPr/>
          </p:nvSpPr>
          <p:spPr bwMode="auto">
            <a:xfrm>
              <a:off x="5489575" y="5024438"/>
              <a:ext cx="6172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0" dirty="0">
                  <a:solidFill>
                    <a:schemeClr val="tx2"/>
                  </a:solidFill>
                  <a:sym typeface="Wingdings" charset="0"/>
                </a:rPr>
                <a:t> </a:t>
              </a:r>
              <a:endParaRPr lang="en-US" sz="4000" dirty="0">
                <a:solidFill>
                  <a:schemeClr val="tx2"/>
                </a:solidFill>
              </a:endParaRPr>
            </a:p>
          </p:txBody>
        </p:sp>
        <p:sp>
          <p:nvSpPr>
            <p:cNvPr id="75" name="Rectangle 32"/>
            <p:cNvSpPr>
              <a:spLocks noChangeArrowheads="1"/>
            </p:cNvSpPr>
            <p:nvPr/>
          </p:nvSpPr>
          <p:spPr bwMode="auto">
            <a:xfrm>
              <a:off x="215900" y="4975225"/>
              <a:ext cx="6172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0" dirty="0">
                  <a:solidFill>
                    <a:schemeClr val="tx2"/>
                  </a:solidFill>
                  <a:ea typeface="宋体" charset="0"/>
                  <a:cs typeface="宋体" charset="0"/>
                  <a:sym typeface="Wingdings" charset="0"/>
                </a:rPr>
                <a:t> </a:t>
              </a:r>
              <a:endParaRPr lang="en-US" sz="4000" dirty="0"/>
            </a:p>
          </p:txBody>
        </p:sp>
      </p:grpSp>
    </p:spTree>
    <p:extLst>
      <p:ext uri="{BB962C8B-B14F-4D97-AF65-F5344CB8AC3E}">
        <p14:creationId xmlns:p14="http://schemas.microsoft.com/office/powerpoint/2010/main" val="888352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Slide Number Placeholder 4" descr=" 20496"/>
          <p:cNvSpPr txBox="1">
            <a:spLocks noGrp="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fld id="{9E27EE05-4D85-CE4B-8032-E0BA99B50AC5}" type="slidenum">
              <a:rPr lang="en-US" sz="1400"/>
              <a:pPr algn="r"/>
              <a:t>215</a:t>
            </a:fld>
            <a:endParaRPr lang="en-US" sz="1400"/>
          </a:p>
        </p:txBody>
      </p:sp>
      <p:sp>
        <p:nvSpPr>
          <p:cNvPr id="38" name="Title 1"/>
          <p:cNvSpPr txBox="1">
            <a:spLocks/>
          </p:cNvSpPr>
          <p:nvPr/>
        </p:nvSpPr>
        <p:spPr bwMode="auto">
          <a:xfrm>
            <a:off x="104775" y="84502"/>
            <a:ext cx="89662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spAutoFit/>
          </a:bodyPr>
          <a:lstStyle>
            <a:lvl1pPr algn="ctr" rtl="0" eaLnBrk="0" fontAlgn="base" hangingPunct="0">
              <a:lnSpc>
                <a:spcPct val="90000"/>
              </a:lnSpc>
              <a:spcBef>
                <a:spcPct val="0"/>
              </a:spcBef>
              <a:spcAft>
                <a:spcPct val="0"/>
              </a:spcAft>
              <a:defRPr sz="3600" b="1">
                <a:solidFill>
                  <a:srgbClr val="C7F0FF"/>
                </a:solidFill>
                <a:latin typeface="Times New Roman"/>
                <a:ea typeface="ＭＳ Ｐゴシック" charset="0"/>
                <a:cs typeface="Times New Roman"/>
              </a:defRPr>
            </a:lvl1pPr>
            <a:lvl2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2pPr>
            <a:lvl3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3pPr>
            <a:lvl4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4pPr>
            <a:lvl5pPr algn="ctr" rtl="0" eaLnBrk="0" fontAlgn="base" hangingPunct="0">
              <a:lnSpc>
                <a:spcPct val="90000"/>
              </a:lnSpc>
              <a:spcBef>
                <a:spcPct val="0"/>
              </a:spcBef>
              <a:spcAft>
                <a:spcPct val="0"/>
              </a:spcAft>
              <a:defRPr sz="3600" b="1">
                <a:solidFill>
                  <a:srgbClr val="C7F0FF"/>
                </a:solidFill>
                <a:latin typeface="Times New Roman" charset="0"/>
                <a:ea typeface="ＭＳ Ｐゴシック" charset="0"/>
                <a:cs typeface="Times New Roman" pitchFamily="18" charset="0"/>
              </a:defRPr>
            </a:lvl5pPr>
            <a:lvl6pPr marL="457200" algn="l" rtl="0" eaLnBrk="1" fontAlgn="base" hangingPunct="1">
              <a:lnSpc>
                <a:spcPct val="90000"/>
              </a:lnSpc>
              <a:spcBef>
                <a:spcPct val="0"/>
              </a:spcBef>
              <a:spcAft>
                <a:spcPct val="0"/>
              </a:spcAft>
              <a:defRPr sz="4800" b="1">
                <a:solidFill>
                  <a:schemeClr val="folHlink"/>
                </a:solidFill>
                <a:latin typeface="Arial" charset="0"/>
              </a:defRPr>
            </a:lvl6pPr>
            <a:lvl7pPr marL="914400" algn="l" rtl="0" eaLnBrk="1" fontAlgn="base" hangingPunct="1">
              <a:lnSpc>
                <a:spcPct val="90000"/>
              </a:lnSpc>
              <a:spcBef>
                <a:spcPct val="0"/>
              </a:spcBef>
              <a:spcAft>
                <a:spcPct val="0"/>
              </a:spcAft>
              <a:defRPr sz="4800" b="1">
                <a:solidFill>
                  <a:schemeClr val="folHlink"/>
                </a:solidFill>
                <a:latin typeface="Arial" charset="0"/>
              </a:defRPr>
            </a:lvl7pPr>
            <a:lvl8pPr marL="1371600" algn="l" rtl="0" eaLnBrk="1" fontAlgn="base" hangingPunct="1">
              <a:lnSpc>
                <a:spcPct val="90000"/>
              </a:lnSpc>
              <a:spcBef>
                <a:spcPct val="0"/>
              </a:spcBef>
              <a:spcAft>
                <a:spcPct val="0"/>
              </a:spcAft>
              <a:defRPr sz="4800" b="1">
                <a:solidFill>
                  <a:schemeClr val="folHlink"/>
                </a:solidFill>
                <a:latin typeface="Arial" charset="0"/>
              </a:defRPr>
            </a:lvl8pPr>
            <a:lvl9pPr marL="1828800" algn="l" rtl="0" eaLnBrk="1" fontAlgn="base" hangingPunct="1">
              <a:lnSpc>
                <a:spcPct val="90000"/>
              </a:lnSpc>
              <a:spcBef>
                <a:spcPct val="0"/>
              </a:spcBef>
              <a:spcAft>
                <a:spcPct val="0"/>
              </a:spcAft>
              <a:defRPr sz="4800" b="1">
                <a:solidFill>
                  <a:schemeClr val="folHlink"/>
                </a:solidFill>
                <a:latin typeface="Arial" charset="0"/>
              </a:defRPr>
            </a:lvl9pPr>
          </a:lstStyle>
          <a:p>
            <a:pPr>
              <a:lnSpc>
                <a:spcPct val="100000"/>
              </a:lnSpc>
            </a:pPr>
            <a:r>
              <a:rPr lang="en-US" dirty="0" smtClean="0">
                <a:solidFill>
                  <a:srgbClr val="D5EBFF"/>
                </a:solidFill>
                <a:latin typeface="Arial" charset="0"/>
              </a:rPr>
              <a:t>Localization Results: Alpha 21264</a:t>
            </a:r>
            <a:endParaRPr lang="en-US" dirty="0">
              <a:solidFill>
                <a:srgbClr val="D5EBFF"/>
              </a:solidFill>
              <a:latin typeface="Arial" charset="0"/>
            </a:endParaRPr>
          </a:p>
        </p:txBody>
      </p:sp>
      <p:sp>
        <p:nvSpPr>
          <p:cNvPr id="40" name="Rectangle 4"/>
          <p:cNvSpPr>
            <a:spLocks noChangeArrowheads="1"/>
          </p:cNvSpPr>
          <p:nvPr/>
        </p:nvSpPr>
        <p:spPr bwMode="auto">
          <a:xfrm>
            <a:off x="118535" y="1204951"/>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FFFF00"/>
                </a:solidFill>
              </a:rPr>
              <a:t>Correct localization (96%)  </a:t>
            </a:r>
            <a:endParaRPr lang="en-US" sz="2400" b="0"/>
          </a:p>
        </p:txBody>
      </p:sp>
      <p:sp>
        <p:nvSpPr>
          <p:cNvPr id="41" name="Rectangle 5"/>
          <p:cNvSpPr>
            <a:spLocks noChangeArrowheads="1"/>
          </p:cNvSpPr>
          <p:nvPr/>
        </p:nvSpPr>
        <p:spPr bwMode="auto">
          <a:xfrm>
            <a:off x="177803" y="2190788"/>
            <a:ext cx="14319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dirty="0"/>
              <a:t>Complete miss  (4%) </a:t>
            </a:r>
          </a:p>
        </p:txBody>
      </p:sp>
      <p:sp>
        <p:nvSpPr>
          <p:cNvPr id="42" name="Rectangle 6"/>
          <p:cNvSpPr>
            <a:spLocks noChangeArrowheads="1"/>
          </p:cNvSpPr>
          <p:nvPr/>
        </p:nvSpPr>
        <p:spPr bwMode="auto">
          <a:xfrm>
            <a:off x="5246160" y="1259458"/>
            <a:ext cx="356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400" b="0" dirty="0">
                <a:solidFill>
                  <a:srgbClr val="66FFFF"/>
                </a:solidFill>
              </a:rPr>
              <a:t>Exact </a:t>
            </a:r>
            <a:r>
              <a:rPr lang="en-US" sz="2400" b="0" dirty="0" smtClean="0">
                <a:solidFill>
                  <a:srgbClr val="66FFFF"/>
                </a:solidFill>
              </a:rPr>
              <a:t>localization (</a:t>
            </a:r>
            <a:r>
              <a:rPr lang="en-US" sz="2400" b="0" dirty="0">
                <a:solidFill>
                  <a:srgbClr val="66FFFF"/>
                </a:solidFill>
              </a:rPr>
              <a:t>78%)</a:t>
            </a:r>
            <a:endParaRPr lang="en-US" sz="2400" b="0" dirty="0"/>
          </a:p>
        </p:txBody>
      </p:sp>
      <p:sp>
        <p:nvSpPr>
          <p:cNvPr id="43" name="Rectangle 7"/>
          <p:cNvSpPr>
            <a:spLocks noChangeArrowheads="1"/>
          </p:cNvSpPr>
          <p:nvPr/>
        </p:nvSpPr>
        <p:spPr bwMode="auto">
          <a:xfrm>
            <a:off x="6560610" y="3546513"/>
            <a:ext cx="24987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400" b="0">
                <a:solidFill>
                  <a:srgbClr val="FFFFFF"/>
                </a:solidFill>
              </a:rPr>
              <a:t>Avg. 6 candidates (22%) </a:t>
            </a:r>
            <a:endParaRPr lang="en-US" sz="2400" b="0"/>
          </a:p>
        </p:txBody>
      </p:sp>
      <p:sp>
        <p:nvSpPr>
          <p:cNvPr id="44" name="Freeform 8"/>
          <p:cNvSpPr>
            <a:spLocks noEditPoints="1"/>
          </p:cNvSpPr>
          <p:nvPr/>
        </p:nvSpPr>
        <p:spPr bwMode="auto">
          <a:xfrm>
            <a:off x="6227235" y="1812963"/>
            <a:ext cx="534988" cy="439738"/>
          </a:xfrm>
          <a:custGeom>
            <a:avLst/>
            <a:gdLst>
              <a:gd name="T0" fmla="*/ 2147483647 w 1872"/>
              <a:gd name="T1" fmla="*/ 2147483647 h 1159"/>
              <a:gd name="T2" fmla="*/ 2147483647 w 1872"/>
              <a:gd name="T3" fmla="*/ 2147483647 h 1159"/>
              <a:gd name="T4" fmla="*/ 2147483647 w 1872"/>
              <a:gd name="T5" fmla="*/ 2147483647 h 1159"/>
              <a:gd name="T6" fmla="*/ 2147483647 w 1872"/>
              <a:gd name="T7" fmla="*/ 0 h 1159"/>
              <a:gd name="T8" fmla="*/ 2147483647 w 1872"/>
              <a:gd name="T9" fmla="*/ 2147483647 h 1159"/>
              <a:gd name="T10" fmla="*/ 2147483647 w 1872"/>
              <a:gd name="T11" fmla="*/ 2147483647 h 1159"/>
              <a:gd name="T12" fmla="*/ 0 w 1872"/>
              <a:gd name="T13" fmla="*/ 2147483647 h 1159"/>
              <a:gd name="T14" fmla="*/ 2147483647 w 1872"/>
              <a:gd name="T15" fmla="*/ 2147483647 h 1159"/>
              <a:gd name="T16" fmla="*/ 2147483647 w 1872"/>
              <a:gd name="T17" fmla="*/ 2147483647 h 1159"/>
              <a:gd name="T18" fmla="*/ 2147483647 w 1872"/>
              <a:gd name="T19" fmla="*/ 2147483647 h 1159"/>
              <a:gd name="T20" fmla="*/ 2147483647 w 1872"/>
              <a:gd name="T21" fmla="*/ 2147483647 h 1159"/>
              <a:gd name="T22" fmla="*/ 2147483647 w 1872"/>
              <a:gd name="T23" fmla="*/ 2147483647 h 1159"/>
              <a:gd name="T24" fmla="*/ 2147483647 w 1872"/>
              <a:gd name="T25" fmla="*/ 2147483647 h 1159"/>
              <a:gd name="T26" fmla="*/ 2147483647 w 1872"/>
              <a:gd name="T27" fmla="*/ 2147483647 h 1159"/>
              <a:gd name="T28" fmla="*/ 2147483647 w 1872"/>
              <a:gd name="T29" fmla="*/ 2147483647 h 1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2"/>
              <a:gd name="T46" fmla="*/ 0 h 1159"/>
              <a:gd name="T47" fmla="*/ 1872 w 1872"/>
              <a:gd name="T48" fmla="*/ 1159 h 1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2" h="1159">
                <a:moveTo>
                  <a:pt x="1872" y="86"/>
                </a:moveTo>
                <a:lnTo>
                  <a:pt x="111" y="1151"/>
                </a:lnTo>
                <a:lnTo>
                  <a:pt x="59" y="1065"/>
                </a:lnTo>
                <a:lnTo>
                  <a:pt x="1820" y="0"/>
                </a:lnTo>
                <a:lnTo>
                  <a:pt x="1872" y="86"/>
                </a:lnTo>
                <a:close/>
                <a:moveTo>
                  <a:pt x="433" y="1152"/>
                </a:moveTo>
                <a:lnTo>
                  <a:pt x="0" y="1159"/>
                </a:lnTo>
                <a:lnTo>
                  <a:pt x="208" y="779"/>
                </a:lnTo>
                <a:cubicBezTo>
                  <a:pt x="221" y="755"/>
                  <a:pt x="251" y="746"/>
                  <a:pt x="275" y="759"/>
                </a:cubicBezTo>
                <a:cubicBezTo>
                  <a:pt x="300" y="772"/>
                  <a:pt x="309" y="803"/>
                  <a:pt x="295" y="827"/>
                </a:cubicBezTo>
                <a:lnTo>
                  <a:pt x="129" y="1132"/>
                </a:lnTo>
                <a:lnTo>
                  <a:pt x="85" y="1058"/>
                </a:lnTo>
                <a:lnTo>
                  <a:pt x="432" y="1052"/>
                </a:lnTo>
                <a:cubicBezTo>
                  <a:pt x="459" y="1052"/>
                  <a:pt x="482" y="1074"/>
                  <a:pt x="483" y="1102"/>
                </a:cubicBezTo>
                <a:cubicBezTo>
                  <a:pt x="483" y="1129"/>
                  <a:pt x="461" y="1152"/>
                  <a:pt x="433" y="1152"/>
                </a:cubicBezTo>
                <a:close/>
              </a:path>
            </a:pathLst>
          </a:custGeom>
          <a:solidFill>
            <a:srgbClr val="FFFFFF"/>
          </a:solidFill>
          <a:ln w="1588" cap="flat">
            <a:solidFill>
              <a:srgbClr val="FFFFFF"/>
            </a:solidFill>
            <a:prstDash val="solid"/>
            <a:bevel/>
            <a:headEnd/>
            <a:tailEnd/>
          </a:ln>
        </p:spPr>
        <p:txBody>
          <a:bodyPr/>
          <a:lstStyle/>
          <a:p>
            <a:endParaRPr lang="en-US"/>
          </a:p>
        </p:txBody>
      </p:sp>
      <p:sp>
        <p:nvSpPr>
          <p:cNvPr id="45" name="Freeform 9"/>
          <p:cNvSpPr>
            <a:spLocks/>
          </p:cNvSpPr>
          <p:nvPr/>
        </p:nvSpPr>
        <p:spPr bwMode="auto">
          <a:xfrm>
            <a:off x="1309160" y="2733713"/>
            <a:ext cx="1358900" cy="247650"/>
          </a:xfrm>
          <a:custGeom>
            <a:avLst/>
            <a:gdLst>
              <a:gd name="T0" fmla="*/ 2147483647 w 8290"/>
              <a:gd name="T1" fmla="*/ 2147483647 h 1509"/>
              <a:gd name="T2" fmla="*/ 2147483647 w 8290"/>
              <a:gd name="T3" fmla="*/ 2147483647 h 1509"/>
              <a:gd name="T4" fmla="*/ 2147483647 w 8290"/>
              <a:gd name="T5" fmla="*/ 0 h 1509"/>
              <a:gd name="T6" fmla="*/ 2147483647 w 8290"/>
              <a:gd name="T7" fmla="*/ 2147483647 h 1509"/>
              <a:gd name="T8" fmla="*/ 2147483647 w 8290"/>
              <a:gd name="T9" fmla="*/ 2147483647 h 1509"/>
              <a:gd name="T10" fmla="*/ 0 60000 65536"/>
              <a:gd name="T11" fmla="*/ 0 60000 65536"/>
              <a:gd name="T12" fmla="*/ 0 60000 65536"/>
              <a:gd name="T13" fmla="*/ 0 60000 65536"/>
              <a:gd name="T14" fmla="*/ 0 60000 65536"/>
              <a:gd name="T15" fmla="*/ 0 w 8290"/>
              <a:gd name="T16" fmla="*/ 0 h 1509"/>
              <a:gd name="T17" fmla="*/ 8290 w 8290"/>
              <a:gd name="T18" fmla="*/ 1509 h 1509"/>
            </a:gdLst>
            <a:ahLst/>
            <a:cxnLst>
              <a:cxn ang="T10">
                <a:pos x="T0" y="T1"/>
              </a:cxn>
              <a:cxn ang="T11">
                <a:pos x="T2" y="T3"/>
              </a:cxn>
              <a:cxn ang="T12">
                <a:pos x="T4" y="T5"/>
              </a:cxn>
              <a:cxn ang="T13">
                <a:pos x="T6" y="T7"/>
              </a:cxn>
              <a:cxn ang="T14">
                <a:pos x="T8" y="T9"/>
              </a:cxn>
            </a:cxnLst>
            <a:rect l="T15" t="T16" r="T17" b="T18"/>
            <a:pathLst>
              <a:path w="8290" h="1509">
                <a:moveTo>
                  <a:pt x="34" y="1509"/>
                </a:moveTo>
                <a:lnTo>
                  <a:pt x="34" y="1509"/>
                </a:lnTo>
                <a:cubicBezTo>
                  <a:pt x="0" y="1006"/>
                  <a:pt x="12" y="501"/>
                  <a:pt x="70" y="0"/>
                </a:cubicBezTo>
                <a:lnTo>
                  <a:pt x="8290" y="955"/>
                </a:lnTo>
                <a:lnTo>
                  <a:pt x="34" y="1509"/>
                </a:lnTo>
                <a:close/>
              </a:path>
            </a:pathLst>
          </a:custGeom>
          <a:noFill/>
          <a:ln w="31750"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0"/>
          <p:cNvSpPr>
            <a:spLocks/>
          </p:cNvSpPr>
          <p:nvPr/>
        </p:nvSpPr>
        <p:spPr bwMode="auto">
          <a:xfrm>
            <a:off x="1869548" y="1682788"/>
            <a:ext cx="2419350" cy="2422525"/>
          </a:xfrm>
          <a:custGeom>
            <a:avLst/>
            <a:gdLst>
              <a:gd name="T0" fmla="*/ 2147483647 w 14752"/>
              <a:gd name="T1" fmla="*/ 2147483647 h 14767"/>
              <a:gd name="T2" fmla="*/ 2147483647 w 14752"/>
              <a:gd name="T3" fmla="*/ 2147483647 h 14767"/>
              <a:gd name="T4" fmla="*/ 2147483647 w 14752"/>
              <a:gd name="T5" fmla="*/ 0 h 14767"/>
              <a:gd name="T6" fmla="*/ 2147483647 w 14752"/>
              <a:gd name="T7" fmla="*/ 2147483647 h 14767"/>
              <a:gd name="T8" fmla="*/ 2147483647 w 14752"/>
              <a:gd name="T9" fmla="*/ 2147483647 h 14767"/>
              <a:gd name="T10" fmla="*/ 0 w 14752"/>
              <a:gd name="T11" fmla="*/ 2147483647 h 14767"/>
              <a:gd name="T12" fmla="*/ 2147483647 w 14752"/>
              <a:gd name="T13" fmla="*/ 2147483647 h 14767"/>
              <a:gd name="T14" fmla="*/ 2147483647 w 14752"/>
              <a:gd name="T15" fmla="*/ 2147483647 h 14767"/>
              <a:gd name="T16" fmla="*/ 0 60000 65536"/>
              <a:gd name="T17" fmla="*/ 0 60000 65536"/>
              <a:gd name="T18" fmla="*/ 0 60000 65536"/>
              <a:gd name="T19" fmla="*/ 0 60000 65536"/>
              <a:gd name="T20" fmla="*/ 0 60000 65536"/>
              <a:gd name="T21" fmla="*/ 0 60000 65536"/>
              <a:gd name="T22" fmla="*/ 0 60000 65536"/>
              <a:gd name="T23" fmla="*/ 0 60000 65536"/>
              <a:gd name="T24" fmla="*/ 0 w 14752"/>
              <a:gd name="T25" fmla="*/ 0 h 14767"/>
              <a:gd name="T26" fmla="*/ 14752 w 14752"/>
              <a:gd name="T27" fmla="*/ 14767 h 147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52" h="14767">
                <a:moveTo>
                  <a:pt x="22" y="6375"/>
                </a:moveTo>
                <a:lnTo>
                  <a:pt x="22" y="6375"/>
                </a:lnTo>
                <a:cubicBezTo>
                  <a:pt x="527" y="2722"/>
                  <a:pt x="3656" y="0"/>
                  <a:pt x="7352" y="0"/>
                </a:cubicBezTo>
                <a:cubicBezTo>
                  <a:pt x="11439" y="0"/>
                  <a:pt x="14752" y="3306"/>
                  <a:pt x="14752" y="7384"/>
                </a:cubicBezTo>
                <a:cubicBezTo>
                  <a:pt x="14752" y="11462"/>
                  <a:pt x="11439" y="14767"/>
                  <a:pt x="7352" y="14767"/>
                </a:cubicBezTo>
                <a:cubicBezTo>
                  <a:pt x="3588" y="14767"/>
                  <a:pt x="423" y="11947"/>
                  <a:pt x="0" y="8215"/>
                </a:cubicBezTo>
                <a:lnTo>
                  <a:pt x="7352" y="7384"/>
                </a:lnTo>
                <a:lnTo>
                  <a:pt x="22" y="6375"/>
                </a:lnTo>
                <a:close/>
              </a:path>
            </a:pathLst>
          </a:custGeom>
          <a:noFill/>
          <a:ln w="31750"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1"/>
          <p:cNvSpPr>
            <a:spLocks/>
          </p:cNvSpPr>
          <p:nvPr/>
        </p:nvSpPr>
        <p:spPr bwMode="auto">
          <a:xfrm>
            <a:off x="5182660" y="1955838"/>
            <a:ext cx="1717675" cy="1716088"/>
          </a:xfrm>
          <a:custGeom>
            <a:avLst/>
            <a:gdLst>
              <a:gd name="T0" fmla="*/ 2147483647 w 5234"/>
              <a:gd name="T1" fmla="*/ 2147483647 h 5233"/>
              <a:gd name="T2" fmla="*/ 2147483647 w 5234"/>
              <a:gd name="T3" fmla="*/ 2147483647 h 5233"/>
              <a:gd name="T4" fmla="*/ 2147483647 w 5234"/>
              <a:gd name="T5" fmla="*/ 2147483647 h 5233"/>
              <a:gd name="T6" fmla="*/ 0 w 5234"/>
              <a:gd name="T7" fmla="*/ 2147483647 h 5233"/>
              <a:gd name="T8" fmla="*/ 2147483647 w 5234"/>
              <a:gd name="T9" fmla="*/ 0 h 5233"/>
              <a:gd name="T10" fmla="*/ 2147483647 w 5234"/>
              <a:gd name="T11" fmla="*/ 2147483647 h 5233"/>
              <a:gd name="T12" fmla="*/ 2147483647 w 5234"/>
              <a:gd name="T13" fmla="*/ 2147483647 h 5233"/>
              <a:gd name="T14" fmla="*/ 2147483647 w 5234"/>
              <a:gd name="T15" fmla="*/ 2147483647 h 5233"/>
              <a:gd name="T16" fmla="*/ 2147483647 w 5234"/>
              <a:gd name="T17" fmla="*/ 2147483647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34"/>
              <a:gd name="T28" fmla="*/ 0 h 5233"/>
              <a:gd name="T29" fmla="*/ 5234 w 5234"/>
              <a:gd name="T30" fmla="*/ 5233 h 5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34" h="5233">
                <a:moveTo>
                  <a:pt x="4348" y="4579"/>
                </a:moveTo>
                <a:lnTo>
                  <a:pt x="4348" y="4579"/>
                </a:lnTo>
                <a:cubicBezTo>
                  <a:pt x="3870" y="5000"/>
                  <a:pt x="3255" y="5233"/>
                  <a:pt x="2617" y="5233"/>
                </a:cubicBezTo>
                <a:cubicBezTo>
                  <a:pt x="1172" y="5233"/>
                  <a:pt x="0" y="4061"/>
                  <a:pt x="0" y="2616"/>
                </a:cubicBezTo>
                <a:cubicBezTo>
                  <a:pt x="0" y="1171"/>
                  <a:pt x="1172" y="0"/>
                  <a:pt x="2617" y="0"/>
                </a:cubicBezTo>
                <a:cubicBezTo>
                  <a:pt x="4062" y="0"/>
                  <a:pt x="5234" y="1171"/>
                  <a:pt x="5234" y="2616"/>
                </a:cubicBezTo>
                <a:cubicBezTo>
                  <a:pt x="5234" y="3366"/>
                  <a:pt x="4912" y="4081"/>
                  <a:pt x="4350" y="4577"/>
                </a:cubicBezTo>
                <a:lnTo>
                  <a:pt x="2617" y="2616"/>
                </a:lnTo>
                <a:lnTo>
                  <a:pt x="4348" y="4579"/>
                </a:lnTo>
                <a:close/>
              </a:path>
            </a:pathLst>
          </a:custGeom>
          <a:noFill/>
          <a:ln w="31750" cap="rnd">
            <a:solidFill>
              <a:srgbClr val="66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Line 12"/>
          <p:cNvSpPr>
            <a:spLocks noChangeShapeType="1"/>
          </p:cNvSpPr>
          <p:nvPr/>
        </p:nvSpPr>
        <p:spPr bwMode="auto">
          <a:xfrm>
            <a:off x="3193523" y="1663738"/>
            <a:ext cx="2847975" cy="276225"/>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3"/>
          <p:cNvSpPr>
            <a:spLocks noChangeShapeType="1"/>
          </p:cNvSpPr>
          <p:nvPr/>
        </p:nvSpPr>
        <p:spPr bwMode="auto">
          <a:xfrm flipV="1">
            <a:off x="3252260" y="3689388"/>
            <a:ext cx="2789238" cy="420688"/>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Rectangle 14"/>
          <p:cNvSpPr>
            <a:spLocks noChangeArrowheads="1"/>
          </p:cNvSpPr>
          <p:nvPr/>
        </p:nvSpPr>
        <p:spPr bwMode="auto">
          <a:xfrm>
            <a:off x="3261785" y="2551151"/>
            <a:ext cx="385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0">
                <a:solidFill>
                  <a:srgbClr val="FFFF00"/>
                </a:solidFill>
                <a:latin typeface="Wingdings" charset="0"/>
              </a:rPr>
              <a:t>J</a:t>
            </a:r>
            <a:endParaRPr lang="en-US" sz="3600" b="0"/>
          </a:p>
        </p:txBody>
      </p:sp>
      <p:sp>
        <p:nvSpPr>
          <p:cNvPr id="51" name="Rectangle 15"/>
          <p:cNvSpPr>
            <a:spLocks noChangeArrowheads="1"/>
          </p:cNvSpPr>
          <p:nvPr/>
        </p:nvSpPr>
        <p:spPr bwMode="auto">
          <a:xfrm>
            <a:off x="6352648" y="2670213"/>
            <a:ext cx="388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0">
                <a:solidFill>
                  <a:srgbClr val="FFFFFF"/>
                </a:solidFill>
                <a:latin typeface="Wingdings" charset="0"/>
              </a:rPr>
              <a:t>K</a:t>
            </a:r>
            <a:endParaRPr lang="en-US" sz="3600" b="0"/>
          </a:p>
        </p:txBody>
      </p:sp>
      <p:sp>
        <p:nvSpPr>
          <p:cNvPr id="52" name="Rectangle 16"/>
          <p:cNvSpPr>
            <a:spLocks noChangeArrowheads="1"/>
          </p:cNvSpPr>
          <p:nvPr/>
        </p:nvSpPr>
        <p:spPr bwMode="auto">
          <a:xfrm>
            <a:off x="5770035" y="2081251"/>
            <a:ext cx="385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0">
                <a:solidFill>
                  <a:srgbClr val="66FFFF"/>
                </a:solidFill>
                <a:latin typeface="Wingdings" charset="0"/>
              </a:rPr>
              <a:t>J</a:t>
            </a:r>
            <a:endParaRPr lang="en-US" sz="3600" b="0"/>
          </a:p>
        </p:txBody>
      </p:sp>
      <p:sp>
        <p:nvSpPr>
          <p:cNvPr id="53" name="Rectangle 17"/>
          <p:cNvSpPr>
            <a:spLocks noChangeArrowheads="1"/>
          </p:cNvSpPr>
          <p:nvPr/>
        </p:nvSpPr>
        <p:spPr bwMode="auto">
          <a:xfrm>
            <a:off x="334966" y="3282988"/>
            <a:ext cx="388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0">
                <a:latin typeface="Wingdings" charset="0"/>
              </a:rPr>
              <a:t>L</a:t>
            </a:r>
            <a:endParaRPr lang="en-US" sz="3600" b="0"/>
          </a:p>
        </p:txBody>
      </p:sp>
      <p:sp>
        <p:nvSpPr>
          <p:cNvPr id="83" name="Freeform 18"/>
          <p:cNvSpPr>
            <a:spLocks/>
          </p:cNvSpPr>
          <p:nvPr/>
        </p:nvSpPr>
        <p:spPr bwMode="auto">
          <a:xfrm>
            <a:off x="1309160" y="2733713"/>
            <a:ext cx="1358900" cy="247650"/>
          </a:xfrm>
          <a:custGeom>
            <a:avLst/>
            <a:gdLst>
              <a:gd name="T0" fmla="*/ 2147483647 w 8290"/>
              <a:gd name="T1" fmla="*/ 2147483647 h 1509"/>
              <a:gd name="T2" fmla="*/ 2147483647 w 8290"/>
              <a:gd name="T3" fmla="*/ 2147483647 h 1509"/>
              <a:gd name="T4" fmla="*/ 2147483647 w 8290"/>
              <a:gd name="T5" fmla="*/ 0 h 1509"/>
              <a:gd name="T6" fmla="*/ 2147483647 w 8290"/>
              <a:gd name="T7" fmla="*/ 2147483647 h 1509"/>
              <a:gd name="T8" fmla="*/ 2147483647 w 8290"/>
              <a:gd name="T9" fmla="*/ 2147483647 h 1509"/>
              <a:gd name="T10" fmla="*/ 0 60000 65536"/>
              <a:gd name="T11" fmla="*/ 0 60000 65536"/>
              <a:gd name="T12" fmla="*/ 0 60000 65536"/>
              <a:gd name="T13" fmla="*/ 0 60000 65536"/>
              <a:gd name="T14" fmla="*/ 0 60000 65536"/>
              <a:gd name="T15" fmla="*/ 0 w 8290"/>
              <a:gd name="T16" fmla="*/ 0 h 1509"/>
              <a:gd name="T17" fmla="*/ 8290 w 8290"/>
              <a:gd name="T18" fmla="*/ 1509 h 1509"/>
            </a:gdLst>
            <a:ahLst/>
            <a:cxnLst>
              <a:cxn ang="T10">
                <a:pos x="T0" y="T1"/>
              </a:cxn>
              <a:cxn ang="T11">
                <a:pos x="T2" y="T3"/>
              </a:cxn>
              <a:cxn ang="T12">
                <a:pos x="T4" y="T5"/>
              </a:cxn>
              <a:cxn ang="T13">
                <a:pos x="T6" y="T7"/>
              </a:cxn>
              <a:cxn ang="T14">
                <a:pos x="T8" y="T9"/>
              </a:cxn>
            </a:cxnLst>
            <a:rect l="T15" t="T16" r="T17" b="T18"/>
            <a:pathLst>
              <a:path w="8290" h="1509">
                <a:moveTo>
                  <a:pt x="34" y="1509"/>
                </a:moveTo>
                <a:lnTo>
                  <a:pt x="34" y="1509"/>
                </a:lnTo>
                <a:cubicBezTo>
                  <a:pt x="0" y="1006"/>
                  <a:pt x="12" y="501"/>
                  <a:pt x="70" y="0"/>
                </a:cubicBezTo>
                <a:lnTo>
                  <a:pt x="8290" y="955"/>
                </a:lnTo>
                <a:lnTo>
                  <a:pt x="34" y="1509"/>
                </a:lnTo>
                <a:close/>
              </a:path>
            </a:pathLst>
          </a:custGeom>
          <a:noFill/>
          <a:ln w="317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19"/>
          <p:cNvSpPr>
            <a:spLocks/>
          </p:cNvSpPr>
          <p:nvPr/>
        </p:nvSpPr>
        <p:spPr bwMode="auto">
          <a:xfrm>
            <a:off x="1869548" y="1682788"/>
            <a:ext cx="2419350" cy="2422525"/>
          </a:xfrm>
          <a:custGeom>
            <a:avLst/>
            <a:gdLst>
              <a:gd name="T0" fmla="*/ 2147483647 w 14752"/>
              <a:gd name="T1" fmla="*/ 2147483647 h 14767"/>
              <a:gd name="T2" fmla="*/ 2147483647 w 14752"/>
              <a:gd name="T3" fmla="*/ 2147483647 h 14767"/>
              <a:gd name="T4" fmla="*/ 2147483647 w 14752"/>
              <a:gd name="T5" fmla="*/ 0 h 14767"/>
              <a:gd name="T6" fmla="*/ 2147483647 w 14752"/>
              <a:gd name="T7" fmla="*/ 2147483647 h 14767"/>
              <a:gd name="T8" fmla="*/ 2147483647 w 14752"/>
              <a:gd name="T9" fmla="*/ 2147483647 h 14767"/>
              <a:gd name="T10" fmla="*/ 0 w 14752"/>
              <a:gd name="T11" fmla="*/ 2147483647 h 14767"/>
              <a:gd name="T12" fmla="*/ 2147483647 w 14752"/>
              <a:gd name="T13" fmla="*/ 2147483647 h 14767"/>
              <a:gd name="T14" fmla="*/ 2147483647 w 14752"/>
              <a:gd name="T15" fmla="*/ 2147483647 h 14767"/>
              <a:gd name="T16" fmla="*/ 0 60000 65536"/>
              <a:gd name="T17" fmla="*/ 0 60000 65536"/>
              <a:gd name="T18" fmla="*/ 0 60000 65536"/>
              <a:gd name="T19" fmla="*/ 0 60000 65536"/>
              <a:gd name="T20" fmla="*/ 0 60000 65536"/>
              <a:gd name="T21" fmla="*/ 0 60000 65536"/>
              <a:gd name="T22" fmla="*/ 0 60000 65536"/>
              <a:gd name="T23" fmla="*/ 0 60000 65536"/>
              <a:gd name="T24" fmla="*/ 0 w 14752"/>
              <a:gd name="T25" fmla="*/ 0 h 14767"/>
              <a:gd name="T26" fmla="*/ 14752 w 14752"/>
              <a:gd name="T27" fmla="*/ 14767 h 147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52" h="14767">
                <a:moveTo>
                  <a:pt x="22" y="6375"/>
                </a:moveTo>
                <a:lnTo>
                  <a:pt x="22" y="6375"/>
                </a:lnTo>
                <a:cubicBezTo>
                  <a:pt x="527" y="2722"/>
                  <a:pt x="3656" y="0"/>
                  <a:pt x="7352" y="0"/>
                </a:cubicBezTo>
                <a:cubicBezTo>
                  <a:pt x="11439" y="0"/>
                  <a:pt x="14752" y="3306"/>
                  <a:pt x="14752" y="7384"/>
                </a:cubicBezTo>
                <a:cubicBezTo>
                  <a:pt x="14752" y="11462"/>
                  <a:pt x="11439" y="14767"/>
                  <a:pt x="7352" y="14767"/>
                </a:cubicBezTo>
                <a:cubicBezTo>
                  <a:pt x="3588" y="14767"/>
                  <a:pt x="423" y="11947"/>
                  <a:pt x="0" y="8215"/>
                </a:cubicBezTo>
                <a:lnTo>
                  <a:pt x="7352" y="7384"/>
                </a:lnTo>
                <a:lnTo>
                  <a:pt x="22" y="6375"/>
                </a:lnTo>
                <a:close/>
              </a:path>
            </a:pathLst>
          </a:custGeom>
          <a:noFill/>
          <a:ln w="31750" cap="rnd">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0"/>
          <p:cNvSpPr>
            <a:spLocks/>
          </p:cNvSpPr>
          <p:nvPr/>
        </p:nvSpPr>
        <p:spPr bwMode="auto">
          <a:xfrm rot="17930317">
            <a:off x="5181866" y="1956632"/>
            <a:ext cx="1717675" cy="1716088"/>
          </a:xfrm>
          <a:custGeom>
            <a:avLst/>
            <a:gdLst>
              <a:gd name="T0" fmla="*/ 2147483647 w 5234"/>
              <a:gd name="T1" fmla="*/ 2147483647 h 5233"/>
              <a:gd name="T2" fmla="*/ 2147483647 w 5234"/>
              <a:gd name="T3" fmla="*/ 2147483647 h 5233"/>
              <a:gd name="T4" fmla="*/ 2147483647 w 5234"/>
              <a:gd name="T5" fmla="*/ 2147483647 h 5233"/>
              <a:gd name="T6" fmla="*/ 0 w 5234"/>
              <a:gd name="T7" fmla="*/ 2147483647 h 5233"/>
              <a:gd name="T8" fmla="*/ 2147483647 w 5234"/>
              <a:gd name="T9" fmla="*/ 0 h 5233"/>
              <a:gd name="T10" fmla="*/ 2147483647 w 5234"/>
              <a:gd name="T11" fmla="*/ 2147483647 h 5233"/>
              <a:gd name="T12" fmla="*/ 2147483647 w 5234"/>
              <a:gd name="T13" fmla="*/ 2147483647 h 5233"/>
              <a:gd name="T14" fmla="*/ 2147483647 w 5234"/>
              <a:gd name="T15" fmla="*/ 2147483647 h 5233"/>
              <a:gd name="T16" fmla="*/ 2147483647 w 5234"/>
              <a:gd name="T17" fmla="*/ 2147483647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34"/>
              <a:gd name="T28" fmla="*/ 0 h 5233"/>
              <a:gd name="T29" fmla="*/ 5234 w 5234"/>
              <a:gd name="T30" fmla="*/ 5233 h 5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34" h="5233">
                <a:moveTo>
                  <a:pt x="4348" y="4579"/>
                </a:moveTo>
                <a:lnTo>
                  <a:pt x="4348" y="4579"/>
                </a:lnTo>
                <a:cubicBezTo>
                  <a:pt x="3870" y="5000"/>
                  <a:pt x="3255" y="5233"/>
                  <a:pt x="2617" y="5233"/>
                </a:cubicBezTo>
                <a:cubicBezTo>
                  <a:pt x="1172" y="5233"/>
                  <a:pt x="0" y="4061"/>
                  <a:pt x="0" y="2616"/>
                </a:cubicBezTo>
                <a:cubicBezTo>
                  <a:pt x="0" y="1171"/>
                  <a:pt x="1172" y="0"/>
                  <a:pt x="2617" y="0"/>
                </a:cubicBezTo>
                <a:cubicBezTo>
                  <a:pt x="4062" y="0"/>
                  <a:pt x="5234" y="1171"/>
                  <a:pt x="5234" y="2616"/>
                </a:cubicBezTo>
                <a:cubicBezTo>
                  <a:pt x="5234" y="3366"/>
                  <a:pt x="4912" y="4081"/>
                  <a:pt x="4350" y="4577"/>
                </a:cubicBezTo>
                <a:lnTo>
                  <a:pt x="2617" y="2616"/>
                </a:lnTo>
                <a:lnTo>
                  <a:pt x="4348" y="4579"/>
                </a:lnTo>
                <a:close/>
              </a:path>
            </a:pathLst>
          </a:custGeom>
          <a:noFill/>
          <a:ln w="31750" cap="rnd">
            <a:solidFill>
              <a:srgbClr val="66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Line 21"/>
          <p:cNvSpPr>
            <a:spLocks noChangeShapeType="1"/>
          </p:cNvSpPr>
          <p:nvPr/>
        </p:nvSpPr>
        <p:spPr bwMode="auto">
          <a:xfrm>
            <a:off x="3193523" y="1663738"/>
            <a:ext cx="2847975" cy="276225"/>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22"/>
          <p:cNvSpPr>
            <a:spLocks noChangeShapeType="1"/>
          </p:cNvSpPr>
          <p:nvPr/>
        </p:nvSpPr>
        <p:spPr bwMode="auto">
          <a:xfrm flipV="1">
            <a:off x="3252260" y="3689388"/>
            <a:ext cx="2789238" cy="420688"/>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23"/>
          <p:cNvSpPr>
            <a:spLocks noChangeShapeType="1"/>
          </p:cNvSpPr>
          <p:nvPr/>
        </p:nvSpPr>
        <p:spPr bwMode="auto">
          <a:xfrm>
            <a:off x="6730473" y="3079788"/>
            <a:ext cx="735012" cy="436563"/>
          </a:xfrm>
          <a:prstGeom prst="line">
            <a:avLst/>
          </a:prstGeom>
          <a:noFill/>
          <a:ln w="38100">
            <a:solidFill>
              <a:schemeClr val="tx1"/>
            </a:solidFill>
            <a:round/>
            <a:headEnd type="arrow"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89" name="Line 24"/>
          <p:cNvSpPr>
            <a:spLocks noChangeShapeType="1"/>
          </p:cNvSpPr>
          <p:nvPr/>
        </p:nvSpPr>
        <p:spPr bwMode="auto">
          <a:xfrm>
            <a:off x="1720323" y="1571663"/>
            <a:ext cx="696912" cy="661988"/>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0" name="Line 25"/>
          <p:cNvSpPr>
            <a:spLocks noChangeShapeType="1"/>
          </p:cNvSpPr>
          <p:nvPr/>
        </p:nvSpPr>
        <p:spPr bwMode="auto">
          <a:xfrm>
            <a:off x="884769" y="2868651"/>
            <a:ext cx="3429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1" name="Rectangle 3"/>
          <p:cNvSpPr txBox="1">
            <a:spLocks noChangeArrowheads="1"/>
          </p:cNvSpPr>
          <p:nvPr/>
        </p:nvSpPr>
        <p:spPr bwMode="auto">
          <a:xfrm>
            <a:off x="566208" y="4736040"/>
            <a:ext cx="8067675" cy="117369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46038" rIns="0" bIns="46038"/>
          <a:lstStyle>
            <a:lvl1pPr marL="342900" indent="-342900"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lnSpc>
                <a:spcPct val="130000"/>
              </a:lnSpc>
              <a:spcBef>
                <a:spcPct val="30000"/>
              </a:spcBef>
              <a:buClr>
                <a:schemeClr val="tx2"/>
              </a:buClr>
              <a:buSzPct val="75000"/>
              <a:buFont typeface="Wingdings" charset="0"/>
              <a:buNone/>
            </a:pPr>
            <a:r>
              <a:rPr lang="en-US" sz="2000" b="0"/>
              <a:t>Total candidates: 200,000+</a:t>
            </a:r>
          </a:p>
          <a:p>
            <a:pPr algn="ctr" eaLnBrk="1" hangingPunct="1">
              <a:lnSpc>
                <a:spcPct val="130000"/>
              </a:lnSpc>
              <a:spcBef>
                <a:spcPct val="30000"/>
              </a:spcBef>
              <a:buClr>
                <a:schemeClr val="tx2"/>
              </a:buClr>
              <a:buSzPct val="75000"/>
              <a:buFont typeface="Wingdings" charset="0"/>
              <a:buNone/>
            </a:pPr>
            <a:r>
              <a:rPr lang="en-US" sz="2000" b="0"/>
              <a:t>(200 design blocks) x (1,000+ error appearance cycles)</a:t>
            </a:r>
          </a:p>
        </p:txBody>
      </p:sp>
    </p:spTree>
    <p:extLst>
      <p:ext uri="{BB962C8B-B14F-4D97-AF65-F5344CB8AC3E}">
        <p14:creationId xmlns:p14="http://schemas.microsoft.com/office/powerpoint/2010/main" val="909147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IFRA Review</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216</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92500" lnSpcReduction="1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IFRA simultaneously computes an abstract trace of what happened on the chip leading to the bug, as well as localizes where an error might have happened.</a:t>
            </a:r>
          </a:p>
          <a:p>
            <a:pPr lvl="1">
              <a:lnSpc>
                <a:spcPct val="130000"/>
              </a:lnSpc>
              <a:spcAft>
                <a:spcPts val="800"/>
              </a:spcAft>
              <a:buClr>
                <a:schemeClr val="tx2"/>
              </a:buClr>
              <a:buSzPct val="75000"/>
              <a:buFont typeface="Wingdings" charset="0"/>
              <a:buChar char="l"/>
              <a:defRPr/>
            </a:pPr>
            <a:r>
              <a:rPr lang="en-US" sz="2800" dirty="0" smtClean="0">
                <a:solidFill>
                  <a:srgbClr val="92D050"/>
                </a:solidFill>
              </a:rPr>
              <a:t>No need for repetition.</a:t>
            </a:r>
          </a:p>
          <a:p>
            <a:pPr lvl="1">
              <a:lnSpc>
                <a:spcPct val="130000"/>
              </a:lnSpc>
              <a:spcAft>
                <a:spcPts val="800"/>
              </a:spcAft>
              <a:buClr>
                <a:schemeClr val="tx2"/>
              </a:buClr>
              <a:buSzPct val="75000"/>
              <a:buFont typeface="Wingdings" charset="0"/>
              <a:buChar char="l"/>
              <a:defRPr/>
            </a:pPr>
            <a:r>
              <a:rPr lang="en-US" sz="2800" dirty="0" smtClean="0">
                <a:solidFill>
                  <a:srgbClr val="92D050"/>
                </a:solidFill>
              </a:rPr>
              <a:t>Low on-chip overhead.</a:t>
            </a:r>
          </a:p>
          <a:p>
            <a:pPr lvl="1">
              <a:lnSpc>
                <a:spcPct val="130000"/>
              </a:lnSpc>
              <a:spcAft>
                <a:spcPts val="800"/>
              </a:spcAft>
              <a:buClr>
                <a:schemeClr val="tx2"/>
              </a:buClr>
              <a:buSzPct val="75000"/>
              <a:buFont typeface="Wingdings" charset="0"/>
              <a:buChar char="l"/>
              <a:defRPr/>
            </a:pPr>
            <a:r>
              <a:rPr lang="en-US" sz="2800" dirty="0" smtClean="0">
                <a:solidFill>
                  <a:srgbClr val="92D050"/>
                </a:solidFill>
              </a:rPr>
              <a:t>Exploits knowledge of the test program.</a:t>
            </a:r>
          </a:p>
          <a:p>
            <a:pPr lvl="1">
              <a:lnSpc>
                <a:spcPct val="130000"/>
              </a:lnSpc>
              <a:spcAft>
                <a:spcPts val="800"/>
              </a:spcAft>
              <a:buClr>
                <a:schemeClr val="tx2"/>
              </a:buClr>
              <a:buSzPct val="75000"/>
              <a:buFont typeface="Wingdings" charset="0"/>
              <a:buChar char="l"/>
              <a:defRPr/>
            </a:pPr>
            <a:r>
              <a:rPr lang="en-US" sz="2800" dirty="0" smtClean="0">
                <a:solidFill>
                  <a:srgbClr val="FF0000"/>
                </a:solidFill>
              </a:rPr>
              <a:t>Requires intimate understanding of processor microarchitecture.</a:t>
            </a:r>
          </a:p>
          <a:p>
            <a:pPr lvl="2">
              <a:lnSpc>
                <a:spcPct val="130000"/>
              </a:lnSpc>
              <a:spcAft>
                <a:spcPts val="800"/>
              </a:spcAft>
              <a:buClr>
                <a:schemeClr val="tx2"/>
              </a:buClr>
              <a:buSzPct val="75000"/>
              <a:buFont typeface="Wingdings" charset="0"/>
              <a:buChar char="l"/>
              <a:defRPr/>
            </a:pPr>
            <a:r>
              <a:rPr lang="en-US" sz="2800" dirty="0" smtClean="0">
                <a:solidFill>
                  <a:schemeClr val="tx2"/>
                </a:solidFill>
              </a:rPr>
              <a:t>Can we formalize this?</a:t>
            </a:r>
          </a:p>
          <a:p>
            <a:pPr>
              <a:lnSpc>
                <a:spcPct val="130000"/>
              </a:lnSpc>
              <a:spcAft>
                <a:spcPts val="800"/>
              </a:spcAft>
              <a:buClr>
                <a:schemeClr val="tx2"/>
              </a:buClr>
              <a:buSzPct val="75000"/>
              <a:buFont typeface="Wingdings" charset="0"/>
              <a:buChar char="l"/>
              <a:defRPr/>
            </a:pPr>
            <a:endParaRPr lang="en-US" sz="2800" dirty="0"/>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3789731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smtClean="0">
                <a:solidFill>
                  <a:schemeClr val="tx1"/>
                </a:solidFill>
                <a:latin typeface="Arial" charset="0"/>
              </a:rPr>
              <a:t>B</a:t>
            </a:r>
            <a:r>
              <a:rPr lang="en-US" dirty="0" smtClean="0">
                <a:solidFill>
                  <a:srgbClr val="D5EBFF"/>
                </a:solidFill>
                <a:latin typeface="Arial" charset="0"/>
              </a:rPr>
              <a:t>ug </a:t>
            </a:r>
            <a:r>
              <a:rPr lang="en-US" dirty="0" smtClean="0">
                <a:solidFill>
                  <a:srgbClr val="FFFFFF"/>
                </a:solidFill>
                <a:latin typeface="Arial" charset="0"/>
              </a:rPr>
              <a:t>Lo</a:t>
            </a:r>
            <a:r>
              <a:rPr lang="en-US" dirty="0" smtClean="0">
                <a:solidFill>
                  <a:srgbClr val="D5EBFF"/>
                </a:solidFill>
                <a:latin typeface="Arial" charset="0"/>
              </a:rPr>
              <a:t>calization </a:t>
            </a:r>
            <a:r>
              <a:rPr lang="en-US" dirty="0" smtClean="0">
                <a:solidFill>
                  <a:srgbClr val="FFFFFF"/>
                </a:solidFill>
                <a:latin typeface="Arial" charset="0"/>
              </a:rPr>
              <a:t>G</a:t>
            </a:r>
            <a:r>
              <a:rPr lang="en-US" dirty="0" smtClean="0">
                <a:solidFill>
                  <a:srgbClr val="D5EBFF"/>
                </a:solidFill>
                <a:latin typeface="Arial" charset="0"/>
              </a:rPr>
              <a:t>raph</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217</a:t>
            </a:fld>
            <a:endParaRPr lang="en-US" sz="1400">
              <a:solidFill>
                <a:srgbClr val="FFFFFF"/>
              </a:solidFill>
            </a:endParaRPr>
          </a:p>
        </p:txBody>
      </p:sp>
      <p:cxnSp>
        <p:nvCxnSpPr>
          <p:cNvPr id="32" name="Straight Connector 51"/>
          <p:cNvCxnSpPr>
            <a:cxnSpLocks noChangeShapeType="1"/>
          </p:cNvCxnSpPr>
          <p:nvPr/>
        </p:nvCxnSpPr>
        <p:spPr bwMode="auto">
          <a:xfrm flipV="1">
            <a:off x="889000" y="5180015"/>
            <a:ext cx="7588250" cy="0"/>
          </a:xfrm>
          <a:prstGeom prst="line">
            <a:avLst/>
          </a:prstGeom>
          <a:noFill/>
          <a:ln w="38100">
            <a:solidFill>
              <a:srgbClr val="66FFFF"/>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33" name="Rectangle 59"/>
          <p:cNvSpPr>
            <a:spLocks noChangeArrowheads="1"/>
          </p:cNvSpPr>
          <p:nvPr/>
        </p:nvSpPr>
        <p:spPr bwMode="auto">
          <a:xfrm>
            <a:off x="2211388" y="1350968"/>
            <a:ext cx="2544762" cy="557212"/>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a:t>Special </a:t>
            </a:r>
            <a:r>
              <a:rPr lang="en-US" sz="2000">
                <a:solidFill>
                  <a:schemeClr val="tx2"/>
                </a:solidFill>
              </a:rPr>
              <a:t>recorders</a:t>
            </a:r>
          </a:p>
        </p:txBody>
      </p:sp>
      <p:sp>
        <p:nvSpPr>
          <p:cNvPr id="34" name="TextBox 83"/>
          <p:cNvSpPr txBox="1">
            <a:spLocks noChangeArrowheads="1"/>
          </p:cNvSpPr>
          <p:nvPr/>
        </p:nvSpPr>
        <p:spPr bwMode="auto">
          <a:xfrm>
            <a:off x="196850" y="1136652"/>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66FFFF"/>
                </a:solidFill>
              </a:rPr>
              <a:t>Design</a:t>
            </a:r>
          </a:p>
          <a:p>
            <a:pPr eaLnBrk="1" hangingPunct="1"/>
            <a:r>
              <a:rPr lang="en-US" sz="2400">
                <a:solidFill>
                  <a:srgbClr val="66FFFF"/>
                </a:solidFill>
              </a:rPr>
              <a:t>Phase</a:t>
            </a:r>
          </a:p>
        </p:txBody>
      </p:sp>
      <p:sp>
        <p:nvSpPr>
          <p:cNvPr id="35" name="Rectangle 62"/>
          <p:cNvSpPr>
            <a:spLocks noChangeArrowheads="1"/>
          </p:cNvSpPr>
          <p:nvPr/>
        </p:nvSpPr>
        <p:spPr bwMode="auto">
          <a:xfrm>
            <a:off x="2209800" y="2357440"/>
            <a:ext cx="2544763" cy="557212"/>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a:solidFill>
                  <a:schemeClr val="tx2"/>
                </a:solidFill>
              </a:rPr>
              <a:t>Record </a:t>
            </a:r>
            <a:r>
              <a:rPr lang="en-US" sz="2000"/>
              <a:t>special info.</a:t>
            </a:r>
            <a:r>
              <a:rPr lang="en-US" sz="2000">
                <a:solidFill>
                  <a:schemeClr val="tx2"/>
                </a:solidFill>
              </a:rPr>
              <a:t> </a:t>
            </a:r>
          </a:p>
        </p:txBody>
      </p:sp>
      <p:sp>
        <p:nvSpPr>
          <p:cNvPr id="36" name="Rectangle 63"/>
          <p:cNvSpPr>
            <a:spLocks noChangeArrowheads="1"/>
          </p:cNvSpPr>
          <p:nvPr/>
        </p:nvSpPr>
        <p:spPr bwMode="auto">
          <a:xfrm>
            <a:off x="2214563" y="4295777"/>
            <a:ext cx="2597150" cy="714375"/>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a:t>Scan out recorder</a:t>
            </a:r>
          </a:p>
        </p:txBody>
      </p:sp>
      <p:sp>
        <p:nvSpPr>
          <p:cNvPr id="37" name="Rectangle 64"/>
          <p:cNvSpPr>
            <a:spLocks noChangeArrowheads="1"/>
          </p:cNvSpPr>
          <p:nvPr/>
        </p:nvSpPr>
        <p:spPr bwMode="auto">
          <a:xfrm>
            <a:off x="1490132" y="5272090"/>
            <a:ext cx="3996267" cy="555625"/>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dirty="0" smtClean="0">
                <a:solidFill>
                  <a:schemeClr val="tx2"/>
                </a:solidFill>
              </a:rPr>
              <a:t>Link </a:t>
            </a:r>
            <a:r>
              <a:rPr lang="en-US" sz="2000" dirty="0" smtClean="0"/>
              <a:t>footprints, </a:t>
            </a:r>
            <a:r>
              <a:rPr lang="en-US" sz="2000" dirty="0" smtClean="0">
                <a:solidFill>
                  <a:srgbClr val="FFFF00"/>
                </a:solidFill>
              </a:rPr>
              <a:t>high-level </a:t>
            </a:r>
            <a:r>
              <a:rPr lang="en-US" sz="2000" dirty="0" smtClean="0"/>
              <a:t>analysis</a:t>
            </a:r>
            <a:endParaRPr lang="en-US" sz="2000" dirty="0"/>
          </a:p>
        </p:txBody>
      </p:sp>
      <p:sp>
        <p:nvSpPr>
          <p:cNvPr id="38" name="TextBox 77"/>
          <p:cNvSpPr txBox="1">
            <a:spLocks noChangeArrowheads="1"/>
          </p:cNvSpPr>
          <p:nvPr/>
        </p:nvSpPr>
        <p:spPr bwMode="auto">
          <a:xfrm>
            <a:off x="5597970" y="5977467"/>
            <a:ext cx="34105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dirty="0"/>
              <a:t>Localized Bug</a:t>
            </a:r>
            <a:r>
              <a:rPr lang="en-US" sz="2000" dirty="0" smtClean="0"/>
              <a:t>:</a:t>
            </a:r>
          </a:p>
          <a:p>
            <a:pPr algn="ctr" eaLnBrk="1" hangingPunct="1"/>
            <a:r>
              <a:rPr lang="en-US" sz="2000" dirty="0" smtClean="0"/>
              <a:t>(location</a:t>
            </a:r>
            <a:r>
              <a:rPr lang="en-US" sz="2000" dirty="0"/>
              <a:t>, stimulus)</a:t>
            </a:r>
          </a:p>
        </p:txBody>
      </p:sp>
      <p:cxnSp>
        <p:nvCxnSpPr>
          <p:cNvPr id="39" name="Straight Arrow Connector 52"/>
          <p:cNvCxnSpPr>
            <a:cxnSpLocks noChangeShapeType="1"/>
          </p:cNvCxnSpPr>
          <p:nvPr/>
        </p:nvCxnSpPr>
        <p:spPr bwMode="auto">
          <a:xfrm>
            <a:off x="7301254" y="5818359"/>
            <a:ext cx="1172" cy="252243"/>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0" name="Straight Arrow Connector 52"/>
          <p:cNvCxnSpPr>
            <a:cxnSpLocks noChangeShapeType="1"/>
            <a:stCxn id="36" idx="2"/>
            <a:endCxn id="37" idx="0"/>
          </p:cNvCxnSpPr>
          <p:nvPr/>
        </p:nvCxnSpPr>
        <p:spPr bwMode="auto">
          <a:xfrm flipH="1">
            <a:off x="3488266" y="5010152"/>
            <a:ext cx="24872" cy="261938"/>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41" name="AutoShape 10"/>
          <p:cNvSpPr>
            <a:spLocks noChangeArrowheads="1"/>
          </p:cNvSpPr>
          <p:nvPr/>
        </p:nvSpPr>
        <p:spPr bwMode="auto">
          <a:xfrm>
            <a:off x="2187575" y="3119440"/>
            <a:ext cx="2589213" cy="896937"/>
          </a:xfrm>
          <a:prstGeom prst="diamond">
            <a:avLst/>
          </a:prstGeom>
          <a:solidFill>
            <a:srgbClr val="FFFFFF">
              <a:alpha val="25098"/>
            </a:srgbClr>
          </a:solidFill>
          <a:ln w="38100">
            <a:solidFill>
              <a:schemeClr val="tx1"/>
            </a:solidFill>
            <a:miter lim="800000"/>
            <a:headEnd/>
            <a:tailEnd/>
          </a:ln>
        </p:spPr>
        <p:txBody>
          <a:bodyPr/>
          <a:lstStyle/>
          <a:p>
            <a:endParaRPr lang="en-US" sz="1400" b="1"/>
          </a:p>
        </p:txBody>
      </p:sp>
      <p:cxnSp>
        <p:nvCxnSpPr>
          <p:cNvPr id="42" name="Straight Arrow Connector 52"/>
          <p:cNvCxnSpPr>
            <a:cxnSpLocks noChangeShapeType="1"/>
            <a:stCxn id="41" idx="2"/>
            <a:endCxn id="36" idx="0"/>
          </p:cNvCxnSpPr>
          <p:nvPr/>
        </p:nvCxnSpPr>
        <p:spPr bwMode="auto">
          <a:xfrm rot="16200000" flipH="1">
            <a:off x="3358357" y="4140995"/>
            <a:ext cx="279400" cy="30163"/>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3" name="Straight Arrow Connector 52"/>
          <p:cNvCxnSpPr>
            <a:cxnSpLocks noChangeShapeType="1"/>
            <a:stCxn id="35" idx="2"/>
            <a:endCxn id="41" idx="0"/>
          </p:cNvCxnSpPr>
          <p:nvPr/>
        </p:nvCxnSpPr>
        <p:spPr bwMode="auto">
          <a:xfrm rot="5400000">
            <a:off x="3379788" y="3016252"/>
            <a:ext cx="204788" cy="1587"/>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4" name="Straight Arrow Connector 52"/>
          <p:cNvCxnSpPr>
            <a:cxnSpLocks noChangeShapeType="1"/>
            <a:stCxn id="33" idx="2"/>
            <a:endCxn id="35" idx="0"/>
          </p:cNvCxnSpPr>
          <p:nvPr/>
        </p:nvCxnSpPr>
        <p:spPr bwMode="auto">
          <a:xfrm flipH="1">
            <a:off x="3482182" y="1908180"/>
            <a:ext cx="1587" cy="44926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5" name="Straight Connector 65"/>
          <p:cNvCxnSpPr>
            <a:cxnSpLocks noChangeShapeType="1"/>
          </p:cNvCxnSpPr>
          <p:nvPr/>
        </p:nvCxnSpPr>
        <p:spPr bwMode="auto">
          <a:xfrm flipV="1">
            <a:off x="1743075" y="3563940"/>
            <a:ext cx="43815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6" name="Straight Connector 67"/>
          <p:cNvCxnSpPr>
            <a:cxnSpLocks noChangeShapeType="1"/>
          </p:cNvCxnSpPr>
          <p:nvPr/>
        </p:nvCxnSpPr>
        <p:spPr bwMode="auto">
          <a:xfrm rot="5400000" flipH="1" flipV="1">
            <a:off x="1029494" y="2878934"/>
            <a:ext cx="1423987"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7" name="Straight Arrow Connector 70"/>
          <p:cNvCxnSpPr>
            <a:cxnSpLocks noChangeShapeType="1"/>
          </p:cNvCxnSpPr>
          <p:nvPr/>
        </p:nvCxnSpPr>
        <p:spPr bwMode="auto">
          <a:xfrm flipV="1">
            <a:off x="1746250" y="2170115"/>
            <a:ext cx="1719263"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48" name="Rectangle 17"/>
          <p:cNvSpPr>
            <a:spLocks noChangeArrowheads="1"/>
          </p:cNvSpPr>
          <p:nvPr/>
        </p:nvSpPr>
        <p:spPr bwMode="auto">
          <a:xfrm>
            <a:off x="3608388" y="3971927"/>
            <a:ext cx="5492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sz="2000"/>
              <a:t>Yes</a:t>
            </a:r>
          </a:p>
        </p:txBody>
      </p:sp>
      <p:sp>
        <p:nvSpPr>
          <p:cNvPr id="49" name="Rectangle 17"/>
          <p:cNvSpPr>
            <a:spLocks noChangeArrowheads="1"/>
          </p:cNvSpPr>
          <p:nvPr/>
        </p:nvSpPr>
        <p:spPr bwMode="auto">
          <a:xfrm>
            <a:off x="1538288" y="3235327"/>
            <a:ext cx="8588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sz="2000"/>
              <a:t>No</a:t>
            </a:r>
          </a:p>
        </p:txBody>
      </p:sp>
      <p:sp>
        <p:nvSpPr>
          <p:cNvPr id="50" name="TextBox 83"/>
          <p:cNvSpPr txBox="1">
            <a:spLocks noChangeArrowheads="1"/>
          </p:cNvSpPr>
          <p:nvPr/>
        </p:nvSpPr>
        <p:spPr bwMode="auto">
          <a:xfrm>
            <a:off x="196850" y="3933827"/>
            <a:ext cx="1809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66FFFF"/>
                </a:solidFill>
              </a:rPr>
              <a:t>Post-Silicon</a:t>
            </a:r>
          </a:p>
          <a:p>
            <a:pPr eaLnBrk="1" hangingPunct="1"/>
            <a:r>
              <a:rPr lang="en-US" sz="2400">
                <a:solidFill>
                  <a:srgbClr val="66FFFF"/>
                </a:solidFill>
              </a:rPr>
              <a:t>Validation</a:t>
            </a:r>
          </a:p>
        </p:txBody>
      </p:sp>
      <p:cxnSp>
        <p:nvCxnSpPr>
          <p:cNvPr id="51" name="Straight Connector 51"/>
          <p:cNvCxnSpPr>
            <a:cxnSpLocks noChangeShapeType="1"/>
          </p:cNvCxnSpPr>
          <p:nvPr/>
        </p:nvCxnSpPr>
        <p:spPr bwMode="auto">
          <a:xfrm flipV="1">
            <a:off x="889000" y="2049465"/>
            <a:ext cx="7588250" cy="0"/>
          </a:xfrm>
          <a:prstGeom prst="line">
            <a:avLst/>
          </a:prstGeom>
          <a:noFill/>
          <a:ln w="38100">
            <a:solidFill>
              <a:srgbClr val="66FFFF"/>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52" name="Rectangle 13"/>
          <p:cNvSpPr>
            <a:spLocks noChangeArrowheads="1"/>
          </p:cNvSpPr>
          <p:nvPr/>
        </p:nvSpPr>
        <p:spPr bwMode="auto">
          <a:xfrm>
            <a:off x="2854325" y="3357565"/>
            <a:ext cx="12906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2000"/>
              <a:t>Failure?</a:t>
            </a:r>
          </a:p>
        </p:txBody>
      </p:sp>
      <p:sp>
        <p:nvSpPr>
          <p:cNvPr id="61" name="Rectangle 17"/>
          <p:cNvSpPr>
            <a:spLocks noChangeArrowheads="1"/>
          </p:cNvSpPr>
          <p:nvPr/>
        </p:nvSpPr>
        <p:spPr bwMode="auto">
          <a:xfrm>
            <a:off x="5850987" y="712779"/>
            <a:ext cx="2886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sz="2000" b="0" dirty="0"/>
              <a:t>Microarchitecture </a:t>
            </a:r>
          </a:p>
        </p:txBody>
      </p:sp>
      <p:cxnSp>
        <p:nvCxnSpPr>
          <p:cNvPr id="62" name="Straight Arrow Connector 52"/>
          <p:cNvCxnSpPr>
            <a:cxnSpLocks noChangeShapeType="1"/>
          </p:cNvCxnSpPr>
          <p:nvPr/>
        </p:nvCxnSpPr>
        <p:spPr bwMode="auto">
          <a:xfrm flipH="1">
            <a:off x="7272333" y="1086379"/>
            <a:ext cx="4762" cy="261937"/>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3" name="Straight Arrow Connector 58"/>
          <p:cNvCxnSpPr>
            <a:cxnSpLocks noChangeShapeType="1"/>
            <a:endCxn id="64" idx="1"/>
          </p:cNvCxnSpPr>
          <p:nvPr/>
        </p:nvCxnSpPr>
        <p:spPr bwMode="auto">
          <a:xfrm>
            <a:off x="4760383" y="1629574"/>
            <a:ext cx="1210139"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4" name="Rectangle 59"/>
          <p:cNvSpPr>
            <a:spLocks noChangeArrowheads="1"/>
          </p:cNvSpPr>
          <p:nvPr/>
        </p:nvSpPr>
        <p:spPr bwMode="auto">
          <a:xfrm>
            <a:off x="5970522" y="1350968"/>
            <a:ext cx="2544762" cy="557212"/>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dirty="0" smtClean="0">
                <a:solidFill>
                  <a:schemeClr val="tx2"/>
                </a:solidFill>
              </a:rPr>
              <a:t>Construct</a:t>
            </a:r>
            <a:r>
              <a:rPr lang="en-US" sz="2000" dirty="0">
                <a:solidFill>
                  <a:schemeClr val="tx2"/>
                </a:solidFill>
              </a:rPr>
              <a:t> </a:t>
            </a:r>
            <a:r>
              <a:rPr lang="en-US" sz="2000" dirty="0" err="1" smtClean="0"/>
              <a:t>BLoG</a:t>
            </a:r>
            <a:endParaRPr lang="en-US" sz="2000" dirty="0">
              <a:solidFill>
                <a:schemeClr val="tx2"/>
              </a:solidFill>
            </a:endParaRPr>
          </a:p>
        </p:txBody>
      </p:sp>
      <p:cxnSp>
        <p:nvCxnSpPr>
          <p:cNvPr id="65" name="Straight Arrow Connector 58"/>
          <p:cNvCxnSpPr>
            <a:cxnSpLocks noChangeShapeType="1"/>
            <a:stCxn id="37" idx="3"/>
            <a:endCxn id="66" idx="1"/>
          </p:cNvCxnSpPr>
          <p:nvPr/>
        </p:nvCxnSpPr>
        <p:spPr bwMode="auto">
          <a:xfrm>
            <a:off x="5486399" y="5549903"/>
            <a:ext cx="484123" cy="793"/>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6" name="Rectangle 59"/>
          <p:cNvSpPr>
            <a:spLocks noChangeArrowheads="1"/>
          </p:cNvSpPr>
          <p:nvPr/>
        </p:nvSpPr>
        <p:spPr bwMode="auto">
          <a:xfrm>
            <a:off x="5970522" y="5272090"/>
            <a:ext cx="2544762" cy="557212"/>
          </a:xfrm>
          <a:prstGeom prst="rect">
            <a:avLst/>
          </a:prstGeom>
          <a:solidFill>
            <a:srgbClr val="FFFFFF">
              <a:alpha val="25098"/>
            </a:srgbClr>
          </a:solidFill>
          <a:ln w="38100">
            <a:solidFill>
              <a:schemeClr val="tx1"/>
            </a:solidFill>
            <a:round/>
            <a:headEnd type="none" w="sm" len="sm"/>
            <a:tailEnd type="none" w="sm" len="sm"/>
          </a:ln>
        </p:spPr>
        <p:txBody>
          <a:bodyPr anchor="ctr"/>
          <a:lstStyle/>
          <a:p>
            <a:pPr algn="ctr"/>
            <a:r>
              <a:rPr lang="en-US" sz="2000" dirty="0" smtClean="0">
                <a:solidFill>
                  <a:schemeClr val="tx2"/>
                </a:solidFill>
              </a:rPr>
              <a:t>Traverse </a:t>
            </a:r>
            <a:r>
              <a:rPr lang="en-US" sz="2000" dirty="0" err="1" smtClean="0"/>
              <a:t>BLoG</a:t>
            </a:r>
            <a:endParaRPr lang="en-US" sz="2000" dirty="0">
              <a:solidFill>
                <a:schemeClr val="tx2"/>
              </a:solidFill>
            </a:endParaRPr>
          </a:p>
        </p:txBody>
      </p:sp>
      <p:cxnSp>
        <p:nvCxnSpPr>
          <p:cNvPr id="67" name="Straight Arrow Connector 52"/>
          <p:cNvCxnSpPr>
            <a:cxnSpLocks noChangeShapeType="1"/>
            <a:stCxn id="64" idx="2"/>
            <a:endCxn id="66" idx="0"/>
          </p:cNvCxnSpPr>
          <p:nvPr/>
        </p:nvCxnSpPr>
        <p:spPr bwMode="auto">
          <a:xfrm>
            <a:off x="7242903" y="1908180"/>
            <a:ext cx="0" cy="336391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nvGrpSpPr>
          <p:cNvPr id="68" name="Group 36"/>
          <p:cNvGrpSpPr>
            <a:grpSpLocks/>
          </p:cNvGrpSpPr>
          <p:nvPr/>
        </p:nvGrpSpPr>
        <p:grpSpPr bwMode="auto">
          <a:xfrm>
            <a:off x="7424210" y="2531537"/>
            <a:ext cx="1398058" cy="1972733"/>
            <a:chOff x="1290" y="672"/>
            <a:chExt cx="3054" cy="3057"/>
          </a:xfrm>
        </p:grpSpPr>
        <p:cxnSp>
          <p:nvCxnSpPr>
            <p:cNvPr id="69" name="Straight Connector 47"/>
            <p:cNvCxnSpPr>
              <a:cxnSpLocks noChangeShapeType="1"/>
              <a:stCxn id="70" idx="7"/>
              <a:endCxn id="71" idx="1"/>
            </p:cNvCxnSpPr>
            <p:nvPr/>
          </p:nvCxnSpPr>
          <p:spPr bwMode="auto">
            <a:xfrm rot="5400000" flipH="1" flipV="1">
              <a:off x="1453" y="795"/>
              <a:ext cx="396" cy="53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70" name="Oval 48"/>
            <p:cNvSpPr>
              <a:spLocks noChangeArrowheads="1"/>
            </p:cNvSpPr>
            <p:nvPr/>
          </p:nvSpPr>
          <p:spPr bwMode="auto">
            <a:xfrm>
              <a:off x="1329" y="1256"/>
              <a:ext cx="61" cy="51"/>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1" name="Oval 49"/>
            <p:cNvSpPr>
              <a:spLocks noChangeArrowheads="1"/>
            </p:cNvSpPr>
            <p:nvPr/>
          </p:nvSpPr>
          <p:spPr bwMode="auto">
            <a:xfrm>
              <a:off x="1911" y="860"/>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2" name="Oval 50"/>
            <p:cNvSpPr>
              <a:spLocks noChangeArrowheads="1"/>
            </p:cNvSpPr>
            <p:nvPr/>
          </p:nvSpPr>
          <p:spPr bwMode="auto">
            <a:xfrm>
              <a:off x="2176" y="788"/>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3" name="Oval 51"/>
            <p:cNvSpPr>
              <a:spLocks noChangeArrowheads="1"/>
            </p:cNvSpPr>
            <p:nvPr/>
          </p:nvSpPr>
          <p:spPr bwMode="auto">
            <a:xfrm>
              <a:off x="2124" y="1256"/>
              <a:ext cx="61" cy="51"/>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4" name="Oval 52"/>
            <p:cNvSpPr>
              <a:spLocks noChangeArrowheads="1"/>
            </p:cNvSpPr>
            <p:nvPr/>
          </p:nvSpPr>
          <p:spPr bwMode="auto">
            <a:xfrm>
              <a:off x="2046" y="1319"/>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5" name="Oval 53"/>
            <p:cNvSpPr>
              <a:spLocks noChangeArrowheads="1"/>
            </p:cNvSpPr>
            <p:nvPr/>
          </p:nvSpPr>
          <p:spPr bwMode="auto">
            <a:xfrm>
              <a:off x="2402" y="1204"/>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6" name="Oval 54"/>
            <p:cNvSpPr>
              <a:spLocks noChangeArrowheads="1"/>
            </p:cNvSpPr>
            <p:nvPr/>
          </p:nvSpPr>
          <p:spPr bwMode="auto">
            <a:xfrm>
              <a:off x="2476" y="144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7" name="Oval 55"/>
            <p:cNvSpPr>
              <a:spLocks noChangeArrowheads="1"/>
            </p:cNvSpPr>
            <p:nvPr/>
          </p:nvSpPr>
          <p:spPr bwMode="auto">
            <a:xfrm>
              <a:off x="2311" y="196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8" name="Oval 56"/>
            <p:cNvSpPr>
              <a:spLocks noChangeArrowheads="1"/>
            </p:cNvSpPr>
            <p:nvPr/>
          </p:nvSpPr>
          <p:spPr bwMode="auto">
            <a:xfrm>
              <a:off x="2389" y="157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9" name="Oval 57"/>
            <p:cNvSpPr>
              <a:spLocks noChangeArrowheads="1"/>
            </p:cNvSpPr>
            <p:nvPr/>
          </p:nvSpPr>
          <p:spPr bwMode="auto">
            <a:xfrm>
              <a:off x="2437" y="177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0" name="Oval 59"/>
            <p:cNvSpPr>
              <a:spLocks noChangeArrowheads="1"/>
            </p:cNvSpPr>
            <p:nvPr/>
          </p:nvSpPr>
          <p:spPr bwMode="auto">
            <a:xfrm>
              <a:off x="2576" y="189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1" name="Oval 60"/>
            <p:cNvSpPr>
              <a:spLocks noChangeArrowheads="1"/>
            </p:cNvSpPr>
            <p:nvPr/>
          </p:nvSpPr>
          <p:spPr bwMode="auto">
            <a:xfrm>
              <a:off x="2641" y="1639"/>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2" name="Oval 61"/>
            <p:cNvSpPr>
              <a:spLocks noChangeArrowheads="1"/>
            </p:cNvSpPr>
            <p:nvPr/>
          </p:nvSpPr>
          <p:spPr bwMode="auto">
            <a:xfrm>
              <a:off x="1842" y="1371"/>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3" name="Oval 62"/>
            <p:cNvSpPr>
              <a:spLocks noChangeArrowheads="1"/>
            </p:cNvSpPr>
            <p:nvPr/>
          </p:nvSpPr>
          <p:spPr bwMode="auto">
            <a:xfrm>
              <a:off x="1685" y="143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4" name="Oval 63"/>
            <p:cNvSpPr>
              <a:spLocks noChangeArrowheads="1"/>
            </p:cNvSpPr>
            <p:nvPr/>
          </p:nvSpPr>
          <p:spPr bwMode="auto">
            <a:xfrm>
              <a:off x="1981" y="1499"/>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5" name="Oval 64"/>
            <p:cNvSpPr>
              <a:spLocks noChangeArrowheads="1"/>
            </p:cNvSpPr>
            <p:nvPr/>
          </p:nvSpPr>
          <p:spPr bwMode="auto">
            <a:xfrm>
              <a:off x="1616" y="1823"/>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6" name="Oval 65"/>
            <p:cNvSpPr>
              <a:spLocks noChangeArrowheads="1"/>
            </p:cNvSpPr>
            <p:nvPr/>
          </p:nvSpPr>
          <p:spPr bwMode="auto">
            <a:xfrm>
              <a:off x="2120" y="1627"/>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7" name="Oval 66"/>
            <p:cNvSpPr>
              <a:spLocks noChangeArrowheads="1"/>
            </p:cNvSpPr>
            <p:nvPr/>
          </p:nvSpPr>
          <p:spPr bwMode="auto">
            <a:xfrm>
              <a:off x="1994" y="1791"/>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8" name="Oval 67"/>
            <p:cNvSpPr>
              <a:spLocks noChangeArrowheads="1"/>
            </p:cNvSpPr>
            <p:nvPr/>
          </p:nvSpPr>
          <p:spPr bwMode="auto">
            <a:xfrm>
              <a:off x="1863" y="1643"/>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9" name="Oval 68"/>
            <p:cNvSpPr>
              <a:spLocks noChangeArrowheads="1"/>
            </p:cNvSpPr>
            <p:nvPr/>
          </p:nvSpPr>
          <p:spPr bwMode="auto">
            <a:xfrm>
              <a:off x="1950" y="2011"/>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0" name="Oval 69"/>
            <p:cNvSpPr>
              <a:spLocks noChangeArrowheads="1"/>
            </p:cNvSpPr>
            <p:nvPr/>
          </p:nvSpPr>
          <p:spPr bwMode="auto">
            <a:xfrm>
              <a:off x="2180" y="182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1" name="Oval 70"/>
            <p:cNvSpPr>
              <a:spLocks noChangeArrowheads="1"/>
            </p:cNvSpPr>
            <p:nvPr/>
          </p:nvSpPr>
          <p:spPr bwMode="auto">
            <a:xfrm>
              <a:off x="2476" y="672"/>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2" name="Oval 71"/>
            <p:cNvSpPr>
              <a:spLocks noChangeArrowheads="1"/>
            </p:cNvSpPr>
            <p:nvPr/>
          </p:nvSpPr>
          <p:spPr bwMode="auto">
            <a:xfrm>
              <a:off x="2710" y="924"/>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3" name="Oval 72"/>
            <p:cNvSpPr>
              <a:spLocks noChangeArrowheads="1"/>
            </p:cNvSpPr>
            <p:nvPr/>
          </p:nvSpPr>
          <p:spPr bwMode="auto">
            <a:xfrm>
              <a:off x="2902" y="744"/>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4" name="Oval 73"/>
            <p:cNvSpPr>
              <a:spLocks noChangeArrowheads="1"/>
            </p:cNvSpPr>
            <p:nvPr/>
          </p:nvSpPr>
          <p:spPr bwMode="auto">
            <a:xfrm>
              <a:off x="2849" y="1020"/>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5" name="Oval 74"/>
            <p:cNvSpPr>
              <a:spLocks noChangeArrowheads="1"/>
            </p:cNvSpPr>
            <p:nvPr/>
          </p:nvSpPr>
          <p:spPr bwMode="auto">
            <a:xfrm>
              <a:off x="3206" y="904"/>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6" name="Oval 75"/>
            <p:cNvSpPr>
              <a:spLocks noChangeArrowheads="1"/>
            </p:cNvSpPr>
            <p:nvPr/>
          </p:nvSpPr>
          <p:spPr bwMode="auto">
            <a:xfrm>
              <a:off x="3279" y="1148"/>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7" name="Oval 77"/>
            <p:cNvSpPr>
              <a:spLocks noChangeArrowheads="1"/>
            </p:cNvSpPr>
            <p:nvPr/>
          </p:nvSpPr>
          <p:spPr bwMode="auto">
            <a:xfrm>
              <a:off x="3193" y="1276"/>
              <a:ext cx="60" cy="51"/>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8" name="Oval 82"/>
            <p:cNvSpPr>
              <a:spLocks noChangeArrowheads="1"/>
            </p:cNvSpPr>
            <p:nvPr/>
          </p:nvSpPr>
          <p:spPr bwMode="auto">
            <a:xfrm>
              <a:off x="2645" y="1072"/>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9" name="Oval 83"/>
            <p:cNvSpPr>
              <a:spLocks noChangeArrowheads="1"/>
            </p:cNvSpPr>
            <p:nvPr/>
          </p:nvSpPr>
          <p:spPr bwMode="auto">
            <a:xfrm>
              <a:off x="2784" y="1200"/>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0" name="Oval 86"/>
            <p:cNvSpPr>
              <a:spLocks noChangeArrowheads="1"/>
            </p:cNvSpPr>
            <p:nvPr/>
          </p:nvSpPr>
          <p:spPr bwMode="auto">
            <a:xfrm>
              <a:off x="2667" y="1343"/>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1" name="Oval 88"/>
            <p:cNvSpPr>
              <a:spLocks noChangeArrowheads="1"/>
            </p:cNvSpPr>
            <p:nvPr/>
          </p:nvSpPr>
          <p:spPr bwMode="auto">
            <a:xfrm>
              <a:off x="2702" y="1819"/>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2" name="Oval 100"/>
            <p:cNvSpPr>
              <a:spLocks noChangeArrowheads="1"/>
            </p:cNvSpPr>
            <p:nvPr/>
          </p:nvSpPr>
          <p:spPr bwMode="auto">
            <a:xfrm>
              <a:off x="2641" y="2063"/>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3" name="Oval 104"/>
            <p:cNvSpPr>
              <a:spLocks noChangeArrowheads="1"/>
            </p:cNvSpPr>
            <p:nvPr/>
          </p:nvSpPr>
          <p:spPr bwMode="auto">
            <a:xfrm>
              <a:off x="2663" y="2335"/>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4" name="Oval 124"/>
            <p:cNvSpPr>
              <a:spLocks noChangeArrowheads="1"/>
            </p:cNvSpPr>
            <p:nvPr/>
          </p:nvSpPr>
          <p:spPr bwMode="auto">
            <a:xfrm>
              <a:off x="1551" y="2091"/>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5" name="Oval 125"/>
            <p:cNvSpPr>
              <a:spLocks noChangeArrowheads="1"/>
            </p:cNvSpPr>
            <p:nvPr/>
          </p:nvSpPr>
          <p:spPr bwMode="auto">
            <a:xfrm>
              <a:off x="1772" y="2031"/>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6" name="Oval 126"/>
            <p:cNvSpPr>
              <a:spLocks noChangeArrowheads="1"/>
            </p:cNvSpPr>
            <p:nvPr/>
          </p:nvSpPr>
          <p:spPr bwMode="auto">
            <a:xfrm>
              <a:off x="1772" y="2219"/>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7" name="Oval 127"/>
            <p:cNvSpPr>
              <a:spLocks noChangeArrowheads="1"/>
            </p:cNvSpPr>
            <p:nvPr/>
          </p:nvSpPr>
          <p:spPr bwMode="auto">
            <a:xfrm>
              <a:off x="1694" y="2283"/>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8" name="Oval 128"/>
            <p:cNvSpPr>
              <a:spLocks noChangeArrowheads="1"/>
            </p:cNvSpPr>
            <p:nvPr/>
          </p:nvSpPr>
          <p:spPr bwMode="auto">
            <a:xfrm>
              <a:off x="2050" y="216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09" name="Oval 129"/>
            <p:cNvSpPr>
              <a:spLocks noChangeArrowheads="1"/>
            </p:cNvSpPr>
            <p:nvPr/>
          </p:nvSpPr>
          <p:spPr bwMode="auto">
            <a:xfrm>
              <a:off x="2124" y="2411"/>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0" name="Oval 130"/>
            <p:cNvSpPr>
              <a:spLocks noChangeArrowheads="1"/>
            </p:cNvSpPr>
            <p:nvPr/>
          </p:nvSpPr>
          <p:spPr bwMode="auto">
            <a:xfrm>
              <a:off x="1959" y="2930"/>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1" name="Oval 131"/>
            <p:cNvSpPr>
              <a:spLocks noChangeArrowheads="1"/>
            </p:cNvSpPr>
            <p:nvPr/>
          </p:nvSpPr>
          <p:spPr bwMode="auto">
            <a:xfrm>
              <a:off x="2037" y="2539"/>
              <a:ext cx="61" cy="51"/>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2" name="Oval 133"/>
            <p:cNvSpPr>
              <a:spLocks noChangeArrowheads="1"/>
            </p:cNvSpPr>
            <p:nvPr/>
          </p:nvSpPr>
          <p:spPr bwMode="auto">
            <a:xfrm>
              <a:off x="2359" y="2419"/>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3" name="Oval 134"/>
            <p:cNvSpPr>
              <a:spLocks noChangeArrowheads="1"/>
            </p:cNvSpPr>
            <p:nvPr/>
          </p:nvSpPr>
          <p:spPr bwMode="auto">
            <a:xfrm>
              <a:off x="2224" y="2858"/>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4" name="Oval 135"/>
            <p:cNvSpPr>
              <a:spLocks noChangeArrowheads="1"/>
            </p:cNvSpPr>
            <p:nvPr/>
          </p:nvSpPr>
          <p:spPr bwMode="auto">
            <a:xfrm>
              <a:off x="2289" y="2602"/>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5" name="Oval 136"/>
            <p:cNvSpPr>
              <a:spLocks noChangeArrowheads="1"/>
            </p:cNvSpPr>
            <p:nvPr/>
          </p:nvSpPr>
          <p:spPr bwMode="auto">
            <a:xfrm>
              <a:off x="1290" y="2259"/>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6" name="Oval 137"/>
            <p:cNvSpPr>
              <a:spLocks noChangeArrowheads="1"/>
            </p:cNvSpPr>
            <p:nvPr/>
          </p:nvSpPr>
          <p:spPr bwMode="auto">
            <a:xfrm>
              <a:off x="1629" y="2463"/>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7" name="Oval 138"/>
            <p:cNvSpPr>
              <a:spLocks noChangeArrowheads="1"/>
            </p:cNvSpPr>
            <p:nvPr/>
          </p:nvSpPr>
          <p:spPr bwMode="auto">
            <a:xfrm>
              <a:off x="1768" y="2590"/>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8" name="Oval 139"/>
            <p:cNvSpPr>
              <a:spLocks noChangeArrowheads="1"/>
            </p:cNvSpPr>
            <p:nvPr/>
          </p:nvSpPr>
          <p:spPr bwMode="auto">
            <a:xfrm>
              <a:off x="1316" y="2766"/>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9" name="Oval 140"/>
            <p:cNvSpPr>
              <a:spLocks noChangeArrowheads="1"/>
            </p:cNvSpPr>
            <p:nvPr/>
          </p:nvSpPr>
          <p:spPr bwMode="auto">
            <a:xfrm>
              <a:off x="1299" y="2606"/>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20" name="Oval 141"/>
            <p:cNvSpPr>
              <a:spLocks noChangeArrowheads="1"/>
            </p:cNvSpPr>
            <p:nvPr/>
          </p:nvSpPr>
          <p:spPr bwMode="auto">
            <a:xfrm>
              <a:off x="1668" y="2898"/>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cxnSp>
          <p:nvCxnSpPr>
            <p:cNvPr id="121" name="Straight Connector 144"/>
            <p:cNvCxnSpPr>
              <a:cxnSpLocks noChangeShapeType="1"/>
              <a:stCxn id="72" idx="2"/>
              <a:endCxn id="71" idx="7"/>
            </p:cNvCxnSpPr>
            <p:nvPr/>
          </p:nvCxnSpPr>
          <p:spPr bwMode="auto">
            <a:xfrm rot="10800000" flipV="1">
              <a:off x="1963" y="814"/>
              <a:ext cx="213" cy="5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2" name="Straight Connector 147"/>
            <p:cNvCxnSpPr>
              <a:cxnSpLocks noChangeShapeType="1"/>
              <a:stCxn id="72" idx="7"/>
              <a:endCxn id="91" idx="2"/>
            </p:cNvCxnSpPr>
            <p:nvPr/>
          </p:nvCxnSpPr>
          <p:spPr bwMode="auto">
            <a:xfrm rot="5400000" flipH="1" flipV="1">
              <a:off x="2303" y="623"/>
              <a:ext cx="97" cy="24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3" name="Straight Connector 150"/>
            <p:cNvCxnSpPr>
              <a:cxnSpLocks noChangeShapeType="1"/>
              <a:stCxn id="93" idx="1"/>
              <a:endCxn id="91" idx="6"/>
            </p:cNvCxnSpPr>
            <p:nvPr/>
          </p:nvCxnSpPr>
          <p:spPr bwMode="auto">
            <a:xfrm rot="16200000" flipV="1">
              <a:off x="2697" y="538"/>
              <a:ext cx="53" cy="37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4" name="Straight Connector 153"/>
            <p:cNvCxnSpPr>
              <a:cxnSpLocks noChangeShapeType="1"/>
              <a:stCxn id="98" idx="0"/>
              <a:endCxn id="91" idx="4"/>
            </p:cNvCxnSpPr>
            <p:nvPr/>
          </p:nvCxnSpPr>
          <p:spPr bwMode="auto">
            <a:xfrm rot="16200000" flipV="1">
              <a:off x="2417" y="813"/>
              <a:ext cx="348" cy="17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5" name="Straight Connector 156"/>
            <p:cNvCxnSpPr>
              <a:cxnSpLocks noChangeShapeType="1"/>
              <a:stCxn id="93" idx="3"/>
              <a:endCxn id="92" idx="7"/>
            </p:cNvCxnSpPr>
            <p:nvPr/>
          </p:nvCxnSpPr>
          <p:spPr bwMode="auto">
            <a:xfrm rot="5400000">
              <a:off x="2766" y="786"/>
              <a:ext cx="142" cy="14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6" name="Straight Connector 159"/>
            <p:cNvCxnSpPr>
              <a:cxnSpLocks noChangeShapeType="1"/>
              <a:stCxn id="94" idx="0"/>
              <a:endCxn id="92" idx="4"/>
            </p:cNvCxnSpPr>
            <p:nvPr/>
          </p:nvCxnSpPr>
          <p:spPr bwMode="auto">
            <a:xfrm rot="16200000" flipV="1">
              <a:off x="2789" y="928"/>
              <a:ext cx="44" cy="13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7" name="Straight Connector 162"/>
            <p:cNvCxnSpPr>
              <a:cxnSpLocks noChangeShapeType="1"/>
              <a:stCxn id="95" idx="2"/>
              <a:endCxn id="92" idx="6"/>
            </p:cNvCxnSpPr>
            <p:nvPr/>
          </p:nvCxnSpPr>
          <p:spPr bwMode="auto">
            <a:xfrm rot="10800000" flipV="1">
              <a:off x="2771" y="930"/>
              <a:ext cx="435" cy="2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8" name="Straight Connector 166"/>
            <p:cNvCxnSpPr>
              <a:cxnSpLocks noChangeShapeType="1"/>
              <a:stCxn id="95" idx="5"/>
              <a:endCxn id="96" idx="0"/>
            </p:cNvCxnSpPr>
            <p:nvPr/>
          </p:nvCxnSpPr>
          <p:spPr bwMode="auto">
            <a:xfrm rot="16200000" flipH="1">
              <a:off x="3184" y="1022"/>
              <a:ext cx="200" cy="5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29" name="Straight Connector 169"/>
            <p:cNvCxnSpPr>
              <a:cxnSpLocks noChangeShapeType="1"/>
              <a:stCxn id="96" idx="4"/>
              <a:endCxn id="97" idx="7"/>
            </p:cNvCxnSpPr>
            <p:nvPr/>
          </p:nvCxnSpPr>
          <p:spPr bwMode="auto">
            <a:xfrm rot="5400000">
              <a:off x="3236" y="1209"/>
              <a:ext cx="83" cy="6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0" name="Straight Connector 172"/>
            <p:cNvCxnSpPr>
              <a:cxnSpLocks noChangeShapeType="1"/>
              <a:stCxn id="96" idx="3"/>
              <a:endCxn id="93" idx="5"/>
            </p:cNvCxnSpPr>
            <p:nvPr/>
          </p:nvCxnSpPr>
          <p:spPr bwMode="auto">
            <a:xfrm rot="5400000" flipH="1">
              <a:off x="2919" y="824"/>
              <a:ext cx="403" cy="33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1" name="Straight Connector 175"/>
            <p:cNvCxnSpPr>
              <a:cxnSpLocks noChangeShapeType="1"/>
              <a:stCxn id="97" idx="2"/>
              <a:endCxn id="94" idx="6"/>
            </p:cNvCxnSpPr>
            <p:nvPr/>
          </p:nvCxnSpPr>
          <p:spPr bwMode="auto">
            <a:xfrm rot="10800000">
              <a:off x="2910" y="1046"/>
              <a:ext cx="283" cy="25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2" name="Straight Connector 178"/>
            <p:cNvCxnSpPr>
              <a:cxnSpLocks noChangeShapeType="1"/>
              <a:stCxn id="99" idx="0"/>
              <a:endCxn id="94" idx="4"/>
            </p:cNvCxnSpPr>
            <p:nvPr/>
          </p:nvCxnSpPr>
          <p:spPr bwMode="auto">
            <a:xfrm rot="5400000" flipH="1" flipV="1">
              <a:off x="2784" y="1103"/>
              <a:ext cx="128" cy="6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3" name="Straight Connector 182"/>
            <p:cNvCxnSpPr>
              <a:cxnSpLocks noChangeShapeType="1"/>
              <a:stCxn id="99" idx="1"/>
              <a:endCxn id="98" idx="5"/>
            </p:cNvCxnSpPr>
            <p:nvPr/>
          </p:nvCxnSpPr>
          <p:spPr bwMode="auto">
            <a:xfrm rot="16200000" flipV="1">
              <a:off x="2699" y="1114"/>
              <a:ext cx="91" cy="9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4" name="Straight Connector 185"/>
            <p:cNvCxnSpPr>
              <a:cxnSpLocks noChangeShapeType="1"/>
              <a:stCxn id="99" idx="2"/>
              <a:endCxn id="75" idx="6"/>
            </p:cNvCxnSpPr>
            <p:nvPr/>
          </p:nvCxnSpPr>
          <p:spPr bwMode="auto">
            <a:xfrm rot="10800000" flipV="1">
              <a:off x="2463" y="1226"/>
              <a:ext cx="321" cy="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5" name="Straight Connector 188"/>
            <p:cNvCxnSpPr>
              <a:cxnSpLocks noChangeShapeType="1"/>
              <a:stCxn id="75" idx="1"/>
              <a:endCxn id="91" idx="4"/>
            </p:cNvCxnSpPr>
            <p:nvPr/>
          </p:nvCxnSpPr>
          <p:spPr bwMode="auto">
            <a:xfrm rot="5400000" flipH="1" flipV="1">
              <a:off x="2215" y="920"/>
              <a:ext cx="487" cy="9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6" name="Straight Connector 191"/>
            <p:cNvCxnSpPr>
              <a:cxnSpLocks noChangeShapeType="1"/>
              <a:stCxn id="115" idx="0"/>
              <a:endCxn id="70" idx="4"/>
            </p:cNvCxnSpPr>
            <p:nvPr/>
          </p:nvCxnSpPr>
          <p:spPr bwMode="auto">
            <a:xfrm rot="5400000" flipH="1" flipV="1">
              <a:off x="864" y="1763"/>
              <a:ext cx="952" cy="4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7" name="Straight Connector 195"/>
            <p:cNvCxnSpPr>
              <a:cxnSpLocks noChangeShapeType="1"/>
              <a:stCxn id="98" idx="5"/>
              <a:endCxn id="100" idx="0"/>
            </p:cNvCxnSpPr>
            <p:nvPr/>
          </p:nvCxnSpPr>
          <p:spPr bwMode="auto">
            <a:xfrm rot="16200000" flipH="1">
              <a:off x="2583" y="1230"/>
              <a:ext cx="227" cy="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8" name="Straight Connector 198"/>
            <p:cNvCxnSpPr>
              <a:cxnSpLocks noChangeShapeType="1"/>
              <a:stCxn id="100" idx="3"/>
              <a:endCxn id="81" idx="7"/>
            </p:cNvCxnSpPr>
            <p:nvPr/>
          </p:nvCxnSpPr>
          <p:spPr bwMode="auto">
            <a:xfrm rot="16200000" flipH="1">
              <a:off x="2555" y="1509"/>
              <a:ext cx="259" cy="1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39" name="Straight Connector 202"/>
            <p:cNvCxnSpPr>
              <a:cxnSpLocks noChangeShapeType="1"/>
              <a:stCxn id="81" idx="2"/>
              <a:endCxn id="76" idx="5"/>
            </p:cNvCxnSpPr>
            <p:nvPr/>
          </p:nvCxnSpPr>
          <p:spPr bwMode="auto">
            <a:xfrm rot="10800000">
              <a:off x="2528" y="1492"/>
              <a:ext cx="113" cy="17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0" name="Straight Connector 205"/>
            <p:cNvCxnSpPr>
              <a:cxnSpLocks noChangeShapeType="1"/>
              <a:stCxn id="76" idx="1"/>
              <a:endCxn id="73" idx="5"/>
            </p:cNvCxnSpPr>
            <p:nvPr/>
          </p:nvCxnSpPr>
          <p:spPr bwMode="auto">
            <a:xfrm rot="16200000" flipV="1">
              <a:off x="2253" y="1223"/>
              <a:ext cx="155" cy="30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1" name="Straight Connector 208"/>
            <p:cNvCxnSpPr>
              <a:cxnSpLocks noChangeShapeType="1"/>
              <a:stCxn id="78" idx="1"/>
              <a:endCxn id="73" idx="4"/>
            </p:cNvCxnSpPr>
            <p:nvPr/>
          </p:nvCxnSpPr>
          <p:spPr bwMode="auto">
            <a:xfrm rot="16200000" flipV="1">
              <a:off x="2138" y="1323"/>
              <a:ext cx="276" cy="24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2" name="Straight Connector 211"/>
            <p:cNvCxnSpPr>
              <a:cxnSpLocks noChangeShapeType="1"/>
              <a:stCxn id="78" idx="3"/>
              <a:endCxn id="84" idx="6"/>
            </p:cNvCxnSpPr>
            <p:nvPr/>
          </p:nvCxnSpPr>
          <p:spPr bwMode="auto">
            <a:xfrm rot="5400000" flipH="1">
              <a:off x="2172" y="1394"/>
              <a:ext cx="95" cy="35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3" name="Straight Connector 214"/>
            <p:cNvCxnSpPr>
              <a:cxnSpLocks noChangeShapeType="1"/>
              <a:stCxn id="101" idx="0"/>
              <a:endCxn id="81" idx="4"/>
            </p:cNvCxnSpPr>
            <p:nvPr/>
          </p:nvCxnSpPr>
          <p:spPr bwMode="auto">
            <a:xfrm rot="16200000" flipV="1">
              <a:off x="2638" y="1724"/>
              <a:ext cx="128" cy="6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4" name="Straight Connector 217"/>
            <p:cNvCxnSpPr>
              <a:cxnSpLocks noChangeShapeType="1"/>
              <a:stCxn id="102" idx="0"/>
              <a:endCxn id="101" idx="5"/>
            </p:cNvCxnSpPr>
            <p:nvPr/>
          </p:nvCxnSpPr>
          <p:spPr bwMode="auto">
            <a:xfrm rot="5400000" flipH="1" flipV="1">
              <a:off x="2613" y="1922"/>
              <a:ext cx="199" cy="8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5" name="Straight Connector 220"/>
            <p:cNvCxnSpPr>
              <a:cxnSpLocks noChangeShapeType="1"/>
              <a:stCxn id="103" idx="0"/>
              <a:endCxn id="102" idx="4"/>
            </p:cNvCxnSpPr>
            <p:nvPr/>
          </p:nvCxnSpPr>
          <p:spPr bwMode="auto">
            <a:xfrm rot="16200000" flipV="1">
              <a:off x="2572" y="2214"/>
              <a:ext cx="220" cy="2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6" name="Straight Connector 223"/>
            <p:cNvCxnSpPr>
              <a:cxnSpLocks noChangeShapeType="1"/>
              <a:stCxn id="112" idx="6"/>
              <a:endCxn id="103" idx="4"/>
            </p:cNvCxnSpPr>
            <p:nvPr/>
          </p:nvCxnSpPr>
          <p:spPr bwMode="auto">
            <a:xfrm flipV="1">
              <a:off x="2419" y="2387"/>
              <a:ext cx="274" cy="5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7" name="Straight Connector 226"/>
            <p:cNvCxnSpPr>
              <a:cxnSpLocks noChangeShapeType="1"/>
              <a:stCxn id="114" idx="0"/>
              <a:endCxn id="112" idx="4"/>
            </p:cNvCxnSpPr>
            <p:nvPr/>
          </p:nvCxnSpPr>
          <p:spPr bwMode="auto">
            <a:xfrm rot="5400000" flipH="1" flipV="1">
              <a:off x="2288" y="2502"/>
              <a:ext cx="131" cy="7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8" name="Straight Connector 229"/>
            <p:cNvCxnSpPr>
              <a:cxnSpLocks noChangeShapeType="1"/>
              <a:stCxn id="113" idx="1"/>
              <a:endCxn id="114" idx="4"/>
            </p:cNvCxnSpPr>
            <p:nvPr/>
          </p:nvCxnSpPr>
          <p:spPr bwMode="auto">
            <a:xfrm rot="5400000" flipH="1" flipV="1">
              <a:off x="2170" y="2717"/>
              <a:ext cx="212" cy="8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49" name="Straight Connector 232"/>
            <p:cNvCxnSpPr>
              <a:cxnSpLocks noChangeShapeType="1"/>
              <a:stCxn id="110" idx="7"/>
              <a:endCxn id="113" idx="3"/>
            </p:cNvCxnSpPr>
            <p:nvPr/>
          </p:nvCxnSpPr>
          <p:spPr bwMode="auto">
            <a:xfrm rot="5400000" flipH="1" flipV="1">
              <a:off x="2104" y="2810"/>
              <a:ext cx="35" cy="22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0" name="Straight Connector 235"/>
            <p:cNvCxnSpPr>
              <a:cxnSpLocks noChangeShapeType="1"/>
              <a:stCxn id="120" idx="6"/>
              <a:endCxn id="110" idx="2"/>
            </p:cNvCxnSpPr>
            <p:nvPr/>
          </p:nvCxnSpPr>
          <p:spPr bwMode="auto">
            <a:xfrm>
              <a:off x="1729" y="2924"/>
              <a:ext cx="230" cy="3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1" name="Straight Connector 238"/>
            <p:cNvCxnSpPr>
              <a:cxnSpLocks noChangeShapeType="1"/>
              <a:stCxn id="118" idx="6"/>
              <a:endCxn id="120" idx="1"/>
            </p:cNvCxnSpPr>
            <p:nvPr/>
          </p:nvCxnSpPr>
          <p:spPr bwMode="auto">
            <a:xfrm>
              <a:off x="1377" y="2792"/>
              <a:ext cx="300" cy="11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2" name="Straight Connector 242"/>
            <p:cNvCxnSpPr>
              <a:cxnSpLocks noChangeShapeType="1"/>
              <a:stCxn id="118" idx="0"/>
              <a:endCxn id="119" idx="4"/>
            </p:cNvCxnSpPr>
            <p:nvPr/>
          </p:nvCxnSpPr>
          <p:spPr bwMode="auto">
            <a:xfrm rot="16200000" flipV="1">
              <a:off x="1284" y="2703"/>
              <a:ext cx="108" cy="1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3" name="Straight Connector 245"/>
            <p:cNvCxnSpPr>
              <a:cxnSpLocks noChangeShapeType="1"/>
              <a:stCxn id="119" idx="0"/>
              <a:endCxn id="115" idx="4"/>
            </p:cNvCxnSpPr>
            <p:nvPr/>
          </p:nvCxnSpPr>
          <p:spPr bwMode="auto">
            <a:xfrm rot="16200000" flipV="1">
              <a:off x="1177" y="2454"/>
              <a:ext cx="295" cy="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4" name="Straight Connector 248"/>
            <p:cNvCxnSpPr>
              <a:cxnSpLocks noChangeShapeType="1"/>
              <a:stCxn id="116" idx="3"/>
              <a:endCxn id="119" idx="7"/>
            </p:cNvCxnSpPr>
            <p:nvPr/>
          </p:nvCxnSpPr>
          <p:spPr bwMode="auto">
            <a:xfrm rot="5400000">
              <a:off x="1441" y="2417"/>
              <a:ext cx="107" cy="28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5" name="Straight Connector 251"/>
            <p:cNvCxnSpPr>
              <a:cxnSpLocks noChangeShapeType="1"/>
              <a:stCxn id="108" idx="4"/>
              <a:endCxn id="109" idx="1"/>
            </p:cNvCxnSpPr>
            <p:nvPr/>
          </p:nvCxnSpPr>
          <p:spPr bwMode="auto">
            <a:xfrm rot="16200000" flipH="1">
              <a:off x="2007" y="2293"/>
              <a:ext cx="199" cy="5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6" name="Straight Connector 254"/>
            <p:cNvCxnSpPr>
              <a:cxnSpLocks noChangeShapeType="1"/>
              <a:stCxn id="109" idx="5"/>
              <a:endCxn id="112" idx="2"/>
            </p:cNvCxnSpPr>
            <p:nvPr/>
          </p:nvCxnSpPr>
          <p:spPr bwMode="auto">
            <a:xfrm rot="5400000" flipH="1" flipV="1">
              <a:off x="2263" y="2358"/>
              <a:ext cx="10" cy="18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7" name="Straight Connector 257"/>
            <p:cNvCxnSpPr>
              <a:cxnSpLocks noChangeShapeType="1"/>
              <a:stCxn id="109" idx="4"/>
              <a:endCxn id="114" idx="2"/>
            </p:cNvCxnSpPr>
            <p:nvPr/>
          </p:nvCxnSpPr>
          <p:spPr bwMode="auto">
            <a:xfrm rot="16200000" flipH="1">
              <a:off x="2139" y="2478"/>
              <a:ext cx="165" cy="13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8" name="Straight Connector 260"/>
            <p:cNvCxnSpPr>
              <a:cxnSpLocks noChangeShapeType="1"/>
              <a:stCxn id="109" idx="4"/>
              <a:endCxn id="111" idx="7"/>
            </p:cNvCxnSpPr>
            <p:nvPr/>
          </p:nvCxnSpPr>
          <p:spPr bwMode="auto">
            <a:xfrm rot="5400000">
              <a:off x="2080" y="2472"/>
              <a:ext cx="83" cy="6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59" name="Straight Connector 263"/>
            <p:cNvCxnSpPr>
              <a:cxnSpLocks noChangeShapeType="1"/>
              <a:stCxn id="109" idx="1"/>
              <a:endCxn id="107" idx="6"/>
            </p:cNvCxnSpPr>
            <p:nvPr/>
          </p:nvCxnSpPr>
          <p:spPr bwMode="auto">
            <a:xfrm rot="16200000" flipV="1">
              <a:off x="1889" y="2175"/>
              <a:ext cx="109" cy="37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0" name="Straight Connector 266"/>
            <p:cNvCxnSpPr>
              <a:cxnSpLocks noChangeShapeType="1"/>
              <a:stCxn id="109" idx="2"/>
              <a:endCxn id="117" idx="7"/>
            </p:cNvCxnSpPr>
            <p:nvPr/>
          </p:nvCxnSpPr>
          <p:spPr bwMode="auto">
            <a:xfrm rot="10800000" flipV="1">
              <a:off x="1820" y="2437"/>
              <a:ext cx="304" cy="16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1" name="Straight Connector 269"/>
            <p:cNvCxnSpPr>
              <a:cxnSpLocks noChangeShapeType="1"/>
              <a:stCxn id="109" idx="0"/>
              <a:endCxn id="77" idx="4"/>
            </p:cNvCxnSpPr>
            <p:nvPr/>
          </p:nvCxnSpPr>
          <p:spPr bwMode="auto">
            <a:xfrm rot="5400000" flipH="1" flipV="1">
              <a:off x="2052" y="2121"/>
              <a:ext cx="392" cy="18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2" name="Straight Connector 272"/>
            <p:cNvCxnSpPr>
              <a:cxnSpLocks noChangeShapeType="1"/>
              <a:stCxn id="109" idx="7"/>
              <a:endCxn id="80" idx="4"/>
            </p:cNvCxnSpPr>
            <p:nvPr/>
          </p:nvCxnSpPr>
          <p:spPr bwMode="auto">
            <a:xfrm rot="5400000" flipH="1" flipV="1">
              <a:off x="2155" y="1968"/>
              <a:ext cx="471" cy="43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3" name="Straight Connector 275"/>
            <p:cNvCxnSpPr>
              <a:cxnSpLocks noChangeShapeType="1"/>
              <a:stCxn id="109" idx="0"/>
              <a:endCxn id="90" idx="4"/>
            </p:cNvCxnSpPr>
            <p:nvPr/>
          </p:nvCxnSpPr>
          <p:spPr bwMode="auto">
            <a:xfrm rot="5400000" flipH="1" flipV="1">
              <a:off x="1917" y="2116"/>
              <a:ext cx="532" cy="5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4" name="Straight Connector 279"/>
            <p:cNvCxnSpPr>
              <a:cxnSpLocks noChangeShapeType="1"/>
              <a:stCxn id="78" idx="4"/>
              <a:endCxn id="90" idx="7"/>
            </p:cNvCxnSpPr>
            <p:nvPr/>
          </p:nvCxnSpPr>
          <p:spPr bwMode="auto">
            <a:xfrm rot="5400000">
              <a:off x="2222" y="1638"/>
              <a:ext cx="207" cy="18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5" name="Straight Connector 282"/>
            <p:cNvCxnSpPr>
              <a:cxnSpLocks noChangeShapeType="1"/>
              <a:stCxn id="78" idx="4"/>
              <a:endCxn id="79" idx="1"/>
            </p:cNvCxnSpPr>
            <p:nvPr/>
          </p:nvCxnSpPr>
          <p:spPr bwMode="auto">
            <a:xfrm rot="16200000" flipH="1">
              <a:off x="2354" y="1692"/>
              <a:ext cx="155" cy="2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6" name="Straight Connector 285"/>
            <p:cNvCxnSpPr>
              <a:cxnSpLocks noChangeShapeType="1"/>
              <a:stCxn id="77" idx="7"/>
              <a:endCxn id="80" idx="3"/>
            </p:cNvCxnSpPr>
            <p:nvPr/>
          </p:nvCxnSpPr>
          <p:spPr bwMode="auto">
            <a:xfrm rot="5400000" flipH="1" flipV="1">
              <a:off x="2457" y="1846"/>
              <a:ext cx="34" cy="22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7" name="Straight Connector 288"/>
            <p:cNvCxnSpPr>
              <a:cxnSpLocks noChangeShapeType="1"/>
              <a:stCxn id="79" idx="5"/>
              <a:endCxn id="101" idx="2"/>
            </p:cNvCxnSpPr>
            <p:nvPr/>
          </p:nvCxnSpPr>
          <p:spPr bwMode="auto">
            <a:xfrm rot="16200000" flipH="1">
              <a:off x="2583" y="1726"/>
              <a:ext cx="25" cy="21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8" name="Straight Connector 291"/>
            <p:cNvCxnSpPr>
              <a:cxnSpLocks noChangeShapeType="1"/>
              <a:stCxn id="79" idx="5"/>
              <a:endCxn id="80" idx="0"/>
            </p:cNvCxnSpPr>
            <p:nvPr/>
          </p:nvCxnSpPr>
          <p:spPr bwMode="auto">
            <a:xfrm rot="16200000" flipH="1">
              <a:off x="2510" y="1799"/>
              <a:ext cx="75" cy="11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69" name="Straight Connector 294"/>
            <p:cNvCxnSpPr>
              <a:cxnSpLocks noChangeShapeType="1"/>
              <a:stCxn id="86" idx="1"/>
              <a:endCxn id="84" idx="5"/>
            </p:cNvCxnSpPr>
            <p:nvPr/>
          </p:nvCxnSpPr>
          <p:spPr bwMode="auto">
            <a:xfrm rot="16200000" flipV="1">
              <a:off x="2035" y="1542"/>
              <a:ext cx="91" cy="9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0" name="Straight Connector 297"/>
            <p:cNvCxnSpPr>
              <a:cxnSpLocks noChangeShapeType="1"/>
              <a:stCxn id="87" idx="7"/>
              <a:endCxn id="86" idx="3"/>
            </p:cNvCxnSpPr>
            <p:nvPr/>
          </p:nvCxnSpPr>
          <p:spPr bwMode="auto">
            <a:xfrm rot="5400000" flipH="1" flipV="1">
              <a:off x="2024" y="1694"/>
              <a:ext cx="126" cy="8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1" name="Straight Connector 300"/>
            <p:cNvCxnSpPr>
              <a:cxnSpLocks noChangeShapeType="1"/>
              <a:stCxn id="89" idx="2"/>
              <a:endCxn id="87" idx="4"/>
            </p:cNvCxnSpPr>
            <p:nvPr/>
          </p:nvCxnSpPr>
          <p:spPr bwMode="auto">
            <a:xfrm rot="10800000" flipH="1">
              <a:off x="1950" y="1843"/>
              <a:ext cx="74" cy="19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2" name="Straight Connector 303"/>
            <p:cNvCxnSpPr>
              <a:cxnSpLocks noChangeShapeType="1"/>
              <a:endCxn id="89" idx="4"/>
            </p:cNvCxnSpPr>
            <p:nvPr/>
          </p:nvCxnSpPr>
          <p:spPr bwMode="auto">
            <a:xfrm rot="16200000" flipV="1">
              <a:off x="1975" y="2081"/>
              <a:ext cx="104" cy="9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3" name="Straight Connector 306"/>
            <p:cNvCxnSpPr>
              <a:cxnSpLocks noChangeShapeType="1"/>
              <a:stCxn id="106" idx="6"/>
              <a:endCxn id="108" idx="2"/>
            </p:cNvCxnSpPr>
            <p:nvPr/>
          </p:nvCxnSpPr>
          <p:spPr bwMode="auto">
            <a:xfrm flipV="1">
              <a:off x="1833" y="2193"/>
              <a:ext cx="217" cy="5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4" name="Straight Connector 310"/>
            <p:cNvCxnSpPr>
              <a:cxnSpLocks noChangeShapeType="1"/>
              <a:stCxn id="106" idx="0"/>
              <a:endCxn id="105" idx="4"/>
            </p:cNvCxnSpPr>
            <p:nvPr/>
          </p:nvCxnSpPr>
          <p:spPr bwMode="auto">
            <a:xfrm rot="5400000" flipH="1" flipV="1">
              <a:off x="1735" y="2151"/>
              <a:ext cx="136" cy="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5" name="Straight Connector 313"/>
            <p:cNvCxnSpPr>
              <a:cxnSpLocks noChangeShapeType="1"/>
              <a:stCxn id="105" idx="1"/>
              <a:endCxn id="85" idx="5"/>
            </p:cNvCxnSpPr>
            <p:nvPr/>
          </p:nvCxnSpPr>
          <p:spPr bwMode="auto">
            <a:xfrm rot="16200000" flipV="1">
              <a:off x="1640" y="1896"/>
              <a:ext cx="170" cy="11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6" name="Straight Connector 316"/>
            <p:cNvCxnSpPr>
              <a:cxnSpLocks noChangeShapeType="1"/>
              <a:stCxn id="105" idx="2"/>
              <a:endCxn id="104" idx="6"/>
            </p:cNvCxnSpPr>
            <p:nvPr/>
          </p:nvCxnSpPr>
          <p:spPr bwMode="auto">
            <a:xfrm rot="10800000" flipV="1">
              <a:off x="1611" y="2057"/>
              <a:ext cx="161" cy="6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7" name="Straight Connector 319"/>
            <p:cNvCxnSpPr>
              <a:cxnSpLocks noChangeShapeType="1"/>
              <a:stCxn id="107" idx="4"/>
              <a:endCxn id="116" idx="0"/>
            </p:cNvCxnSpPr>
            <p:nvPr/>
          </p:nvCxnSpPr>
          <p:spPr bwMode="auto">
            <a:xfrm rot="5400000">
              <a:off x="1628" y="2366"/>
              <a:ext cx="128" cy="6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8" name="Straight Connector 322"/>
            <p:cNvCxnSpPr>
              <a:cxnSpLocks noChangeShapeType="1"/>
              <a:stCxn id="85" idx="6"/>
              <a:endCxn id="88" idx="3"/>
            </p:cNvCxnSpPr>
            <p:nvPr/>
          </p:nvCxnSpPr>
          <p:spPr bwMode="auto">
            <a:xfrm flipV="1">
              <a:off x="1677" y="1688"/>
              <a:ext cx="195" cy="16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79" name="Straight Connector 325"/>
            <p:cNvCxnSpPr>
              <a:cxnSpLocks noChangeShapeType="1"/>
              <a:stCxn id="83" idx="5"/>
              <a:endCxn id="88" idx="1"/>
            </p:cNvCxnSpPr>
            <p:nvPr/>
          </p:nvCxnSpPr>
          <p:spPr bwMode="auto">
            <a:xfrm rot="16200000" flipH="1">
              <a:off x="1719" y="1498"/>
              <a:ext cx="171" cy="13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80" name="Straight Connector 328"/>
            <p:cNvCxnSpPr>
              <a:cxnSpLocks noChangeShapeType="1"/>
              <a:stCxn id="82" idx="5"/>
              <a:endCxn id="88" idx="0"/>
            </p:cNvCxnSpPr>
            <p:nvPr/>
          </p:nvCxnSpPr>
          <p:spPr bwMode="auto">
            <a:xfrm rot="16200000" flipH="1">
              <a:off x="1780" y="1530"/>
              <a:ext cx="227" cy="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81" name="Straight Connector 331"/>
            <p:cNvCxnSpPr>
              <a:cxnSpLocks noChangeShapeType="1"/>
              <a:stCxn id="74" idx="3"/>
              <a:endCxn id="82" idx="7"/>
            </p:cNvCxnSpPr>
            <p:nvPr/>
          </p:nvCxnSpPr>
          <p:spPr bwMode="auto">
            <a:xfrm rot="5400000">
              <a:off x="1967" y="1291"/>
              <a:ext cx="15" cy="16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182" name="Straight Connector 334"/>
            <p:cNvCxnSpPr>
              <a:cxnSpLocks noChangeShapeType="1"/>
              <a:stCxn id="74" idx="6"/>
              <a:endCxn id="73" idx="3"/>
            </p:cNvCxnSpPr>
            <p:nvPr/>
          </p:nvCxnSpPr>
          <p:spPr bwMode="auto">
            <a:xfrm flipV="1">
              <a:off x="2107" y="1300"/>
              <a:ext cx="26" cy="4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83" name="Oval 337"/>
            <p:cNvSpPr>
              <a:spLocks noChangeArrowheads="1"/>
            </p:cNvSpPr>
            <p:nvPr/>
          </p:nvSpPr>
          <p:spPr bwMode="auto">
            <a:xfrm>
              <a:off x="3462" y="150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84" name="Oval 338"/>
            <p:cNvSpPr>
              <a:spLocks noChangeArrowheads="1"/>
            </p:cNvSpPr>
            <p:nvPr/>
          </p:nvSpPr>
          <p:spPr bwMode="auto">
            <a:xfrm>
              <a:off x="3297" y="202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85" name="Oval 339"/>
            <p:cNvSpPr>
              <a:spLocks noChangeArrowheads="1"/>
            </p:cNvSpPr>
            <p:nvPr/>
          </p:nvSpPr>
          <p:spPr bwMode="auto">
            <a:xfrm>
              <a:off x="3375" y="163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86" name="Oval 340"/>
            <p:cNvSpPr>
              <a:spLocks noChangeArrowheads="1"/>
            </p:cNvSpPr>
            <p:nvPr/>
          </p:nvSpPr>
          <p:spPr bwMode="auto">
            <a:xfrm>
              <a:off x="3423" y="183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87" name="Oval 341"/>
            <p:cNvSpPr>
              <a:spLocks noChangeArrowheads="1"/>
            </p:cNvSpPr>
            <p:nvPr/>
          </p:nvSpPr>
          <p:spPr bwMode="auto">
            <a:xfrm>
              <a:off x="3562" y="195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88" name="Oval 342"/>
            <p:cNvSpPr>
              <a:spLocks noChangeArrowheads="1"/>
            </p:cNvSpPr>
            <p:nvPr/>
          </p:nvSpPr>
          <p:spPr bwMode="auto">
            <a:xfrm>
              <a:off x="3627" y="1699"/>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89" name="Oval 343"/>
            <p:cNvSpPr>
              <a:spLocks noChangeArrowheads="1"/>
            </p:cNvSpPr>
            <p:nvPr/>
          </p:nvSpPr>
          <p:spPr bwMode="auto">
            <a:xfrm>
              <a:off x="2967" y="1559"/>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0" name="Oval 344"/>
            <p:cNvSpPr>
              <a:spLocks noChangeArrowheads="1"/>
            </p:cNvSpPr>
            <p:nvPr/>
          </p:nvSpPr>
          <p:spPr bwMode="auto">
            <a:xfrm>
              <a:off x="3106" y="168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1" name="Oval 345"/>
            <p:cNvSpPr>
              <a:spLocks noChangeArrowheads="1"/>
            </p:cNvSpPr>
            <p:nvPr/>
          </p:nvSpPr>
          <p:spPr bwMode="auto">
            <a:xfrm>
              <a:off x="2980" y="1851"/>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2" name="Oval 346"/>
            <p:cNvSpPr>
              <a:spLocks noChangeArrowheads="1"/>
            </p:cNvSpPr>
            <p:nvPr/>
          </p:nvSpPr>
          <p:spPr bwMode="auto">
            <a:xfrm>
              <a:off x="2849" y="1703"/>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3" name="Oval 347"/>
            <p:cNvSpPr>
              <a:spLocks noChangeArrowheads="1"/>
            </p:cNvSpPr>
            <p:nvPr/>
          </p:nvSpPr>
          <p:spPr bwMode="auto">
            <a:xfrm>
              <a:off x="2936" y="2071"/>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4" name="Oval 348"/>
            <p:cNvSpPr>
              <a:spLocks noChangeArrowheads="1"/>
            </p:cNvSpPr>
            <p:nvPr/>
          </p:nvSpPr>
          <p:spPr bwMode="auto">
            <a:xfrm>
              <a:off x="3167" y="1887"/>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5" name="Oval 349"/>
            <p:cNvSpPr>
              <a:spLocks noChangeArrowheads="1"/>
            </p:cNvSpPr>
            <p:nvPr/>
          </p:nvSpPr>
          <p:spPr bwMode="auto">
            <a:xfrm>
              <a:off x="3866" y="217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6" name="Oval 350"/>
            <p:cNvSpPr>
              <a:spLocks noChangeArrowheads="1"/>
            </p:cNvSpPr>
            <p:nvPr/>
          </p:nvSpPr>
          <p:spPr bwMode="auto">
            <a:xfrm>
              <a:off x="3718" y="230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7" name="Oval 351"/>
            <p:cNvSpPr>
              <a:spLocks noChangeArrowheads="1"/>
            </p:cNvSpPr>
            <p:nvPr/>
          </p:nvSpPr>
          <p:spPr bwMode="auto">
            <a:xfrm>
              <a:off x="3649" y="239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8" name="Oval 352"/>
            <p:cNvSpPr>
              <a:spLocks noChangeArrowheads="1"/>
            </p:cNvSpPr>
            <p:nvPr/>
          </p:nvSpPr>
          <p:spPr bwMode="auto">
            <a:xfrm>
              <a:off x="3036" y="222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99" name="Oval 353"/>
            <p:cNvSpPr>
              <a:spLocks noChangeArrowheads="1"/>
            </p:cNvSpPr>
            <p:nvPr/>
          </p:nvSpPr>
          <p:spPr bwMode="auto">
            <a:xfrm>
              <a:off x="3240" y="2650"/>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00" name="Oval 354"/>
            <p:cNvSpPr>
              <a:spLocks noChangeArrowheads="1"/>
            </p:cNvSpPr>
            <p:nvPr/>
          </p:nvSpPr>
          <p:spPr bwMode="auto">
            <a:xfrm>
              <a:off x="3080" y="2710"/>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01" name="Oval 355"/>
            <p:cNvSpPr>
              <a:spLocks noChangeArrowheads="1"/>
            </p:cNvSpPr>
            <p:nvPr/>
          </p:nvSpPr>
          <p:spPr bwMode="auto">
            <a:xfrm>
              <a:off x="3458" y="2571"/>
              <a:ext cx="60" cy="51"/>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cxnSp>
          <p:nvCxnSpPr>
            <p:cNvPr id="202" name="Straight Connector 356"/>
            <p:cNvCxnSpPr>
              <a:cxnSpLocks noChangeShapeType="1"/>
              <a:stCxn id="188" idx="2"/>
              <a:endCxn id="183" idx="5"/>
            </p:cNvCxnSpPr>
            <p:nvPr/>
          </p:nvCxnSpPr>
          <p:spPr bwMode="auto">
            <a:xfrm rot="10800000">
              <a:off x="3514" y="1552"/>
              <a:ext cx="113" cy="17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03" name="Straight Connector 357"/>
            <p:cNvCxnSpPr>
              <a:cxnSpLocks noChangeShapeType="1"/>
              <a:stCxn id="185" idx="3"/>
              <a:endCxn id="189" idx="6"/>
            </p:cNvCxnSpPr>
            <p:nvPr/>
          </p:nvCxnSpPr>
          <p:spPr bwMode="auto">
            <a:xfrm rot="5400000" flipH="1">
              <a:off x="3158" y="1455"/>
              <a:ext cx="95" cy="35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04" name="Straight Connector 358"/>
            <p:cNvCxnSpPr>
              <a:cxnSpLocks noChangeShapeType="1"/>
              <a:stCxn id="195" idx="0"/>
              <a:endCxn id="188" idx="4"/>
            </p:cNvCxnSpPr>
            <p:nvPr/>
          </p:nvCxnSpPr>
          <p:spPr bwMode="auto">
            <a:xfrm rot="16200000" flipV="1">
              <a:off x="3565" y="1843"/>
              <a:ext cx="424" cy="23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05" name="Straight Connector 359"/>
            <p:cNvCxnSpPr>
              <a:cxnSpLocks noChangeShapeType="1"/>
              <a:stCxn id="196" idx="0"/>
              <a:endCxn id="195" idx="5"/>
            </p:cNvCxnSpPr>
            <p:nvPr/>
          </p:nvCxnSpPr>
          <p:spPr bwMode="auto">
            <a:xfrm rot="5400000" flipH="1" flipV="1">
              <a:off x="3790" y="2178"/>
              <a:ext cx="88" cy="16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06" name="Straight Connector 360"/>
            <p:cNvCxnSpPr>
              <a:cxnSpLocks noChangeShapeType="1"/>
              <a:stCxn id="197" idx="0"/>
              <a:endCxn id="196" idx="4"/>
            </p:cNvCxnSpPr>
            <p:nvPr/>
          </p:nvCxnSpPr>
          <p:spPr bwMode="auto">
            <a:xfrm rot="5400000" flipH="1" flipV="1">
              <a:off x="3696" y="2342"/>
              <a:ext cx="36" cy="7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07" name="Straight Connector 361"/>
            <p:cNvCxnSpPr>
              <a:cxnSpLocks noChangeShapeType="1"/>
              <a:stCxn id="201" idx="6"/>
              <a:endCxn id="197" idx="4"/>
            </p:cNvCxnSpPr>
            <p:nvPr/>
          </p:nvCxnSpPr>
          <p:spPr bwMode="auto">
            <a:xfrm flipV="1">
              <a:off x="3518" y="2447"/>
              <a:ext cx="161" cy="14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08" name="Straight Connector 363"/>
            <p:cNvCxnSpPr>
              <a:cxnSpLocks noChangeShapeType="1"/>
              <a:stCxn id="198" idx="4"/>
              <a:endCxn id="199" idx="1"/>
            </p:cNvCxnSpPr>
            <p:nvPr/>
          </p:nvCxnSpPr>
          <p:spPr bwMode="auto">
            <a:xfrm rot="16200000" flipH="1">
              <a:off x="2968" y="2378"/>
              <a:ext cx="379" cy="18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09" name="Straight Connector 364"/>
            <p:cNvCxnSpPr>
              <a:cxnSpLocks noChangeShapeType="1"/>
              <a:stCxn id="199" idx="5"/>
              <a:endCxn id="201" idx="2"/>
            </p:cNvCxnSpPr>
            <p:nvPr/>
          </p:nvCxnSpPr>
          <p:spPr bwMode="auto">
            <a:xfrm rot="5400000" flipH="1" flipV="1">
              <a:off x="3325" y="2563"/>
              <a:ext cx="99" cy="16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0" name="Straight Connector 365"/>
            <p:cNvCxnSpPr>
              <a:cxnSpLocks noChangeShapeType="1"/>
              <a:stCxn id="199" idx="4"/>
              <a:endCxn id="200" idx="7"/>
            </p:cNvCxnSpPr>
            <p:nvPr/>
          </p:nvCxnSpPr>
          <p:spPr bwMode="auto">
            <a:xfrm rot="5400000">
              <a:off x="3194" y="2640"/>
              <a:ext cx="16" cy="13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1" name="Straight Connector 366"/>
            <p:cNvCxnSpPr>
              <a:cxnSpLocks noChangeShapeType="1"/>
              <a:stCxn id="199" idx="2"/>
              <a:endCxn id="114" idx="6"/>
            </p:cNvCxnSpPr>
            <p:nvPr/>
          </p:nvCxnSpPr>
          <p:spPr bwMode="auto">
            <a:xfrm rot="10800000">
              <a:off x="2350" y="2628"/>
              <a:ext cx="890" cy="4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2" name="Straight Connector 367"/>
            <p:cNvCxnSpPr>
              <a:cxnSpLocks noChangeShapeType="1"/>
              <a:stCxn id="199" idx="0"/>
              <a:endCxn id="184" idx="4"/>
            </p:cNvCxnSpPr>
            <p:nvPr/>
          </p:nvCxnSpPr>
          <p:spPr bwMode="auto">
            <a:xfrm rot="5400000" flipH="1" flipV="1">
              <a:off x="3013" y="2337"/>
              <a:ext cx="571" cy="5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3" name="Straight Connector 368"/>
            <p:cNvCxnSpPr>
              <a:cxnSpLocks noChangeShapeType="1"/>
              <a:stCxn id="199" idx="7"/>
              <a:endCxn id="187" idx="4"/>
            </p:cNvCxnSpPr>
            <p:nvPr/>
          </p:nvCxnSpPr>
          <p:spPr bwMode="auto">
            <a:xfrm rot="5400000" flipH="1" flipV="1">
              <a:off x="3116" y="2183"/>
              <a:ext cx="651" cy="30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4" name="Straight Connector 369"/>
            <p:cNvCxnSpPr>
              <a:cxnSpLocks noChangeShapeType="1"/>
              <a:stCxn id="199" idx="0"/>
              <a:endCxn id="194" idx="4"/>
            </p:cNvCxnSpPr>
            <p:nvPr/>
          </p:nvCxnSpPr>
          <p:spPr bwMode="auto">
            <a:xfrm rot="16200000" flipV="1">
              <a:off x="2878" y="2258"/>
              <a:ext cx="711" cy="7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5" name="Straight Connector 370"/>
            <p:cNvCxnSpPr>
              <a:cxnSpLocks noChangeShapeType="1"/>
              <a:stCxn id="185" idx="4"/>
              <a:endCxn id="194" idx="7"/>
            </p:cNvCxnSpPr>
            <p:nvPr/>
          </p:nvCxnSpPr>
          <p:spPr bwMode="auto">
            <a:xfrm rot="5400000">
              <a:off x="3208" y="1698"/>
              <a:ext cx="207" cy="18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6" name="Straight Connector 371"/>
            <p:cNvCxnSpPr>
              <a:cxnSpLocks noChangeShapeType="1"/>
              <a:stCxn id="185" idx="4"/>
              <a:endCxn id="186" idx="1"/>
            </p:cNvCxnSpPr>
            <p:nvPr/>
          </p:nvCxnSpPr>
          <p:spPr bwMode="auto">
            <a:xfrm rot="16200000" flipH="1">
              <a:off x="3340" y="1752"/>
              <a:ext cx="155" cy="2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7" name="Straight Connector 372"/>
            <p:cNvCxnSpPr>
              <a:cxnSpLocks noChangeShapeType="1"/>
              <a:stCxn id="184" idx="7"/>
              <a:endCxn id="187" idx="3"/>
            </p:cNvCxnSpPr>
            <p:nvPr/>
          </p:nvCxnSpPr>
          <p:spPr bwMode="auto">
            <a:xfrm rot="5400000" flipH="1" flipV="1">
              <a:off x="3443" y="1906"/>
              <a:ext cx="34" cy="22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8" name="Straight Connector 373"/>
            <p:cNvCxnSpPr>
              <a:cxnSpLocks noChangeShapeType="1"/>
              <a:stCxn id="186" idx="5"/>
              <a:endCxn id="195" idx="2"/>
            </p:cNvCxnSpPr>
            <p:nvPr/>
          </p:nvCxnSpPr>
          <p:spPr bwMode="auto">
            <a:xfrm rot="16200000" flipH="1">
              <a:off x="3510" y="1845"/>
              <a:ext cx="321" cy="39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19" name="Straight Connector 374"/>
            <p:cNvCxnSpPr>
              <a:cxnSpLocks noChangeShapeType="1"/>
              <a:stCxn id="186" idx="5"/>
              <a:endCxn id="187" idx="0"/>
            </p:cNvCxnSpPr>
            <p:nvPr/>
          </p:nvCxnSpPr>
          <p:spPr bwMode="auto">
            <a:xfrm rot="16200000" flipH="1">
              <a:off x="3496" y="1859"/>
              <a:ext cx="75" cy="11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0" name="Straight Connector 375"/>
            <p:cNvCxnSpPr>
              <a:cxnSpLocks noChangeShapeType="1"/>
              <a:stCxn id="190" idx="1"/>
              <a:endCxn id="189" idx="5"/>
            </p:cNvCxnSpPr>
            <p:nvPr/>
          </p:nvCxnSpPr>
          <p:spPr bwMode="auto">
            <a:xfrm rot="16200000" flipV="1">
              <a:off x="3021" y="1602"/>
              <a:ext cx="91" cy="9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1" name="Straight Connector 376"/>
            <p:cNvCxnSpPr>
              <a:cxnSpLocks noChangeShapeType="1"/>
              <a:stCxn id="191" idx="7"/>
              <a:endCxn id="190" idx="3"/>
            </p:cNvCxnSpPr>
            <p:nvPr/>
          </p:nvCxnSpPr>
          <p:spPr bwMode="auto">
            <a:xfrm rot="5400000" flipH="1" flipV="1">
              <a:off x="3010" y="1754"/>
              <a:ext cx="126" cy="8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2" name="Straight Connector 377"/>
            <p:cNvCxnSpPr>
              <a:cxnSpLocks noChangeShapeType="1"/>
              <a:stCxn id="193" idx="2"/>
              <a:endCxn id="191" idx="4"/>
            </p:cNvCxnSpPr>
            <p:nvPr/>
          </p:nvCxnSpPr>
          <p:spPr bwMode="auto">
            <a:xfrm rot="10800000" flipH="1">
              <a:off x="2936" y="1903"/>
              <a:ext cx="74" cy="19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3" name="Straight Connector 378"/>
            <p:cNvCxnSpPr>
              <a:cxnSpLocks noChangeShapeType="1"/>
              <a:endCxn id="193" idx="4"/>
            </p:cNvCxnSpPr>
            <p:nvPr/>
          </p:nvCxnSpPr>
          <p:spPr bwMode="auto">
            <a:xfrm rot="16200000" flipV="1">
              <a:off x="2961" y="2141"/>
              <a:ext cx="104" cy="9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4" name="Straight Connector 379"/>
            <p:cNvCxnSpPr>
              <a:cxnSpLocks noChangeShapeType="1"/>
              <a:stCxn id="103" idx="6"/>
              <a:endCxn id="198" idx="2"/>
            </p:cNvCxnSpPr>
            <p:nvPr/>
          </p:nvCxnSpPr>
          <p:spPr bwMode="auto">
            <a:xfrm flipV="1">
              <a:off x="2723" y="2253"/>
              <a:ext cx="313" cy="10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5" name="Straight Connector 380"/>
            <p:cNvCxnSpPr>
              <a:cxnSpLocks noChangeShapeType="1"/>
              <a:stCxn id="103" idx="7"/>
              <a:endCxn id="192" idx="5"/>
            </p:cNvCxnSpPr>
            <p:nvPr/>
          </p:nvCxnSpPr>
          <p:spPr bwMode="auto">
            <a:xfrm rot="5400000" flipH="1" flipV="1">
              <a:off x="2512" y="1951"/>
              <a:ext cx="594" cy="18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6" name="Straight Connector 381"/>
            <p:cNvCxnSpPr>
              <a:cxnSpLocks noChangeShapeType="1"/>
              <a:stCxn id="99" idx="5"/>
              <a:endCxn id="192" idx="0"/>
            </p:cNvCxnSpPr>
            <p:nvPr/>
          </p:nvCxnSpPr>
          <p:spPr bwMode="auto">
            <a:xfrm rot="16200000" flipH="1">
              <a:off x="2628" y="1452"/>
              <a:ext cx="459" cy="4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7" name="Straight Connector 382"/>
            <p:cNvCxnSpPr>
              <a:cxnSpLocks noChangeShapeType="1"/>
              <a:stCxn id="189" idx="0"/>
              <a:endCxn id="99" idx="5"/>
            </p:cNvCxnSpPr>
            <p:nvPr/>
          </p:nvCxnSpPr>
          <p:spPr bwMode="auto">
            <a:xfrm rot="16200000" flipV="1">
              <a:off x="2759" y="1321"/>
              <a:ext cx="315" cy="16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8" name="Straight Connector 385"/>
            <p:cNvCxnSpPr>
              <a:cxnSpLocks noChangeShapeType="1"/>
              <a:stCxn id="183" idx="2"/>
              <a:endCxn id="99" idx="5"/>
            </p:cNvCxnSpPr>
            <p:nvPr/>
          </p:nvCxnSpPr>
          <p:spPr bwMode="auto">
            <a:xfrm rot="10800000">
              <a:off x="2836" y="1244"/>
              <a:ext cx="626" cy="28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29" name="Straight Connector 388"/>
            <p:cNvCxnSpPr>
              <a:cxnSpLocks noChangeShapeType="1"/>
              <a:stCxn id="100" idx="7"/>
              <a:endCxn id="99" idx="5"/>
            </p:cNvCxnSpPr>
            <p:nvPr/>
          </p:nvCxnSpPr>
          <p:spPr bwMode="auto">
            <a:xfrm rot="5400000" flipH="1" flipV="1">
              <a:off x="2724" y="1239"/>
              <a:ext cx="107" cy="11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30" name="Straight Connector 396"/>
            <p:cNvCxnSpPr>
              <a:cxnSpLocks noChangeShapeType="1"/>
              <a:stCxn id="111" idx="3"/>
              <a:endCxn id="117" idx="6"/>
            </p:cNvCxnSpPr>
            <p:nvPr/>
          </p:nvCxnSpPr>
          <p:spPr bwMode="auto">
            <a:xfrm rot="5400000">
              <a:off x="1921" y="2491"/>
              <a:ext cx="33" cy="21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31" name="Straight Connector 399"/>
            <p:cNvCxnSpPr>
              <a:cxnSpLocks noChangeShapeType="1"/>
              <a:stCxn id="200" idx="3"/>
              <a:endCxn id="113" idx="5"/>
            </p:cNvCxnSpPr>
            <p:nvPr/>
          </p:nvCxnSpPr>
          <p:spPr bwMode="auto">
            <a:xfrm rot="5400000">
              <a:off x="2608" y="2423"/>
              <a:ext cx="148" cy="81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32" name="Straight Connector 402"/>
            <p:cNvCxnSpPr>
              <a:cxnSpLocks noChangeShapeType="1"/>
              <a:stCxn id="97" idx="2"/>
              <a:endCxn id="99" idx="6"/>
            </p:cNvCxnSpPr>
            <p:nvPr/>
          </p:nvCxnSpPr>
          <p:spPr bwMode="auto">
            <a:xfrm rot="10800000">
              <a:off x="2845" y="1226"/>
              <a:ext cx="348" cy="7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33" name="Straight Connector 412"/>
            <p:cNvCxnSpPr>
              <a:cxnSpLocks noChangeShapeType="1"/>
              <a:stCxn id="70" idx="5"/>
              <a:endCxn id="74" idx="4"/>
            </p:cNvCxnSpPr>
            <p:nvPr/>
          </p:nvCxnSpPr>
          <p:spPr bwMode="auto">
            <a:xfrm rot="16200000" flipH="1">
              <a:off x="1693" y="988"/>
              <a:ext cx="71" cy="69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34" name="Straight Connector 415"/>
            <p:cNvCxnSpPr>
              <a:cxnSpLocks noChangeShapeType="1"/>
              <a:stCxn id="115" idx="7"/>
              <a:endCxn id="104" idx="3"/>
            </p:cNvCxnSpPr>
            <p:nvPr/>
          </p:nvCxnSpPr>
          <p:spPr bwMode="auto">
            <a:xfrm rot="5400000" flipH="1" flipV="1">
              <a:off x="1386" y="2092"/>
              <a:ext cx="130" cy="21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35" name="Straight Connector 419"/>
            <p:cNvCxnSpPr>
              <a:cxnSpLocks noChangeShapeType="1"/>
              <a:stCxn id="115" idx="7"/>
              <a:endCxn id="85" idx="2"/>
            </p:cNvCxnSpPr>
            <p:nvPr/>
          </p:nvCxnSpPr>
          <p:spPr bwMode="auto">
            <a:xfrm rot="5400000" flipH="1" flipV="1">
              <a:off x="1270" y="1921"/>
              <a:ext cx="417" cy="27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236" name="Oval 456"/>
            <p:cNvSpPr>
              <a:spLocks noChangeArrowheads="1"/>
            </p:cNvSpPr>
            <p:nvPr/>
          </p:nvSpPr>
          <p:spPr bwMode="auto">
            <a:xfrm rot="-5400000">
              <a:off x="3962" y="2086"/>
              <a:ext cx="56" cy="57"/>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37" name="Oval 457"/>
            <p:cNvSpPr>
              <a:spLocks noChangeArrowheads="1"/>
            </p:cNvSpPr>
            <p:nvPr/>
          </p:nvSpPr>
          <p:spPr bwMode="auto">
            <a:xfrm rot="-5400000">
              <a:off x="4157" y="2031"/>
              <a:ext cx="56" cy="56"/>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cxnSp>
          <p:nvCxnSpPr>
            <p:cNvPr id="238" name="Straight Connector 460"/>
            <p:cNvCxnSpPr>
              <a:cxnSpLocks noChangeShapeType="1"/>
              <a:stCxn id="237" idx="0"/>
              <a:endCxn id="236" idx="4"/>
            </p:cNvCxnSpPr>
            <p:nvPr/>
          </p:nvCxnSpPr>
          <p:spPr bwMode="auto">
            <a:xfrm rot="10800000" flipV="1">
              <a:off x="4018" y="2059"/>
              <a:ext cx="139" cy="5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39" name="Straight Connector 461"/>
            <p:cNvCxnSpPr>
              <a:cxnSpLocks noChangeShapeType="1"/>
              <a:stCxn id="248" idx="3"/>
              <a:endCxn id="237" idx="5"/>
            </p:cNvCxnSpPr>
            <p:nvPr/>
          </p:nvCxnSpPr>
          <p:spPr bwMode="auto">
            <a:xfrm>
              <a:off x="4079" y="1943"/>
              <a:ext cx="126" cy="9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240" name="Oval 463"/>
            <p:cNvSpPr>
              <a:spLocks noChangeArrowheads="1"/>
            </p:cNvSpPr>
            <p:nvPr/>
          </p:nvSpPr>
          <p:spPr bwMode="auto">
            <a:xfrm rot="-5400000">
              <a:off x="3819" y="1330"/>
              <a:ext cx="56" cy="57"/>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41" name="Oval 465"/>
            <p:cNvSpPr>
              <a:spLocks noChangeArrowheads="1"/>
            </p:cNvSpPr>
            <p:nvPr/>
          </p:nvSpPr>
          <p:spPr bwMode="auto">
            <a:xfrm rot="-5400000">
              <a:off x="3958" y="1410"/>
              <a:ext cx="56" cy="57"/>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42" name="Oval 466"/>
            <p:cNvSpPr>
              <a:spLocks noChangeArrowheads="1"/>
            </p:cNvSpPr>
            <p:nvPr/>
          </p:nvSpPr>
          <p:spPr bwMode="auto">
            <a:xfrm rot="-5400000">
              <a:off x="4175" y="1366"/>
              <a:ext cx="56" cy="57"/>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43" name="Oval 467"/>
            <p:cNvSpPr>
              <a:spLocks noChangeArrowheads="1"/>
            </p:cNvSpPr>
            <p:nvPr/>
          </p:nvSpPr>
          <p:spPr bwMode="auto">
            <a:xfrm rot="-5400000">
              <a:off x="4227" y="1470"/>
              <a:ext cx="56" cy="57"/>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44" name="Oval 468"/>
            <p:cNvSpPr>
              <a:spLocks noChangeArrowheads="1"/>
            </p:cNvSpPr>
            <p:nvPr/>
          </p:nvSpPr>
          <p:spPr bwMode="auto">
            <a:xfrm rot="-5400000">
              <a:off x="4027" y="1180"/>
              <a:ext cx="56" cy="56"/>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45" name="Oval 469"/>
            <p:cNvSpPr>
              <a:spLocks noChangeArrowheads="1"/>
            </p:cNvSpPr>
            <p:nvPr/>
          </p:nvSpPr>
          <p:spPr bwMode="auto">
            <a:xfrm rot="-5400000">
              <a:off x="3875" y="1787"/>
              <a:ext cx="56" cy="56"/>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46" name="Oval 470"/>
            <p:cNvSpPr>
              <a:spLocks noChangeArrowheads="1"/>
            </p:cNvSpPr>
            <p:nvPr/>
          </p:nvSpPr>
          <p:spPr bwMode="auto">
            <a:xfrm rot="-5400000">
              <a:off x="4014" y="1659"/>
              <a:ext cx="56" cy="56"/>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47" name="Oval 471"/>
            <p:cNvSpPr>
              <a:spLocks noChangeArrowheads="1"/>
            </p:cNvSpPr>
            <p:nvPr/>
          </p:nvSpPr>
          <p:spPr bwMode="auto">
            <a:xfrm rot="-5400000">
              <a:off x="4192" y="1775"/>
              <a:ext cx="56" cy="56"/>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48" name="Oval 472"/>
            <p:cNvSpPr>
              <a:spLocks noChangeArrowheads="1"/>
            </p:cNvSpPr>
            <p:nvPr/>
          </p:nvSpPr>
          <p:spPr bwMode="auto">
            <a:xfrm rot="-5400000">
              <a:off x="4031" y="1895"/>
              <a:ext cx="56" cy="56"/>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49" name="Oval 474"/>
            <p:cNvSpPr>
              <a:spLocks noChangeArrowheads="1"/>
            </p:cNvSpPr>
            <p:nvPr/>
          </p:nvSpPr>
          <p:spPr bwMode="auto">
            <a:xfrm rot="-5400000">
              <a:off x="4231" y="1603"/>
              <a:ext cx="56" cy="56"/>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sp>
          <p:nvSpPr>
            <p:cNvPr id="250" name="Oval 475"/>
            <p:cNvSpPr>
              <a:spLocks noChangeArrowheads="1"/>
            </p:cNvSpPr>
            <p:nvPr/>
          </p:nvSpPr>
          <p:spPr bwMode="auto">
            <a:xfrm rot="-5400000">
              <a:off x="4153" y="1240"/>
              <a:ext cx="56" cy="56"/>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a:lstStyle/>
            <a:p>
              <a:endParaRPr lang="en-US" sz="2000" b="0"/>
            </a:p>
          </p:txBody>
        </p:sp>
        <p:cxnSp>
          <p:nvCxnSpPr>
            <p:cNvPr id="251" name="Straight Connector 482"/>
            <p:cNvCxnSpPr>
              <a:cxnSpLocks noChangeShapeType="1"/>
              <a:stCxn id="244" idx="1"/>
              <a:endCxn id="240" idx="5"/>
            </p:cNvCxnSpPr>
            <p:nvPr/>
          </p:nvCxnSpPr>
          <p:spPr bwMode="auto">
            <a:xfrm rot="10800000" flipV="1">
              <a:off x="3866" y="1227"/>
              <a:ext cx="169" cy="11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52" name="Straight Connector 483"/>
            <p:cNvCxnSpPr>
              <a:cxnSpLocks noChangeShapeType="1"/>
              <a:stCxn id="241" idx="3"/>
              <a:endCxn id="245" idx="6"/>
            </p:cNvCxnSpPr>
            <p:nvPr/>
          </p:nvCxnSpPr>
          <p:spPr bwMode="auto">
            <a:xfrm flipH="1">
              <a:off x="3903" y="1459"/>
              <a:ext cx="103" cy="32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53" name="Straight Connector 484"/>
            <p:cNvCxnSpPr>
              <a:cxnSpLocks noChangeShapeType="1"/>
              <a:stCxn id="250" idx="0"/>
              <a:endCxn id="244" idx="4"/>
            </p:cNvCxnSpPr>
            <p:nvPr/>
          </p:nvCxnSpPr>
          <p:spPr bwMode="auto">
            <a:xfrm rot="10800000">
              <a:off x="4083" y="1208"/>
              <a:ext cx="70" cy="6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54" name="Straight Connector 493"/>
            <p:cNvCxnSpPr>
              <a:cxnSpLocks noChangeShapeType="1"/>
              <a:stCxn id="243" idx="2"/>
              <a:endCxn id="249" idx="4"/>
            </p:cNvCxnSpPr>
            <p:nvPr/>
          </p:nvCxnSpPr>
          <p:spPr bwMode="auto">
            <a:xfrm rot="16200000" flipH="1">
              <a:off x="4219" y="1563"/>
              <a:ext cx="104" cy="3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55" name="Straight Connector 494"/>
            <p:cNvCxnSpPr>
              <a:cxnSpLocks noChangeShapeType="1"/>
              <a:stCxn id="241" idx="4"/>
              <a:endCxn id="249" idx="7"/>
            </p:cNvCxnSpPr>
            <p:nvPr/>
          </p:nvCxnSpPr>
          <p:spPr bwMode="auto">
            <a:xfrm>
              <a:off x="4014" y="1439"/>
              <a:ext cx="225" cy="17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56" name="Straight Connector 495"/>
            <p:cNvCxnSpPr>
              <a:cxnSpLocks noChangeShapeType="1"/>
              <a:stCxn id="241" idx="4"/>
              <a:endCxn id="242" idx="1"/>
            </p:cNvCxnSpPr>
            <p:nvPr/>
          </p:nvCxnSpPr>
          <p:spPr bwMode="auto">
            <a:xfrm rot="10800000" flipH="1">
              <a:off x="4014" y="1415"/>
              <a:ext cx="168" cy="2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57" name="Straight Connector 497"/>
            <p:cNvCxnSpPr>
              <a:cxnSpLocks noChangeShapeType="1"/>
              <a:stCxn id="242" idx="5"/>
              <a:endCxn id="250" idx="2"/>
            </p:cNvCxnSpPr>
            <p:nvPr/>
          </p:nvCxnSpPr>
          <p:spPr bwMode="auto">
            <a:xfrm flipH="1" flipV="1">
              <a:off x="4181" y="1296"/>
              <a:ext cx="42" cy="7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58" name="Straight Connector 498"/>
            <p:cNvCxnSpPr>
              <a:cxnSpLocks noChangeShapeType="1"/>
              <a:stCxn id="242" idx="2"/>
              <a:endCxn id="243" idx="0"/>
            </p:cNvCxnSpPr>
            <p:nvPr/>
          </p:nvCxnSpPr>
          <p:spPr bwMode="auto">
            <a:xfrm rot="16200000" flipH="1">
              <a:off x="4177" y="1449"/>
              <a:ext cx="76" cy="2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59" name="Straight Connector 499"/>
            <p:cNvCxnSpPr>
              <a:cxnSpLocks noChangeShapeType="1"/>
              <a:stCxn id="246" idx="1"/>
              <a:endCxn id="245" idx="5"/>
            </p:cNvCxnSpPr>
            <p:nvPr/>
          </p:nvCxnSpPr>
          <p:spPr bwMode="auto">
            <a:xfrm rot="10800000" flipV="1">
              <a:off x="3923" y="1707"/>
              <a:ext cx="99" cy="8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60" name="Straight Connector 500"/>
            <p:cNvCxnSpPr>
              <a:cxnSpLocks noChangeShapeType="1"/>
              <a:stCxn id="247" idx="7"/>
              <a:endCxn id="246" idx="3"/>
            </p:cNvCxnSpPr>
            <p:nvPr/>
          </p:nvCxnSpPr>
          <p:spPr bwMode="auto">
            <a:xfrm flipH="1" flipV="1">
              <a:off x="4062" y="1707"/>
              <a:ext cx="138" cy="7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61" name="Straight Connector 501"/>
            <p:cNvCxnSpPr>
              <a:cxnSpLocks noChangeShapeType="1"/>
              <a:stCxn id="249" idx="2"/>
              <a:endCxn id="247" idx="4"/>
            </p:cNvCxnSpPr>
            <p:nvPr/>
          </p:nvCxnSpPr>
          <p:spPr bwMode="auto">
            <a:xfrm rot="5400000">
              <a:off x="4182" y="1725"/>
              <a:ext cx="144" cy="1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62" name="Straight Connector 504"/>
            <p:cNvCxnSpPr>
              <a:cxnSpLocks noChangeShapeType="1"/>
              <a:stCxn id="247" idx="1"/>
              <a:endCxn id="248" idx="5"/>
            </p:cNvCxnSpPr>
            <p:nvPr/>
          </p:nvCxnSpPr>
          <p:spPr bwMode="auto">
            <a:xfrm rot="10800000" flipV="1">
              <a:off x="4079" y="1823"/>
              <a:ext cx="121" cy="8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63" name="Straight Connector 511"/>
            <p:cNvCxnSpPr>
              <a:cxnSpLocks noChangeShapeType="1"/>
              <a:stCxn id="240" idx="1"/>
              <a:endCxn id="183" idx="7"/>
            </p:cNvCxnSpPr>
            <p:nvPr/>
          </p:nvCxnSpPr>
          <p:spPr bwMode="auto">
            <a:xfrm rot="10800000" flipV="1">
              <a:off x="3514" y="1379"/>
              <a:ext cx="312" cy="13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64" name="Straight Connector 513"/>
            <p:cNvCxnSpPr>
              <a:cxnSpLocks noChangeShapeType="1"/>
              <a:stCxn id="245" idx="0"/>
              <a:endCxn id="188" idx="6"/>
            </p:cNvCxnSpPr>
            <p:nvPr/>
          </p:nvCxnSpPr>
          <p:spPr bwMode="auto">
            <a:xfrm rot="10800000">
              <a:off x="3688" y="1725"/>
              <a:ext cx="187" cy="9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65" name="Straight Connector 516"/>
            <p:cNvCxnSpPr>
              <a:cxnSpLocks noChangeShapeType="1"/>
              <a:stCxn id="236" idx="7"/>
              <a:endCxn id="195" idx="6"/>
            </p:cNvCxnSpPr>
            <p:nvPr/>
          </p:nvCxnSpPr>
          <p:spPr bwMode="auto">
            <a:xfrm rot="10800000" flipV="1">
              <a:off x="3927" y="2095"/>
              <a:ext cx="42" cy="10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266" name="Oval 337"/>
            <p:cNvSpPr>
              <a:spLocks noChangeArrowheads="1"/>
            </p:cNvSpPr>
            <p:nvPr/>
          </p:nvSpPr>
          <p:spPr bwMode="auto">
            <a:xfrm rot="4616056">
              <a:off x="2706" y="2957"/>
              <a:ext cx="54" cy="58"/>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67" name="Oval 340"/>
            <p:cNvSpPr>
              <a:spLocks noChangeArrowheads="1"/>
            </p:cNvSpPr>
            <p:nvPr/>
          </p:nvSpPr>
          <p:spPr bwMode="auto">
            <a:xfrm rot="4616056">
              <a:off x="2338" y="2997"/>
              <a:ext cx="54" cy="58"/>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68" name="Oval 341"/>
            <p:cNvSpPr>
              <a:spLocks noChangeArrowheads="1"/>
            </p:cNvSpPr>
            <p:nvPr/>
          </p:nvSpPr>
          <p:spPr bwMode="auto">
            <a:xfrm rot="4616056">
              <a:off x="2238" y="3145"/>
              <a:ext cx="54" cy="58"/>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69" name="Oval 342"/>
            <p:cNvSpPr>
              <a:spLocks noChangeArrowheads="1"/>
            </p:cNvSpPr>
            <p:nvPr/>
          </p:nvSpPr>
          <p:spPr bwMode="auto">
            <a:xfrm rot="4616056">
              <a:off x="2533" y="3143"/>
              <a:ext cx="54" cy="58"/>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70" name="Oval 349"/>
            <p:cNvSpPr>
              <a:spLocks noChangeArrowheads="1"/>
            </p:cNvSpPr>
            <p:nvPr/>
          </p:nvSpPr>
          <p:spPr bwMode="auto">
            <a:xfrm rot="4616056">
              <a:off x="2066" y="3456"/>
              <a:ext cx="54" cy="59"/>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71" name="Oval 350"/>
            <p:cNvSpPr>
              <a:spLocks noChangeArrowheads="1"/>
            </p:cNvSpPr>
            <p:nvPr/>
          </p:nvSpPr>
          <p:spPr bwMode="auto">
            <a:xfrm rot="4616056">
              <a:off x="1888" y="3358"/>
              <a:ext cx="54" cy="59"/>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72" name="Oval 351"/>
            <p:cNvSpPr>
              <a:spLocks noChangeArrowheads="1"/>
            </p:cNvSpPr>
            <p:nvPr/>
          </p:nvSpPr>
          <p:spPr bwMode="auto">
            <a:xfrm rot="4616056">
              <a:off x="1776" y="3318"/>
              <a:ext cx="54" cy="59"/>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cxnSp>
          <p:nvCxnSpPr>
            <p:cNvPr id="273" name="Straight Connector 356"/>
            <p:cNvCxnSpPr>
              <a:cxnSpLocks noChangeShapeType="1"/>
              <a:stCxn id="269" idx="2"/>
              <a:endCxn id="266" idx="5"/>
            </p:cNvCxnSpPr>
            <p:nvPr/>
          </p:nvCxnSpPr>
          <p:spPr bwMode="auto">
            <a:xfrm rot="-6183944">
              <a:off x="2585" y="2980"/>
              <a:ext cx="101" cy="19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74" name="Straight Connector 358"/>
            <p:cNvCxnSpPr>
              <a:cxnSpLocks noChangeShapeType="1"/>
              <a:stCxn id="270" idx="0"/>
              <a:endCxn id="269" idx="4"/>
            </p:cNvCxnSpPr>
            <p:nvPr/>
          </p:nvCxnSpPr>
          <p:spPr bwMode="auto">
            <a:xfrm rot="20816056" flipV="1">
              <a:off x="2088" y="3223"/>
              <a:ext cx="477" cy="21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75" name="Straight Connector 359"/>
            <p:cNvCxnSpPr>
              <a:cxnSpLocks noChangeShapeType="1"/>
              <a:stCxn id="271" idx="7"/>
              <a:endCxn id="270" idx="5"/>
            </p:cNvCxnSpPr>
            <p:nvPr/>
          </p:nvCxnSpPr>
          <p:spPr bwMode="auto">
            <a:xfrm>
              <a:off x="1939" y="3402"/>
              <a:ext cx="138" cy="10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76" name="Straight Connector 360"/>
            <p:cNvCxnSpPr>
              <a:cxnSpLocks noChangeShapeType="1"/>
              <a:stCxn id="272" idx="7"/>
              <a:endCxn id="271" idx="4"/>
            </p:cNvCxnSpPr>
            <p:nvPr/>
          </p:nvCxnSpPr>
          <p:spPr bwMode="auto">
            <a:xfrm>
              <a:off x="1827" y="3362"/>
              <a:ext cx="59" cy="3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77" name="Straight Connector 371"/>
            <p:cNvCxnSpPr>
              <a:cxnSpLocks noChangeShapeType="1"/>
              <a:stCxn id="113" idx="5"/>
              <a:endCxn id="267" idx="1"/>
            </p:cNvCxnSpPr>
            <p:nvPr/>
          </p:nvCxnSpPr>
          <p:spPr bwMode="auto">
            <a:xfrm rot="16200000" flipH="1">
              <a:off x="2278" y="2901"/>
              <a:ext cx="100" cy="10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78" name="Straight Connector 373"/>
            <p:cNvCxnSpPr>
              <a:cxnSpLocks noChangeShapeType="1"/>
              <a:stCxn id="267" idx="5"/>
              <a:endCxn id="270" idx="2"/>
            </p:cNvCxnSpPr>
            <p:nvPr/>
          </p:nvCxnSpPr>
          <p:spPr bwMode="auto">
            <a:xfrm rot="20816056" flipH="1">
              <a:off x="2037" y="3081"/>
              <a:ext cx="361" cy="34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79" name="Straight Connector 374"/>
            <p:cNvCxnSpPr>
              <a:cxnSpLocks noChangeShapeType="1"/>
              <a:stCxn id="110" idx="5"/>
            </p:cNvCxnSpPr>
            <p:nvPr/>
          </p:nvCxnSpPr>
          <p:spPr bwMode="auto">
            <a:xfrm rot="16200000" flipH="1">
              <a:off x="2038" y="2959"/>
              <a:ext cx="197" cy="25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280" name="Oval 456"/>
            <p:cNvSpPr>
              <a:spLocks noChangeArrowheads="1"/>
            </p:cNvSpPr>
            <p:nvPr/>
          </p:nvSpPr>
          <p:spPr bwMode="auto">
            <a:xfrm rot="-783944">
              <a:off x="2176" y="3523"/>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81" name="Oval 457"/>
            <p:cNvSpPr>
              <a:spLocks noChangeArrowheads="1"/>
            </p:cNvSpPr>
            <p:nvPr/>
          </p:nvSpPr>
          <p:spPr bwMode="auto">
            <a:xfrm rot="-783944">
              <a:off x="2282" y="3679"/>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cxnSp>
          <p:nvCxnSpPr>
            <p:cNvPr id="282" name="Straight Connector 460"/>
            <p:cNvCxnSpPr>
              <a:cxnSpLocks noChangeShapeType="1"/>
              <a:stCxn id="281" idx="1"/>
              <a:endCxn id="280" idx="4"/>
            </p:cNvCxnSpPr>
            <p:nvPr/>
          </p:nvCxnSpPr>
          <p:spPr bwMode="auto">
            <a:xfrm rot="16200000" flipV="1">
              <a:off x="2191" y="3594"/>
              <a:ext cx="120" cy="7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83" name="Straight Connector 461"/>
            <p:cNvCxnSpPr>
              <a:cxnSpLocks noChangeShapeType="1"/>
              <a:stCxn id="292" idx="3"/>
              <a:endCxn id="281" idx="5"/>
            </p:cNvCxnSpPr>
            <p:nvPr/>
          </p:nvCxnSpPr>
          <p:spPr bwMode="auto">
            <a:xfrm rot="4616056">
              <a:off x="2322" y="3598"/>
              <a:ext cx="112" cy="10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284" name="Oval 463"/>
            <p:cNvSpPr>
              <a:spLocks noChangeArrowheads="1"/>
            </p:cNvSpPr>
            <p:nvPr/>
          </p:nvSpPr>
          <p:spPr bwMode="auto">
            <a:xfrm rot="-783944">
              <a:off x="2972" y="3228"/>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85" name="Oval 465"/>
            <p:cNvSpPr>
              <a:spLocks noChangeArrowheads="1"/>
            </p:cNvSpPr>
            <p:nvPr/>
          </p:nvSpPr>
          <p:spPr bwMode="auto">
            <a:xfrm rot="-783944">
              <a:off x="2916" y="3366"/>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86" name="Oval 466"/>
            <p:cNvSpPr>
              <a:spLocks noChangeArrowheads="1"/>
            </p:cNvSpPr>
            <p:nvPr/>
          </p:nvSpPr>
          <p:spPr bwMode="auto">
            <a:xfrm rot="-783944">
              <a:off x="3013" y="3544"/>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87" name="Oval 467"/>
            <p:cNvSpPr>
              <a:spLocks noChangeArrowheads="1"/>
            </p:cNvSpPr>
            <p:nvPr/>
          </p:nvSpPr>
          <p:spPr bwMode="auto">
            <a:xfrm rot="-783944">
              <a:off x="2911" y="3613"/>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88" name="Oval 468"/>
            <p:cNvSpPr>
              <a:spLocks noChangeArrowheads="1"/>
            </p:cNvSpPr>
            <p:nvPr/>
          </p:nvSpPr>
          <p:spPr bwMode="auto">
            <a:xfrm rot="-783944">
              <a:off x="3186" y="3374"/>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89" name="Oval 469"/>
            <p:cNvSpPr>
              <a:spLocks noChangeArrowheads="1"/>
            </p:cNvSpPr>
            <p:nvPr/>
          </p:nvSpPr>
          <p:spPr bwMode="auto">
            <a:xfrm rot="-783944">
              <a:off x="2485" y="3380"/>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90" name="Oval 470"/>
            <p:cNvSpPr>
              <a:spLocks noChangeArrowheads="1"/>
            </p:cNvSpPr>
            <p:nvPr/>
          </p:nvSpPr>
          <p:spPr bwMode="auto">
            <a:xfrm rot="-783944">
              <a:off x="2657" y="3471"/>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91" name="Oval 471"/>
            <p:cNvSpPr>
              <a:spLocks noChangeArrowheads="1"/>
            </p:cNvSpPr>
            <p:nvPr/>
          </p:nvSpPr>
          <p:spPr bwMode="auto">
            <a:xfrm rot="-783944">
              <a:off x="2570" y="3651"/>
              <a:ext cx="63" cy="51"/>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92" name="Oval 472"/>
            <p:cNvSpPr>
              <a:spLocks noChangeArrowheads="1"/>
            </p:cNvSpPr>
            <p:nvPr/>
          </p:nvSpPr>
          <p:spPr bwMode="auto">
            <a:xfrm rot="-783944">
              <a:off x="2402" y="3540"/>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93" name="Oval 474"/>
            <p:cNvSpPr>
              <a:spLocks noChangeArrowheads="1"/>
            </p:cNvSpPr>
            <p:nvPr/>
          </p:nvSpPr>
          <p:spPr bwMode="auto">
            <a:xfrm rot="-783944">
              <a:off x="2768" y="3646"/>
              <a:ext cx="63" cy="51"/>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94" name="Oval 475"/>
            <p:cNvSpPr>
              <a:spLocks noChangeArrowheads="1"/>
            </p:cNvSpPr>
            <p:nvPr/>
          </p:nvSpPr>
          <p:spPr bwMode="auto">
            <a:xfrm rot="-783944">
              <a:off x="3149" y="3497"/>
              <a:ext cx="63" cy="5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cxnSp>
          <p:nvCxnSpPr>
            <p:cNvPr id="295" name="Straight Connector 482"/>
            <p:cNvCxnSpPr>
              <a:cxnSpLocks noChangeShapeType="1"/>
              <a:stCxn id="288" idx="2"/>
              <a:endCxn id="284" idx="5"/>
            </p:cNvCxnSpPr>
            <p:nvPr/>
          </p:nvCxnSpPr>
          <p:spPr bwMode="auto">
            <a:xfrm rot="10016056">
              <a:off x="3050" y="3252"/>
              <a:ext cx="117" cy="16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96" name="Straight Connector 483"/>
            <p:cNvCxnSpPr>
              <a:cxnSpLocks noChangeShapeType="1"/>
              <a:stCxn id="285" idx="3"/>
              <a:endCxn id="266" idx="7"/>
            </p:cNvCxnSpPr>
            <p:nvPr/>
          </p:nvCxnSpPr>
          <p:spPr bwMode="auto">
            <a:xfrm rot="5400000" flipH="1">
              <a:off x="2637" y="3121"/>
              <a:ext cx="413" cy="17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97" name="Straight Connector 484"/>
            <p:cNvCxnSpPr>
              <a:cxnSpLocks noChangeShapeType="1"/>
              <a:stCxn id="294" idx="0"/>
              <a:endCxn id="288" idx="4"/>
            </p:cNvCxnSpPr>
            <p:nvPr/>
          </p:nvCxnSpPr>
          <p:spPr bwMode="auto">
            <a:xfrm rot="-6183944">
              <a:off x="3168" y="3426"/>
              <a:ext cx="62" cy="6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98" name="Straight Connector 493"/>
            <p:cNvCxnSpPr>
              <a:cxnSpLocks noChangeShapeType="1"/>
              <a:stCxn id="287" idx="2"/>
              <a:endCxn id="293" idx="4"/>
            </p:cNvCxnSpPr>
            <p:nvPr/>
          </p:nvCxnSpPr>
          <p:spPr bwMode="auto">
            <a:xfrm rot="20816056" flipH="1">
              <a:off x="2800" y="3656"/>
              <a:ext cx="117" cy="2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299" name="Straight Connector 494"/>
            <p:cNvCxnSpPr>
              <a:cxnSpLocks noChangeShapeType="1"/>
              <a:stCxn id="285" idx="4"/>
              <a:endCxn id="293" idx="7"/>
            </p:cNvCxnSpPr>
            <p:nvPr/>
          </p:nvCxnSpPr>
          <p:spPr bwMode="auto">
            <a:xfrm rot="4616056">
              <a:off x="2785" y="3436"/>
              <a:ext cx="200" cy="19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0" name="Straight Connector 495"/>
            <p:cNvCxnSpPr>
              <a:cxnSpLocks noChangeShapeType="1"/>
              <a:stCxn id="285" idx="4"/>
              <a:endCxn id="286" idx="1"/>
            </p:cNvCxnSpPr>
            <p:nvPr/>
          </p:nvCxnSpPr>
          <p:spPr bwMode="auto">
            <a:xfrm rot="15416056" flipH="1">
              <a:off x="2912" y="3472"/>
              <a:ext cx="150" cy="2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1" name="Straight Connector 497"/>
            <p:cNvCxnSpPr>
              <a:cxnSpLocks noChangeShapeType="1"/>
              <a:stCxn id="286" idx="5"/>
              <a:endCxn id="294" idx="2"/>
            </p:cNvCxnSpPr>
            <p:nvPr/>
          </p:nvCxnSpPr>
          <p:spPr bwMode="auto">
            <a:xfrm rot="4616056" flipH="1" flipV="1">
              <a:off x="3091" y="3511"/>
              <a:ext cx="37" cy="9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2" name="Straight Connector 498"/>
            <p:cNvCxnSpPr>
              <a:cxnSpLocks noChangeShapeType="1"/>
              <a:stCxn id="286" idx="2"/>
              <a:endCxn id="287" idx="0"/>
            </p:cNvCxnSpPr>
            <p:nvPr/>
          </p:nvCxnSpPr>
          <p:spPr bwMode="auto">
            <a:xfrm rot="20816056" flipH="1">
              <a:off x="2932" y="3584"/>
              <a:ext cx="86" cy="2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3" name="Straight Connector 499"/>
            <p:cNvCxnSpPr>
              <a:cxnSpLocks noChangeShapeType="1"/>
              <a:stCxn id="290" idx="1"/>
              <a:endCxn id="289" idx="5"/>
            </p:cNvCxnSpPr>
            <p:nvPr/>
          </p:nvCxnSpPr>
          <p:spPr bwMode="auto">
            <a:xfrm rot="15416056" flipV="1">
              <a:off x="2559" y="3401"/>
              <a:ext cx="87" cy="9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4" name="Straight Connector 500"/>
            <p:cNvCxnSpPr>
              <a:cxnSpLocks noChangeShapeType="1"/>
              <a:stCxn id="291" idx="7"/>
              <a:endCxn id="289" idx="4"/>
            </p:cNvCxnSpPr>
            <p:nvPr/>
          </p:nvCxnSpPr>
          <p:spPr bwMode="auto">
            <a:xfrm rot="16200000" flipV="1">
              <a:off x="2458" y="3494"/>
              <a:ext cx="226" cy="9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5" name="Straight Connector 501"/>
            <p:cNvCxnSpPr>
              <a:cxnSpLocks noChangeShapeType="1"/>
              <a:stCxn id="293" idx="2"/>
              <a:endCxn id="291" idx="4"/>
            </p:cNvCxnSpPr>
            <p:nvPr/>
          </p:nvCxnSpPr>
          <p:spPr bwMode="auto">
            <a:xfrm rot="10016056">
              <a:off x="2607" y="3685"/>
              <a:ext cx="162" cy="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6" name="Straight Connector 504"/>
            <p:cNvCxnSpPr>
              <a:cxnSpLocks noChangeShapeType="1"/>
              <a:stCxn id="291" idx="1"/>
              <a:endCxn id="292" idx="5"/>
            </p:cNvCxnSpPr>
            <p:nvPr/>
          </p:nvCxnSpPr>
          <p:spPr bwMode="auto">
            <a:xfrm rot="15416056" flipV="1">
              <a:off x="2464" y="3576"/>
              <a:ext cx="107" cy="9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7" name="Straight Connector 511"/>
            <p:cNvCxnSpPr>
              <a:cxnSpLocks noChangeShapeType="1"/>
              <a:stCxn id="284" idx="1"/>
              <a:endCxn id="266" idx="7"/>
            </p:cNvCxnSpPr>
            <p:nvPr/>
          </p:nvCxnSpPr>
          <p:spPr bwMode="auto">
            <a:xfrm rot="16200000" flipV="1">
              <a:off x="2748" y="3010"/>
              <a:ext cx="240" cy="22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8" name="Straight Connector 513"/>
            <p:cNvCxnSpPr>
              <a:cxnSpLocks noChangeShapeType="1"/>
              <a:stCxn id="289" idx="0"/>
              <a:endCxn id="269" idx="6"/>
            </p:cNvCxnSpPr>
            <p:nvPr/>
          </p:nvCxnSpPr>
          <p:spPr bwMode="auto">
            <a:xfrm rot="-6183944">
              <a:off x="2456" y="3239"/>
              <a:ext cx="165" cy="10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09" name="Straight Connector 516"/>
            <p:cNvCxnSpPr>
              <a:cxnSpLocks noChangeShapeType="1"/>
              <a:stCxn id="280" idx="7"/>
              <a:endCxn id="270" idx="6"/>
            </p:cNvCxnSpPr>
            <p:nvPr/>
          </p:nvCxnSpPr>
          <p:spPr bwMode="auto">
            <a:xfrm rot="15416056" flipV="1">
              <a:off x="2144" y="3459"/>
              <a:ext cx="38" cy="119"/>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10" name="Straight Connector 371"/>
            <p:cNvCxnSpPr>
              <a:cxnSpLocks noChangeShapeType="1"/>
              <a:stCxn id="272" idx="3"/>
              <a:endCxn id="118" idx="4"/>
            </p:cNvCxnSpPr>
            <p:nvPr/>
          </p:nvCxnSpPr>
          <p:spPr bwMode="auto">
            <a:xfrm rot="10800000">
              <a:off x="1346" y="2818"/>
              <a:ext cx="432" cy="51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11" name="Straight Connector 371"/>
            <p:cNvCxnSpPr>
              <a:cxnSpLocks noChangeShapeType="1"/>
              <a:stCxn id="200" idx="4"/>
              <a:endCxn id="288" idx="5"/>
            </p:cNvCxnSpPr>
            <p:nvPr/>
          </p:nvCxnSpPr>
          <p:spPr bwMode="auto">
            <a:xfrm rot="16200000" flipH="1">
              <a:off x="2852" y="3020"/>
              <a:ext cx="650" cy="13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12" name="Straight Connector 371"/>
            <p:cNvCxnSpPr>
              <a:cxnSpLocks noChangeShapeType="1"/>
              <a:stCxn id="266" idx="1"/>
              <a:endCxn id="200" idx="3"/>
            </p:cNvCxnSpPr>
            <p:nvPr/>
          </p:nvCxnSpPr>
          <p:spPr bwMode="auto">
            <a:xfrm flipV="1">
              <a:off x="2748" y="2755"/>
              <a:ext cx="341" cy="20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13" name="Straight Connector 499"/>
            <p:cNvCxnSpPr>
              <a:cxnSpLocks noChangeShapeType="1"/>
              <a:stCxn id="293" idx="0"/>
              <a:endCxn id="290" idx="5"/>
            </p:cNvCxnSpPr>
            <p:nvPr/>
          </p:nvCxnSpPr>
          <p:spPr bwMode="auto">
            <a:xfrm rot="16200000" flipV="1">
              <a:off x="2685" y="3539"/>
              <a:ext cx="138" cy="7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314" name="Oval 55"/>
            <p:cNvSpPr>
              <a:spLocks noChangeArrowheads="1"/>
            </p:cNvSpPr>
            <p:nvPr/>
          </p:nvSpPr>
          <p:spPr bwMode="auto">
            <a:xfrm>
              <a:off x="4018" y="2981"/>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15" name="Oval 56"/>
            <p:cNvSpPr>
              <a:spLocks noChangeArrowheads="1"/>
            </p:cNvSpPr>
            <p:nvPr/>
          </p:nvSpPr>
          <p:spPr bwMode="auto">
            <a:xfrm>
              <a:off x="4096" y="2590"/>
              <a:ext cx="61" cy="51"/>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16" name="Oval 57"/>
            <p:cNvSpPr>
              <a:spLocks noChangeArrowheads="1"/>
            </p:cNvSpPr>
            <p:nvPr/>
          </p:nvSpPr>
          <p:spPr bwMode="auto">
            <a:xfrm>
              <a:off x="4144" y="2789"/>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17" name="Oval 59"/>
            <p:cNvSpPr>
              <a:spLocks noChangeArrowheads="1"/>
            </p:cNvSpPr>
            <p:nvPr/>
          </p:nvSpPr>
          <p:spPr bwMode="auto">
            <a:xfrm>
              <a:off x="4283" y="2909"/>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18" name="Oval 64"/>
            <p:cNvSpPr>
              <a:spLocks noChangeArrowheads="1"/>
            </p:cNvSpPr>
            <p:nvPr/>
          </p:nvSpPr>
          <p:spPr bwMode="auto">
            <a:xfrm>
              <a:off x="3323" y="283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19" name="Oval 65"/>
            <p:cNvSpPr>
              <a:spLocks noChangeArrowheads="1"/>
            </p:cNvSpPr>
            <p:nvPr/>
          </p:nvSpPr>
          <p:spPr bwMode="auto">
            <a:xfrm>
              <a:off x="3827" y="2641"/>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20" name="Oval 66"/>
            <p:cNvSpPr>
              <a:spLocks noChangeArrowheads="1"/>
            </p:cNvSpPr>
            <p:nvPr/>
          </p:nvSpPr>
          <p:spPr bwMode="auto">
            <a:xfrm>
              <a:off x="3701" y="280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21" name="Oval 67"/>
            <p:cNvSpPr>
              <a:spLocks noChangeArrowheads="1"/>
            </p:cNvSpPr>
            <p:nvPr/>
          </p:nvSpPr>
          <p:spPr bwMode="auto">
            <a:xfrm>
              <a:off x="3571" y="2657"/>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22" name="Oval 68"/>
            <p:cNvSpPr>
              <a:spLocks noChangeArrowheads="1"/>
            </p:cNvSpPr>
            <p:nvPr/>
          </p:nvSpPr>
          <p:spPr bwMode="auto">
            <a:xfrm>
              <a:off x="3658" y="3025"/>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23" name="Oval 69"/>
            <p:cNvSpPr>
              <a:spLocks noChangeArrowheads="1"/>
            </p:cNvSpPr>
            <p:nvPr/>
          </p:nvSpPr>
          <p:spPr bwMode="auto">
            <a:xfrm>
              <a:off x="3888" y="2841"/>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24" name="Oval 124"/>
            <p:cNvSpPr>
              <a:spLocks noChangeArrowheads="1"/>
            </p:cNvSpPr>
            <p:nvPr/>
          </p:nvSpPr>
          <p:spPr bwMode="auto">
            <a:xfrm>
              <a:off x="3258" y="3105"/>
              <a:ext cx="61"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25" name="Oval 125"/>
            <p:cNvSpPr>
              <a:spLocks noChangeArrowheads="1"/>
            </p:cNvSpPr>
            <p:nvPr/>
          </p:nvSpPr>
          <p:spPr bwMode="auto">
            <a:xfrm>
              <a:off x="3480" y="3045"/>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26" name="Oval 126"/>
            <p:cNvSpPr>
              <a:spLocks noChangeArrowheads="1"/>
            </p:cNvSpPr>
            <p:nvPr/>
          </p:nvSpPr>
          <p:spPr bwMode="auto">
            <a:xfrm>
              <a:off x="3480" y="3233"/>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27" name="Oval 128"/>
            <p:cNvSpPr>
              <a:spLocks noChangeArrowheads="1"/>
            </p:cNvSpPr>
            <p:nvPr/>
          </p:nvSpPr>
          <p:spPr bwMode="auto">
            <a:xfrm>
              <a:off x="3758" y="3181"/>
              <a:ext cx="60" cy="52"/>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cxnSp>
          <p:nvCxnSpPr>
            <p:cNvPr id="328" name="Straight Connector 211"/>
            <p:cNvCxnSpPr>
              <a:cxnSpLocks noChangeShapeType="1"/>
              <a:stCxn id="315" idx="3"/>
              <a:endCxn id="196" idx="4"/>
            </p:cNvCxnSpPr>
            <p:nvPr/>
          </p:nvCxnSpPr>
          <p:spPr bwMode="auto">
            <a:xfrm rot="5400000" flipH="1">
              <a:off x="3789" y="2319"/>
              <a:ext cx="275" cy="35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29" name="Straight Connector 279"/>
            <p:cNvCxnSpPr>
              <a:cxnSpLocks noChangeShapeType="1"/>
              <a:stCxn id="315" idx="4"/>
              <a:endCxn id="323" idx="7"/>
            </p:cNvCxnSpPr>
            <p:nvPr/>
          </p:nvCxnSpPr>
          <p:spPr bwMode="auto">
            <a:xfrm rot="5400000">
              <a:off x="3930" y="2651"/>
              <a:ext cx="208" cy="18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0" name="Straight Connector 282"/>
            <p:cNvCxnSpPr>
              <a:cxnSpLocks noChangeShapeType="1"/>
              <a:stCxn id="315" idx="4"/>
              <a:endCxn id="316" idx="1"/>
            </p:cNvCxnSpPr>
            <p:nvPr/>
          </p:nvCxnSpPr>
          <p:spPr bwMode="auto">
            <a:xfrm rot="16200000" flipH="1">
              <a:off x="4062" y="2706"/>
              <a:ext cx="156" cy="2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1" name="Straight Connector 285"/>
            <p:cNvCxnSpPr>
              <a:cxnSpLocks noChangeShapeType="1"/>
              <a:stCxn id="314" idx="7"/>
              <a:endCxn id="317" idx="3"/>
            </p:cNvCxnSpPr>
            <p:nvPr/>
          </p:nvCxnSpPr>
          <p:spPr bwMode="auto">
            <a:xfrm rot="5400000" flipH="1" flipV="1">
              <a:off x="4163" y="2861"/>
              <a:ext cx="35" cy="22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2" name="Straight Connector 291"/>
            <p:cNvCxnSpPr>
              <a:cxnSpLocks noChangeShapeType="1"/>
              <a:stCxn id="316" idx="5"/>
              <a:endCxn id="317" idx="0"/>
            </p:cNvCxnSpPr>
            <p:nvPr/>
          </p:nvCxnSpPr>
          <p:spPr bwMode="auto">
            <a:xfrm rot="16200000" flipH="1">
              <a:off x="4217" y="2813"/>
              <a:ext cx="75" cy="11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3" name="Straight Connector 294"/>
            <p:cNvCxnSpPr>
              <a:cxnSpLocks noChangeShapeType="1"/>
              <a:stCxn id="319" idx="1"/>
              <a:endCxn id="197" idx="4"/>
            </p:cNvCxnSpPr>
            <p:nvPr/>
          </p:nvCxnSpPr>
          <p:spPr bwMode="auto">
            <a:xfrm rot="16200000" flipV="1">
              <a:off x="3657" y="2469"/>
              <a:ext cx="202" cy="15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4" name="Straight Connector 297"/>
            <p:cNvCxnSpPr>
              <a:cxnSpLocks noChangeShapeType="1"/>
              <a:stCxn id="320" idx="7"/>
              <a:endCxn id="319" idx="3"/>
            </p:cNvCxnSpPr>
            <p:nvPr/>
          </p:nvCxnSpPr>
          <p:spPr bwMode="auto">
            <a:xfrm rot="5400000" flipH="1" flipV="1">
              <a:off x="3731" y="2708"/>
              <a:ext cx="127" cy="8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5" name="Straight Connector 300"/>
            <p:cNvCxnSpPr>
              <a:cxnSpLocks noChangeShapeType="1"/>
              <a:stCxn id="322" idx="2"/>
              <a:endCxn id="320" idx="4"/>
            </p:cNvCxnSpPr>
            <p:nvPr/>
          </p:nvCxnSpPr>
          <p:spPr bwMode="auto">
            <a:xfrm rot="10800000" flipH="1">
              <a:off x="3658" y="2857"/>
              <a:ext cx="74" cy="194"/>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6" name="Straight Connector 303"/>
            <p:cNvCxnSpPr>
              <a:cxnSpLocks noChangeShapeType="1"/>
              <a:endCxn id="322" idx="4"/>
            </p:cNvCxnSpPr>
            <p:nvPr/>
          </p:nvCxnSpPr>
          <p:spPr bwMode="auto">
            <a:xfrm rot="16200000" flipV="1">
              <a:off x="3682" y="3095"/>
              <a:ext cx="104" cy="9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7" name="Straight Connector 306"/>
            <p:cNvCxnSpPr>
              <a:cxnSpLocks noChangeShapeType="1"/>
              <a:stCxn id="326" idx="6"/>
              <a:endCxn id="327" idx="2"/>
            </p:cNvCxnSpPr>
            <p:nvPr/>
          </p:nvCxnSpPr>
          <p:spPr bwMode="auto">
            <a:xfrm flipV="1">
              <a:off x="3540" y="3207"/>
              <a:ext cx="218" cy="52"/>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8" name="Straight Connector 310"/>
            <p:cNvCxnSpPr>
              <a:cxnSpLocks noChangeShapeType="1"/>
              <a:stCxn id="326" idx="0"/>
              <a:endCxn id="325" idx="4"/>
            </p:cNvCxnSpPr>
            <p:nvPr/>
          </p:nvCxnSpPr>
          <p:spPr bwMode="auto">
            <a:xfrm rot="5400000" flipH="1" flipV="1">
              <a:off x="3442" y="3165"/>
              <a:ext cx="136" cy="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39" name="Straight Connector 313"/>
            <p:cNvCxnSpPr>
              <a:cxnSpLocks noChangeShapeType="1"/>
              <a:stCxn id="325" idx="1"/>
              <a:endCxn id="318" idx="5"/>
            </p:cNvCxnSpPr>
            <p:nvPr/>
          </p:nvCxnSpPr>
          <p:spPr bwMode="auto">
            <a:xfrm rot="16200000" flipV="1">
              <a:off x="3347" y="2910"/>
              <a:ext cx="170" cy="11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0" name="Straight Connector 316"/>
            <p:cNvCxnSpPr>
              <a:cxnSpLocks noChangeShapeType="1"/>
              <a:stCxn id="325" idx="2"/>
              <a:endCxn id="324" idx="6"/>
            </p:cNvCxnSpPr>
            <p:nvPr/>
          </p:nvCxnSpPr>
          <p:spPr bwMode="auto">
            <a:xfrm rot="10800000" flipV="1">
              <a:off x="3319" y="3071"/>
              <a:ext cx="161" cy="6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1" name="Straight Connector 322"/>
            <p:cNvCxnSpPr>
              <a:cxnSpLocks noChangeShapeType="1"/>
              <a:stCxn id="318" idx="6"/>
              <a:endCxn id="321" idx="3"/>
            </p:cNvCxnSpPr>
            <p:nvPr/>
          </p:nvCxnSpPr>
          <p:spPr bwMode="auto">
            <a:xfrm flipV="1">
              <a:off x="3384" y="2702"/>
              <a:ext cx="195" cy="161"/>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2" name="Straight Connector 371"/>
            <p:cNvCxnSpPr>
              <a:cxnSpLocks noChangeShapeType="1"/>
              <a:stCxn id="288" idx="6"/>
              <a:endCxn id="326" idx="3"/>
            </p:cNvCxnSpPr>
            <p:nvPr/>
          </p:nvCxnSpPr>
          <p:spPr bwMode="auto">
            <a:xfrm flipV="1">
              <a:off x="3248" y="3277"/>
              <a:ext cx="240" cy="11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3" name="Straight Connector 371"/>
            <p:cNvCxnSpPr>
              <a:cxnSpLocks noChangeShapeType="1"/>
              <a:stCxn id="324" idx="4"/>
              <a:endCxn id="326" idx="7"/>
            </p:cNvCxnSpPr>
            <p:nvPr/>
          </p:nvCxnSpPr>
          <p:spPr bwMode="auto">
            <a:xfrm rot="16200000" flipH="1">
              <a:off x="3368" y="3077"/>
              <a:ext cx="84" cy="243"/>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4" name="Straight Connector 371"/>
            <p:cNvCxnSpPr>
              <a:cxnSpLocks noChangeShapeType="1"/>
              <a:stCxn id="324" idx="1"/>
              <a:endCxn id="200" idx="5"/>
            </p:cNvCxnSpPr>
            <p:nvPr/>
          </p:nvCxnSpPr>
          <p:spPr bwMode="auto">
            <a:xfrm rot="16200000" flipV="1">
              <a:off x="3021" y="2866"/>
              <a:ext cx="358" cy="13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5" name="Straight Connector 371"/>
            <p:cNvCxnSpPr>
              <a:cxnSpLocks noChangeShapeType="1"/>
              <a:stCxn id="318" idx="1"/>
              <a:endCxn id="200" idx="5"/>
            </p:cNvCxnSpPr>
            <p:nvPr/>
          </p:nvCxnSpPr>
          <p:spPr bwMode="auto">
            <a:xfrm rot="16200000" flipV="1">
              <a:off x="3187" y="2700"/>
              <a:ext cx="90" cy="20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6" name="Straight Connector 371"/>
            <p:cNvCxnSpPr>
              <a:cxnSpLocks noChangeShapeType="1"/>
              <a:stCxn id="321" idx="2"/>
              <a:endCxn id="201" idx="6"/>
            </p:cNvCxnSpPr>
            <p:nvPr/>
          </p:nvCxnSpPr>
          <p:spPr bwMode="auto">
            <a:xfrm rot="10800000">
              <a:off x="3518" y="2596"/>
              <a:ext cx="53" cy="8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7" name="Straight Connector 371"/>
            <p:cNvCxnSpPr>
              <a:cxnSpLocks noChangeShapeType="1"/>
              <a:stCxn id="319" idx="2"/>
              <a:endCxn id="321" idx="6"/>
            </p:cNvCxnSpPr>
            <p:nvPr/>
          </p:nvCxnSpPr>
          <p:spPr bwMode="auto">
            <a:xfrm rot="10800000" flipV="1">
              <a:off x="3632" y="2667"/>
              <a:ext cx="195" cy="16"/>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8" name="Straight Connector 279"/>
            <p:cNvCxnSpPr>
              <a:cxnSpLocks noChangeShapeType="1"/>
              <a:stCxn id="323" idx="3"/>
              <a:endCxn id="327" idx="7"/>
            </p:cNvCxnSpPr>
            <p:nvPr/>
          </p:nvCxnSpPr>
          <p:spPr bwMode="auto">
            <a:xfrm rot="5400000">
              <a:off x="3701" y="2994"/>
              <a:ext cx="303" cy="8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49" name="Straight Connector 279"/>
            <p:cNvCxnSpPr>
              <a:cxnSpLocks noChangeShapeType="1"/>
              <a:stCxn id="314" idx="3"/>
              <a:endCxn id="322" idx="5"/>
            </p:cNvCxnSpPr>
            <p:nvPr/>
          </p:nvCxnSpPr>
          <p:spPr bwMode="auto">
            <a:xfrm rot="5400000">
              <a:off x="3847" y="2889"/>
              <a:ext cx="44" cy="317"/>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50" name="Straight Connector 460"/>
            <p:cNvCxnSpPr>
              <a:cxnSpLocks noChangeShapeType="1"/>
              <a:stCxn id="237" idx="3"/>
              <a:endCxn id="317" idx="7"/>
            </p:cNvCxnSpPr>
            <p:nvPr/>
          </p:nvCxnSpPr>
          <p:spPr bwMode="auto">
            <a:xfrm>
              <a:off x="4205" y="2079"/>
              <a:ext cx="130" cy="83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cxnSp>
          <p:nvCxnSpPr>
            <p:cNvPr id="351" name="Straight Connector 460"/>
            <p:cNvCxnSpPr>
              <a:cxnSpLocks noChangeShapeType="1"/>
              <a:stCxn id="237" idx="5"/>
              <a:endCxn id="247" idx="2"/>
            </p:cNvCxnSpPr>
            <p:nvPr/>
          </p:nvCxnSpPr>
          <p:spPr bwMode="auto">
            <a:xfrm flipV="1">
              <a:off x="4205" y="1831"/>
              <a:ext cx="15" cy="208"/>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cxnSp>
      </p:grpSp>
      <p:sp>
        <p:nvSpPr>
          <p:cNvPr id="352" name="TextBox 351"/>
          <p:cNvSpPr txBox="1">
            <a:spLocks noChangeArrowheads="1"/>
          </p:cNvSpPr>
          <p:nvPr/>
        </p:nvSpPr>
        <p:spPr bwMode="auto">
          <a:xfrm>
            <a:off x="-1" y="6292761"/>
            <a:ext cx="4760384" cy="572464"/>
          </a:xfrm>
          <a:prstGeom prst="rect">
            <a:avLst/>
          </a:prstGeom>
          <a:noFill/>
          <a:ln>
            <a:noFill/>
          </a:ln>
          <a:extLst/>
        </p:spPr>
        <p:txBody>
          <a:bodyPr wrap="squar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eaLnBrk="1" hangingPunct="1">
              <a:lnSpc>
                <a:spcPct val="130000"/>
              </a:lnSpc>
              <a:spcBef>
                <a:spcPts val="1000"/>
              </a:spcBef>
              <a:defRPr/>
            </a:pPr>
            <a:r>
              <a:rPr lang="en-US" sz="1200" b="0" dirty="0" smtClean="0">
                <a:solidFill>
                  <a:srgbClr val="FFFFFF"/>
                </a:solidFill>
              </a:rPr>
              <a:t>Park, </a:t>
            </a:r>
            <a:r>
              <a:rPr lang="en-US" sz="1200" b="0" dirty="0" err="1" smtClean="0">
                <a:solidFill>
                  <a:srgbClr val="FFFFFF"/>
                </a:solidFill>
              </a:rPr>
              <a:t>Bracy</a:t>
            </a:r>
            <a:r>
              <a:rPr lang="en-US" sz="1200" b="0" dirty="0" smtClean="0">
                <a:solidFill>
                  <a:srgbClr val="FFFFFF"/>
                </a:solidFill>
              </a:rPr>
              <a:t>, Wang, </a:t>
            </a:r>
            <a:r>
              <a:rPr lang="en-US" sz="1200" b="0" dirty="0" err="1" smtClean="0">
                <a:solidFill>
                  <a:srgbClr val="FFFFFF"/>
                </a:solidFill>
              </a:rPr>
              <a:t>Mitra</a:t>
            </a:r>
            <a:r>
              <a:rPr lang="en-US" sz="1200" b="0" dirty="0" smtClean="0">
                <a:solidFill>
                  <a:srgbClr val="FFFFFF"/>
                </a:solidFill>
              </a:rPr>
              <a:t>, “</a:t>
            </a:r>
            <a:r>
              <a:rPr lang="en-US" sz="1200" b="0" dirty="0" err="1" smtClean="0">
                <a:solidFill>
                  <a:srgbClr val="FFFFFF"/>
                </a:solidFill>
              </a:rPr>
              <a:t>BLoG</a:t>
            </a:r>
            <a:r>
              <a:rPr lang="en-US" sz="1200" b="0" dirty="0" smtClean="0">
                <a:solidFill>
                  <a:srgbClr val="FFFFFF"/>
                </a:solidFill>
              </a:rPr>
              <a:t>:  Post-Silicon Bug Localization in Processors using Bug Localization Graphs,”  DAC 2010.</a:t>
            </a:r>
          </a:p>
        </p:txBody>
      </p:sp>
    </p:spTree>
    <p:extLst>
      <p:ext uri="{BB962C8B-B14F-4D97-AF65-F5344CB8AC3E}">
        <p14:creationId xmlns:p14="http://schemas.microsoft.com/office/powerpoint/2010/main" val="477467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err="1" smtClean="0">
                <a:solidFill>
                  <a:srgbClr val="D5EBFF"/>
                </a:solidFill>
                <a:latin typeface="Arial" charset="0"/>
              </a:rPr>
              <a:t>BLoG</a:t>
            </a:r>
            <a:r>
              <a:rPr lang="en-US" dirty="0" smtClean="0">
                <a:solidFill>
                  <a:srgbClr val="D5EBFF"/>
                </a:solidFill>
                <a:latin typeface="Arial" charset="0"/>
              </a:rPr>
              <a:t> Nodes &amp; Edges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218</a:t>
            </a:fld>
            <a:endParaRPr lang="en-US" sz="1400">
              <a:solidFill>
                <a:srgbClr val="FFFFFF"/>
              </a:solidFill>
            </a:endParaRPr>
          </a:p>
        </p:txBody>
      </p:sp>
      <p:pic>
        <p:nvPicPr>
          <p:cNvPr id="35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2275" y="827088"/>
            <a:ext cx="2016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 name="Rectangle 602"/>
          <p:cNvSpPr>
            <a:spLocks noChangeArrowheads="1"/>
          </p:cNvSpPr>
          <p:nvPr/>
        </p:nvSpPr>
        <p:spPr bwMode="auto">
          <a:xfrm rot="5400000">
            <a:off x="1740693" y="1196182"/>
            <a:ext cx="735013" cy="400050"/>
          </a:xfrm>
          <a:prstGeom prst="rect">
            <a:avLst/>
          </a:prstGeom>
          <a:solidFill>
            <a:srgbClr val="FFFFFF">
              <a:alpha val="20000"/>
            </a:srgbClr>
          </a:solidFill>
          <a:ln w="38100">
            <a:solidFill>
              <a:srgbClr val="FFFFFF"/>
            </a:solidFill>
            <a:round/>
            <a:headEnd type="none" w="sm" len="sm"/>
            <a:tailEnd type="none" w="sm" len="sm"/>
          </a:ln>
        </p:spPr>
        <p:txBody>
          <a:bodyPr anchor="ctr"/>
          <a:lstStyle/>
          <a:p>
            <a:pPr algn="ctr"/>
            <a:endParaRPr lang="en-US" sz="3200">
              <a:solidFill>
                <a:srgbClr val="000066"/>
              </a:solidFill>
            </a:endParaRPr>
          </a:p>
        </p:txBody>
      </p:sp>
      <p:sp>
        <p:nvSpPr>
          <p:cNvPr id="354" name="Rectangle 602"/>
          <p:cNvSpPr>
            <a:spLocks noChangeArrowheads="1"/>
          </p:cNvSpPr>
          <p:nvPr/>
        </p:nvSpPr>
        <p:spPr bwMode="auto">
          <a:xfrm>
            <a:off x="534988" y="1785938"/>
            <a:ext cx="1766887" cy="484187"/>
          </a:xfrm>
          <a:prstGeom prst="rect">
            <a:avLst/>
          </a:prstGeom>
          <a:noFill/>
          <a:ln w="38100">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3200">
                <a:solidFill>
                  <a:srgbClr val="000066"/>
                </a:solidFill>
              </a:rPr>
              <a:t>$</a:t>
            </a:r>
          </a:p>
        </p:txBody>
      </p:sp>
      <p:sp>
        <p:nvSpPr>
          <p:cNvPr id="355" name="Rectangle 602"/>
          <p:cNvSpPr>
            <a:spLocks noChangeArrowheads="1"/>
          </p:cNvSpPr>
          <p:nvPr/>
        </p:nvSpPr>
        <p:spPr bwMode="auto">
          <a:xfrm>
            <a:off x="541338" y="1023938"/>
            <a:ext cx="1760537" cy="747712"/>
          </a:xfrm>
          <a:prstGeom prst="rect">
            <a:avLst/>
          </a:prstGeom>
          <a:noFill/>
          <a:ln w="38100">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3200">
                <a:solidFill>
                  <a:srgbClr val="000066"/>
                </a:solidFill>
              </a:rPr>
              <a:t>4 Cores</a:t>
            </a:r>
          </a:p>
        </p:txBody>
      </p:sp>
      <p:pic>
        <p:nvPicPr>
          <p:cNvPr id="356" name="Picture 59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9950" y="1265238"/>
            <a:ext cx="3857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7" name="Group 824"/>
          <p:cNvGrpSpPr>
            <a:grpSpLocks/>
          </p:cNvGrpSpPr>
          <p:nvPr/>
        </p:nvGrpSpPr>
        <p:grpSpPr bwMode="auto">
          <a:xfrm>
            <a:off x="6291263" y="793750"/>
            <a:ext cx="1333500" cy="1689100"/>
            <a:chOff x="5717357" y="2051050"/>
            <a:chExt cx="2666231" cy="3376613"/>
          </a:xfrm>
        </p:grpSpPr>
        <p:cxnSp>
          <p:nvCxnSpPr>
            <p:cNvPr id="358" name="Straight Connector 47"/>
            <p:cNvCxnSpPr>
              <a:cxnSpLocks noChangeShapeType="1"/>
              <a:stCxn id="359" idx="7"/>
              <a:endCxn id="360" idx="1"/>
            </p:cNvCxnSpPr>
            <p:nvPr/>
          </p:nvCxnSpPr>
          <p:spPr bwMode="auto">
            <a:xfrm rot="5400000" flipH="1" flipV="1">
              <a:off x="5993015" y="3287293"/>
              <a:ext cx="292352" cy="35547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59" name="Oval 48"/>
            <p:cNvSpPr>
              <a:spLocks noChangeArrowheads="1"/>
            </p:cNvSpPr>
            <p:nvPr/>
          </p:nvSpPr>
          <p:spPr bwMode="auto">
            <a:xfrm>
              <a:off x="5926847" y="3606069"/>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0" name="Oval 49"/>
            <p:cNvSpPr>
              <a:spLocks noChangeArrowheads="1"/>
            </p:cNvSpPr>
            <p:nvPr/>
          </p:nvSpPr>
          <p:spPr bwMode="auto">
            <a:xfrm>
              <a:off x="6310910" y="331410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1" name="Oval 50"/>
            <p:cNvSpPr>
              <a:spLocks noChangeArrowheads="1"/>
            </p:cNvSpPr>
            <p:nvPr/>
          </p:nvSpPr>
          <p:spPr bwMode="auto">
            <a:xfrm>
              <a:off x="6472789" y="3260158"/>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2" name="Oval 51"/>
            <p:cNvSpPr>
              <a:spLocks noChangeArrowheads="1"/>
            </p:cNvSpPr>
            <p:nvPr/>
          </p:nvSpPr>
          <p:spPr bwMode="auto">
            <a:xfrm>
              <a:off x="6441048" y="360606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3" name="Oval 52"/>
            <p:cNvSpPr>
              <a:spLocks noChangeArrowheads="1"/>
            </p:cNvSpPr>
            <p:nvPr/>
          </p:nvSpPr>
          <p:spPr bwMode="auto">
            <a:xfrm>
              <a:off x="6390263" y="365049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4" name="Oval 53"/>
            <p:cNvSpPr>
              <a:spLocks noChangeArrowheads="1"/>
            </p:cNvSpPr>
            <p:nvPr/>
          </p:nvSpPr>
          <p:spPr bwMode="auto">
            <a:xfrm>
              <a:off x="6621970" y="3567987"/>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5" name="Oval 54"/>
            <p:cNvSpPr>
              <a:spLocks noChangeArrowheads="1"/>
            </p:cNvSpPr>
            <p:nvPr/>
          </p:nvSpPr>
          <p:spPr bwMode="auto">
            <a:xfrm>
              <a:off x="6669582" y="3745704"/>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6" name="Oval 55"/>
            <p:cNvSpPr>
              <a:spLocks noChangeArrowheads="1"/>
            </p:cNvSpPr>
            <p:nvPr/>
          </p:nvSpPr>
          <p:spPr bwMode="auto">
            <a:xfrm>
              <a:off x="6561663" y="412969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7" name="Oval 56"/>
            <p:cNvSpPr>
              <a:spLocks noChangeArrowheads="1"/>
            </p:cNvSpPr>
            <p:nvPr/>
          </p:nvSpPr>
          <p:spPr bwMode="auto">
            <a:xfrm>
              <a:off x="6612449" y="384090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8" name="Oval 57"/>
            <p:cNvSpPr>
              <a:spLocks noChangeArrowheads="1"/>
            </p:cNvSpPr>
            <p:nvPr/>
          </p:nvSpPr>
          <p:spPr bwMode="auto">
            <a:xfrm>
              <a:off x="6644190" y="3986890"/>
              <a:ext cx="38089" cy="41257"/>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69" name="Oval 59"/>
            <p:cNvSpPr>
              <a:spLocks noChangeArrowheads="1"/>
            </p:cNvSpPr>
            <p:nvPr/>
          </p:nvSpPr>
          <p:spPr bwMode="auto">
            <a:xfrm>
              <a:off x="6733064" y="407574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70" name="Oval 60"/>
            <p:cNvSpPr>
              <a:spLocks noChangeArrowheads="1"/>
            </p:cNvSpPr>
            <p:nvPr/>
          </p:nvSpPr>
          <p:spPr bwMode="auto">
            <a:xfrm>
              <a:off x="6774536" y="3887570"/>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371" name="Oval 61"/>
            <p:cNvSpPr>
              <a:spLocks noChangeArrowheads="1"/>
            </p:cNvSpPr>
            <p:nvPr/>
          </p:nvSpPr>
          <p:spPr bwMode="auto">
            <a:xfrm>
              <a:off x="6256951" y="3688580"/>
              <a:ext cx="41262" cy="41257"/>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72" name="Oval 62"/>
            <p:cNvSpPr>
              <a:spLocks noChangeArrowheads="1"/>
            </p:cNvSpPr>
            <p:nvPr/>
          </p:nvSpPr>
          <p:spPr bwMode="auto">
            <a:xfrm>
              <a:off x="6155381" y="3736184"/>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73" name="Oval 63"/>
            <p:cNvSpPr>
              <a:spLocks noChangeArrowheads="1"/>
            </p:cNvSpPr>
            <p:nvPr/>
          </p:nvSpPr>
          <p:spPr bwMode="auto">
            <a:xfrm>
              <a:off x="6348999" y="378378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74" name="Oval 64"/>
            <p:cNvSpPr>
              <a:spLocks noChangeArrowheads="1"/>
            </p:cNvSpPr>
            <p:nvPr/>
          </p:nvSpPr>
          <p:spPr bwMode="auto">
            <a:xfrm>
              <a:off x="6114117" y="4024972"/>
              <a:ext cx="38089" cy="34910"/>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75" name="Oval 65"/>
            <p:cNvSpPr>
              <a:spLocks noChangeArrowheads="1"/>
            </p:cNvSpPr>
            <p:nvPr/>
          </p:nvSpPr>
          <p:spPr bwMode="auto">
            <a:xfrm>
              <a:off x="6437873" y="387899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76" name="Oval 66"/>
            <p:cNvSpPr>
              <a:spLocks noChangeArrowheads="1"/>
            </p:cNvSpPr>
            <p:nvPr/>
          </p:nvSpPr>
          <p:spPr bwMode="auto">
            <a:xfrm>
              <a:off x="6355347" y="3999584"/>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77" name="Oval 67"/>
            <p:cNvSpPr>
              <a:spLocks noChangeArrowheads="1"/>
            </p:cNvSpPr>
            <p:nvPr/>
          </p:nvSpPr>
          <p:spPr bwMode="auto">
            <a:xfrm>
              <a:off x="6272821" y="3891685"/>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78" name="Oval 68"/>
            <p:cNvSpPr>
              <a:spLocks noChangeArrowheads="1"/>
            </p:cNvSpPr>
            <p:nvPr/>
          </p:nvSpPr>
          <p:spPr bwMode="auto">
            <a:xfrm>
              <a:off x="6326781" y="4161434"/>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79" name="Oval 69"/>
            <p:cNvSpPr>
              <a:spLocks noChangeArrowheads="1"/>
            </p:cNvSpPr>
            <p:nvPr/>
          </p:nvSpPr>
          <p:spPr bwMode="auto">
            <a:xfrm>
              <a:off x="6475962" y="4028147"/>
              <a:ext cx="41264" cy="349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0" name="Oval 70"/>
            <p:cNvSpPr>
              <a:spLocks noChangeArrowheads="1"/>
            </p:cNvSpPr>
            <p:nvPr/>
          </p:nvSpPr>
          <p:spPr bwMode="auto">
            <a:xfrm>
              <a:off x="6669582" y="3174472"/>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1" name="Oval 88"/>
            <p:cNvSpPr>
              <a:spLocks noChangeArrowheads="1"/>
            </p:cNvSpPr>
            <p:nvPr/>
          </p:nvSpPr>
          <p:spPr bwMode="auto">
            <a:xfrm>
              <a:off x="6815590" y="4018625"/>
              <a:ext cx="38089" cy="41257"/>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2" name="Oval 100"/>
            <p:cNvSpPr>
              <a:spLocks noChangeArrowheads="1"/>
            </p:cNvSpPr>
            <p:nvPr/>
          </p:nvSpPr>
          <p:spPr bwMode="auto">
            <a:xfrm>
              <a:off x="6774326" y="4199516"/>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3" name="Oval 104"/>
            <p:cNvSpPr>
              <a:spLocks noChangeArrowheads="1"/>
            </p:cNvSpPr>
            <p:nvPr/>
          </p:nvSpPr>
          <p:spPr bwMode="auto">
            <a:xfrm>
              <a:off x="6787022" y="4399446"/>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4" name="Oval 124"/>
            <p:cNvSpPr>
              <a:spLocks noChangeArrowheads="1"/>
            </p:cNvSpPr>
            <p:nvPr/>
          </p:nvSpPr>
          <p:spPr bwMode="auto">
            <a:xfrm>
              <a:off x="6069679" y="422173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5" name="Oval 125"/>
            <p:cNvSpPr>
              <a:spLocks noChangeArrowheads="1"/>
            </p:cNvSpPr>
            <p:nvPr/>
          </p:nvSpPr>
          <p:spPr bwMode="auto">
            <a:xfrm>
              <a:off x="6212514" y="4177301"/>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6" name="Oval 126"/>
            <p:cNvSpPr>
              <a:spLocks noChangeArrowheads="1"/>
            </p:cNvSpPr>
            <p:nvPr/>
          </p:nvSpPr>
          <p:spPr bwMode="auto">
            <a:xfrm>
              <a:off x="6212514" y="4313763"/>
              <a:ext cx="41262"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7" name="Oval 127"/>
            <p:cNvSpPr>
              <a:spLocks noChangeArrowheads="1"/>
            </p:cNvSpPr>
            <p:nvPr/>
          </p:nvSpPr>
          <p:spPr bwMode="auto">
            <a:xfrm>
              <a:off x="6199818" y="4758054"/>
              <a:ext cx="38089"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8" name="Oval 128"/>
            <p:cNvSpPr>
              <a:spLocks noChangeArrowheads="1"/>
            </p:cNvSpPr>
            <p:nvPr/>
          </p:nvSpPr>
          <p:spPr bwMode="auto">
            <a:xfrm>
              <a:off x="6393436" y="427568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89" name="Oval 129"/>
            <p:cNvSpPr>
              <a:spLocks noChangeArrowheads="1"/>
            </p:cNvSpPr>
            <p:nvPr/>
          </p:nvSpPr>
          <p:spPr bwMode="auto">
            <a:xfrm>
              <a:off x="6441048" y="445656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0" name="Oval 130"/>
            <p:cNvSpPr>
              <a:spLocks noChangeArrowheads="1"/>
            </p:cNvSpPr>
            <p:nvPr/>
          </p:nvSpPr>
          <p:spPr bwMode="auto">
            <a:xfrm>
              <a:off x="6314085" y="4821524"/>
              <a:ext cx="41262" cy="349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1" name="Oval 131"/>
            <p:cNvSpPr>
              <a:spLocks noChangeArrowheads="1"/>
            </p:cNvSpPr>
            <p:nvPr/>
          </p:nvSpPr>
          <p:spPr bwMode="auto">
            <a:xfrm>
              <a:off x="6383915" y="4551775"/>
              <a:ext cx="41262" cy="34910"/>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2" name="Oval 391"/>
            <p:cNvSpPr>
              <a:spLocks noChangeArrowheads="1"/>
            </p:cNvSpPr>
            <p:nvPr/>
          </p:nvSpPr>
          <p:spPr bwMode="auto">
            <a:xfrm>
              <a:off x="6593404" y="446291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3" name="Oval 392"/>
            <p:cNvSpPr>
              <a:spLocks noChangeArrowheads="1"/>
            </p:cNvSpPr>
            <p:nvPr/>
          </p:nvSpPr>
          <p:spPr bwMode="auto">
            <a:xfrm>
              <a:off x="6301389" y="4640633"/>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4" name="Oval 393"/>
            <p:cNvSpPr>
              <a:spLocks noChangeArrowheads="1"/>
            </p:cNvSpPr>
            <p:nvPr/>
          </p:nvSpPr>
          <p:spPr bwMode="auto">
            <a:xfrm>
              <a:off x="6545792" y="4596204"/>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5" name="Oval 394"/>
            <p:cNvSpPr>
              <a:spLocks noChangeArrowheads="1"/>
            </p:cNvSpPr>
            <p:nvPr/>
          </p:nvSpPr>
          <p:spPr bwMode="auto">
            <a:xfrm>
              <a:off x="5901454" y="4345498"/>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6" name="Oval 395"/>
            <p:cNvSpPr>
              <a:spLocks noChangeArrowheads="1"/>
            </p:cNvSpPr>
            <p:nvPr/>
          </p:nvSpPr>
          <p:spPr bwMode="auto">
            <a:xfrm>
              <a:off x="6120465" y="4494652"/>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7" name="Oval 396"/>
            <p:cNvSpPr>
              <a:spLocks noChangeArrowheads="1"/>
            </p:cNvSpPr>
            <p:nvPr/>
          </p:nvSpPr>
          <p:spPr bwMode="auto">
            <a:xfrm>
              <a:off x="6275996" y="4767573"/>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8" name="Oval 397"/>
            <p:cNvSpPr>
              <a:spLocks noChangeArrowheads="1"/>
            </p:cNvSpPr>
            <p:nvPr/>
          </p:nvSpPr>
          <p:spPr bwMode="auto">
            <a:xfrm>
              <a:off x="5920498" y="4719972"/>
              <a:ext cx="38089" cy="349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399" name="Oval 398"/>
            <p:cNvSpPr>
              <a:spLocks noChangeArrowheads="1"/>
            </p:cNvSpPr>
            <p:nvPr/>
          </p:nvSpPr>
          <p:spPr bwMode="auto">
            <a:xfrm>
              <a:off x="5907802" y="4599378"/>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00" name="Oval 399"/>
            <p:cNvSpPr>
              <a:spLocks noChangeArrowheads="1"/>
            </p:cNvSpPr>
            <p:nvPr/>
          </p:nvSpPr>
          <p:spPr bwMode="auto">
            <a:xfrm>
              <a:off x="6225211" y="4818349"/>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401" name="Straight Connector 144"/>
            <p:cNvCxnSpPr>
              <a:cxnSpLocks noChangeShapeType="1"/>
              <a:stCxn id="361" idx="2"/>
              <a:endCxn id="360" idx="7"/>
            </p:cNvCxnSpPr>
            <p:nvPr/>
          </p:nvCxnSpPr>
          <p:spPr bwMode="auto">
            <a:xfrm rot="10800000" flipV="1">
              <a:off x="6344622" y="3279700"/>
              <a:ext cx="129257" cy="391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2" name="Straight Connector 147"/>
            <p:cNvCxnSpPr>
              <a:cxnSpLocks noChangeShapeType="1"/>
              <a:stCxn id="361" idx="7"/>
              <a:endCxn id="380" idx="2"/>
            </p:cNvCxnSpPr>
            <p:nvPr/>
          </p:nvCxnSpPr>
          <p:spPr bwMode="auto">
            <a:xfrm rot="5400000" flipH="1" flipV="1">
              <a:off x="6552218" y="3149843"/>
              <a:ext cx="71478" cy="160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3" name="Straight Connector 150"/>
            <p:cNvCxnSpPr>
              <a:cxnSpLocks noChangeShapeType="1"/>
              <a:endCxn id="380" idx="6"/>
            </p:cNvCxnSpPr>
            <p:nvPr/>
          </p:nvCxnSpPr>
          <p:spPr bwMode="auto">
            <a:xfrm rot="16200000" flipV="1">
              <a:off x="6808271" y="3093281"/>
              <a:ext cx="39055" cy="2408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4" name="Straight Connector 153"/>
            <p:cNvCxnSpPr>
              <a:cxnSpLocks noChangeShapeType="1"/>
              <a:stCxn id="652" idx="1"/>
              <a:endCxn id="380" idx="4"/>
            </p:cNvCxnSpPr>
            <p:nvPr/>
          </p:nvCxnSpPr>
          <p:spPr bwMode="auto">
            <a:xfrm rot="16200000" flipV="1">
              <a:off x="6599158" y="3302758"/>
              <a:ext cx="307600" cy="129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5" name="Straight Connector 185"/>
            <p:cNvCxnSpPr>
              <a:cxnSpLocks noChangeShapeType="1"/>
              <a:endCxn id="364" idx="6"/>
            </p:cNvCxnSpPr>
            <p:nvPr/>
          </p:nvCxnSpPr>
          <p:spPr bwMode="auto">
            <a:xfrm rot="10800000" flipV="1">
              <a:off x="6659619" y="3583235"/>
              <a:ext cx="207239" cy="2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6" name="Straight Connector 188"/>
            <p:cNvCxnSpPr>
              <a:cxnSpLocks noChangeShapeType="1"/>
              <a:stCxn id="364" idx="1"/>
              <a:endCxn id="380" idx="4"/>
            </p:cNvCxnSpPr>
            <p:nvPr/>
          </p:nvCxnSpPr>
          <p:spPr bwMode="auto">
            <a:xfrm rot="5400000" flipH="1" flipV="1">
              <a:off x="6477281" y="3362084"/>
              <a:ext cx="358864"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7" name="Straight Connector 191"/>
            <p:cNvCxnSpPr>
              <a:cxnSpLocks noChangeShapeType="1"/>
              <a:stCxn id="395" idx="0"/>
              <a:endCxn id="359" idx="4"/>
            </p:cNvCxnSpPr>
            <p:nvPr/>
          </p:nvCxnSpPr>
          <p:spPr bwMode="auto">
            <a:xfrm rot="5400000" flipH="1" flipV="1">
              <a:off x="5583847" y="3980769"/>
              <a:ext cx="701516" cy="258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8" name="Straight Connector 198"/>
            <p:cNvCxnSpPr>
              <a:cxnSpLocks noChangeShapeType="1"/>
              <a:stCxn id="652" idx="4"/>
              <a:endCxn id="370" idx="7"/>
            </p:cNvCxnSpPr>
            <p:nvPr/>
          </p:nvCxnSpPr>
          <p:spPr bwMode="auto">
            <a:xfrm rot="5400000">
              <a:off x="6650650" y="3712126"/>
              <a:ext cx="338557" cy="235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9" name="Straight Connector 202"/>
            <p:cNvCxnSpPr>
              <a:cxnSpLocks noChangeShapeType="1"/>
              <a:stCxn id="370" idx="2"/>
              <a:endCxn id="365" idx="5"/>
            </p:cNvCxnSpPr>
            <p:nvPr/>
          </p:nvCxnSpPr>
          <p:spPr bwMode="auto">
            <a:xfrm rot="10800000">
              <a:off x="6701583" y="3779247"/>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0" name="Straight Connector 205"/>
            <p:cNvCxnSpPr>
              <a:cxnSpLocks noChangeShapeType="1"/>
              <a:stCxn id="365" idx="1"/>
              <a:endCxn id="362" idx="5"/>
            </p:cNvCxnSpPr>
            <p:nvPr/>
          </p:nvCxnSpPr>
          <p:spPr bwMode="auto">
            <a:xfrm rot="16200000" flipV="1">
              <a:off x="6516967" y="3595128"/>
              <a:ext cx="114218" cy="1994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1" name="Straight Connector 208"/>
            <p:cNvCxnSpPr>
              <a:cxnSpLocks noChangeShapeType="1"/>
              <a:stCxn id="367" idx="1"/>
              <a:endCxn id="362" idx="4"/>
            </p:cNvCxnSpPr>
            <p:nvPr/>
          </p:nvCxnSpPr>
          <p:spPr bwMode="auto">
            <a:xfrm rot="16200000" flipV="1">
              <a:off x="6437200" y="3665850"/>
              <a:ext cx="203381" cy="1575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2" name="Straight Connector 211"/>
            <p:cNvCxnSpPr>
              <a:cxnSpLocks noChangeShapeType="1"/>
              <a:stCxn id="367" idx="3"/>
              <a:endCxn id="373" idx="6"/>
            </p:cNvCxnSpPr>
            <p:nvPr/>
          </p:nvCxnSpPr>
          <p:spPr bwMode="auto">
            <a:xfrm rot="5400000" flipH="1">
              <a:off x="6467412" y="3723326"/>
              <a:ext cx="70004" cy="2304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3" name="Straight Connector 214"/>
            <p:cNvCxnSpPr>
              <a:cxnSpLocks noChangeShapeType="1"/>
              <a:stCxn id="381" idx="0"/>
              <a:endCxn id="370" idx="4"/>
            </p:cNvCxnSpPr>
            <p:nvPr/>
          </p:nvCxnSpPr>
          <p:spPr bwMode="auto">
            <a:xfrm rot="16200000" flipV="1">
              <a:off x="6766435" y="3953358"/>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4" name="Straight Connector 217"/>
            <p:cNvCxnSpPr>
              <a:cxnSpLocks noChangeShapeType="1"/>
              <a:stCxn id="382" idx="0"/>
              <a:endCxn id="381" idx="5"/>
            </p:cNvCxnSpPr>
            <p:nvPr/>
          </p:nvCxnSpPr>
          <p:spPr bwMode="auto">
            <a:xfrm rot="5400000" flipH="1" flipV="1">
              <a:off x="6747376" y="4099897"/>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5" name="Straight Connector 220"/>
            <p:cNvCxnSpPr>
              <a:cxnSpLocks noChangeShapeType="1"/>
              <a:stCxn id="383" idx="0"/>
              <a:endCxn id="382" idx="4"/>
            </p:cNvCxnSpPr>
            <p:nvPr/>
          </p:nvCxnSpPr>
          <p:spPr bwMode="auto">
            <a:xfrm rot="16200000" flipV="1">
              <a:off x="6719949" y="4312283"/>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6" name="Straight Connector 223"/>
            <p:cNvCxnSpPr>
              <a:cxnSpLocks noChangeShapeType="1"/>
              <a:stCxn id="392" idx="6"/>
              <a:endCxn id="383" idx="4"/>
            </p:cNvCxnSpPr>
            <p:nvPr/>
          </p:nvCxnSpPr>
          <p:spPr bwMode="auto">
            <a:xfrm flipV="1">
              <a:off x="6631212" y="4438761"/>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7" name="Straight Connector 226"/>
            <p:cNvCxnSpPr>
              <a:cxnSpLocks noChangeShapeType="1"/>
              <a:stCxn id="394" idx="0"/>
              <a:endCxn id="392" idx="4"/>
            </p:cNvCxnSpPr>
            <p:nvPr/>
          </p:nvCxnSpPr>
          <p:spPr bwMode="auto">
            <a:xfrm rot="5400000" flipH="1" flipV="1">
              <a:off x="6540982" y="4526329"/>
              <a:ext cx="96532"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8" name="Straight Connector 229"/>
            <p:cNvCxnSpPr>
              <a:cxnSpLocks noChangeShapeType="1"/>
              <a:stCxn id="393" idx="1"/>
              <a:endCxn id="394" idx="4"/>
            </p:cNvCxnSpPr>
            <p:nvPr/>
          </p:nvCxnSpPr>
          <p:spPr bwMode="auto">
            <a:xfrm rot="5400000" flipH="1" flipV="1">
              <a:off x="6432374" y="4510972"/>
              <a:ext cx="10062" cy="2591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19" name="Straight Connector 232"/>
            <p:cNvCxnSpPr>
              <a:cxnSpLocks noChangeShapeType="1"/>
              <a:stCxn id="390" idx="7"/>
              <a:endCxn id="393" idx="3"/>
            </p:cNvCxnSpPr>
            <p:nvPr/>
          </p:nvCxnSpPr>
          <p:spPr bwMode="auto">
            <a:xfrm rot="16200000" flipV="1">
              <a:off x="6251540" y="4728966"/>
              <a:ext cx="152406" cy="398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0" name="Straight Connector 235"/>
            <p:cNvCxnSpPr>
              <a:cxnSpLocks noChangeShapeType="1"/>
              <a:stCxn id="400" idx="6"/>
              <a:endCxn id="390" idx="2"/>
            </p:cNvCxnSpPr>
            <p:nvPr/>
          </p:nvCxnSpPr>
          <p:spPr bwMode="auto">
            <a:xfrm>
              <a:off x="6266555" y="4837707"/>
              <a:ext cx="47476" cy="9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1" name="Straight Connector 238"/>
            <p:cNvCxnSpPr>
              <a:cxnSpLocks noChangeShapeType="1"/>
              <a:stCxn id="398" idx="6"/>
              <a:endCxn id="400" idx="1"/>
            </p:cNvCxnSpPr>
            <p:nvPr/>
          </p:nvCxnSpPr>
          <p:spPr bwMode="auto">
            <a:xfrm>
              <a:off x="5958493" y="4737200"/>
              <a:ext cx="274448" cy="869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2" name="Straight Connector 242"/>
            <p:cNvCxnSpPr>
              <a:cxnSpLocks noChangeShapeType="1"/>
              <a:stCxn id="398" idx="0"/>
              <a:endCxn id="399" idx="4"/>
            </p:cNvCxnSpPr>
            <p:nvPr/>
          </p:nvCxnSpPr>
          <p:spPr bwMode="auto">
            <a:xfrm rot="16200000" flipV="1">
              <a:off x="5893200" y="4672761"/>
              <a:ext cx="79584" cy="10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 name="Straight Connector 245"/>
            <p:cNvCxnSpPr>
              <a:cxnSpLocks noChangeShapeType="1"/>
              <a:stCxn id="399" idx="0"/>
              <a:endCxn id="395" idx="4"/>
            </p:cNvCxnSpPr>
            <p:nvPr/>
          </p:nvCxnSpPr>
          <p:spPr bwMode="auto">
            <a:xfrm rot="16200000" flipV="1">
              <a:off x="5815908" y="4488543"/>
              <a:ext cx="217381" cy="58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 name="Straight Connector 248"/>
            <p:cNvCxnSpPr>
              <a:cxnSpLocks noChangeShapeType="1"/>
              <a:stCxn id="396" idx="3"/>
              <a:endCxn id="399" idx="7"/>
            </p:cNvCxnSpPr>
            <p:nvPr/>
          </p:nvCxnSpPr>
          <p:spPr bwMode="auto">
            <a:xfrm rot="5400000">
              <a:off x="5994928" y="4473967"/>
              <a:ext cx="78847" cy="185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5" name="Straight Connector 251"/>
            <p:cNvCxnSpPr>
              <a:cxnSpLocks noChangeShapeType="1"/>
              <a:stCxn id="388" idx="4"/>
              <a:endCxn id="389" idx="1"/>
            </p:cNvCxnSpPr>
            <p:nvPr/>
          </p:nvCxnSpPr>
          <p:spPr bwMode="auto">
            <a:xfrm rot="16200000" flipH="1">
              <a:off x="6356464" y="4371499"/>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6" name="Straight Connector 254"/>
            <p:cNvCxnSpPr>
              <a:cxnSpLocks noChangeShapeType="1"/>
              <a:stCxn id="389" idx="5"/>
              <a:endCxn id="392" idx="2"/>
            </p:cNvCxnSpPr>
            <p:nvPr/>
          </p:nvCxnSpPr>
          <p:spPr bwMode="auto">
            <a:xfrm rot="5400000" flipH="1" flipV="1">
              <a:off x="6529719" y="4426112"/>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7" name="Straight Connector 257"/>
            <p:cNvCxnSpPr>
              <a:cxnSpLocks noChangeShapeType="1"/>
              <a:stCxn id="389" idx="4"/>
              <a:endCxn id="394" idx="2"/>
            </p:cNvCxnSpPr>
            <p:nvPr/>
          </p:nvCxnSpPr>
          <p:spPr bwMode="auto">
            <a:xfrm rot="16200000" flipH="1">
              <a:off x="6442912" y="4511979"/>
              <a:ext cx="12158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8" name="Straight Connector 260"/>
            <p:cNvCxnSpPr>
              <a:cxnSpLocks noChangeShapeType="1"/>
              <a:stCxn id="389" idx="4"/>
              <a:endCxn id="391" idx="7"/>
            </p:cNvCxnSpPr>
            <p:nvPr/>
          </p:nvCxnSpPr>
          <p:spPr bwMode="auto">
            <a:xfrm rot="5400000">
              <a:off x="6408564" y="4504363"/>
              <a:ext cx="6116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9" name="Straight Connector 263"/>
            <p:cNvCxnSpPr>
              <a:cxnSpLocks noChangeShapeType="1"/>
              <a:stCxn id="389" idx="1"/>
              <a:endCxn id="387" idx="6"/>
            </p:cNvCxnSpPr>
            <p:nvPr/>
          </p:nvCxnSpPr>
          <p:spPr bwMode="auto">
            <a:xfrm rot="-5400000" flipH="1" flipV="1">
              <a:off x="6183699" y="4516396"/>
              <a:ext cx="317166" cy="2084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0" name="Straight Connector 266"/>
            <p:cNvCxnSpPr>
              <a:cxnSpLocks noChangeShapeType="1"/>
              <a:stCxn id="389" idx="2"/>
              <a:endCxn id="397" idx="7"/>
            </p:cNvCxnSpPr>
            <p:nvPr/>
          </p:nvCxnSpPr>
          <p:spPr bwMode="auto">
            <a:xfrm rot="10800000" flipV="1">
              <a:off x="6310656" y="4475605"/>
              <a:ext cx="130104" cy="2964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1" name="Straight Connector 269"/>
            <p:cNvCxnSpPr>
              <a:cxnSpLocks noChangeShapeType="1"/>
              <a:stCxn id="389" idx="0"/>
              <a:endCxn id="366" idx="4"/>
            </p:cNvCxnSpPr>
            <p:nvPr/>
          </p:nvCxnSpPr>
          <p:spPr bwMode="auto">
            <a:xfrm rot="5400000" flipH="1" flipV="1">
              <a:off x="6376061" y="4251652"/>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2" name="Straight Connector 272"/>
            <p:cNvCxnSpPr>
              <a:cxnSpLocks noChangeShapeType="1"/>
              <a:stCxn id="389" idx="7"/>
              <a:endCxn id="369" idx="4"/>
            </p:cNvCxnSpPr>
            <p:nvPr/>
          </p:nvCxnSpPr>
          <p:spPr bwMode="auto">
            <a:xfrm rot="5400000" flipH="1" flipV="1">
              <a:off x="6439599" y="4149263"/>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3" name="Straight Connector 275"/>
            <p:cNvCxnSpPr>
              <a:cxnSpLocks noChangeShapeType="1"/>
              <a:stCxn id="389" idx="0"/>
              <a:endCxn id="379" idx="4"/>
            </p:cNvCxnSpPr>
            <p:nvPr/>
          </p:nvCxnSpPr>
          <p:spPr bwMode="auto">
            <a:xfrm rot="5400000" flipH="1" flipV="1">
              <a:off x="6282515" y="4242035"/>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4" name="Straight Connector 279"/>
            <p:cNvCxnSpPr>
              <a:cxnSpLocks noChangeShapeType="1"/>
              <a:stCxn id="367" idx="4"/>
              <a:endCxn id="379" idx="7"/>
            </p:cNvCxnSpPr>
            <p:nvPr/>
          </p:nvCxnSpPr>
          <p:spPr bwMode="auto">
            <a:xfrm rot="5400000">
              <a:off x="6494904" y="3894954"/>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5" name="Straight Connector 282"/>
            <p:cNvCxnSpPr>
              <a:cxnSpLocks noChangeShapeType="1"/>
              <a:stCxn id="367" idx="4"/>
              <a:endCxn id="368" idx="1"/>
            </p:cNvCxnSpPr>
            <p:nvPr/>
          </p:nvCxnSpPr>
          <p:spPr bwMode="auto">
            <a:xfrm rot="16200000" flipH="1">
              <a:off x="6582497" y="3927442"/>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6" name="Straight Connector 285"/>
            <p:cNvCxnSpPr>
              <a:cxnSpLocks noChangeShapeType="1"/>
              <a:stCxn id="366" idx="7"/>
              <a:endCxn id="369" idx="3"/>
            </p:cNvCxnSpPr>
            <p:nvPr/>
          </p:nvCxnSpPr>
          <p:spPr bwMode="auto">
            <a:xfrm rot="5400000" flipH="1" flipV="1">
              <a:off x="6653871" y="4050560"/>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7" name="Straight Connector 288"/>
            <p:cNvCxnSpPr>
              <a:cxnSpLocks noChangeShapeType="1"/>
              <a:stCxn id="368" idx="5"/>
              <a:endCxn id="381" idx="2"/>
            </p:cNvCxnSpPr>
            <p:nvPr/>
          </p:nvCxnSpPr>
          <p:spPr bwMode="auto">
            <a:xfrm rot="16200000" flipH="1">
              <a:off x="6735950" y="3961400"/>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8" name="Straight Connector 291"/>
            <p:cNvCxnSpPr>
              <a:cxnSpLocks noChangeShapeType="1"/>
              <a:stCxn id="368" idx="5"/>
              <a:endCxn id="369" idx="0"/>
            </p:cNvCxnSpPr>
            <p:nvPr/>
          </p:nvCxnSpPr>
          <p:spPr bwMode="auto">
            <a:xfrm rot="16200000" flipH="1">
              <a:off x="6686539" y="4010812"/>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39" name="Straight Connector 294"/>
            <p:cNvCxnSpPr>
              <a:cxnSpLocks noChangeShapeType="1"/>
              <a:stCxn id="375" idx="1"/>
              <a:endCxn id="373" idx="5"/>
            </p:cNvCxnSpPr>
            <p:nvPr/>
          </p:nvCxnSpPr>
          <p:spPr bwMode="auto">
            <a:xfrm rot="16200000" flipV="1">
              <a:off x="6379146" y="3820428"/>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0" name="Straight Connector 297"/>
            <p:cNvCxnSpPr>
              <a:cxnSpLocks noChangeShapeType="1"/>
              <a:stCxn id="376" idx="7"/>
              <a:endCxn id="375" idx="3"/>
            </p:cNvCxnSpPr>
            <p:nvPr/>
          </p:nvCxnSpPr>
          <p:spPr bwMode="auto">
            <a:xfrm rot="5400000" flipH="1" flipV="1">
              <a:off x="6370448" y="3931841"/>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1" name="Straight Connector 300"/>
            <p:cNvCxnSpPr>
              <a:cxnSpLocks noChangeShapeType="1"/>
              <a:stCxn id="378" idx="2"/>
              <a:endCxn id="376" idx="4"/>
            </p:cNvCxnSpPr>
            <p:nvPr/>
          </p:nvCxnSpPr>
          <p:spPr bwMode="auto">
            <a:xfrm rot="10800000" flipH="1">
              <a:off x="6328424" y="4037895"/>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2" name="Straight Connector 303"/>
            <p:cNvCxnSpPr>
              <a:cxnSpLocks noChangeShapeType="1"/>
              <a:endCxn id="378" idx="4"/>
            </p:cNvCxnSpPr>
            <p:nvPr/>
          </p:nvCxnSpPr>
          <p:spPr bwMode="auto">
            <a:xfrm rot="16200000" flipV="1">
              <a:off x="6339494" y="4208953"/>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3" name="Straight Connector 306"/>
            <p:cNvCxnSpPr>
              <a:cxnSpLocks noChangeShapeType="1"/>
              <a:stCxn id="386" idx="6"/>
              <a:endCxn id="388" idx="2"/>
            </p:cNvCxnSpPr>
            <p:nvPr/>
          </p:nvCxnSpPr>
          <p:spPr bwMode="auto">
            <a:xfrm flipV="1">
              <a:off x="6252888" y="4295805"/>
              <a:ext cx="140096"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4" name="Straight Connector 310"/>
            <p:cNvCxnSpPr>
              <a:cxnSpLocks noChangeShapeType="1"/>
              <a:stCxn id="386" idx="0"/>
              <a:endCxn id="385" idx="4"/>
            </p:cNvCxnSpPr>
            <p:nvPr/>
          </p:nvCxnSpPr>
          <p:spPr bwMode="auto">
            <a:xfrm rot="5400000" flipH="1" flipV="1">
              <a:off x="6183412" y="4264856"/>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5" name="Straight Connector 313"/>
            <p:cNvCxnSpPr>
              <a:cxnSpLocks noChangeShapeType="1"/>
              <a:stCxn id="385" idx="1"/>
              <a:endCxn id="374" idx="5"/>
            </p:cNvCxnSpPr>
            <p:nvPr/>
          </p:nvCxnSpPr>
          <p:spPr bwMode="auto">
            <a:xfrm rot="16200000" flipV="1">
              <a:off x="6120204" y="4082476"/>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6" name="Straight Connector 316"/>
            <p:cNvCxnSpPr>
              <a:cxnSpLocks noChangeShapeType="1"/>
              <a:stCxn id="385" idx="2"/>
              <a:endCxn id="384" idx="6"/>
            </p:cNvCxnSpPr>
            <p:nvPr/>
          </p:nvCxnSpPr>
          <p:spPr bwMode="auto">
            <a:xfrm rot="10800000" flipV="1">
              <a:off x="6109564" y="4195588"/>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7" name="Straight Connector 319"/>
            <p:cNvCxnSpPr>
              <a:cxnSpLocks noChangeShapeType="1"/>
              <a:stCxn id="387" idx="1"/>
              <a:endCxn id="396" idx="5"/>
            </p:cNvCxnSpPr>
            <p:nvPr/>
          </p:nvCxnSpPr>
          <p:spPr bwMode="auto">
            <a:xfrm rot="16200000" flipV="1">
              <a:off x="6060510" y="4621761"/>
              <a:ext cx="238205" cy="496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8" name="Straight Connector 322"/>
            <p:cNvCxnSpPr>
              <a:cxnSpLocks noChangeShapeType="1"/>
              <a:stCxn id="374" idx="6"/>
              <a:endCxn id="377" idx="3"/>
            </p:cNvCxnSpPr>
            <p:nvPr/>
          </p:nvCxnSpPr>
          <p:spPr bwMode="auto">
            <a:xfrm flipV="1">
              <a:off x="6152174" y="3923677"/>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9" name="Straight Connector 325"/>
            <p:cNvCxnSpPr>
              <a:cxnSpLocks noChangeShapeType="1"/>
              <a:stCxn id="372" idx="5"/>
              <a:endCxn id="377" idx="1"/>
            </p:cNvCxnSpPr>
            <p:nvPr/>
          </p:nvCxnSpPr>
          <p:spPr bwMode="auto">
            <a:xfrm rot="16200000" flipH="1">
              <a:off x="6171484" y="3789830"/>
              <a:ext cx="126008" cy="87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50" name="Straight Connector 328"/>
            <p:cNvCxnSpPr>
              <a:cxnSpLocks noChangeShapeType="1"/>
              <a:stCxn id="371" idx="5"/>
              <a:endCxn id="377" idx="0"/>
            </p:cNvCxnSpPr>
            <p:nvPr/>
          </p:nvCxnSpPr>
          <p:spPr bwMode="auto">
            <a:xfrm rot="16200000" flipH="1">
              <a:off x="6208633" y="3806881"/>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51" name="Straight Connector 331"/>
            <p:cNvCxnSpPr>
              <a:cxnSpLocks noChangeShapeType="1"/>
              <a:stCxn id="363" idx="3"/>
              <a:endCxn id="371" idx="7"/>
            </p:cNvCxnSpPr>
            <p:nvPr/>
          </p:nvCxnSpPr>
          <p:spPr bwMode="auto">
            <a:xfrm rot="5400000">
              <a:off x="6338714" y="3638481"/>
              <a:ext cx="11054"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52" name="Straight Connector 334"/>
            <p:cNvCxnSpPr>
              <a:cxnSpLocks noChangeShapeType="1"/>
              <a:stCxn id="363" idx="6"/>
              <a:endCxn id="362" idx="3"/>
            </p:cNvCxnSpPr>
            <p:nvPr/>
          </p:nvCxnSpPr>
          <p:spPr bwMode="auto">
            <a:xfrm flipV="1">
              <a:off x="6429784" y="3637765"/>
              <a:ext cx="16786" cy="331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53" name="Oval 337"/>
            <p:cNvSpPr>
              <a:spLocks noChangeArrowheads="1"/>
            </p:cNvSpPr>
            <p:nvPr/>
          </p:nvSpPr>
          <p:spPr bwMode="auto">
            <a:xfrm>
              <a:off x="7304399" y="3790133"/>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54" name="Oval 338"/>
            <p:cNvSpPr>
              <a:spLocks noChangeArrowheads="1"/>
            </p:cNvSpPr>
            <p:nvPr/>
          </p:nvSpPr>
          <p:spPr bwMode="auto">
            <a:xfrm>
              <a:off x="7199653" y="417412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55" name="Oval 339"/>
            <p:cNvSpPr>
              <a:spLocks noChangeArrowheads="1"/>
            </p:cNvSpPr>
            <p:nvPr/>
          </p:nvSpPr>
          <p:spPr bwMode="auto">
            <a:xfrm>
              <a:off x="7247266" y="3885338"/>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56" name="Oval 340"/>
            <p:cNvSpPr>
              <a:spLocks noChangeArrowheads="1"/>
            </p:cNvSpPr>
            <p:nvPr/>
          </p:nvSpPr>
          <p:spPr bwMode="auto">
            <a:xfrm>
              <a:off x="7279007" y="403131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57" name="Oval 341"/>
            <p:cNvSpPr>
              <a:spLocks noChangeArrowheads="1"/>
            </p:cNvSpPr>
            <p:nvPr/>
          </p:nvSpPr>
          <p:spPr bwMode="auto">
            <a:xfrm>
              <a:off x="7348836" y="4294721"/>
              <a:ext cx="38089" cy="349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58" name="Oval 342"/>
            <p:cNvSpPr>
              <a:spLocks noChangeArrowheads="1"/>
            </p:cNvSpPr>
            <p:nvPr/>
          </p:nvSpPr>
          <p:spPr bwMode="auto">
            <a:xfrm>
              <a:off x="7412318" y="3932942"/>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59" name="Oval 343"/>
            <p:cNvSpPr>
              <a:spLocks noChangeArrowheads="1"/>
            </p:cNvSpPr>
            <p:nvPr/>
          </p:nvSpPr>
          <p:spPr bwMode="auto">
            <a:xfrm>
              <a:off x="6986991" y="3828215"/>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0" name="Oval 344"/>
            <p:cNvSpPr>
              <a:spLocks noChangeArrowheads="1"/>
            </p:cNvSpPr>
            <p:nvPr/>
          </p:nvSpPr>
          <p:spPr bwMode="auto">
            <a:xfrm>
              <a:off x="7075865" y="392342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1" name="Oval 345"/>
            <p:cNvSpPr>
              <a:spLocks noChangeArrowheads="1"/>
            </p:cNvSpPr>
            <p:nvPr/>
          </p:nvSpPr>
          <p:spPr bwMode="auto">
            <a:xfrm>
              <a:off x="6993339" y="4044013"/>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2" name="Oval 346"/>
            <p:cNvSpPr>
              <a:spLocks noChangeArrowheads="1"/>
            </p:cNvSpPr>
            <p:nvPr/>
          </p:nvSpPr>
          <p:spPr bwMode="auto">
            <a:xfrm>
              <a:off x="6907638" y="3936114"/>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3" name="Oval 347"/>
            <p:cNvSpPr>
              <a:spLocks noChangeArrowheads="1"/>
            </p:cNvSpPr>
            <p:nvPr/>
          </p:nvSpPr>
          <p:spPr bwMode="auto">
            <a:xfrm>
              <a:off x="6964771" y="4205863"/>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4" name="Oval 348"/>
            <p:cNvSpPr>
              <a:spLocks noChangeArrowheads="1"/>
            </p:cNvSpPr>
            <p:nvPr/>
          </p:nvSpPr>
          <p:spPr bwMode="auto">
            <a:xfrm>
              <a:off x="7113954" y="406940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5" name="Oval 349"/>
            <p:cNvSpPr>
              <a:spLocks noChangeArrowheads="1"/>
            </p:cNvSpPr>
            <p:nvPr/>
          </p:nvSpPr>
          <p:spPr bwMode="auto">
            <a:xfrm>
              <a:off x="7564674" y="4282027"/>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6" name="Oval 350"/>
            <p:cNvSpPr>
              <a:spLocks noChangeArrowheads="1"/>
            </p:cNvSpPr>
            <p:nvPr/>
          </p:nvSpPr>
          <p:spPr bwMode="auto">
            <a:xfrm>
              <a:off x="7469452" y="4380405"/>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7" name="Oval 351"/>
            <p:cNvSpPr>
              <a:spLocks noChangeArrowheads="1"/>
            </p:cNvSpPr>
            <p:nvPr/>
          </p:nvSpPr>
          <p:spPr bwMode="auto">
            <a:xfrm>
              <a:off x="7425014" y="4443875"/>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8" name="Oval 352"/>
            <p:cNvSpPr>
              <a:spLocks noChangeArrowheads="1"/>
            </p:cNvSpPr>
            <p:nvPr/>
          </p:nvSpPr>
          <p:spPr bwMode="auto">
            <a:xfrm>
              <a:off x="7028253" y="4320110"/>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69" name="Oval 353"/>
            <p:cNvSpPr>
              <a:spLocks noChangeArrowheads="1"/>
            </p:cNvSpPr>
            <p:nvPr/>
          </p:nvSpPr>
          <p:spPr bwMode="auto">
            <a:xfrm>
              <a:off x="7161564" y="4631113"/>
              <a:ext cx="38089"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70" name="Oval 354"/>
            <p:cNvSpPr>
              <a:spLocks noChangeArrowheads="1"/>
            </p:cNvSpPr>
            <p:nvPr/>
          </p:nvSpPr>
          <p:spPr bwMode="auto">
            <a:xfrm>
              <a:off x="7056821" y="4675542"/>
              <a:ext cx="41262"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471" name="Oval 355"/>
            <p:cNvSpPr>
              <a:spLocks noChangeArrowheads="1"/>
            </p:cNvSpPr>
            <p:nvPr/>
          </p:nvSpPr>
          <p:spPr bwMode="auto">
            <a:xfrm>
              <a:off x="7301224" y="457399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472" name="Straight Connector 356"/>
            <p:cNvCxnSpPr>
              <a:cxnSpLocks noChangeShapeType="1"/>
              <a:stCxn id="458" idx="2"/>
              <a:endCxn id="453" idx="5"/>
            </p:cNvCxnSpPr>
            <p:nvPr/>
          </p:nvCxnSpPr>
          <p:spPr bwMode="auto">
            <a:xfrm rot="10800000">
              <a:off x="7338149" y="3823460"/>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73" name="Straight Connector 357"/>
            <p:cNvCxnSpPr>
              <a:cxnSpLocks noChangeShapeType="1"/>
              <a:stCxn id="455" idx="3"/>
              <a:endCxn id="459" idx="6"/>
            </p:cNvCxnSpPr>
            <p:nvPr/>
          </p:nvCxnSpPr>
          <p:spPr bwMode="auto">
            <a:xfrm rot="5400000" flipH="1">
              <a:off x="7104300" y="3767862"/>
              <a:ext cx="7000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74" name="Straight Connector 358"/>
            <p:cNvCxnSpPr>
              <a:cxnSpLocks noChangeShapeType="1"/>
              <a:stCxn id="465" idx="0"/>
              <a:endCxn id="458" idx="4"/>
            </p:cNvCxnSpPr>
            <p:nvPr/>
          </p:nvCxnSpPr>
          <p:spPr bwMode="auto">
            <a:xfrm rot="16200000" flipV="1">
              <a:off x="7351400" y="4049171"/>
              <a:ext cx="312440" cy="1542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75" name="Straight Connector 359"/>
            <p:cNvCxnSpPr>
              <a:cxnSpLocks noChangeShapeType="1"/>
              <a:stCxn id="466" idx="0"/>
              <a:endCxn id="465" idx="5"/>
            </p:cNvCxnSpPr>
            <p:nvPr/>
          </p:nvCxnSpPr>
          <p:spPr bwMode="auto">
            <a:xfrm rot="5400000" flipH="1" flipV="1">
              <a:off x="7511996" y="4292833"/>
              <a:ext cx="64846" cy="1091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76" name="Straight Connector 360"/>
            <p:cNvCxnSpPr>
              <a:cxnSpLocks noChangeShapeType="1"/>
              <a:stCxn id="467" idx="0"/>
              <a:endCxn id="466" idx="4"/>
            </p:cNvCxnSpPr>
            <p:nvPr/>
          </p:nvCxnSpPr>
          <p:spPr bwMode="auto">
            <a:xfrm rot="5400000" flipH="1" flipV="1">
              <a:off x="7454006" y="4408796"/>
              <a:ext cx="26528"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77" name="Straight Connector 361"/>
            <p:cNvCxnSpPr>
              <a:cxnSpLocks noChangeShapeType="1"/>
              <a:stCxn id="471" idx="6"/>
              <a:endCxn id="467" idx="4"/>
            </p:cNvCxnSpPr>
            <p:nvPr/>
          </p:nvCxnSpPr>
          <p:spPr bwMode="auto">
            <a:xfrm flipV="1">
              <a:off x="7340731" y="4482974"/>
              <a:ext cx="103942" cy="1097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78" name="Straight Connector 363"/>
            <p:cNvCxnSpPr>
              <a:cxnSpLocks noChangeShapeType="1"/>
              <a:stCxn id="468" idx="4"/>
              <a:endCxn id="469" idx="1"/>
            </p:cNvCxnSpPr>
            <p:nvPr/>
          </p:nvCxnSpPr>
          <p:spPr bwMode="auto">
            <a:xfrm rot="16200000" flipH="1">
              <a:off x="6968674" y="4440067"/>
              <a:ext cx="279280" cy="1175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79" name="Straight Connector 364"/>
            <p:cNvCxnSpPr>
              <a:cxnSpLocks noChangeShapeType="1"/>
              <a:stCxn id="469" idx="5"/>
              <a:endCxn id="471" idx="2"/>
            </p:cNvCxnSpPr>
            <p:nvPr/>
          </p:nvCxnSpPr>
          <p:spPr bwMode="auto">
            <a:xfrm rot="5400000" flipH="1" flipV="1">
              <a:off x="7211934" y="4575661"/>
              <a:ext cx="72952" cy="1071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0" name="Straight Connector 365"/>
            <p:cNvCxnSpPr>
              <a:cxnSpLocks noChangeShapeType="1"/>
              <a:stCxn id="469" idx="4"/>
              <a:endCxn id="470" idx="7"/>
            </p:cNvCxnSpPr>
            <p:nvPr/>
          </p:nvCxnSpPr>
          <p:spPr bwMode="auto">
            <a:xfrm rot="5400000">
              <a:off x="7130503" y="4631905"/>
              <a:ext cx="11790" cy="897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 name="Straight Connector 366"/>
            <p:cNvCxnSpPr>
              <a:cxnSpLocks noChangeShapeType="1"/>
              <a:stCxn id="469" idx="2"/>
              <a:endCxn id="394" idx="6"/>
            </p:cNvCxnSpPr>
            <p:nvPr/>
          </p:nvCxnSpPr>
          <p:spPr bwMode="auto">
            <a:xfrm rot="10800000">
              <a:off x="6586665" y="4616351"/>
              <a:ext cx="574588" cy="35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2" name="Straight Connector 367"/>
            <p:cNvCxnSpPr>
              <a:cxnSpLocks noChangeShapeType="1"/>
              <a:stCxn id="469" idx="0"/>
              <a:endCxn id="454" idx="4"/>
            </p:cNvCxnSpPr>
            <p:nvPr/>
          </p:nvCxnSpPr>
          <p:spPr bwMode="auto">
            <a:xfrm rot="5400000" flipH="1" flipV="1">
              <a:off x="6988963" y="4404104"/>
              <a:ext cx="420762" cy="361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3" name="Straight Connector 368"/>
            <p:cNvCxnSpPr>
              <a:cxnSpLocks noChangeShapeType="1"/>
              <a:stCxn id="469" idx="7"/>
              <a:endCxn id="457" idx="4"/>
            </p:cNvCxnSpPr>
            <p:nvPr/>
          </p:nvCxnSpPr>
          <p:spPr bwMode="auto">
            <a:xfrm rot="5400000" flipH="1" flipV="1">
              <a:off x="7127965" y="4397982"/>
              <a:ext cx="307095" cy="173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4" name="Straight Connector 369"/>
            <p:cNvCxnSpPr>
              <a:cxnSpLocks noChangeShapeType="1"/>
              <a:stCxn id="469" idx="0"/>
              <a:endCxn id="464" idx="4"/>
            </p:cNvCxnSpPr>
            <p:nvPr/>
          </p:nvCxnSpPr>
          <p:spPr bwMode="auto">
            <a:xfrm rot="16200000" flipV="1">
              <a:off x="6895417" y="4346711"/>
              <a:ext cx="523926" cy="477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5" name="Straight Connector 370"/>
            <p:cNvCxnSpPr>
              <a:cxnSpLocks noChangeShapeType="1"/>
              <a:stCxn id="455" idx="4"/>
              <a:endCxn id="464" idx="7"/>
            </p:cNvCxnSpPr>
            <p:nvPr/>
          </p:nvCxnSpPr>
          <p:spPr bwMode="auto">
            <a:xfrm rot="5400000">
              <a:off x="7131469" y="3939167"/>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6" name="Straight Connector 371"/>
            <p:cNvCxnSpPr>
              <a:cxnSpLocks noChangeShapeType="1"/>
              <a:stCxn id="455" idx="4"/>
              <a:endCxn id="456" idx="1"/>
            </p:cNvCxnSpPr>
            <p:nvPr/>
          </p:nvCxnSpPr>
          <p:spPr bwMode="auto">
            <a:xfrm rot="16200000" flipH="1">
              <a:off x="7219062" y="3971656"/>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7" name="Straight Connector 372"/>
            <p:cNvCxnSpPr>
              <a:cxnSpLocks noChangeShapeType="1"/>
              <a:stCxn id="454" idx="7"/>
              <a:endCxn id="457" idx="3"/>
            </p:cNvCxnSpPr>
            <p:nvPr/>
          </p:nvCxnSpPr>
          <p:spPr bwMode="auto">
            <a:xfrm rot="16200000" flipH="1">
              <a:off x="7219763" y="4190998"/>
              <a:ext cx="146373" cy="1225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8" name="Straight Connector 373"/>
            <p:cNvCxnSpPr>
              <a:cxnSpLocks noChangeShapeType="1"/>
              <a:stCxn id="456" idx="5"/>
              <a:endCxn id="465" idx="2"/>
            </p:cNvCxnSpPr>
            <p:nvPr/>
          </p:nvCxnSpPr>
          <p:spPr bwMode="auto">
            <a:xfrm rot="16200000" flipH="1">
              <a:off x="7320915" y="4057214"/>
              <a:ext cx="236541" cy="2524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9" name="Straight Connector 375"/>
            <p:cNvCxnSpPr>
              <a:cxnSpLocks noChangeShapeType="1"/>
              <a:stCxn id="460" idx="1"/>
              <a:endCxn id="459" idx="5"/>
            </p:cNvCxnSpPr>
            <p:nvPr/>
          </p:nvCxnSpPr>
          <p:spPr bwMode="auto">
            <a:xfrm rot="16200000" flipV="1">
              <a:off x="7015712" y="3864641"/>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0" name="Straight Connector 376"/>
            <p:cNvCxnSpPr>
              <a:cxnSpLocks noChangeShapeType="1"/>
              <a:stCxn id="461" idx="7"/>
              <a:endCxn id="460" idx="3"/>
            </p:cNvCxnSpPr>
            <p:nvPr/>
          </p:nvCxnSpPr>
          <p:spPr bwMode="auto">
            <a:xfrm rot="5400000" flipH="1" flipV="1">
              <a:off x="7007013" y="3976054"/>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 name="Straight Connector 377"/>
            <p:cNvCxnSpPr>
              <a:cxnSpLocks noChangeShapeType="1"/>
              <a:stCxn id="463" idx="2"/>
              <a:endCxn id="461" idx="4"/>
            </p:cNvCxnSpPr>
            <p:nvPr/>
          </p:nvCxnSpPr>
          <p:spPr bwMode="auto">
            <a:xfrm rot="10800000" flipH="1">
              <a:off x="6964989" y="408210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2" name="Straight Connector 378"/>
            <p:cNvCxnSpPr>
              <a:cxnSpLocks noChangeShapeType="1"/>
              <a:endCxn id="463" idx="4"/>
            </p:cNvCxnSpPr>
            <p:nvPr/>
          </p:nvCxnSpPr>
          <p:spPr bwMode="auto">
            <a:xfrm rot="16200000" flipV="1">
              <a:off x="6976060" y="425316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3" name="Straight Connector 379"/>
            <p:cNvCxnSpPr>
              <a:cxnSpLocks noChangeShapeType="1"/>
              <a:stCxn id="383" idx="6"/>
              <a:endCxn id="468" idx="2"/>
            </p:cNvCxnSpPr>
            <p:nvPr/>
          </p:nvCxnSpPr>
          <p:spPr bwMode="auto">
            <a:xfrm flipV="1">
              <a:off x="6827476" y="4340018"/>
              <a:ext cx="202074"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4" name="Straight Connector 380"/>
            <p:cNvCxnSpPr>
              <a:cxnSpLocks noChangeShapeType="1"/>
              <a:stCxn id="383" idx="7"/>
              <a:endCxn id="462" idx="5"/>
            </p:cNvCxnSpPr>
            <p:nvPr/>
          </p:nvCxnSpPr>
          <p:spPr bwMode="auto">
            <a:xfrm rot="5400000" flipH="1" flipV="1">
              <a:off x="6663819" y="4126382"/>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5" name="Straight Connector 381"/>
            <p:cNvCxnSpPr>
              <a:cxnSpLocks noChangeShapeType="1"/>
              <a:stCxn id="459" idx="3"/>
              <a:endCxn id="462" idx="0"/>
            </p:cNvCxnSpPr>
            <p:nvPr/>
          </p:nvCxnSpPr>
          <p:spPr bwMode="auto">
            <a:xfrm rot="5400000">
              <a:off x="6923108" y="3866793"/>
              <a:ext cx="73533" cy="626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6" name="Straight Connector 385"/>
            <p:cNvCxnSpPr>
              <a:cxnSpLocks noChangeShapeType="1"/>
              <a:stCxn id="453" idx="2"/>
              <a:endCxn id="653" idx="5"/>
            </p:cNvCxnSpPr>
            <p:nvPr/>
          </p:nvCxnSpPr>
          <p:spPr bwMode="auto">
            <a:xfrm rot="10800000">
              <a:off x="7090330" y="3505917"/>
              <a:ext cx="214565" cy="30375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7" name="Straight Connector 396"/>
            <p:cNvCxnSpPr>
              <a:cxnSpLocks noChangeShapeType="1"/>
              <a:stCxn id="391" idx="3"/>
              <a:endCxn id="397" idx="6"/>
            </p:cNvCxnSpPr>
            <p:nvPr/>
          </p:nvCxnSpPr>
          <p:spPr bwMode="auto">
            <a:xfrm rot="5400000">
              <a:off x="6252014" y="4647254"/>
              <a:ext cx="202754" cy="739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8" name="Straight Connector 399"/>
            <p:cNvCxnSpPr>
              <a:cxnSpLocks noChangeShapeType="1"/>
              <a:stCxn id="470" idx="3"/>
              <a:endCxn id="393" idx="5"/>
            </p:cNvCxnSpPr>
            <p:nvPr/>
          </p:nvCxnSpPr>
          <p:spPr bwMode="auto">
            <a:xfrm rot="5400000" flipH="1">
              <a:off x="6681249" y="4327102"/>
              <a:ext cx="36814" cy="7279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9" name="Straight Connector 412"/>
            <p:cNvCxnSpPr>
              <a:cxnSpLocks noChangeShapeType="1"/>
              <a:stCxn id="359" idx="5"/>
              <a:endCxn id="363" idx="4"/>
            </p:cNvCxnSpPr>
            <p:nvPr/>
          </p:nvCxnSpPr>
          <p:spPr bwMode="auto">
            <a:xfrm rot="16200000" flipH="1">
              <a:off x="6159263" y="3439578"/>
              <a:ext cx="52319" cy="4486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00" name="Straight Connector 415"/>
            <p:cNvCxnSpPr>
              <a:cxnSpLocks noChangeShapeType="1"/>
              <a:stCxn id="395" idx="7"/>
              <a:endCxn id="384" idx="3"/>
            </p:cNvCxnSpPr>
            <p:nvPr/>
          </p:nvCxnSpPr>
          <p:spPr bwMode="auto">
            <a:xfrm rot="5400000" flipH="1" flipV="1">
              <a:off x="5958047" y="4231652"/>
              <a:ext cx="95795" cy="1400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01" name="Straight Connector 419"/>
            <p:cNvCxnSpPr>
              <a:cxnSpLocks noChangeShapeType="1"/>
              <a:stCxn id="395" idx="7"/>
              <a:endCxn id="374" idx="2"/>
            </p:cNvCxnSpPr>
            <p:nvPr/>
          </p:nvCxnSpPr>
          <p:spPr bwMode="auto">
            <a:xfrm rot="5400000" flipH="1" flipV="1">
              <a:off x="5870703" y="4107509"/>
              <a:ext cx="307282" cy="17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02" name="Oval 456"/>
            <p:cNvSpPr>
              <a:spLocks noChangeArrowheads="1"/>
            </p:cNvSpPr>
            <p:nvPr/>
          </p:nvSpPr>
          <p:spPr bwMode="auto">
            <a:xfrm rot="16200000">
              <a:off x="7624985" y="4221729"/>
              <a:ext cx="41255" cy="349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03" name="Oval 457"/>
            <p:cNvSpPr>
              <a:spLocks noChangeArrowheads="1"/>
            </p:cNvSpPr>
            <p:nvPr/>
          </p:nvSpPr>
          <p:spPr bwMode="auto">
            <a:xfrm rot="16200000">
              <a:off x="7750360" y="4178884"/>
              <a:ext cx="41257"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504" name="Straight Connector 460"/>
            <p:cNvCxnSpPr>
              <a:cxnSpLocks noChangeShapeType="1"/>
              <a:stCxn id="503" idx="0"/>
              <a:endCxn id="502" idx="4"/>
            </p:cNvCxnSpPr>
            <p:nvPr/>
          </p:nvCxnSpPr>
          <p:spPr bwMode="auto">
            <a:xfrm rot="10800000" flipV="1">
              <a:off x="7663533" y="4197062"/>
              <a:ext cx="89739" cy="412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05" name="Straight Connector 461"/>
            <p:cNvCxnSpPr>
              <a:cxnSpLocks noChangeShapeType="1"/>
              <a:stCxn id="510" idx="3"/>
              <a:endCxn id="503" idx="5"/>
            </p:cNvCxnSpPr>
            <p:nvPr/>
          </p:nvCxnSpPr>
          <p:spPr bwMode="auto">
            <a:xfrm>
              <a:off x="7702915" y="4111583"/>
              <a:ext cx="81346" cy="70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06" name="Oval 467"/>
            <p:cNvSpPr>
              <a:spLocks noChangeArrowheads="1"/>
            </p:cNvSpPr>
            <p:nvPr/>
          </p:nvSpPr>
          <p:spPr bwMode="auto">
            <a:xfrm rot="16200000">
              <a:off x="7796385" y="3767916"/>
              <a:ext cx="41257" cy="349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07" name="Oval 469"/>
            <p:cNvSpPr>
              <a:spLocks noChangeArrowheads="1"/>
            </p:cNvSpPr>
            <p:nvPr/>
          </p:nvSpPr>
          <p:spPr bwMode="auto">
            <a:xfrm rot="16200000">
              <a:off x="7567851" y="3999583"/>
              <a:ext cx="41255" cy="349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08" name="Oval 470"/>
            <p:cNvSpPr>
              <a:spLocks noChangeArrowheads="1"/>
            </p:cNvSpPr>
            <p:nvPr/>
          </p:nvSpPr>
          <p:spPr bwMode="auto">
            <a:xfrm rot="16200000">
              <a:off x="7658313" y="3902790"/>
              <a:ext cx="41255"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09" name="Oval 471"/>
            <p:cNvSpPr>
              <a:spLocks noChangeArrowheads="1"/>
            </p:cNvSpPr>
            <p:nvPr/>
          </p:nvSpPr>
          <p:spPr bwMode="auto">
            <a:xfrm rot="16200000">
              <a:off x="7774168" y="3990060"/>
              <a:ext cx="41257" cy="34916"/>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10" name="Oval 472"/>
            <p:cNvSpPr>
              <a:spLocks noChangeArrowheads="1"/>
            </p:cNvSpPr>
            <p:nvPr/>
          </p:nvSpPr>
          <p:spPr bwMode="auto">
            <a:xfrm rot="16200000">
              <a:off x="7669422" y="4078920"/>
              <a:ext cx="41257" cy="349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11" name="Oval 474"/>
            <p:cNvSpPr>
              <a:spLocks noChangeArrowheads="1"/>
            </p:cNvSpPr>
            <p:nvPr/>
          </p:nvSpPr>
          <p:spPr bwMode="auto">
            <a:xfrm rot="16200000">
              <a:off x="7797973" y="3861534"/>
              <a:ext cx="41257"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512" name="Straight Connector 483"/>
            <p:cNvCxnSpPr>
              <a:cxnSpLocks noChangeShapeType="1"/>
              <a:endCxn id="507" idx="6"/>
            </p:cNvCxnSpPr>
            <p:nvPr/>
          </p:nvCxnSpPr>
          <p:spPr bwMode="auto">
            <a:xfrm rot="5400000">
              <a:off x="7406745" y="3726003"/>
              <a:ext cx="453108" cy="877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13" name="Straight Connector 493"/>
            <p:cNvCxnSpPr>
              <a:cxnSpLocks noChangeShapeType="1"/>
              <a:stCxn id="506" idx="2"/>
              <a:endCxn id="511" idx="4"/>
            </p:cNvCxnSpPr>
            <p:nvPr/>
          </p:nvCxnSpPr>
          <p:spPr bwMode="auto">
            <a:xfrm rot="16200000" flipH="1">
              <a:off x="7788553" y="3833027"/>
              <a:ext cx="76636" cy="206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14" name="Straight Connector 494"/>
            <p:cNvCxnSpPr>
              <a:cxnSpLocks noChangeShapeType="1"/>
              <a:stCxn id="732" idx="4"/>
              <a:endCxn id="511" idx="7"/>
            </p:cNvCxnSpPr>
            <p:nvPr/>
          </p:nvCxnSpPr>
          <p:spPr bwMode="auto">
            <a:xfrm rot="16200000" flipH="1">
              <a:off x="7588196" y="3649743"/>
              <a:ext cx="320423" cy="1150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15" name="Straight Connector 499"/>
            <p:cNvCxnSpPr>
              <a:cxnSpLocks noChangeShapeType="1"/>
              <a:stCxn id="508" idx="1"/>
              <a:endCxn id="507" idx="5"/>
            </p:cNvCxnSpPr>
            <p:nvPr/>
          </p:nvCxnSpPr>
          <p:spPr bwMode="auto">
            <a:xfrm rot="10800000" flipV="1">
              <a:off x="7602201" y="3937678"/>
              <a:ext cx="63915" cy="648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16" name="Straight Connector 500"/>
            <p:cNvCxnSpPr>
              <a:cxnSpLocks noChangeShapeType="1"/>
              <a:stCxn id="509" idx="7"/>
              <a:endCxn id="508" idx="3"/>
            </p:cNvCxnSpPr>
            <p:nvPr/>
          </p:nvCxnSpPr>
          <p:spPr bwMode="auto">
            <a:xfrm flipH="1" flipV="1">
              <a:off x="7691940" y="3937678"/>
              <a:ext cx="89093"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17" name="Straight Connector 501"/>
            <p:cNvCxnSpPr>
              <a:cxnSpLocks noChangeShapeType="1"/>
              <a:stCxn id="511" idx="2"/>
              <a:endCxn id="509" idx="4"/>
            </p:cNvCxnSpPr>
            <p:nvPr/>
          </p:nvCxnSpPr>
          <p:spPr bwMode="auto">
            <a:xfrm rot="5400000">
              <a:off x="7762517" y="3951812"/>
              <a:ext cx="106112" cy="71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18" name="Straight Connector 504"/>
            <p:cNvCxnSpPr>
              <a:cxnSpLocks noChangeShapeType="1"/>
              <a:stCxn id="509" idx="1"/>
              <a:endCxn id="510" idx="5"/>
            </p:cNvCxnSpPr>
            <p:nvPr/>
          </p:nvCxnSpPr>
          <p:spPr bwMode="auto">
            <a:xfrm rot="10800000" flipV="1">
              <a:off x="7702915" y="4023157"/>
              <a:ext cx="78118" cy="58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19" name="Straight Connector 511"/>
            <p:cNvCxnSpPr>
              <a:cxnSpLocks noChangeShapeType="1"/>
              <a:stCxn id="732" idx="4"/>
              <a:endCxn id="453" idx="7"/>
            </p:cNvCxnSpPr>
            <p:nvPr/>
          </p:nvCxnSpPr>
          <p:spPr bwMode="auto">
            <a:xfrm rot="5400000">
              <a:off x="7390163" y="3495230"/>
              <a:ext cx="248868" cy="3525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20" name="Straight Connector 513"/>
            <p:cNvCxnSpPr>
              <a:cxnSpLocks noChangeShapeType="1"/>
              <a:stCxn id="507" idx="0"/>
              <a:endCxn id="458" idx="6"/>
            </p:cNvCxnSpPr>
            <p:nvPr/>
          </p:nvCxnSpPr>
          <p:spPr bwMode="auto">
            <a:xfrm rot="10800000">
              <a:off x="7450484" y="3950942"/>
              <a:ext cx="120728" cy="663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21" name="Straight Connector 516"/>
            <p:cNvCxnSpPr>
              <a:cxnSpLocks noChangeShapeType="1"/>
              <a:stCxn id="502" idx="7"/>
              <a:endCxn id="465" idx="6"/>
            </p:cNvCxnSpPr>
            <p:nvPr/>
          </p:nvCxnSpPr>
          <p:spPr bwMode="auto">
            <a:xfrm rot="10800000" flipV="1">
              <a:off x="7604783" y="4223590"/>
              <a:ext cx="27115" cy="78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22" name="Oval 337"/>
            <p:cNvSpPr>
              <a:spLocks noChangeArrowheads="1"/>
            </p:cNvSpPr>
            <p:nvPr/>
          </p:nvSpPr>
          <p:spPr bwMode="auto">
            <a:xfrm rot="4616056">
              <a:off x="6812419" y="4862777"/>
              <a:ext cx="41255" cy="349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23" name="Oval 340"/>
            <p:cNvSpPr>
              <a:spLocks noChangeArrowheads="1"/>
            </p:cNvSpPr>
            <p:nvPr/>
          </p:nvSpPr>
          <p:spPr bwMode="auto">
            <a:xfrm rot="4616056">
              <a:off x="6577536" y="4891338"/>
              <a:ext cx="3808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24" name="Oval 341"/>
            <p:cNvSpPr>
              <a:spLocks noChangeArrowheads="1"/>
            </p:cNvSpPr>
            <p:nvPr/>
          </p:nvSpPr>
          <p:spPr bwMode="auto">
            <a:xfrm rot="4616056">
              <a:off x="6464857" y="4946874"/>
              <a:ext cx="41257"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25" name="Oval 342"/>
            <p:cNvSpPr>
              <a:spLocks noChangeArrowheads="1"/>
            </p:cNvSpPr>
            <p:nvPr/>
          </p:nvSpPr>
          <p:spPr bwMode="auto">
            <a:xfrm rot="4616056">
              <a:off x="6701327" y="4999235"/>
              <a:ext cx="41257" cy="34916"/>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26" name="Oval 349"/>
            <p:cNvSpPr>
              <a:spLocks noChangeArrowheads="1"/>
            </p:cNvSpPr>
            <p:nvPr/>
          </p:nvSpPr>
          <p:spPr bwMode="auto">
            <a:xfrm rot="4616056">
              <a:off x="6401375" y="5229317"/>
              <a:ext cx="41255"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27" name="Oval 350"/>
            <p:cNvSpPr>
              <a:spLocks noChangeArrowheads="1"/>
            </p:cNvSpPr>
            <p:nvPr/>
          </p:nvSpPr>
          <p:spPr bwMode="auto">
            <a:xfrm rot="4616056">
              <a:off x="6285521" y="5157912"/>
              <a:ext cx="3808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28" name="Oval 351"/>
            <p:cNvSpPr>
              <a:spLocks noChangeArrowheads="1"/>
            </p:cNvSpPr>
            <p:nvPr/>
          </p:nvSpPr>
          <p:spPr bwMode="auto">
            <a:xfrm rot="4616056">
              <a:off x="6214103" y="5127764"/>
              <a:ext cx="41255"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529" name="Straight Connector 356"/>
            <p:cNvCxnSpPr>
              <a:cxnSpLocks noChangeShapeType="1"/>
              <a:stCxn id="525" idx="1"/>
              <a:endCxn id="522" idx="5"/>
            </p:cNvCxnSpPr>
            <p:nvPr/>
          </p:nvCxnSpPr>
          <p:spPr bwMode="auto">
            <a:xfrm flipV="1">
              <a:off x="6733135" y="4898613"/>
              <a:ext cx="89903" cy="1001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30" name="Straight Connector 358"/>
            <p:cNvCxnSpPr>
              <a:cxnSpLocks noChangeShapeType="1"/>
              <a:stCxn id="526" idx="0"/>
              <a:endCxn id="525" idx="4"/>
            </p:cNvCxnSpPr>
            <p:nvPr/>
          </p:nvCxnSpPr>
          <p:spPr bwMode="auto">
            <a:xfrm rot="20816056" flipV="1">
              <a:off x="6417517" y="5054798"/>
              <a:ext cx="307953" cy="1562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31" name="Straight Connector 359"/>
            <p:cNvCxnSpPr>
              <a:cxnSpLocks noChangeShapeType="1"/>
              <a:stCxn id="527" idx="7"/>
              <a:endCxn id="526" idx="5"/>
            </p:cNvCxnSpPr>
            <p:nvPr/>
          </p:nvCxnSpPr>
          <p:spPr bwMode="auto">
            <a:xfrm>
              <a:off x="6321322" y="5186701"/>
              <a:ext cx="89093"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32" name="Straight Connector 360"/>
            <p:cNvCxnSpPr>
              <a:cxnSpLocks noChangeShapeType="1"/>
              <a:stCxn id="528" idx="7"/>
              <a:endCxn id="527" idx="4"/>
            </p:cNvCxnSpPr>
            <p:nvPr/>
          </p:nvCxnSpPr>
          <p:spPr bwMode="auto">
            <a:xfrm>
              <a:off x="6249015" y="5157225"/>
              <a:ext cx="38090" cy="2431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33" name="Straight Connector 371"/>
            <p:cNvCxnSpPr>
              <a:cxnSpLocks noChangeShapeType="1"/>
              <a:stCxn id="393" idx="5"/>
              <a:endCxn id="523" idx="1"/>
            </p:cNvCxnSpPr>
            <p:nvPr/>
          </p:nvCxnSpPr>
          <p:spPr bwMode="auto">
            <a:xfrm rot="16200000" flipH="1">
              <a:off x="6360021" y="4648330"/>
              <a:ext cx="220882" cy="2695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34" name="Straight Connector 373"/>
            <p:cNvCxnSpPr>
              <a:cxnSpLocks noChangeShapeType="1"/>
              <a:stCxn id="523" idx="5"/>
              <a:endCxn id="526" idx="1"/>
            </p:cNvCxnSpPr>
            <p:nvPr/>
          </p:nvCxnSpPr>
          <p:spPr bwMode="auto">
            <a:xfrm rot="10800000" flipV="1">
              <a:off x="6431538" y="4928088"/>
              <a:ext cx="153919" cy="3019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35" name="Straight Connector 374"/>
            <p:cNvCxnSpPr>
              <a:cxnSpLocks noChangeShapeType="1"/>
              <a:stCxn id="390" idx="5"/>
              <a:endCxn id="524" idx="3"/>
            </p:cNvCxnSpPr>
            <p:nvPr/>
          </p:nvCxnSpPr>
          <p:spPr bwMode="auto">
            <a:xfrm rot="16200000" flipH="1">
              <a:off x="6357151" y="4842663"/>
              <a:ext cx="102115" cy="1211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36" name="Oval 456"/>
            <p:cNvSpPr>
              <a:spLocks noChangeArrowheads="1"/>
            </p:cNvSpPr>
            <p:nvPr/>
          </p:nvSpPr>
          <p:spPr bwMode="auto">
            <a:xfrm rot="20816056">
              <a:off x="6472789" y="5275335"/>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37" name="Oval 457"/>
            <p:cNvSpPr>
              <a:spLocks noChangeArrowheads="1"/>
            </p:cNvSpPr>
            <p:nvPr/>
          </p:nvSpPr>
          <p:spPr bwMode="auto">
            <a:xfrm rot="20816056">
              <a:off x="6542619" y="5389581"/>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538" name="Straight Connector 460"/>
            <p:cNvCxnSpPr>
              <a:cxnSpLocks noChangeShapeType="1"/>
              <a:stCxn id="537" idx="1"/>
              <a:endCxn id="536" idx="4"/>
            </p:cNvCxnSpPr>
            <p:nvPr/>
          </p:nvCxnSpPr>
          <p:spPr bwMode="auto">
            <a:xfrm rot="16200000" flipV="1">
              <a:off x="6478215" y="5331975"/>
              <a:ext cx="88426" cy="484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39" name="Straight Connector 461"/>
            <p:cNvCxnSpPr>
              <a:cxnSpLocks noChangeShapeType="1"/>
              <a:stCxn id="548" idx="3"/>
              <a:endCxn id="537" idx="5"/>
            </p:cNvCxnSpPr>
            <p:nvPr/>
          </p:nvCxnSpPr>
          <p:spPr bwMode="auto">
            <a:xfrm rot="4616056">
              <a:off x="6563477" y="5336060"/>
              <a:ext cx="82531" cy="697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40" name="Oval 463"/>
            <p:cNvSpPr>
              <a:spLocks noChangeArrowheads="1"/>
            </p:cNvSpPr>
            <p:nvPr/>
          </p:nvSpPr>
          <p:spPr bwMode="auto">
            <a:xfrm rot="20816056">
              <a:off x="6986991" y="5059536"/>
              <a:ext cx="41262" cy="34910"/>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41" name="Oval 465"/>
            <p:cNvSpPr>
              <a:spLocks noChangeArrowheads="1"/>
            </p:cNvSpPr>
            <p:nvPr/>
          </p:nvSpPr>
          <p:spPr bwMode="auto">
            <a:xfrm rot="20816056">
              <a:off x="6952075" y="5161088"/>
              <a:ext cx="41264" cy="34910"/>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42" name="Oval 466"/>
            <p:cNvSpPr>
              <a:spLocks noChangeArrowheads="1"/>
            </p:cNvSpPr>
            <p:nvPr/>
          </p:nvSpPr>
          <p:spPr bwMode="auto">
            <a:xfrm rot="20816056">
              <a:off x="7015557" y="5291203"/>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43" name="Oval 467"/>
            <p:cNvSpPr>
              <a:spLocks noChangeArrowheads="1"/>
            </p:cNvSpPr>
            <p:nvPr/>
          </p:nvSpPr>
          <p:spPr bwMode="auto">
            <a:xfrm rot="20816056">
              <a:off x="6948902" y="5341979"/>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44" name="Oval 468"/>
            <p:cNvSpPr>
              <a:spLocks noChangeArrowheads="1"/>
            </p:cNvSpPr>
            <p:nvPr/>
          </p:nvSpPr>
          <p:spPr bwMode="auto">
            <a:xfrm rot="20816056">
              <a:off x="7126651" y="5167435"/>
              <a:ext cx="41262" cy="34910"/>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45" name="Oval 469"/>
            <p:cNvSpPr>
              <a:spLocks noChangeArrowheads="1"/>
            </p:cNvSpPr>
            <p:nvPr/>
          </p:nvSpPr>
          <p:spPr bwMode="auto">
            <a:xfrm rot="-783944">
              <a:off x="6673822" y="5170489"/>
              <a:ext cx="40673" cy="36844"/>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546" name="Oval 470"/>
            <p:cNvSpPr>
              <a:spLocks noChangeArrowheads="1"/>
            </p:cNvSpPr>
            <p:nvPr/>
          </p:nvSpPr>
          <p:spPr bwMode="auto">
            <a:xfrm rot="20816056">
              <a:off x="6783849" y="5237252"/>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47" name="Oval 471"/>
            <p:cNvSpPr>
              <a:spLocks noChangeArrowheads="1"/>
            </p:cNvSpPr>
            <p:nvPr/>
          </p:nvSpPr>
          <p:spPr bwMode="auto">
            <a:xfrm rot="20816056">
              <a:off x="6729889" y="537054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48" name="Oval 472"/>
            <p:cNvSpPr>
              <a:spLocks noChangeArrowheads="1"/>
            </p:cNvSpPr>
            <p:nvPr/>
          </p:nvSpPr>
          <p:spPr bwMode="auto">
            <a:xfrm rot="20816056">
              <a:off x="6621970" y="528802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49" name="Oval 474"/>
            <p:cNvSpPr>
              <a:spLocks noChangeArrowheads="1"/>
            </p:cNvSpPr>
            <p:nvPr/>
          </p:nvSpPr>
          <p:spPr bwMode="auto">
            <a:xfrm rot="20816056">
              <a:off x="6856852" y="5367367"/>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50" name="Oval 475"/>
            <p:cNvSpPr>
              <a:spLocks noChangeArrowheads="1"/>
            </p:cNvSpPr>
            <p:nvPr/>
          </p:nvSpPr>
          <p:spPr bwMode="auto">
            <a:xfrm rot="20816056">
              <a:off x="7104431" y="5256294"/>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551" name="Straight Connector 482"/>
            <p:cNvCxnSpPr>
              <a:cxnSpLocks noChangeShapeType="1"/>
              <a:stCxn id="544" idx="2"/>
              <a:endCxn id="540" idx="5"/>
            </p:cNvCxnSpPr>
            <p:nvPr/>
          </p:nvCxnSpPr>
          <p:spPr bwMode="auto">
            <a:xfrm rot="10016056">
              <a:off x="7038588" y="5076168"/>
              <a:ext cx="75536" cy="1230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52" name="Straight Connector 483"/>
            <p:cNvCxnSpPr>
              <a:cxnSpLocks noChangeShapeType="1"/>
              <a:stCxn id="541" idx="3"/>
              <a:endCxn id="522" idx="7"/>
            </p:cNvCxnSpPr>
            <p:nvPr/>
          </p:nvCxnSpPr>
          <p:spPr bwMode="auto">
            <a:xfrm rot="5400000" flipH="1">
              <a:off x="6753426" y="4987117"/>
              <a:ext cx="304335" cy="1110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53" name="Straight Connector 484"/>
            <p:cNvCxnSpPr>
              <a:cxnSpLocks noChangeShapeType="1"/>
              <a:stCxn id="550" idx="0"/>
              <a:endCxn id="544" idx="4"/>
            </p:cNvCxnSpPr>
            <p:nvPr/>
          </p:nvCxnSpPr>
          <p:spPr bwMode="auto">
            <a:xfrm rot="-6183944">
              <a:off x="7111940" y="5207490"/>
              <a:ext cx="45687" cy="4390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54" name="Straight Connector 493"/>
            <p:cNvCxnSpPr>
              <a:cxnSpLocks noChangeShapeType="1"/>
              <a:stCxn id="543" idx="2"/>
              <a:endCxn id="549" idx="4"/>
            </p:cNvCxnSpPr>
            <p:nvPr/>
          </p:nvCxnSpPr>
          <p:spPr bwMode="auto">
            <a:xfrm rot="20816056" flipH="1">
              <a:off x="6877187" y="5373870"/>
              <a:ext cx="75536" cy="21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55" name="Straight Connector 494"/>
            <p:cNvCxnSpPr>
              <a:cxnSpLocks noChangeShapeType="1"/>
              <a:stCxn id="541" idx="4"/>
              <a:endCxn id="549" idx="7"/>
            </p:cNvCxnSpPr>
            <p:nvPr/>
          </p:nvCxnSpPr>
          <p:spPr bwMode="auto">
            <a:xfrm rot="4616056">
              <a:off x="6858375" y="5220609"/>
              <a:ext cx="147377" cy="1252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56" name="Straight Connector 495"/>
            <p:cNvCxnSpPr>
              <a:cxnSpLocks noChangeShapeType="1"/>
              <a:stCxn id="541" idx="4"/>
              <a:endCxn id="542" idx="1"/>
            </p:cNvCxnSpPr>
            <p:nvPr/>
          </p:nvCxnSpPr>
          <p:spPr bwMode="auto">
            <a:xfrm rot="15416056" flipH="1">
              <a:off x="6942562" y="5240426"/>
              <a:ext cx="111074" cy="15871"/>
            </a:xfrm>
            <a:prstGeom prst="line">
              <a:avLst/>
            </a:prstGeom>
            <a:noFill/>
            <a:ln w="19050" algn="ctr">
              <a:solidFill>
                <a:schemeClr val="tx2">
                  <a:lumMod val="60000"/>
                  <a:lumOff val="40000"/>
                </a:schemeClr>
              </a:solidFill>
              <a:round/>
              <a:headEnd type="none" w="sm" len="sm"/>
              <a:tailEnd type="none" w="sm" len="sm"/>
            </a:ln>
          </p:spPr>
        </p:cxnSp>
        <p:cxnSp>
          <p:nvCxnSpPr>
            <p:cNvPr id="557" name="Straight Connector 497"/>
            <p:cNvCxnSpPr>
              <a:cxnSpLocks noChangeShapeType="1"/>
              <a:stCxn id="542" idx="5"/>
              <a:endCxn id="550" idx="2"/>
            </p:cNvCxnSpPr>
            <p:nvPr/>
          </p:nvCxnSpPr>
          <p:spPr bwMode="auto">
            <a:xfrm rot="4616056" flipH="1" flipV="1">
              <a:off x="7063692" y="5270761"/>
              <a:ext cx="27264" cy="58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58" name="Straight Connector 498"/>
            <p:cNvCxnSpPr>
              <a:cxnSpLocks noChangeShapeType="1"/>
              <a:stCxn id="542" idx="2"/>
              <a:endCxn id="543" idx="0"/>
            </p:cNvCxnSpPr>
            <p:nvPr/>
          </p:nvCxnSpPr>
          <p:spPr bwMode="auto">
            <a:xfrm rot="20816056" flipH="1">
              <a:off x="6962407" y="5320814"/>
              <a:ext cx="55522" cy="154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59" name="Straight Connector 499"/>
            <p:cNvCxnSpPr>
              <a:cxnSpLocks noChangeShapeType="1"/>
              <a:stCxn id="546" idx="1"/>
              <a:endCxn id="545" idx="5"/>
            </p:cNvCxnSpPr>
            <p:nvPr/>
          </p:nvCxnSpPr>
          <p:spPr bwMode="auto">
            <a:xfrm rot="15416056" flipV="1">
              <a:off x="6717626" y="5190483"/>
              <a:ext cx="64109" cy="639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0" name="Straight Connector 500"/>
            <p:cNvCxnSpPr>
              <a:cxnSpLocks noChangeShapeType="1"/>
              <a:stCxn id="547" idx="7"/>
              <a:endCxn id="545" idx="4"/>
            </p:cNvCxnSpPr>
            <p:nvPr/>
          </p:nvCxnSpPr>
          <p:spPr bwMode="auto">
            <a:xfrm rot="16200000" flipV="1">
              <a:off x="6646076" y="5258877"/>
              <a:ext cx="166536" cy="619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1" name="Straight Connector 501"/>
            <p:cNvCxnSpPr>
              <a:cxnSpLocks noChangeShapeType="1"/>
              <a:stCxn id="549" idx="2"/>
              <a:endCxn id="547" idx="4"/>
            </p:cNvCxnSpPr>
            <p:nvPr/>
          </p:nvCxnSpPr>
          <p:spPr bwMode="auto">
            <a:xfrm rot="10016056">
              <a:off x="6752586" y="5395240"/>
              <a:ext cx="104588" cy="66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2" name="Straight Connector 504"/>
            <p:cNvCxnSpPr>
              <a:cxnSpLocks noChangeShapeType="1"/>
              <a:stCxn id="547" idx="1"/>
              <a:endCxn id="548" idx="5"/>
            </p:cNvCxnSpPr>
            <p:nvPr/>
          </p:nvCxnSpPr>
          <p:spPr bwMode="auto">
            <a:xfrm rot="15416056" flipV="1">
              <a:off x="6655704" y="5318658"/>
              <a:ext cx="78847" cy="58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3" name="Straight Connector 511"/>
            <p:cNvCxnSpPr>
              <a:cxnSpLocks noChangeShapeType="1"/>
              <a:stCxn id="540" idx="1"/>
              <a:endCxn id="522" idx="7"/>
            </p:cNvCxnSpPr>
            <p:nvPr/>
          </p:nvCxnSpPr>
          <p:spPr bwMode="auto">
            <a:xfrm rot="16200000" flipV="1">
              <a:off x="6832662" y="4907882"/>
              <a:ext cx="176853" cy="1420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4" name="Straight Connector 513"/>
            <p:cNvCxnSpPr>
              <a:cxnSpLocks noChangeShapeType="1"/>
              <a:stCxn id="545" idx="0"/>
              <a:endCxn id="525" idx="6"/>
            </p:cNvCxnSpPr>
            <p:nvPr/>
          </p:nvCxnSpPr>
          <p:spPr bwMode="auto">
            <a:xfrm rot="-6183944">
              <a:off x="6647569" y="5071198"/>
              <a:ext cx="121586" cy="652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5" name="Straight Connector 516"/>
            <p:cNvCxnSpPr>
              <a:cxnSpLocks noChangeShapeType="1"/>
              <a:stCxn id="536" idx="7"/>
              <a:endCxn id="526" idx="6"/>
            </p:cNvCxnSpPr>
            <p:nvPr/>
          </p:nvCxnSpPr>
          <p:spPr bwMode="auto">
            <a:xfrm rot="15416056" flipV="1">
              <a:off x="6451614" y="5234503"/>
              <a:ext cx="28002" cy="768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6" name="Straight Connector 371"/>
            <p:cNvCxnSpPr>
              <a:cxnSpLocks noChangeShapeType="1"/>
              <a:stCxn id="528" idx="3"/>
              <a:endCxn id="398" idx="4"/>
            </p:cNvCxnSpPr>
            <p:nvPr/>
          </p:nvCxnSpPr>
          <p:spPr bwMode="auto">
            <a:xfrm rot="10800000">
              <a:off x="5938479" y="4756359"/>
              <a:ext cx="278901" cy="3802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7" name="Straight Connector 371"/>
            <p:cNvCxnSpPr>
              <a:cxnSpLocks noChangeShapeType="1"/>
              <a:stCxn id="470" idx="4"/>
              <a:endCxn id="544" idx="5"/>
            </p:cNvCxnSpPr>
            <p:nvPr/>
          </p:nvCxnSpPr>
          <p:spPr bwMode="auto">
            <a:xfrm rot="16200000" flipH="1">
              <a:off x="6881092" y="4911326"/>
              <a:ext cx="478976" cy="865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8" name="Straight Connector 371"/>
            <p:cNvCxnSpPr>
              <a:cxnSpLocks noChangeShapeType="1"/>
              <a:stCxn id="522" idx="1"/>
              <a:endCxn id="470" idx="3"/>
            </p:cNvCxnSpPr>
            <p:nvPr/>
          </p:nvCxnSpPr>
          <p:spPr bwMode="auto">
            <a:xfrm flipV="1">
              <a:off x="6843616" y="4709935"/>
              <a:ext cx="220151"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9" name="Straight Connector 499"/>
            <p:cNvCxnSpPr>
              <a:cxnSpLocks noChangeShapeType="1"/>
              <a:stCxn id="549" idx="0"/>
              <a:endCxn id="546" idx="5"/>
            </p:cNvCxnSpPr>
            <p:nvPr/>
          </p:nvCxnSpPr>
          <p:spPr bwMode="auto">
            <a:xfrm rot="16200000" flipV="1">
              <a:off x="6796645" y="5291214"/>
              <a:ext cx="101690" cy="503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70" name="Oval 55"/>
            <p:cNvSpPr>
              <a:spLocks noChangeArrowheads="1"/>
            </p:cNvSpPr>
            <p:nvPr/>
          </p:nvSpPr>
          <p:spPr bwMode="auto">
            <a:xfrm>
              <a:off x="7663070" y="4875473"/>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71" name="Oval 56"/>
            <p:cNvSpPr>
              <a:spLocks noChangeArrowheads="1"/>
            </p:cNvSpPr>
            <p:nvPr/>
          </p:nvSpPr>
          <p:spPr bwMode="auto">
            <a:xfrm>
              <a:off x="7713855" y="4586684"/>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72" name="Oval 57"/>
            <p:cNvSpPr>
              <a:spLocks noChangeArrowheads="1"/>
            </p:cNvSpPr>
            <p:nvPr/>
          </p:nvSpPr>
          <p:spPr bwMode="auto">
            <a:xfrm>
              <a:off x="7745596" y="473583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73" name="Oval 59"/>
            <p:cNvSpPr>
              <a:spLocks noChangeArrowheads="1"/>
            </p:cNvSpPr>
            <p:nvPr/>
          </p:nvSpPr>
          <p:spPr bwMode="auto">
            <a:xfrm>
              <a:off x="7834470" y="482469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74" name="Oval 64"/>
            <p:cNvSpPr>
              <a:spLocks noChangeArrowheads="1"/>
            </p:cNvSpPr>
            <p:nvPr/>
          </p:nvSpPr>
          <p:spPr bwMode="auto">
            <a:xfrm>
              <a:off x="7215525" y="477074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75" name="Oval 65"/>
            <p:cNvSpPr>
              <a:spLocks noChangeArrowheads="1"/>
            </p:cNvSpPr>
            <p:nvPr/>
          </p:nvSpPr>
          <p:spPr bwMode="auto">
            <a:xfrm>
              <a:off x="7539282" y="4624766"/>
              <a:ext cx="41262"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76" name="Oval 66"/>
            <p:cNvSpPr>
              <a:spLocks noChangeArrowheads="1"/>
            </p:cNvSpPr>
            <p:nvPr/>
          </p:nvSpPr>
          <p:spPr bwMode="auto">
            <a:xfrm>
              <a:off x="7459928" y="4745360"/>
              <a:ext cx="38089"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77" name="Oval 67"/>
            <p:cNvSpPr>
              <a:spLocks noChangeArrowheads="1"/>
            </p:cNvSpPr>
            <p:nvPr/>
          </p:nvSpPr>
          <p:spPr bwMode="auto">
            <a:xfrm>
              <a:off x="7374229" y="463746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78" name="Oval 68"/>
            <p:cNvSpPr>
              <a:spLocks noChangeArrowheads="1"/>
            </p:cNvSpPr>
            <p:nvPr/>
          </p:nvSpPr>
          <p:spPr bwMode="auto">
            <a:xfrm>
              <a:off x="7431363" y="4907208"/>
              <a:ext cx="38089" cy="41257"/>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79" name="Oval 69"/>
            <p:cNvSpPr>
              <a:spLocks noChangeArrowheads="1"/>
            </p:cNvSpPr>
            <p:nvPr/>
          </p:nvSpPr>
          <p:spPr bwMode="auto">
            <a:xfrm>
              <a:off x="7580544" y="477392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80" name="Oval 124"/>
            <p:cNvSpPr>
              <a:spLocks noChangeArrowheads="1"/>
            </p:cNvSpPr>
            <p:nvPr/>
          </p:nvSpPr>
          <p:spPr bwMode="auto">
            <a:xfrm>
              <a:off x="7174261" y="4967505"/>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81" name="Oval 125"/>
            <p:cNvSpPr>
              <a:spLocks noChangeArrowheads="1"/>
            </p:cNvSpPr>
            <p:nvPr/>
          </p:nvSpPr>
          <p:spPr bwMode="auto">
            <a:xfrm>
              <a:off x="7317096" y="492307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82" name="Oval 126"/>
            <p:cNvSpPr>
              <a:spLocks noChangeArrowheads="1"/>
            </p:cNvSpPr>
            <p:nvPr/>
          </p:nvSpPr>
          <p:spPr bwMode="auto">
            <a:xfrm>
              <a:off x="7317096" y="506271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83" name="Oval 128"/>
            <p:cNvSpPr>
              <a:spLocks noChangeArrowheads="1"/>
            </p:cNvSpPr>
            <p:nvPr/>
          </p:nvSpPr>
          <p:spPr bwMode="auto">
            <a:xfrm>
              <a:off x="7494844" y="5024628"/>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584" name="Straight Connector 211"/>
            <p:cNvCxnSpPr>
              <a:cxnSpLocks noChangeShapeType="1"/>
              <a:stCxn id="571" idx="3"/>
              <a:endCxn id="466" idx="4"/>
            </p:cNvCxnSpPr>
            <p:nvPr/>
          </p:nvCxnSpPr>
          <p:spPr bwMode="auto">
            <a:xfrm rot="5400000" flipH="1">
              <a:off x="7503461" y="4404533"/>
              <a:ext cx="20264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85" name="Straight Connector 279"/>
            <p:cNvCxnSpPr>
              <a:cxnSpLocks noChangeShapeType="1"/>
              <a:stCxn id="571" idx="4"/>
              <a:endCxn id="579" idx="7"/>
            </p:cNvCxnSpPr>
            <p:nvPr/>
          </p:nvCxnSpPr>
          <p:spPr bwMode="auto">
            <a:xfrm rot="5400000">
              <a:off x="7596904" y="4642202"/>
              <a:ext cx="153273"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86" name="Straight Connector 282"/>
            <p:cNvCxnSpPr>
              <a:cxnSpLocks noChangeShapeType="1"/>
              <a:stCxn id="571" idx="4"/>
              <a:endCxn id="572" idx="1"/>
            </p:cNvCxnSpPr>
            <p:nvPr/>
          </p:nvCxnSpPr>
          <p:spPr bwMode="auto">
            <a:xfrm rot="16200000" flipH="1">
              <a:off x="7684820" y="4675014"/>
              <a:ext cx="114955"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87" name="Straight Connector 285"/>
            <p:cNvCxnSpPr>
              <a:cxnSpLocks noChangeShapeType="1"/>
              <a:stCxn id="570" idx="7"/>
              <a:endCxn id="573" idx="3"/>
            </p:cNvCxnSpPr>
            <p:nvPr/>
          </p:nvCxnSpPr>
          <p:spPr bwMode="auto">
            <a:xfrm rot="5400000" flipH="1" flipV="1">
              <a:off x="7755871" y="4797809"/>
              <a:ext cx="25791" cy="1433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88" name="Straight Connector 291"/>
            <p:cNvCxnSpPr>
              <a:cxnSpLocks noChangeShapeType="1"/>
              <a:stCxn id="572" idx="5"/>
              <a:endCxn id="573" idx="0"/>
            </p:cNvCxnSpPr>
            <p:nvPr/>
          </p:nvCxnSpPr>
          <p:spPr bwMode="auto">
            <a:xfrm rot="16200000" flipH="1">
              <a:off x="7788908" y="4757692"/>
              <a:ext cx="55267" cy="761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89" name="Straight Connector 294"/>
            <p:cNvCxnSpPr>
              <a:cxnSpLocks noChangeShapeType="1"/>
              <a:stCxn id="575" idx="1"/>
              <a:endCxn id="467" idx="4"/>
            </p:cNvCxnSpPr>
            <p:nvPr/>
          </p:nvCxnSpPr>
          <p:spPr bwMode="auto">
            <a:xfrm rot="16200000" flipV="1">
              <a:off x="7420928" y="4506720"/>
              <a:ext cx="148851" cy="1013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0" name="Straight Connector 297"/>
            <p:cNvCxnSpPr>
              <a:cxnSpLocks noChangeShapeType="1"/>
              <a:stCxn id="576" idx="7"/>
              <a:endCxn id="575" idx="3"/>
            </p:cNvCxnSpPr>
            <p:nvPr/>
          </p:nvCxnSpPr>
          <p:spPr bwMode="auto">
            <a:xfrm rot="5400000" flipH="1" flipV="1">
              <a:off x="7472448" y="4679090"/>
              <a:ext cx="93585"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1" name="Straight Connector 300"/>
            <p:cNvCxnSpPr>
              <a:cxnSpLocks noChangeShapeType="1"/>
              <a:stCxn id="578" idx="2"/>
              <a:endCxn id="576" idx="4"/>
            </p:cNvCxnSpPr>
            <p:nvPr/>
          </p:nvCxnSpPr>
          <p:spPr bwMode="auto">
            <a:xfrm rot="10800000" flipH="1">
              <a:off x="7431116" y="478509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2" name="Straight Connector 303"/>
            <p:cNvCxnSpPr>
              <a:cxnSpLocks noChangeShapeType="1"/>
              <a:endCxn id="578" idx="4"/>
            </p:cNvCxnSpPr>
            <p:nvPr/>
          </p:nvCxnSpPr>
          <p:spPr bwMode="auto">
            <a:xfrm rot="16200000" flipV="1">
              <a:off x="7441541" y="495615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3" name="Straight Connector 306"/>
            <p:cNvCxnSpPr>
              <a:cxnSpLocks noChangeShapeType="1"/>
              <a:stCxn id="582" idx="6"/>
              <a:endCxn id="583" idx="2"/>
            </p:cNvCxnSpPr>
            <p:nvPr/>
          </p:nvCxnSpPr>
          <p:spPr bwMode="auto">
            <a:xfrm flipV="1">
              <a:off x="7354934" y="5043008"/>
              <a:ext cx="140742"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4" name="Straight Connector 310"/>
            <p:cNvCxnSpPr>
              <a:cxnSpLocks noChangeShapeType="1"/>
              <a:stCxn id="582" idx="0"/>
              <a:endCxn id="581" idx="4"/>
            </p:cNvCxnSpPr>
            <p:nvPr/>
          </p:nvCxnSpPr>
          <p:spPr bwMode="auto">
            <a:xfrm rot="5400000" flipH="1" flipV="1">
              <a:off x="7285458" y="5012059"/>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5" name="Straight Connector 313"/>
            <p:cNvCxnSpPr>
              <a:cxnSpLocks noChangeShapeType="1"/>
              <a:stCxn id="581" idx="1"/>
              <a:endCxn id="574" idx="5"/>
            </p:cNvCxnSpPr>
            <p:nvPr/>
          </p:nvCxnSpPr>
          <p:spPr bwMode="auto">
            <a:xfrm rot="16200000" flipV="1">
              <a:off x="7222251" y="4829679"/>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6" name="Straight Connector 316"/>
            <p:cNvCxnSpPr>
              <a:cxnSpLocks noChangeShapeType="1"/>
              <a:stCxn id="581" idx="2"/>
              <a:endCxn id="580" idx="6"/>
            </p:cNvCxnSpPr>
            <p:nvPr/>
          </p:nvCxnSpPr>
          <p:spPr bwMode="auto">
            <a:xfrm rot="10800000" flipV="1">
              <a:off x="7212256" y="4942791"/>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7" name="Straight Connector 322"/>
            <p:cNvCxnSpPr>
              <a:cxnSpLocks noChangeShapeType="1"/>
              <a:stCxn id="574" idx="6"/>
              <a:endCxn id="577" idx="3"/>
            </p:cNvCxnSpPr>
            <p:nvPr/>
          </p:nvCxnSpPr>
          <p:spPr bwMode="auto">
            <a:xfrm flipV="1">
              <a:off x="7254220" y="4670880"/>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8" name="Straight Connector 371"/>
            <p:cNvCxnSpPr>
              <a:cxnSpLocks noChangeShapeType="1"/>
              <a:stCxn id="544" idx="6"/>
              <a:endCxn id="582" idx="3"/>
            </p:cNvCxnSpPr>
            <p:nvPr/>
          </p:nvCxnSpPr>
          <p:spPr bwMode="auto">
            <a:xfrm flipV="1">
              <a:off x="7166418" y="5094590"/>
              <a:ext cx="154945" cy="8547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9" name="Straight Connector 371"/>
            <p:cNvCxnSpPr>
              <a:cxnSpLocks noChangeShapeType="1"/>
              <a:stCxn id="580" idx="4"/>
              <a:endCxn id="582" idx="7"/>
            </p:cNvCxnSpPr>
            <p:nvPr/>
          </p:nvCxnSpPr>
          <p:spPr bwMode="auto">
            <a:xfrm rot="16200000" flipH="1">
              <a:off x="7239734" y="4958672"/>
              <a:ext cx="61898" cy="1568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0" name="Straight Connector 371"/>
            <p:cNvCxnSpPr>
              <a:cxnSpLocks noChangeShapeType="1"/>
              <a:stCxn id="580" idx="1"/>
              <a:endCxn id="470" idx="5"/>
            </p:cNvCxnSpPr>
            <p:nvPr/>
          </p:nvCxnSpPr>
          <p:spPr bwMode="auto">
            <a:xfrm rot="16200000" flipV="1">
              <a:off x="7003203" y="4798260"/>
              <a:ext cx="26380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1" name="Straight Connector 371"/>
            <p:cNvCxnSpPr>
              <a:cxnSpLocks noChangeShapeType="1"/>
              <a:stCxn id="574" idx="1"/>
              <a:endCxn id="470" idx="5"/>
            </p:cNvCxnSpPr>
            <p:nvPr/>
          </p:nvCxnSpPr>
          <p:spPr bwMode="auto">
            <a:xfrm rot="16200000" flipV="1">
              <a:off x="7122928" y="4678535"/>
              <a:ext cx="66320" cy="12912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2" name="Straight Connector 371"/>
            <p:cNvCxnSpPr>
              <a:cxnSpLocks noChangeShapeType="1"/>
              <a:stCxn id="577" idx="2"/>
              <a:endCxn id="471" idx="6"/>
            </p:cNvCxnSpPr>
            <p:nvPr/>
          </p:nvCxnSpPr>
          <p:spPr bwMode="auto">
            <a:xfrm rot="10800000">
              <a:off x="7340731" y="4592770"/>
              <a:ext cx="34217" cy="64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3" name="Straight Connector 371"/>
            <p:cNvCxnSpPr>
              <a:cxnSpLocks noChangeShapeType="1"/>
              <a:stCxn id="575" idx="2"/>
              <a:endCxn id="577" idx="6"/>
            </p:cNvCxnSpPr>
            <p:nvPr/>
          </p:nvCxnSpPr>
          <p:spPr bwMode="auto">
            <a:xfrm rot="10800000" flipV="1">
              <a:off x="7414330" y="4645089"/>
              <a:ext cx="125893" cy="117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4" name="Straight Connector 279"/>
            <p:cNvCxnSpPr>
              <a:cxnSpLocks noChangeShapeType="1"/>
              <a:stCxn id="579" idx="3"/>
              <a:endCxn id="583" idx="7"/>
            </p:cNvCxnSpPr>
            <p:nvPr/>
          </p:nvCxnSpPr>
          <p:spPr bwMode="auto">
            <a:xfrm rot="5400000">
              <a:off x="7445370" y="4889699"/>
              <a:ext cx="223277" cy="568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5" name="Straight Connector 279"/>
            <p:cNvCxnSpPr>
              <a:cxnSpLocks noChangeShapeType="1"/>
              <a:stCxn id="570" idx="3"/>
              <a:endCxn id="578" idx="5"/>
            </p:cNvCxnSpPr>
            <p:nvPr/>
          </p:nvCxnSpPr>
          <p:spPr bwMode="auto">
            <a:xfrm rot="5400000">
              <a:off x="7550804" y="4823515"/>
              <a:ext cx="32423" cy="2046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6" name="Straight Connector 460"/>
            <p:cNvCxnSpPr>
              <a:cxnSpLocks noChangeShapeType="1"/>
              <a:stCxn id="503" idx="3"/>
              <a:endCxn id="573" idx="7"/>
            </p:cNvCxnSpPr>
            <p:nvPr/>
          </p:nvCxnSpPr>
          <p:spPr bwMode="auto">
            <a:xfrm>
              <a:off x="7784261" y="4211800"/>
              <a:ext cx="83929" cy="6175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7" name="Straight Connector 460"/>
            <p:cNvCxnSpPr>
              <a:cxnSpLocks noChangeShapeType="1"/>
              <a:stCxn id="503" idx="5"/>
              <a:endCxn id="509" idx="2"/>
            </p:cNvCxnSpPr>
            <p:nvPr/>
          </p:nvCxnSpPr>
          <p:spPr bwMode="auto">
            <a:xfrm flipV="1">
              <a:off x="7784261" y="4029052"/>
              <a:ext cx="9684"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8" name="Straight Connector 322"/>
            <p:cNvCxnSpPr>
              <a:cxnSpLocks noChangeShapeType="1"/>
              <a:stCxn id="359" idx="5"/>
              <a:endCxn id="372" idx="1"/>
            </p:cNvCxnSpPr>
            <p:nvPr/>
          </p:nvCxnSpPr>
          <p:spPr bwMode="auto">
            <a:xfrm rot="16200000" flipH="1">
              <a:off x="6009394" y="3589144"/>
              <a:ext cx="105437" cy="2019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9" name="Straight Connector 373"/>
            <p:cNvCxnSpPr>
              <a:cxnSpLocks noChangeShapeType="1"/>
              <a:stCxn id="523" idx="4"/>
              <a:endCxn id="524" idx="0"/>
            </p:cNvCxnSpPr>
            <p:nvPr/>
          </p:nvCxnSpPr>
          <p:spPr bwMode="auto">
            <a:xfrm rot="10800000" flipV="1">
              <a:off x="6503513" y="4916352"/>
              <a:ext cx="74599" cy="422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10" name="Straight Connector 47"/>
            <p:cNvCxnSpPr>
              <a:cxnSpLocks noChangeShapeType="1"/>
              <a:stCxn id="611" idx="7"/>
              <a:endCxn id="612" idx="1"/>
            </p:cNvCxnSpPr>
            <p:nvPr/>
          </p:nvCxnSpPr>
          <p:spPr bwMode="auto">
            <a:xfrm rot="5400000" flipH="1" flipV="1">
              <a:off x="6498750" y="2166656"/>
              <a:ext cx="291807" cy="34798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11" name="Oval 48"/>
            <p:cNvSpPr>
              <a:spLocks noChangeArrowheads="1"/>
            </p:cNvSpPr>
            <p:nvPr/>
          </p:nvSpPr>
          <p:spPr bwMode="auto">
            <a:xfrm>
              <a:off x="6437873" y="2482647"/>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2" name="Oval 49"/>
            <p:cNvSpPr>
              <a:spLocks noChangeArrowheads="1"/>
            </p:cNvSpPr>
            <p:nvPr/>
          </p:nvSpPr>
          <p:spPr bwMode="auto">
            <a:xfrm>
              <a:off x="6812415" y="2190684"/>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3" name="Oval 50"/>
            <p:cNvSpPr>
              <a:spLocks noChangeArrowheads="1"/>
            </p:cNvSpPr>
            <p:nvPr/>
          </p:nvSpPr>
          <p:spPr bwMode="auto">
            <a:xfrm>
              <a:off x="6983816" y="2136736"/>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4" name="Oval 51"/>
            <p:cNvSpPr>
              <a:spLocks noChangeArrowheads="1"/>
            </p:cNvSpPr>
            <p:nvPr/>
          </p:nvSpPr>
          <p:spPr bwMode="auto">
            <a:xfrm>
              <a:off x="6948902" y="2482647"/>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5" name="Oval 52"/>
            <p:cNvSpPr>
              <a:spLocks noChangeArrowheads="1"/>
            </p:cNvSpPr>
            <p:nvPr/>
          </p:nvSpPr>
          <p:spPr bwMode="auto">
            <a:xfrm>
              <a:off x="6901290" y="252707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6" name="Oval 53"/>
            <p:cNvSpPr>
              <a:spLocks noChangeArrowheads="1"/>
            </p:cNvSpPr>
            <p:nvPr/>
          </p:nvSpPr>
          <p:spPr bwMode="auto">
            <a:xfrm>
              <a:off x="7129824" y="2441393"/>
              <a:ext cx="38089"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7" name="Oval 54"/>
            <p:cNvSpPr>
              <a:spLocks noChangeArrowheads="1"/>
            </p:cNvSpPr>
            <p:nvPr/>
          </p:nvSpPr>
          <p:spPr bwMode="auto">
            <a:xfrm>
              <a:off x="7177436" y="2622282"/>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8" name="Oval 55"/>
            <p:cNvSpPr>
              <a:spLocks noChangeArrowheads="1"/>
            </p:cNvSpPr>
            <p:nvPr/>
          </p:nvSpPr>
          <p:spPr bwMode="auto">
            <a:xfrm>
              <a:off x="7072690" y="3006277"/>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9" name="Oval 56"/>
            <p:cNvSpPr>
              <a:spLocks noChangeArrowheads="1"/>
            </p:cNvSpPr>
            <p:nvPr/>
          </p:nvSpPr>
          <p:spPr bwMode="auto">
            <a:xfrm>
              <a:off x="7120302" y="2717487"/>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0" name="Oval 57"/>
            <p:cNvSpPr>
              <a:spLocks noChangeArrowheads="1"/>
            </p:cNvSpPr>
            <p:nvPr/>
          </p:nvSpPr>
          <p:spPr bwMode="auto">
            <a:xfrm>
              <a:off x="7152043" y="286346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1" name="Oval 59"/>
            <p:cNvSpPr>
              <a:spLocks noChangeArrowheads="1"/>
            </p:cNvSpPr>
            <p:nvPr/>
          </p:nvSpPr>
          <p:spPr bwMode="auto">
            <a:xfrm>
              <a:off x="7240918" y="2952326"/>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2" name="Oval 60"/>
            <p:cNvSpPr>
              <a:spLocks noChangeArrowheads="1"/>
            </p:cNvSpPr>
            <p:nvPr/>
          </p:nvSpPr>
          <p:spPr bwMode="auto">
            <a:xfrm>
              <a:off x="7284124" y="2763620"/>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623" name="Oval 61"/>
            <p:cNvSpPr>
              <a:spLocks noChangeArrowheads="1"/>
            </p:cNvSpPr>
            <p:nvPr/>
          </p:nvSpPr>
          <p:spPr bwMode="auto">
            <a:xfrm>
              <a:off x="6767978" y="256515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4" name="Oval 62"/>
            <p:cNvSpPr>
              <a:spLocks noChangeArrowheads="1"/>
            </p:cNvSpPr>
            <p:nvPr/>
          </p:nvSpPr>
          <p:spPr bwMode="auto">
            <a:xfrm>
              <a:off x="6666407" y="2612762"/>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5" name="Oval 63"/>
            <p:cNvSpPr>
              <a:spLocks noChangeArrowheads="1"/>
            </p:cNvSpPr>
            <p:nvPr/>
          </p:nvSpPr>
          <p:spPr bwMode="auto">
            <a:xfrm>
              <a:off x="6860027" y="2660364"/>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6" name="Oval 64"/>
            <p:cNvSpPr>
              <a:spLocks noChangeArrowheads="1"/>
            </p:cNvSpPr>
            <p:nvPr/>
          </p:nvSpPr>
          <p:spPr bwMode="auto">
            <a:xfrm>
              <a:off x="6621970" y="289837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7" name="Oval 65"/>
            <p:cNvSpPr>
              <a:spLocks noChangeArrowheads="1"/>
            </p:cNvSpPr>
            <p:nvPr/>
          </p:nvSpPr>
          <p:spPr bwMode="auto">
            <a:xfrm>
              <a:off x="6948902" y="275556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8" name="Oval 66"/>
            <p:cNvSpPr>
              <a:spLocks noChangeArrowheads="1"/>
            </p:cNvSpPr>
            <p:nvPr/>
          </p:nvSpPr>
          <p:spPr bwMode="auto">
            <a:xfrm>
              <a:off x="6866376" y="2876162"/>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9" name="Oval 67"/>
            <p:cNvSpPr>
              <a:spLocks noChangeArrowheads="1"/>
            </p:cNvSpPr>
            <p:nvPr/>
          </p:nvSpPr>
          <p:spPr bwMode="auto">
            <a:xfrm>
              <a:off x="6780674" y="2768263"/>
              <a:ext cx="41264" cy="34910"/>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0" name="Oval 68"/>
            <p:cNvSpPr>
              <a:spLocks noChangeArrowheads="1"/>
            </p:cNvSpPr>
            <p:nvPr/>
          </p:nvSpPr>
          <p:spPr bwMode="auto">
            <a:xfrm>
              <a:off x="6837808" y="3038012"/>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1" name="Oval 69"/>
            <p:cNvSpPr>
              <a:spLocks noChangeArrowheads="1"/>
            </p:cNvSpPr>
            <p:nvPr/>
          </p:nvSpPr>
          <p:spPr bwMode="auto">
            <a:xfrm>
              <a:off x="6986991" y="290155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2" name="Oval 70"/>
            <p:cNvSpPr>
              <a:spLocks noChangeArrowheads="1"/>
            </p:cNvSpPr>
            <p:nvPr/>
          </p:nvSpPr>
          <p:spPr bwMode="auto">
            <a:xfrm>
              <a:off x="7177436" y="2051050"/>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3" name="Oval 71"/>
            <p:cNvSpPr>
              <a:spLocks noChangeArrowheads="1"/>
            </p:cNvSpPr>
            <p:nvPr/>
          </p:nvSpPr>
          <p:spPr bwMode="auto">
            <a:xfrm>
              <a:off x="7329792" y="223828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4" name="Oval 72"/>
            <p:cNvSpPr>
              <a:spLocks noChangeArrowheads="1"/>
            </p:cNvSpPr>
            <p:nvPr/>
          </p:nvSpPr>
          <p:spPr bwMode="auto">
            <a:xfrm>
              <a:off x="7453580" y="210500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5" name="Oval 73"/>
            <p:cNvSpPr>
              <a:spLocks noChangeArrowheads="1"/>
            </p:cNvSpPr>
            <p:nvPr/>
          </p:nvSpPr>
          <p:spPr bwMode="auto">
            <a:xfrm>
              <a:off x="7418666" y="2308105"/>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6" name="Oval 74"/>
            <p:cNvSpPr>
              <a:spLocks noChangeArrowheads="1"/>
            </p:cNvSpPr>
            <p:nvPr/>
          </p:nvSpPr>
          <p:spPr bwMode="auto">
            <a:xfrm>
              <a:off x="7650373" y="222241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7" name="Oval 75"/>
            <p:cNvSpPr>
              <a:spLocks noChangeArrowheads="1"/>
            </p:cNvSpPr>
            <p:nvPr/>
          </p:nvSpPr>
          <p:spPr bwMode="auto">
            <a:xfrm>
              <a:off x="7694811" y="2403310"/>
              <a:ext cx="41264" cy="349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8" name="Oval 77"/>
            <p:cNvSpPr>
              <a:spLocks noChangeArrowheads="1"/>
            </p:cNvSpPr>
            <p:nvPr/>
          </p:nvSpPr>
          <p:spPr bwMode="auto">
            <a:xfrm>
              <a:off x="7640852" y="249534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9" name="Oval 82"/>
            <p:cNvSpPr>
              <a:spLocks noChangeArrowheads="1"/>
            </p:cNvSpPr>
            <p:nvPr/>
          </p:nvSpPr>
          <p:spPr bwMode="auto">
            <a:xfrm>
              <a:off x="7288528" y="2346187"/>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0" name="Oval 83"/>
            <p:cNvSpPr>
              <a:spLocks noChangeArrowheads="1"/>
            </p:cNvSpPr>
            <p:nvPr/>
          </p:nvSpPr>
          <p:spPr bwMode="auto">
            <a:xfrm>
              <a:off x="7377402" y="2438218"/>
              <a:ext cx="38089" cy="41257"/>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1" name="Oval 86"/>
            <p:cNvSpPr>
              <a:spLocks noChangeArrowheads="1"/>
            </p:cNvSpPr>
            <p:nvPr/>
          </p:nvSpPr>
          <p:spPr bwMode="auto">
            <a:xfrm>
              <a:off x="7301224" y="2546117"/>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2" name="Oval 88"/>
            <p:cNvSpPr>
              <a:spLocks noChangeArrowheads="1"/>
            </p:cNvSpPr>
            <p:nvPr/>
          </p:nvSpPr>
          <p:spPr bwMode="auto">
            <a:xfrm>
              <a:off x="7323444" y="2895203"/>
              <a:ext cx="38089" cy="41257"/>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3" name="Oval 100"/>
            <p:cNvSpPr>
              <a:spLocks noChangeArrowheads="1"/>
            </p:cNvSpPr>
            <p:nvPr/>
          </p:nvSpPr>
          <p:spPr bwMode="auto">
            <a:xfrm>
              <a:off x="7285355" y="3076094"/>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4" name="Oval 104"/>
            <p:cNvSpPr>
              <a:spLocks noChangeArrowheads="1"/>
            </p:cNvSpPr>
            <p:nvPr/>
          </p:nvSpPr>
          <p:spPr bwMode="auto">
            <a:xfrm>
              <a:off x="7298051" y="3276024"/>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5" name="Oval 124"/>
            <p:cNvSpPr>
              <a:spLocks noChangeArrowheads="1"/>
            </p:cNvSpPr>
            <p:nvPr/>
          </p:nvSpPr>
          <p:spPr bwMode="auto">
            <a:xfrm>
              <a:off x="6580708" y="3098308"/>
              <a:ext cx="38089" cy="34910"/>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6" name="Oval 125"/>
            <p:cNvSpPr>
              <a:spLocks noChangeArrowheads="1"/>
            </p:cNvSpPr>
            <p:nvPr/>
          </p:nvSpPr>
          <p:spPr bwMode="auto">
            <a:xfrm>
              <a:off x="6723541" y="305387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7" name="Oval 126"/>
            <p:cNvSpPr>
              <a:spLocks noChangeArrowheads="1"/>
            </p:cNvSpPr>
            <p:nvPr/>
          </p:nvSpPr>
          <p:spPr bwMode="auto">
            <a:xfrm>
              <a:off x="6723541" y="319034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8" name="Oval 128"/>
            <p:cNvSpPr>
              <a:spLocks noChangeArrowheads="1"/>
            </p:cNvSpPr>
            <p:nvPr/>
          </p:nvSpPr>
          <p:spPr bwMode="auto">
            <a:xfrm>
              <a:off x="6901290" y="3152258"/>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49" name="Oval 129"/>
            <p:cNvSpPr>
              <a:spLocks noChangeArrowheads="1"/>
            </p:cNvSpPr>
            <p:nvPr/>
          </p:nvSpPr>
          <p:spPr bwMode="auto">
            <a:xfrm>
              <a:off x="6948902" y="3333147"/>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50" name="Oval 131"/>
            <p:cNvSpPr>
              <a:spLocks noChangeArrowheads="1"/>
            </p:cNvSpPr>
            <p:nvPr/>
          </p:nvSpPr>
          <p:spPr bwMode="auto">
            <a:xfrm>
              <a:off x="6894941" y="3428353"/>
              <a:ext cx="38089" cy="34910"/>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51" name="Oval 650"/>
            <p:cNvSpPr>
              <a:spLocks noChangeArrowheads="1"/>
            </p:cNvSpPr>
            <p:nvPr/>
          </p:nvSpPr>
          <p:spPr bwMode="auto">
            <a:xfrm>
              <a:off x="7101258" y="3339494"/>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52" name="Oval 651"/>
            <p:cNvSpPr>
              <a:spLocks noChangeArrowheads="1"/>
            </p:cNvSpPr>
            <p:nvPr/>
          </p:nvSpPr>
          <p:spPr bwMode="auto">
            <a:xfrm>
              <a:off x="6812415" y="351721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53" name="Oval 652"/>
            <p:cNvSpPr>
              <a:spLocks noChangeArrowheads="1"/>
            </p:cNvSpPr>
            <p:nvPr/>
          </p:nvSpPr>
          <p:spPr bwMode="auto">
            <a:xfrm>
              <a:off x="7056821" y="3472782"/>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54" name="Oval 653"/>
            <p:cNvSpPr>
              <a:spLocks noChangeArrowheads="1"/>
            </p:cNvSpPr>
            <p:nvPr/>
          </p:nvSpPr>
          <p:spPr bwMode="auto">
            <a:xfrm>
              <a:off x="6412481" y="3218901"/>
              <a:ext cx="38089" cy="41257"/>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55" name="Oval 654"/>
            <p:cNvSpPr>
              <a:spLocks noChangeArrowheads="1"/>
            </p:cNvSpPr>
            <p:nvPr/>
          </p:nvSpPr>
          <p:spPr bwMode="auto">
            <a:xfrm>
              <a:off x="6631493" y="337123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56" name="Oval 655"/>
            <p:cNvSpPr>
              <a:spLocks noChangeArrowheads="1"/>
            </p:cNvSpPr>
            <p:nvPr/>
          </p:nvSpPr>
          <p:spPr bwMode="auto">
            <a:xfrm>
              <a:off x="6418829" y="347595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657" name="Straight Connector 144"/>
            <p:cNvCxnSpPr>
              <a:cxnSpLocks noChangeShapeType="1"/>
              <a:stCxn id="613" idx="2"/>
              <a:endCxn id="612" idx="7"/>
            </p:cNvCxnSpPr>
            <p:nvPr/>
          </p:nvCxnSpPr>
          <p:spPr bwMode="auto">
            <a:xfrm rot="10800000" flipV="1">
              <a:off x="6846405" y="2155688"/>
              <a:ext cx="137513" cy="390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8" name="Straight Connector 147"/>
            <p:cNvCxnSpPr>
              <a:cxnSpLocks noChangeShapeType="1"/>
              <a:stCxn id="613" idx="7"/>
              <a:endCxn id="632" idx="2"/>
            </p:cNvCxnSpPr>
            <p:nvPr/>
          </p:nvCxnSpPr>
          <p:spPr bwMode="auto">
            <a:xfrm rot="5400000" flipH="1" flipV="1">
              <a:off x="7061806" y="2025893"/>
              <a:ext cx="71478" cy="160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9" name="Straight Connector 150"/>
            <p:cNvCxnSpPr>
              <a:cxnSpLocks noChangeShapeType="1"/>
              <a:stCxn id="634" idx="1"/>
              <a:endCxn id="632" idx="6"/>
            </p:cNvCxnSpPr>
            <p:nvPr/>
          </p:nvCxnSpPr>
          <p:spPr bwMode="auto">
            <a:xfrm rot="16200000" flipV="1">
              <a:off x="7317859" y="1969331"/>
              <a:ext cx="39055" cy="2408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0" name="Straight Connector 153"/>
            <p:cNvCxnSpPr>
              <a:cxnSpLocks noChangeShapeType="1"/>
              <a:stCxn id="639" idx="0"/>
              <a:endCxn id="632" idx="4"/>
            </p:cNvCxnSpPr>
            <p:nvPr/>
          </p:nvCxnSpPr>
          <p:spPr bwMode="auto">
            <a:xfrm rot="16200000" flipV="1">
              <a:off x="7123626" y="2162710"/>
              <a:ext cx="256436" cy="1097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1" name="Straight Connector 156"/>
            <p:cNvCxnSpPr>
              <a:cxnSpLocks noChangeShapeType="1"/>
              <a:stCxn id="634" idx="3"/>
              <a:endCxn id="633" idx="7"/>
            </p:cNvCxnSpPr>
            <p:nvPr/>
          </p:nvCxnSpPr>
          <p:spPr bwMode="auto">
            <a:xfrm rot="5400000">
              <a:off x="7358021" y="2142133"/>
              <a:ext cx="104638" cy="949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2" name="Straight Connector 159"/>
            <p:cNvCxnSpPr>
              <a:cxnSpLocks noChangeShapeType="1"/>
              <a:stCxn id="635" idx="0"/>
              <a:endCxn id="633" idx="4"/>
            </p:cNvCxnSpPr>
            <p:nvPr/>
          </p:nvCxnSpPr>
          <p:spPr bwMode="auto">
            <a:xfrm rot="16200000" flipV="1">
              <a:off x="7377343" y="2246405"/>
              <a:ext cx="32423" cy="897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3" name="Straight Connector 162"/>
            <p:cNvCxnSpPr>
              <a:cxnSpLocks noChangeShapeType="1"/>
              <a:stCxn id="636" idx="2"/>
              <a:endCxn id="633" idx="6"/>
            </p:cNvCxnSpPr>
            <p:nvPr/>
          </p:nvCxnSpPr>
          <p:spPr bwMode="auto">
            <a:xfrm rot="10800000" flipV="1">
              <a:off x="7368053" y="2241167"/>
              <a:ext cx="280838" cy="147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4" name="Straight Connector 166"/>
            <p:cNvCxnSpPr>
              <a:cxnSpLocks noChangeShapeType="1"/>
              <a:stCxn id="636" idx="5"/>
              <a:endCxn id="637" idx="0"/>
            </p:cNvCxnSpPr>
            <p:nvPr/>
          </p:nvCxnSpPr>
          <p:spPr bwMode="auto">
            <a:xfrm rot="16200000" flipH="1">
              <a:off x="7625559" y="2311334"/>
              <a:ext cx="147377"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5" name="Straight Connector 169"/>
            <p:cNvCxnSpPr>
              <a:cxnSpLocks noChangeShapeType="1"/>
              <a:stCxn id="637" idx="4"/>
              <a:endCxn id="638" idx="7"/>
            </p:cNvCxnSpPr>
            <p:nvPr/>
          </p:nvCxnSpPr>
          <p:spPr bwMode="auto">
            <a:xfrm rot="5400000">
              <a:off x="7664470" y="2449725"/>
              <a:ext cx="61162"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6" name="Straight Connector 172"/>
            <p:cNvCxnSpPr>
              <a:cxnSpLocks noChangeShapeType="1"/>
              <a:stCxn id="637" idx="3"/>
              <a:endCxn id="634" idx="5"/>
            </p:cNvCxnSpPr>
            <p:nvPr/>
          </p:nvCxnSpPr>
          <p:spPr bwMode="auto">
            <a:xfrm rot="5400000" flipH="1">
              <a:off x="7445532" y="2177932"/>
              <a:ext cx="296965" cy="2156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7" name="Straight Connector 175"/>
            <p:cNvCxnSpPr>
              <a:cxnSpLocks noChangeShapeType="1"/>
              <a:stCxn id="638" idx="2"/>
              <a:endCxn id="635" idx="6"/>
            </p:cNvCxnSpPr>
            <p:nvPr/>
          </p:nvCxnSpPr>
          <p:spPr bwMode="auto">
            <a:xfrm rot="10800000">
              <a:off x="7457792" y="2326646"/>
              <a:ext cx="182706" cy="1886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8" name="Straight Connector 178"/>
            <p:cNvCxnSpPr>
              <a:cxnSpLocks noChangeShapeType="1"/>
              <a:stCxn id="640" idx="0"/>
              <a:endCxn id="635" idx="4"/>
            </p:cNvCxnSpPr>
            <p:nvPr/>
          </p:nvCxnSpPr>
          <p:spPr bwMode="auto">
            <a:xfrm rot="5400000" flipH="1" flipV="1">
              <a:off x="7370281" y="2371983"/>
              <a:ext cx="9432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9" name="Straight Connector 182"/>
            <p:cNvCxnSpPr>
              <a:cxnSpLocks noChangeShapeType="1"/>
              <a:stCxn id="640" idx="1"/>
              <a:endCxn id="639" idx="5"/>
            </p:cNvCxnSpPr>
            <p:nvPr/>
          </p:nvCxnSpPr>
          <p:spPr bwMode="auto">
            <a:xfrm rot="16200000" flipV="1">
              <a:off x="7317739" y="2380767"/>
              <a:ext cx="67057" cy="619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0" name="Straight Connector 185"/>
            <p:cNvCxnSpPr>
              <a:cxnSpLocks noChangeShapeType="1"/>
              <a:stCxn id="640" idx="2"/>
              <a:endCxn id="616" idx="6"/>
            </p:cNvCxnSpPr>
            <p:nvPr/>
          </p:nvCxnSpPr>
          <p:spPr bwMode="auto">
            <a:xfrm rot="10800000" flipV="1">
              <a:off x="7169207" y="2459285"/>
              <a:ext cx="207239" cy="2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1" name="Straight Connector 188"/>
            <p:cNvCxnSpPr>
              <a:cxnSpLocks noChangeShapeType="1"/>
              <a:stCxn id="616" idx="1"/>
              <a:endCxn id="632" idx="4"/>
            </p:cNvCxnSpPr>
            <p:nvPr/>
          </p:nvCxnSpPr>
          <p:spPr bwMode="auto">
            <a:xfrm rot="5400000" flipH="1" flipV="1">
              <a:off x="6986869" y="2238134"/>
              <a:ext cx="358864"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2" name="Straight Connector 191"/>
            <p:cNvCxnSpPr>
              <a:cxnSpLocks noChangeShapeType="1"/>
              <a:stCxn id="654" idx="0"/>
              <a:endCxn id="611" idx="4"/>
            </p:cNvCxnSpPr>
            <p:nvPr/>
          </p:nvCxnSpPr>
          <p:spPr bwMode="auto">
            <a:xfrm rot="5400000" flipH="1" flipV="1">
              <a:off x="6093435" y="2856819"/>
              <a:ext cx="701516" cy="258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3" name="Straight Connector 195"/>
            <p:cNvCxnSpPr>
              <a:cxnSpLocks noChangeShapeType="1"/>
              <a:stCxn id="639" idx="5"/>
              <a:endCxn id="641" idx="0"/>
            </p:cNvCxnSpPr>
            <p:nvPr/>
          </p:nvCxnSpPr>
          <p:spPr bwMode="auto">
            <a:xfrm rot="16200000" flipH="1">
              <a:off x="7236641" y="2461865"/>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4" name="Straight Connector 198"/>
            <p:cNvCxnSpPr>
              <a:cxnSpLocks noChangeShapeType="1"/>
              <a:stCxn id="641" idx="3"/>
              <a:endCxn id="622" idx="7"/>
            </p:cNvCxnSpPr>
            <p:nvPr/>
          </p:nvCxnSpPr>
          <p:spPr bwMode="auto">
            <a:xfrm rot="16200000" flipH="1">
              <a:off x="7216781" y="2668600"/>
              <a:ext cx="190854" cy="109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 name="Straight Connector 202"/>
            <p:cNvCxnSpPr>
              <a:cxnSpLocks noChangeShapeType="1"/>
              <a:stCxn id="622" idx="2"/>
              <a:endCxn id="617" idx="5"/>
            </p:cNvCxnSpPr>
            <p:nvPr/>
          </p:nvCxnSpPr>
          <p:spPr bwMode="auto">
            <a:xfrm rot="10800000">
              <a:off x="7211171" y="2655297"/>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6" name="Straight Connector 205"/>
            <p:cNvCxnSpPr>
              <a:cxnSpLocks noChangeShapeType="1"/>
              <a:stCxn id="617" idx="1"/>
              <a:endCxn id="614" idx="5"/>
            </p:cNvCxnSpPr>
            <p:nvPr/>
          </p:nvCxnSpPr>
          <p:spPr bwMode="auto">
            <a:xfrm rot="16200000" flipV="1">
              <a:off x="7026555" y="2471178"/>
              <a:ext cx="114218" cy="1994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7" name="Straight Connector 208"/>
            <p:cNvCxnSpPr>
              <a:cxnSpLocks noChangeShapeType="1"/>
              <a:stCxn id="619" idx="1"/>
              <a:endCxn id="614" idx="4"/>
            </p:cNvCxnSpPr>
            <p:nvPr/>
          </p:nvCxnSpPr>
          <p:spPr bwMode="auto">
            <a:xfrm rot="16200000" flipV="1">
              <a:off x="6946788" y="2541900"/>
              <a:ext cx="203381" cy="1575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8" name="Straight Connector 211"/>
            <p:cNvCxnSpPr>
              <a:cxnSpLocks noChangeShapeType="1"/>
              <a:stCxn id="619" idx="3"/>
              <a:endCxn id="625" idx="6"/>
            </p:cNvCxnSpPr>
            <p:nvPr/>
          </p:nvCxnSpPr>
          <p:spPr bwMode="auto">
            <a:xfrm rot="5400000" flipH="1">
              <a:off x="6977000" y="2599376"/>
              <a:ext cx="70004" cy="2304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9" name="Straight Connector 214"/>
            <p:cNvCxnSpPr>
              <a:cxnSpLocks noChangeShapeType="1"/>
              <a:stCxn id="642" idx="0"/>
              <a:endCxn id="622" idx="4"/>
            </p:cNvCxnSpPr>
            <p:nvPr/>
          </p:nvCxnSpPr>
          <p:spPr bwMode="auto">
            <a:xfrm rot="16200000" flipV="1">
              <a:off x="7276023" y="2829408"/>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0" name="Straight Connector 217"/>
            <p:cNvCxnSpPr>
              <a:cxnSpLocks noChangeShapeType="1"/>
              <a:stCxn id="643" idx="0"/>
              <a:endCxn id="642" idx="5"/>
            </p:cNvCxnSpPr>
            <p:nvPr/>
          </p:nvCxnSpPr>
          <p:spPr bwMode="auto">
            <a:xfrm rot="5400000" flipH="1" flipV="1">
              <a:off x="7256964" y="2975947"/>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1" name="Straight Connector 220"/>
            <p:cNvCxnSpPr>
              <a:cxnSpLocks noChangeShapeType="1"/>
              <a:stCxn id="644" idx="0"/>
              <a:endCxn id="643" idx="4"/>
            </p:cNvCxnSpPr>
            <p:nvPr/>
          </p:nvCxnSpPr>
          <p:spPr bwMode="auto">
            <a:xfrm rot="16200000" flipV="1">
              <a:off x="7229537" y="3188333"/>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2" name="Straight Connector 223"/>
            <p:cNvCxnSpPr>
              <a:cxnSpLocks noChangeShapeType="1"/>
              <a:stCxn id="651" idx="6"/>
              <a:endCxn id="644" idx="4"/>
            </p:cNvCxnSpPr>
            <p:nvPr/>
          </p:nvCxnSpPr>
          <p:spPr bwMode="auto">
            <a:xfrm flipV="1">
              <a:off x="7140800" y="3314811"/>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3" name="Straight Connector 226"/>
            <p:cNvCxnSpPr>
              <a:cxnSpLocks noChangeShapeType="1"/>
              <a:stCxn id="653" idx="0"/>
              <a:endCxn id="651" idx="4"/>
            </p:cNvCxnSpPr>
            <p:nvPr/>
          </p:nvCxnSpPr>
          <p:spPr bwMode="auto">
            <a:xfrm rot="5400000" flipH="1" flipV="1">
              <a:off x="7050570" y="3402379"/>
              <a:ext cx="96532"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4" name="Straight Connector 229"/>
            <p:cNvCxnSpPr>
              <a:cxnSpLocks noChangeShapeType="1"/>
              <a:stCxn id="652" idx="1"/>
              <a:endCxn id="653" idx="4"/>
            </p:cNvCxnSpPr>
            <p:nvPr/>
          </p:nvCxnSpPr>
          <p:spPr bwMode="auto">
            <a:xfrm rot="5400000" flipH="1" flipV="1">
              <a:off x="6941962" y="3387022"/>
              <a:ext cx="10062" cy="2591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5" name="Straight Connector 242"/>
            <p:cNvCxnSpPr>
              <a:cxnSpLocks noChangeShapeType="1"/>
              <a:endCxn id="656" idx="4"/>
            </p:cNvCxnSpPr>
            <p:nvPr/>
          </p:nvCxnSpPr>
          <p:spPr bwMode="auto">
            <a:xfrm rot="16200000" flipV="1">
              <a:off x="6402788" y="3548811"/>
              <a:ext cx="79584" cy="10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6" name="Straight Connector 245"/>
            <p:cNvCxnSpPr>
              <a:cxnSpLocks noChangeShapeType="1"/>
              <a:stCxn id="656" idx="0"/>
              <a:endCxn id="654" idx="4"/>
            </p:cNvCxnSpPr>
            <p:nvPr/>
          </p:nvCxnSpPr>
          <p:spPr bwMode="auto">
            <a:xfrm rot="16200000" flipV="1">
              <a:off x="6325496" y="3364593"/>
              <a:ext cx="217381" cy="58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7" name="Straight Connector 248"/>
            <p:cNvCxnSpPr>
              <a:cxnSpLocks noChangeShapeType="1"/>
              <a:stCxn id="655" idx="3"/>
              <a:endCxn id="656" idx="7"/>
            </p:cNvCxnSpPr>
            <p:nvPr/>
          </p:nvCxnSpPr>
          <p:spPr bwMode="auto">
            <a:xfrm rot="5400000">
              <a:off x="6504516" y="3350017"/>
              <a:ext cx="78847" cy="185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8" name="Straight Connector 251"/>
            <p:cNvCxnSpPr>
              <a:cxnSpLocks noChangeShapeType="1"/>
              <a:stCxn id="648" idx="4"/>
              <a:endCxn id="649" idx="1"/>
            </p:cNvCxnSpPr>
            <p:nvPr/>
          </p:nvCxnSpPr>
          <p:spPr bwMode="auto">
            <a:xfrm rot="16200000" flipH="1">
              <a:off x="6866052" y="3247549"/>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9" name="Straight Connector 254"/>
            <p:cNvCxnSpPr>
              <a:cxnSpLocks noChangeShapeType="1"/>
              <a:stCxn id="649" idx="5"/>
              <a:endCxn id="651" idx="2"/>
            </p:cNvCxnSpPr>
            <p:nvPr/>
          </p:nvCxnSpPr>
          <p:spPr bwMode="auto">
            <a:xfrm rot="5400000" flipH="1" flipV="1">
              <a:off x="7039307" y="3302162"/>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0" name="Straight Connector 257"/>
            <p:cNvCxnSpPr>
              <a:cxnSpLocks noChangeShapeType="1"/>
              <a:stCxn id="649" idx="4"/>
              <a:endCxn id="653" idx="2"/>
            </p:cNvCxnSpPr>
            <p:nvPr/>
          </p:nvCxnSpPr>
          <p:spPr bwMode="auto">
            <a:xfrm rot="16200000" flipH="1">
              <a:off x="6952500" y="3388029"/>
              <a:ext cx="12158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1" name="Straight Connector 260"/>
            <p:cNvCxnSpPr>
              <a:cxnSpLocks noChangeShapeType="1"/>
              <a:stCxn id="649" idx="4"/>
              <a:endCxn id="650" idx="7"/>
            </p:cNvCxnSpPr>
            <p:nvPr/>
          </p:nvCxnSpPr>
          <p:spPr bwMode="auto">
            <a:xfrm rot="5400000">
              <a:off x="6918152" y="3380413"/>
              <a:ext cx="6116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2" name="Straight Connector 263"/>
            <p:cNvCxnSpPr>
              <a:cxnSpLocks noChangeShapeType="1"/>
              <a:stCxn id="649" idx="1"/>
            </p:cNvCxnSpPr>
            <p:nvPr/>
          </p:nvCxnSpPr>
          <p:spPr bwMode="auto">
            <a:xfrm rot="-5400000" flipH="1" flipV="1">
              <a:off x="6618672" y="3420129"/>
              <a:ext cx="419649" cy="255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3" name="Straight Connector 266"/>
            <p:cNvCxnSpPr>
              <a:cxnSpLocks noChangeShapeType="1"/>
              <a:stCxn id="649" idx="2"/>
            </p:cNvCxnSpPr>
            <p:nvPr/>
          </p:nvCxnSpPr>
          <p:spPr bwMode="auto">
            <a:xfrm rot="10800000" flipV="1">
              <a:off x="6820244" y="3351655"/>
              <a:ext cx="130104" cy="2964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4" name="Straight Connector 269"/>
            <p:cNvCxnSpPr>
              <a:cxnSpLocks noChangeShapeType="1"/>
              <a:stCxn id="649" idx="0"/>
              <a:endCxn id="618" idx="4"/>
            </p:cNvCxnSpPr>
            <p:nvPr/>
          </p:nvCxnSpPr>
          <p:spPr bwMode="auto">
            <a:xfrm rot="5400000" flipH="1" flipV="1">
              <a:off x="6885649" y="3127702"/>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5" name="Straight Connector 272"/>
            <p:cNvCxnSpPr>
              <a:cxnSpLocks noChangeShapeType="1"/>
              <a:stCxn id="649" idx="7"/>
              <a:endCxn id="621" idx="4"/>
            </p:cNvCxnSpPr>
            <p:nvPr/>
          </p:nvCxnSpPr>
          <p:spPr bwMode="auto">
            <a:xfrm rot="5400000" flipH="1" flipV="1">
              <a:off x="6949187" y="3025313"/>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6" name="Straight Connector 275"/>
            <p:cNvCxnSpPr>
              <a:cxnSpLocks noChangeShapeType="1"/>
              <a:stCxn id="649" idx="0"/>
              <a:endCxn id="631" idx="4"/>
            </p:cNvCxnSpPr>
            <p:nvPr/>
          </p:nvCxnSpPr>
          <p:spPr bwMode="auto">
            <a:xfrm rot="5400000" flipH="1" flipV="1">
              <a:off x="6792103" y="3118085"/>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7" name="Straight Connector 279"/>
            <p:cNvCxnSpPr>
              <a:cxnSpLocks noChangeShapeType="1"/>
              <a:stCxn id="619" idx="4"/>
              <a:endCxn id="631" idx="7"/>
            </p:cNvCxnSpPr>
            <p:nvPr/>
          </p:nvCxnSpPr>
          <p:spPr bwMode="auto">
            <a:xfrm rot="5400000">
              <a:off x="7004492" y="2771004"/>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8" name="Straight Connector 282"/>
            <p:cNvCxnSpPr>
              <a:cxnSpLocks noChangeShapeType="1"/>
              <a:stCxn id="619" idx="4"/>
              <a:endCxn id="620" idx="1"/>
            </p:cNvCxnSpPr>
            <p:nvPr/>
          </p:nvCxnSpPr>
          <p:spPr bwMode="auto">
            <a:xfrm rot="16200000" flipH="1">
              <a:off x="7092085" y="2803492"/>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9" name="Straight Connector 285"/>
            <p:cNvCxnSpPr>
              <a:cxnSpLocks noChangeShapeType="1"/>
              <a:stCxn id="618" idx="7"/>
              <a:endCxn id="621" idx="3"/>
            </p:cNvCxnSpPr>
            <p:nvPr/>
          </p:nvCxnSpPr>
          <p:spPr bwMode="auto">
            <a:xfrm rot="5400000" flipH="1" flipV="1">
              <a:off x="7163459" y="2926610"/>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0" name="Straight Connector 288"/>
            <p:cNvCxnSpPr>
              <a:cxnSpLocks noChangeShapeType="1"/>
              <a:stCxn id="620" idx="5"/>
              <a:endCxn id="642" idx="2"/>
            </p:cNvCxnSpPr>
            <p:nvPr/>
          </p:nvCxnSpPr>
          <p:spPr bwMode="auto">
            <a:xfrm rot="16200000" flipH="1">
              <a:off x="7245538" y="2837450"/>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1" name="Straight Connector 291"/>
            <p:cNvCxnSpPr>
              <a:cxnSpLocks noChangeShapeType="1"/>
              <a:stCxn id="620" idx="5"/>
              <a:endCxn id="621" idx="0"/>
            </p:cNvCxnSpPr>
            <p:nvPr/>
          </p:nvCxnSpPr>
          <p:spPr bwMode="auto">
            <a:xfrm rot="16200000" flipH="1">
              <a:off x="7196127" y="2886862"/>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2" name="Straight Connector 294"/>
            <p:cNvCxnSpPr>
              <a:cxnSpLocks noChangeShapeType="1"/>
              <a:stCxn id="627" idx="1"/>
              <a:endCxn id="625" idx="5"/>
            </p:cNvCxnSpPr>
            <p:nvPr/>
          </p:nvCxnSpPr>
          <p:spPr bwMode="auto">
            <a:xfrm rot="16200000" flipV="1">
              <a:off x="6888734" y="2696478"/>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3" name="Straight Connector 297"/>
            <p:cNvCxnSpPr>
              <a:cxnSpLocks noChangeShapeType="1"/>
              <a:stCxn id="628" idx="7"/>
              <a:endCxn id="627" idx="3"/>
            </p:cNvCxnSpPr>
            <p:nvPr/>
          </p:nvCxnSpPr>
          <p:spPr bwMode="auto">
            <a:xfrm rot="5400000" flipH="1" flipV="1">
              <a:off x="6880036" y="2807891"/>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4" name="Straight Connector 300"/>
            <p:cNvCxnSpPr>
              <a:cxnSpLocks noChangeShapeType="1"/>
              <a:stCxn id="630" idx="2"/>
              <a:endCxn id="628" idx="4"/>
            </p:cNvCxnSpPr>
            <p:nvPr/>
          </p:nvCxnSpPr>
          <p:spPr bwMode="auto">
            <a:xfrm rot="10800000" flipH="1">
              <a:off x="6838012" y="2913945"/>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5" name="Straight Connector 303"/>
            <p:cNvCxnSpPr>
              <a:cxnSpLocks noChangeShapeType="1"/>
              <a:endCxn id="630" idx="4"/>
            </p:cNvCxnSpPr>
            <p:nvPr/>
          </p:nvCxnSpPr>
          <p:spPr bwMode="auto">
            <a:xfrm rot="16200000" flipV="1">
              <a:off x="6849082" y="3085003"/>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6" name="Straight Connector 306"/>
            <p:cNvCxnSpPr>
              <a:cxnSpLocks noChangeShapeType="1"/>
              <a:stCxn id="647" idx="6"/>
              <a:endCxn id="648" idx="2"/>
            </p:cNvCxnSpPr>
            <p:nvPr/>
          </p:nvCxnSpPr>
          <p:spPr bwMode="auto">
            <a:xfrm flipV="1">
              <a:off x="6762476" y="3171855"/>
              <a:ext cx="140096"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7" name="Straight Connector 310"/>
            <p:cNvCxnSpPr>
              <a:cxnSpLocks noChangeShapeType="1"/>
              <a:stCxn id="647" idx="0"/>
              <a:endCxn id="646" idx="4"/>
            </p:cNvCxnSpPr>
            <p:nvPr/>
          </p:nvCxnSpPr>
          <p:spPr bwMode="auto">
            <a:xfrm rot="5400000" flipH="1" flipV="1">
              <a:off x="6693000" y="3140906"/>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8" name="Straight Connector 313"/>
            <p:cNvCxnSpPr>
              <a:cxnSpLocks noChangeShapeType="1"/>
              <a:stCxn id="646" idx="1"/>
              <a:endCxn id="626" idx="5"/>
            </p:cNvCxnSpPr>
            <p:nvPr/>
          </p:nvCxnSpPr>
          <p:spPr bwMode="auto">
            <a:xfrm rot="16200000" flipV="1">
              <a:off x="6629792" y="2958526"/>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9" name="Straight Connector 316"/>
            <p:cNvCxnSpPr>
              <a:cxnSpLocks noChangeShapeType="1"/>
              <a:stCxn id="646" idx="2"/>
              <a:endCxn id="645" idx="6"/>
            </p:cNvCxnSpPr>
            <p:nvPr/>
          </p:nvCxnSpPr>
          <p:spPr bwMode="auto">
            <a:xfrm rot="10800000" flipV="1">
              <a:off x="6619152" y="3071638"/>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0" name="Straight Connector 319"/>
            <p:cNvCxnSpPr>
              <a:cxnSpLocks noChangeShapeType="1"/>
              <a:endCxn id="655" idx="5"/>
            </p:cNvCxnSpPr>
            <p:nvPr/>
          </p:nvCxnSpPr>
          <p:spPr bwMode="auto">
            <a:xfrm rot="16200000" flipV="1">
              <a:off x="6503128" y="3564665"/>
              <a:ext cx="349474" cy="2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1" name="Straight Connector 322"/>
            <p:cNvCxnSpPr>
              <a:cxnSpLocks noChangeShapeType="1"/>
              <a:stCxn id="626" idx="6"/>
              <a:endCxn id="629" idx="3"/>
            </p:cNvCxnSpPr>
            <p:nvPr/>
          </p:nvCxnSpPr>
          <p:spPr bwMode="auto">
            <a:xfrm flipV="1">
              <a:off x="6661762" y="2799727"/>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2" name="Straight Connector 325"/>
            <p:cNvCxnSpPr>
              <a:cxnSpLocks noChangeShapeType="1"/>
              <a:stCxn id="624" idx="5"/>
              <a:endCxn id="629" idx="1"/>
            </p:cNvCxnSpPr>
            <p:nvPr/>
          </p:nvCxnSpPr>
          <p:spPr bwMode="auto">
            <a:xfrm rot="16200000" flipH="1">
              <a:off x="6681072" y="2665880"/>
              <a:ext cx="126008" cy="87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3" name="Straight Connector 328"/>
            <p:cNvCxnSpPr>
              <a:cxnSpLocks noChangeShapeType="1"/>
              <a:stCxn id="623" idx="5"/>
              <a:endCxn id="629" idx="0"/>
            </p:cNvCxnSpPr>
            <p:nvPr/>
          </p:nvCxnSpPr>
          <p:spPr bwMode="auto">
            <a:xfrm rot="16200000" flipH="1">
              <a:off x="6718221" y="2682931"/>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4" name="Straight Connector 331"/>
            <p:cNvCxnSpPr>
              <a:cxnSpLocks noChangeShapeType="1"/>
              <a:stCxn id="615" idx="3"/>
              <a:endCxn id="623" idx="7"/>
            </p:cNvCxnSpPr>
            <p:nvPr/>
          </p:nvCxnSpPr>
          <p:spPr bwMode="auto">
            <a:xfrm rot="5400000">
              <a:off x="6848302" y="2514531"/>
              <a:ext cx="11054"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5" name="Straight Connector 334"/>
            <p:cNvCxnSpPr>
              <a:cxnSpLocks noChangeShapeType="1"/>
              <a:stCxn id="615" idx="6"/>
              <a:endCxn id="614" idx="3"/>
            </p:cNvCxnSpPr>
            <p:nvPr/>
          </p:nvCxnSpPr>
          <p:spPr bwMode="auto">
            <a:xfrm flipV="1">
              <a:off x="6939372" y="2513815"/>
              <a:ext cx="16786" cy="331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16" name="Oval 337"/>
            <p:cNvSpPr>
              <a:spLocks noChangeArrowheads="1"/>
            </p:cNvSpPr>
            <p:nvPr/>
          </p:nvSpPr>
          <p:spPr bwMode="auto">
            <a:xfrm>
              <a:off x="7815426" y="266671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17" name="Oval 338"/>
            <p:cNvSpPr>
              <a:spLocks noChangeArrowheads="1"/>
            </p:cNvSpPr>
            <p:nvPr/>
          </p:nvSpPr>
          <p:spPr bwMode="auto">
            <a:xfrm>
              <a:off x="7707507" y="305070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18" name="Oval 339"/>
            <p:cNvSpPr>
              <a:spLocks noChangeArrowheads="1"/>
            </p:cNvSpPr>
            <p:nvPr/>
          </p:nvSpPr>
          <p:spPr bwMode="auto">
            <a:xfrm>
              <a:off x="7758292" y="2758743"/>
              <a:ext cx="38089"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19" name="Oval 340"/>
            <p:cNvSpPr>
              <a:spLocks noChangeArrowheads="1"/>
            </p:cNvSpPr>
            <p:nvPr/>
          </p:nvSpPr>
          <p:spPr bwMode="auto">
            <a:xfrm>
              <a:off x="7790033" y="2907897"/>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0" name="Oval 341"/>
            <p:cNvSpPr>
              <a:spLocks noChangeArrowheads="1"/>
            </p:cNvSpPr>
            <p:nvPr/>
          </p:nvSpPr>
          <p:spPr bwMode="auto">
            <a:xfrm>
              <a:off x="7859863" y="3168125"/>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1" name="Oval 342"/>
            <p:cNvSpPr>
              <a:spLocks noChangeArrowheads="1"/>
            </p:cNvSpPr>
            <p:nvPr/>
          </p:nvSpPr>
          <p:spPr bwMode="auto">
            <a:xfrm>
              <a:off x="7920172" y="2806345"/>
              <a:ext cx="41262" cy="41257"/>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2" name="Oval 343"/>
            <p:cNvSpPr>
              <a:spLocks noChangeArrowheads="1"/>
            </p:cNvSpPr>
            <p:nvPr/>
          </p:nvSpPr>
          <p:spPr bwMode="auto">
            <a:xfrm>
              <a:off x="7494844" y="2704793"/>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3" name="Oval 344"/>
            <p:cNvSpPr>
              <a:spLocks noChangeArrowheads="1"/>
            </p:cNvSpPr>
            <p:nvPr/>
          </p:nvSpPr>
          <p:spPr bwMode="auto">
            <a:xfrm>
              <a:off x="7583719" y="2799998"/>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4" name="Oval 345"/>
            <p:cNvSpPr>
              <a:spLocks noChangeArrowheads="1"/>
            </p:cNvSpPr>
            <p:nvPr/>
          </p:nvSpPr>
          <p:spPr bwMode="auto">
            <a:xfrm>
              <a:off x="7501193" y="2920591"/>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5" name="Oval 346"/>
            <p:cNvSpPr>
              <a:spLocks noChangeArrowheads="1"/>
            </p:cNvSpPr>
            <p:nvPr/>
          </p:nvSpPr>
          <p:spPr bwMode="auto">
            <a:xfrm>
              <a:off x="7418666" y="280952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6" name="Oval 347"/>
            <p:cNvSpPr>
              <a:spLocks noChangeArrowheads="1"/>
            </p:cNvSpPr>
            <p:nvPr/>
          </p:nvSpPr>
          <p:spPr bwMode="auto">
            <a:xfrm>
              <a:off x="7475800" y="308244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7" name="Oval 348"/>
            <p:cNvSpPr>
              <a:spLocks noChangeArrowheads="1"/>
            </p:cNvSpPr>
            <p:nvPr/>
          </p:nvSpPr>
          <p:spPr bwMode="auto">
            <a:xfrm>
              <a:off x="7624981" y="294597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8" name="Oval 349"/>
            <p:cNvSpPr>
              <a:spLocks noChangeArrowheads="1"/>
            </p:cNvSpPr>
            <p:nvPr/>
          </p:nvSpPr>
          <p:spPr bwMode="auto">
            <a:xfrm>
              <a:off x="8075701" y="3158605"/>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29" name="Oval 350"/>
            <p:cNvSpPr>
              <a:spLocks noChangeArrowheads="1"/>
            </p:cNvSpPr>
            <p:nvPr/>
          </p:nvSpPr>
          <p:spPr bwMode="auto">
            <a:xfrm>
              <a:off x="7980478" y="3256983"/>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30" name="Oval 351"/>
            <p:cNvSpPr>
              <a:spLocks noChangeArrowheads="1"/>
            </p:cNvSpPr>
            <p:nvPr/>
          </p:nvSpPr>
          <p:spPr bwMode="auto">
            <a:xfrm>
              <a:off x="7932868" y="3320453"/>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31" name="Oval 352"/>
            <p:cNvSpPr>
              <a:spLocks noChangeArrowheads="1"/>
            </p:cNvSpPr>
            <p:nvPr/>
          </p:nvSpPr>
          <p:spPr bwMode="auto">
            <a:xfrm>
              <a:off x="7539282" y="319668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32" name="Oval 353"/>
            <p:cNvSpPr>
              <a:spLocks noChangeArrowheads="1"/>
            </p:cNvSpPr>
            <p:nvPr/>
          </p:nvSpPr>
          <p:spPr bwMode="auto">
            <a:xfrm>
              <a:off x="7672593" y="350769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33" name="Oval 355"/>
            <p:cNvSpPr>
              <a:spLocks noChangeArrowheads="1"/>
            </p:cNvSpPr>
            <p:nvPr/>
          </p:nvSpPr>
          <p:spPr bwMode="auto">
            <a:xfrm>
              <a:off x="7812253" y="345056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734" name="Straight Connector 356"/>
            <p:cNvCxnSpPr>
              <a:cxnSpLocks noChangeShapeType="1"/>
              <a:stCxn id="721" idx="2"/>
              <a:endCxn id="716" idx="5"/>
            </p:cNvCxnSpPr>
            <p:nvPr/>
          </p:nvCxnSpPr>
          <p:spPr bwMode="auto">
            <a:xfrm rot="10800000">
              <a:off x="7847737" y="2699510"/>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5" name="Straight Connector 357"/>
            <p:cNvCxnSpPr>
              <a:cxnSpLocks noChangeShapeType="1"/>
              <a:stCxn id="718" idx="3"/>
              <a:endCxn id="722" idx="6"/>
            </p:cNvCxnSpPr>
            <p:nvPr/>
          </p:nvCxnSpPr>
          <p:spPr bwMode="auto">
            <a:xfrm rot="5400000" flipH="1">
              <a:off x="7613888" y="2643912"/>
              <a:ext cx="7000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6" name="Straight Connector 358"/>
            <p:cNvCxnSpPr>
              <a:cxnSpLocks noChangeShapeType="1"/>
              <a:stCxn id="728" idx="0"/>
              <a:endCxn id="721" idx="4"/>
            </p:cNvCxnSpPr>
            <p:nvPr/>
          </p:nvCxnSpPr>
          <p:spPr bwMode="auto">
            <a:xfrm rot="16200000" flipV="1">
              <a:off x="7860988" y="2925221"/>
              <a:ext cx="312440" cy="1542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7" name="Straight Connector 359"/>
            <p:cNvCxnSpPr>
              <a:cxnSpLocks noChangeShapeType="1"/>
              <a:stCxn id="729" idx="0"/>
              <a:endCxn id="728" idx="5"/>
            </p:cNvCxnSpPr>
            <p:nvPr/>
          </p:nvCxnSpPr>
          <p:spPr bwMode="auto">
            <a:xfrm rot="5400000" flipH="1" flipV="1">
              <a:off x="8021584" y="3168883"/>
              <a:ext cx="64846" cy="1091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8" name="Straight Connector 360"/>
            <p:cNvCxnSpPr>
              <a:cxnSpLocks noChangeShapeType="1"/>
              <a:stCxn id="730" idx="0"/>
              <a:endCxn id="729" idx="4"/>
            </p:cNvCxnSpPr>
            <p:nvPr/>
          </p:nvCxnSpPr>
          <p:spPr bwMode="auto">
            <a:xfrm rot="5400000" flipH="1" flipV="1">
              <a:off x="7963594" y="3284846"/>
              <a:ext cx="26528"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9" name="Straight Connector 361"/>
            <p:cNvCxnSpPr>
              <a:cxnSpLocks noChangeShapeType="1"/>
              <a:stCxn id="733" idx="6"/>
              <a:endCxn id="730" idx="4"/>
            </p:cNvCxnSpPr>
            <p:nvPr/>
          </p:nvCxnSpPr>
          <p:spPr bwMode="auto">
            <a:xfrm flipV="1">
              <a:off x="7850319" y="3359024"/>
              <a:ext cx="103942" cy="1097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0" name="Straight Connector 363"/>
            <p:cNvCxnSpPr>
              <a:cxnSpLocks noChangeShapeType="1"/>
              <a:stCxn id="731" idx="4"/>
              <a:endCxn id="732" idx="1"/>
            </p:cNvCxnSpPr>
            <p:nvPr/>
          </p:nvCxnSpPr>
          <p:spPr bwMode="auto">
            <a:xfrm rot="16200000" flipH="1">
              <a:off x="7478262" y="3316117"/>
              <a:ext cx="279280" cy="1175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1" name="Straight Connector 364"/>
            <p:cNvCxnSpPr>
              <a:cxnSpLocks noChangeShapeType="1"/>
              <a:stCxn id="732" idx="5"/>
              <a:endCxn id="733" idx="2"/>
            </p:cNvCxnSpPr>
            <p:nvPr/>
          </p:nvCxnSpPr>
          <p:spPr bwMode="auto">
            <a:xfrm rot="5400000" flipH="1" flipV="1">
              <a:off x="7721522" y="3451711"/>
              <a:ext cx="72952" cy="1071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2" name="Straight Connector 366"/>
            <p:cNvCxnSpPr>
              <a:cxnSpLocks noChangeShapeType="1"/>
              <a:stCxn id="732" idx="2"/>
              <a:endCxn id="653" idx="6"/>
            </p:cNvCxnSpPr>
            <p:nvPr/>
          </p:nvCxnSpPr>
          <p:spPr bwMode="auto">
            <a:xfrm rot="10800000">
              <a:off x="7096253" y="3492401"/>
              <a:ext cx="574588" cy="35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3" name="Straight Connector 367"/>
            <p:cNvCxnSpPr>
              <a:cxnSpLocks noChangeShapeType="1"/>
              <a:stCxn id="732" idx="0"/>
              <a:endCxn id="717" idx="4"/>
            </p:cNvCxnSpPr>
            <p:nvPr/>
          </p:nvCxnSpPr>
          <p:spPr bwMode="auto">
            <a:xfrm rot="5400000" flipH="1" flipV="1">
              <a:off x="7498551" y="3280154"/>
              <a:ext cx="420762" cy="361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4" name="Straight Connector 368"/>
            <p:cNvCxnSpPr>
              <a:cxnSpLocks noChangeShapeType="1"/>
              <a:stCxn id="732" idx="7"/>
              <a:endCxn id="720" idx="4"/>
            </p:cNvCxnSpPr>
            <p:nvPr/>
          </p:nvCxnSpPr>
          <p:spPr bwMode="auto">
            <a:xfrm rot="5400000" flipH="1" flipV="1">
              <a:off x="7637553" y="3274032"/>
              <a:ext cx="307095" cy="173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5" name="Straight Connector 369"/>
            <p:cNvCxnSpPr>
              <a:cxnSpLocks noChangeShapeType="1"/>
              <a:stCxn id="732" idx="0"/>
              <a:endCxn id="727" idx="4"/>
            </p:cNvCxnSpPr>
            <p:nvPr/>
          </p:nvCxnSpPr>
          <p:spPr bwMode="auto">
            <a:xfrm rot="16200000" flipV="1">
              <a:off x="7405005" y="3222761"/>
              <a:ext cx="523926" cy="477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6" name="Straight Connector 370"/>
            <p:cNvCxnSpPr>
              <a:cxnSpLocks noChangeShapeType="1"/>
              <a:stCxn id="718" idx="4"/>
              <a:endCxn id="727" idx="7"/>
            </p:cNvCxnSpPr>
            <p:nvPr/>
          </p:nvCxnSpPr>
          <p:spPr bwMode="auto">
            <a:xfrm rot="5400000">
              <a:off x="7641057" y="2815217"/>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7" name="Straight Connector 371"/>
            <p:cNvCxnSpPr>
              <a:cxnSpLocks noChangeShapeType="1"/>
              <a:stCxn id="718" idx="4"/>
              <a:endCxn id="719" idx="1"/>
            </p:cNvCxnSpPr>
            <p:nvPr/>
          </p:nvCxnSpPr>
          <p:spPr bwMode="auto">
            <a:xfrm rot="16200000" flipH="1">
              <a:off x="7728650" y="2847706"/>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8" name="Straight Connector 372"/>
            <p:cNvCxnSpPr>
              <a:cxnSpLocks noChangeShapeType="1"/>
              <a:stCxn id="717" idx="7"/>
              <a:endCxn id="720" idx="3"/>
            </p:cNvCxnSpPr>
            <p:nvPr/>
          </p:nvCxnSpPr>
          <p:spPr bwMode="auto">
            <a:xfrm rot="16200000" flipH="1">
              <a:off x="7729351" y="3067048"/>
              <a:ext cx="146373" cy="1225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9" name="Straight Connector 373"/>
            <p:cNvCxnSpPr>
              <a:cxnSpLocks noChangeShapeType="1"/>
              <a:stCxn id="719" idx="5"/>
              <a:endCxn id="728" idx="2"/>
            </p:cNvCxnSpPr>
            <p:nvPr/>
          </p:nvCxnSpPr>
          <p:spPr bwMode="auto">
            <a:xfrm rot="16200000" flipH="1">
              <a:off x="7830503" y="2933264"/>
              <a:ext cx="236541" cy="2524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0" name="Straight Connector 375"/>
            <p:cNvCxnSpPr>
              <a:cxnSpLocks noChangeShapeType="1"/>
              <a:stCxn id="723" idx="1"/>
              <a:endCxn id="722" idx="5"/>
            </p:cNvCxnSpPr>
            <p:nvPr/>
          </p:nvCxnSpPr>
          <p:spPr bwMode="auto">
            <a:xfrm rot="16200000" flipV="1">
              <a:off x="7525300" y="2740691"/>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1" name="Straight Connector 376"/>
            <p:cNvCxnSpPr>
              <a:cxnSpLocks noChangeShapeType="1"/>
              <a:stCxn id="724" idx="7"/>
              <a:endCxn id="723" idx="3"/>
            </p:cNvCxnSpPr>
            <p:nvPr/>
          </p:nvCxnSpPr>
          <p:spPr bwMode="auto">
            <a:xfrm rot="5400000" flipH="1" flipV="1">
              <a:off x="7516601" y="2852104"/>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2" name="Straight Connector 377"/>
            <p:cNvCxnSpPr>
              <a:cxnSpLocks noChangeShapeType="1"/>
              <a:stCxn id="726" idx="2"/>
              <a:endCxn id="724" idx="4"/>
            </p:cNvCxnSpPr>
            <p:nvPr/>
          </p:nvCxnSpPr>
          <p:spPr bwMode="auto">
            <a:xfrm rot="10800000" flipH="1">
              <a:off x="7474577" y="295815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3" name="Straight Connector 378"/>
            <p:cNvCxnSpPr>
              <a:cxnSpLocks noChangeShapeType="1"/>
              <a:endCxn id="726" idx="4"/>
            </p:cNvCxnSpPr>
            <p:nvPr/>
          </p:nvCxnSpPr>
          <p:spPr bwMode="auto">
            <a:xfrm rot="16200000" flipV="1">
              <a:off x="7485648" y="312921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4" name="Straight Connector 379"/>
            <p:cNvCxnSpPr>
              <a:cxnSpLocks noChangeShapeType="1"/>
              <a:stCxn id="644" idx="6"/>
              <a:endCxn id="731" idx="2"/>
            </p:cNvCxnSpPr>
            <p:nvPr/>
          </p:nvCxnSpPr>
          <p:spPr bwMode="auto">
            <a:xfrm flipV="1">
              <a:off x="7337064" y="3216068"/>
              <a:ext cx="202074"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5" name="Straight Connector 380"/>
            <p:cNvCxnSpPr>
              <a:cxnSpLocks noChangeShapeType="1"/>
              <a:stCxn id="644" idx="7"/>
              <a:endCxn id="725" idx="5"/>
            </p:cNvCxnSpPr>
            <p:nvPr/>
          </p:nvCxnSpPr>
          <p:spPr bwMode="auto">
            <a:xfrm rot="5400000" flipH="1" flipV="1">
              <a:off x="7173407" y="3002432"/>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6" name="Straight Connector 381"/>
            <p:cNvCxnSpPr>
              <a:cxnSpLocks noChangeShapeType="1"/>
              <a:stCxn id="640" idx="5"/>
              <a:endCxn id="725" idx="0"/>
            </p:cNvCxnSpPr>
            <p:nvPr/>
          </p:nvCxnSpPr>
          <p:spPr bwMode="auto">
            <a:xfrm rot="16200000" flipH="1">
              <a:off x="7255105" y="2627462"/>
              <a:ext cx="338231" cy="284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7" name="Straight Connector 382"/>
            <p:cNvCxnSpPr>
              <a:cxnSpLocks noChangeShapeType="1"/>
              <a:stCxn id="722" idx="0"/>
              <a:endCxn id="640" idx="5"/>
            </p:cNvCxnSpPr>
            <p:nvPr/>
          </p:nvCxnSpPr>
          <p:spPr bwMode="auto">
            <a:xfrm rot="16200000" flipV="1">
              <a:off x="7345928" y="2536638"/>
              <a:ext cx="232120"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8" name="Straight Connector 385"/>
            <p:cNvCxnSpPr>
              <a:cxnSpLocks noChangeShapeType="1"/>
              <a:stCxn id="716" idx="2"/>
              <a:endCxn id="640" idx="5"/>
            </p:cNvCxnSpPr>
            <p:nvPr/>
          </p:nvCxnSpPr>
          <p:spPr bwMode="auto">
            <a:xfrm rot="10800000">
              <a:off x="7410017" y="2472549"/>
              <a:ext cx="404148" cy="2129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9" name="Straight Connector 388"/>
            <p:cNvCxnSpPr>
              <a:cxnSpLocks noChangeShapeType="1"/>
              <a:stCxn id="641" idx="7"/>
              <a:endCxn id="640" idx="5"/>
            </p:cNvCxnSpPr>
            <p:nvPr/>
          </p:nvCxnSpPr>
          <p:spPr bwMode="auto">
            <a:xfrm rot="5400000" flipH="1" flipV="1">
              <a:off x="7332826" y="2474205"/>
              <a:ext cx="7884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0" name="Straight Connector 396"/>
            <p:cNvCxnSpPr>
              <a:cxnSpLocks noChangeShapeType="1"/>
              <a:stCxn id="650" idx="3"/>
            </p:cNvCxnSpPr>
            <p:nvPr/>
          </p:nvCxnSpPr>
          <p:spPr bwMode="auto">
            <a:xfrm rot="5400000">
              <a:off x="6761602" y="3523304"/>
              <a:ext cx="202754" cy="739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1" name="Straight Connector 402"/>
            <p:cNvCxnSpPr>
              <a:cxnSpLocks noChangeShapeType="1"/>
              <a:stCxn id="638" idx="2"/>
              <a:endCxn id="640" idx="6"/>
            </p:cNvCxnSpPr>
            <p:nvPr/>
          </p:nvCxnSpPr>
          <p:spPr bwMode="auto">
            <a:xfrm rot="10800000">
              <a:off x="7415828" y="2459285"/>
              <a:ext cx="224670"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2" name="Straight Connector 412"/>
            <p:cNvCxnSpPr>
              <a:cxnSpLocks noChangeShapeType="1"/>
              <a:stCxn id="611" idx="5"/>
              <a:endCxn id="615" idx="4"/>
            </p:cNvCxnSpPr>
            <p:nvPr/>
          </p:nvCxnSpPr>
          <p:spPr bwMode="auto">
            <a:xfrm rot="16200000" flipH="1">
              <a:off x="6668851" y="2315628"/>
              <a:ext cx="52319" cy="4486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3" name="Straight Connector 415"/>
            <p:cNvCxnSpPr>
              <a:cxnSpLocks noChangeShapeType="1"/>
              <a:stCxn id="654" idx="7"/>
              <a:endCxn id="645" idx="3"/>
            </p:cNvCxnSpPr>
            <p:nvPr/>
          </p:nvCxnSpPr>
          <p:spPr bwMode="auto">
            <a:xfrm rot="5400000" flipH="1" flipV="1">
              <a:off x="6467635" y="3107702"/>
              <a:ext cx="95795" cy="1400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4" name="Straight Connector 419"/>
            <p:cNvCxnSpPr>
              <a:cxnSpLocks noChangeShapeType="1"/>
              <a:stCxn id="654" idx="7"/>
              <a:endCxn id="626" idx="2"/>
            </p:cNvCxnSpPr>
            <p:nvPr/>
          </p:nvCxnSpPr>
          <p:spPr bwMode="auto">
            <a:xfrm rot="5400000" flipH="1" flipV="1">
              <a:off x="6380291" y="2983559"/>
              <a:ext cx="307282" cy="17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5" name="Oval 456"/>
            <p:cNvSpPr>
              <a:spLocks noChangeArrowheads="1"/>
            </p:cNvSpPr>
            <p:nvPr/>
          </p:nvSpPr>
          <p:spPr bwMode="auto">
            <a:xfrm rot="16200000">
              <a:off x="8136013" y="3095132"/>
              <a:ext cx="3808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66" name="Oval 457"/>
            <p:cNvSpPr>
              <a:spLocks noChangeArrowheads="1"/>
            </p:cNvSpPr>
            <p:nvPr/>
          </p:nvSpPr>
          <p:spPr bwMode="auto">
            <a:xfrm rot="16200000">
              <a:off x="8259801" y="3057050"/>
              <a:ext cx="41257" cy="349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767" name="Straight Connector 460"/>
            <p:cNvCxnSpPr>
              <a:cxnSpLocks noChangeShapeType="1"/>
              <a:stCxn id="766" idx="0"/>
              <a:endCxn id="765" idx="4"/>
            </p:cNvCxnSpPr>
            <p:nvPr/>
          </p:nvCxnSpPr>
          <p:spPr bwMode="auto">
            <a:xfrm rot="10800000" flipV="1">
              <a:off x="8173121" y="3073112"/>
              <a:ext cx="89739" cy="412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8" name="Straight Connector 461"/>
            <p:cNvCxnSpPr>
              <a:cxnSpLocks noChangeShapeType="1"/>
              <a:stCxn id="777" idx="3"/>
              <a:endCxn id="766" idx="5"/>
            </p:cNvCxnSpPr>
            <p:nvPr/>
          </p:nvCxnSpPr>
          <p:spPr bwMode="auto">
            <a:xfrm>
              <a:off x="8212503" y="2987633"/>
              <a:ext cx="81346" cy="70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69" name="Oval 463"/>
            <p:cNvSpPr>
              <a:spLocks noChangeArrowheads="1"/>
            </p:cNvSpPr>
            <p:nvPr/>
          </p:nvSpPr>
          <p:spPr bwMode="auto">
            <a:xfrm rot="16200000">
              <a:off x="8042376" y="2538182"/>
              <a:ext cx="41255"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0" name="Oval 465"/>
            <p:cNvSpPr>
              <a:spLocks noChangeArrowheads="1"/>
            </p:cNvSpPr>
            <p:nvPr/>
          </p:nvSpPr>
          <p:spPr bwMode="auto">
            <a:xfrm rot="16200000">
              <a:off x="8131251" y="2598477"/>
              <a:ext cx="41257"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1" name="Oval 466"/>
            <p:cNvSpPr>
              <a:spLocks noChangeArrowheads="1"/>
            </p:cNvSpPr>
            <p:nvPr/>
          </p:nvSpPr>
          <p:spPr bwMode="auto">
            <a:xfrm rot="16200000">
              <a:off x="8270910" y="2563570"/>
              <a:ext cx="41255"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2" name="Oval 467"/>
            <p:cNvSpPr>
              <a:spLocks noChangeArrowheads="1"/>
            </p:cNvSpPr>
            <p:nvPr/>
          </p:nvSpPr>
          <p:spPr bwMode="auto">
            <a:xfrm rot="16200000">
              <a:off x="8304239" y="2641321"/>
              <a:ext cx="44429"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3" name="Oval 468"/>
            <p:cNvSpPr>
              <a:spLocks noChangeArrowheads="1"/>
            </p:cNvSpPr>
            <p:nvPr/>
          </p:nvSpPr>
          <p:spPr bwMode="auto">
            <a:xfrm rot="16200000">
              <a:off x="8177275" y="2428695"/>
              <a:ext cx="41257" cy="349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4" name="Oval 469"/>
            <p:cNvSpPr>
              <a:spLocks noChangeArrowheads="1"/>
            </p:cNvSpPr>
            <p:nvPr/>
          </p:nvSpPr>
          <p:spPr bwMode="auto">
            <a:xfrm rot="16200000">
              <a:off x="8078880" y="2876159"/>
              <a:ext cx="41255" cy="34916"/>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5" name="Oval 470"/>
            <p:cNvSpPr>
              <a:spLocks noChangeArrowheads="1"/>
            </p:cNvSpPr>
            <p:nvPr/>
          </p:nvSpPr>
          <p:spPr bwMode="auto">
            <a:xfrm rot="16200000">
              <a:off x="8167754" y="2780954"/>
              <a:ext cx="41255" cy="34916"/>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6" name="Oval 471"/>
            <p:cNvSpPr>
              <a:spLocks noChangeArrowheads="1"/>
            </p:cNvSpPr>
            <p:nvPr/>
          </p:nvSpPr>
          <p:spPr bwMode="auto">
            <a:xfrm rot="16200000">
              <a:off x="8282021" y="2866638"/>
              <a:ext cx="41257" cy="34916"/>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7" name="Oval 472"/>
            <p:cNvSpPr>
              <a:spLocks noChangeArrowheads="1"/>
            </p:cNvSpPr>
            <p:nvPr/>
          </p:nvSpPr>
          <p:spPr bwMode="auto">
            <a:xfrm rot="16200000">
              <a:off x="8178863" y="2953910"/>
              <a:ext cx="41257"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8" name="Oval 474"/>
            <p:cNvSpPr>
              <a:spLocks noChangeArrowheads="1"/>
            </p:cNvSpPr>
            <p:nvPr/>
          </p:nvSpPr>
          <p:spPr bwMode="auto">
            <a:xfrm rot="16200000">
              <a:off x="8307414" y="2739697"/>
              <a:ext cx="41257" cy="34916"/>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9" name="Oval 475"/>
            <p:cNvSpPr>
              <a:spLocks noChangeArrowheads="1"/>
            </p:cNvSpPr>
            <p:nvPr/>
          </p:nvSpPr>
          <p:spPr bwMode="auto">
            <a:xfrm rot="16200000">
              <a:off x="8258214" y="2471537"/>
              <a:ext cx="41257"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780" name="Straight Connector 482"/>
            <p:cNvCxnSpPr>
              <a:cxnSpLocks noChangeShapeType="1"/>
              <a:stCxn id="773" idx="1"/>
              <a:endCxn id="769" idx="5"/>
            </p:cNvCxnSpPr>
            <p:nvPr/>
          </p:nvCxnSpPr>
          <p:spPr bwMode="auto">
            <a:xfrm rot="10800000" flipV="1">
              <a:off x="8074989" y="2460022"/>
              <a:ext cx="109107" cy="8326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1" name="Straight Connector 483"/>
            <p:cNvCxnSpPr>
              <a:cxnSpLocks noChangeShapeType="1"/>
              <a:stCxn id="770" idx="3"/>
              <a:endCxn id="774" idx="6"/>
            </p:cNvCxnSpPr>
            <p:nvPr/>
          </p:nvCxnSpPr>
          <p:spPr bwMode="auto">
            <a:xfrm flipH="1">
              <a:off x="8098877" y="2630980"/>
              <a:ext cx="66497" cy="2416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2" name="Straight Connector 484"/>
            <p:cNvCxnSpPr>
              <a:cxnSpLocks noChangeShapeType="1"/>
              <a:stCxn id="779" idx="0"/>
              <a:endCxn id="773" idx="4"/>
            </p:cNvCxnSpPr>
            <p:nvPr/>
          </p:nvCxnSpPr>
          <p:spPr bwMode="auto">
            <a:xfrm rot="10800000">
              <a:off x="8215086" y="2446021"/>
              <a:ext cx="4519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3" name="Straight Connector 493"/>
            <p:cNvCxnSpPr>
              <a:cxnSpLocks noChangeShapeType="1"/>
              <a:stCxn id="772" idx="2"/>
              <a:endCxn id="778" idx="4"/>
            </p:cNvCxnSpPr>
            <p:nvPr/>
          </p:nvCxnSpPr>
          <p:spPr bwMode="auto">
            <a:xfrm rot="16200000" flipH="1">
              <a:off x="8298141" y="2709077"/>
              <a:ext cx="76636" cy="206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4" name="Straight Connector 494"/>
            <p:cNvCxnSpPr>
              <a:cxnSpLocks noChangeShapeType="1"/>
              <a:stCxn id="770" idx="4"/>
              <a:endCxn id="778" idx="7"/>
            </p:cNvCxnSpPr>
            <p:nvPr/>
          </p:nvCxnSpPr>
          <p:spPr bwMode="auto">
            <a:xfrm>
              <a:off x="8170539" y="2616242"/>
              <a:ext cx="145261" cy="1267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5" name="Straight Connector 495"/>
            <p:cNvCxnSpPr>
              <a:cxnSpLocks noChangeShapeType="1"/>
              <a:stCxn id="770" idx="4"/>
              <a:endCxn id="771" idx="1"/>
            </p:cNvCxnSpPr>
            <p:nvPr/>
          </p:nvCxnSpPr>
          <p:spPr bwMode="auto">
            <a:xfrm rot="10800000" flipH="1">
              <a:off x="8170539" y="2598557"/>
              <a:ext cx="108461" cy="176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6" name="Straight Connector 497"/>
            <p:cNvCxnSpPr>
              <a:cxnSpLocks noChangeShapeType="1"/>
              <a:stCxn id="771" idx="5"/>
              <a:endCxn id="779" idx="2"/>
            </p:cNvCxnSpPr>
            <p:nvPr/>
          </p:nvCxnSpPr>
          <p:spPr bwMode="auto">
            <a:xfrm flipH="1" flipV="1">
              <a:off x="8278355" y="2510867"/>
              <a:ext cx="27115" cy="582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7" name="Straight Connector 498"/>
            <p:cNvCxnSpPr>
              <a:cxnSpLocks noChangeShapeType="1"/>
              <a:stCxn id="771" idx="2"/>
              <a:endCxn id="772" idx="0"/>
            </p:cNvCxnSpPr>
            <p:nvPr/>
          </p:nvCxnSpPr>
          <p:spPr bwMode="auto">
            <a:xfrm rot="16200000" flipH="1">
              <a:off x="8271981" y="2625029"/>
              <a:ext cx="56003" cy="1484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8" name="Straight Connector 499"/>
            <p:cNvCxnSpPr>
              <a:cxnSpLocks noChangeShapeType="1"/>
              <a:stCxn id="775" idx="1"/>
              <a:endCxn id="774" idx="5"/>
            </p:cNvCxnSpPr>
            <p:nvPr/>
          </p:nvCxnSpPr>
          <p:spPr bwMode="auto">
            <a:xfrm rot="10800000" flipV="1">
              <a:off x="8111789" y="2813728"/>
              <a:ext cx="63915" cy="648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9" name="Straight Connector 500"/>
            <p:cNvCxnSpPr>
              <a:cxnSpLocks noChangeShapeType="1"/>
              <a:stCxn id="776" idx="7"/>
              <a:endCxn id="775" idx="3"/>
            </p:cNvCxnSpPr>
            <p:nvPr/>
          </p:nvCxnSpPr>
          <p:spPr bwMode="auto">
            <a:xfrm flipH="1" flipV="1">
              <a:off x="8201528" y="2813728"/>
              <a:ext cx="89093"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0" name="Straight Connector 501"/>
            <p:cNvCxnSpPr>
              <a:cxnSpLocks noChangeShapeType="1"/>
              <a:stCxn id="778" idx="2"/>
              <a:endCxn id="776" idx="4"/>
            </p:cNvCxnSpPr>
            <p:nvPr/>
          </p:nvCxnSpPr>
          <p:spPr bwMode="auto">
            <a:xfrm rot="5400000">
              <a:off x="8272105" y="2827862"/>
              <a:ext cx="106112" cy="71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1" name="Straight Connector 504"/>
            <p:cNvCxnSpPr>
              <a:cxnSpLocks noChangeShapeType="1"/>
              <a:stCxn id="776" idx="1"/>
              <a:endCxn id="777" idx="5"/>
            </p:cNvCxnSpPr>
            <p:nvPr/>
          </p:nvCxnSpPr>
          <p:spPr bwMode="auto">
            <a:xfrm rot="10800000" flipV="1">
              <a:off x="8212503" y="2899207"/>
              <a:ext cx="78118" cy="58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2" name="Straight Connector 511"/>
            <p:cNvCxnSpPr>
              <a:cxnSpLocks noChangeShapeType="1"/>
              <a:stCxn id="769" idx="1"/>
              <a:endCxn id="716" idx="7"/>
            </p:cNvCxnSpPr>
            <p:nvPr/>
          </p:nvCxnSpPr>
          <p:spPr bwMode="auto">
            <a:xfrm rot="10800000" flipV="1">
              <a:off x="7847737" y="2572029"/>
              <a:ext cx="201429" cy="1002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3" name="Straight Connector 513"/>
            <p:cNvCxnSpPr>
              <a:cxnSpLocks noChangeShapeType="1"/>
              <a:stCxn id="774" idx="0"/>
              <a:endCxn id="721" idx="6"/>
            </p:cNvCxnSpPr>
            <p:nvPr/>
          </p:nvCxnSpPr>
          <p:spPr bwMode="auto">
            <a:xfrm rot="10800000">
              <a:off x="7960072" y="2826992"/>
              <a:ext cx="120728" cy="663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4" name="Straight Connector 516"/>
            <p:cNvCxnSpPr>
              <a:cxnSpLocks noChangeShapeType="1"/>
              <a:stCxn id="765" idx="7"/>
              <a:endCxn id="728" idx="6"/>
            </p:cNvCxnSpPr>
            <p:nvPr/>
          </p:nvCxnSpPr>
          <p:spPr bwMode="auto">
            <a:xfrm rot="10800000" flipV="1">
              <a:off x="8114371" y="3099640"/>
              <a:ext cx="27115" cy="78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95" name="Oval 55"/>
            <p:cNvSpPr>
              <a:spLocks noChangeArrowheads="1"/>
            </p:cNvSpPr>
            <p:nvPr/>
          </p:nvSpPr>
          <p:spPr bwMode="auto">
            <a:xfrm>
              <a:off x="8174098" y="3752051"/>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96" name="Oval 56"/>
            <p:cNvSpPr>
              <a:spLocks noChangeArrowheads="1"/>
            </p:cNvSpPr>
            <p:nvPr/>
          </p:nvSpPr>
          <p:spPr bwMode="auto">
            <a:xfrm>
              <a:off x="8221709" y="3463262"/>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97" name="Oval 57"/>
            <p:cNvSpPr>
              <a:spLocks noChangeArrowheads="1"/>
            </p:cNvSpPr>
            <p:nvPr/>
          </p:nvSpPr>
          <p:spPr bwMode="auto">
            <a:xfrm>
              <a:off x="8253450" y="3609244"/>
              <a:ext cx="41264"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98" name="Oval 59"/>
            <p:cNvSpPr>
              <a:spLocks noChangeArrowheads="1"/>
            </p:cNvSpPr>
            <p:nvPr/>
          </p:nvSpPr>
          <p:spPr bwMode="auto">
            <a:xfrm>
              <a:off x="8345499" y="3698102"/>
              <a:ext cx="38089"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99" name="Oval 65"/>
            <p:cNvSpPr>
              <a:spLocks noChangeArrowheads="1"/>
            </p:cNvSpPr>
            <p:nvPr/>
          </p:nvSpPr>
          <p:spPr bwMode="auto">
            <a:xfrm>
              <a:off x="8050308" y="3501344"/>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0" name="Oval 66"/>
            <p:cNvSpPr>
              <a:spLocks noChangeArrowheads="1"/>
            </p:cNvSpPr>
            <p:nvPr/>
          </p:nvSpPr>
          <p:spPr bwMode="auto">
            <a:xfrm>
              <a:off x="7967782" y="3621938"/>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1" name="Oval 67"/>
            <p:cNvSpPr>
              <a:spLocks noChangeArrowheads="1"/>
            </p:cNvSpPr>
            <p:nvPr/>
          </p:nvSpPr>
          <p:spPr bwMode="auto">
            <a:xfrm>
              <a:off x="7885256" y="351403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2" name="Oval 68"/>
            <p:cNvSpPr>
              <a:spLocks noChangeArrowheads="1"/>
            </p:cNvSpPr>
            <p:nvPr/>
          </p:nvSpPr>
          <p:spPr bwMode="auto">
            <a:xfrm>
              <a:off x="7939216" y="3783786"/>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3" name="Oval 69"/>
            <p:cNvSpPr>
              <a:spLocks noChangeArrowheads="1"/>
            </p:cNvSpPr>
            <p:nvPr/>
          </p:nvSpPr>
          <p:spPr bwMode="auto">
            <a:xfrm>
              <a:off x="8088397" y="3650498"/>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4" name="Oval 125"/>
            <p:cNvSpPr>
              <a:spLocks noChangeArrowheads="1"/>
            </p:cNvSpPr>
            <p:nvPr/>
          </p:nvSpPr>
          <p:spPr bwMode="auto">
            <a:xfrm>
              <a:off x="7824949" y="3799654"/>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5" name="Oval 126"/>
            <p:cNvSpPr>
              <a:spLocks noChangeArrowheads="1"/>
            </p:cNvSpPr>
            <p:nvPr/>
          </p:nvSpPr>
          <p:spPr bwMode="auto">
            <a:xfrm>
              <a:off x="7824949" y="3939289"/>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6" name="Oval 128"/>
            <p:cNvSpPr>
              <a:spLocks noChangeArrowheads="1"/>
            </p:cNvSpPr>
            <p:nvPr/>
          </p:nvSpPr>
          <p:spPr bwMode="auto">
            <a:xfrm>
              <a:off x="8005871" y="390120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807" name="Straight Connector 211"/>
            <p:cNvCxnSpPr>
              <a:cxnSpLocks noChangeShapeType="1"/>
              <a:stCxn id="796" idx="3"/>
              <a:endCxn id="729" idx="4"/>
            </p:cNvCxnSpPr>
            <p:nvPr/>
          </p:nvCxnSpPr>
          <p:spPr bwMode="auto">
            <a:xfrm rot="5400000" flipH="1">
              <a:off x="8013049" y="3280583"/>
              <a:ext cx="20264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08" name="Straight Connector 279"/>
            <p:cNvCxnSpPr>
              <a:cxnSpLocks noChangeShapeType="1"/>
              <a:stCxn id="796" idx="4"/>
              <a:endCxn id="803" idx="7"/>
            </p:cNvCxnSpPr>
            <p:nvPr/>
          </p:nvCxnSpPr>
          <p:spPr bwMode="auto">
            <a:xfrm rot="5400000">
              <a:off x="8106492" y="3518252"/>
              <a:ext cx="153273"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09" name="Straight Connector 282"/>
            <p:cNvCxnSpPr>
              <a:cxnSpLocks noChangeShapeType="1"/>
              <a:stCxn id="796" idx="4"/>
              <a:endCxn id="797" idx="1"/>
            </p:cNvCxnSpPr>
            <p:nvPr/>
          </p:nvCxnSpPr>
          <p:spPr bwMode="auto">
            <a:xfrm rot="16200000" flipH="1">
              <a:off x="8194408" y="3551064"/>
              <a:ext cx="114955"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0" name="Straight Connector 285"/>
            <p:cNvCxnSpPr>
              <a:cxnSpLocks noChangeShapeType="1"/>
              <a:stCxn id="795" idx="7"/>
              <a:endCxn id="798" idx="3"/>
            </p:cNvCxnSpPr>
            <p:nvPr/>
          </p:nvCxnSpPr>
          <p:spPr bwMode="auto">
            <a:xfrm rot="5400000" flipH="1" flipV="1">
              <a:off x="8265459" y="3673859"/>
              <a:ext cx="25791" cy="1433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1" name="Straight Connector 291"/>
            <p:cNvCxnSpPr>
              <a:cxnSpLocks noChangeShapeType="1"/>
              <a:stCxn id="797" idx="5"/>
              <a:endCxn id="798" idx="0"/>
            </p:cNvCxnSpPr>
            <p:nvPr/>
          </p:nvCxnSpPr>
          <p:spPr bwMode="auto">
            <a:xfrm rot="16200000" flipH="1">
              <a:off x="8298496" y="3633742"/>
              <a:ext cx="55267" cy="761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2" name="Straight Connector 294"/>
            <p:cNvCxnSpPr>
              <a:cxnSpLocks noChangeShapeType="1"/>
              <a:stCxn id="799" idx="1"/>
              <a:endCxn id="730" idx="4"/>
            </p:cNvCxnSpPr>
            <p:nvPr/>
          </p:nvCxnSpPr>
          <p:spPr bwMode="auto">
            <a:xfrm rot="16200000" flipV="1">
              <a:off x="7930516" y="3382770"/>
              <a:ext cx="148851" cy="1013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3" name="Straight Connector 297"/>
            <p:cNvCxnSpPr>
              <a:cxnSpLocks noChangeShapeType="1"/>
              <a:stCxn id="800" idx="7"/>
              <a:endCxn id="799" idx="3"/>
            </p:cNvCxnSpPr>
            <p:nvPr/>
          </p:nvCxnSpPr>
          <p:spPr bwMode="auto">
            <a:xfrm rot="5400000" flipH="1" flipV="1">
              <a:off x="7982036" y="3555140"/>
              <a:ext cx="93585"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4" name="Straight Connector 300"/>
            <p:cNvCxnSpPr>
              <a:cxnSpLocks noChangeShapeType="1"/>
              <a:stCxn id="802" idx="2"/>
              <a:endCxn id="800" idx="4"/>
            </p:cNvCxnSpPr>
            <p:nvPr/>
          </p:nvCxnSpPr>
          <p:spPr bwMode="auto">
            <a:xfrm rot="10800000" flipH="1">
              <a:off x="7940704" y="366114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5" name="Straight Connector 303"/>
            <p:cNvCxnSpPr>
              <a:cxnSpLocks noChangeShapeType="1"/>
              <a:endCxn id="802" idx="4"/>
            </p:cNvCxnSpPr>
            <p:nvPr/>
          </p:nvCxnSpPr>
          <p:spPr bwMode="auto">
            <a:xfrm rot="16200000" flipV="1">
              <a:off x="7951129" y="383220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6" name="Straight Connector 306"/>
            <p:cNvCxnSpPr>
              <a:cxnSpLocks noChangeShapeType="1"/>
              <a:stCxn id="805" idx="6"/>
              <a:endCxn id="806" idx="2"/>
            </p:cNvCxnSpPr>
            <p:nvPr/>
          </p:nvCxnSpPr>
          <p:spPr bwMode="auto">
            <a:xfrm flipV="1">
              <a:off x="7864522" y="3919058"/>
              <a:ext cx="140742"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7" name="Straight Connector 310"/>
            <p:cNvCxnSpPr>
              <a:cxnSpLocks noChangeShapeType="1"/>
              <a:stCxn id="805" idx="0"/>
              <a:endCxn id="804" idx="4"/>
            </p:cNvCxnSpPr>
            <p:nvPr/>
          </p:nvCxnSpPr>
          <p:spPr bwMode="auto">
            <a:xfrm rot="5400000" flipH="1" flipV="1">
              <a:off x="7795046" y="3888109"/>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8" name="Straight Connector 322"/>
            <p:cNvCxnSpPr>
              <a:cxnSpLocks noChangeShapeType="1"/>
              <a:stCxn id="506" idx="5"/>
              <a:endCxn id="801" idx="3"/>
            </p:cNvCxnSpPr>
            <p:nvPr/>
          </p:nvCxnSpPr>
          <p:spPr bwMode="auto">
            <a:xfrm flipV="1">
              <a:off x="7829459" y="3546775"/>
              <a:ext cx="60520" cy="2226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9" name="Straight Connector 371"/>
            <p:cNvCxnSpPr>
              <a:cxnSpLocks noChangeShapeType="1"/>
              <a:endCxn id="805" idx="3"/>
            </p:cNvCxnSpPr>
            <p:nvPr/>
          </p:nvCxnSpPr>
          <p:spPr bwMode="auto">
            <a:xfrm flipV="1">
              <a:off x="7676006" y="3970640"/>
              <a:ext cx="154945" cy="8547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0" name="Straight Connector 371"/>
            <p:cNvCxnSpPr>
              <a:cxnSpLocks noChangeShapeType="1"/>
              <a:stCxn id="508" idx="5"/>
              <a:endCxn id="805" idx="7"/>
            </p:cNvCxnSpPr>
            <p:nvPr/>
          </p:nvCxnSpPr>
          <p:spPr bwMode="auto">
            <a:xfrm>
              <a:off x="7691338" y="3908508"/>
              <a:ext cx="167589" cy="349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1" name="Straight Connector 371"/>
            <p:cNvCxnSpPr>
              <a:cxnSpLocks noChangeShapeType="1"/>
              <a:stCxn id="801" idx="2"/>
              <a:endCxn id="733" idx="6"/>
            </p:cNvCxnSpPr>
            <p:nvPr/>
          </p:nvCxnSpPr>
          <p:spPr bwMode="auto">
            <a:xfrm rot="10800000">
              <a:off x="7850319" y="3468820"/>
              <a:ext cx="34217" cy="64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2" name="Straight Connector 371"/>
            <p:cNvCxnSpPr>
              <a:cxnSpLocks noChangeShapeType="1"/>
              <a:stCxn id="799" idx="2"/>
              <a:endCxn id="801" idx="6"/>
            </p:cNvCxnSpPr>
            <p:nvPr/>
          </p:nvCxnSpPr>
          <p:spPr bwMode="auto">
            <a:xfrm rot="10800000" flipV="1">
              <a:off x="7923918" y="3521139"/>
              <a:ext cx="125893" cy="117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3" name="Straight Connector 279"/>
            <p:cNvCxnSpPr>
              <a:cxnSpLocks noChangeShapeType="1"/>
              <a:stCxn id="803" idx="3"/>
              <a:endCxn id="806" idx="7"/>
            </p:cNvCxnSpPr>
            <p:nvPr/>
          </p:nvCxnSpPr>
          <p:spPr bwMode="auto">
            <a:xfrm rot="5400000">
              <a:off x="7954958" y="3765749"/>
              <a:ext cx="223277" cy="568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4" name="Straight Connector 279"/>
            <p:cNvCxnSpPr>
              <a:cxnSpLocks noChangeShapeType="1"/>
              <a:stCxn id="795" idx="3"/>
              <a:endCxn id="802" idx="5"/>
            </p:cNvCxnSpPr>
            <p:nvPr/>
          </p:nvCxnSpPr>
          <p:spPr bwMode="auto">
            <a:xfrm rot="5400000">
              <a:off x="8060392" y="3699565"/>
              <a:ext cx="32423" cy="2046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5" name="Straight Connector 460"/>
            <p:cNvCxnSpPr>
              <a:cxnSpLocks noChangeShapeType="1"/>
            </p:cNvCxnSpPr>
            <p:nvPr/>
          </p:nvCxnSpPr>
          <p:spPr bwMode="auto">
            <a:xfrm>
              <a:off x="8293848" y="3087850"/>
              <a:ext cx="83930" cy="6175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6" name="Straight Connector 460"/>
            <p:cNvCxnSpPr>
              <a:cxnSpLocks noChangeShapeType="1"/>
              <a:stCxn id="766" idx="5"/>
              <a:endCxn id="776" idx="2"/>
            </p:cNvCxnSpPr>
            <p:nvPr/>
          </p:nvCxnSpPr>
          <p:spPr bwMode="auto">
            <a:xfrm flipV="1">
              <a:off x="8293849" y="2905102"/>
              <a:ext cx="9684"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7" name="Straight Connector 172"/>
            <p:cNvCxnSpPr>
              <a:cxnSpLocks noChangeShapeType="1"/>
              <a:stCxn id="773" idx="7"/>
              <a:endCxn id="619" idx="7"/>
            </p:cNvCxnSpPr>
            <p:nvPr/>
          </p:nvCxnSpPr>
          <p:spPr bwMode="auto">
            <a:xfrm rot="10800000" flipV="1">
              <a:off x="7155047" y="2431431"/>
              <a:ext cx="1029180" cy="290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8" name="Straight Connector 322"/>
            <p:cNvCxnSpPr>
              <a:cxnSpLocks noChangeShapeType="1"/>
              <a:stCxn id="611" idx="5"/>
              <a:endCxn id="624" idx="1"/>
            </p:cNvCxnSpPr>
            <p:nvPr/>
          </p:nvCxnSpPr>
          <p:spPr bwMode="auto">
            <a:xfrm rot="16200000" flipH="1">
              <a:off x="6518982" y="2465194"/>
              <a:ext cx="105437" cy="2019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29" name="Oval 54"/>
            <p:cNvSpPr>
              <a:spLocks noChangeArrowheads="1"/>
            </p:cNvSpPr>
            <p:nvPr/>
          </p:nvSpPr>
          <p:spPr bwMode="auto">
            <a:xfrm>
              <a:off x="6056983" y="2606415"/>
              <a:ext cx="41264"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30" name="Oval 55"/>
            <p:cNvSpPr>
              <a:spLocks noChangeArrowheads="1"/>
            </p:cNvSpPr>
            <p:nvPr/>
          </p:nvSpPr>
          <p:spPr bwMode="auto">
            <a:xfrm>
              <a:off x="5952239" y="299040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31" name="Oval 56"/>
            <p:cNvSpPr>
              <a:spLocks noChangeArrowheads="1"/>
            </p:cNvSpPr>
            <p:nvPr/>
          </p:nvSpPr>
          <p:spPr bwMode="auto">
            <a:xfrm>
              <a:off x="5999850" y="2701620"/>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32" name="Oval 57"/>
            <p:cNvSpPr>
              <a:spLocks noChangeArrowheads="1"/>
            </p:cNvSpPr>
            <p:nvPr/>
          </p:nvSpPr>
          <p:spPr bwMode="auto">
            <a:xfrm>
              <a:off x="6031590" y="2850774"/>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33" name="Oval 59"/>
            <p:cNvSpPr>
              <a:spLocks noChangeArrowheads="1"/>
            </p:cNvSpPr>
            <p:nvPr/>
          </p:nvSpPr>
          <p:spPr bwMode="auto">
            <a:xfrm>
              <a:off x="6120465" y="2936460"/>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34" name="Oval 60"/>
            <p:cNvSpPr>
              <a:spLocks noChangeArrowheads="1"/>
            </p:cNvSpPr>
            <p:nvPr/>
          </p:nvSpPr>
          <p:spPr bwMode="auto">
            <a:xfrm>
              <a:off x="6163657" y="2749332"/>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35" name="Oval 65"/>
            <p:cNvSpPr>
              <a:spLocks noChangeArrowheads="1"/>
            </p:cNvSpPr>
            <p:nvPr/>
          </p:nvSpPr>
          <p:spPr bwMode="auto">
            <a:xfrm>
              <a:off x="5828449" y="2739702"/>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36" name="Oval 66"/>
            <p:cNvSpPr>
              <a:spLocks noChangeArrowheads="1"/>
            </p:cNvSpPr>
            <p:nvPr/>
          </p:nvSpPr>
          <p:spPr bwMode="auto">
            <a:xfrm>
              <a:off x="5745923" y="2860296"/>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37" name="Oval 68"/>
            <p:cNvSpPr>
              <a:spLocks noChangeArrowheads="1"/>
            </p:cNvSpPr>
            <p:nvPr/>
          </p:nvSpPr>
          <p:spPr bwMode="auto">
            <a:xfrm>
              <a:off x="5717357" y="3022144"/>
              <a:ext cx="38089" cy="41257"/>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38" name="Oval 69"/>
            <p:cNvSpPr>
              <a:spLocks noChangeArrowheads="1"/>
            </p:cNvSpPr>
            <p:nvPr/>
          </p:nvSpPr>
          <p:spPr bwMode="auto">
            <a:xfrm>
              <a:off x="5866538" y="2888856"/>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39" name="Oval 83"/>
            <p:cNvSpPr>
              <a:spLocks noChangeArrowheads="1"/>
            </p:cNvSpPr>
            <p:nvPr/>
          </p:nvSpPr>
          <p:spPr bwMode="auto">
            <a:xfrm>
              <a:off x="6256951" y="2425524"/>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40" name="Oval 86"/>
            <p:cNvSpPr>
              <a:spLocks noChangeArrowheads="1"/>
            </p:cNvSpPr>
            <p:nvPr/>
          </p:nvSpPr>
          <p:spPr bwMode="auto">
            <a:xfrm>
              <a:off x="6180773" y="2530251"/>
              <a:ext cx="38089" cy="41255"/>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41" name="Oval 88"/>
            <p:cNvSpPr>
              <a:spLocks noChangeArrowheads="1"/>
            </p:cNvSpPr>
            <p:nvPr/>
          </p:nvSpPr>
          <p:spPr bwMode="auto">
            <a:xfrm>
              <a:off x="6202991" y="2882509"/>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42" name="Oval 100"/>
            <p:cNvSpPr>
              <a:spLocks noChangeArrowheads="1"/>
            </p:cNvSpPr>
            <p:nvPr/>
          </p:nvSpPr>
          <p:spPr bwMode="auto">
            <a:xfrm>
              <a:off x="6164902" y="306340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43" name="Oval 104"/>
            <p:cNvSpPr>
              <a:spLocks noChangeArrowheads="1"/>
            </p:cNvSpPr>
            <p:nvPr/>
          </p:nvSpPr>
          <p:spPr bwMode="auto">
            <a:xfrm>
              <a:off x="6177598" y="3263330"/>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44" name="Oval 128"/>
            <p:cNvSpPr>
              <a:spLocks noChangeArrowheads="1"/>
            </p:cNvSpPr>
            <p:nvPr/>
          </p:nvSpPr>
          <p:spPr bwMode="auto">
            <a:xfrm>
              <a:off x="5780839" y="3139564"/>
              <a:ext cx="41262"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45" name="Oval 129"/>
            <p:cNvSpPr>
              <a:spLocks noChangeArrowheads="1"/>
            </p:cNvSpPr>
            <p:nvPr/>
          </p:nvSpPr>
          <p:spPr bwMode="auto">
            <a:xfrm>
              <a:off x="5828449" y="3317281"/>
              <a:ext cx="41264"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46" name="Oval 845"/>
            <p:cNvSpPr>
              <a:spLocks noChangeArrowheads="1"/>
            </p:cNvSpPr>
            <p:nvPr/>
          </p:nvSpPr>
          <p:spPr bwMode="auto">
            <a:xfrm>
              <a:off x="5974457" y="332362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847" name="Straight Connector 185"/>
            <p:cNvCxnSpPr>
              <a:cxnSpLocks noChangeShapeType="1"/>
              <a:stCxn id="839" idx="2"/>
              <a:endCxn id="829" idx="1"/>
            </p:cNvCxnSpPr>
            <p:nvPr/>
          </p:nvCxnSpPr>
          <p:spPr bwMode="auto">
            <a:xfrm rot="10800000" flipV="1">
              <a:off x="6063333" y="2444767"/>
              <a:ext cx="192533" cy="168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48" name="Straight Connector 198"/>
            <p:cNvCxnSpPr>
              <a:cxnSpLocks noChangeShapeType="1"/>
              <a:stCxn id="840" idx="3"/>
              <a:endCxn id="834" idx="7"/>
            </p:cNvCxnSpPr>
            <p:nvPr/>
          </p:nvCxnSpPr>
          <p:spPr bwMode="auto">
            <a:xfrm rot="16200000" flipH="1">
              <a:off x="6096314" y="2654312"/>
              <a:ext cx="190854" cy="109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49" name="Straight Connector 202"/>
            <p:cNvCxnSpPr>
              <a:cxnSpLocks noChangeShapeType="1"/>
              <a:stCxn id="834" idx="2"/>
              <a:endCxn id="829" idx="5"/>
            </p:cNvCxnSpPr>
            <p:nvPr/>
          </p:nvCxnSpPr>
          <p:spPr bwMode="auto">
            <a:xfrm rot="10800000">
              <a:off x="6090704" y="2641009"/>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0" name="Straight Connector 205"/>
            <p:cNvCxnSpPr>
              <a:cxnSpLocks noChangeShapeType="1"/>
              <a:stCxn id="829" idx="1"/>
              <a:endCxn id="835" idx="0"/>
            </p:cNvCxnSpPr>
            <p:nvPr/>
          </p:nvCxnSpPr>
          <p:spPr bwMode="auto">
            <a:xfrm rot="-5400000" flipH="1" flipV="1">
              <a:off x="5891369" y="2568553"/>
              <a:ext cx="127072" cy="2168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1" name="Straight Connector 214"/>
            <p:cNvCxnSpPr>
              <a:cxnSpLocks noChangeShapeType="1"/>
              <a:stCxn id="841" idx="0"/>
              <a:endCxn id="834" idx="4"/>
            </p:cNvCxnSpPr>
            <p:nvPr/>
          </p:nvCxnSpPr>
          <p:spPr bwMode="auto">
            <a:xfrm rot="16200000" flipV="1">
              <a:off x="6155556" y="2815120"/>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2" name="Straight Connector 217"/>
            <p:cNvCxnSpPr>
              <a:cxnSpLocks noChangeShapeType="1"/>
              <a:stCxn id="842" idx="0"/>
              <a:endCxn id="841" idx="5"/>
            </p:cNvCxnSpPr>
            <p:nvPr/>
          </p:nvCxnSpPr>
          <p:spPr bwMode="auto">
            <a:xfrm rot="5400000" flipH="1" flipV="1">
              <a:off x="6136497" y="2961659"/>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3" name="Straight Connector 220"/>
            <p:cNvCxnSpPr>
              <a:cxnSpLocks noChangeShapeType="1"/>
              <a:stCxn id="843" idx="0"/>
              <a:endCxn id="842" idx="4"/>
            </p:cNvCxnSpPr>
            <p:nvPr/>
          </p:nvCxnSpPr>
          <p:spPr bwMode="auto">
            <a:xfrm rot="16200000" flipV="1">
              <a:off x="6109070" y="3174045"/>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4" name="Straight Connector 223"/>
            <p:cNvCxnSpPr>
              <a:cxnSpLocks noChangeShapeType="1"/>
              <a:endCxn id="843" idx="4"/>
            </p:cNvCxnSpPr>
            <p:nvPr/>
          </p:nvCxnSpPr>
          <p:spPr bwMode="auto">
            <a:xfrm flipV="1">
              <a:off x="6020333" y="3300523"/>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5" name="Straight Connector 251"/>
            <p:cNvCxnSpPr>
              <a:cxnSpLocks noChangeShapeType="1"/>
              <a:stCxn id="844" idx="4"/>
              <a:endCxn id="845" idx="1"/>
            </p:cNvCxnSpPr>
            <p:nvPr/>
          </p:nvCxnSpPr>
          <p:spPr bwMode="auto">
            <a:xfrm rot="16200000" flipH="1">
              <a:off x="5745585" y="3233261"/>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6" name="Straight Connector 254"/>
            <p:cNvCxnSpPr>
              <a:cxnSpLocks noChangeShapeType="1"/>
              <a:stCxn id="845" idx="5"/>
            </p:cNvCxnSpPr>
            <p:nvPr/>
          </p:nvCxnSpPr>
          <p:spPr bwMode="auto">
            <a:xfrm rot="5400000" flipH="1" flipV="1">
              <a:off x="5918840" y="3287874"/>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7" name="Straight Connector 269"/>
            <p:cNvCxnSpPr>
              <a:cxnSpLocks noChangeShapeType="1"/>
              <a:stCxn id="845" idx="0"/>
              <a:endCxn id="830" idx="4"/>
            </p:cNvCxnSpPr>
            <p:nvPr/>
          </p:nvCxnSpPr>
          <p:spPr bwMode="auto">
            <a:xfrm rot="5400000" flipH="1" flipV="1">
              <a:off x="5765182" y="3113414"/>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8" name="Straight Connector 272"/>
            <p:cNvCxnSpPr>
              <a:cxnSpLocks noChangeShapeType="1"/>
              <a:stCxn id="845" idx="7"/>
              <a:endCxn id="833" idx="4"/>
            </p:cNvCxnSpPr>
            <p:nvPr/>
          </p:nvCxnSpPr>
          <p:spPr bwMode="auto">
            <a:xfrm rot="5400000" flipH="1" flipV="1">
              <a:off x="5828720" y="3011025"/>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59" name="Straight Connector 275"/>
            <p:cNvCxnSpPr>
              <a:cxnSpLocks noChangeShapeType="1"/>
              <a:stCxn id="845" idx="0"/>
              <a:endCxn id="838" idx="4"/>
            </p:cNvCxnSpPr>
            <p:nvPr/>
          </p:nvCxnSpPr>
          <p:spPr bwMode="auto">
            <a:xfrm rot="5400000" flipH="1" flipV="1">
              <a:off x="5671636" y="3103797"/>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60" name="Straight Connector 279"/>
            <p:cNvCxnSpPr>
              <a:cxnSpLocks noChangeShapeType="1"/>
              <a:stCxn id="831" idx="4"/>
              <a:endCxn id="838" idx="7"/>
            </p:cNvCxnSpPr>
            <p:nvPr/>
          </p:nvCxnSpPr>
          <p:spPr bwMode="auto">
            <a:xfrm rot="5400000">
              <a:off x="5884025" y="2756716"/>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61" name="Straight Connector 282"/>
            <p:cNvCxnSpPr>
              <a:cxnSpLocks noChangeShapeType="1"/>
              <a:stCxn id="831" idx="4"/>
              <a:endCxn id="832" idx="1"/>
            </p:cNvCxnSpPr>
            <p:nvPr/>
          </p:nvCxnSpPr>
          <p:spPr bwMode="auto">
            <a:xfrm rot="16200000" flipH="1">
              <a:off x="5971618" y="2789204"/>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62" name="Straight Connector 285"/>
            <p:cNvCxnSpPr>
              <a:cxnSpLocks noChangeShapeType="1"/>
              <a:stCxn id="830" idx="7"/>
              <a:endCxn id="833" idx="3"/>
            </p:cNvCxnSpPr>
            <p:nvPr/>
          </p:nvCxnSpPr>
          <p:spPr bwMode="auto">
            <a:xfrm rot="5400000" flipH="1" flipV="1">
              <a:off x="6042992" y="2912322"/>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63" name="Straight Connector 288"/>
            <p:cNvCxnSpPr>
              <a:cxnSpLocks noChangeShapeType="1"/>
              <a:stCxn id="832" idx="5"/>
              <a:endCxn id="841" idx="2"/>
            </p:cNvCxnSpPr>
            <p:nvPr/>
          </p:nvCxnSpPr>
          <p:spPr bwMode="auto">
            <a:xfrm rot="16200000" flipH="1">
              <a:off x="6125071" y="2823162"/>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64" name="Straight Connector 291"/>
            <p:cNvCxnSpPr>
              <a:cxnSpLocks noChangeShapeType="1"/>
              <a:stCxn id="832" idx="5"/>
              <a:endCxn id="833" idx="0"/>
            </p:cNvCxnSpPr>
            <p:nvPr/>
          </p:nvCxnSpPr>
          <p:spPr bwMode="auto">
            <a:xfrm rot="16200000" flipH="1">
              <a:off x="6075660" y="2872574"/>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65" name="Straight Connector 297"/>
            <p:cNvCxnSpPr>
              <a:cxnSpLocks noChangeShapeType="1"/>
              <a:stCxn id="836" idx="7"/>
              <a:endCxn id="835" idx="3"/>
            </p:cNvCxnSpPr>
            <p:nvPr/>
          </p:nvCxnSpPr>
          <p:spPr bwMode="auto">
            <a:xfrm rot="5400000" flipH="1" flipV="1">
              <a:off x="5759569" y="2793603"/>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66" name="Straight Connector 300"/>
            <p:cNvCxnSpPr>
              <a:cxnSpLocks noChangeShapeType="1"/>
              <a:stCxn id="837" idx="2"/>
              <a:endCxn id="836" idx="4"/>
            </p:cNvCxnSpPr>
            <p:nvPr/>
          </p:nvCxnSpPr>
          <p:spPr bwMode="auto">
            <a:xfrm rot="10800000" flipH="1">
              <a:off x="5717545" y="2899657"/>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67" name="Straight Connector 303"/>
            <p:cNvCxnSpPr>
              <a:cxnSpLocks noChangeShapeType="1"/>
              <a:endCxn id="837" idx="4"/>
            </p:cNvCxnSpPr>
            <p:nvPr/>
          </p:nvCxnSpPr>
          <p:spPr bwMode="auto">
            <a:xfrm rot="16200000" flipV="1">
              <a:off x="5728615" y="3070715"/>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8" name="Oval 346"/>
            <p:cNvSpPr>
              <a:spLocks noChangeArrowheads="1"/>
            </p:cNvSpPr>
            <p:nvPr/>
          </p:nvSpPr>
          <p:spPr bwMode="auto">
            <a:xfrm>
              <a:off x="6298213" y="2796825"/>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9" name="Oval 352"/>
            <p:cNvSpPr>
              <a:spLocks noChangeArrowheads="1"/>
            </p:cNvSpPr>
            <p:nvPr/>
          </p:nvSpPr>
          <p:spPr bwMode="auto">
            <a:xfrm>
              <a:off x="6307737" y="3161778"/>
              <a:ext cx="38089" cy="3808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870" name="Straight Connector 378"/>
            <p:cNvCxnSpPr>
              <a:cxnSpLocks noChangeShapeType="1"/>
              <a:endCxn id="868" idx="6"/>
            </p:cNvCxnSpPr>
            <p:nvPr/>
          </p:nvCxnSpPr>
          <p:spPr bwMode="auto">
            <a:xfrm rot="5400000" flipH="1" flipV="1">
              <a:off x="6163889" y="2985536"/>
              <a:ext cx="343979" cy="3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71" name="Straight Connector 379"/>
            <p:cNvCxnSpPr>
              <a:cxnSpLocks noChangeShapeType="1"/>
              <a:stCxn id="843" idx="6"/>
              <a:endCxn id="869" idx="2"/>
            </p:cNvCxnSpPr>
            <p:nvPr/>
          </p:nvCxnSpPr>
          <p:spPr bwMode="auto">
            <a:xfrm flipV="1">
              <a:off x="6216701" y="3179649"/>
              <a:ext cx="90431" cy="1016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72" name="Straight Connector 380"/>
            <p:cNvCxnSpPr>
              <a:cxnSpLocks noChangeShapeType="1"/>
              <a:stCxn id="843" idx="7"/>
              <a:endCxn id="868" idx="5"/>
            </p:cNvCxnSpPr>
            <p:nvPr/>
          </p:nvCxnSpPr>
          <p:spPr bwMode="auto">
            <a:xfrm rot="5400000" flipH="1" flipV="1">
              <a:off x="6052940" y="2988144"/>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73" name="Straight Connector 381"/>
            <p:cNvCxnSpPr>
              <a:cxnSpLocks noChangeShapeType="1"/>
              <a:stCxn id="839" idx="5"/>
              <a:endCxn id="868" idx="0"/>
            </p:cNvCxnSpPr>
            <p:nvPr/>
          </p:nvCxnSpPr>
          <p:spPr bwMode="auto">
            <a:xfrm rot="16200000" flipH="1">
              <a:off x="6134638" y="2613174"/>
              <a:ext cx="338231" cy="284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74" name="Straight Connector 382"/>
            <p:cNvCxnSpPr>
              <a:cxnSpLocks noChangeShapeType="1"/>
              <a:stCxn id="611" idx="2"/>
              <a:endCxn id="839" idx="5"/>
            </p:cNvCxnSpPr>
            <p:nvPr/>
          </p:nvCxnSpPr>
          <p:spPr bwMode="auto">
            <a:xfrm rot="10800000">
              <a:off x="6289295" y="2458505"/>
              <a:ext cx="148321" cy="421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75" name="Straight Connector 388"/>
            <p:cNvCxnSpPr>
              <a:cxnSpLocks noChangeShapeType="1"/>
              <a:stCxn id="840" idx="7"/>
              <a:endCxn id="839" idx="5"/>
            </p:cNvCxnSpPr>
            <p:nvPr/>
          </p:nvCxnSpPr>
          <p:spPr bwMode="auto">
            <a:xfrm rot="5400000" flipH="1" flipV="1">
              <a:off x="6212359" y="2459917"/>
              <a:ext cx="7884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76" name="Straight Connector 47"/>
            <p:cNvCxnSpPr>
              <a:cxnSpLocks noChangeShapeType="1"/>
              <a:stCxn id="359" idx="1"/>
              <a:endCxn id="845" idx="4"/>
            </p:cNvCxnSpPr>
            <p:nvPr/>
          </p:nvCxnSpPr>
          <p:spPr bwMode="auto">
            <a:xfrm rot="16200000" flipV="1">
              <a:off x="5764469" y="3441911"/>
              <a:ext cx="254361" cy="842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77" name="Straight Connector 511"/>
            <p:cNvCxnSpPr>
              <a:cxnSpLocks noChangeShapeType="1"/>
              <a:stCxn id="798" idx="3"/>
              <a:endCxn id="573" idx="0"/>
            </p:cNvCxnSpPr>
            <p:nvPr/>
          </p:nvCxnSpPr>
          <p:spPr bwMode="auto">
            <a:xfrm rot="5400000">
              <a:off x="7556898" y="4029949"/>
              <a:ext cx="1090783" cy="495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878" name="Right Arrow 607"/>
          <p:cNvSpPr>
            <a:spLocks noChangeArrowheads="1"/>
          </p:cNvSpPr>
          <p:nvPr/>
        </p:nvSpPr>
        <p:spPr bwMode="auto">
          <a:xfrm>
            <a:off x="4152900" y="1206500"/>
            <a:ext cx="838200" cy="863600"/>
          </a:xfrm>
          <a:prstGeom prst="rightArrow">
            <a:avLst>
              <a:gd name="adj1" fmla="val 50000"/>
              <a:gd name="adj2" fmla="val 50000"/>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grpSp>
        <p:nvGrpSpPr>
          <p:cNvPr id="879" name="Group 665"/>
          <p:cNvGrpSpPr>
            <a:grpSpLocks/>
          </p:cNvGrpSpPr>
          <p:nvPr/>
        </p:nvGrpSpPr>
        <p:grpSpPr bwMode="auto">
          <a:xfrm>
            <a:off x="458788" y="1739900"/>
            <a:ext cx="3871912" cy="4776788"/>
            <a:chOff x="458999" y="1739810"/>
            <a:chExt cx="3871701" cy="4776560"/>
          </a:xfrm>
        </p:grpSpPr>
        <p:grpSp>
          <p:nvGrpSpPr>
            <p:cNvPr id="880" name="Group 593"/>
            <p:cNvGrpSpPr>
              <a:grpSpLocks/>
            </p:cNvGrpSpPr>
            <p:nvPr/>
          </p:nvGrpSpPr>
          <p:grpSpPr bwMode="auto">
            <a:xfrm>
              <a:off x="628650" y="2557463"/>
              <a:ext cx="3702050" cy="3784917"/>
              <a:chOff x="361950" y="2679383"/>
              <a:chExt cx="3702050" cy="3784917"/>
            </a:xfrm>
          </p:grpSpPr>
          <p:sp>
            <p:nvSpPr>
              <p:cNvPr id="886" name="Rectangle 141"/>
              <p:cNvSpPr>
                <a:spLocks noChangeArrowheads="1"/>
              </p:cNvSpPr>
              <p:nvPr/>
            </p:nvSpPr>
            <p:spPr bwMode="auto">
              <a:xfrm>
                <a:off x="361950" y="4857750"/>
                <a:ext cx="105251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a:t>Current </a:t>
                </a:r>
              </a:p>
              <a:p>
                <a:pPr algn="ctr"/>
                <a:r>
                  <a:rPr lang="en-US" sz="2000" b="0"/>
                  <a:t>PC</a:t>
                </a:r>
              </a:p>
            </p:txBody>
          </p:sp>
          <p:sp>
            <p:nvSpPr>
              <p:cNvPr id="887" name="Flowchart: Manual Operation 82"/>
              <p:cNvSpPr>
                <a:spLocks noChangeArrowheads="1"/>
              </p:cNvSpPr>
              <p:nvPr/>
            </p:nvSpPr>
            <p:spPr bwMode="auto">
              <a:xfrm>
                <a:off x="1273327" y="3557099"/>
                <a:ext cx="1366763" cy="417493"/>
              </a:xfrm>
              <a:prstGeom prst="flowChartManualOperation">
                <a:avLst/>
              </a:prstGeom>
              <a:noFill/>
              <a:ln w="38100" algn="ctr">
                <a:solidFill>
                  <a:schemeClr val="tx2">
                    <a:lumMod val="60000"/>
                    <a:lumOff val="40000"/>
                  </a:schemeClr>
                </a:solidFill>
                <a:round/>
                <a:headEnd type="none" w="sm" len="sm"/>
                <a:tailEnd type="none" w="sm" len="sm"/>
              </a:ln>
            </p:spPr>
            <p:txBody>
              <a:bodyPr/>
              <a:lstStyle/>
              <a:p>
                <a:endParaRPr lang="en-US" sz="2000" b="0"/>
              </a:p>
            </p:txBody>
          </p:sp>
          <p:grpSp>
            <p:nvGrpSpPr>
              <p:cNvPr id="888" name="Group 83"/>
              <p:cNvGrpSpPr>
                <a:grpSpLocks/>
              </p:cNvGrpSpPr>
              <p:nvPr/>
            </p:nvGrpSpPr>
            <p:grpSpPr bwMode="auto">
              <a:xfrm>
                <a:off x="735105" y="4264782"/>
                <a:ext cx="1395961" cy="449738"/>
                <a:chOff x="6371386" y="2768127"/>
                <a:chExt cx="1454986" cy="466344"/>
              </a:xfrm>
            </p:grpSpPr>
            <p:cxnSp>
              <p:nvCxnSpPr>
                <p:cNvPr id="909" name="Straight Connector 84"/>
                <p:cNvCxnSpPr>
                  <a:cxnSpLocks noChangeShapeType="1"/>
                </p:cNvCxnSpPr>
                <p:nvPr/>
              </p:nvCxnSpPr>
              <p:spPr bwMode="auto">
                <a:xfrm rot="16200000" flipH="1">
                  <a:off x="6789679" y="2801910"/>
                  <a:ext cx="166249" cy="109199"/>
                </a:xfrm>
                <a:prstGeom prst="line">
                  <a:avLst/>
                </a:prstGeom>
                <a:noFill/>
                <a:ln w="38100" algn="ctr">
                  <a:solidFill>
                    <a:schemeClr val="tx2">
                      <a:lumMod val="60000"/>
                      <a:lumOff val="40000"/>
                    </a:schemeClr>
                  </a:solidFill>
                  <a:round/>
                  <a:headEnd type="none" w="sm" len="sm"/>
                  <a:tailEnd type="none" w="sm" len="sm"/>
                </a:ln>
              </p:spPr>
            </p:cxnSp>
            <p:cxnSp>
              <p:nvCxnSpPr>
                <p:cNvPr id="910" name="Straight Connector 85"/>
                <p:cNvCxnSpPr>
                  <a:cxnSpLocks noChangeShapeType="1"/>
                </p:cNvCxnSpPr>
                <p:nvPr/>
              </p:nvCxnSpPr>
              <p:spPr bwMode="auto">
                <a:xfrm rot="5400000">
                  <a:off x="7283553" y="2802732"/>
                  <a:ext cx="164604" cy="109199"/>
                </a:xfrm>
                <a:prstGeom prst="line">
                  <a:avLst/>
                </a:prstGeom>
                <a:noFill/>
                <a:ln w="38100" algn="ctr">
                  <a:solidFill>
                    <a:schemeClr val="tx2">
                      <a:lumMod val="60000"/>
                      <a:lumOff val="40000"/>
                    </a:schemeClr>
                  </a:solidFill>
                  <a:round/>
                  <a:headEnd type="none" w="sm" len="sm"/>
                  <a:tailEnd type="none" w="sm" len="sm"/>
                </a:ln>
              </p:spPr>
            </p:cxnSp>
            <p:cxnSp>
              <p:nvCxnSpPr>
                <p:cNvPr id="911" name="Straight Connector 86"/>
                <p:cNvCxnSpPr>
                  <a:cxnSpLocks noChangeShapeType="1"/>
                </p:cNvCxnSpPr>
                <p:nvPr/>
              </p:nvCxnSpPr>
              <p:spPr bwMode="auto">
                <a:xfrm rot="10800000" flipV="1">
                  <a:off x="6914167" y="2933050"/>
                  <a:ext cx="410324" cy="0"/>
                </a:xfrm>
                <a:prstGeom prst="line">
                  <a:avLst/>
                </a:prstGeom>
                <a:noFill/>
                <a:ln w="38100" algn="ctr">
                  <a:solidFill>
                    <a:schemeClr val="tx2">
                      <a:lumMod val="60000"/>
                      <a:lumOff val="40000"/>
                    </a:schemeClr>
                  </a:solidFill>
                  <a:round/>
                  <a:headEnd type="none" w="sm" len="sm"/>
                  <a:tailEnd type="none" w="sm" len="sm"/>
                </a:ln>
              </p:spPr>
            </p:cxnSp>
            <p:cxnSp>
              <p:nvCxnSpPr>
                <p:cNvPr id="912" name="Straight Connector 87"/>
                <p:cNvCxnSpPr>
                  <a:cxnSpLocks noChangeShapeType="1"/>
                </p:cNvCxnSpPr>
                <p:nvPr/>
              </p:nvCxnSpPr>
              <p:spPr bwMode="auto">
                <a:xfrm rot="10800000">
                  <a:off x="6670950" y="3224399"/>
                  <a:ext cx="850430" cy="0"/>
                </a:xfrm>
                <a:prstGeom prst="line">
                  <a:avLst/>
                </a:prstGeom>
                <a:noFill/>
                <a:ln w="38100" algn="ctr">
                  <a:solidFill>
                    <a:schemeClr val="tx2">
                      <a:lumMod val="60000"/>
                      <a:lumOff val="40000"/>
                    </a:schemeClr>
                  </a:solidFill>
                  <a:round/>
                  <a:headEnd type="none" w="sm" len="sm"/>
                  <a:tailEnd type="none" w="sm" len="sm"/>
                </a:ln>
              </p:spPr>
            </p:cxnSp>
            <p:cxnSp>
              <p:nvCxnSpPr>
                <p:cNvPr id="913" name="Straight Connector 88"/>
                <p:cNvCxnSpPr>
                  <a:cxnSpLocks noChangeShapeType="1"/>
                </p:cNvCxnSpPr>
                <p:nvPr/>
              </p:nvCxnSpPr>
              <p:spPr bwMode="auto">
                <a:xfrm rot="5400000" flipH="1" flipV="1">
                  <a:off x="7429094" y="2850798"/>
                  <a:ext cx="462536" cy="301125"/>
                </a:xfrm>
                <a:prstGeom prst="line">
                  <a:avLst/>
                </a:prstGeom>
                <a:noFill/>
                <a:ln w="38100" algn="ctr">
                  <a:solidFill>
                    <a:schemeClr val="tx2">
                      <a:lumMod val="60000"/>
                      <a:lumOff val="40000"/>
                    </a:schemeClr>
                  </a:solidFill>
                  <a:round/>
                  <a:headEnd type="none" w="sm" len="sm"/>
                  <a:tailEnd type="none" w="sm" len="sm"/>
                </a:ln>
              </p:spPr>
            </p:cxnSp>
            <p:cxnSp>
              <p:nvCxnSpPr>
                <p:cNvPr id="914" name="Straight Connector 89"/>
                <p:cNvCxnSpPr>
                  <a:cxnSpLocks noChangeShapeType="1"/>
                </p:cNvCxnSpPr>
                <p:nvPr/>
              </p:nvCxnSpPr>
              <p:spPr bwMode="auto">
                <a:xfrm flipV="1">
                  <a:off x="7403909" y="2783261"/>
                  <a:ext cx="421906" cy="0"/>
                </a:xfrm>
                <a:prstGeom prst="line">
                  <a:avLst/>
                </a:prstGeom>
                <a:noFill/>
                <a:ln w="38100" algn="ctr">
                  <a:solidFill>
                    <a:schemeClr val="tx2">
                      <a:lumMod val="60000"/>
                      <a:lumOff val="40000"/>
                    </a:schemeClr>
                  </a:solidFill>
                  <a:round/>
                  <a:headEnd type="none" w="sm" len="sm"/>
                  <a:tailEnd type="none" w="sm" len="sm"/>
                </a:ln>
              </p:spPr>
            </p:cxnSp>
            <p:cxnSp>
              <p:nvCxnSpPr>
                <p:cNvPr id="915" name="Straight Connector 90"/>
                <p:cNvCxnSpPr>
                  <a:cxnSpLocks noChangeShapeType="1"/>
                </p:cNvCxnSpPr>
                <p:nvPr/>
              </p:nvCxnSpPr>
              <p:spPr bwMode="auto">
                <a:xfrm>
                  <a:off x="6371480" y="2779969"/>
                  <a:ext cx="461614" cy="0"/>
                </a:xfrm>
                <a:prstGeom prst="line">
                  <a:avLst/>
                </a:prstGeom>
                <a:noFill/>
                <a:ln w="38100" algn="ctr">
                  <a:solidFill>
                    <a:schemeClr val="tx2">
                      <a:lumMod val="60000"/>
                      <a:lumOff val="40000"/>
                    </a:schemeClr>
                  </a:solidFill>
                  <a:round/>
                  <a:headEnd type="none" w="sm" len="sm"/>
                  <a:tailEnd type="none" w="sm" len="sm"/>
                </a:ln>
              </p:spPr>
            </p:cxnSp>
            <p:cxnSp>
              <p:nvCxnSpPr>
                <p:cNvPr id="916" name="Straight Connector 91"/>
                <p:cNvCxnSpPr>
                  <a:cxnSpLocks noChangeShapeType="1"/>
                </p:cNvCxnSpPr>
                <p:nvPr/>
              </p:nvCxnSpPr>
              <p:spPr bwMode="auto">
                <a:xfrm rot="16200000" flipV="1">
                  <a:off x="6301537" y="2849971"/>
                  <a:ext cx="465829" cy="302780"/>
                </a:xfrm>
                <a:prstGeom prst="line">
                  <a:avLst/>
                </a:prstGeom>
                <a:noFill/>
                <a:ln w="38100" algn="ctr">
                  <a:solidFill>
                    <a:schemeClr val="tx2">
                      <a:lumMod val="60000"/>
                      <a:lumOff val="40000"/>
                    </a:schemeClr>
                  </a:solidFill>
                  <a:round/>
                  <a:headEnd type="none" w="sm" len="sm"/>
                  <a:tailEnd type="none" w="sm" len="sm"/>
                </a:ln>
              </p:spPr>
            </p:cxnSp>
          </p:grpSp>
          <p:sp>
            <p:nvSpPr>
              <p:cNvPr id="889" name="Oval 92"/>
              <p:cNvSpPr>
                <a:spLocks noChangeArrowheads="1"/>
              </p:cNvSpPr>
              <p:nvPr/>
            </p:nvSpPr>
            <p:spPr bwMode="auto">
              <a:xfrm>
                <a:off x="1933691" y="5074676"/>
                <a:ext cx="480987" cy="530200"/>
              </a:xfrm>
              <a:prstGeom prst="ellipse">
                <a:avLst/>
              </a:prstGeom>
              <a:noFill/>
              <a:ln w="38100" algn="ctr">
                <a:solidFill>
                  <a:schemeClr val="tx2">
                    <a:lumMod val="60000"/>
                    <a:lumOff val="40000"/>
                  </a:schemeClr>
                </a:solidFill>
                <a:round/>
                <a:headEnd type="none" w="sm" len="sm"/>
                <a:tailEnd type="none" w="sm" len="sm"/>
              </a:ln>
            </p:spPr>
            <p:txBody>
              <a:bodyPr/>
              <a:lstStyle/>
              <a:p>
                <a:r>
                  <a:rPr lang="en-US" sz="2000" b="0"/>
                  <a:t>=</a:t>
                </a:r>
              </a:p>
            </p:txBody>
          </p:sp>
          <p:sp>
            <p:nvSpPr>
              <p:cNvPr id="890" name="Rectangle 93"/>
              <p:cNvSpPr>
                <a:spLocks noChangeArrowheads="1"/>
              </p:cNvSpPr>
              <p:nvPr/>
            </p:nvSpPr>
            <p:spPr bwMode="auto">
              <a:xfrm>
                <a:off x="698684" y="6065229"/>
                <a:ext cx="885777" cy="398444"/>
              </a:xfrm>
              <a:prstGeom prst="rect">
                <a:avLst/>
              </a:prstGeom>
              <a:noFill/>
              <a:ln w="38100" algn="ctr">
                <a:solidFill>
                  <a:schemeClr val="tx2">
                    <a:lumMod val="60000"/>
                    <a:lumOff val="40000"/>
                  </a:schemeClr>
                </a:solidFill>
                <a:round/>
                <a:headEnd type="none" w="sm" len="sm"/>
                <a:tailEnd type="none" w="sm" len="sm"/>
              </a:ln>
            </p:spPr>
            <p:txBody>
              <a:bodyPr anchor="ctr"/>
              <a:lstStyle/>
              <a:p>
                <a:pPr algn="ctr">
                  <a:defRPr/>
                </a:pPr>
                <a:r>
                  <a:rPr lang="en-US" sz="2000" b="0" dirty="0">
                    <a:ea typeface="+mn-ea"/>
                  </a:rPr>
                  <a:t>REG</a:t>
                </a:r>
              </a:p>
            </p:txBody>
          </p:sp>
          <p:sp>
            <p:nvSpPr>
              <p:cNvPr id="891" name="Rectangle 94"/>
              <p:cNvSpPr>
                <a:spLocks noChangeArrowheads="1"/>
              </p:cNvSpPr>
              <p:nvPr/>
            </p:nvSpPr>
            <p:spPr bwMode="auto">
              <a:xfrm>
                <a:off x="1814636" y="6065229"/>
                <a:ext cx="890538" cy="398444"/>
              </a:xfrm>
              <a:prstGeom prst="rect">
                <a:avLst/>
              </a:prstGeom>
              <a:noFill/>
              <a:ln w="38100" algn="ctr">
                <a:solidFill>
                  <a:schemeClr val="tx2">
                    <a:lumMod val="60000"/>
                    <a:lumOff val="40000"/>
                  </a:schemeClr>
                </a:solidFill>
                <a:round/>
                <a:headEnd type="none" w="sm" len="sm"/>
                <a:tailEnd type="none" w="sm" len="sm"/>
              </a:ln>
            </p:spPr>
            <p:txBody>
              <a:bodyPr anchor="ctr"/>
              <a:lstStyle/>
              <a:p>
                <a:pPr algn="ctr">
                  <a:defRPr/>
                </a:pPr>
                <a:r>
                  <a:rPr lang="en-US" sz="2000" b="0">
                    <a:ea typeface="+mn-ea"/>
                  </a:rPr>
                  <a:t>REG</a:t>
                </a:r>
              </a:p>
            </p:txBody>
          </p:sp>
          <p:sp>
            <p:nvSpPr>
              <p:cNvPr id="892" name="TextBox 123"/>
              <p:cNvSpPr txBox="1">
                <a:spLocks noChangeArrowheads="1"/>
              </p:cNvSpPr>
              <p:nvPr/>
            </p:nvSpPr>
            <p:spPr bwMode="auto">
              <a:xfrm>
                <a:off x="1287483" y="4405308"/>
                <a:ext cx="3337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t>+</a:t>
                </a:r>
              </a:p>
            </p:txBody>
          </p:sp>
          <p:sp>
            <p:nvSpPr>
              <p:cNvPr id="893" name="TextBox 123"/>
              <p:cNvSpPr txBox="1">
                <a:spLocks noChangeArrowheads="1"/>
              </p:cNvSpPr>
              <p:nvPr/>
            </p:nvSpPr>
            <p:spPr bwMode="auto">
              <a:xfrm>
                <a:off x="1627402" y="3579306"/>
                <a:ext cx="755439"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t>MUX</a:t>
                </a:r>
              </a:p>
            </p:txBody>
          </p:sp>
          <p:cxnSp>
            <p:nvCxnSpPr>
              <p:cNvPr id="894" name="Straight Arrow Connector 63"/>
              <p:cNvCxnSpPr>
                <a:cxnSpLocks noChangeShapeType="1"/>
              </p:cNvCxnSpPr>
              <p:nvPr/>
            </p:nvCxnSpPr>
            <p:spPr bwMode="auto">
              <a:xfrm rot="16200000" flipH="1">
                <a:off x="2287201" y="3445226"/>
                <a:ext cx="182880" cy="3047"/>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895" name="Straight Arrow Connector 63"/>
              <p:cNvCxnSpPr>
                <a:cxnSpLocks noChangeShapeType="1"/>
              </p:cNvCxnSpPr>
              <p:nvPr/>
            </p:nvCxnSpPr>
            <p:spPr bwMode="auto">
              <a:xfrm rot="16200000" flipH="1">
                <a:off x="1508948" y="3449967"/>
                <a:ext cx="182880" cy="3047"/>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896" name="Straight Arrow Connector 63"/>
              <p:cNvCxnSpPr>
                <a:cxnSpLocks noChangeShapeType="1"/>
              </p:cNvCxnSpPr>
              <p:nvPr/>
            </p:nvCxnSpPr>
            <p:spPr bwMode="auto">
              <a:xfrm rot="16200000" flipH="1">
                <a:off x="1821863" y="4115551"/>
                <a:ext cx="264552" cy="3047"/>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897" name="Straight Arrow Connector 63"/>
              <p:cNvCxnSpPr>
                <a:cxnSpLocks noChangeShapeType="1"/>
              </p:cNvCxnSpPr>
              <p:nvPr/>
            </p:nvCxnSpPr>
            <p:spPr bwMode="auto">
              <a:xfrm rot="10800000">
                <a:off x="2516950" y="3798949"/>
                <a:ext cx="434907" cy="5612"/>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898" name="Straight Arrow Connector 63"/>
              <p:cNvCxnSpPr>
                <a:cxnSpLocks noChangeShapeType="1"/>
              </p:cNvCxnSpPr>
              <p:nvPr/>
            </p:nvCxnSpPr>
            <p:spPr bwMode="auto">
              <a:xfrm rot="16200000" flipH="1">
                <a:off x="688813" y="3991918"/>
                <a:ext cx="520646" cy="13178"/>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899" name="Straight Arrow Connector 63"/>
              <p:cNvCxnSpPr>
                <a:cxnSpLocks noChangeShapeType="1"/>
                <a:stCxn id="892" idx="2"/>
                <a:endCxn id="889" idx="1"/>
              </p:cNvCxnSpPr>
              <p:nvPr/>
            </p:nvCxnSpPr>
            <p:spPr bwMode="auto">
              <a:xfrm rot="16200000" flipH="1">
                <a:off x="1509014" y="4658449"/>
                <a:ext cx="439853" cy="549122"/>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00" name="Straight Arrow Connector 63"/>
              <p:cNvCxnSpPr>
                <a:cxnSpLocks noChangeShapeType="1"/>
                <a:endCxn id="889" idx="7"/>
              </p:cNvCxnSpPr>
              <p:nvPr/>
            </p:nvCxnSpPr>
            <p:spPr bwMode="auto">
              <a:xfrm rot="5400000">
                <a:off x="2287493" y="4875348"/>
                <a:ext cx="333788" cy="221389"/>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01" name="Straight Arrow Connector 63"/>
              <p:cNvCxnSpPr>
                <a:cxnSpLocks noChangeShapeType="1"/>
                <a:stCxn id="892" idx="2"/>
                <a:endCxn id="890" idx="0"/>
              </p:cNvCxnSpPr>
              <p:nvPr/>
            </p:nvCxnSpPr>
            <p:spPr bwMode="auto">
              <a:xfrm rot="5400000">
                <a:off x="621221" y="5232892"/>
                <a:ext cx="1352966" cy="313352"/>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02" name="Straight Arrow Connector 63"/>
              <p:cNvCxnSpPr>
                <a:cxnSpLocks noChangeShapeType="1"/>
                <a:stCxn id="889" idx="4"/>
                <a:endCxn id="891" idx="0"/>
              </p:cNvCxnSpPr>
              <p:nvPr/>
            </p:nvCxnSpPr>
            <p:spPr bwMode="auto">
              <a:xfrm rot="16200000" flipH="1">
                <a:off x="1986871" y="5792898"/>
                <a:ext cx="459877" cy="86426"/>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903" name="Rectangle 106"/>
              <p:cNvSpPr>
                <a:spLocks noChangeArrowheads="1"/>
              </p:cNvSpPr>
              <p:nvPr/>
            </p:nvSpPr>
            <p:spPr bwMode="auto">
              <a:xfrm>
                <a:off x="2212968" y="4406994"/>
                <a:ext cx="1268472" cy="7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Predicted</a:t>
                </a:r>
              </a:p>
              <a:p>
                <a:pPr algn="ctr"/>
                <a:r>
                  <a:rPr lang="en-US" sz="2000" b="0"/>
                  <a:t>PC</a:t>
                </a:r>
              </a:p>
            </p:txBody>
          </p:sp>
          <p:sp>
            <p:nvSpPr>
              <p:cNvPr id="904" name="Rectangle 107"/>
              <p:cNvSpPr>
                <a:spLocks noChangeArrowheads="1"/>
              </p:cNvSpPr>
              <p:nvPr/>
            </p:nvSpPr>
            <p:spPr bwMode="auto">
              <a:xfrm>
                <a:off x="2940038" y="3603521"/>
                <a:ext cx="738185"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latin typeface="Symbol" charset="0"/>
                  </a:rPr>
                  <a:t>m</a:t>
                </a:r>
                <a:r>
                  <a:rPr lang="en-US" sz="2000" b="0"/>
                  <a:t>op</a:t>
                </a:r>
              </a:p>
            </p:txBody>
          </p:sp>
          <p:sp>
            <p:nvSpPr>
              <p:cNvPr id="905" name="Rectangle 125"/>
              <p:cNvSpPr>
                <a:spLocks noChangeArrowheads="1"/>
              </p:cNvSpPr>
              <p:nvPr/>
            </p:nvSpPr>
            <p:spPr bwMode="auto">
              <a:xfrm>
                <a:off x="2152351" y="2997850"/>
                <a:ext cx="549520"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16</a:t>
                </a:r>
              </a:p>
            </p:txBody>
          </p:sp>
          <p:sp>
            <p:nvSpPr>
              <p:cNvPr id="906" name="Rectangle 132"/>
              <p:cNvSpPr>
                <a:spLocks noChangeArrowheads="1"/>
              </p:cNvSpPr>
              <p:nvPr/>
            </p:nvSpPr>
            <p:spPr bwMode="auto">
              <a:xfrm>
                <a:off x="1008464" y="2679383"/>
                <a:ext cx="1210754" cy="7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Register </a:t>
                </a:r>
              </a:p>
              <a:p>
                <a:pPr algn="ctr"/>
                <a:r>
                  <a:rPr lang="en-US" sz="2000" b="0"/>
                  <a:t>value</a:t>
                </a:r>
              </a:p>
            </p:txBody>
          </p:sp>
          <p:sp>
            <p:nvSpPr>
              <p:cNvPr id="907" name="Rectangle 137"/>
              <p:cNvSpPr>
                <a:spLocks noChangeArrowheads="1"/>
              </p:cNvSpPr>
              <p:nvPr/>
            </p:nvSpPr>
            <p:spPr bwMode="auto">
              <a:xfrm>
                <a:off x="614356" y="3091502"/>
                <a:ext cx="668866" cy="7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Last</a:t>
                </a:r>
              </a:p>
              <a:p>
                <a:pPr algn="ctr"/>
                <a:r>
                  <a:rPr lang="en-US" sz="2000" b="0"/>
                  <a:t>PC</a:t>
                </a:r>
              </a:p>
            </p:txBody>
          </p:sp>
          <p:sp>
            <p:nvSpPr>
              <p:cNvPr id="908" name="Rectangle 142"/>
              <p:cNvSpPr>
                <a:spLocks noChangeArrowheads="1"/>
              </p:cNvSpPr>
              <p:nvPr/>
            </p:nvSpPr>
            <p:spPr bwMode="auto">
              <a:xfrm>
                <a:off x="2126431" y="5587149"/>
                <a:ext cx="1937569"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a:t>Misprediction?</a:t>
                </a:r>
              </a:p>
            </p:txBody>
          </p:sp>
        </p:grpSp>
        <p:grpSp>
          <p:nvGrpSpPr>
            <p:cNvPr id="881" name="Group 664"/>
            <p:cNvGrpSpPr>
              <a:grpSpLocks/>
            </p:cNvGrpSpPr>
            <p:nvPr/>
          </p:nvGrpSpPr>
          <p:grpSpPr bwMode="auto">
            <a:xfrm>
              <a:off x="458999" y="1739810"/>
              <a:ext cx="3775549" cy="4776560"/>
              <a:chOff x="458999" y="1739810"/>
              <a:chExt cx="3775549" cy="4776560"/>
            </a:xfrm>
          </p:grpSpPr>
          <p:sp>
            <p:nvSpPr>
              <p:cNvPr id="882" name="Rectangle 881"/>
              <p:cNvSpPr/>
              <p:nvPr/>
            </p:nvSpPr>
            <p:spPr bwMode="auto">
              <a:xfrm>
                <a:off x="458999" y="2541460"/>
                <a:ext cx="3770106" cy="3974910"/>
              </a:xfrm>
              <a:prstGeom prst="rect">
                <a:avLst/>
              </a:prstGeom>
              <a:noFill/>
              <a:ln w="38100" cap="flat" cmpd="sng" algn="ctr">
                <a:solidFill>
                  <a:schemeClr val="tx2">
                    <a:lumMod val="60000"/>
                    <a:lumOff val="40000"/>
                  </a:schemeClr>
                </a:solidFill>
                <a:prstDash val="solid"/>
                <a:round/>
                <a:headEnd type="none" w="sm" len="sm"/>
                <a:tailEnd type="none" w="sm" len="sm"/>
              </a:ln>
              <a:effectLst/>
            </p:spPr>
            <p:txBody>
              <a:bodyPr/>
              <a:lstStyle/>
              <a:p>
                <a:endParaRPr lang="en-US" sz="2000" b="0"/>
              </a:p>
            </p:txBody>
          </p:sp>
          <p:sp>
            <p:nvSpPr>
              <p:cNvPr id="883" name="Rectangle 882"/>
              <p:cNvSpPr/>
              <p:nvPr/>
            </p:nvSpPr>
            <p:spPr bwMode="auto">
              <a:xfrm>
                <a:off x="3583029" y="1739810"/>
                <a:ext cx="131755" cy="133344"/>
              </a:xfrm>
              <a:prstGeom prst="rect">
                <a:avLst/>
              </a:prstGeom>
              <a:solidFill>
                <a:schemeClr val="tx2">
                  <a:lumMod val="60000"/>
                  <a:lumOff val="40000"/>
                  <a:alpha val="50000"/>
                </a:schemeClr>
              </a:solidFill>
              <a:ln w="38100" cap="flat" cmpd="sng" algn="ctr">
                <a:solidFill>
                  <a:schemeClr val="tx2">
                    <a:lumMod val="60000"/>
                    <a:lumOff val="40000"/>
                  </a:schemeClr>
                </a:solidFill>
                <a:prstDash val="solid"/>
                <a:round/>
                <a:headEnd type="none" w="sm" len="sm"/>
                <a:tailEnd type="none" w="sm" len="sm"/>
              </a:ln>
              <a:effectLst/>
            </p:spPr>
            <p:txBody>
              <a:bodyPr/>
              <a:lstStyle/>
              <a:p>
                <a:endParaRPr lang="en-US" sz="2000" b="0"/>
              </a:p>
            </p:txBody>
          </p:sp>
          <p:cxnSp>
            <p:nvCxnSpPr>
              <p:cNvPr id="884" name="Straight Connector 883"/>
              <p:cNvCxnSpPr>
                <a:stCxn id="883" idx="3"/>
              </p:cNvCxnSpPr>
              <p:nvPr/>
            </p:nvCxnSpPr>
            <p:spPr bwMode="auto">
              <a:xfrm>
                <a:off x="3714783" y="1806482"/>
                <a:ext cx="519085" cy="730215"/>
              </a:xfrm>
              <a:prstGeom prst="line">
                <a:avLst/>
              </a:prstGeom>
              <a:solidFill>
                <a:schemeClr val="bg1"/>
              </a:solidFill>
              <a:ln w="38100" cap="flat" cmpd="sng" algn="ctr">
                <a:solidFill>
                  <a:schemeClr val="tx2">
                    <a:lumMod val="60000"/>
                    <a:lumOff val="40000"/>
                  </a:schemeClr>
                </a:solidFill>
                <a:prstDash val="solid"/>
                <a:round/>
                <a:headEnd type="none" w="sm" len="sm"/>
                <a:tailEnd type="none" w="sm" len="sm"/>
              </a:ln>
              <a:effectLst/>
            </p:spPr>
          </p:cxnSp>
          <p:cxnSp>
            <p:nvCxnSpPr>
              <p:cNvPr id="885" name="Straight Connector 884"/>
              <p:cNvCxnSpPr>
                <a:stCxn id="883" idx="1"/>
              </p:cNvCxnSpPr>
              <p:nvPr/>
            </p:nvCxnSpPr>
            <p:spPr bwMode="auto">
              <a:xfrm rot="10800000" flipV="1">
                <a:off x="468523" y="1806482"/>
                <a:ext cx="3114505" cy="730215"/>
              </a:xfrm>
              <a:prstGeom prst="line">
                <a:avLst/>
              </a:prstGeom>
              <a:solidFill>
                <a:schemeClr val="bg1"/>
              </a:solidFill>
              <a:ln w="38100" cap="flat" cmpd="sng" algn="ctr">
                <a:solidFill>
                  <a:schemeClr val="tx2">
                    <a:lumMod val="60000"/>
                    <a:lumOff val="40000"/>
                  </a:schemeClr>
                </a:solidFill>
                <a:prstDash val="solid"/>
                <a:round/>
                <a:headEnd type="none" w="sm" len="sm"/>
                <a:tailEnd type="none" w="sm" len="sm"/>
              </a:ln>
              <a:effectLst/>
            </p:spPr>
          </p:cxnSp>
        </p:grpSp>
      </p:grpSp>
      <p:grpSp>
        <p:nvGrpSpPr>
          <p:cNvPr id="917" name="Group 663"/>
          <p:cNvGrpSpPr>
            <a:grpSpLocks/>
          </p:cNvGrpSpPr>
          <p:nvPr/>
        </p:nvGrpSpPr>
        <p:grpSpPr bwMode="auto">
          <a:xfrm>
            <a:off x="4905375" y="1103313"/>
            <a:ext cx="3794125" cy="5395912"/>
            <a:chOff x="4905165" y="1127051"/>
            <a:chExt cx="3794659" cy="5395669"/>
          </a:xfrm>
        </p:grpSpPr>
        <p:grpSp>
          <p:nvGrpSpPr>
            <p:cNvPr id="918" name="Group 660"/>
            <p:cNvGrpSpPr>
              <a:grpSpLocks/>
            </p:cNvGrpSpPr>
            <p:nvPr/>
          </p:nvGrpSpPr>
          <p:grpSpPr bwMode="auto">
            <a:xfrm>
              <a:off x="4905165" y="1127051"/>
              <a:ext cx="3785179" cy="5395669"/>
              <a:chOff x="4905165" y="1127051"/>
              <a:chExt cx="3785179" cy="5395669"/>
            </a:xfrm>
          </p:grpSpPr>
          <p:sp>
            <p:nvSpPr>
              <p:cNvPr id="941" name="Rectangle 66"/>
              <p:cNvSpPr>
                <a:spLocks noChangeArrowheads="1"/>
              </p:cNvSpPr>
              <p:nvPr/>
            </p:nvSpPr>
            <p:spPr bwMode="auto">
              <a:xfrm>
                <a:off x="7077195" y="1127051"/>
                <a:ext cx="190381" cy="191712"/>
              </a:xfrm>
              <a:prstGeom prst="rect">
                <a:avLst/>
              </a:prstGeom>
              <a:solidFill>
                <a:srgbClr val="66FFFF">
                  <a:alpha val="50195"/>
                </a:srgbClr>
              </a:solidFill>
              <a:ln w="38100">
                <a:solidFill>
                  <a:srgbClr val="66FFFF"/>
                </a:solidFill>
                <a:round/>
                <a:headEnd type="none" w="sm" len="sm"/>
                <a:tailEnd type="none" w="sm" len="sm"/>
              </a:ln>
            </p:spPr>
            <p:txBody>
              <a:bodyPr/>
              <a:lstStyle/>
              <a:p>
                <a:endParaRPr lang="en-US" sz="1400" b="0"/>
              </a:p>
            </p:txBody>
          </p:sp>
          <p:cxnSp>
            <p:nvCxnSpPr>
              <p:cNvPr id="942" name="Straight Connector 83"/>
              <p:cNvCxnSpPr>
                <a:cxnSpLocks noChangeShapeType="1"/>
                <a:stCxn id="941" idx="3"/>
              </p:cNvCxnSpPr>
              <p:nvPr/>
            </p:nvCxnSpPr>
            <p:spPr bwMode="auto">
              <a:xfrm>
                <a:off x="7267576" y="1222908"/>
                <a:ext cx="1422768" cy="1328906"/>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cxnSp>
            <p:nvCxnSpPr>
              <p:cNvPr id="943" name="Straight Connector 84"/>
              <p:cNvCxnSpPr>
                <a:cxnSpLocks noChangeShapeType="1"/>
                <a:stCxn id="941" idx="1"/>
              </p:cNvCxnSpPr>
              <p:nvPr/>
            </p:nvCxnSpPr>
            <p:spPr bwMode="auto">
              <a:xfrm rot="10800000" flipV="1">
                <a:off x="4905165" y="1222908"/>
                <a:ext cx="2172031" cy="1328904"/>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sp>
            <p:nvSpPr>
              <p:cNvPr id="944" name="Rectangle 65"/>
              <p:cNvSpPr>
                <a:spLocks noChangeArrowheads="1"/>
              </p:cNvSpPr>
              <p:nvPr/>
            </p:nvSpPr>
            <p:spPr bwMode="auto">
              <a:xfrm>
                <a:off x="4919450" y="2541270"/>
                <a:ext cx="3765550" cy="3981450"/>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grpSp>
        <p:grpSp>
          <p:nvGrpSpPr>
            <p:cNvPr id="919" name="Group 659"/>
            <p:cNvGrpSpPr>
              <a:grpSpLocks/>
            </p:cNvGrpSpPr>
            <p:nvPr/>
          </p:nvGrpSpPr>
          <p:grpSpPr bwMode="auto">
            <a:xfrm>
              <a:off x="5035412" y="2624361"/>
              <a:ext cx="3664412" cy="3795489"/>
              <a:chOff x="5035412" y="2624361"/>
              <a:chExt cx="3664412" cy="3795489"/>
            </a:xfrm>
          </p:grpSpPr>
          <p:sp>
            <p:nvSpPr>
              <p:cNvPr id="920" name="Rectangle 141"/>
              <p:cNvSpPr>
                <a:spLocks noChangeArrowheads="1"/>
              </p:cNvSpPr>
              <p:nvPr/>
            </p:nvSpPr>
            <p:spPr bwMode="auto">
              <a:xfrm>
                <a:off x="5086942" y="4743606"/>
                <a:ext cx="110331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a:t>Current </a:t>
                </a:r>
              </a:p>
              <a:p>
                <a:pPr algn="ctr"/>
                <a:r>
                  <a:rPr lang="en-US" sz="2000" b="0"/>
                  <a:t>PC</a:t>
                </a:r>
              </a:p>
            </p:txBody>
          </p:sp>
          <p:sp>
            <p:nvSpPr>
              <p:cNvPr id="921" name="Oval 67"/>
              <p:cNvSpPr>
                <a:spLocks noChangeArrowheads="1"/>
              </p:cNvSpPr>
              <p:nvPr/>
            </p:nvSpPr>
            <p:spPr bwMode="auto">
              <a:xfrm>
                <a:off x="6586538" y="4995863"/>
                <a:ext cx="504825" cy="536575"/>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M</a:t>
                </a:r>
              </a:p>
            </p:txBody>
          </p:sp>
          <p:cxnSp>
            <p:nvCxnSpPr>
              <p:cNvPr id="922" name="Straight Arrow Connector 63"/>
              <p:cNvCxnSpPr>
                <a:cxnSpLocks noChangeShapeType="1"/>
                <a:endCxn id="936" idx="1"/>
              </p:cNvCxnSpPr>
              <p:nvPr/>
            </p:nvCxnSpPr>
            <p:spPr bwMode="auto">
              <a:xfrm rot="16200000" flipH="1">
                <a:off x="6361418" y="3287142"/>
                <a:ext cx="250825" cy="211137"/>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3" name="Straight Arrow Connector 63"/>
              <p:cNvCxnSpPr>
                <a:cxnSpLocks noChangeShapeType="1"/>
                <a:stCxn id="936" idx="3"/>
                <a:endCxn id="937" idx="7"/>
              </p:cNvCxnSpPr>
              <p:nvPr/>
            </p:nvCxnSpPr>
            <p:spPr bwMode="auto">
              <a:xfrm rot="5400000">
                <a:off x="6320226" y="3906633"/>
                <a:ext cx="281380" cy="264313"/>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4" name="Straight Arrow Connector 63"/>
              <p:cNvCxnSpPr>
                <a:cxnSpLocks noChangeShapeType="1"/>
                <a:stCxn id="931" idx="1"/>
                <a:endCxn id="936" idx="6"/>
              </p:cNvCxnSpPr>
              <p:nvPr/>
            </p:nvCxnSpPr>
            <p:spPr bwMode="auto">
              <a:xfrm rot="10800000">
                <a:off x="7022612" y="3707830"/>
                <a:ext cx="560876" cy="3998"/>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5" name="Straight Arrow Connector 63"/>
              <p:cNvCxnSpPr>
                <a:cxnSpLocks noChangeShapeType="1"/>
                <a:endCxn id="937" idx="1"/>
              </p:cNvCxnSpPr>
              <p:nvPr/>
            </p:nvCxnSpPr>
            <p:spPr bwMode="auto">
              <a:xfrm rot="16200000" flipH="1">
                <a:off x="5578589" y="3785150"/>
                <a:ext cx="408465" cy="380191"/>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6" name="Straight Arrow Connector 63"/>
              <p:cNvCxnSpPr>
                <a:cxnSpLocks noChangeShapeType="1"/>
                <a:stCxn id="937" idx="4"/>
                <a:endCxn id="921" idx="1"/>
              </p:cNvCxnSpPr>
              <p:nvPr/>
            </p:nvCxnSpPr>
            <p:spPr bwMode="auto">
              <a:xfrm rot="16200000" flipH="1">
                <a:off x="6187846" y="4601821"/>
                <a:ext cx="435614" cy="509630"/>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7" name="Straight Arrow Connector 63"/>
              <p:cNvCxnSpPr>
                <a:cxnSpLocks noChangeShapeType="1"/>
                <a:endCxn id="921" idx="7"/>
              </p:cNvCxnSpPr>
              <p:nvPr/>
            </p:nvCxnSpPr>
            <p:spPr bwMode="auto">
              <a:xfrm rot="5400000">
                <a:off x="7000158" y="4794841"/>
                <a:ext cx="296877" cy="262326"/>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8" name="Straight Arrow Connector 63"/>
              <p:cNvCxnSpPr>
                <a:cxnSpLocks noChangeShapeType="1"/>
                <a:stCxn id="937" idx="4"/>
                <a:endCxn id="938" idx="0"/>
              </p:cNvCxnSpPr>
              <p:nvPr/>
            </p:nvCxnSpPr>
            <p:spPr bwMode="auto">
              <a:xfrm rot="16200000" flipH="1">
                <a:off x="5699770" y="5089896"/>
                <a:ext cx="903517" cy="1381"/>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29" name="Straight Arrow Connector 63"/>
              <p:cNvCxnSpPr>
                <a:cxnSpLocks noChangeShapeType="1"/>
                <a:stCxn id="921" idx="4"/>
                <a:endCxn id="939" idx="0"/>
              </p:cNvCxnSpPr>
              <p:nvPr/>
            </p:nvCxnSpPr>
            <p:spPr bwMode="auto">
              <a:xfrm rot="5400000">
                <a:off x="6661549" y="5705872"/>
                <a:ext cx="350837" cy="3969"/>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930" name="Rectangle 106"/>
              <p:cNvSpPr>
                <a:spLocks noChangeArrowheads="1"/>
              </p:cNvSpPr>
              <p:nvPr/>
            </p:nvSpPr>
            <p:spPr bwMode="auto">
              <a:xfrm>
                <a:off x="6972592" y="4310843"/>
                <a:ext cx="12747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Predicted</a:t>
                </a:r>
              </a:p>
              <a:p>
                <a:pPr algn="ctr"/>
                <a:r>
                  <a:rPr lang="en-US" sz="2000" b="0"/>
                  <a:t>PC</a:t>
                </a:r>
              </a:p>
            </p:txBody>
          </p:sp>
          <p:sp>
            <p:nvSpPr>
              <p:cNvPr id="931" name="Rectangle 107"/>
              <p:cNvSpPr>
                <a:spLocks noChangeArrowheads="1"/>
              </p:cNvSpPr>
              <p:nvPr/>
            </p:nvSpPr>
            <p:spPr bwMode="auto">
              <a:xfrm>
                <a:off x="7583488" y="3511773"/>
                <a:ext cx="774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latin typeface="Symbol" charset="0"/>
                  </a:rPr>
                  <a:t>m</a:t>
                </a:r>
                <a:r>
                  <a:rPr lang="en-US" sz="2000" b="0"/>
                  <a:t>op</a:t>
                </a:r>
              </a:p>
            </p:txBody>
          </p:sp>
          <p:sp>
            <p:nvSpPr>
              <p:cNvPr id="932" name="Rectangle 125"/>
              <p:cNvSpPr>
                <a:spLocks noChangeArrowheads="1"/>
              </p:cNvSpPr>
              <p:nvPr/>
            </p:nvSpPr>
            <p:spPr bwMode="auto">
              <a:xfrm>
                <a:off x="7064805" y="2909484"/>
                <a:ext cx="5762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16</a:t>
                </a:r>
              </a:p>
            </p:txBody>
          </p:sp>
          <p:sp>
            <p:nvSpPr>
              <p:cNvPr id="933" name="Rectangle 132"/>
              <p:cNvSpPr>
                <a:spLocks noChangeArrowheads="1"/>
              </p:cNvSpPr>
              <p:nvPr/>
            </p:nvSpPr>
            <p:spPr bwMode="auto">
              <a:xfrm>
                <a:off x="5459275" y="2624361"/>
                <a:ext cx="121761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Register </a:t>
                </a:r>
              </a:p>
              <a:p>
                <a:pPr algn="ctr"/>
                <a:r>
                  <a:rPr lang="en-US" sz="2000" b="0"/>
                  <a:t>value</a:t>
                </a:r>
              </a:p>
            </p:txBody>
          </p:sp>
          <p:sp>
            <p:nvSpPr>
              <p:cNvPr id="934" name="Rectangle 137"/>
              <p:cNvSpPr>
                <a:spLocks noChangeArrowheads="1"/>
              </p:cNvSpPr>
              <p:nvPr/>
            </p:nvSpPr>
            <p:spPr bwMode="auto">
              <a:xfrm>
                <a:off x="5035412" y="3196041"/>
                <a:ext cx="6731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Last</a:t>
                </a:r>
              </a:p>
              <a:p>
                <a:pPr algn="ctr"/>
                <a:r>
                  <a:rPr lang="en-US" sz="2000" b="0"/>
                  <a:t>PC</a:t>
                </a:r>
              </a:p>
            </p:txBody>
          </p:sp>
          <p:sp>
            <p:nvSpPr>
              <p:cNvPr id="935" name="Rectangle 142"/>
              <p:cNvSpPr>
                <a:spLocks noChangeArrowheads="1"/>
              </p:cNvSpPr>
              <p:nvPr/>
            </p:nvSpPr>
            <p:spPr bwMode="auto">
              <a:xfrm>
                <a:off x="6805937" y="5462171"/>
                <a:ext cx="18938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a:t>Misprediction?</a:t>
                </a:r>
              </a:p>
            </p:txBody>
          </p:sp>
          <p:sp>
            <p:nvSpPr>
              <p:cNvPr id="936" name="Oval 85"/>
              <p:cNvSpPr>
                <a:spLocks noChangeArrowheads="1"/>
              </p:cNvSpPr>
              <p:nvPr/>
            </p:nvSpPr>
            <p:spPr bwMode="auto">
              <a:xfrm>
                <a:off x="6519374" y="3438748"/>
                <a:ext cx="503238" cy="53816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S</a:t>
                </a:r>
              </a:p>
            </p:txBody>
          </p:sp>
          <p:sp>
            <p:nvSpPr>
              <p:cNvPr id="937" name="Oval 86"/>
              <p:cNvSpPr>
                <a:spLocks noChangeArrowheads="1"/>
              </p:cNvSpPr>
              <p:nvPr/>
            </p:nvSpPr>
            <p:spPr bwMode="auto">
              <a:xfrm>
                <a:off x="5899219" y="4100667"/>
                <a:ext cx="503238" cy="538162"/>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P</a:t>
                </a:r>
              </a:p>
            </p:txBody>
          </p:sp>
          <p:sp>
            <p:nvSpPr>
              <p:cNvPr id="938" name="Oval 87"/>
              <p:cNvSpPr>
                <a:spLocks noChangeArrowheads="1"/>
              </p:cNvSpPr>
              <p:nvPr/>
            </p:nvSpPr>
            <p:spPr bwMode="auto">
              <a:xfrm>
                <a:off x="5899806" y="5542346"/>
                <a:ext cx="504825" cy="534987"/>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C</a:t>
                </a:r>
              </a:p>
            </p:txBody>
          </p:sp>
          <p:sp>
            <p:nvSpPr>
              <p:cNvPr id="939" name="Oval 88"/>
              <p:cNvSpPr>
                <a:spLocks noChangeArrowheads="1"/>
              </p:cNvSpPr>
              <p:nvPr/>
            </p:nvSpPr>
            <p:spPr bwMode="auto">
              <a:xfrm>
                <a:off x="6583363" y="5883275"/>
                <a:ext cx="503237" cy="536575"/>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C</a:t>
                </a:r>
              </a:p>
            </p:txBody>
          </p:sp>
          <p:cxnSp>
            <p:nvCxnSpPr>
              <p:cNvPr id="940" name="Straight Arrow Connector 63"/>
              <p:cNvCxnSpPr>
                <a:cxnSpLocks noChangeShapeType="1"/>
                <a:endCxn id="936" idx="7"/>
              </p:cNvCxnSpPr>
              <p:nvPr/>
            </p:nvCxnSpPr>
            <p:spPr bwMode="auto">
              <a:xfrm rot="5400000">
                <a:off x="6925631" y="3276846"/>
                <a:ext cx="263997" cy="217430"/>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cxnSp>
        <p:nvCxnSpPr>
          <p:cNvPr id="945" name="Straight Connector 606"/>
          <p:cNvCxnSpPr>
            <a:cxnSpLocks noChangeShapeType="1"/>
          </p:cNvCxnSpPr>
          <p:nvPr/>
        </p:nvCxnSpPr>
        <p:spPr bwMode="auto">
          <a:xfrm rot="10800000">
            <a:off x="2274888" y="1023938"/>
            <a:ext cx="1131887" cy="22860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cxnSp>
      <p:cxnSp>
        <p:nvCxnSpPr>
          <p:cNvPr id="946" name="Straight Connector 608"/>
          <p:cNvCxnSpPr>
            <a:cxnSpLocks noChangeShapeType="1"/>
          </p:cNvCxnSpPr>
          <p:nvPr/>
        </p:nvCxnSpPr>
        <p:spPr bwMode="auto">
          <a:xfrm rot="10800000">
            <a:off x="2274888" y="1763713"/>
            <a:ext cx="1131887" cy="228600"/>
          </a:xfrm>
          <a:prstGeom prst="line">
            <a:avLst/>
          </a:prstGeom>
          <a:noFill/>
          <a:ln w="38100">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947" name="Rectangle 602"/>
          <p:cNvSpPr>
            <a:spLocks noChangeArrowheads="1"/>
          </p:cNvSpPr>
          <p:nvPr/>
        </p:nvSpPr>
        <p:spPr bwMode="auto">
          <a:xfrm rot="5400000">
            <a:off x="3231356" y="1424782"/>
            <a:ext cx="735013" cy="400050"/>
          </a:xfrm>
          <a:prstGeom prst="rect">
            <a:avLst/>
          </a:prstGeom>
          <a:solidFill>
            <a:srgbClr val="FFFFFF">
              <a:alpha val="20000"/>
            </a:srgbClr>
          </a:solidFill>
          <a:ln w="38100">
            <a:solidFill>
              <a:srgbClr val="FFFFFF"/>
            </a:solidFill>
            <a:round/>
            <a:headEnd type="none" w="sm" len="sm"/>
            <a:tailEnd type="none" w="sm" len="sm"/>
          </a:ln>
        </p:spPr>
        <p:txBody>
          <a:bodyPr anchor="ctr"/>
          <a:lstStyle/>
          <a:p>
            <a:pPr algn="ctr"/>
            <a:endParaRPr lang="en-US" sz="3200">
              <a:solidFill>
                <a:srgbClr val="000066"/>
              </a:solidFill>
            </a:endParaRPr>
          </a:p>
        </p:txBody>
      </p:sp>
    </p:spTree>
    <p:extLst>
      <p:ext uri="{BB962C8B-B14F-4D97-AF65-F5344CB8AC3E}">
        <p14:creationId xmlns:p14="http://schemas.microsoft.com/office/powerpoint/2010/main" val="640623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9"/>
                                        </p:tgtEl>
                                        <p:attrNameLst>
                                          <p:attrName>style.visibility</p:attrName>
                                        </p:attrNameLst>
                                      </p:cBhvr>
                                      <p:to>
                                        <p:strVal val="visible"/>
                                      </p:to>
                                    </p:set>
                                    <p:animEffect transition="in" filter="fade">
                                      <p:cBhvr>
                                        <p:cTn id="7" dur="500"/>
                                        <p:tgtEl>
                                          <p:spTgt spid="8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7"/>
                                        </p:tgtEl>
                                        <p:attrNameLst>
                                          <p:attrName>style.visibility</p:attrName>
                                        </p:attrNameLst>
                                      </p:cBhvr>
                                      <p:to>
                                        <p:strVal val="visible"/>
                                      </p:to>
                                    </p:set>
                                    <p:animEffect transition="in" filter="fade">
                                      <p:cBhvr>
                                        <p:cTn id="12" dur="500"/>
                                        <p:tgtEl>
                                          <p:spTgt spid="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err="1" smtClean="0">
                <a:solidFill>
                  <a:srgbClr val="D5EBFF"/>
                </a:solidFill>
                <a:latin typeface="Arial" charset="0"/>
              </a:rPr>
              <a:t>BLoG</a:t>
            </a:r>
            <a:r>
              <a:rPr lang="en-US" dirty="0" smtClean="0">
                <a:solidFill>
                  <a:srgbClr val="D5EBFF"/>
                </a:solidFill>
                <a:latin typeface="Arial" charset="0"/>
              </a:rPr>
              <a:t> Nodes: Storage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219</a:t>
            </a:fld>
            <a:endParaRPr lang="en-US" sz="1400">
              <a:solidFill>
                <a:srgbClr val="FFFFFF"/>
              </a:solidFill>
            </a:endParaRPr>
          </a:p>
        </p:txBody>
      </p:sp>
      <p:grpSp>
        <p:nvGrpSpPr>
          <p:cNvPr id="948" name="Group 824"/>
          <p:cNvGrpSpPr>
            <a:grpSpLocks noChangeAspect="1"/>
          </p:cNvGrpSpPr>
          <p:nvPr/>
        </p:nvGrpSpPr>
        <p:grpSpPr bwMode="auto">
          <a:xfrm>
            <a:off x="3683000" y="2372256"/>
            <a:ext cx="1778000" cy="2252662"/>
            <a:chOff x="5717357" y="2051050"/>
            <a:chExt cx="2666231" cy="3376613"/>
          </a:xfrm>
        </p:grpSpPr>
        <p:cxnSp>
          <p:nvCxnSpPr>
            <p:cNvPr id="949" name="Straight Connector 47"/>
            <p:cNvCxnSpPr>
              <a:cxnSpLocks noChangeShapeType="1"/>
              <a:stCxn id="950" idx="7"/>
              <a:endCxn id="951" idx="1"/>
            </p:cNvCxnSpPr>
            <p:nvPr/>
          </p:nvCxnSpPr>
          <p:spPr bwMode="auto">
            <a:xfrm rot="5400000" flipH="1" flipV="1">
              <a:off x="5993015" y="3287293"/>
              <a:ext cx="292352" cy="35547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50" name="Oval 48"/>
            <p:cNvSpPr>
              <a:spLocks noChangeArrowheads="1"/>
            </p:cNvSpPr>
            <p:nvPr/>
          </p:nvSpPr>
          <p:spPr bwMode="auto">
            <a:xfrm>
              <a:off x="5926847" y="3604910"/>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51" name="Oval 49"/>
            <p:cNvSpPr>
              <a:spLocks noChangeArrowheads="1"/>
            </p:cNvSpPr>
            <p:nvPr/>
          </p:nvSpPr>
          <p:spPr bwMode="auto">
            <a:xfrm>
              <a:off x="6310118" y="331460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52" name="Oval 50"/>
            <p:cNvSpPr>
              <a:spLocks noChangeArrowheads="1"/>
            </p:cNvSpPr>
            <p:nvPr/>
          </p:nvSpPr>
          <p:spPr bwMode="auto">
            <a:xfrm>
              <a:off x="6471996" y="3259873"/>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53" name="Oval 51"/>
            <p:cNvSpPr>
              <a:spLocks noChangeArrowheads="1"/>
            </p:cNvSpPr>
            <p:nvPr/>
          </p:nvSpPr>
          <p:spPr bwMode="auto">
            <a:xfrm>
              <a:off x="6441048" y="360491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54" name="Oval 52"/>
            <p:cNvSpPr>
              <a:spLocks noChangeArrowheads="1"/>
            </p:cNvSpPr>
            <p:nvPr/>
          </p:nvSpPr>
          <p:spPr bwMode="auto">
            <a:xfrm>
              <a:off x="6391057" y="365012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55" name="Oval 53"/>
            <p:cNvSpPr>
              <a:spLocks noChangeArrowheads="1"/>
            </p:cNvSpPr>
            <p:nvPr/>
          </p:nvSpPr>
          <p:spPr bwMode="auto">
            <a:xfrm>
              <a:off x="6621971" y="356683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56" name="Oval 54"/>
            <p:cNvSpPr>
              <a:spLocks noChangeArrowheads="1"/>
            </p:cNvSpPr>
            <p:nvPr/>
          </p:nvSpPr>
          <p:spPr bwMode="auto">
            <a:xfrm>
              <a:off x="6669582" y="374530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57" name="Oval 55"/>
            <p:cNvSpPr>
              <a:spLocks noChangeArrowheads="1"/>
            </p:cNvSpPr>
            <p:nvPr/>
          </p:nvSpPr>
          <p:spPr bwMode="auto">
            <a:xfrm>
              <a:off x="6562458" y="413079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58" name="Oval 56"/>
            <p:cNvSpPr>
              <a:spLocks noChangeArrowheads="1"/>
            </p:cNvSpPr>
            <p:nvPr/>
          </p:nvSpPr>
          <p:spPr bwMode="auto">
            <a:xfrm>
              <a:off x="6612449" y="384048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59" name="Oval 57"/>
            <p:cNvSpPr>
              <a:spLocks noChangeArrowheads="1"/>
            </p:cNvSpPr>
            <p:nvPr/>
          </p:nvSpPr>
          <p:spPr bwMode="auto">
            <a:xfrm>
              <a:off x="6643397" y="3988022"/>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60" name="Oval 59"/>
            <p:cNvSpPr>
              <a:spLocks noChangeArrowheads="1"/>
            </p:cNvSpPr>
            <p:nvPr/>
          </p:nvSpPr>
          <p:spPr bwMode="auto">
            <a:xfrm>
              <a:off x="6733858" y="407606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61" name="Oval 60"/>
            <p:cNvSpPr>
              <a:spLocks noChangeArrowheads="1"/>
            </p:cNvSpPr>
            <p:nvPr/>
          </p:nvSpPr>
          <p:spPr bwMode="auto">
            <a:xfrm>
              <a:off x="6774536" y="3887570"/>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62" name="Oval 61"/>
            <p:cNvSpPr>
              <a:spLocks noChangeArrowheads="1"/>
            </p:cNvSpPr>
            <p:nvPr/>
          </p:nvSpPr>
          <p:spPr bwMode="auto">
            <a:xfrm>
              <a:off x="6257746" y="3688196"/>
              <a:ext cx="4046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63" name="Oval 62"/>
            <p:cNvSpPr>
              <a:spLocks noChangeArrowheads="1"/>
            </p:cNvSpPr>
            <p:nvPr/>
          </p:nvSpPr>
          <p:spPr bwMode="auto">
            <a:xfrm>
              <a:off x="6155381" y="3735788"/>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64" name="Oval 63"/>
            <p:cNvSpPr>
              <a:spLocks noChangeArrowheads="1"/>
            </p:cNvSpPr>
            <p:nvPr/>
          </p:nvSpPr>
          <p:spPr bwMode="auto">
            <a:xfrm>
              <a:off x="6348207" y="378337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65" name="Oval 64"/>
            <p:cNvSpPr>
              <a:spLocks noChangeArrowheads="1"/>
            </p:cNvSpPr>
            <p:nvPr/>
          </p:nvSpPr>
          <p:spPr bwMode="auto">
            <a:xfrm>
              <a:off x="6114912" y="4026095"/>
              <a:ext cx="38089"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66" name="Oval 65"/>
            <p:cNvSpPr>
              <a:spLocks noChangeArrowheads="1"/>
            </p:cNvSpPr>
            <p:nvPr/>
          </p:nvSpPr>
          <p:spPr bwMode="auto">
            <a:xfrm>
              <a:off x="6438668" y="387856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67" name="Oval 66"/>
            <p:cNvSpPr>
              <a:spLocks noChangeArrowheads="1"/>
            </p:cNvSpPr>
            <p:nvPr/>
          </p:nvSpPr>
          <p:spPr bwMode="auto">
            <a:xfrm>
              <a:off x="6355348" y="3999919"/>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68" name="Oval 67"/>
            <p:cNvSpPr>
              <a:spLocks noChangeArrowheads="1"/>
            </p:cNvSpPr>
            <p:nvPr/>
          </p:nvSpPr>
          <p:spPr bwMode="auto">
            <a:xfrm>
              <a:off x="6272029" y="389283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69" name="Oval 68"/>
            <p:cNvSpPr>
              <a:spLocks noChangeArrowheads="1"/>
            </p:cNvSpPr>
            <p:nvPr/>
          </p:nvSpPr>
          <p:spPr bwMode="auto">
            <a:xfrm>
              <a:off x="6326781" y="4161730"/>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0" name="Oval 69"/>
            <p:cNvSpPr>
              <a:spLocks noChangeArrowheads="1"/>
            </p:cNvSpPr>
            <p:nvPr/>
          </p:nvSpPr>
          <p:spPr bwMode="auto">
            <a:xfrm>
              <a:off x="6476757" y="4028474"/>
              <a:ext cx="4046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1" name="Oval 70"/>
            <p:cNvSpPr>
              <a:spLocks noChangeArrowheads="1"/>
            </p:cNvSpPr>
            <p:nvPr/>
          </p:nvSpPr>
          <p:spPr bwMode="auto">
            <a:xfrm>
              <a:off x="6669582" y="317420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2" name="Oval 88"/>
            <p:cNvSpPr>
              <a:spLocks noChangeArrowheads="1"/>
            </p:cNvSpPr>
            <p:nvPr/>
          </p:nvSpPr>
          <p:spPr bwMode="auto">
            <a:xfrm>
              <a:off x="6814797" y="4018956"/>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3" name="Oval 100"/>
            <p:cNvSpPr>
              <a:spLocks noChangeArrowheads="1"/>
            </p:cNvSpPr>
            <p:nvPr/>
          </p:nvSpPr>
          <p:spPr bwMode="auto">
            <a:xfrm>
              <a:off x="6774327" y="4199803"/>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4" name="Oval 104"/>
            <p:cNvSpPr>
              <a:spLocks noChangeArrowheads="1"/>
            </p:cNvSpPr>
            <p:nvPr/>
          </p:nvSpPr>
          <p:spPr bwMode="auto">
            <a:xfrm>
              <a:off x="6786231" y="439968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5" name="Oval 124"/>
            <p:cNvSpPr>
              <a:spLocks noChangeArrowheads="1"/>
            </p:cNvSpPr>
            <p:nvPr/>
          </p:nvSpPr>
          <p:spPr bwMode="auto">
            <a:xfrm>
              <a:off x="6069680" y="422122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6" name="Oval 125"/>
            <p:cNvSpPr>
              <a:spLocks noChangeArrowheads="1"/>
            </p:cNvSpPr>
            <p:nvPr/>
          </p:nvSpPr>
          <p:spPr bwMode="auto">
            <a:xfrm>
              <a:off x="6212514" y="4178388"/>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7" name="Oval 126"/>
            <p:cNvSpPr>
              <a:spLocks noChangeArrowheads="1"/>
            </p:cNvSpPr>
            <p:nvPr/>
          </p:nvSpPr>
          <p:spPr bwMode="auto">
            <a:xfrm>
              <a:off x="6212514" y="4314023"/>
              <a:ext cx="40470"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8" name="Oval 127"/>
            <p:cNvSpPr>
              <a:spLocks noChangeArrowheads="1"/>
            </p:cNvSpPr>
            <p:nvPr/>
          </p:nvSpPr>
          <p:spPr bwMode="auto">
            <a:xfrm>
              <a:off x="6200612" y="4759004"/>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9" name="Oval 128"/>
            <p:cNvSpPr>
              <a:spLocks noChangeArrowheads="1"/>
            </p:cNvSpPr>
            <p:nvPr/>
          </p:nvSpPr>
          <p:spPr bwMode="auto">
            <a:xfrm>
              <a:off x="6393437" y="427595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0" name="Oval 129"/>
            <p:cNvSpPr>
              <a:spLocks noChangeArrowheads="1"/>
            </p:cNvSpPr>
            <p:nvPr/>
          </p:nvSpPr>
          <p:spPr bwMode="auto">
            <a:xfrm>
              <a:off x="6441048" y="445679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1" name="Oval 130"/>
            <p:cNvSpPr>
              <a:spLocks noChangeArrowheads="1"/>
            </p:cNvSpPr>
            <p:nvPr/>
          </p:nvSpPr>
          <p:spPr bwMode="auto">
            <a:xfrm>
              <a:off x="6314879" y="4820873"/>
              <a:ext cx="40469"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2" name="Oval 131"/>
            <p:cNvSpPr>
              <a:spLocks noChangeArrowheads="1"/>
            </p:cNvSpPr>
            <p:nvPr/>
          </p:nvSpPr>
          <p:spPr bwMode="auto">
            <a:xfrm>
              <a:off x="6383915" y="4551980"/>
              <a:ext cx="40470"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3" name="Oval 982"/>
            <p:cNvSpPr>
              <a:spLocks noChangeArrowheads="1"/>
            </p:cNvSpPr>
            <p:nvPr/>
          </p:nvSpPr>
          <p:spPr bwMode="auto">
            <a:xfrm>
              <a:off x="6593404" y="446393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4" name="Oval 983"/>
            <p:cNvSpPr>
              <a:spLocks noChangeArrowheads="1"/>
            </p:cNvSpPr>
            <p:nvPr/>
          </p:nvSpPr>
          <p:spPr bwMode="auto">
            <a:xfrm>
              <a:off x="6300596" y="4640025"/>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5" name="Oval 984"/>
            <p:cNvSpPr>
              <a:spLocks noChangeArrowheads="1"/>
            </p:cNvSpPr>
            <p:nvPr/>
          </p:nvSpPr>
          <p:spPr bwMode="auto">
            <a:xfrm>
              <a:off x="6545793" y="4597193"/>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6" name="Oval 985"/>
            <p:cNvSpPr>
              <a:spLocks noChangeArrowheads="1"/>
            </p:cNvSpPr>
            <p:nvPr/>
          </p:nvSpPr>
          <p:spPr bwMode="auto">
            <a:xfrm>
              <a:off x="5900661" y="434495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7" name="Oval 986"/>
            <p:cNvSpPr>
              <a:spLocks noChangeArrowheads="1"/>
            </p:cNvSpPr>
            <p:nvPr/>
          </p:nvSpPr>
          <p:spPr bwMode="auto">
            <a:xfrm>
              <a:off x="6119673" y="449487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8" name="Oval 987"/>
            <p:cNvSpPr>
              <a:spLocks noChangeArrowheads="1"/>
            </p:cNvSpPr>
            <p:nvPr/>
          </p:nvSpPr>
          <p:spPr bwMode="auto">
            <a:xfrm>
              <a:off x="6276790" y="4768522"/>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9" name="Oval 988"/>
            <p:cNvSpPr>
              <a:spLocks noChangeArrowheads="1"/>
            </p:cNvSpPr>
            <p:nvPr/>
          </p:nvSpPr>
          <p:spPr bwMode="auto">
            <a:xfrm>
              <a:off x="5919706" y="4720931"/>
              <a:ext cx="38089"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0" name="Oval 989"/>
            <p:cNvSpPr>
              <a:spLocks noChangeArrowheads="1"/>
            </p:cNvSpPr>
            <p:nvPr/>
          </p:nvSpPr>
          <p:spPr bwMode="auto">
            <a:xfrm>
              <a:off x="5907802" y="4599572"/>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1" name="Oval 990"/>
            <p:cNvSpPr>
              <a:spLocks noChangeArrowheads="1"/>
            </p:cNvSpPr>
            <p:nvPr/>
          </p:nvSpPr>
          <p:spPr bwMode="auto">
            <a:xfrm>
              <a:off x="6224418" y="4818492"/>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992" name="Straight Connector 144"/>
            <p:cNvCxnSpPr>
              <a:cxnSpLocks noChangeShapeType="1"/>
              <a:stCxn id="952" idx="2"/>
              <a:endCxn id="951" idx="7"/>
            </p:cNvCxnSpPr>
            <p:nvPr/>
          </p:nvCxnSpPr>
          <p:spPr bwMode="auto">
            <a:xfrm rot="10800000" flipV="1">
              <a:off x="6344622" y="3279700"/>
              <a:ext cx="129257" cy="391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93" name="Straight Connector 147"/>
            <p:cNvCxnSpPr>
              <a:cxnSpLocks noChangeShapeType="1"/>
              <a:stCxn id="952" idx="7"/>
              <a:endCxn id="971" idx="2"/>
            </p:cNvCxnSpPr>
            <p:nvPr/>
          </p:nvCxnSpPr>
          <p:spPr bwMode="auto">
            <a:xfrm rot="5400000" flipH="1" flipV="1">
              <a:off x="6552218" y="3149843"/>
              <a:ext cx="71478" cy="160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94" name="Straight Connector 150"/>
            <p:cNvCxnSpPr>
              <a:cxnSpLocks noChangeShapeType="1"/>
              <a:endCxn id="971" idx="6"/>
            </p:cNvCxnSpPr>
            <p:nvPr/>
          </p:nvCxnSpPr>
          <p:spPr bwMode="auto">
            <a:xfrm rot="16200000" flipV="1">
              <a:off x="6808271" y="3093281"/>
              <a:ext cx="39055" cy="2408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95" name="Straight Connector 153"/>
            <p:cNvCxnSpPr>
              <a:cxnSpLocks noChangeShapeType="1"/>
              <a:stCxn id="1243" idx="1"/>
              <a:endCxn id="971" idx="4"/>
            </p:cNvCxnSpPr>
            <p:nvPr/>
          </p:nvCxnSpPr>
          <p:spPr bwMode="auto">
            <a:xfrm rot="16200000" flipV="1">
              <a:off x="6599158" y="3302758"/>
              <a:ext cx="307600" cy="129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96" name="Straight Connector 185"/>
            <p:cNvCxnSpPr>
              <a:cxnSpLocks noChangeShapeType="1"/>
              <a:endCxn id="955" idx="6"/>
            </p:cNvCxnSpPr>
            <p:nvPr/>
          </p:nvCxnSpPr>
          <p:spPr bwMode="auto">
            <a:xfrm rot="10800000" flipV="1">
              <a:off x="6659619" y="3583235"/>
              <a:ext cx="207239" cy="2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97" name="Straight Connector 188"/>
            <p:cNvCxnSpPr>
              <a:cxnSpLocks noChangeShapeType="1"/>
              <a:stCxn id="955" idx="1"/>
              <a:endCxn id="971" idx="4"/>
            </p:cNvCxnSpPr>
            <p:nvPr/>
          </p:nvCxnSpPr>
          <p:spPr bwMode="auto">
            <a:xfrm rot="5400000" flipH="1" flipV="1">
              <a:off x="6477281" y="3362084"/>
              <a:ext cx="358864"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98" name="Straight Connector 191"/>
            <p:cNvCxnSpPr>
              <a:cxnSpLocks noChangeShapeType="1"/>
              <a:stCxn id="986" idx="0"/>
              <a:endCxn id="950" idx="4"/>
            </p:cNvCxnSpPr>
            <p:nvPr/>
          </p:nvCxnSpPr>
          <p:spPr bwMode="auto">
            <a:xfrm rot="5400000" flipH="1" flipV="1">
              <a:off x="5583847" y="3980769"/>
              <a:ext cx="701516" cy="258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99" name="Straight Connector 198"/>
            <p:cNvCxnSpPr>
              <a:cxnSpLocks noChangeShapeType="1"/>
              <a:stCxn id="1243" idx="4"/>
              <a:endCxn id="961" idx="7"/>
            </p:cNvCxnSpPr>
            <p:nvPr/>
          </p:nvCxnSpPr>
          <p:spPr bwMode="auto">
            <a:xfrm rot="5400000">
              <a:off x="6650650" y="3712126"/>
              <a:ext cx="338557" cy="235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0" name="Straight Connector 202"/>
            <p:cNvCxnSpPr>
              <a:cxnSpLocks noChangeShapeType="1"/>
              <a:stCxn id="961" idx="2"/>
              <a:endCxn id="956" idx="5"/>
            </p:cNvCxnSpPr>
            <p:nvPr/>
          </p:nvCxnSpPr>
          <p:spPr bwMode="auto">
            <a:xfrm rot="10800000">
              <a:off x="6701583" y="3779247"/>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1" name="Straight Connector 205"/>
            <p:cNvCxnSpPr>
              <a:cxnSpLocks noChangeShapeType="1"/>
              <a:stCxn id="956" idx="1"/>
              <a:endCxn id="953" idx="5"/>
            </p:cNvCxnSpPr>
            <p:nvPr/>
          </p:nvCxnSpPr>
          <p:spPr bwMode="auto">
            <a:xfrm rot="16200000" flipV="1">
              <a:off x="6516967" y="3595128"/>
              <a:ext cx="114218" cy="1994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2" name="Straight Connector 208"/>
            <p:cNvCxnSpPr>
              <a:cxnSpLocks noChangeShapeType="1"/>
              <a:stCxn id="958" idx="1"/>
              <a:endCxn id="953" idx="4"/>
            </p:cNvCxnSpPr>
            <p:nvPr/>
          </p:nvCxnSpPr>
          <p:spPr bwMode="auto">
            <a:xfrm rot="16200000" flipV="1">
              <a:off x="6437200" y="3665850"/>
              <a:ext cx="203381" cy="1575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3" name="Straight Connector 211"/>
            <p:cNvCxnSpPr>
              <a:cxnSpLocks noChangeShapeType="1"/>
              <a:stCxn id="958" idx="3"/>
              <a:endCxn id="964" idx="6"/>
            </p:cNvCxnSpPr>
            <p:nvPr/>
          </p:nvCxnSpPr>
          <p:spPr bwMode="auto">
            <a:xfrm rot="5400000" flipH="1">
              <a:off x="6467412" y="3723326"/>
              <a:ext cx="70004" cy="2304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4" name="Straight Connector 214"/>
            <p:cNvCxnSpPr>
              <a:cxnSpLocks noChangeShapeType="1"/>
              <a:stCxn id="972" idx="0"/>
              <a:endCxn id="961" idx="4"/>
            </p:cNvCxnSpPr>
            <p:nvPr/>
          </p:nvCxnSpPr>
          <p:spPr bwMode="auto">
            <a:xfrm rot="16200000" flipV="1">
              <a:off x="6766435" y="3953358"/>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5" name="Straight Connector 217"/>
            <p:cNvCxnSpPr>
              <a:cxnSpLocks noChangeShapeType="1"/>
              <a:stCxn id="973" idx="0"/>
              <a:endCxn id="972" idx="5"/>
            </p:cNvCxnSpPr>
            <p:nvPr/>
          </p:nvCxnSpPr>
          <p:spPr bwMode="auto">
            <a:xfrm rot="5400000" flipH="1" flipV="1">
              <a:off x="6747376" y="4099897"/>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6" name="Straight Connector 220"/>
            <p:cNvCxnSpPr>
              <a:cxnSpLocks noChangeShapeType="1"/>
              <a:stCxn id="974" idx="0"/>
              <a:endCxn id="973" idx="4"/>
            </p:cNvCxnSpPr>
            <p:nvPr/>
          </p:nvCxnSpPr>
          <p:spPr bwMode="auto">
            <a:xfrm rot="16200000" flipV="1">
              <a:off x="6719949" y="4312283"/>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7" name="Straight Connector 223"/>
            <p:cNvCxnSpPr>
              <a:cxnSpLocks noChangeShapeType="1"/>
              <a:stCxn id="983" idx="6"/>
              <a:endCxn id="974" idx="4"/>
            </p:cNvCxnSpPr>
            <p:nvPr/>
          </p:nvCxnSpPr>
          <p:spPr bwMode="auto">
            <a:xfrm flipV="1">
              <a:off x="6631212" y="4438761"/>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8" name="Straight Connector 226"/>
            <p:cNvCxnSpPr>
              <a:cxnSpLocks noChangeShapeType="1"/>
              <a:stCxn id="985" idx="0"/>
              <a:endCxn id="983" idx="4"/>
            </p:cNvCxnSpPr>
            <p:nvPr/>
          </p:nvCxnSpPr>
          <p:spPr bwMode="auto">
            <a:xfrm rot="5400000" flipH="1" flipV="1">
              <a:off x="6540982" y="4526329"/>
              <a:ext cx="96532"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9" name="Straight Connector 229"/>
            <p:cNvCxnSpPr>
              <a:cxnSpLocks noChangeShapeType="1"/>
              <a:stCxn id="984" idx="1"/>
              <a:endCxn id="985" idx="4"/>
            </p:cNvCxnSpPr>
            <p:nvPr/>
          </p:nvCxnSpPr>
          <p:spPr bwMode="auto">
            <a:xfrm rot="5400000" flipH="1" flipV="1">
              <a:off x="6432374" y="4510972"/>
              <a:ext cx="10062" cy="2591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0" name="Straight Connector 232"/>
            <p:cNvCxnSpPr>
              <a:cxnSpLocks noChangeShapeType="1"/>
              <a:stCxn id="981" idx="7"/>
              <a:endCxn id="984" idx="3"/>
            </p:cNvCxnSpPr>
            <p:nvPr/>
          </p:nvCxnSpPr>
          <p:spPr bwMode="auto">
            <a:xfrm rot="16200000" flipV="1">
              <a:off x="6251540" y="4728966"/>
              <a:ext cx="152406" cy="398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1" name="Straight Connector 235"/>
            <p:cNvCxnSpPr>
              <a:cxnSpLocks noChangeShapeType="1"/>
              <a:stCxn id="991" idx="6"/>
              <a:endCxn id="981" idx="2"/>
            </p:cNvCxnSpPr>
            <p:nvPr/>
          </p:nvCxnSpPr>
          <p:spPr bwMode="auto">
            <a:xfrm>
              <a:off x="6266555" y="4837707"/>
              <a:ext cx="47476" cy="9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2" name="Straight Connector 238"/>
            <p:cNvCxnSpPr>
              <a:cxnSpLocks noChangeShapeType="1"/>
              <a:stCxn id="989" idx="6"/>
              <a:endCxn id="991" idx="1"/>
            </p:cNvCxnSpPr>
            <p:nvPr/>
          </p:nvCxnSpPr>
          <p:spPr bwMode="auto">
            <a:xfrm>
              <a:off x="5958493" y="4737200"/>
              <a:ext cx="274448" cy="869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3" name="Straight Connector 242"/>
            <p:cNvCxnSpPr>
              <a:cxnSpLocks noChangeShapeType="1"/>
              <a:stCxn id="989" idx="0"/>
              <a:endCxn id="990" idx="4"/>
            </p:cNvCxnSpPr>
            <p:nvPr/>
          </p:nvCxnSpPr>
          <p:spPr bwMode="auto">
            <a:xfrm rot="16200000" flipV="1">
              <a:off x="5893200" y="4672761"/>
              <a:ext cx="79584" cy="10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4" name="Straight Connector 245"/>
            <p:cNvCxnSpPr>
              <a:cxnSpLocks noChangeShapeType="1"/>
              <a:stCxn id="990" idx="0"/>
              <a:endCxn id="986" idx="4"/>
            </p:cNvCxnSpPr>
            <p:nvPr/>
          </p:nvCxnSpPr>
          <p:spPr bwMode="auto">
            <a:xfrm rot="16200000" flipV="1">
              <a:off x="5815908" y="4488543"/>
              <a:ext cx="217381" cy="58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5" name="Straight Connector 248"/>
            <p:cNvCxnSpPr>
              <a:cxnSpLocks noChangeShapeType="1"/>
              <a:stCxn id="987" idx="3"/>
              <a:endCxn id="990" idx="7"/>
            </p:cNvCxnSpPr>
            <p:nvPr/>
          </p:nvCxnSpPr>
          <p:spPr bwMode="auto">
            <a:xfrm rot="5400000">
              <a:off x="5994928" y="4473967"/>
              <a:ext cx="78847" cy="185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6" name="Straight Connector 251"/>
            <p:cNvCxnSpPr>
              <a:cxnSpLocks noChangeShapeType="1"/>
              <a:stCxn id="979" idx="4"/>
              <a:endCxn id="980" idx="1"/>
            </p:cNvCxnSpPr>
            <p:nvPr/>
          </p:nvCxnSpPr>
          <p:spPr bwMode="auto">
            <a:xfrm rot="16200000" flipH="1">
              <a:off x="6356464" y="4371499"/>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7" name="Straight Connector 254"/>
            <p:cNvCxnSpPr>
              <a:cxnSpLocks noChangeShapeType="1"/>
              <a:stCxn id="980" idx="5"/>
              <a:endCxn id="983" idx="2"/>
            </p:cNvCxnSpPr>
            <p:nvPr/>
          </p:nvCxnSpPr>
          <p:spPr bwMode="auto">
            <a:xfrm rot="5400000" flipH="1" flipV="1">
              <a:off x="6529719" y="4426112"/>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8" name="Straight Connector 257"/>
            <p:cNvCxnSpPr>
              <a:cxnSpLocks noChangeShapeType="1"/>
              <a:stCxn id="980" idx="4"/>
              <a:endCxn id="985" idx="2"/>
            </p:cNvCxnSpPr>
            <p:nvPr/>
          </p:nvCxnSpPr>
          <p:spPr bwMode="auto">
            <a:xfrm rot="16200000" flipH="1">
              <a:off x="6442912" y="4511979"/>
              <a:ext cx="12158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9" name="Straight Connector 260"/>
            <p:cNvCxnSpPr>
              <a:cxnSpLocks noChangeShapeType="1"/>
              <a:stCxn id="980" idx="4"/>
              <a:endCxn id="982" idx="7"/>
            </p:cNvCxnSpPr>
            <p:nvPr/>
          </p:nvCxnSpPr>
          <p:spPr bwMode="auto">
            <a:xfrm rot="5400000">
              <a:off x="6408564" y="4504363"/>
              <a:ext cx="6116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0" name="Straight Connector 263"/>
            <p:cNvCxnSpPr>
              <a:cxnSpLocks noChangeShapeType="1"/>
              <a:stCxn id="980" idx="1"/>
              <a:endCxn id="978" idx="6"/>
            </p:cNvCxnSpPr>
            <p:nvPr/>
          </p:nvCxnSpPr>
          <p:spPr bwMode="auto">
            <a:xfrm rot="-5400000" flipH="1" flipV="1">
              <a:off x="6183699" y="4516396"/>
              <a:ext cx="317166" cy="2084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1" name="Straight Connector 266"/>
            <p:cNvCxnSpPr>
              <a:cxnSpLocks noChangeShapeType="1"/>
              <a:stCxn id="980" idx="2"/>
              <a:endCxn id="988" idx="7"/>
            </p:cNvCxnSpPr>
            <p:nvPr/>
          </p:nvCxnSpPr>
          <p:spPr bwMode="auto">
            <a:xfrm rot="10800000" flipV="1">
              <a:off x="6310656" y="4475605"/>
              <a:ext cx="130104" cy="2964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2" name="Straight Connector 269"/>
            <p:cNvCxnSpPr>
              <a:cxnSpLocks noChangeShapeType="1"/>
              <a:stCxn id="980" idx="0"/>
              <a:endCxn id="957" idx="4"/>
            </p:cNvCxnSpPr>
            <p:nvPr/>
          </p:nvCxnSpPr>
          <p:spPr bwMode="auto">
            <a:xfrm rot="5400000" flipH="1" flipV="1">
              <a:off x="6376061" y="4251652"/>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3" name="Straight Connector 272"/>
            <p:cNvCxnSpPr>
              <a:cxnSpLocks noChangeShapeType="1"/>
              <a:stCxn id="980" idx="7"/>
              <a:endCxn id="960" idx="4"/>
            </p:cNvCxnSpPr>
            <p:nvPr/>
          </p:nvCxnSpPr>
          <p:spPr bwMode="auto">
            <a:xfrm rot="5400000" flipH="1" flipV="1">
              <a:off x="6439599" y="4149263"/>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4" name="Straight Connector 275"/>
            <p:cNvCxnSpPr>
              <a:cxnSpLocks noChangeShapeType="1"/>
              <a:stCxn id="980" idx="0"/>
              <a:endCxn id="970" idx="4"/>
            </p:cNvCxnSpPr>
            <p:nvPr/>
          </p:nvCxnSpPr>
          <p:spPr bwMode="auto">
            <a:xfrm rot="5400000" flipH="1" flipV="1">
              <a:off x="6282515" y="4242035"/>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5" name="Straight Connector 279"/>
            <p:cNvCxnSpPr>
              <a:cxnSpLocks noChangeShapeType="1"/>
              <a:stCxn id="958" idx="4"/>
              <a:endCxn id="970" idx="7"/>
            </p:cNvCxnSpPr>
            <p:nvPr/>
          </p:nvCxnSpPr>
          <p:spPr bwMode="auto">
            <a:xfrm rot="5400000">
              <a:off x="6494904" y="3894954"/>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6" name="Straight Connector 282"/>
            <p:cNvCxnSpPr>
              <a:cxnSpLocks noChangeShapeType="1"/>
              <a:stCxn id="958" idx="4"/>
              <a:endCxn id="959" idx="1"/>
            </p:cNvCxnSpPr>
            <p:nvPr/>
          </p:nvCxnSpPr>
          <p:spPr bwMode="auto">
            <a:xfrm rot="16200000" flipH="1">
              <a:off x="6582497" y="3927442"/>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7" name="Straight Connector 285"/>
            <p:cNvCxnSpPr>
              <a:cxnSpLocks noChangeShapeType="1"/>
              <a:stCxn id="957" idx="7"/>
              <a:endCxn id="960" idx="3"/>
            </p:cNvCxnSpPr>
            <p:nvPr/>
          </p:nvCxnSpPr>
          <p:spPr bwMode="auto">
            <a:xfrm rot="5400000" flipH="1" flipV="1">
              <a:off x="6653871" y="4050560"/>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8" name="Straight Connector 288"/>
            <p:cNvCxnSpPr>
              <a:cxnSpLocks noChangeShapeType="1"/>
              <a:stCxn id="959" idx="5"/>
              <a:endCxn id="972" idx="2"/>
            </p:cNvCxnSpPr>
            <p:nvPr/>
          </p:nvCxnSpPr>
          <p:spPr bwMode="auto">
            <a:xfrm rot="16200000" flipH="1">
              <a:off x="6735950" y="3961400"/>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9" name="Straight Connector 291"/>
            <p:cNvCxnSpPr>
              <a:cxnSpLocks noChangeShapeType="1"/>
              <a:stCxn id="959" idx="5"/>
              <a:endCxn id="960" idx="0"/>
            </p:cNvCxnSpPr>
            <p:nvPr/>
          </p:nvCxnSpPr>
          <p:spPr bwMode="auto">
            <a:xfrm rot="16200000" flipH="1">
              <a:off x="6686539" y="4010812"/>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0" name="Straight Connector 294"/>
            <p:cNvCxnSpPr>
              <a:cxnSpLocks noChangeShapeType="1"/>
              <a:stCxn id="966" idx="1"/>
              <a:endCxn id="964" idx="5"/>
            </p:cNvCxnSpPr>
            <p:nvPr/>
          </p:nvCxnSpPr>
          <p:spPr bwMode="auto">
            <a:xfrm rot="16200000" flipV="1">
              <a:off x="6379146" y="3820428"/>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1" name="Straight Connector 297"/>
            <p:cNvCxnSpPr>
              <a:cxnSpLocks noChangeShapeType="1"/>
              <a:stCxn id="967" idx="7"/>
              <a:endCxn id="966" idx="3"/>
            </p:cNvCxnSpPr>
            <p:nvPr/>
          </p:nvCxnSpPr>
          <p:spPr bwMode="auto">
            <a:xfrm rot="5400000" flipH="1" flipV="1">
              <a:off x="6370448" y="3931841"/>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2" name="Straight Connector 300"/>
            <p:cNvCxnSpPr>
              <a:cxnSpLocks noChangeShapeType="1"/>
              <a:stCxn id="969" idx="2"/>
              <a:endCxn id="967" idx="4"/>
            </p:cNvCxnSpPr>
            <p:nvPr/>
          </p:nvCxnSpPr>
          <p:spPr bwMode="auto">
            <a:xfrm rot="10800000" flipH="1">
              <a:off x="6328424" y="4037895"/>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3" name="Straight Connector 303"/>
            <p:cNvCxnSpPr>
              <a:cxnSpLocks noChangeShapeType="1"/>
              <a:endCxn id="969" idx="4"/>
            </p:cNvCxnSpPr>
            <p:nvPr/>
          </p:nvCxnSpPr>
          <p:spPr bwMode="auto">
            <a:xfrm rot="16200000" flipV="1">
              <a:off x="6339494" y="4208953"/>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4" name="Straight Connector 306"/>
            <p:cNvCxnSpPr>
              <a:cxnSpLocks noChangeShapeType="1"/>
              <a:stCxn id="977" idx="6"/>
              <a:endCxn id="979" idx="2"/>
            </p:cNvCxnSpPr>
            <p:nvPr/>
          </p:nvCxnSpPr>
          <p:spPr bwMode="auto">
            <a:xfrm flipV="1">
              <a:off x="6252888" y="4295805"/>
              <a:ext cx="140096"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5" name="Straight Connector 310"/>
            <p:cNvCxnSpPr>
              <a:cxnSpLocks noChangeShapeType="1"/>
              <a:stCxn id="977" idx="0"/>
              <a:endCxn id="976" idx="4"/>
            </p:cNvCxnSpPr>
            <p:nvPr/>
          </p:nvCxnSpPr>
          <p:spPr bwMode="auto">
            <a:xfrm rot="5400000" flipH="1" flipV="1">
              <a:off x="6183412" y="4264856"/>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6" name="Straight Connector 313"/>
            <p:cNvCxnSpPr>
              <a:cxnSpLocks noChangeShapeType="1"/>
              <a:stCxn id="976" idx="1"/>
              <a:endCxn id="965" idx="5"/>
            </p:cNvCxnSpPr>
            <p:nvPr/>
          </p:nvCxnSpPr>
          <p:spPr bwMode="auto">
            <a:xfrm rot="16200000" flipV="1">
              <a:off x="6120204" y="4082476"/>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7" name="Straight Connector 316"/>
            <p:cNvCxnSpPr>
              <a:cxnSpLocks noChangeShapeType="1"/>
              <a:stCxn id="976" idx="2"/>
              <a:endCxn id="975" idx="6"/>
            </p:cNvCxnSpPr>
            <p:nvPr/>
          </p:nvCxnSpPr>
          <p:spPr bwMode="auto">
            <a:xfrm rot="10800000" flipV="1">
              <a:off x="6109564" y="4195588"/>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8" name="Straight Connector 319"/>
            <p:cNvCxnSpPr>
              <a:cxnSpLocks noChangeShapeType="1"/>
              <a:stCxn id="978" idx="1"/>
              <a:endCxn id="987" idx="5"/>
            </p:cNvCxnSpPr>
            <p:nvPr/>
          </p:nvCxnSpPr>
          <p:spPr bwMode="auto">
            <a:xfrm rot="16200000" flipV="1">
              <a:off x="6060510" y="4621761"/>
              <a:ext cx="238205" cy="496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9" name="Straight Connector 322"/>
            <p:cNvCxnSpPr>
              <a:cxnSpLocks noChangeShapeType="1"/>
              <a:stCxn id="965" idx="6"/>
              <a:endCxn id="968" idx="3"/>
            </p:cNvCxnSpPr>
            <p:nvPr/>
          </p:nvCxnSpPr>
          <p:spPr bwMode="auto">
            <a:xfrm flipV="1">
              <a:off x="6152174" y="3923677"/>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0" name="Straight Connector 325"/>
            <p:cNvCxnSpPr>
              <a:cxnSpLocks noChangeShapeType="1"/>
              <a:stCxn id="963" idx="5"/>
              <a:endCxn id="968" idx="1"/>
            </p:cNvCxnSpPr>
            <p:nvPr/>
          </p:nvCxnSpPr>
          <p:spPr bwMode="auto">
            <a:xfrm rot="16200000" flipH="1">
              <a:off x="6171484" y="3789830"/>
              <a:ext cx="126008" cy="87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1" name="Straight Connector 328"/>
            <p:cNvCxnSpPr>
              <a:cxnSpLocks noChangeShapeType="1"/>
              <a:stCxn id="962" idx="5"/>
              <a:endCxn id="968" idx="0"/>
            </p:cNvCxnSpPr>
            <p:nvPr/>
          </p:nvCxnSpPr>
          <p:spPr bwMode="auto">
            <a:xfrm rot="16200000" flipH="1">
              <a:off x="6208633" y="3806881"/>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2" name="Straight Connector 331"/>
            <p:cNvCxnSpPr>
              <a:cxnSpLocks noChangeShapeType="1"/>
              <a:stCxn id="954" idx="3"/>
              <a:endCxn id="962" idx="7"/>
            </p:cNvCxnSpPr>
            <p:nvPr/>
          </p:nvCxnSpPr>
          <p:spPr bwMode="auto">
            <a:xfrm rot="5400000">
              <a:off x="6338714" y="3638481"/>
              <a:ext cx="11054"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3" name="Straight Connector 334"/>
            <p:cNvCxnSpPr>
              <a:cxnSpLocks noChangeShapeType="1"/>
              <a:stCxn id="954" idx="6"/>
              <a:endCxn id="953" idx="3"/>
            </p:cNvCxnSpPr>
            <p:nvPr/>
          </p:nvCxnSpPr>
          <p:spPr bwMode="auto">
            <a:xfrm flipV="1">
              <a:off x="6429784" y="3637765"/>
              <a:ext cx="16786" cy="331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044" name="Oval 337"/>
            <p:cNvSpPr>
              <a:spLocks noChangeArrowheads="1"/>
            </p:cNvSpPr>
            <p:nvPr/>
          </p:nvSpPr>
          <p:spPr bwMode="auto">
            <a:xfrm>
              <a:off x="7305194" y="379051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45" name="Oval 338"/>
            <p:cNvSpPr>
              <a:spLocks noChangeArrowheads="1"/>
            </p:cNvSpPr>
            <p:nvPr/>
          </p:nvSpPr>
          <p:spPr bwMode="auto">
            <a:xfrm>
              <a:off x="7200449" y="417362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46" name="Oval 339"/>
            <p:cNvSpPr>
              <a:spLocks noChangeArrowheads="1"/>
            </p:cNvSpPr>
            <p:nvPr/>
          </p:nvSpPr>
          <p:spPr bwMode="auto">
            <a:xfrm>
              <a:off x="7248060" y="3885700"/>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47" name="Oval 340"/>
            <p:cNvSpPr>
              <a:spLocks noChangeArrowheads="1"/>
            </p:cNvSpPr>
            <p:nvPr/>
          </p:nvSpPr>
          <p:spPr bwMode="auto">
            <a:xfrm>
              <a:off x="7279007" y="403085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48" name="Oval 341"/>
            <p:cNvSpPr>
              <a:spLocks noChangeArrowheads="1"/>
            </p:cNvSpPr>
            <p:nvPr/>
          </p:nvSpPr>
          <p:spPr bwMode="auto">
            <a:xfrm>
              <a:off x="7348044" y="4294986"/>
              <a:ext cx="3808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49" name="Oval 342"/>
            <p:cNvSpPr>
              <a:spLocks noChangeArrowheads="1"/>
            </p:cNvSpPr>
            <p:nvPr/>
          </p:nvSpPr>
          <p:spPr bwMode="auto">
            <a:xfrm>
              <a:off x="7412318" y="393329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0" name="Oval 343"/>
            <p:cNvSpPr>
              <a:spLocks noChangeArrowheads="1"/>
            </p:cNvSpPr>
            <p:nvPr/>
          </p:nvSpPr>
          <p:spPr bwMode="auto">
            <a:xfrm>
              <a:off x="6986198" y="382859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1" name="Oval 344"/>
            <p:cNvSpPr>
              <a:spLocks noChangeArrowheads="1"/>
            </p:cNvSpPr>
            <p:nvPr/>
          </p:nvSpPr>
          <p:spPr bwMode="auto">
            <a:xfrm>
              <a:off x="7076659" y="392377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2" name="Oval 345"/>
            <p:cNvSpPr>
              <a:spLocks noChangeArrowheads="1"/>
            </p:cNvSpPr>
            <p:nvPr/>
          </p:nvSpPr>
          <p:spPr bwMode="auto">
            <a:xfrm>
              <a:off x="6993339" y="4045132"/>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3" name="Oval 346"/>
            <p:cNvSpPr>
              <a:spLocks noChangeArrowheads="1"/>
            </p:cNvSpPr>
            <p:nvPr/>
          </p:nvSpPr>
          <p:spPr bwMode="auto">
            <a:xfrm>
              <a:off x="6907639" y="3935672"/>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4" name="Oval 347"/>
            <p:cNvSpPr>
              <a:spLocks noChangeArrowheads="1"/>
            </p:cNvSpPr>
            <p:nvPr/>
          </p:nvSpPr>
          <p:spPr bwMode="auto">
            <a:xfrm>
              <a:off x="6964772" y="420694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5" name="Oval 348"/>
            <p:cNvSpPr>
              <a:spLocks noChangeArrowheads="1"/>
            </p:cNvSpPr>
            <p:nvPr/>
          </p:nvSpPr>
          <p:spPr bwMode="auto">
            <a:xfrm>
              <a:off x="7114748" y="406892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6" name="Oval 349"/>
            <p:cNvSpPr>
              <a:spLocks noChangeArrowheads="1"/>
            </p:cNvSpPr>
            <p:nvPr/>
          </p:nvSpPr>
          <p:spPr bwMode="auto">
            <a:xfrm>
              <a:off x="7564674" y="4283089"/>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7" name="Oval 350"/>
            <p:cNvSpPr>
              <a:spLocks noChangeArrowheads="1"/>
            </p:cNvSpPr>
            <p:nvPr/>
          </p:nvSpPr>
          <p:spPr bwMode="auto">
            <a:xfrm>
              <a:off x="7469452" y="4380651"/>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8" name="Oval 351"/>
            <p:cNvSpPr>
              <a:spLocks noChangeArrowheads="1"/>
            </p:cNvSpPr>
            <p:nvPr/>
          </p:nvSpPr>
          <p:spPr bwMode="auto">
            <a:xfrm>
              <a:off x="7424222" y="444490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59" name="Oval 352"/>
            <p:cNvSpPr>
              <a:spLocks noChangeArrowheads="1"/>
            </p:cNvSpPr>
            <p:nvPr/>
          </p:nvSpPr>
          <p:spPr bwMode="auto">
            <a:xfrm>
              <a:off x="7029048" y="4321162"/>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60" name="Oval 353"/>
            <p:cNvSpPr>
              <a:spLocks noChangeArrowheads="1"/>
            </p:cNvSpPr>
            <p:nvPr/>
          </p:nvSpPr>
          <p:spPr bwMode="auto">
            <a:xfrm>
              <a:off x="7162360" y="4630507"/>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61" name="Oval 354"/>
            <p:cNvSpPr>
              <a:spLocks noChangeArrowheads="1"/>
            </p:cNvSpPr>
            <p:nvPr/>
          </p:nvSpPr>
          <p:spPr bwMode="auto">
            <a:xfrm>
              <a:off x="7057615" y="4675718"/>
              <a:ext cx="4046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62" name="Oval 355"/>
            <p:cNvSpPr>
              <a:spLocks noChangeArrowheads="1"/>
            </p:cNvSpPr>
            <p:nvPr/>
          </p:nvSpPr>
          <p:spPr bwMode="auto">
            <a:xfrm>
              <a:off x="7300432" y="457339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063" name="Straight Connector 356"/>
            <p:cNvCxnSpPr>
              <a:cxnSpLocks noChangeShapeType="1"/>
              <a:stCxn id="1049" idx="2"/>
              <a:endCxn id="1044" idx="5"/>
            </p:cNvCxnSpPr>
            <p:nvPr/>
          </p:nvCxnSpPr>
          <p:spPr bwMode="auto">
            <a:xfrm rot="10800000">
              <a:off x="7338149" y="3823460"/>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4" name="Straight Connector 357"/>
            <p:cNvCxnSpPr>
              <a:cxnSpLocks noChangeShapeType="1"/>
              <a:stCxn id="1046" idx="3"/>
              <a:endCxn id="1050" idx="6"/>
            </p:cNvCxnSpPr>
            <p:nvPr/>
          </p:nvCxnSpPr>
          <p:spPr bwMode="auto">
            <a:xfrm rot="5400000" flipH="1">
              <a:off x="7104300" y="3767862"/>
              <a:ext cx="7000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5" name="Straight Connector 358"/>
            <p:cNvCxnSpPr>
              <a:cxnSpLocks noChangeShapeType="1"/>
              <a:stCxn id="1056" idx="0"/>
              <a:endCxn id="1049" idx="4"/>
            </p:cNvCxnSpPr>
            <p:nvPr/>
          </p:nvCxnSpPr>
          <p:spPr bwMode="auto">
            <a:xfrm rot="16200000" flipV="1">
              <a:off x="7351400" y="4049171"/>
              <a:ext cx="312440" cy="1542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6" name="Straight Connector 359"/>
            <p:cNvCxnSpPr>
              <a:cxnSpLocks noChangeShapeType="1"/>
              <a:stCxn id="1057" idx="0"/>
              <a:endCxn id="1056" idx="5"/>
            </p:cNvCxnSpPr>
            <p:nvPr/>
          </p:nvCxnSpPr>
          <p:spPr bwMode="auto">
            <a:xfrm rot="5400000" flipH="1" flipV="1">
              <a:off x="7511996" y="4292833"/>
              <a:ext cx="64846" cy="1091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7" name="Straight Connector 360"/>
            <p:cNvCxnSpPr>
              <a:cxnSpLocks noChangeShapeType="1"/>
              <a:stCxn id="1058" idx="0"/>
              <a:endCxn id="1057" idx="4"/>
            </p:cNvCxnSpPr>
            <p:nvPr/>
          </p:nvCxnSpPr>
          <p:spPr bwMode="auto">
            <a:xfrm rot="5400000" flipH="1" flipV="1">
              <a:off x="7454006" y="4408796"/>
              <a:ext cx="26528"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8" name="Straight Connector 361"/>
            <p:cNvCxnSpPr>
              <a:cxnSpLocks noChangeShapeType="1"/>
              <a:stCxn id="1062" idx="6"/>
              <a:endCxn id="1058" idx="4"/>
            </p:cNvCxnSpPr>
            <p:nvPr/>
          </p:nvCxnSpPr>
          <p:spPr bwMode="auto">
            <a:xfrm flipV="1">
              <a:off x="7340731" y="4482974"/>
              <a:ext cx="103942" cy="1097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9" name="Straight Connector 363"/>
            <p:cNvCxnSpPr>
              <a:cxnSpLocks noChangeShapeType="1"/>
              <a:stCxn id="1059" idx="4"/>
              <a:endCxn id="1060" idx="1"/>
            </p:cNvCxnSpPr>
            <p:nvPr/>
          </p:nvCxnSpPr>
          <p:spPr bwMode="auto">
            <a:xfrm rot="16200000" flipH="1">
              <a:off x="6968674" y="4440067"/>
              <a:ext cx="279280" cy="1175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0" name="Straight Connector 364"/>
            <p:cNvCxnSpPr>
              <a:cxnSpLocks noChangeShapeType="1"/>
              <a:stCxn id="1060" idx="5"/>
              <a:endCxn id="1062" idx="2"/>
            </p:cNvCxnSpPr>
            <p:nvPr/>
          </p:nvCxnSpPr>
          <p:spPr bwMode="auto">
            <a:xfrm rot="5400000" flipH="1" flipV="1">
              <a:off x="7211934" y="4575661"/>
              <a:ext cx="72952" cy="1071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1" name="Straight Connector 365"/>
            <p:cNvCxnSpPr>
              <a:cxnSpLocks noChangeShapeType="1"/>
              <a:stCxn id="1060" idx="4"/>
              <a:endCxn id="1061" idx="7"/>
            </p:cNvCxnSpPr>
            <p:nvPr/>
          </p:nvCxnSpPr>
          <p:spPr bwMode="auto">
            <a:xfrm rot="5400000">
              <a:off x="7130503" y="4631905"/>
              <a:ext cx="11790" cy="897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2" name="Straight Connector 366"/>
            <p:cNvCxnSpPr>
              <a:cxnSpLocks noChangeShapeType="1"/>
              <a:stCxn id="1060" idx="2"/>
              <a:endCxn id="985" idx="6"/>
            </p:cNvCxnSpPr>
            <p:nvPr/>
          </p:nvCxnSpPr>
          <p:spPr bwMode="auto">
            <a:xfrm rot="10800000">
              <a:off x="6586665" y="4616351"/>
              <a:ext cx="574588" cy="35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3" name="Straight Connector 367"/>
            <p:cNvCxnSpPr>
              <a:cxnSpLocks noChangeShapeType="1"/>
              <a:stCxn id="1060" idx="0"/>
              <a:endCxn id="1045" idx="4"/>
            </p:cNvCxnSpPr>
            <p:nvPr/>
          </p:nvCxnSpPr>
          <p:spPr bwMode="auto">
            <a:xfrm rot="5400000" flipH="1" flipV="1">
              <a:off x="6988963" y="4404104"/>
              <a:ext cx="420762" cy="361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4" name="Straight Connector 368"/>
            <p:cNvCxnSpPr>
              <a:cxnSpLocks noChangeShapeType="1"/>
              <a:stCxn id="1060" idx="7"/>
              <a:endCxn id="1048" idx="4"/>
            </p:cNvCxnSpPr>
            <p:nvPr/>
          </p:nvCxnSpPr>
          <p:spPr bwMode="auto">
            <a:xfrm rot="5400000" flipH="1" flipV="1">
              <a:off x="7127965" y="4397982"/>
              <a:ext cx="307095" cy="173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5" name="Straight Connector 369"/>
            <p:cNvCxnSpPr>
              <a:cxnSpLocks noChangeShapeType="1"/>
              <a:stCxn id="1060" idx="0"/>
              <a:endCxn id="1055" idx="4"/>
            </p:cNvCxnSpPr>
            <p:nvPr/>
          </p:nvCxnSpPr>
          <p:spPr bwMode="auto">
            <a:xfrm rot="16200000" flipV="1">
              <a:off x="6895417" y="4346711"/>
              <a:ext cx="523926" cy="477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6" name="Straight Connector 370"/>
            <p:cNvCxnSpPr>
              <a:cxnSpLocks noChangeShapeType="1"/>
              <a:stCxn id="1046" idx="4"/>
              <a:endCxn id="1055" idx="7"/>
            </p:cNvCxnSpPr>
            <p:nvPr/>
          </p:nvCxnSpPr>
          <p:spPr bwMode="auto">
            <a:xfrm rot="5400000">
              <a:off x="7131469" y="3939167"/>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7" name="Straight Connector 371"/>
            <p:cNvCxnSpPr>
              <a:cxnSpLocks noChangeShapeType="1"/>
              <a:stCxn id="1046" idx="4"/>
              <a:endCxn id="1047" idx="1"/>
            </p:cNvCxnSpPr>
            <p:nvPr/>
          </p:nvCxnSpPr>
          <p:spPr bwMode="auto">
            <a:xfrm rot="16200000" flipH="1">
              <a:off x="7219062" y="3971656"/>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8" name="Straight Connector 372"/>
            <p:cNvCxnSpPr>
              <a:cxnSpLocks noChangeShapeType="1"/>
              <a:stCxn id="1045" idx="7"/>
              <a:endCxn id="1048" idx="3"/>
            </p:cNvCxnSpPr>
            <p:nvPr/>
          </p:nvCxnSpPr>
          <p:spPr bwMode="auto">
            <a:xfrm rot="16200000" flipH="1">
              <a:off x="7219763" y="4190998"/>
              <a:ext cx="146373" cy="1225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79" name="Straight Connector 373"/>
            <p:cNvCxnSpPr>
              <a:cxnSpLocks noChangeShapeType="1"/>
              <a:stCxn id="1047" idx="5"/>
              <a:endCxn id="1056" idx="2"/>
            </p:cNvCxnSpPr>
            <p:nvPr/>
          </p:nvCxnSpPr>
          <p:spPr bwMode="auto">
            <a:xfrm rot="16200000" flipH="1">
              <a:off x="7320915" y="4057214"/>
              <a:ext cx="236541" cy="2524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0" name="Straight Connector 375"/>
            <p:cNvCxnSpPr>
              <a:cxnSpLocks noChangeShapeType="1"/>
              <a:stCxn id="1051" idx="1"/>
              <a:endCxn id="1050" idx="5"/>
            </p:cNvCxnSpPr>
            <p:nvPr/>
          </p:nvCxnSpPr>
          <p:spPr bwMode="auto">
            <a:xfrm rot="16200000" flipV="1">
              <a:off x="7015712" y="3864641"/>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1" name="Straight Connector 376"/>
            <p:cNvCxnSpPr>
              <a:cxnSpLocks noChangeShapeType="1"/>
              <a:stCxn id="1052" idx="7"/>
              <a:endCxn id="1051" idx="3"/>
            </p:cNvCxnSpPr>
            <p:nvPr/>
          </p:nvCxnSpPr>
          <p:spPr bwMode="auto">
            <a:xfrm rot="5400000" flipH="1" flipV="1">
              <a:off x="7007013" y="3976054"/>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2" name="Straight Connector 377"/>
            <p:cNvCxnSpPr>
              <a:cxnSpLocks noChangeShapeType="1"/>
              <a:stCxn id="1054" idx="2"/>
              <a:endCxn id="1052" idx="4"/>
            </p:cNvCxnSpPr>
            <p:nvPr/>
          </p:nvCxnSpPr>
          <p:spPr bwMode="auto">
            <a:xfrm rot="10800000" flipH="1">
              <a:off x="6964989" y="408210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3" name="Straight Connector 378"/>
            <p:cNvCxnSpPr>
              <a:cxnSpLocks noChangeShapeType="1"/>
              <a:endCxn id="1054" idx="4"/>
            </p:cNvCxnSpPr>
            <p:nvPr/>
          </p:nvCxnSpPr>
          <p:spPr bwMode="auto">
            <a:xfrm rot="16200000" flipV="1">
              <a:off x="6976060" y="425316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4" name="Straight Connector 379"/>
            <p:cNvCxnSpPr>
              <a:cxnSpLocks noChangeShapeType="1"/>
              <a:stCxn id="974" idx="6"/>
              <a:endCxn id="1059" idx="2"/>
            </p:cNvCxnSpPr>
            <p:nvPr/>
          </p:nvCxnSpPr>
          <p:spPr bwMode="auto">
            <a:xfrm flipV="1">
              <a:off x="6827476" y="4340018"/>
              <a:ext cx="202074"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5" name="Straight Connector 380"/>
            <p:cNvCxnSpPr>
              <a:cxnSpLocks noChangeShapeType="1"/>
              <a:stCxn id="974" idx="7"/>
              <a:endCxn id="1053" idx="5"/>
            </p:cNvCxnSpPr>
            <p:nvPr/>
          </p:nvCxnSpPr>
          <p:spPr bwMode="auto">
            <a:xfrm rot="5400000" flipH="1" flipV="1">
              <a:off x="6663819" y="4126382"/>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6" name="Straight Connector 381"/>
            <p:cNvCxnSpPr>
              <a:cxnSpLocks noChangeShapeType="1"/>
              <a:stCxn id="1050" idx="3"/>
              <a:endCxn id="1053" idx="0"/>
            </p:cNvCxnSpPr>
            <p:nvPr/>
          </p:nvCxnSpPr>
          <p:spPr bwMode="auto">
            <a:xfrm rot="5400000">
              <a:off x="6923108" y="3866793"/>
              <a:ext cx="73533" cy="626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7" name="Straight Connector 385"/>
            <p:cNvCxnSpPr>
              <a:cxnSpLocks noChangeShapeType="1"/>
              <a:stCxn id="1044" idx="2"/>
              <a:endCxn id="1244" idx="5"/>
            </p:cNvCxnSpPr>
            <p:nvPr/>
          </p:nvCxnSpPr>
          <p:spPr bwMode="auto">
            <a:xfrm rot="10800000">
              <a:off x="7090330" y="3505917"/>
              <a:ext cx="214565" cy="30375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8" name="Straight Connector 396"/>
            <p:cNvCxnSpPr>
              <a:cxnSpLocks noChangeShapeType="1"/>
              <a:stCxn id="982" idx="3"/>
              <a:endCxn id="988" idx="6"/>
            </p:cNvCxnSpPr>
            <p:nvPr/>
          </p:nvCxnSpPr>
          <p:spPr bwMode="auto">
            <a:xfrm rot="5400000">
              <a:off x="6252014" y="4647254"/>
              <a:ext cx="202754" cy="739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9" name="Straight Connector 399"/>
            <p:cNvCxnSpPr>
              <a:cxnSpLocks noChangeShapeType="1"/>
              <a:stCxn id="1061" idx="3"/>
              <a:endCxn id="984" idx="5"/>
            </p:cNvCxnSpPr>
            <p:nvPr/>
          </p:nvCxnSpPr>
          <p:spPr bwMode="auto">
            <a:xfrm rot="5400000" flipH="1">
              <a:off x="6681249" y="4327102"/>
              <a:ext cx="36814" cy="7279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0" name="Straight Connector 412"/>
            <p:cNvCxnSpPr>
              <a:cxnSpLocks noChangeShapeType="1"/>
              <a:stCxn id="950" idx="5"/>
              <a:endCxn id="954" idx="4"/>
            </p:cNvCxnSpPr>
            <p:nvPr/>
          </p:nvCxnSpPr>
          <p:spPr bwMode="auto">
            <a:xfrm rot="16200000" flipH="1">
              <a:off x="6159263" y="3439578"/>
              <a:ext cx="52319" cy="4486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1" name="Straight Connector 415"/>
            <p:cNvCxnSpPr>
              <a:cxnSpLocks noChangeShapeType="1"/>
              <a:stCxn id="986" idx="7"/>
              <a:endCxn id="975" idx="3"/>
            </p:cNvCxnSpPr>
            <p:nvPr/>
          </p:nvCxnSpPr>
          <p:spPr bwMode="auto">
            <a:xfrm rot="5400000" flipH="1" flipV="1">
              <a:off x="5958047" y="4231652"/>
              <a:ext cx="95795" cy="1400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2" name="Straight Connector 419"/>
            <p:cNvCxnSpPr>
              <a:cxnSpLocks noChangeShapeType="1"/>
              <a:stCxn id="986" idx="7"/>
              <a:endCxn id="965" idx="2"/>
            </p:cNvCxnSpPr>
            <p:nvPr/>
          </p:nvCxnSpPr>
          <p:spPr bwMode="auto">
            <a:xfrm rot="5400000" flipH="1" flipV="1">
              <a:off x="5870703" y="4107509"/>
              <a:ext cx="307282" cy="17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093" name="Oval 456"/>
            <p:cNvSpPr>
              <a:spLocks noChangeArrowheads="1"/>
            </p:cNvSpPr>
            <p:nvPr/>
          </p:nvSpPr>
          <p:spPr bwMode="auto">
            <a:xfrm rot="16200000">
              <a:off x="7625388" y="4222402"/>
              <a:ext cx="40453"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94" name="Oval 457"/>
            <p:cNvSpPr>
              <a:spLocks noChangeArrowheads="1"/>
            </p:cNvSpPr>
            <p:nvPr/>
          </p:nvSpPr>
          <p:spPr bwMode="auto">
            <a:xfrm rot="16200000">
              <a:off x="7751557" y="4179570"/>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095" name="Straight Connector 460"/>
            <p:cNvCxnSpPr>
              <a:cxnSpLocks noChangeShapeType="1"/>
              <a:stCxn id="1094" idx="0"/>
              <a:endCxn id="1093" idx="4"/>
            </p:cNvCxnSpPr>
            <p:nvPr/>
          </p:nvCxnSpPr>
          <p:spPr bwMode="auto">
            <a:xfrm rot="10800000" flipV="1">
              <a:off x="7663533" y="4197062"/>
              <a:ext cx="89739" cy="412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6" name="Straight Connector 461"/>
            <p:cNvCxnSpPr>
              <a:cxnSpLocks noChangeShapeType="1"/>
              <a:stCxn id="1101" idx="3"/>
              <a:endCxn id="1094" idx="5"/>
            </p:cNvCxnSpPr>
            <p:nvPr/>
          </p:nvCxnSpPr>
          <p:spPr bwMode="auto">
            <a:xfrm>
              <a:off x="7702915" y="4111583"/>
              <a:ext cx="81346" cy="70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097" name="Oval 467"/>
            <p:cNvSpPr>
              <a:spLocks noChangeArrowheads="1"/>
            </p:cNvSpPr>
            <p:nvPr/>
          </p:nvSpPr>
          <p:spPr bwMode="auto">
            <a:xfrm rot="16200000">
              <a:off x="7795599" y="3769095"/>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98" name="Oval 469"/>
            <p:cNvSpPr>
              <a:spLocks noChangeArrowheads="1"/>
            </p:cNvSpPr>
            <p:nvPr/>
          </p:nvSpPr>
          <p:spPr bwMode="auto">
            <a:xfrm rot="16200000">
              <a:off x="7568255" y="4001103"/>
              <a:ext cx="4045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99" name="Oval 470"/>
            <p:cNvSpPr>
              <a:spLocks noChangeArrowheads="1"/>
            </p:cNvSpPr>
            <p:nvPr/>
          </p:nvSpPr>
          <p:spPr bwMode="auto">
            <a:xfrm rot="16200000">
              <a:off x="7658714" y="3903540"/>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00" name="Oval 471"/>
            <p:cNvSpPr>
              <a:spLocks noChangeArrowheads="1"/>
            </p:cNvSpPr>
            <p:nvPr/>
          </p:nvSpPr>
          <p:spPr bwMode="auto">
            <a:xfrm rot="16200000">
              <a:off x="7774172" y="3990395"/>
              <a:ext cx="4045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01" name="Oval 472"/>
            <p:cNvSpPr>
              <a:spLocks noChangeArrowheads="1"/>
            </p:cNvSpPr>
            <p:nvPr/>
          </p:nvSpPr>
          <p:spPr bwMode="auto">
            <a:xfrm rot="16200000">
              <a:off x="7669427" y="4078439"/>
              <a:ext cx="40453"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02" name="Oval 474"/>
            <p:cNvSpPr>
              <a:spLocks noChangeArrowheads="1"/>
            </p:cNvSpPr>
            <p:nvPr/>
          </p:nvSpPr>
          <p:spPr bwMode="auto">
            <a:xfrm rot="16200000">
              <a:off x="7797978" y="3861898"/>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03" name="Straight Connector 483"/>
            <p:cNvCxnSpPr>
              <a:cxnSpLocks noChangeShapeType="1"/>
              <a:endCxn id="1098" idx="6"/>
            </p:cNvCxnSpPr>
            <p:nvPr/>
          </p:nvCxnSpPr>
          <p:spPr bwMode="auto">
            <a:xfrm rot="5400000">
              <a:off x="7406745" y="3726003"/>
              <a:ext cx="453108" cy="877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4" name="Straight Connector 493"/>
            <p:cNvCxnSpPr>
              <a:cxnSpLocks noChangeShapeType="1"/>
              <a:stCxn id="1097" idx="2"/>
              <a:endCxn id="1102" idx="4"/>
            </p:cNvCxnSpPr>
            <p:nvPr/>
          </p:nvCxnSpPr>
          <p:spPr bwMode="auto">
            <a:xfrm rot="16200000" flipH="1">
              <a:off x="7788553" y="3833027"/>
              <a:ext cx="76636" cy="206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5" name="Straight Connector 494"/>
            <p:cNvCxnSpPr>
              <a:cxnSpLocks noChangeShapeType="1"/>
              <a:stCxn id="1323" idx="4"/>
              <a:endCxn id="1102" idx="7"/>
            </p:cNvCxnSpPr>
            <p:nvPr/>
          </p:nvCxnSpPr>
          <p:spPr bwMode="auto">
            <a:xfrm rot="16200000" flipH="1">
              <a:off x="7588196" y="3649743"/>
              <a:ext cx="320423" cy="1150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6" name="Straight Connector 499"/>
            <p:cNvCxnSpPr>
              <a:cxnSpLocks noChangeShapeType="1"/>
              <a:stCxn id="1099" idx="1"/>
              <a:endCxn id="1098" idx="5"/>
            </p:cNvCxnSpPr>
            <p:nvPr/>
          </p:nvCxnSpPr>
          <p:spPr bwMode="auto">
            <a:xfrm rot="10800000" flipV="1">
              <a:off x="7602201" y="3937678"/>
              <a:ext cx="63915" cy="648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7" name="Straight Connector 500"/>
            <p:cNvCxnSpPr>
              <a:cxnSpLocks noChangeShapeType="1"/>
              <a:stCxn id="1100" idx="7"/>
              <a:endCxn id="1099" idx="3"/>
            </p:cNvCxnSpPr>
            <p:nvPr/>
          </p:nvCxnSpPr>
          <p:spPr bwMode="auto">
            <a:xfrm flipH="1" flipV="1">
              <a:off x="7691940" y="3937678"/>
              <a:ext cx="89093"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8" name="Straight Connector 501"/>
            <p:cNvCxnSpPr>
              <a:cxnSpLocks noChangeShapeType="1"/>
              <a:stCxn id="1102" idx="2"/>
              <a:endCxn id="1100" idx="4"/>
            </p:cNvCxnSpPr>
            <p:nvPr/>
          </p:nvCxnSpPr>
          <p:spPr bwMode="auto">
            <a:xfrm rot="5400000">
              <a:off x="7762517" y="3951812"/>
              <a:ext cx="106112" cy="71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9" name="Straight Connector 504"/>
            <p:cNvCxnSpPr>
              <a:cxnSpLocks noChangeShapeType="1"/>
              <a:stCxn id="1100" idx="1"/>
              <a:endCxn id="1101" idx="5"/>
            </p:cNvCxnSpPr>
            <p:nvPr/>
          </p:nvCxnSpPr>
          <p:spPr bwMode="auto">
            <a:xfrm rot="10800000" flipV="1">
              <a:off x="7702915" y="4023157"/>
              <a:ext cx="78118" cy="58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10" name="Straight Connector 511"/>
            <p:cNvCxnSpPr>
              <a:cxnSpLocks noChangeShapeType="1"/>
              <a:stCxn id="1323" idx="4"/>
              <a:endCxn id="1044" idx="7"/>
            </p:cNvCxnSpPr>
            <p:nvPr/>
          </p:nvCxnSpPr>
          <p:spPr bwMode="auto">
            <a:xfrm rot="5400000">
              <a:off x="7390163" y="3495230"/>
              <a:ext cx="248868" cy="3525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11" name="Straight Connector 513"/>
            <p:cNvCxnSpPr>
              <a:cxnSpLocks noChangeShapeType="1"/>
              <a:stCxn id="1098" idx="0"/>
              <a:endCxn id="1049" idx="6"/>
            </p:cNvCxnSpPr>
            <p:nvPr/>
          </p:nvCxnSpPr>
          <p:spPr bwMode="auto">
            <a:xfrm rot="10800000">
              <a:off x="7450484" y="3950942"/>
              <a:ext cx="120728" cy="663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12" name="Straight Connector 516"/>
            <p:cNvCxnSpPr>
              <a:cxnSpLocks noChangeShapeType="1"/>
              <a:stCxn id="1093" idx="7"/>
              <a:endCxn id="1056" idx="6"/>
            </p:cNvCxnSpPr>
            <p:nvPr/>
          </p:nvCxnSpPr>
          <p:spPr bwMode="auto">
            <a:xfrm rot="10800000" flipV="1">
              <a:off x="7604783" y="4223590"/>
              <a:ext cx="27115" cy="78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13" name="Oval 337"/>
            <p:cNvSpPr>
              <a:spLocks noChangeArrowheads="1"/>
            </p:cNvSpPr>
            <p:nvPr/>
          </p:nvSpPr>
          <p:spPr bwMode="auto">
            <a:xfrm rot="4616056">
              <a:off x="6811234" y="4862509"/>
              <a:ext cx="4283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14" name="Oval 340"/>
            <p:cNvSpPr>
              <a:spLocks noChangeArrowheads="1"/>
            </p:cNvSpPr>
            <p:nvPr/>
          </p:nvSpPr>
          <p:spPr bwMode="auto">
            <a:xfrm rot="4616056">
              <a:off x="6576749" y="4892252"/>
              <a:ext cx="3807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15" name="Oval 341"/>
            <p:cNvSpPr>
              <a:spLocks noChangeArrowheads="1"/>
            </p:cNvSpPr>
            <p:nvPr/>
          </p:nvSpPr>
          <p:spPr bwMode="auto">
            <a:xfrm rot="4616056">
              <a:off x="6464863" y="4946983"/>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16" name="Oval 342"/>
            <p:cNvSpPr>
              <a:spLocks noChangeArrowheads="1"/>
            </p:cNvSpPr>
            <p:nvPr/>
          </p:nvSpPr>
          <p:spPr bwMode="auto">
            <a:xfrm rot="4616056">
              <a:off x="6701730" y="5000523"/>
              <a:ext cx="4045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17" name="Oval 349"/>
            <p:cNvSpPr>
              <a:spLocks noChangeArrowheads="1"/>
            </p:cNvSpPr>
            <p:nvPr/>
          </p:nvSpPr>
          <p:spPr bwMode="auto">
            <a:xfrm rot="4616056">
              <a:off x="6401777" y="5228961"/>
              <a:ext cx="4045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18" name="Oval 350"/>
            <p:cNvSpPr>
              <a:spLocks noChangeArrowheads="1"/>
            </p:cNvSpPr>
            <p:nvPr/>
          </p:nvSpPr>
          <p:spPr bwMode="auto">
            <a:xfrm rot="4616056">
              <a:off x="6286320" y="5158764"/>
              <a:ext cx="3807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19" name="Oval 351"/>
            <p:cNvSpPr>
              <a:spLocks noChangeArrowheads="1"/>
            </p:cNvSpPr>
            <p:nvPr/>
          </p:nvSpPr>
          <p:spPr bwMode="auto">
            <a:xfrm rot="4616056">
              <a:off x="6212523" y="5127830"/>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20" name="Straight Connector 356"/>
            <p:cNvCxnSpPr>
              <a:cxnSpLocks noChangeShapeType="1"/>
              <a:stCxn id="1116" idx="1"/>
              <a:endCxn id="1113" idx="5"/>
            </p:cNvCxnSpPr>
            <p:nvPr/>
          </p:nvCxnSpPr>
          <p:spPr bwMode="auto">
            <a:xfrm flipV="1">
              <a:off x="6733135" y="4898613"/>
              <a:ext cx="89903" cy="1001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1" name="Straight Connector 358"/>
            <p:cNvCxnSpPr>
              <a:cxnSpLocks noChangeShapeType="1"/>
              <a:stCxn id="1117" idx="0"/>
              <a:endCxn id="1116" idx="4"/>
            </p:cNvCxnSpPr>
            <p:nvPr/>
          </p:nvCxnSpPr>
          <p:spPr bwMode="auto">
            <a:xfrm rot="20816056" flipV="1">
              <a:off x="6417517" y="5054798"/>
              <a:ext cx="307953" cy="1562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2" name="Straight Connector 359"/>
            <p:cNvCxnSpPr>
              <a:cxnSpLocks noChangeShapeType="1"/>
              <a:stCxn id="1118" idx="7"/>
              <a:endCxn id="1117" idx="5"/>
            </p:cNvCxnSpPr>
            <p:nvPr/>
          </p:nvCxnSpPr>
          <p:spPr bwMode="auto">
            <a:xfrm>
              <a:off x="6321322" y="5186701"/>
              <a:ext cx="89093"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3" name="Straight Connector 360"/>
            <p:cNvCxnSpPr>
              <a:cxnSpLocks noChangeShapeType="1"/>
              <a:stCxn id="1119" idx="7"/>
              <a:endCxn id="1118" idx="4"/>
            </p:cNvCxnSpPr>
            <p:nvPr/>
          </p:nvCxnSpPr>
          <p:spPr bwMode="auto">
            <a:xfrm>
              <a:off x="6249015" y="5157225"/>
              <a:ext cx="38090" cy="2431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4" name="Straight Connector 371"/>
            <p:cNvCxnSpPr>
              <a:cxnSpLocks noChangeShapeType="1"/>
              <a:stCxn id="984" idx="5"/>
              <a:endCxn id="1114" idx="1"/>
            </p:cNvCxnSpPr>
            <p:nvPr/>
          </p:nvCxnSpPr>
          <p:spPr bwMode="auto">
            <a:xfrm rot="16200000" flipH="1">
              <a:off x="6360021" y="4648330"/>
              <a:ext cx="220882" cy="2695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5" name="Straight Connector 373"/>
            <p:cNvCxnSpPr>
              <a:cxnSpLocks noChangeShapeType="1"/>
              <a:stCxn id="1114" idx="5"/>
              <a:endCxn id="1117" idx="1"/>
            </p:cNvCxnSpPr>
            <p:nvPr/>
          </p:nvCxnSpPr>
          <p:spPr bwMode="auto">
            <a:xfrm rot="10800000" flipV="1">
              <a:off x="6431538" y="4928088"/>
              <a:ext cx="153919" cy="3019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6" name="Straight Connector 374"/>
            <p:cNvCxnSpPr>
              <a:cxnSpLocks noChangeShapeType="1"/>
              <a:stCxn id="981" idx="5"/>
              <a:endCxn id="1115" idx="3"/>
            </p:cNvCxnSpPr>
            <p:nvPr/>
          </p:nvCxnSpPr>
          <p:spPr bwMode="auto">
            <a:xfrm rot="16200000" flipH="1">
              <a:off x="6357151" y="4842663"/>
              <a:ext cx="102115" cy="1211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27" name="Oval 456"/>
            <p:cNvSpPr>
              <a:spLocks noChangeArrowheads="1"/>
            </p:cNvSpPr>
            <p:nvPr/>
          </p:nvSpPr>
          <p:spPr bwMode="auto">
            <a:xfrm rot="20816056">
              <a:off x="6471996" y="527537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28" name="Oval 457"/>
            <p:cNvSpPr>
              <a:spLocks noChangeArrowheads="1"/>
            </p:cNvSpPr>
            <p:nvPr/>
          </p:nvSpPr>
          <p:spPr bwMode="auto">
            <a:xfrm rot="20816056">
              <a:off x="6543413" y="5389590"/>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29" name="Straight Connector 460"/>
            <p:cNvCxnSpPr>
              <a:cxnSpLocks noChangeShapeType="1"/>
              <a:stCxn id="1128" idx="1"/>
              <a:endCxn id="1127" idx="4"/>
            </p:cNvCxnSpPr>
            <p:nvPr/>
          </p:nvCxnSpPr>
          <p:spPr bwMode="auto">
            <a:xfrm rot="16200000" flipV="1">
              <a:off x="6478215" y="5331975"/>
              <a:ext cx="88426" cy="484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30" name="Straight Connector 461"/>
            <p:cNvCxnSpPr>
              <a:cxnSpLocks noChangeShapeType="1"/>
              <a:stCxn id="1139" idx="3"/>
              <a:endCxn id="1128" idx="5"/>
            </p:cNvCxnSpPr>
            <p:nvPr/>
          </p:nvCxnSpPr>
          <p:spPr bwMode="auto">
            <a:xfrm rot="4616056">
              <a:off x="6563477" y="5336060"/>
              <a:ext cx="82531" cy="697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31" name="Oval 463"/>
            <p:cNvSpPr>
              <a:spLocks noChangeArrowheads="1"/>
            </p:cNvSpPr>
            <p:nvPr/>
          </p:nvSpPr>
          <p:spPr bwMode="auto">
            <a:xfrm rot="20816056">
              <a:off x="6986198" y="5058830"/>
              <a:ext cx="42850"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2" name="Oval 465"/>
            <p:cNvSpPr>
              <a:spLocks noChangeArrowheads="1"/>
            </p:cNvSpPr>
            <p:nvPr/>
          </p:nvSpPr>
          <p:spPr bwMode="auto">
            <a:xfrm rot="20816056">
              <a:off x="6952870" y="5161151"/>
              <a:ext cx="4046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3" name="Oval 466"/>
            <p:cNvSpPr>
              <a:spLocks noChangeArrowheads="1"/>
            </p:cNvSpPr>
            <p:nvPr/>
          </p:nvSpPr>
          <p:spPr bwMode="auto">
            <a:xfrm rot="20816056">
              <a:off x="7014765" y="529202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4" name="Oval 467"/>
            <p:cNvSpPr>
              <a:spLocks noChangeArrowheads="1"/>
            </p:cNvSpPr>
            <p:nvPr/>
          </p:nvSpPr>
          <p:spPr bwMode="auto">
            <a:xfrm rot="20816056">
              <a:off x="6948109" y="534199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5" name="Oval 468"/>
            <p:cNvSpPr>
              <a:spLocks noChangeArrowheads="1"/>
            </p:cNvSpPr>
            <p:nvPr/>
          </p:nvSpPr>
          <p:spPr bwMode="auto">
            <a:xfrm rot="20816056">
              <a:off x="7126651" y="5168290"/>
              <a:ext cx="40470"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6" name="Oval 469"/>
            <p:cNvSpPr>
              <a:spLocks noChangeArrowheads="1"/>
            </p:cNvSpPr>
            <p:nvPr/>
          </p:nvSpPr>
          <p:spPr bwMode="auto">
            <a:xfrm rot="-783944">
              <a:off x="6673822" y="5170489"/>
              <a:ext cx="40673" cy="36844"/>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37" name="Oval 470"/>
            <p:cNvSpPr>
              <a:spLocks noChangeArrowheads="1"/>
            </p:cNvSpPr>
            <p:nvPr/>
          </p:nvSpPr>
          <p:spPr bwMode="auto">
            <a:xfrm rot="20816056">
              <a:off x="6783849" y="5237297"/>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8" name="Oval 471"/>
            <p:cNvSpPr>
              <a:spLocks noChangeArrowheads="1"/>
            </p:cNvSpPr>
            <p:nvPr/>
          </p:nvSpPr>
          <p:spPr bwMode="auto">
            <a:xfrm rot="20816056">
              <a:off x="6729097" y="537055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9" name="Oval 472"/>
            <p:cNvSpPr>
              <a:spLocks noChangeArrowheads="1"/>
            </p:cNvSpPr>
            <p:nvPr/>
          </p:nvSpPr>
          <p:spPr bwMode="auto">
            <a:xfrm rot="20816056">
              <a:off x="6621971" y="528726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40" name="Oval 474"/>
            <p:cNvSpPr>
              <a:spLocks noChangeArrowheads="1"/>
            </p:cNvSpPr>
            <p:nvPr/>
          </p:nvSpPr>
          <p:spPr bwMode="auto">
            <a:xfrm rot="20816056">
              <a:off x="6857648" y="5368174"/>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41" name="Oval 475"/>
            <p:cNvSpPr>
              <a:spLocks noChangeArrowheads="1"/>
            </p:cNvSpPr>
            <p:nvPr/>
          </p:nvSpPr>
          <p:spPr bwMode="auto">
            <a:xfrm rot="20816056">
              <a:off x="7105226" y="525633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42" name="Straight Connector 482"/>
            <p:cNvCxnSpPr>
              <a:cxnSpLocks noChangeShapeType="1"/>
              <a:stCxn id="1135" idx="2"/>
              <a:endCxn id="1131" idx="5"/>
            </p:cNvCxnSpPr>
            <p:nvPr/>
          </p:nvCxnSpPr>
          <p:spPr bwMode="auto">
            <a:xfrm rot="10016056">
              <a:off x="7038588" y="5076168"/>
              <a:ext cx="75536" cy="1230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3" name="Straight Connector 483"/>
            <p:cNvCxnSpPr>
              <a:cxnSpLocks noChangeShapeType="1"/>
              <a:stCxn id="1132" idx="3"/>
              <a:endCxn id="1113" idx="7"/>
            </p:cNvCxnSpPr>
            <p:nvPr/>
          </p:nvCxnSpPr>
          <p:spPr bwMode="auto">
            <a:xfrm rot="5400000" flipH="1">
              <a:off x="6753426" y="4987117"/>
              <a:ext cx="304335" cy="1110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4" name="Straight Connector 484"/>
            <p:cNvCxnSpPr>
              <a:cxnSpLocks noChangeShapeType="1"/>
              <a:stCxn id="1141" idx="0"/>
              <a:endCxn id="1135" idx="4"/>
            </p:cNvCxnSpPr>
            <p:nvPr/>
          </p:nvCxnSpPr>
          <p:spPr bwMode="auto">
            <a:xfrm rot="-6183944">
              <a:off x="7111940" y="5207490"/>
              <a:ext cx="45687" cy="4390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5" name="Straight Connector 493"/>
            <p:cNvCxnSpPr>
              <a:cxnSpLocks noChangeShapeType="1"/>
              <a:stCxn id="1134" idx="2"/>
              <a:endCxn id="1140" idx="4"/>
            </p:cNvCxnSpPr>
            <p:nvPr/>
          </p:nvCxnSpPr>
          <p:spPr bwMode="auto">
            <a:xfrm rot="20816056" flipH="1">
              <a:off x="6877187" y="5373870"/>
              <a:ext cx="75536" cy="21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6" name="Straight Connector 494"/>
            <p:cNvCxnSpPr>
              <a:cxnSpLocks noChangeShapeType="1"/>
              <a:stCxn id="1132" idx="4"/>
              <a:endCxn id="1140" idx="7"/>
            </p:cNvCxnSpPr>
            <p:nvPr/>
          </p:nvCxnSpPr>
          <p:spPr bwMode="auto">
            <a:xfrm rot="4616056">
              <a:off x="6858375" y="5220609"/>
              <a:ext cx="147377" cy="1252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7" name="Straight Connector 495"/>
            <p:cNvCxnSpPr>
              <a:cxnSpLocks noChangeShapeType="1"/>
              <a:stCxn id="1132" idx="4"/>
              <a:endCxn id="1133" idx="1"/>
            </p:cNvCxnSpPr>
            <p:nvPr/>
          </p:nvCxnSpPr>
          <p:spPr bwMode="auto">
            <a:xfrm rot="15416056" flipH="1">
              <a:off x="6942182" y="5240863"/>
              <a:ext cx="111839" cy="14283"/>
            </a:xfrm>
            <a:prstGeom prst="line">
              <a:avLst/>
            </a:prstGeom>
            <a:noFill/>
            <a:ln w="19050" algn="ctr">
              <a:solidFill>
                <a:schemeClr val="tx2">
                  <a:lumMod val="60000"/>
                  <a:lumOff val="40000"/>
                </a:schemeClr>
              </a:solidFill>
              <a:round/>
              <a:headEnd type="none" w="sm" len="sm"/>
              <a:tailEnd type="none" w="sm" len="sm"/>
            </a:ln>
          </p:spPr>
        </p:cxnSp>
        <p:cxnSp>
          <p:nvCxnSpPr>
            <p:cNvPr id="1148" name="Straight Connector 497"/>
            <p:cNvCxnSpPr>
              <a:cxnSpLocks noChangeShapeType="1"/>
              <a:stCxn id="1133" idx="5"/>
              <a:endCxn id="1141" idx="2"/>
            </p:cNvCxnSpPr>
            <p:nvPr/>
          </p:nvCxnSpPr>
          <p:spPr bwMode="auto">
            <a:xfrm rot="4616056" flipH="1" flipV="1">
              <a:off x="7063692" y="5270761"/>
              <a:ext cx="27264" cy="58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9" name="Straight Connector 498"/>
            <p:cNvCxnSpPr>
              <a:cxnSpLocks noChangeShapeType="1"/>
              <a:stCxn id="1133" idx="2"/>
              <a:endCxn id="1134" idx="0"/>
            </p:cNvCxnSpPr>
            <p:nvPr/>
          </p:nvCxnSpPr>
          <p:spPr bwMode="auto">
            <a:xfrm rot="20816056" flipH="1">
              <a:off x="6962407" y="5320814"/>
              <a:ext cx="55522" cy="154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0" name="Straight Connector 499"/>
            <p:cNvCxnSpPr>
              <a:cxnSpLocks noChangeShapeType="1"/>
              <a:stCxn id="1137" idx="1"/>
              <a:endCxn id="1136" idx="5"/>
            </p:cNvCxnSpPr>
            <p:nvPr/>
          </p:nvCxnSpPr>
          <p:spPr bwMode="auto">
            <a:xfrm rot="15416056" flipV="1">
              <a:off x="6717626" y="5190483"/>
              <a:ext cx="64109" cy="639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1" name="Straight Connector 500"/>
            <p:cNvCxnSpPr>
              <a:cxnSpLocks noChangeShapeType="1"/>
              <a:stCxn id="1138" idx="7"/>
              <a:endCxn id="1136" idx="4"/>
            </p:cNvCxnSpPr>
            <p:nvPr/>
          </p:nvCxnSpPr>
          <p:spPr bwMode="auto">
            <a:xfrm rot="16200000" flipV="1">
              <a:off x="6646076" y="5258877"/>
              <a:ext cx="166536" cy="619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2" name="Straight Connector 501"/>
            <p:cNvCxnSpPr>
              <a:cxnSpLocks noChangeShapeType="1"/>
              <a:stCxn id="1140" idx="2"/>
              <a:endCxn id="1138" idx="4"/>
            </p:cNvCxnSpPr>
            <p:nvPr/>
          </p:nvCxnSpPr>
          <p:spPr bwMode="auto">
            <a:xfrm rot="10016056">
              <a:off x="6752586" y="5395240"/>
              <a:ext cx="104588" cy="66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3" name="Straight Connector 504"/>
            <p:cNvCxnSpPr>
              <a:cxnSpLocks noChangeShapeType="1"/>
              <a:stCxn id="1138" idx="1"/>
              <a:endCxn id="1139" idx="5"/>
            </p:cNvCxnSpPr>
            <p:nvPr/>
          </p:nvCxnSpPr>
          <p:spPr bwMode="auto">
            <a:xfrm rot="15416056" flipV="1">
              <a:off x="6655704" y="5318658"/>
              <a:ext cx="78847" cy="58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4" name="Straight Connector 511"/>
            <p:cNvCxnSpPr>
              <a:cxnSpLocks noChangeShapeType="1"/>
              <a:stCxn id="1131" idx="1"/>
              <a:endCxn id="1113" idx="7"/>
            </p:cNvCxnSpPr>
            <p:nvPr/>
          </p:nvCxnSpPr>
          <p:spPr bwMode="auto">
            <a:xfrm rot="16200000" flipV="1">
              <a:off x="6832662" y="4907882"/>
              <a:ext cx="176853" cy="1420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5" name="Straight Connector 513"/>
            <p:cNvCxnSpPr>
              <a:cxnSpLocks noChangeShapeType="1"/>
              <a:stCxn id="1136" idx="0"/>
              <a:endCxn id="1116" idx="6"/>
            </p:cNvCxnSpPr>
            <p:nvPr/>
          </p:nvCxnSpPr>
          <p:spPr bwMode="auto">
            <a:xfrm rot="-6183944">
              <a:off x="6647569" y="5071198"/>
              <a:ext cx="121586" cy="652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6" name="Straight Connector 516"/>
            <p:cNvCxnSpPr>
              <a:cxnSpLocks noChangeShapeType="1"/>
              <a:stCxn id="1127" idx="7"/>
              <a:endCxn id="1117" idx="6"/>
            </p:cNvCxnSpPr>
            <p:nvPr/>
          </p:nvCxnSpPr>
          <p:spPr bwMode="auto">
            <a:xfrm rot="15416056" flipV="1">
              <a:off x="6451614" y="5234503"/>
              <a:ext cx="28002" cy="768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7" name="Straight Connector 371"/>
            <p:cNvCxnSpPr>
              <a:cxnSpLocks noChangeShapeType="1"/>
              <a:stCxn id="1119" idx="3"/>
              <a:endCxn id="989" idx="4"/>
            </p:cNvCxnSpPr>
            <p:nvPr/>
          </p:nvCxnSpPr>
          <p:spPr bwMode="auto">
            <a:xfrm rot="10800000">
              <a:off x="5938479" y="4756359"/>
              <a:ext cx="278901" cy="3802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8" name="Straight Connector 371"/>
            <p:cNvCxnSpPr>
              <a:cxnSpLocks noChangeShapeType="1"/>
              <a:stCxn id="1061" idx="4"/>
              <a:endCxn id="1135" idx="5"/>
            </p:cNvCxnSpPr>
            <p:nvPr/>
          </p:nvCxnSpPr>
          <p:spPr bwMode="auto">
            <a:xfrm rot="16200000" flipH="1">
              <a:off x="6881092" y="4911326"/>
              <a:ext cx="478976" cy="865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9" name="Straight Connector 371"/>
            <p:cNvCxnSpPr>
              <a:cxnSpLocks noChangeShapeType="1"/>
              <a:stCxn id="1113" idx="1"/>
              <a:endCxn id="1061" idx="3"/>
            </p:cNvCxnSpPr>
            <p:nvPr/>
          </p:nvCxnSpPr>
          <p:spPr bwMode="auto">
            <a:xfrm flipV="1">
              <a:off x="6843616" y="4709935"/>
              <a:ext cx="220151"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60" name="Straight Connector 499"/>
            <p:cNvCxnSpPr>
              <a:cxnSpLocks noChangeShapeType="1"/>
              <a:stCxn id="1140" idx="0"/>
              <a:endCxn id="1137" idx="5"/>
            </p:cNvCxnSpPr>
            <p:nvPr/>
          </p:nvCxnSpPr>
          <p:spPr bwMode="auto">
            <a:xfrm rot="16200000" flipV="1">
              <a:off x="6796645" y="5291214"/>
              <a:ext cx="101690" cy="503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61" name="Oval 55"/>
            <p:cNvSpPr>
              <a:spLocks noChangeArrowheads="1"/>
            </p:cNvSpPr>
            <p:nvPr/>
          </p:nvSpPr>
          <p:spPr bwMode="auto">
            <a:xfrm>
              <a:off x="7662278" y="487560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2" name="Oval 56"/>
            <p:cNvSpPr>
              <a:spLocks noChangeArrowheads="1"/>
            </p:cNvSpPr>
            <p:nvPr/>
          </p:nvSpPr>
          <p:spPr bwMode="auto">
            <a:xfrm>
              <a:off x="7714650" y="458767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3" name="Oval 57"/>
            <p:cNvSpPr>
              <a:spLocks noChangeArrowheads="1"/>
            </p:cNvSpPr>
            <p:nvPr/>
          </p:nvSpPr>
          <p:spPr bwMode="auto">
            <a:xfrm>
              <a:off x="7745597" y="473520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4" name="Oval 59"/>
            <p:cNvSpPr>
              <a:spLocks noChangeArrowheads="1"/>
            </p:cNvSpPr>
            <p:nvPr/>
          </p:nvSpPr>
          <p:spPr bwMode="auto">
            <a:xfrm>
              <a:off x="7833679" y="482563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5" name="Oval 64"/>
            <p:cNvSpPr>
              <a:spLocks noChangeArrowheads="1"/>
            </p:cNvSpPr>
            <p:nvPr/>
          </p:nvSpPr>
          <p:spPr bwMode="auto">
            <a:xfrm>
              <a:off x="7214732" y="477090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6" name="Oval 65"/>
            <p:cNvSpPr>
              <a:spLocks noChangeArrowheads="1"/>
            </p:cNvSpPr>
            <p:nvPr/>
          </p:nvSpPr>
          <p:spPr bwMode="auto">
            <a:xfrm>
              <a:off x="7538489" y="4625748"/>
              <a:ext cx="42850"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7" name="Oval 66"/>
            <p:cNvSpPr>
              <a:spLocks noChangeArrowheads="1"/>
            </p:cNvSpPr>
            <p:nvPr/>
          </p:nvSpPr>
          <p:spPr bwMode="auto">
            <a:xfrm>
              <a:off x="7459929" y="4744726"/>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8" name="Oval 67"/>
            <p:cNvSpPr>
              <a:spLocks noChangeArrowheads="1"/>
            </p:cNvSpPr>
            <p:nvPr/>
          </p:nvSpPr>
          <p:spPr bwMode="auto">
            <a:xfrm>
              <a:off x="7374229" y="463764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9" name="Oval 68"/>
            <p:cNvSpPr>
              <a:spLocks noChangeArrowheads="1"/>
            </p:cNvSpPr>
            <p:nvPr/>
          </p:nvSpPr>
          <p:spPr bwMode="auto">
            <a:xfrm>
              <a:off x="7431363" y="4906537"/>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70" name="Oval 69"/>
            <p:cNvSpPr>
              <a:spLocks noChangeArrowheads="1"/>
            </p:cNvSpPr>
            <p:nvPr/>
          </p:nvSpPr>
          <p:spPr bwMode="auto">
            <a:xfrm>
              <a:off x="7581339" y="477328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71" name="Oval 124"/>
            <p:cNvSpPr>
              <a:spLocks noChangeArrowheads="1"/>
            </p:cNvSpPr>
            <p:nvPr/>
          </p:nvSpPr>
          <p:spPr bwMode="auto">
            <a:xfrm>
              <a:off x="7174262" y="496840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72" name="Oval 125"/>
            <p:cNvSpPr>
              <a:spLocks noChangeArrowheads="1"/>
            </p:cNvSpPr>
            <p:nvPr/>
          </p:nvSpPr>
          <p:spPr bwMode="auto">
            <a:xfrm>
              <a:off x="7317096" y="492319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73" name="Oval 126"/>
            <p:cNvSpPr>
              <a:spLocks noChangeArrowheads="1"/>
            </p:cNvSpPr>
            <p:nvPr/>
          </p:nvSpPr>
          <p:spPr bwMode="auto">
            <a:xfrm>
              <a:off x="7317096" y="506358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74" name="Oval 128"/>
            <p:cNvSpPr>
              <a:spLocks noChangeArrowheads="1"/>
            </p:cNvSpPr>
            <p:nvPr/>
          </p:nvSpPr>
          <p:spPr bwMode="auto">
            <a:xfrm>
              <a:off x="7495639" y="5025516"/>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75" name="Straight Connector 211"/>
            <p:cNvCxnSpPr>
              <a:cxnSpLocks noChangeShapeType="1"/>
              <a:stCxn id="1162" idx="3"/>
              <a:endCxn id="1057" idx="4"/>
            </p:cNvCxnSpPr>
            <p:nvPr/>
          </p:nvCxnSpPr>
          <p:spPr bwMode="auto">
            <a:xfrm rot="5400000" flipH="1">
              <a:off x="7503461" y="4404533"/>
              <a:ext cx="20264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6" name="Straight Connector 279"/>
            <p:cNvCxnSpPr>
              <a:cxnSpLocks noChangeShapeType="1"/>
              <a:stCxn id="1162" idx="4"/>
              <a:endCxn id="1170" idx="7"/>
            </p:cNvCxnSpPr>
            <p:nvPr/>
          </p:nvCxnSpPr>
          <p:spPr bwMode="auto">
            <a:xfrm rot="5400000">
              <a:off x="7596904" y="4642202"/>
              <a:ext cx="153273"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7" name="Straight Connector 282"/>
            <p:cNvCxnSpPr>
              <a:cxnSpLocks noChangeShapeType="1"/>
              <a:stCxn id="1162" idx="4"/>
              <a:endCxn id="1163" idx="1"/>
            </p:cNvCxnSpPr>
            <p:nvPr/>
          </p:nvCxnSpPr>
          <p:spPr bwMode="auto">
            <a:xfrm rot="16200000" flipH="1">
              <a:off x="7684820" y="4675014"/>
              <a:ext cx="114955"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8" name="Straight Connector 285"/>
            <p:cNvCxnSpPr>
              <a:cxnSpLocks noChangeShapeType="1"/>
              <a:stCxn id="1161" idx="7"/>
              <a:endCxn id="1164" idx="3"/>
            </p:cNvCxnSpPr>
            <p:nvPr/>
          </p:nvCxnSpPr>
          <p:spPr bwMode="auto">
            <a:xfrm rot="5400000" flipH="1" flipV="1">
              <a:off x="7755871" y="4797809"/>
              <a:ext cx="25791" cy="1433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9" name="Straight Connector 291"/>
            <p:cNvCxnSpPr>
              <a:cxnSpLocks noChangeShapeType="1"/>
              <a:stCxn id="1163" idx="5"/>
              <a:endCxn id="1164" idx="0"/>
            </p:cNvCxnSpPr>
            <p:nvPr/>
          </p:nvCxnSpPr>
          <p:spPr bwMode="auto">
            <a:xfrm rot="16200000" flipH="1">
              <a:off x="7788908" y="4757692"/>
              <a:ext cx="55267" cy="761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0" name="Straight Connector 294"/>
            <p:cNvCxnSpPr>
              <a:cxnSpLocks noChangeShapeType="1"/>
              <a:stCxn id="1166" idx="1"/>
              <a:endCxn id="1058" idx="4"/>
            </p:cNvCxnSpPr>
            <p:nvPr/>
          </p:nvCxnSpPr>
          <p:spPr bwMode="auto">
            <a:xfrm rot="16200000" flipV="1">
              <a:off x="7420928" y="4506720"/>
              <a:ext cx="148851" cy="1013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1" name="Straight Connector 297"/>
            <p:cNvCxnSpPr>
              <a:cxnSpLocks noChangeShapeType="1"/>
              <a:stCxn id="1167" idx="7"/>
              <a:endCxn id="1166" idx="3"/>
            </p:cNvCxnSpPr>
            <p:nvPr/>
          </p:nvCxnSpPr>
          <p:spPr bwMode="auto">
            <a:xfrm rot="5400000" flipH="1" flipV="1">
              <a:off x="7472448" y="4679090"/>
              <a:ext cx="93585"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2" name="Straight Connector 300"/>
            <p:cNvCxnSpPr>
              <a:cxnSpLocks noChangeShapeType="1"/>
              <a:stCxn id="1169" idx="2"/>
              <a:endCxn id="1167" idx="4"/>
            </p:cNvCxnSpPr>
            <p:nvPr/>
          </p:nvCxnSpPr>
          <p:spPr bwMode="auto">
            <a:xfrm rot="10800000" flipH="1">
              <a:off x="7431116" y="478509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3" name="Straight Connector 303"/>
            <p:cNvCxnSpPr>
              <a:cxnSpLocks noChangeShapeType="1"/>
              <a:endCxn id="1169" idx="4"/>
            </p:cNvCxnSpPr>
            <p:nvPr/>
          </p:nvCxnSpPr>
          <p:spPr bwMode="auto">
            <a:xfrm rot="16200000" flipV="1">
              <a:off x="7441541" y="495615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4" name="Straight Connector 306"/>
            <p:cNvCxnSpPr>
              <a:cxnSpLocks noChangeShapeType="1"/>
              <a:stCxn id="1173" idx="6"/>
              <a:endCxn id="1174" idx="2"/>
            </p:cNvCxnSpPr>
            <p:nvPr/>
          </p:nvCxnSpPr>
          <p:spPr bwMode="auto">
            <a:xfrm flipV="1">
              <a:off x="7354934" y="5043008"/>
              <a:ext cx="140742"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5" name="Straight Connector 310"/>
            <p:cNvCxnSpPr>
              <a:cxnSpLocks noChangeShapeType="1"/>
              <a:stCxn id="1173" idx="0"/>
              <a:endCxn id="1172" idx="4"/>
            </p:cNvCxnSpPr>
            <p:nvPr/>
          </p:nvCxnSpPr>
          <p:spPr bwMode="auto">
            <a:xfrm rot="5400000" flipH="1" flipV="1">
              <a:off x="7285458" y="5012059"/>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6" name="Straight Connector 313"/>
            <p:cNvCxnSpPr>
              <a:cxnSpLocks noChangeShapeType="1"/>
              <a:stCxn id="1172" idx="1"/>
              <a:endCxn id="1165" idx="5"/>
            </p:cNvCxnSpPr>
            <p:nvPr/>
          </p:nvCxnSpPr>
          <p:spPr bwMode="auto">
            <a:xfrm rot="16200000" flipV="1">
              <a:off x="7222251" y="4829679"/>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7" name="Straight Connector 316"/>
            <p:cNvCxnSpPr>
              <a:cxnSpLocks noChangeShapeType="1"/>
              <a:stCxn id="1172" idx="2"/>
              <a:endCxn id="1171" idx="6"/>
            </p:cNvCxnSpPr>
            <p:nvPr/>
          </p:nvCxnSpPr>
          <p:spPr bwMode="auto">
            <a:xfrm rot="10800000" flipV="1">
              <a:off x="7212256" y="4942791"/>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8" name="Straight Connector 322"/>
            <p:cNvCxnSpPr>
              <a:cxnSpLocks noChangeShapeType="1"/>
              <a:stCxn id="1165" idx="6"/>
              <a:endCxn id="1168" idx="3"/>
            </p:cNvCxnSpPr>
            <p:nvPr/>
          </p:nvCxnSpPr>
          <p:spPr bwMode="auto">
            <a:xfrm flipV="1">
              <a:off x="7254220" y="4670880"/>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9" name="Straight Connector 371"/>
            <p:cNvCxnSpPr>
              <a:cxnSpLocks noChangeShapeType="1"/>
              <a:stCxn id="1135" idx="6"/>
              <a:endCxn id="1173" idx="3"/>
            </p:cNvCxnSpPr>
            <p:nvPr/>
          </p:nvCxnSpPr>
          <p:spPr bwMode="auto">
            <a:xfrm flipV="1">
              <a:off x="7166418" y="5094590"/>
              <a:ext cx="154945" cy="8547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0" name="Straight Connector 371"/>
            <p:cNvCxnSpPr>
              <a:cxnSpLocks noChangeShapeType="1"/>
              <a:stCxn id="1171" idx="4"/>
              <a:endCxn id="1173" idx="7"/>
            </p:cNvCxnSpPr>
            <p:nvPr/>
          </p:nvCxnSpPr>
          <p:spPr bwMode="auto">
            <a:xfrm rot="16200000" flipH="1">
              <a:off x="7239734" y="4958672"/>
              <a:ext cx="61898" cy="1568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1" name="Straight Connector 371"/>
            <p:cNvCxnSpPr>
              <a:cxnSpLocks noChangeShapeType="1"/>
              <a:stCxn id="1171" idx="1"/>
              <a:endCxn id="1061" idx="5"/>
            </p:cNvCxnSpPr>
            <p:nvPr/>
          </p:nvCxnSpPr>
          <p:spPr bwMode="auto">
            <a:xfrm rot="16200000" flipV="1">
              <a:off x="7003203" y="4798260"/>
              <a:ext cx="26380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2" name="Straight Connector 371"/>
            <p:cNvCxnSpPr>
              <a:cxnSpLocks noChangeShapeType="1"/>
              <a:stCxn id="1165" idx="1"/>
              <a:endCxn id="1061" idx="5"/>
            </p:cNvCxnSpPr>
            <p:nvPr/>
          </p:nvCxnSpPr>
          <p:spPr bwMode="auto">
            <a:xfrm rot="16200000" flipV="1">
              <a:off x="7122928" y="4678535"/>
              <a:ext cx="66320" cy="12912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3" name="Straight Connector 371"/>
            <p:cNvCxnSpPr>
              <a:cxnSpLocks noChangeShapeType="1"/>
              <a:stCxn id="1168" idx="2"/>
              <a:endCxn id="1062" idx="6"/>
            </p:cNvCxnSpPr>
            <p:nvPr/>
          </p:nvCxnSpPr>
          <p:spPr bwMode="auto">
            <a:xfrm rot="10800000">
              <a:off x="7340731" y="4592770"/>
              <a:ext cx="34217" cy="64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4" name="Straight Connector 371"/>
            <p:cNvCxnSpPr>
              <a:cxnSpLocks noChangeShapeType="1"/>
              <a:stCxn id="1166" idx="2"/>
              <a:endCxn id="1168" idx="6"/>
            </p:cNvCxnSpPr>
            <p:nvPr/>
          </p:nvCxnSpPr>
          <p:spPr bwMode="auto">
            <a:xfrm rot="10800000" flipV="1">
              <a:off x="7414330" y="4645089"/>
              <a:ext cx="125893" cy="117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5" name="Straight Connector 279"/>
            <p:cNvCxnSpPr>
              <a:cxnSpLocks noChangeShapeType="1"/>
              <a:stCxn id="1170" idx="3"/>
              <a:endCxn id="1174" idx="7"/>
            </p:cNvCxnSpPr>
            <p:nvPr/>
          </p:nvCxnSpPr>
          <p:spPr bwMode="auto">
            <a:xfrm rot="5400000">
              <a:off x="7445370" y="4889699"/>
              <a:ext cx="223277" cy="568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6" name="Straight Connector 279"/>
            <p:cNvCxnSpPr>
              <a:cxnSpLocks noChangeShapeType="1"/>
              <a:stCxn id="1161" idx="3"/>
              <a:endCxn id="1169" idx="5"/>
            </p:cNvCxnSpPr>
            <p:nvPr/>
          </p:nvCxnSpPr>
          <p:spPr bwMode="auto">
            <a:xfrm rot="5400000">
              <a:off x="7550804" y="4823515"/>
              <a:ext cx="32423" cy="2046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7" name="Straight Connector 460"/>
            <p:cNvCxnSpPr>
              <a:cxnSpLocks noChangeShapeType="1"/>
              <a:stCxn id="1094" idx="3"/>
              <a:endCxn id="1164" idx="7"/>
            </p:cNvCxnSpPr>
            <p:nvPr/>
          </p:nvCxnSpPr>
          <p:spPr bwMode="auto">
            <a:xfrm>
              <a:off x="7784261" y="4211800"/>
              <a:ext cx="83929" cy="6175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8" name="Straight Connector 460"/>
            <p:cNvCxnSpPr>
              <a:cxnSpLocks noChangeShapeType="1"/>
              <a:stCxn id="1094" idx="5"/>
              <a:endCxn id="1100" idx="2"/>
            </p:cNvCxnSpPr>
            <p:nvPr/>
          </p:nvCxnSpPr>
          <p:spPr bwMode="auto">
            <a:xfrm flipV="1">
              <a:off x="7784261" y="4029052"/>
              <a:ext cx="9684"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9" name="Straight Connector 322"/>
            <p:cNvCxnSpPr>
              <a:cxnSpLocks noChangeShapeType="1"/>
              <a:stCxn id="950" idx="5"/>
              <a:endCxn id="963" idx="1"/>
            </p:cNvCxnSpPr>
            <p:nvPr/>
          </p:nvCxnSpPr>
          <p:spPr bwMode="auto">
            <a:xfrm rot="16200000" flipH="1">
              <a:off x="6009394" y="3589144"/>
              <a:ext cx="105437" cy="2019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0" name="Straight Connector 373"/>
            <p:cNvCxnSpPr>
              <a:cxnSpLocks noChangeShapeType="1"/>
              <a:stCxn id="1114" idx="4"/>
              <a:endCxn id="1115" idx="0"/>
            </p:cNvCxnSpPr>
            <p:nvPr/>
          </p:nvCxnSpPr>
          <p:spPr bwMode="auto">
            <a:xfrm rot="10800000" flipV="1">
              <a:off x="6503513" y="4916352"/>
              <a:ext cx="74599" cy="422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1" name="Straight Connector 47"/>
            <p:cNvCxnSpPr>
              <a:cxnSpLocks noChangeShapeType="1"/>
              <a:stCxn id="1202" idx="7"/>
              <a:endCxn id="1203" idx="1"/>
            </p:cNvCxnSpPr>
            <p:nvPr/>
          </p:nvCxnSpPr>
          <p:spPr bwMode="auto">
            <a:xfrm rot="5400000" flipH="1" flipV="1">
              <a:off x="6498750" y="2166656"/>
              <a:ext cx="291807" cy="34798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02" name="Oval 48"/>
            <p:cNvSpPr>
              <a:spLocks noChangeArrowheads="1"/>
            </p:cNvSpPr>
            <p:nvPr/>
          </p:nvSpPr>
          <p:spPr bwMode="auto">
            <a:xfrm>
              <a:off x="6438668" y="248175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03" name="Oval 49"/>
            <p:cNvSpPr>
              <a:spLocks noChangeArrowheads="1"/>
            </p:cNvSpPr>
            <p:nvPr/>
          </p:nvSpPr>
          <p:spPr bwMode="auto">
            <a:xfrm>
              <a:off x="6812416" y="2191444"/>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04" name="Oval 50"/>
            <p:cNvSpPr>
              <a:spLocks noChangeArrowheads="1"/>
            </p:cNvSpPr>
            <p:nvPr/>
          </p:nvSpPr>
          <p:spPr bwMode="auto">
            <a:xfrm>
              <a:off x="6983817" y="2136715"/>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05" name="Oval 51"/>
            <p:cNvSpPr>
              <a:spLocks noChangeArrowheads="1"/>
            </p:cNvSpPr>
            <p:nvPr/>
          </p:nvSpPr>
          <p:spPr bwMode="auto">
            <a:xfrm>
              <a:off x="6948109" y="2481752"/>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06" name="Oval 52"/>
            <p:cNvSpPr>
              <a:spLocks noChangeArrowheads="1"/>
            </p:cNvSpPr>
            <p:nvPr/>
          </p:nvSpPr>
          <p:spPr bwMode="auto">
            <a:xfrm>
              <a:off x="6900498" y="252696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07" name="Oval 53"/>
            <p:cNvSpPr>
              <a:spLocks noChangeArrowheads="1"/>
            </p:cNvSpPr>
            <p:nvPr/>
          </p:nvSpPr>
          <p:spPr bwMode="auto">
            <a:xfrm>
              <a:off x="7129032" y="2441300"/>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08" name="Oval 54"/>
            <p:cNvSpPr>
              <a:spLocks noChangeArrowheads="1"/>
            </p:cNvSpPr>
            <p:nvPr/>
          </p:nvSpPr>
          <p:spPr bwMode="auto">
            <a:xfrm>
              <a:off x="7176643" y="2622147"/>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09" name="Oval 55"/>
            <p:cNvSpPr>
              <a:spLocks noChangeArrowheads="1"/>
            </p:cNvSpPr>
            <p:nvPr/>
          </p:nvSpPr>
          <p:spPr bwMode="auto">
            <a:xfrm>
              <a:off x="7071898" y="300525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10" name="Oval 56"/>
            <p:cNvSpPr>
              <a:spLocks noChangeArrowheads="1"/>
            </p:cNvSpPr>
            <p:nvPr/>
          </p:nvSpPr>
          <p:spPr bwMode="auto">
            <a:xfrm>
              <a:off x="7119510" y="271733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11" name="Oval 57"/>
            <p:cNvSpPr>
              <a:spLocks noChangeArrowheads="1"/>
            </p:cNvSpPr>
            <p:nvPr/>
          </p:nvSpPr>
          <p:spPr bwMode="auto">
            <a:xfrm>
              <a:off x="7152837" y="286248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12" name="Oval 59"/>
            <p:cNvSpPr>
              <a:spLocks noChangeArrowheads="1"/>
            </p:cNvSpPr>
            <p:nvPr/>
          </p:nvSpPr>
          <p:spPr bwMode="auto">
            <a:xfrm>
              <a:off x="7240918" y="2952907"/>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13" name="Oval 60"/>
            <p:cNvSpPr>
              <a:spLocks noChangeArrowheads="1"/>
            </p:cNvSpPr>
            <p:nvPr/>
          </p:nvSpPr>
          <p:spPr bwMode="auto">
            <a:xfrm>
              <a:off x="7284124" y="2763620"/>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214" name="Oval 61"/>
            <p:cNvSpPr>
              <a:spLocks noChangeArrowheads="1"/>
            </p:cNvSpPr>
            <p:nvPr/>
          </p:nvSpPr>
          <p:spPr bwMode="auto">
            <a:xfrm>
              <a:off x="6767186" y="256503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15" name="Oval 62"/>
            <p:cNvSpPr>
              <a:spLocks noChangeArrowheads="1"/>
            </p:cNvSpPr>
            <p:nvPr/>
          </p:nvSpPr>
          <p:spPr bwMode="auto">
            <a:xfrm>
              <a:off x="6667203" y="2612629"/>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16" name="Oval 63"/>
            <p:cNvSpPr>
              <a:spLocks noChangeArrowheads="1"/>
            </p:cNvSpPr>
            <p:nvPr/>
          </p:nvSpPr>
          <p:spPr bwMode="auto">
            <a:xfrm>
              <a:off x="6860027" y="266022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17" name="Oval 64"/>
            <p:cNvSpPr>
              <a:spLocks noChangeArrowheads="1"/>
            </p:cNvSpPr>
            <p:nvPr/>
          </p:nvSpPr>
          <p:spPr bwMode="auto">
            <a:xfrm>
              <a:off x="6621971" y="289817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18" name="Oval 65"/>
            <p:cNvSpPr>
              <a:spLocks noChangeArrowheads="1"/>
            </p:cNvSpPr>
            <p:nvPr/>
          </p:nvSpPr>
          <p:spPr bwMode="auto">
            <a:xfrm>
              <a:off x="6948109" y="275540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19" name="Oval 66"/>
            <p:cNvSpPr>
              <a:spLocks noChangeArrowheads="1"/>
            </p:cNvSpPr>
            <p:nvPr/>
          </p:nvSpPr>
          <p:spPr bwMode="auto">
            <a:xfrm>
              <a:off x="6867170" y="2876761"/>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0" name="Oval 67"/>
            <p:cNvSpPr>
              <a:spLocks noChangeArrowheads="1"/>
            </p:cNvSpPr>
            <p:nvPr/>
          </p:nvSpPr>
          <p:spPr bwMode="auto">
            <a:xfrm>
              <a:off x="6781470" y="2767301"/>
              <a:ext cx="4046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1" name="Oval 68"/>
            <p:cNvSpPr>
              <a:spLocks noChangeArrowheads="1"/>
            </p:cNvSpPr>
            <p:nvPr/>
          </p:nvSpPr>
          <p:spPr bwMode="auto">
            <a:xfrm>
              <a:off x="6838603" y="303857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2" name="Oval 69"/>
            <p:cNvSpPr>
              <a:spLocks noChangeArrowheads="1"/>
            </p:cNvSpPr>
            <p:nvPr/>
          </p:nvSpPr>
          <p:spPr bwMode="auto">
            <a:xfrm>
              <a:off x="6986198" y="290055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3" name="Oval 70"/>
            <p:cNvSpPr>
              <a:spLocks noChangeArrowheads="1"/>
            </p:cNvSpPr>
            <p:nvPr/>
          </p:nvSpPr>
          <p:spPr bwMode="auto">
            <a:xfrm>
              <a:off x="7176643" y="205105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4" name="Oval 71"/>
            <p:cNvSpPr>
              <a:spLocks noChangeArrowheads="1"/>
            </p:cNvSpPr>
            <p:nvPr/>
          </p:nvSpPr>
          <p:spPr bwMode="auto">
            <a:xfrm>
              <a:off x="7328999" y="223903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5" name="Oval 72"/>
            <p:cNvSpPr>
              <a:spLocks noChangeArrowheads="1"/>
            </p:cNvSpPr>
            <p:nvPr/>
          </p:nvSpPr>
          <p:spPr bwMode="auto">
            <a:xfrm>
              <a:off x="7452788" y="210577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6" name="Oval 73"/>
            <p:cNvSpPr>
              <a:spLocks noChangeArrowheads="1"/>
            </p:cNvSpPr>
            <p:nvPr/>
          </p:nvSpPr>
          <p:spPr bwMode="auto">
            <a:xfrm>
              <a:off x="7419461" y="230804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7" name="Oval 74"/>
            <p:cNvSpPr>
              <a:spLocks noChangeArrowheads="1"/>
            </p:cNvSpPr>
            <p:nvPr/>
          </p:nvSpPr>
          <p:spPr bwMode="auto">
            <a:xfrm>
              <a:off x="7650374" y="222237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8" name="Oval 75"/>
            <p:cNvSpPr>
              <a:spLocks noChangeArrowheads="1"/>
            </p:cNvSpPr>
            <p:nvPr/>
          </p:nvSpPr>
          <p:spPr bwMode="auto">
            <a:xfrm>
              <a:off x="7695606" y="2403227"/>
              <a:ext cx="40469"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9" name="Oval 77"/>
            <p:cNvSpPr>
              <a:spLocks noChangeArrowheads="1"/>
            </p:cNvSpPr>
            <p:nvPr/>
          </p:nvSpPr>
          <p:spPr bwMode="auto">
            <a:xfrm>
              <a:off x="7640852" y="249602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0" name="Oval 82"/>
            <p:cNvSpPr>
              <a:spLocks noChangeArrowheads="1"/>
            </p:cNvSpPr>
            <p:nvPr/>
          </p:nvSpPr>
          <p:spPr bwMode="auto">
            <a:xfrm>
              <a:off x="7288529" y="234611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1" name="Oval 83"/>
            <p:cNvSpPr>
              <a:spLocks noChangeArrowheads="1"/>
            </p:cNvSpPr>
            <p:nvPr/>
          </p:nvSpPr>
          <p:spPr bwMode="auto">
            <a:xfrm>
              <a:off x="7376610" y="2438920"/>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2" name="Oval 86"/>
            <p:cNvSpPr>
              <a:spLocks noChangeArrowheads="1"/>
            </p:cNvSpPr>
            <p:nvPr/>
          </p:nvSpPr>
          <p:spPr bwMode="auto">
            <a:xfrm>
              <a:off x="7300432" y="254600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3" name="Oval 88"/>
            <p:cNvSpPr>
              <a:spLocks noChangeArrowheads="1"/>
            </p:cNvSpPr>
            <p:nvPr/>
          </p:nvSpPr>
          <p:spPr bwMode="auto">
            <a:xfrm>
              <a:off x="7324238" y="2895798"/>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4" name="Oval 100"/>
            <p:cNvSpPr>
              <a:spLocks noChangeArrowheads="1"/>
            </p:cNvSpPr>
            <p:nvPr/>
          </p:nvSpPr>
          <p:spPr bwMode="auto">
            <a:xfrm>
              <a:off x="7286149" y="307664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5" name="Oval 104"/>
            <p:cNvSpPr>
              <a:spLocks noChangeArrowheads="1"/>
            </p:cNvSpPr>
            <p:nvPr/>
          </p:nvSpPr>
          <p:spPr bwMode="auto">
            <a:xfrm>
              <a:off x="7298051" y="327652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6" name="Oval 124"/>
            <p:cNvSpPr>
              <a:spLocks noChangeArrowheads="1"/>
            </p:cNvSpPr>
            <p:nvPr/>
          </p:nvSpPr>
          <p:spPr bwMode="auto">
            <a:xfrm>
              <a:off x="6581502" y="3098062"/>
              <a:ext cx="38089"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7" name="Oval 125"/>
            <p:cNvSpPr>
              <a:spLocks noChangeArrowheads="1"/>
            </p:cNvSpPr>
            <p:nvPr/>
          </p:nvSpPr>
          <p:spPr bwMode="auto">
            <a:xfrm>
              <a:off x="6724336" y="305284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8" name="Oval 126"/>
            <p:cNvSpPr>
              <a:spLocks noChangeArrowheads="1"/>
            </p:cNvSpPr>
            <p:nvPr/>
          </p:nvSpPr>
          <p:spPr bwMode="auto">
            <a:xfrm>
              <a:off x="6724336" y="319086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9" name="Oval 128"/>
            <p:cNvSpPr>
              <a:spLocks noChangeArrowheads="1"/>
            </p:cNvSpPr>
            <p:nvPr/>
          </p:nvSpPr>
          <p:spPr bwMode="auto">
            <a:xfrm>
              <a:off x="6900498" y="3152791"/>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0" name="Oval 129"/>
            <p:cNvSpPr>
              <a:spLocks noChangeArrowheads="1"/>
            </p:cNvSpPr>
            <p:nvPr/>
          </p:nvSpPr>
          <p:spPr bwMode="auto">
            <a:xfrm>
              <a:off x="6948109" y="3333639"/>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1" name="Oval 131"/>
            <p:cNvSpPr>
              <a:spLocks noChangeArrowheads="1"/>
            </p:cNvSpPr>
            <p:nvPr/>
          </p:nvSpPr>
          <p:spPr bwMode="auto">
            <a:xfrm>
              <a:off x="6895737" y="3428822"/>
              <a:ext cx="38089"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2" name="Oval 1241"/>
            <p:cNvSpPr>
              <a:spLocks noChangeArrowheads="1"/>
            </p:cNvSpPr>
            <p:nvPr/>
          </p:nvSpPr>
          <p:spPr bwMode="auto">
            <a:xfrm>
              <a:off x="7100465" y="333839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3" name="Oval 1242"/>
            <p:cNvSpPr>
              <a:spLocks noChangeArrowheads="1"/>
            </p:cNvSpPr>
            <p:nvPr/>
          </p:nvSpPr>
          <p:spPr bwMode="auto">
            <a:xfrm>
              <a:off x="6812416" y="351686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4" name="Oval 1243"/>
            <p:cNvSpPr>
              <a:spLocks noChangeArrowheads="1"/>
            </p:cNvSpPr>
            <p:nvPr/>
          </p:nvSpPr>
          <p:spPr bwMode="auto">
            <a:xfrm>
              <a:off x="7057615" y="347165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5" name="Oval 1244"/>
            <p:cNvSpPr>
              <a:spLocks noChangeArrowheads="1"/>
            </p:cNvSpPr>
            <p:nvPr/>
          </p:nvSpPr>
          <p:spPr bwMode="auto">
            <a:xfrm>
              <a:off x="6412482" y="3219419"/>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6" name="Oval 1245"/>
            <p:cNvSpPr>
              <a:spLocks noChangeArrowheads="1"/>
            </p:cNvSpPr>
            <p:nvPr/>
          </p:nvSpPr>
          <p:spPr bwMode="auto">
            <a:xfrm>
              <a:off x="6631493" y="337171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7" name="Oval 1246"/>
            <p:cNvSpPr>
              <a:spLocks noChangeArrowheads="1"/>
            </p:cNvSpPr>
            <p:nvPr/>
          </p:nvSpPr>
          <p:spPr bwMode="auto">
            <a:xfrm>
              <a:off x="6419624" y="347641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248" name="Straight Connector 144"/>
            <p:cNvCxnSpPr>
              <a:cxnSpLocks noChangeShapeType="1"/>
              <a:stCxn id="1204" idx="2"/>
              <a:endCxn id="1203" idx="7"/>
            </p:cNvCxnSpPr>
            <p:nvPr/>
          </p:nvCxnSpPr>
          <p:spPr bwMode="auto">
            <a:xfrm rot="10800000" flipV="1">
              <a:off x="6846405" y="2155688"/>
              <a:ext cx="137513" cy="390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49" name="Straight Connector 147"/>
            <p:cNvCxnSpPr>
              <a:cxnSpLocks noChangeShapeType="1"/>
              <a:stCxn id="1204" idx="7"/>
              <a:endCxn id="1223" idx="2"/>
            </p:cNvCxnSpPr>
            <p:nvPr/>
          </p:nvCxnSpPr>
          <p:spPr bwMode="auto">
            <a:xfrm rot="5400000" flipH="1" flipV="1">
              <a:off x="7061806" y="2025893"/>
              <a:ext cx="71478" cy="160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0" name="Straight Connector 150"/>
            <p:cNvCxnSpPr>
              <a:cxnSpLocks noChangeShapeType="1"/>
              <a:stCxn id="1225" idx="1"/>
              <a:endCxn id="1223" idx="6"/>
            </p:cNvCxnSpPr>
            <p:nvPr/>
          </p:nvCxnSpPr>
          <p:spPr bwMode="auto">
            <a:xfrm rot="16200000" flipV="1">
              <a:off x="7317859" y="1969331"/>
              <a:ext cx="39055" cy="2408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1" name="Straight Connector 153"/>
            <p:cNvCxnSpPr>
              <a:cxnSpLocks noChangeShapeType="1"/>
              <a:stCxn id="1230" idx="0"/>
              <a:endCxn id="1223" idx="4"/>
            </p:cNvCxnSpPr>
            <p:nvPr/>
          </p:nvCxnSpPr>
          <p:spPr bwMode="auto">
            <a:xfrm rot="16200000" flipV="1">
              <a:off x="7123626" y="2162710"/>
              <a:ext cx="256436" cy="1097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2" name="Straight Connector 156"/>
            <p:cNvCxnSpPr>
              <a:cxnSpLocks noChangeShapeType="1"/>
              <a:stCxn id="1225" idx="3"/>
              <a:endCxn id="1224" idx="7"/>
            </p:cNvCxnSpPr>
            <p:nvPr/>
          </p:nvCxnSpPr>
          <p:spPr bwMode="auto">
            <a:xfrm rot="5400000">
              <a:off x="7358021" y="2142133"/>
              <a:ext cx="104638" cy="949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3" name="Straight Connector 159"/>
            <p:cNvCxnSpPr>
              <a:cxnSpLocks noChangeShapeType="1"/>
              <a:stCxn id="1226" idx="0"/>
              <a:endCxn id="1224" idx="4"/>
            </p:cNvCxnSpPr>
            <p:nvPr/>
          </p:nvCxnSpPr>
          <p:spPr bwMode="auto">
            <a:xfrm rot="16200000" flipV="1">
              <a:off x="7377343" y="2246405"/>
              <a:ext cx="32423" cy="897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4" name="Straight Connector 162"/>
            <p:cNvCxnSpPr>
              <a:cxnSpLocks noChangeShapeType="1"/>
              <a:stCxn id="1227" idx="2"/>
              <a:endCxn id="1224" idx="6"/>
            </p:cNvCxnSpPr>
            <p:nvPr/>
          </p:nvCxnSpPr>
          <p:spPr bwMode="auto">
            <a:xfrm rot="10800000" flipV="1">
              <a:off x="7368053" y="2241167"/>
              <a:ext cx="280838" cy="147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5" name="Straight Connector 166"/>
            <p:cNvCxnSpPr>
              <a:cxnSpLocks noChangeShapeType="1"/>
              <a:stCxn id="1227" idx="5"/>
              <a:endCxn id="1228" idx="0"/>
            </p:cNvCxnSpPr>
            <p:nvPr/>
          </p:nvCxnSpPr>
          <p:spPr bwMode="auto">
            <a:xfrm rot="16200000" flipH="1">
              <a:off x="7625559" y="2311334"/>
              <a:ext cx="147377"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6" name="Straight Connector 169"/>
            <p:cNvCxnSpPr>
              <a:cxnSpLocks noChangeShapeType="1"/>
              <a:stCxn id="1228" idx="4"/>
              <a:endCxn id="1229" idx="7"/>
            </p:cNvCxnSpPr>
            <p:nvPr/>
          </p:nvCxnSpPr>
          <p:spPr bwMode="auto">
            <a:xfrm rot="5400000">
              <a:off x="7664470" y="2449725"/>
              <a:ext cx="61162"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7" name="Straight Connector 172"/>
            <p:cNvCxnSpPr>
              <a:cxnSpLocks noChangeShapeType="1"/>
              <a:stCxn id="1228" idx="3"/>
              <a:endCxn id="1225" idx="5"/>
            </p:cNvCxnSpPr>
            <p:nvPr/>
          </p:nvCxnSpPr>
          <p:spPr bwMode="auto">
            <a:xfrm rot="5400000" flipH="1">
              <a:off x="7445532" y="2177932"/>
              <a:ext cx="296965" cy="2156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8" name="Straight Connector 175"/>
            <p:cNvCxnSpPr>
              <a:cxnSpLocks noChangeShapeType="1"/>
              <a:stCxn id="1229" idx="2"/>
              <a:endCxn id="1226" idx="6"/>
            </p:cNvCxnSpPr>
            <p:nvPr/>
          </p:nvCxnSpPr>
          <p:spPr bwMode="auto">
            <a:xfrm rot="10800000">
              <a:off x="7457792" y="2326646"/>
              <a:ext cx="182706" cy="1886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59" name="Straight Connector 178"/>
            <p:cNvCxnSpPr>
              <a:cxnSpLocks noChangeShapeType="1"/>
              <a:stCxn id="1231" idx="0"/>
              <a:endCxn id="1226" idx="4"/>
            </p:cNvCxnSpPr>
            <p:nvPr/>
          </p:nvCxnSpPr>
          <p:spPr bwMode="auto">
            <a:xfrm rot="5400000" flipH="1" flipV="1">
              <a:off x="7370281" y="2371983"/>
              <a:ext cx="9432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0" name="Straight Connector 182"/>
            <p:cNvCxnSpPr>
              <a:cxnSpLocks noChangeShapeType="1"/>
              <a:stCxn id="1231" idx="1"/>
              <a:endCxn id="1230" idx="5"/>
            </p:cNvCxnSpPr>
            <p:nvPr/>
          </p:nvCxnSpPr>
          <p:spPr bwMode="auto">
            <a:xfrm rot="16200000" flipV="1">
              <a:off x="7317739" y="2380767"/>
              <a:ext cx="67057" cy="619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1" name="Straight Connector 185"/>
            <p:cNvCxnSpPr>
              <a:cxnSpLocks noChangeShapeType="1"/>
              <a:stCxn id="1231" idx="2"/>
              <a:endCxn id="1207" idx="6"/>
            </p:cNvCxnSpPr>
            <p:nvPr/>
          </p:nvCxnSpPr>
          <p:spPr bwMode="auto">
            <a:xfrm rot="10800000" flipV="1">
              <a:off x="7169207" y="2459285"/>
              <a:ext cx="207239" cy="2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2" name="Straight Connector 188"/>
            <p:cNvCxnSpPr>
              <a:cxnSpLocks noChangeShapeType="1"/>
              <a:stCxn id="1207" idx="1"/>
              <a:endCxn id="1223" idx="4"/>
            </p:cNvCxnSpPr>
            <p:nvPr/>
          </p:nvCxnSpPr>
          <p:spPr bwMode="auto">
            <a:xfrm rot="5400000" flipH="1" flipV="1">
              <a:off x="6986869" y="2238134"/>
              <a:ext cx="358864"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3" name="Straight Connector 191"/>
            <p:cNvCxnSpPr>
              <a:cxnSpLocks noChangeShapeType="1"/>
              <a:stCxn id="1245" idx="0"/>
              <a:endCxn id="1202" idx="4"/>
            </p:cNvCxnSpPr>
            <p:nvPr/>
          </p:nvCxnSpPr>
          <p:spPr bwMode="auto">
            <a:xfrm rot="5400000" flipH="1" flipV="1">
              <a:off x="6093435" y="2856819"/>
              <a:ext cx="701516" cy="258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4" name="Straight Connector 195"/>
            <p:cNvCxnSpPr>
              <a:cxnSpLocks noChangeShapeType="1"/>
              <a:stCxn id="1230" idx="5"/>
              <a:endCxn id="1232" idx="0"/>
            </p:cNvCxnSpPr>
            <p:nvPr/>
          </p:nvCxnSpPr>
          <p:spPr bwMode="auto">
            <a:xfrm rot="16200000" flipH="1">
              <a:off x="7236641" y="2461865"/>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5" name="Straight Connector 198"/>
            <p:cNvCxnSpPr>
              <a:cxnSpLocks noChangeShapeType="1"/>
              <a:stCxn id="1232" idx="3"/>
              <a:endCxn id="1213" idx="7"/>
            </p:cNvCxnSpPr>
            <p:nvPr/>
          </p:nvCxnSpPr>
          <p:spPr bwMode="auto">
            <a:xfrm rot="16200000" flipH="1">
              <a:off x="7216781" y="2668600"/>
              <a:ext cx="190854" cy="109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6" name="Straight Connector 202"/>
            <p:cNvCxnSpPr>
              <a:cxnSpLocks noChangeShapeType="1"/>
              <a:stCxn id="1213" idx="2"/>
              <a:endCxn id="1208" idx="5"/>
            </p:cNvCxnSpPr>
            <p:nvPr/>
          </p:nvCxnSpPr>
          <p:spPr bwMode="auto">
            <a:xfrm rot="10800000">
              <a:off x="7211171" y="2655297"/>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7" name="Straight Connector 205"/>
            <p:cNvCxnSpPr>
              <a:cxnSpLocks noChangeShapeType="1"/>
              <a:stCxn id="1208" idx="1"/>
              <a:endCxn id="1205" idx="5"/>
            </p:cNvCxnSpPr>
            <p:nvPr/>
          </p:nvCxnSpPr>
          <p:spPr bwMode="auto">
            <a:xfrm rot="16200000" flipV="1">
              <a:off x="7026555" y="2471178"/>
              <a:ext cx="114218" cy="1994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8" name="Straight Connector 208"/>
            <p:cNvCxnSpPr>
              <a:cxnSpLocks noChangeShapeType="1"/>
              <a:stCxn id="1210" idx="1"/>
              <a:endCxn id="1205" idx="4"/>
            </p:cNvCxnSpPr>
            <p:nvPr/>
          </p:nvCxnSpPr>
          <p:spPr bwMode="auto">
            <a:xfrm rot="16200000" flipV="1">
              <a:off x="6946788" y="2541900"/>
              <a:ext cx="203381" cy="1575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9" name="Straight Connector 211"/>
            <p:cNvCxnSpPr>
              <a:cxnSpLocks noChangeShapeType="1"/>
              <a:stCxn id="1210" idx="3"/>
              <a:endCxn id="1216" idx="6"/>
            </p:cNvCxnSpPr>
            <p:nvPr/>
          </p:nvCxnSpPr>
          <p:spPr bwMode="auto">
            <a:xfrm rot="5400000" flipH="1">
              <a:off x="6977000" y="2599376"/>
              <a:ext cx="70004" cy="2304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0" name="Straight Connector 214"/>
            <p:cNvCxnSpPr>
              <a:cxnSpLocks noChangeShapeType="1"/>
              <a:stCxn id="1233" idx="0"/>
              <a:endCxn id="1213" idx="4"/>
            </p:cNvCxnSpPr>
            <p:nvPr/>
          </p:nvCxnSpPr>
          <p:spPr bwMode="auto">
            <a:xfrm rot="16200000" flipV="1">
              <a:off x="7276023" y="2829408"/>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1" name="Straight Connector 217"/>
            <p:cNvCxnSpPr>
              <a:cxnSpLocks noChangeShapeType="1"/>
              <a:stCxn id="1234" idx="0"/>
              <a:endCxn id="1233" idx="5"/>
            </p:cNvCxnSpPr>
            <p:nvPr/>
          </p:nvCxnSpPr>
          <p:spPr bwMode="auto">
            <a:xfrm rot="5400000" flipH="1" flipV="1">
              <a:off x="7256964" y="2975947"/>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2" name="Straight Connector 220"/>
            <p:cNvCxnSpPr>
              <a:cxnSpLocks noChangeShapeType="1"/>
              <a:stCxn id="1235" idx="0"/>
              <a:endCxn id="1234" idx="4"/>
            </p:cNvCxnSpPr>
            <p:nvPr/>
          </p:nvCxnSpPr>
          <p:spPr bwMode="auto">
            <a:xfrm rot="16200000" flipV="1">
              <a:off x="7229537" y="3188333"/>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3" name="Straight Connector 223"/>
            <p:cNvCxnSpPr>
              <a:cxnSpLocks noChangeShapeType="1"/>
              <a:stCxn id="1242" idx="6"/>
              <a:endCxn id="1235" idx="4"/>
            </p:cNvCxnSpPr>
            <p:nvPr/>
          </p:nvCxnSpPr>
          <p:spPr bwMode="auto">
            <a:xfrm flipV="1">
              <a:off x="7140800" y="3314811"/>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4" name="Straight Connector 226"/>
            <p:cNvCxnSpPr>
              <a:cxnSpLocks noChangeShapeType="1"/>
              <a:stCxn id="1244" idx="0"/>
              <a:endCxn id="1242" idx="4"/>
            </p:cNvCxnSpPr>
            <p:nvPr/>
          </p:nvCxnSpPr>
          <p:spPr bwMode="auto">
            <a:xfrm rot="5400000" flipH="1" flipV="1">
              <a:off x="7050570" y="3402379"/>
              <a:ext cx="96532"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5" name="Straight Connector 229"/>
            <p:cNvCxnSpPr>
              <a:cxnSpLocks noChangeShapeType="1"/>
              <a:stCxn id="1243" idx="1"/>
              <a:endCxn id="1244" idx="4"/>
            </p:cNvCxnSpPr>
            <p:nvPr/>
          </p:nvCxnSpPr>
          <p:spPr bwMode="auto">
            <a:xfrm rot="5400000" flipH="1" flipV="1">
              <a:off x="6941962" y="3387022"/>
              <a:ext cx="10062" cy="2591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6" name="Straight Connector 242"/>
            <p:cNvCxnSpPr>
              <a:cxnSpLocks noChangeShapeType="1"/>
              <a:endCxn id="1247" idx="4"/>
            </p:cNvCxnSpPr>
            <p:nvPr/>
          </p:nvCxnSpPr>
          <p:spPr bwMode="auto">
            <a:xfrm rot="16200000" flipV="1">
              <a:off x="6402788" y="3548811"/>
              <a:ext cx="79584" cy="10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7" name="Straight Connector 245"/>
            <p:cNvCxnSpPr>
              <a:cxnSpLocks noChangeShapeType="1"/>
              <a:stCxn id="1247" idx="0"/>
              <a:endCxn id="1245" idx="4"/>
            </p:cNvCxnSpPr>
            <p:nvPr/>
          </p:nvCxnSpPr>
          <p:spPr bwMode="auto">
            <a:xfrm rot="16200000" flipV="1">
              <a:off x="6325496" y="3364593"/>
              <a:ext cx="217381" cy="58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8" name="Straight Connector 248"/>
            <p:cNvCxnSpPr>
              <a:cxnSpLocks noChangeShapeType="1"/>
              <a:stCxn id="1246" idx="3"/>
              <a:endCxn id="1247" idx="7"/>
            </p:cNvCxnSpPr>
            <p:nvPr/>
          </p:nvCxnSpPr>
          <p:spPr bwMode="auto">
            <a:xfrm rot="5400000">
              <a:off x="6504516" y="3350017"/>
              <a:ext cx="78847" cy="185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9" name="Straight Connector 251"/>
            <p:cNvCxnSpPr>
              <a:cxnSpLocks noChangeShapeType="1"/>
              <a:stCxn id="1239" idx="4"/>
              <a:endCxn id="1240" idx="1"/>
            </p:cNvCxnSpPr>
            <p:nvPr/>
          </p:nvCxnSpPr>
          <p:spPr bwMode="auto">
            <a:xfrm rot="16200000" flipH="1">
              <a:off x="6866052" y="3247549"/>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0" name="Straight Connector 254"/>
            <p:cNvCxnSpPr>
              <a:cxnSpLocks noChangeShapeType="1"/>
              <a:stCxn id="1240" idx="5"/>
              <a:endCxn id="1242" idx="2"/>
            </p:cNvCxnSpPr>
            <p:nvPr/>
          </p:nvCxnSpPr>
          <p:spPr bwMode="auto">
            <a:xfrm rot="5400000" flipH="1" flipV="1">
              <a:off x="7039307" y="3302162"/>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1" name="Straight Connector 257"/>
            <p:cNvCxnSpPr>
              <a:cxnSpLocks noChangeShapeType="1"/>
              <a:stCxn id="1240" idx="4"/>
              <a:endCxn id="1244" idx="2"/>
            </p:cNvCxnSpPr>
            <p:nvPr/>
          </p:nvCxnSpPr>
          <p:spPr bwMode="auto">
            <a:xfrm rot="16200000" flipH="1">
              <a:off x="6952500" y="3388029"/>
              <a:ext cx="12158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2" name="Straight Connector 260"/>
            <p:cNvCxnSpPr>
              <a:cxnSpLocks noChangeShapeType="1"/>
              <a:stCxn id="1240" idx="4"/>
              <a:endCxn id="1241" idx="7"/>
            </p:cNvCxnSpPr>
            <p:nvPr/>
          </p:nvCxnSpPr>
          <p:spPr bwMode="auto">
            <a:xfrm rot="5400000">
              <a:off x="6918152" y="3380413"/>
              <a:ext cx="6116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3" name="Straight Connector 263"/>
            <p:cNvCxnSpPr>
              <a:cxnSpLocks noChangeShapeType="1"/>
              <a:stCxn id="1240" idx="1"/>
            </p:cNvCxnSpPr>
            <p:nvPr/>
          </p:nvCxnSpPr>
          <p:spPr bwMode="auto">
            <a:xfrm rot="-5400000" flipH="1" flipV="1">
              <a:off x="6618672" y="3420129"/>
              <a:ext cx="419649" cy="255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4" name="Straight Connector 266"/>
            <p:cNvCxnSpPr>
              <a:cxnSpLocks noChangeShapeType="1"/>
              <a:stCxn id="1240" idx="2"/>
            </p:cNvCxnSpPr>
            <p:nvPr/>
          </p:nvCxnSpPr>
          <p:spPr bwMode="auto">
            <a:xfrm rot="10800000" flipV="1">
              <a:off x="6820244" y="3351655"/>
              <a:ext cx="130104" cy="2964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5" name="Straight Connector 269"/>
            <p:cNvCxnSpPr>
              <a:cxnSpLocks noChangeShapeType="1"/>
              <a:stCxn id="1240" idx="0"/>
              <a:endCxn id="1209" idx="4"/>
            </p:cNvCxnSpPr>
            <p:nvPr/>
          </p:nvCxnSpPr>
          <p:spPr bwMode="auto">
            <a:xfrm rot="5400000" flipH="1" flipV="1">
              <a:off x="6885649" y="3127702"/>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6" name="Straight Connector 272"/>
            <p:cNvCxnSpPr>
              <a:cxnSpLocks noChangeShapeType="1"/>
              <a:stCxn id="1240" idx="7"/>
              <a:endCxn id="1212" idx="4"/>
            </p:cNvCxnSpPr>
            <p:nvPr/>
          </p:nvCxnSpPr>
          <p:spPr bwMode="auto">
            <a:xfrm rot="5400000" flipH="1" flipV="1">
              <a:off x="6949187" y="3025313"/>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7" name="Straight Connector 275"/>
            <p:cNvCxnSpPr>
              <a:cxnSpLocks noChangeShapeType="1"/>
              <a:stCxn id="1240" idx="0"/>
              <a:endCxn id="1222" idx="4"/>
            </p:cNvCxnSpPr>
            <p:nvPr/>
          </p:nvCxnSpPr>
          <p:spPr bwMode="auto">
            <a:xfrm rot="5400000" flipH="1" flipV="1">
              <a:off x="6792103" y="3118085"/>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8" name="Straight Connector 279"/>
            <p:cNvCxnSpPr>
              <a:cxnSpLocks noChangeShapeType="1"/>
              <a:stCxn id="1210" idx="4"/>
              <a:endCxn id="1222" idx="7"/>
            </p:cNvCxnSpPr>
            <p:nvPr/>
          </p:nvCxnSpPr>
          <p:spPr bwMode="auto">
            <a:xfrm rot="5400000">
              <a:off x="7004492" y="2771004"/>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9" name="Straight Connector 282"/>
            <p:cNvCxnSpPr>
              <a:cxnSpLocks noChangeShapeType="1"/>
              <a:stCxn id="1210" idx="4"/>
              <a:endCxn id="1211" idx="1"/>
            </p:cNvCxnSpPr>
            <p:nvPr/>
          </p:nvCxnSpPr>
          <p:spPr bwMode="auto">
            <a:xfrm rot="16200000" flipH="1">
              <a:off x="7092085" y="2803492"/>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0" name="Straight Connector 285"/>
            <p:cNvCxnSpPr>
              <a:cxnSpLocks noChangeShapeType="1"/>
              <a:stCxn id="1209" idx="7"/>
              <a:endCxn id="1212" idx="3"/>
            </p:cNvCxnSpPr>
            <p:nvPr/>
          </p:nvCxnSpPr>
          <p:spPr bwMode="auto">
            <a:xfrm rot="5400000" flipH="1" flipV="1">
              <a:off x="7163459" y="2926610"/>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1" name="Straight Connector 288"/>
            <p:cNvCxnSpPr>
              <a:cxnSpLocks noChangeShapeType="1"/>
              <a:stCxn id="1211" idx="5"/>
              <a:endCxn id="1233" idx="2"/>
            </p:cNvCxnSpPr>
            <p:nvPr/>
          </p:nvCxnSpPr>
          <p:spPr bwMode="auto">
            <a:xfrm rot="16200000" flipH="1">
              <a:off x="7245538" y="2837450"/>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2" name="Straight Connector 291"/>
            <p:cNvCxnSpPr>
              <a:cxnSpLocks noChangeShapeType="1"/>
              <a:stCxn id="1211" idx="5"/>
              <a:endCxn id="1212" idx="0"/>
            </p:cNvCxnSpPr>
            <p:nvPr/>
          </p:nvCxnSpPr>
          <p:spPr bwMode="auto">
            <a:xfrm rot="16200000" flipH="1">
              <a:off x="7196127" y="2886862"/>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3" name="Straight Connector 294"/>
            <p:cNvCxnSpPr>
              <a:cxnSpLocks noChangeShapeType="1"/>
              <a:stCxn id="1218" idx="1"/>
              <a:endCxn id="1216" idx="5"/>
            </p:cNvCxnSpPr>
            <p:nvPr/>
          </p:nvCxnSpPr>
          <p:spPr bwMode="auto">
            <a:xfrm rot="16200000" flipV="1">
              <a:off x="6888734" y="2696478"/>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4" name="Straight Connector 297"/>
            <p:cNvCxnSpPr>
              <a:cxnSpLocks noChangeShapeType="1"/>
              <a:stCxn id="1219" idx="7"/>
              <a:endCxn id="1218" idx="3"/>
            </p:cNvCxnSpPr>
            <p:nvPr/>
          </p:nvCxnSpPr>
          <p:spPr bwMode="auto">
            <a:xfrm rot="5400000" flipH="1" flipV="1">
              <a:off x="6880036" y="2807891"/>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5" name="Straight Connector 300"/>
            <p:cNvCxnSpPr>
              <a:cxnSpLocks noChangeShapeType="1"/>
              <a:stCxn id="1221" idx="2"/>
              <a:endCxn id="1219" idx="4"/>
            </p:cNvCxnSpPr>
            <p:nvPr/>
          </p:nvCxnSpPr>
          <p:spPr bwMode="auto">
            <a:xfrm rot="10800000" flipH="1">
              <a:off x="6838012" y="2913945"/>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6" name="Straight Connector 303"/>
            <p:cNvCxnSpPr>
              <a:cxnSpLocks noChangeShapeType="1"/>
              <a:endCxn id="1221" idx="4"/>
            </p:cNvCxnSpPr>
            <p:nvPr/>
          </p:nvCxnSpPr>
          <p:spPr bwMode="auto">
            <a:xfrm rot="16200000" flipV="1">
              <a:off x="6849082" y="3085003"/>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7" name="Straight Connector 306"/>
            <p:cNvCxnSpPr>
              <a:cxnSpLocks noChangeShapeType="1"/>
              <a:stCxn id="1238" idx="6"/>
              <a:endCxn id="1239" idx="2"/>
            </p:cNvCxnSpPr>
            <p:nvPr/>
          </p:nvCxnSpPr>
          <p:spPr bwMode="auto">
            <a:xfrm flipV="1">
              <a:off x="6762476" y="3171855"/>
              <a:ext cx="140096"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8" name="Straight Connector 310"/>
            <p:cNvCxnSpPr>
              <a:cxnSpLocks noChangeShapeType="1"/>
              <a:stCxn id="1238" idx="0"/>
              <a:endCxn id="1237" idx="4"/>
            </p:cNvCxnSpPr>
            <p:nvPr/>
          </p:nvCxnSpPr>
          <p:spPr bwMode="auto">
            <a:xfrm rot="5400000" flipH="1" flipV="1">
              <a:off x="6693000" y="3140906"/>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9" name="Straight Connector 313"/>
            <p:cNvCxnSpPr>
              <a:cxnSpLocks noChangeShapeType="1"/>
              <a:stCxn id="1237" idx="1"/>
              <a:endCxn id="1217" idx="5"/>
            </p:cNvCxnSpPr>
            <p:nvPr/>
          </p:nvCxnSpPr>
          <p:spPr bwMode="auto">
            <a:xfrm rot="16200000" flipV="1">
              <a:off x="6629792" y="2958526"/>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0" name="Straight Connector 316"/>
            <p:cNvCxnSpPr>
              <a:cxnSpLocks noChangeShapeType="1"/>
              <a:stCxn id="1237" idx="2"/>
              <a:endCxn id="1236" idx="6"/>
            </p:cNvCxnSpPr>
            <p:nvPr/>
          </p:nvCxnSpPr>
          <p:spPr bwMode="auto">
            <a:xfrm rot="10800000" flipV="1">
              <a:off x="6619152" y="3071638"/>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1" name="Straight Connector 319"/>
            <p:cNvCxnSpPr>
              <a:cxnSpLocks noChangeShapeType="1"/>
              <a:endCxn id="1246" idx="5"/>
            </p:cNvCxnSpPr>
            <p:nvPr/>
          </p:nvCxnSpPr>
          <p:spPr bwMode="auto">
            <a:xfrm rot="16200000" flipV="1">
              <a:off x="6503128" y="3564665"/>
              <a:ext cx="349474" cy="2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2" name="Straight Connector 322"/>
            <p:cNvCxnSpPr>
              <a:cxnSpLocks noChangeShapeType="1"/>
              <a:stCxn id="1217" idx="6"/>
              <a:endCxn id="1220" idx="3"/>
            </p:cNvCxnSpPr>
            <p:nvPr/>
          </p:nvCxnSpPr>
          <p:spPr bwMode="auto">
            <a:xfrm flipV="1">
              <a:off x="6661762" y="2799727"/>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3" name="Straight Connector 325"/>
            <p:cNvCxnSpPr>
              <a:cxnSpLocks noChangeShapeType="1"/>
              <a:stCxn id="1215" idx="5"/>
              <a:endCxn id="1220" idx="1"/>
            </p:cNvCxnSpPr>
            <p:nvPr/>
          </p:nvCxnSpPr>
          <p:spPr bwMode="auto">
            <a:xfrm rot="16200000" flipH="1">
              <a:off x="6681072" y="2665880"/>
              <a:ext cx="126008" cy="87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4" name="Straight Connector 328"/>
            <p:cNvCxnSpPr>
              <a:cxnSpLocks noChangeShapeType="1"/>
              <a:stCxn id="1214" idx="5"/>
              <a:endCxn id="1220" idx="0"/>
            </p:cNvCxnSpPr>
            <p:nvPr/>
          </p:nvCxnSpPr>
          <p:spPr bwMode="auto">
            <a:xfrm rot="16200000" flipH="1">
              <a:off x="6718221" y="2682931"/>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5" name="Straight Connector 331"/>
            <p:cNvCxnSpPr>
              <a:cxnSpLocks noChangeShapeType="1"/>
              <a:stCxn id="1206" idx="3"/>
              <a:endCxn id="1214" idx="7"/>
            </p:cNvCxnSpPr>
            <p:nvPr/>
          </p:nvCxnSpPr>
          <p:spPr bwMode="auto">
            <a:xfrm rot="5400000">
              <a:off x="6848302" y="2514531"/>
              <a:ext cx="11054"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6" name="Straight Connector 334"/>
            <p:cNvCxnSpPr>
              <a:cxnSpLocks noChangeShapeType="1"/>
              <a:stCxn id="1206" idx="6"/>
              <a:endCxn id="1205" idx="3"/>
            </p:cNvCxnSpPr>
            <p:nvPr/>
          </p:nvCxnSpPr>
          <p:spPr bwMode="auto">
            <a:xfrm flipV="1">
              <a:off x="6939372" y="2513815"/>
              <a:ext cx="16786" cy="331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07" name="Oval 337"/>
            <p:cNvSpPr>
              <a:spLocks noChangeArrowheads="1"/>
            </p:cNvSpPr>
            <p:nvPr/>
          </p:nvSpPr>
          <p:spPr bwMode="auto">
            <a:xfrm>
              <a:off x="7814634" y="266735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08" name="Oval 338"/>
            <p:cNvSpPr>
              <a:spLocks noChangeArrowheads="1"/>
            </p:cNvSpPr>
            <p:nvPr/>
          </p:nvSpPr>
          <p:spPr bwMode="auto">
            <a:xfrm>
              <a:off x="7707508" y="305047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09" name="Oval 339"/>
            <p:cNvSpPr>
              <a:spLocks noChangeArrowheads="1"/>
            </p:cNvSpPr>
            <p:nvPr/>
          </p:nvSpPr>
          <p:spPr bwMode="auto">
            <a:xfrm>
              <a:off x="7757501" y="2757782"/>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0" name="Oval 340"/>
            <p:cNvSpPr>
              <a:spLocks noChangeArrowheads="1"/>
            </p:cNvSpPr>
            <p:nvPr/>
          </p:nvSpPr>
          <p:spPr bwMode="auto">
            <a:xfrm>
              <a:off x="7790828" y="290769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1" name="Oval 341"/>
            <p:cNvSpPr>
              <a:spLocks noChangeArrowheads="1"/>
            </p:cNvSpPr>
            <p:nvPr/>
          </p:nvSpPr>
          <p:spPr bwMode="auto">
            <a:xfrm>
              <a:off x="7859864" y="316706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2" name="Oval 342"/>
            <p:cNvSpPr>
              <a:spLocks noChangeArrowheads="1"/>
            </p:cNvSpPr>
            <p:nvPr/>
          </p:nvSpPr>
          <p:spPr bwMode="auto">
            <a:xfrm>
              <a:off x="7919379" y="2805374"/>
              <a:ext cx="42850"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3" name="Oval 343"/>
            <p:cNvSpPr>
              <a:spLocks noChangeArrowheads="1"/>
            </p:cNvSpPr>
            <p:nvPr/>
          </p:nvSpPr>
          <p:spPr bwMode="auto">
            <a:xfrm>
              <a:off x="7495639" y="270543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4" name="Oval 344"/>
            <p:cNvSpPr>
              <a:spLocks noChangeArrowheads="1"/>
            </p:cNvSpPr>
            <p:nvPr/>
          </p:nvSpPr>
          <p:spPr bwMode="auto">
            <a:xfrm>
              <a:off x="7583719" y="2800615"/>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5" name="Oval 345"/>
            <p:cNvSpPr>
              <a:spLocks noChangeArrowheads="1"/>
            </p:cNvSpPr>
            <p:nvPr/>
          </p:nvSpPr>
          <p:spPr bwMode="auto">
            <a:xfrm>
              <a:off x="7500400" y="2919593"/>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6" name="Oval 346"/>
            <p:cNvSpPr>
              <a:spLocks noChangeArrowheads="1"/>
            </p:cNvSpPr>
            <p:nvPr/>
          </p:nvSpPr>
          <p:spPr bwMode="auto">
            <a:xfrm>
              <a:off x="7419461" y="281013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7" name="Oval 347"/>
            <p:cNvSpPr>
              <a:spLocks noChangeArrowheads="1"/>
            </p:cNvSpPr>
            <p:nvPr/>
          </p:nvSpPr>
          <p:spPr bwMode="auto">
            <a:xfrm>
              <a:off x="7476594" y="308140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8" name="Oval 348"/>
            <p:cNvSpPr>
              <a:spLocks noChangeArrowheads="1"/>
            </p:cNvSpPr>
            <p:nvPr/>
          </p:nvSpPr>
          <p:spPr bwMode="auto">
            <a:xfrm>
              <a:off x="7624189" y="294576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19" name="Oval 349"/>
            <p:cNvSpPr>
              <a:spLocks noChangeArrowheads="1"/>
            </p:cNvSpPr>
            <p:nvPr/>
          </p:nvSpPr>
          <p:spPr bwMode="auto">
            <a:xfrm>
              <a:off x="8076496" y="315755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20" name="Oval 350"/>
            <p:cNvSpPr>
              <a:spLocks noChangeArrowheads="1"/>
            </p:cNvSpPr>
            <p:nvPr/>
          </p:nvSpPr>
          <p:spPr bwMode="auto">
            <a:xfrm>
              <a:off x="7981274" y="325749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21" name="Oval 351"/>
            <p:cNvSpPr>
              <a:spLocks noChangeArrowheads="1"/>
            </p:cNvSpPr>
            <p:nvPr/>
          </p:nvSpPr>
          <p:spPr bwMode="auto">
            <a:xfrm>
              <a:off x="7933662" y="3319362"/>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22" name="Oval 352"/>
            <p:cNvSpPr>
              <a:spLocks noChangeArrowheads="1"/>
            </p:cNvSpPr>
            <p:nvPr/>
          </p:nvSpPr>
          <p:spPr bwMode="auto">
            <a:xfrm>
              <a:off x="7538489" y="319562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23" name="Oval 353"/>
            <p:cNvSpPr>
              <a:spLocks noChangeArrowheads="1"/>
            </p:cNvSpPr>
            <p:nvPr/>
          </p:nvSpPr>
          <p:spPr bwMode="auto">
            <a:xfrm>
              <a:off x="7671800" y="350734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24" name="Oval 355"/>
            <p:cNvSpPr>
              <a:spLocks noChangeArrowheads="1"/>
            </p:cNvSpPr>
            <p:nvPr/>
          </p:nvSpPr>
          <p:spPr bwMode="auto">
            <a:xfrm>
              <a:off x="7812253" y="345023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325" name="Straight Connector 356"/>
            <p:cNvCxnSpPr>
              <a:cxnSpLocks noChangeShapeType="1"/>
              <a:stCxn id="1312" idx="2"/>
              <a:endCxn id="1307" idx="5"/>
            </p:cNvCxnSpPr>
            <p:nvPr/>
          </p:nvCxnSpPr>
          <p:spPr bwMode="auto">
            <a:xfrm rot="10800000">
              <a:off x="7847737" y="2699510"/>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6" name="Straight Connector 357"/>
            <p:cNvCxnSpPr>
              <a:cxnSpLocks noChangeShapeType="1"/>
              <a:stCxn id="1309" idx="3"/>
              <a:endCxn id="1313" idx="6"/>
            </p:cNvCxnSpPr>
            <p:nvPr/>
          </p:nvCxnSpPr>
          <p:spPr bwMode="auto">
            <a:xfrm rot="5400000" flipH="1">
              <a:off x="7613888" y="2643912"/>
              <a:ext cx="7000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7" name="Straight Connector 358"/>
            <p:cNvCxnSpPr>
              <a:cxnSpLocks noChangeShapeType="1"/>
              <a:stCxn id="1319" idx="0"/>
              <a:endCxn id="1312" idx="4"/>
            </p:cNvCxnSpPr>
            <p:nvPr/>
          </p:nvCxnSpPr>
          <p:spPr bwMode="auto">
            <a:xfrm rot="16200000" flipV="1">
              <a:off x="7860988" y="2925221"/>
              <a:ext cx="312440" cy="1542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8" name="Straight Connector 359"/>
            <p:cNvCxnSpPr>
              <a:cxnSpLocks noChangeShapeType="1"/>
              <a:stCxn id="1320" idx="0"/>
              <a:endCxn id="1319" idx="5"/>
            </p:cNvCxnSpPr>
            <p:nvPr/>
          </p:nvCxnSpPr>
          <p:spPr bwMode="auto">
            <a:xfrm rot="5400000" flipH="1" flipV="1">
              <a:off x="8021584" y="3168883"/>
              <a:ext cx="64846" cy="1091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9" name="Straight Connector 360"/>
            <p:cNvCxnSpPr>
              <a:cxnSpLocks noChangeShapeType="1"/>
              <a:stCxn id="1321" idx="0"/>
              <a:endCxn id="1320" idx="4"/>
            </p:cNvCxnSpPr>
            <p:nvPr/>
          </p:nvCxnSpPr>
          <p:spPr bwMode="auto">
            <a:xfrm rot="5400000" flipH="1" flipV="1">
              <a:off x="7963594" y="3284846"/>
              <a:ext cx="26528"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0" name="Straight Connector 361"/>
            <p:cNvCxnSpPr>
              <a:cxnSpLocks noChangeShapeType="1"/>
              <a:stCxn id="1324" idx="6"/>
              <a:endCxn id="1321" idx="4"/>
            </p:cNvCxnSpPr>
            <p:nvPr/>
          </p:nvCxnSpPr>
          <p:spPr bwMode="auto">
            <a:xfrm flipV="1">
              <a:off x="7850319" y="3359024"/>
              <a:ext cx="103942" cy="1097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1" name="Straight Connector 363"/>
            <p:cNvCxnSpPr>
              <a:cxnSpLocks noChangeShapeType="1"/>
              <a:stCxn id="1322" idx="4"/>
              <a:endCxn id="1323" idx="1"/>
            </p:cNvCxnSpPr>
            <p:nvPr/>
          </p:nvCxnSpPr>
          <p:spPr bwMode="auto">
            <a:xfrm rot="16200000" flipH="1">
              <a:off x="7478262" y="3316117"/>
              <a:ext cx="279280" cy="1175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 name="Straight Connector 364"/>
            <p:cNvCxnSpPr>
              <a:cxnSpLocks noChangeShapeType="1"/>
              <a:stCxn id="1323" idx="5"/>
              <a:endCxn id="1324" idx="2"/>
            </p:cNvCxnSpPr>
            <p:nvPr/>
          </p:nvCxnSpPr>
          <p:spPr bwMode="auto">
            <a:xfrm rot="5400000" flipH="1" flipV="1">
              <a:off x="7721522" y="3451711"/>
              <a:ext cx="72952" cy="1071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 name="Straight Connector 366"/>
            <p:cNvCxnSpPr>
              <a:cxnSpLocks noChangeShapeType="1"/>
              <a:stCxn id="1323" idx="2"/>
              <a:endCxn id="1244" idx="6"/>
            </p:cNvCxnSpPr>
            <p:nvPr/>
          </p:nvCxnSpPr>
          <p:spPr bwMode="auto">
            <a:xfrm rot="10800000">
              <a:off x="7096253" y="3492401"/>
              <a:ext cx="574588" cy="35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4" name="Straight Connector 367"/>
            <p:cNvCxnSpPr>
              <a:cxnSpLocks noChangeShapeType="1"/>
              <a:stCxn id="1323" idx="0"/>
              <a:endCxn id="1308" idx="4"/>
            </p:cNvCxnSpPr>
            <p:nvPr/>
          </p:nvCxnSpPr>
          <p:spPr bwMode="auto">
            <a:xfrm rot="5400000" flipH="1" flipV="1">
              <a:off x="7498551" y="3280154"/>
              <a:ext cx="420762" cy="361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5" name="Straight Connector 368"/>
            <p:cNvCxnSpPr>
              <a:cxnSpLocks noChangeShapeType="1"/>
              <a:stCxn id="1323" idx="7"/>
              <a:endCxn id="1311" idx="4"/>
            </p:cNvCxnSpPr>
            <p:nvPr/>
          </p:nvCxnSpPr>
          <p:spPr bwMode="auto">
            <a:xfrm rot="5400000" flipH="1" flipV="1">
              <a:off x="7637553" y="3274032"/>
              <a:ext cx="307095" cy="173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6" name="Straight Connector 369"/>
            <p:cNvCxnSpPr>
              <a:cxnSpLocks noChangeShapeType="1"/>
              <a:stCxn id="1323" idx="0"/>
              <a:endCxn id="1318" idx="4"/>
            </p:cNvCxnSpPr>
            <p:nvPr/>
          </p:nvCxnSpPr>
          <p:spPr bwMode="auto">
            <a:xfrm rot="16200000" flipV="1">
              <a:off x="7405005" y="3222761"/>
              <a:ext cx="523926" cy="477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7" name="Straight Connector 370"/>
            <p:cNvCxnSpPr>
              <a:cxnSpLocks noChangeShapeType="1"/>
              <a:stCxn id="1309" idx="4"/>
              <a:endCxn id="1318" idx="7"/>
            </p:cNvCxnSpPr>
            <p:nvPr/>
          </p:nvCxnSpPr>
          <p:spPr bwMode="auto">
            <a:xfrm rot="5400000">
              <a:off x="7641057" y="2815217"/>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8" name="Straight Connector 371"/>
            <p:cNvCxnSpPr>
              <a:cxnSpLocks noChangeShapeType="1"/>
              <a:stCxn id="1309" idx="4"/>
              <a:endCxn id="1310" idx="1"/>
            </p:cNvCxnSpPr>
            <p:nvPr/>
          </p:nvCxnSpPr>
          <p:spPr bwMode="auto">
            <a:xfrm rot="16200000" flipH="1">
              <a:off x="7728650" y="2847706"/>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9" name="Straight Connector 372"/>
            <p:cNvCxnSpPr>
              <a:cxnSpLocks noChangeShapeType="1"/>
              <a:stCxn id="1308" idx="7"/>
              <a:endCxn id="1311" idx="3"/>
            </p:cNvCxnSpPr>
            <p:nvPr/>
          </p:nvCxnSpPr>
          <p:spPr bwMode="auto">
            <a:xfrm rot="16200000" flipH="1">
              <a:off x="7729351" y="3067048"/>
              <a:ext cx="146373" cy="1225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0" name="Straight Connector 373"/>
            <p:cNvCxnSpPr>
              <a:cxnSpLocks noChangeShapeType="1"/>
              <a:stCxn id="1310" idx="5"/>
              <a:endCxn id="1319" idx="2"/>
            </p:cNvCxnSpPr>
            <p:nvPr/>
          </p:nvCxnSpPr>
          <p:spPr bwMode="auto">
            <a:xfrm rot="16200000" flipH="1">
              <a:off x="7830503" y="2933264"/>
              <a:ext cx="236541" cy="2524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1" name="Straight Connector 375"/>
            <p:cNvCxnSpPr>
              <a:cxnSpLocks noChangeShapeType="1"/>
              <a:stCxn id="1314" idx="1"/>
              <a:endCxn id="1313" idx="5"/>
            </p:cNvCxnSpPr>
            <p:nvPr/>
          </p:nvCxnSpPr>
          <p:spPr bwMode="auto">
            <a:xfrm rot="16200000" flipV="1">
              <a:off x="7525300" y="2740691"/>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2" name="Straight Connector 376"/>
            <p:cNvCxnSpPr>
              <a:cxnSpLocks noChangeShapeType="1"/>
              <a:stCxn id="1315" idx="7"/>
              <a:endCxn id="1314" idx="3"/>
            </p:cNvCxnSpPr>
            <p:nvPr/>
          </p:nvCxnSpPr>
          <p:spPr bwMode="auto">
            <a:xfrm rot="5400000" flipH="1" flipV="1">
              <a:off x="7516601" y="2852104"/>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3" name="Straight Connector 377"/>
            <p:cNvCxnSpPr>
              <a:cxnSpLocks noChangeShapeType="1"/>
              <a:stCxn id="1317" idx="2"/>
              <a:endCxn id="1315" idx="4"/>
            </p:cNvCxnSpPr>
            <p:nvPr/>
          </p:nvCxnSpPr>
          <p:spPr bwMode="auto">
            <a:xfrm rot="10800000" flipH="1">
              <a:off x="7474577" y="295815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4" name="Straight Connector 378"/>
            <p:cNvCxnSpPr>
              <a:cxnSpLocks noChangeShapeType="1"/>
              <a:endCxn id="1317" idx="4"/>
            </p:cNvCxnSpPr>
            <p:nvPr/>
          </p:nvCxnSpPr>
          <p:spPr bwMode="auto">
            <a:xfrm rot="16200000" flipV="1">
              <a:off x="7485648" y="312921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5" name="Straight Connector 379"/>
            <p:cNvCxnSpPr>
              <a:cxnSpLocks noChangeShapeType="1"/>
              <a:stCxn id="1235" idx="6"/>
              <a:endCxn id="1322" idx="2"/>
            </p:cNvCxnSpPr>
            <p:nvPr/>
          </p:nvCxnSpPr>
          <p:spPr bwMode="auto">
            <a:xfrm flipV="1">
              <a:off x="7337064" y="3216068"/>
              <a:ext cx="202074"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6" name="Straight Connector 380"/>
            <p:cNvCxnSpPr>
              <a:cxnSpLocks noChangeShapeType="1"/>
              <a:stCxn id="1235" idx="7"/>
              <a:endCxn id="1316" idx="5"/>
            </p:cNvCxnSpPr>
            <p:nvPr/>
          </p:nvCxnSpPr>
          <p:spPr bwMode="auto">
            <a:xfrm rot="5400000" flipH="1" flipV="1">
              <a:off x="7173407" y="3002432"/>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7" name="Straight Connector 381"/>
            <p:cNvCxnSpPr>
              <a:cxnSpLocks noChangeShapeType="1"/>
              <a:stCxn id="1231" idx="5"/>
              <a:endCxn id="1316" idx="0"/>
            </p:cNvCxnSpPr>
            <p:nvPr/>
          </p:nvCxnSpPr>
          <p:spPr bwMode="auto">
            <a:xfrm rot="16200000" flipH="1">
              <a:off x="7255105" y="2627462"/>
              <a:ext cx="338231" cy="284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8" name="Straight Connector 382"/>
            <p:cNvCxnSpPr>
              <a:cxnSpLocks noChangeShapeType="1"/>
              <a:stCxn id="1313" idx="0"/>
              <a:endCxn id="1231" idx="5"/>
            </p:cNvCxnSpPr>
            <p:nvPr/>
          </p:nvCxnSpPr>
          <p:spPr bwMode="auto">
            <a:xfrm rot="16200000" flipV="1">
              <a:off x="7345928" y="2536638"/>
              <a:ext cx="232120"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9" name="Straight Connector 385"/>
            <p:cNvCxnSpPr>
              <a:cxnSpLocks noChangeShapeType="1"/>
              <a:stCxn id="1307" idx="2"/>
              <a:endCxn id="1231" idx="5"/>
            </p:cNvCxnSpPr>
            <p:nvPr/>
          </p:nvCxnSpPr>
          <p:spPr bwMode="auto">
            <a:xfrm rot="10800000">
              <a:off x="7410017" y="2472549"/>
              <a:ext cx="404148" cy="2129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0" name="Straight Connector 388"/>
            <p:cNvCxnSpPr>
              <a:cxnSpLocks noChangeShapeType="1"/>
              <a:stCxn id="1232" idx="7"/>
              <a:endCxn id="1231" idx="5"/>
            </p:cNvCxnSpPr>
            <p:nvPr/>
          </p:nvCxnSpPr>
          <p:spPr bwMode="auto">
            <a:xfrm rot="5400000" flipH="1" flipV="1">
              <a:off x="7332826" y="2474205"/>
              <a:ext cx="7884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1" name="Straight Connector 396"/>
            <p:cNvCxnSpPr>
              <a:cxnSpLocks noChangeShapeType="1"/>
              <a:stCxn id="1241" idx="3"/>
            </p:cNvCxnSpPr>
            <p:nvPr/>
          </p:nvCxnSpPr>
          <p:spPr bwMode="auto">
            <a:xfrm rot="5400000">
              <a:off x="6761602" y="3523304"/>
              <a:ext cx="202754" cy="739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2" name="Straight Connector 402"/>
            <p:cNvCxnSpPr>
              <a:cxnSpLocks noChangeShapeType="1"/>
              <a:stCxn id="1229" idx="2"/>
              <a:endCxn id="1231" idx="6"/>
            </p:cNvCxnSpPr>
            <p:nvPr/>
          </p:nvCxnSpPr>
          <p:spPr bwMode="auto">
            <a:xfrm rot="10800000">
              <a:off x="7415828" y="2459285"/>
              <a:ext cx="224670"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3" name="Straight Connector 412"/>
            <p:cNvCxnSpPr>
              <a:cxnSpLocks noChangeShapeType="1"/>
              <a:stCxn id="1202" idx="5"/>
              <a:endCxn id="1206" idx="4"/>
            </p:cNvCxnSpPr>
            <p:nvPr/>
          </p:nvCxnSpPr>
          <p:spPr bwMode="auto">
            <a:xfrm rot="16200000" flipH="1">
              <a:off x="6668851" y="2315628"/>
              <a:ext cx="52319" cy="4486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4" name="Straight Connector 415"/>
            <p:cNvCxnSpPr>
              <a:cxnSpLocks noChangeShapeType="1"/>
              <a:stCxn id="1245" idx="7"/>
              <a:endCxn id="1236" idx="3"/>
            </p:cNvCxnSpPr>
            <p:nvPr/>
          </p:nvCxnSpPr>
          <p:spPr bwMode="auto">
            <a:xfrm rot="5400000" flipH="1" flipV="1">
              <a:off x="6467635" y="3107702"/>
              <a:ext cx="95795" cy="1400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5" name="Straight Connector 419"/>
            <p:cNvCxnSpPr>
              <a:cxnSpLocks noChangeShapeType="1"/>
              <a:stCxn id="1245" idx="7"/>
              <a:endCxn id="1217" idx="2"/>
            </p:cNvCxnSpPr>
            <p:nvPr/>
          </p:nvCxnSpPr>
          <p:spPr bwMode="auto">
            <a:xfrm rot="5400000" flipH="1" flipV="1">
              <a:off x="6380291" y="2983559"/>
              <a:ext cx="307282" cy="17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56" name="Oval 456"/>
            <p:cNvSpPr>
              <a:spLocks noChangeArrowheads="1"/>
            </p:cNvSpPr>
            <p:nvPr/>
          </p:nvSpPr>
          <p:spPr bwMode="auto">
            <a:xfrm rot="16200000">
              <a:off x="8136017" y="3095674"/>
              <a:ext cx="3807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57" name="Oval 457"/>
            <p:cNvSpPr>
              <a:spLocks noChangeArrowheads="1"/>
            </p:cNvSpPr>
            <p:nvPr/>
          </p:nvSpPr>
          <p:spPr bwMode="auto">
            <a:xfrm rot="16200000">
              <a:off x="8258617" y="3056412"/>
              <a:ext cx="4283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358" name="Straight Connector 460"/>
            <p:cNvCxnSpPr>
              <a:cxnSpLocks noChangeShapeType="1"/>
              <a:stCxn id="1357" idx="0"/>
              <a:endCxn id="1356" idx="4"/>
            </p:cNvCxnSpPr>
            <p:nvPr/>
          </p:nvCxnSpPr>
          <p:spPr bwMode="auto">
            <a:xfrm rot="10800000" flipV="1">
              <a:off x="8173121" y="3073112"/>
              <a:ext cx="89739" cy="412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9" name="Straight Connector 461"/>
            <p:cNvCxnSpPr>
              <a:cxnSpLocks noChangeShapeType="1"/>
              <a:stCxn id="1368" idx="3"/>
              <a:endCxn id="1357" idx="5"/>
            </p:cNvCxnSpPr>
            <p:nvPr/>
          </p:nvCxnSpPr>
          <p:spPr bwMode="auto">
            <a:xfrm>
              <a:off x="8212503" y="2987633"/>
              <a:ext cx="81346" cy="70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60" name="Oval 463"/>
            <p:cNvSpPr>
              <a:spLocks noChangeArrowheads="1"/>
            </p:cNvSpPr>
            <p:nvPr/>
          </p:nvSpPr>
          <p:spPr bwMode="auto">
            <a:xfrm rot="16200000">
              <a:off x="8041986" y="2537665"/>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61" name="Oval 465"/>
            <p:cNvSpPr>
              <a:spLocks noChangeArrowheads="1"/>
            </p:cNvSpPr>
            <p:nvPr/>
          </p:nvSpPr>
          <p:spPr bwMode="auto">
            <a:xfrm rot="16200000">
              <a:off x="8131257" y="2598344"/>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62" name="Oval 466"/>
            <p:cNvSpPr>
              <a:spLocks noChangeArrowheads="1"/>
            </p:cNvSpPr>
            <p:nvPr/>
          </p:nvSpPr>
          <p:spPr bwMode="auto">
            <a:xfrm rot="16200000">
              <a:off x="8270520" y="2563840"/>
              <a:ext cx="4045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63" name="Oval 467"/>
            <p:cNvSpPr>
              <a:spLocks noChangeArrowheads="1"/>
            </p:cNvSpPr>
            <p:nvPr/>
          </p:nvSpPr>
          <p:spPr bwMode="auto">
            <a:xfrm rot="16200000">
              <a:off x="8305038" y="2641176"/>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64" name="Oval 468"/>
            <p:cNvSpPr>
              <a:spLocks noChangeArrowheads="1"/>
            </p:cNvSpPr>
            <p:nvPr/>
          </p:nvSpPr>
          <p:spPr bwMode="auto">
            <a:xfrm rot="16200000">
              <a:off x="8176489" y="2429394"/>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65" name="Oval 469"/>
            <p:cNvSpPr>
              <a:spLocks noChangeArrowheads="1"/>
            </p:cNvSpPr>
            <p:nvPr/>
          </p:nvSpPr>
          <p:spPr bwMode="auto">
            <a:xfrm rot="16200000">
              <a:off x="8077694" y="2875565"/>
              <a:ext cx="4283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66" name="Oval 470"/>
            <p:cNvSpPr>
              <a:spLocks noChangeArrowheads="1"/>
            </p:cNvSpPr>
            <p:nvPr/>
          </p:nvSpPr>
          <p:spPr bwMode="auto">
            <a:xfrm rot="16200000">
              <a:off x="8166966" y="2781571"/>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67" name="Oval 471"/>
            <p:cNvSpPr>
              <a:spLocks noChangeArrowheads="1"/>
            </p:cNvSpPr>
            <p:nvPr/>
          </p:nvSpPr>
          <p:spPr bwMode="auto">
            <a:xfrm rot="16200000">
              <a:off x="8281233" y="2867236"/>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68" name="Oval 472"/>
            <p:cNvSpPr>
              <a:spLocks noChangeArrowheads="1"/>
            </p:cNvSpPr>
            <p:nvPr/>
          </p:nvSpPr>
          <p:spPr bwMode="auto">
            <a:xfrm rot="16200000">
              <a:off x="8180059" y="2954090"/>
              <a:ext cx="4045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69" name="Oval 474"/>
            <p:cNvSpPr>
              <a:spLocks noChangeArrowheads="1"/>
            </p:cNvSpPr>
            <p:nvPr/>
          </p:nvSpPr>
          <p:spPr bwMode="auto">
            <a:xfrm rot="16200000">
              <a:off x="8307418" y="2738740"/>
              <a:ext cx="4045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70" name="Oval 475"/>
            <p:cNvSpPr>
              <a:spLocks noChangeArrowheads="1"/>
            </p:cNvSpPr>
            <p:nvPr/>
          </p:nvSpPr>
          <p:spPr bwMode="auto">
            <a:xfrm rot="16200000">
              <a:off x="8258616" y="2471037"/>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371" name="Straight Connector 482"/>
            <p:cNvCxnSpPr>
              <a:cxnSpLocks noChangeShapeType="1"/>
              <a:stCxn id="1364" idx="1"/>
              <a:endCxn id="1360" idx="5"/>
            </p:cNvCxnSpPr>
            <p:nvPr/>
          </p:nvCxnSpPr>
          <p:spPr bwMode="auto">
            <a:xfrm rot="10800000" flipV="1">
              <a:off x="8074989" y="2460022"/>
              <a:ext cx="109107" cy="8326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2" name="Straight Connector 483"/>
            <p:cNvCxnSpPr>
              <a:cxnSpLocks noChangeShapeType="1"/>
              <a:stCxn id="1361" idx="3"/>
              <a:endCxn id="1365" idx="6"/>
            </p:cNvCxnSpPr>
            <p:nvPr/>
          </p:nvCxnSpPr>
          <p:spPr bwMode="auto">
            <a:xfrm flipH="1">
              <a:off x="8098877" y="2630980"/>
              <a:ext cx="66497" cy="2416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3" name="Straight Connector 484"/>
            <p:cNvCxnSpPr>
              <a:cxnSpLocks noChangeShapeType="1"/>
              <a:stCxn id="1370" idx="0"/>
              <a:endCxn id="1364" idx="4"/>
            </p:cNvCxnSpPr>
            <p:nvPr/>
          </p:nvCxnSpPr>
          <p:spPr bwMode="auto">
            <a:xfrm rot="10800000">
              <a:off x="8215086" y="2446021"/>
              <a:ext cx="4519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4" name="Straight Connector 493"/>
            <p:cNvCxnSpPr>
              <a:cxnSpLocks noChangeShapeType="1"/>
              <a:stCxn id="1363" idx="2"/>
              <a:endCxn id="1369" idx="4"/>
            </p:cNvCxnSpPr>
            <p:nvPr/>
          </p:nvCxnSpPr>
          <p:spPr bwMode="auto">
            <a:xfrm rot="16200000" flipH="1">
              <a:off x="8298141" y="2709077"/>
              <a:ext cx="76636" cy="206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5" name="Straight Connector 494"/>
            <p:cNvCxnSpPr>
              <a:cxnSpLocks noChangeShapeType="1"/>
              <a:stCxn id="1361" idx="4"/>
              <a:endCxn id="1369" idx="7"/>
            </p:cNvCxnSpPr>
            <p:nvPr/>
          </p:nvCxnSpPr>
          <p:spPr bwMode="auto">
            <a:xfrm>
              <a:off x="8170539" y="2616242"/>
              <a:ext cx="145261" cy="1267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6" name="Straight Connector 495"/>
            <p:cNvCxnSpPr>
              <a:cxnSpLocks noChangeShapeType="1"/>
              <a:stCxn id="1361" idx="4"/>
              <a:endCxn id="1362" idx="1"/>
            </p:cNvCxnSpPr>
            <p:nvPr/>
          </p:nvCxnSpPr>
          <p:spPr bwMode="auto">
            <a:xfrm rot="10800000" flipH="1">
              <a:off x="8170539" y="2598557"/>
              <a:ext cx="108461" cy="176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7" name="Straight Connector 497"/>
            <p:cNvCxnSpPr>
              <a:cxnSpLocks noChangeShapeType="1"/>
              <a:stCxn id="1362" idx="5"/>
              <a:endCxn id="1370" idx="2"/>
            </p:cNvCxnSpPr>
            <p:nvPr/>
          </p:nvCxnSpPr>
          <p:spPr bwMode="auto">
            <a:xfrm flipH="1" flipV="1">
              <a:off x="8278355" y="2510867"/>
              <a:ext cx="27115" cy="582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8" name="Straight Connector 498"/>
            <p:cNvCxnSpPr>
              <a:cxnSpLocks noChangeShapeType="1"/>
              <a:stCxn id="1362" idx="2"/>
              <a:endCxn id="1363" idx="0"/>
            </p:cNvCxnSpPr>
            <p:nvPr/>
          </p:nvCxnSpPr>
          <p:spPr bwMode="auto">
            <a:xfrm rot="16200000" flipH="1">
              <a:off x="8271981" y="2625029"/>
              <a:ext cx="56003" cy="1484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9" name="Straight Connector 499"/>
            <p:cNvCxnSpPr>
              <a:cxnSpLocks noChangeShapeType="1"/>
              <a:stCxn id="1366" idx="1"/>
              <a:endCxn id="1365" idx="5"/>
            </p:cNvCxnSpPr>
            <p:nvPr/>
          </p:nvCxnSpPr>
          <p:spPr bwMode="auto">
            <a:xfrm rot="10800000" flipV="1">
              <a:off x="8111789" y="2813728"/>
              <a:ext cx="63915" cy="648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80" name="Straight Connector 500"/>
            <p:cNvCxnSpPr>
              <a:cxnSpLocks noChangeShapeType="1"/>
              <a:stCxn id="1367" idx="7"/>
              <a:endCxn id="1366" idx="3"/>
            </p:cNvCxnSpPr>
            <p:nvPr/>
          </p:nvCxnSpPr>
          <p:spPr bwMode="auto">
            <a:xfrm flipH="1" flipV="1">
              <a:off x="8201528" y="2813728"/>
              <a:ext cx="89093"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81" name="Straight Connector 501"/>
            <p:cNvCxnSpPr>
              <a:cxnSpLocks noChangeShapeType="1"/>
              <a:stCxn id="1369" idx="2"/>
              <a:endCxn id="1367" idx="4"/>
            </p:cNvCxnSpPr>
            <p:nvPr/>
          </p:nvCxnSpPr>
          <p:spPr bwMode="auto">
            <a:xfrm rot="5400000">
              <a:off x="8272105" y="2827862"/>
              <a:ext cx="106112" cy="71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82" name="Straight Connector 504"/>
            <p:cNvCxnSpPr>
              <a:cxnSpLocks noChangeShapeType="1"/>
              <a:stCxn id="1367" idx="1"/>
              <a:endCxn id="1368" idx="5"/>
            </p:cNvCxnSpPr>
            <p:nvPr/>
          </p:nvCxnSpPr>
          <p:spPr bwMode="auto">
            <a:xfrm rot="10800000" flipV="1">
              <a:off x="8212503" y="2899207"/>
              <a:ext cx="78118" cy="58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83" name="Straight Connector 511"/>
            <p:cNvCxnSpPr>
              <a:cxnSpLocks noChangeShapeType="1"/>
              <a:stCxn id="1360" idx="1"/>
              <a:endCxn id="1307" idx="7"/>
            </p:cNvCxnSpPr>
            <p:nvPr/>
          </p:nvCxnSpPr>
          <p:spPr bwMode="auto">
            <a:xfrm rot="10800000" flipV="1">
              <a:off x="7847737" y="2572029"/>
              <a:ext cx="201429" cy="1002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84" name="Straight Connector 513"/>
            <p:cNvCxnSpPr>
              <a:cxnSpLocks noChangeShapeType="1"/>
              <a:stCxn id="1365" idx="0"/>
              <a:endCxn id="1312" idx="6"/>
            </p:cNvCxnSpPr>
            <p:nvPr/>
          </p:nvCxnSpPr>
          <p:spPr bwMode="auto">
            <a:xfrm rot="10800000">
              <a:off x="7960072" y="2826992"/>
              <a:ext cx="120728" cy="663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85" name="Straight Connector 516"/>
            <p:cNvCxnSpPr>
              <a:cxnSpLocks noChangeShapeType="1"/>
              <a:stCxn id="1356" idx="7"/>
              <a:endCxn id="1319" idx="6"/>
            </p:cNvCxnSpPr>
            <p:nvPr/>
          </p:nvCxnSpPr>
          <p:spPr bwMode="auto">
            <a:xfrm rot="10800000" flipV="1">
              <a:off x="8114371" y="3099640"/>
              <a:ext cx="27115" cy="78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86" name="Oval 55"/>
            <p:cNvSpPr>
              <a:spLocks noChangeArrowheads="1"/>
            </p:cNvSpPr>
            <p:nvPr/>
          </p:nvSpPr>
          <p:spPr bwMode="auto">
            <a:xfrm>
              <a:off x="8174098" y="375244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7" name="Oval 56"/>
            <p:cNvSpPr>
              <a:spLocks noChangeArrowheads="1"/>
            </p:cNvSpPr>
            <p:nvPr/>
          </p:nvSpPr>
          <p:spPr bwMode="auto">
            <a:xfrm>
              <a:off x="8221710" y="3462136"/>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8" name="Oval 57"/>
            <p:cNvSpPr>
              <a:spLocks noChangeArrowheads="1"/>
            </p:cNvSpPr>
            <p:nvPr/>
          </p:nvSpPr>
          <p:spPr bwMode="auto">
            <a:xfrm>
              <a:off x="8252658" y="3609669"/>
              <a:ext cx="42850"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9" name="Oval 59"/>
            <p:cNvSpPr>
              <a:spLocks noChangeArrowheads="1"/>
            </p:cNvSpPr>
            <p:nvPr/>
          </p:nvSpPr>
          <p:spPr bwMode="auto">
            <a:xfrm>
              <a:off x="8345499" y="3697714"/>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90" name="Oval 65"/>
            <p:cNvSpPr>
              <a:spLocks noChangeArrowheads="1"/>
            </p:cNvSpPr>
            <p:nvPr/>
          </p:nvSpPr>
          <p:spPr bwMode="auto">
            <a:xfrm>
              <a:off x="8050309" y="350020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91" name="Oval 66"/>
            <p:cNvSpPr>
              <a:spLocks noChangeArrowheads="1"/>
            </p:cNvSpPr>
            <p:nvPr/>
          </p:nvSpPr>
          <p:spPr bwMode="auto">
            <a:xfrm>
              <a:off x="7966990" y="362156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92" name="Oval 67"/>
            <p:cNvSpPr>
              <a:spLocks noChangeArrowheads="1"/>
            </p:cNvSpPr>
            <p:nvPr/>
          </p:nvSpPr>
          <p:spPr bwMode="auto">
            <a:xfrm>
              <a:off x="7886051" y="351448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93" name="Oval 68"/>
            <p:cNvSpPr>
              <a:spLocks noChangeArrowheads="1"/>
            </p:cNvSpPr>
            <p:nvPr/>
          </p:nvSpPr>
          <p:spPr bwMode="auto">
            <a:xfrm>
              <a:off x="7938423" y="3783379"/>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94" name="Oval 69"/>
            <p:cNvSpPr>
              <a:spLocks noChangeArrowheads="1"/>
            </p:cNvSpPr>
            <p:nvPr/>
          </p:nvSpPr>
          <p:spPr bwMode="auto">
            <a:xfrm>
              <a:off x="8088398" y="3650123"/>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95" name="Oval 125"/>
            <p:cNvSpPr>
              <a:spLocks noChangeArrowheads="1"/>
            </p:cNvSpPr>
            <p:nvPr/>
          </p:nvSpPr>
          <p:spPr bwMode="auto">
            <a:xfrm>
              <a:off x="7824156" y="3800035"/>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96" name="Oval 126"/>
            <p:cNvSpPr>
              <a:spLocks noChangeArrowheads="1"/>
            </p:cNvSpPr>
            <p:nvPr/>
          </p:nvSpPr>
          <p:spPr bwMode="auto">
            <a:xfrm>
              <a:off x="7824156" y="3940431"/>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97" name="Oval 128"/>
            <p:cNvSpPr>
              <a:spLocks noChangeArrowheads="1"/>
            </p:cNvSpPr>
            <p:nvPr/>
          </p:nvSpPr>
          <p:spPr bwMode="auto">
            <a:xfrm>
              <a:off x="8005079" y="390235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398" name="Straight Connector 211"/>
            <p:cNvCxnSpPr>
              <a:cxnSpLocks noChangeShapeType="1"/>
              <a:stCxn id="1387" idx="3"/>
              <a:endCxn id="1320" idx="4"/>
            </p:cNvCxnSpPr>
            <p:nvPr/>
          </p:nvCxnSpPr>
          <p:spPr bwMode="auto">
            <a:xfrm rot="5400000" flipH="1">
              <a:off x="8013049" y="3280583"/>
              <a:ext cx="20264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99" name="Straight Connector 279"/>
            <p:cNvCxnSpPr>
              <a:cxnSpLocks noChangeShapeType="1"/>
              <a:stCxn id="1387" idx="4"/>
              <a:endCxn id="1394" idx="7"/>
            </p:cNvCxnSpPr>
            <p:nvPr/>
          </p:nvCxnSpPr>
          <p:spPr bwMode="auto">
            <a:xfrm rot="5400000">
              <a:off x="8106492" y="3518252"/>
              <a:ext cx="153273"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0" name="Straight Connector 282"/>
            <p:cNvCxnSpPr>
              <a:cxnSpLocks noChangeShapeType="1"/>
              <a:stCxn id="1387" idx="4"/>
              <a:endCxn id="1388" idx="1"/>
            </p:cNvCxnSpPr>
            <p:nvPr/>
          </p:nvCxnSpPr>
          <p:spPr bwMode="auto">
            <a:xfrm rot="16200000" flipH="1">
              <a:off x="8194408" y="3551064"/>
              <a:ext cx="114955"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1" name="Straight Connector 285"/>
            <p:cNvCxnSpPr>
              <a:cxnSpLocks noChangeShapeType="1"/>
              <a:stCxn id="1386" idx="7"/>
              <a:endCxn id="1389" idx="3"/>
            </p:cNvCxnSpPr>
            <p:nvPr/>
          </p:nvCxnSpPr>
          <p:spPr bwMode="auto">
            <a:xfrm rot="5400000" flipH="1" flipV="1">
              <a:off x="8265459" y="3673859"/>
              <a:ext cx="25791" cy="1433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2" name="Straight Connector 291"/>
            <p:cNvCxnSpPr>
              <a:cxnSpLocks noChangeShapeType="1"/>
              <a:stCxn id="1388" idx="5"/>
              <a:endCxn id="1389" idx="0"/>
            </p:cNvCxnSpPr>
            <p:nvPr/>
          </p:nvCxnSpPr>
          <p:spPr bwMode="auto">
            <a:xfrm rot="16200000" flipH="1">
              <a:off x="8298496" y="3633742"/>
              <a:ext cx="55267" cy="761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 name="Straight Connector 294"/>
            <p:cNvCxnSpPr>
              <a:cxnSpLocks noChangeShapeType="1"/>
              <a:stCxn id="1390" idx="1"/>
              <a:endCxn id="1321" idx="4"/>
            </p:cNvCxnSpPr>
            <p:nvPr/>
          </p:nvCxnSpPr>
          <p:spPr bwMode="auto">
            <a:xfrm rot="16200000" flipV="1">
              <a:off x="7930516" y="3382770"/>
              <a:ext cx="148851" cy="1013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4" name="Straight Connector 297"/>
            <p:cNvCxnSpPr>
              <a:cxnSpLocks noChangeShapeType="1"/>
              <a:stCxn id="1391" idx="7"/>
              <a:endCxn id="1390" idx="3"/>
            </p:cNvCxnSpPr>
            <p:nvPr/>
          </p:nvCxnSpPr>
          <p:spPr bwMode="auto">
            <a:xfrm rot="5400000" flipH="1" flipV="1">
              <a:off x="7982036" y="3555140"/>
              <a:ext cx="93585"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5" name="Straight Connector 300"/>
            <p:cNvCxnSpPr>
              <a:cxnSpLocks noChangeShapeType="1"/>
              <a:stCxn id="1393" idx="2"/>
              <a:endCxn id="1391" idx="4"/>
            </p:cNvCxnSpPr>
            <p:nvPr/>
          </p:nvCxnSpPr>
          <p:spPr bwMode="auto">
            <a:xfrm rot="10800000" flipH="1">
              <a:off x="7940704" y="366114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6" name="Straight Connector 303"/>
            <p:cNvCxnSpPr>
              <a:cxnSpLocks noChangeShapeType="1"/>
              <a:endCxn id="1393" idx="4"/>
            </p:cNvCxnSpPr>
            <p:nvPr/>
          </p:nvCxnSpPr>
          <p:spPr bwMode="auto">
            <a:xfrm rot="16200000" flipV="1">
              <a:off x="7951129" y="383220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7" name="Straight Connector 306"/>
            <p:cNvCxnSpPr>
              <a:cxnSpLocks noChangeShapeType="1"/>
              <a:stCxn id="1396" idx="6"/>
              <a:endCxn id="1397" idx="2"/>
            </p:cNvCxnSpPr>
            <p:nvPr/>
          </p:nvCxnSpPr>
          <p:spPr bwMode="auto">
            <a:xfrm flipV="1">
              <a:off x="7864522" y="3919058"/>
              <a:ext cx="140742"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8" name="Straight Connector 310"/>
            <p:cNvCxnSpPr>
              <a:cxnSpLocks noChangeShapeType="1"/>
              <a:stCxn id="1396" idx="0"/>
              <a:endCxn id="1395" idx="4"/>
            </p:cNvCxnSpPr>
            <p:nvPr/>
          </p:nvCxnSpPr>
          <p:spPr bwMode="auto">
            <a:xfrm rot="5400000" flipH="1" flipV="1">
              <a:off x="7795046" y="3888109"/>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9" name="Straight Connector 322"/>
            <p:cNvCxnSpPr>
              <a:cxnSpLocks noChangeShapeType="1"/>
              <a:stCxn id="1097" idx="5"/>
              <a:endCxn id="1392" idx="3"/>
            </p:cNvCxnSpPr>
            <p:nvPr/>
          </p:nvCxnSpPr>
          <p:spPr bwMode="auto">
            <a:xfrm flipV="1">
              <a:off x="7829459" y="3546775"/>
              <a:ext cx="60520" cy="2226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0" name="Straight Connector 371"/>
            <p:cNvCxnSpPr>
              <a:cxnSpLocks noChangeShapeType="1"/>
              <a:endCxn id="1396" idx="3"/>
            </p:cNvCxnSpPr>
            <p:nvPr/>
          </p:nvCxnSpPr>
          <p:spPr bwMode="auto">
            <a:xfrm flipV="1">
              <a:off x="7676006" y="3970640"/>
              <a:ext cx="154945" cy="8547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1" name="Straight Connector 371"/>
            <p:cNvCxnSpPr>
              <a:cxnSpLocks noChangeShapeType="1"/>
              <a:stCxn id="1099" idx="5"/>
              <a:endCxn id="1396" idx="7"/>
            </p:cNvCxnSpPr>
            <p:nvPr/>
          </p:nvCxnSpPr>
          <p:spPr bwMode="auto">
            <a:xfrm>
              <a:off x="7691338" y="3908508"/>
              <a:ext cx="167589" cy="349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2" name="Straight Connector 371"/>
            <p:cNvCxnSpPr>
              <a:cxnSpLocks noChangeShapeType="1"/>
              <a:stCxn id="1392" idx="2"/>
              <a:endCxn id="1324" idx="6"/>
            </p:cNvCxnSpPr>
            <p:nvPr/>
          </p:nvCxnSpPr>
          <p:spPr bwMode="auto">
            <a:xfrm rot="10800000">
              <a:off x="7850319" y="3468820"/>
              <a:ext cx="34217" cy="64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3" name="Straight Connector 371"/>
            <p:cNvCxnSpPr>
              <a:cxnSpLocks noChangeShapeType="1"/>
              <a:stCxn id="1390" idx="2"/>
              <a:endCxn id="1392" idx="6"/>
            </p:cNvCxnSpPr>
            <p:nvPr/>
          </p:nvCxnSpPr>
          <p:spPr bwMode="auto">
            <a:xfrm rot="10800000" flipV="1">
              <a:off x="7923918" y="3521139"/>
              <a:ext cx="125893" cy="117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4" name="Straight Connector 279"/>
            <p:cNvCxnSpPr>
              <a:cxnSpLocks noChangeShapeType="1"/>
              <a:stCxn id="1394" idx="3"/>
              <a:endCxn id="1397" idx="7"/>
            </p:cNvCxnSpPr>
            <p:nvPr/>
          </p:nvCxnSpPr>
          <p:spPr bwMode="auto">
            <a:xfrm rot="5400000">
              <a:off x="7954958" y="3765749"/>
              <a:ext cx="223277" cy="568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5" name="Straight Connector 279"/>
            <p:cNvCxnSpPr>
              <a:cxnSpLocks noChangeShapeType="1"/>
              <a:stCxn id="1386" idx="3"/>
              <a:endCxn id="1393" idx="5"/>
            </p:cNvCxnSpPr>
            <p:nvPr/>
          </p:nvCxnSpPr>
          <p:spPr bwMode="auto">
            <a:xfrm rot="5400000">
              <a:off x="8060392" y="3699565"/>
              <a:ext cx="32423" cy="2046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6" name="Straight Connector 460"/>
            <p:cNvCxnSpPr>
              <a:cxnSpLocks noChangeShapeType="1"/>
            </p:cNvCxnSpPr>
            <p:nvPr/>
          </p:nvCxnSpPr>
          <p:spPr bwMode="auto">
            <a:xfrm>
              <a:off x="8293848" y="3087850"/>
              <a:ext cx="83930" cy="6175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7" name="Straight Connector 460"/>
            <p:cNvCxnSpPr>
              <a:cxnSpLocks noChangeShapeType="1"/>
              <a:stCxn id="1357" idx="5"/>
              <a:endCxn id="1367" idx="2"/>
            </p:cNvCxnSpPr>
            <p:nvPr/>
          </p:nvCxnSpPr>
          <p:spPr bwMode="auto">
            <a:xfrm flipV="1">
              <a:off x="8293849" y="2905102"/>
              <a:ext cx="9684"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8" name="Straight Connector 172"/>
            <p:cNvCxnSpPr>
              <a:cxnSpLocks noChangeShapeType="1"/>
              <a:stCxn id="1364" idx="7"/>
              <a:endCxn id="1210" idx="7"/>
            </p:cNvCxnSpPr>
            <p:nvPr/>
          </p:nvCxnSpPr>
          <p:spPr bwMode="auto">
            <a:xfrm rot="10800000" flipV="1">
              <a:off x="7155047" y="2431431"/>
              <a:ext cx="1029180" cy="290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9" name="Straight Connector 322"/>
            <p:cNvCxnSpPr>
              <a:cxnSpLocks noChangeShapeType="1"/>
              <a:stCxn id="1202" idx="5"/>
              <a:endCxn id="1215" idx="1"/>
            </p:cNvCxnSpPr>
            <p:nvPr/>
          </p:nvCxnSpPr>
          <p:spPr bwMode="auto">
            <a:xfrm rot="16200000" flipH="1">
              <a:off x="6518982" y="2465194"/>
              <a:ext cx="105437" cy="2019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420" name="Oval 54"/>
            <p:cNvSpPr>
              <a:spLocks noChangeArrowheads="1"/>
            </p:cNvSpPr>
            <p:nvPr/>
          </p:nvSpPr>
          <p:spPr bwMode="auto">
            <a:xfrm>
              <a:off x="6057778" y="2605490"/>
              <a:ext cx="4046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21" name="Oval 55"/>
            <p:cNvSpPr>
              <a:spLocks noChangeArrowheads="1"/>
            </p:cNvSpPr>
            <p:nvPr/>
          </p:nvSpPr>
          <p:spPr bwMode="auto">
            <a:xfrm>
              <a:off x="5953034" y="299098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22" name="Oval 56"/>
            <p:cNvSpPr>
              <a:spLocks noChangeArrowheads="1"/>
            </p:cNvSpPr>
            <p:nvPr/>
          </p:nvSpPr>
          <p:spPr bwMode="auto">
            <a:xfrm>
              <a:off x="6000645" y="2700673"/>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23" name="Oval 57"/>
            <p:cNvSpPr>
              <a:spLocks noChangeArrowheads="1"/>
            </p:cNvSpPr>
            <p:nvPr/>
          </p:nvSpPr>
          <p:spPr bwMode="auto">
            <a:xfrm>
              <a:off x="6031591" y="285058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24" name="Oval 59"/>
            <p:cNvSpPr>
              <a:spLocks noChangeArrowheads="1"/>
            </p:cNvSpPr>
            <p:nvPr/>
          </p:nvSpPr>
          <p:spPr bwMode="auto">
            <a:xfrm>
              <a:off x="6119673" y="2936251"/>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25" name="Oval 60"/>
            <p:cNvSpPr>
              <a:spLocks noChangeArrowheads="1"/>
            </p:cNvSpPr>
            <p:nvPr/>
          </p:nvSpPr>
          <p:spPr bwMode="auto">
            <a:xfrm>
              <a:off x="6163657" y="2749332"/>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426" name="Oval 65"/>
            <p:cNvSpPr>
              <a:spLocks noChangeArrowheads="1"/>
            </p:cNvSpPr>
            <p:nvPr/>
          </p:nvSpPr>
          <p:spPr bwMode="auto">
            <a:xfrm>
              <a:off x="5829244" y="273874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27" name="Oval 66"/>
            <p:cNvSpPr>
              <a:spLocks noChangeArrowheads="1"/>
            </p:cNvSpPr>
            <p:nvPr/>
          </p:nvSpPr>
          <p:spPr bwMode="auto">
            <a:xfrm>
              <a:off x="5745924" y="2860105"/>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28" name="Oval 68"/>
            <p:cNvSpPr>
              <a:spLocks noChangeArrowheads="1"/>
            </p:cNvSpPr>
            <p:nvPr/>
          </p:nvSpPr>
          <p:spPr bwMode="auto">
            <a:xfrm>
              <a:off x="5717357" y="3021916"/>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29" name="Oval 69"/>
            <p:cNvSpPr>
              <a:spLocks noChangeArrowheads="1"/>
            </p:cNvSpPr>
            <p:nvPr/>
          </p:nvSpPr>
          <p:spPr bwMode="auto">
            <a:xfrm>
              <a:off x="5867333" y="288866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30" name="Oval 83"/>
            <p:cNvSpPr>
              <a:spLocks noChangeArrowheads="1"/>
            </p:cNvSpPr>
            <p:nvPr/>
          </p:nvSpPr>
          <p:spPr bwMode="auto">
            <a:xfrm>
              <a:off x="6257746" y="242464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31" name="Oval 86"/>
            <p:cNvSpPr>
              <a:spLocks noChangeArrowheads="1"/>
            </p:cNvSpPr>
            <p:nvPr/>
          </p:nvSpPr>
          <p:spPr bwMode="auto">
            <a:xfrm>
              <a:off x="6181568" y="2529343"/>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32" name="Oval 88"/>
            <p:cNvSpPr>
              <a:spLocks noChangeArrowheads="1"/>
            </p:cNvSpPr>
            <p:nvPr/>
          </p:nvSpPr>
          <p:spPr bwMode="auto">
            <a:xfrm>
              <a:off x="6202992" y="288152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33" name="Oval 100"/>
            <p:cNvSpPr>
              <a:spLocks noChangeArrowheads="1"/>
            </p:cNvSpPr>
            <p:nvPr/>
          </p:nvSpPr>
          <p:spPr bwMode="auto">
            <a:xfrm>
              <a:off x="6164903" y="306236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34" name="Oval 104"/>
            <p:cNvSpPr>
              <a:spLocks noChangeArrowheads="1"/>
            </p:cNvSpPr>
            <p:nvPr/>
          </p:nvSpPr>
          <p:spPr bwMode="auto">
            <a:xfrm>
              <a:off x="6176806" y="326225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35" name="Oval 128"/>
            <p:cNvSpPr>
              <a:spLocks noChangeArrowheads="1"/>
            </p:cNvSpPr>
            <p:nvPr/>
          </p:nvSpPr>
          <p:spPr bwMode="auto">
            <a:xfrm>
              <a:off x="5781633" y="3138514"/>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36" name="Oval 129"/>
            <p:cNvSpPr>
              <a:spLocks noChangeArrowheads="1"/>
            </p:cNvSpPr>
            <p:nvPr/>
          </p:nvSpPr>
          <p:spPr bwMode="auto">
            <a:xfrm>
              <a:off x="5829244" y="3316983"/>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37" name="Oval 1436"/>
            <p:cNvSpPr>
              <a:spLocks noChangeArrowheads="1"/>
            </p:cNvSpPr>
            <p:nvPr/>
          </p:nvSpPr>
          <p:spPr bwMode="auto">
            <a:xfrm>
              <a:off x="5974458" y="332412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438" name="Straight Connector 185"/>
            <p:cNvCxnSpPr>
              <a:cxnSpLocks noChangeShapeType="1"/>
              <a:stCxn id="1430" idx="2"/>
              <a:endCxn id="1420" idx="1"/>
            </p:cNvCxnSpPr>
            <p:nvPr/>
          </p:nvCxnSpPr>
          <p:spPr bwMode="auto">
            <a:xfrm rot="10800000" flipV="1">
              <a:off x="6063333" y="2444767"/>
              <a:ext cx="192533" cy="168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9" name="Straight Connector 198"/>
            <p:cNvCxnSpPr>
              <a:cxnSpLocks noChangeShapeType="1"/>
              <a:stCxn id="1431" idx="3"/>
              <a:endCxn id="1425" idx="7"/>
            </p:cNvCxnSpPr>
            <p:nvPr/>
          </p:nvCxnSpPr>
          <p:spPr bwMode="auto">
            <a:xfrm rot="16200000" flipH="1">
              <a:off x="6096314" y="2654312"/>
              <a:ext cx="190854" cy="109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0" name="Straight Connector 202"/>
            <p:cNvCxnSpPr>
              <a:cxnSpLocks noChangeShapeType="1"/>
              <a:stCxn id="1425" idx="2"/>
              <a:endCxn id="1420" idx="5"/>
            </p:cNvCxnSpPr>
            <p:nvPr/>
          </p:nvCxnSpPr>
          <p:spPr bwMode="auto">
            <a:xfrm rot="10800000">
              <a:off x="6090704" y="2641009"/>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1" name="Straight Connector 205"/>
            <p:cNvCxnSpPr>
              <a:cxnSpLocks noChangeShapeType="1"/>
              <a:stCxn id="1420" idx="1"/>
              <a:endCxn id="1426" idx="0"/>
            </p:cNvCxnSpPr>
            <p:nvPr/>
          </p:nvCxnSpPr>
          <p:spPr bwMode="auto">
            <a:xfrm rot="-5400000" flipH="1" flipV="1">
              <a:off x="5891369" y="2568553"/>
              <a:ext cx="127072" cy="2168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2" name="Straight Connector 214"/>
            <p:cNvCxnSpPr>
              <a:cxnSpLocks noChangeShapeType="1"/>
              <a:stCxn id="1432" idx="0"/>
              <a:endCxn id="1425" idx="4"/>
            </p:cNvCxnSpPr>
            <p:nvPr/>
          </p:nvCxnSpPr>
          <p:spPr bwMode="auto">
            <a:xfrm rot="16200000" flipV="1">
              <a:off x="6155556" y="2815120"/>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3" name="Straight Connector 217"/>
            <p:cNvCxnSpPr>
              <a:cxnSpLocks noChangeShapeType="1"/>
              <a:stCxn id="1433" idx="0"/>
              <a:endCxn id="1432" idx="5"/>
            </p:cNvCxnSpPr>
            <p:nvPr/>
          </p:nvCxnSpPr>
          <p:spPr bwMode="auto">
            <a:xfrm rot="5400000" flipH="1" flipV="1">
              <a:off x="6136497" y="2961659"/>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4" name="Straight Connector 220"/>
            <p:cNvCxnSpPr>
              <a:cxnSpLocks noChangeShapeType="1"/>
              <a:stCxn id="1434" idx="0"/>
              <a:endCxn id="1433" idx="4"/>
            </p:cNvCxnSpPr>
            <p:nvPr/>
          </p:nvCxnSpPr>
          <p:spPr bwMode="auto">
            <a:xfrm rot="16200000" flipV="1">
              <a:off x="6109070" y="3174045"/>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5" name="Straight Connector 223"/>
            <p:cNvCxnSpPr>
              <a:cxnSpLocks noChangeShapeType="1"/>
              <a:endCxn id="1434" idx="4"/>
            </p:cNvCxnSpPr>
            <p:nvPr/>
          </p:nvCxnSpPr>
          <p:spPr bwMode="auto">
            <a:xfrm flipV="1">
              <a:off x="6020333" y="3300523"/>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6" name="Straight Connector 251"/>
            <p:cNvCxnSpPr>
              <a:cxnSpLocks noChangeShapeType="1"/>
              <a:stCxn id="1435" idx="4"/>
              <a:endCxn id="1436" idx="1"/>
            </p:cNvCxnSpPr>
            <p:nvPr/>
          </p:nvCxnSpPr>
          <p:spPr bwMode="auto">
            <a:xfrm rot="16200000" flipH="1">
              <a:off x="5745585" y="3233261"/>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7" name="Straight Connector 254"/>
            <p:cNvCxnSpPr>
              <a:cxnSpLocks noChangeShapeType="1"/>
              <a:stCxn id="1436" idx="5"/>
            </p:cNvCxnSpPr>
            <p:nvPr/>
          </p:nvCxnSpPr>
          <p:spPr bwMode="auto">
            <a:xfrm rot="5400000" flipH="1" flipV="1">
              <a:off x="5918840" y="3287874"/>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8" name="Straight Connector 269"/>
            <p:cNvCxnSpPr>
              <a:cxnSpLocks noChangeShapeType="1"/>
              <a:stCxn id="1436" idx="0"/>
              <a:endCxn id="1421" idx="4"/>
            </p:cNvCxnSpPr>
            <p:nvPr/>
          </p:nvCxnSpPr>
          <p:spPr bwMode="auto">
            <a:xfrm rot="5400000" flipH="1" flipV="1">
              <a:off x="5765182" y="3113414"/>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49" name="Straight Connector 272"/>
            <p:cNvCxnSpPr>
              <a:cxnSpLocks noChangeShapeType="1"/>
              <a:stCxn id="1436" idx="7"/>
              <a:endCxn id="1424" idx="4"/>
            </p:cNvCxnSpPr>
            <p:nvPr/>
          </p:nvCxnSpPr>
          <p:spPr bwMode="auto">
            <a:xfrm rot="5400000" flipH="1" flipV="1">
              <a:off x="5828720" y="3011025"/>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0" name="Straight Connector 275"/>
            <p:cNvCxnSpPr>
              <a:cxnSpLocks noChangeShapeType="1"/>
              <a:stCxn id="1436" idx="0"/>
              <a:endCxn id="1429" idx="4"/>
            </p:cNvCxnSpPr>
            <p:nvPr/>
          </p:nvCxnSpPr>
          <p:spPr bwMode="auto">
            <a:xfrm rot="5400000" flipH="1" flipV="1">
              <a:off x="5671636" y="3103797"/>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1" name="Straight Connector 279"/>
            <p:cNvCxnSpPr>
              <a:cxnSpLocks noChangeShapeType="1"/>
              <a:stCxn id="1422" idx="4"/>
              <a:endCxn id="1429" idx="7"/>
            </p:cNvCxnSpPr>
            <p:nvPr/>
          </p:nvCxnSpPr>
          <p:spPr bwMode="auto">
            <a:xfrm rot="5400000">
              <a:off x="5884025" y="2756716"/>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2" name="Straight Connector 282"/>
            <p:cNvCxnSpPr>
              <a:cxnSpLocks noChangeShapeType="1"/>
              <a:stCxn id="1422" idx="4"/>
              <a:endCxn id="1423" idx="1"/>
            </p:cNvCxnSpPr>
            <p:nvPr/>
          </p:nvCxnSpPr>
          <p:spPr bwMode="auto">
            <a:xfrm rot="16200000" flipH="1">
              <a:off x="5971618" y="2789204"/>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3" name="Straight Connector 285"/>
            <p:cNvCxnSpPr>
              <a:cxnSpLocks noChangeShapeType="1"/>
              <a:stCxn id="1421" idx="7"/>
              <a:endCxn id="1424" idx="3"/>
            </p:cNvCxnSpPr>
            <p:nvPr/>
          </p:nvCxnSpPr>
          <p:spPr bwMode="auto">
            <a:xfrm rot="5400000" flipH="1" flipV="1">
              <a:off x="6042992" y="2912322"/>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4" name="Straight Connector 288"/>
            <p:cNvCxnSpPr>
              <a:cxnSpLocks noChangeShapeType="1"/>
              <a:stCxn id="1423" idx="5"/>
              <a:endCxn id="1432" idx="2"/>
            </p:cNvCxnSpPr>
            <p:nvPr/>
          </p:nvCxnSpPr>
          <p:spPr bwMode="auto">
            <a:xfrm rot="16200000" flipH="1">
              <a:off x="6125071" y="2823162"/>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5" name="Straight Connector 291"/>
            <p:cNvCxnSpPr>
              <a:cxnSpLocks noChangeShapeType="1"/>
              <a:stCxn id="1423" idx="5"/>
              <a:endCxn id="1424" idx="0"/>
            </p:cNvCxnSpPr>
            <p:nvPr/>
          </p:nvCxnSpPr>
          <p:spPr bwMode="auto">
            <a:xfrm rot="16200000" flipH="1">
              <a:off x="6075660" y="2872574"/>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6" name="Straight Connector 297"/>
            <p:cNvCxnSpPr>
              <a:cxnSpLocks noChangeShapeType="1"/>
              <a:stCxn id="1427" idx="7"/>
              <a:endCxn id="1426" idx="3"/>
            </p:cNvCxnSpPr>
            <p:nvPr/>
          </p:nvCxnSpPr>
          <p:spPr bwMode="auto">
            <a:xfrm rot="5400000" flipH="1" flipV="1">
              <a:off x="5759569" y="2793603"/>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7" name="Straight Connector 300"/>
            <p:cNvCxnSpPr>
              <a:cxnSpLocks noChangeShapeType="1"/>
              <a:stCxn id="1428" idx="2"/>
              <a:endCxn id="1427" idx="4"/>
            </p:cNvCxnSpPr>
            <p:nvPr/>
          </p:nvCxnSpPr>
          <p:spPr bwMode="auto">
            <a:xfrm rot="10800000" flipH="1">
              <a:off x="5717545" y="2899657"/>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8" name="Straight Connector 303"/>
            <p:cNvCxnSpPr>
              <a:cxnSpLocks noChangeShapeType="1"/>
              <a:endCxn id="1428" idx="4"/>
            </p:cNvCxnSpPr>
            <p:nvPr/>
          </p:nvCxnSpPr>
          <p:spPr bwMode="auto">
            <a:xfrm rot="16200000" flipV="1">
              <a:off x="5728615" y="3070715"/>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459" name="Oval 346"/>
            <p:cNvSpPr>
              <a:spLocks noChangeArrowheads="1"/>
            </p:cNvSpPr>
            <p:nvPr/>
          </p:nvSpPr>
          <p:spPr bwMode="auto">
            <a:xfrm>
              <a:off x="6298214" y="279585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60" name="Oval 352"/>
            <p:cNvSpPr>
              <a:spLocks noChangeArrowheads="1"/>
            </p:cNvSpPr>
            <p:nvPr/>
          </p:nvSpPr>
          <p:spPr bwMode="auto">
            <a:xfrm>
              <a:off x="6307737" y="316231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461" name="Straight Connector 378"/>
            <p:cNvCxnSpPr>
              <a:cxnSpLocks noChangeShapeType="1"/>
              <a:endCxn id="1459" idx="6"/>
            </p:cNvCxnSpPr>
            <p:nvPr/>
          </p:nvCxnSpPr>
          <p:spPr bwMode="auto">
            <a:xfrm rot="5400000" flipH="1" flipV="1">
              <a:off x="6163889" y="2985536"/>
              <a:ext cx="343979" cy="3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2" name="Straight Connector 379"/>
            <p:cNvCxnSpPr>
              <a:cxnSpLocks noChangeShapeType="1"/>
              <a:stCxn id="1434" idx="6"/>
              <a:endCxn id="1460" idx="2"/>
            </p:cNvCxnSpPr>
            <p:nvPr/>
          </p:nvCxnSpPr>
          <p:spPr bwMode="auto">
            <a:xfrm flipV="1">
              <a:off x="6216701" y="3179649"/>
              <a:ext cx="90431" cy="1016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3" name="Straight Connector 380"/>
            <p:cNvCxnSpPr>
              <a:cxnSpLocks noChangeShapeType="1"/>
              <a:stCxn id="1434" idx="7"/>
              <a:endCxn id="1459" idx="5"/>
            </p:cNvCxnSpPr>
            <p:nvPr/>
          </p:nvCxnSpPr>
          <p:spPr bwMode="auto">
            <a:xfrm rot="5400000" flipH="1" flipV="1">
              <a:off x="6052940" y="2988144"/>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4" name="Straight Connector 381"/>
            <p:cNvCxnSpPr>
              <a:cxnSpLocks noChangeShapeType="1"/>
              <a:stCxn id="1430" idx="5"/>
              <a:endCxn id="1459" idx="0"/>
            </p:cNvCxnSpPr>
            <p:nvPr/>
          </p:nvCxnSpPr>
          <p:spPr bwMode="auto">
            <a:xfrm rot="16200000" flipH="1">
              <a:off x="6134638" y="2613174"/>
              <a:ext cx="338231" cy="284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5" name="Straight Connector 382"/>
            <p:cNvCxnSpPr>
              <a:cxnSpLocks noChangeShapeType="1"/>
              <a:stCxn id="1202" idx="2"/>
              <a:endCxn id="1430" idx="5"/>
            </p:cNvCxnSpPr>
            <p:nvPr/>
          </p:nvCxnSpPr>
          <p:spPr bwMode="auto">
            <a:xfrm rot="10800000">
              <a:off x="6289295" y="2458505"/>
              <a:ext cx="148321" cy="421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6" name="Straight Connector 388"/>
            <p:cNvCxnSpPr>
              <a:cxnSpLocks noChangeShapeType="1"/>
              <a:stCxn id="1431" idx="7"/>
              <a:endCxn id="1430" idx="5"/>
            </p:cNvCxnSpPr>
            <p:nvPr/>
          </p:nvCxnSpPr>
          <p:spPr bwMode="auto">
            <a:xfrm rot="5400000" flipH="1" flipV="1">
              <a:off x="6212359" y="2459917"/>
              <a:ext cx="7884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7" name="Straight Connector 47"/>
            <p:cNvCxnSpPr>
              <a:cxnSpLocks noChangeShapeType="1"/>
              <a:stCxn id="950" idx="1"/>
              <a:endCxn id="1436" idx="4"/>
            </p:cNvCxnSpPr>
            <p:nvPr/>
          </p:nvCxnSpPr>
          <p:spPr bwMode="auto">
            <a:xfrm rot="16200000" flipV="1">
              <a:off x="5764469" y="3441911"/>
              <a:ext cx="254361" cy="842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8" name="Straight Connector 511"/>
            <p:cNvCxnSpPr>
              <a:cxnSpLocks noChangeShapeType="1"/>
              <a:stCxn id="1389" idx="3"/>
              <a:endCxn id="1164" idx="0"/>
            </p:cNvCxnSpPr>
            <p:nvPr/>
          </p:nvCxnSpPr>
          <p:spPr bwMode="auto">
            <a:xfrm rot="5400000">
              <a:off x="7556898" y="4029949"/>
              <a:ext cx="1090783" cy="495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1469" name="Group 1120"/>
          <p:cNvGrpSpPr>
            <a:grpSpLocks/>
          </p:cNvGrpSpPr>
          <p:nvPr/>
        </p:nvGrpSpPr>
        <p:grpSpPr bwMode="auto">
          <a:xfrm>
            <a:off x="4973638" y="908581"/>
            <a:ext cx="3605212" cy="3824287"/>
            <a:chOff x="4973955" y="976949"/>
            <a:chExt cx="3604261" cy="3823653"/>
          </a:xfrm>
        </p:grpSpPr>
        <p:grpSp>
          <p:nvGrpSpPr>
            <p:cNvPr id="1470" name="Group 9"/>
            <p:cNvGrpSpPr>
              <a:grpSpLocks/>
            </p:cNvGrpSpPr>
            <p:nvPr/>
          </p:nvGrpSpPr>
          <p:grpSpPr bwMode="auto">
            <a:xfrm>
              <a:off x="7009506" y="2027991"/>
              <a:ext cx="985145" cy="1693177"/>
              <a:chOff x="927100" y="1231900"/>
              <a:chExt cx="1524000" cy="2286000"/>
            </a:xfrm>
          </p:grpSpPr>
          <p:sp>
            <p:nvSpPr>
              <p:cNvPr id="1486" name="Rectangle 51"/>
              <p:cNvSpPr>
                <a:spLocks noChangeArrowheads="1"/>
              </p:cNvSpPr>
              <p:nvPr/>
            </p:nvSpPr>
            <p:spPr bwMode="auto">
              <a:xfrm>
                <a:off x="927100" y="1231900"/>
                <a:ext cx="1524000" cy="22860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487" name="Rectangle 52"/>
              <p:cNvSpPr>
                <a:spLocks noChangeArrowheads="1"/>
              </p:cNvSpPr>
              <p:nvPr/>
            </p:nvSpPr>
            <p:spPr bwMode="auto">
              <a:xfrm>
                <a:off x="927100" y="2768600"/>
                <a:ext cx="1524000" cy="3937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488" name="Rectangle 53"/>
              <p:cNvSpPr>
                <a:spLocks noChangeArrowheads="1"/>
              </p:cNvSpPr>
              <p:nvPr/>
            </p:nvSpPr>
            <p:spPr bwMode="auto">
              <a:xfrm>
                <a:off x="927100" y="1993900"/>
                <a:ext cx="1524000" cy="3937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489" name="Rectangle 54"/>
              <p:cNvSpPr>
                <a:spLocks noChangeArrowheads="1"/>
              </p:cNvSpPr>
              <p:nvPr/>
            </p:nvSpPr>
            <p:spPr bwMode="auto">
              <a:xfrm>
                <a:off x="927100" y="1231900"/>
                <a:ext cx="1524000" cy="3937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grpSp>
        <p:sp>
          <p:nvSpPr>
            <p:cNvPr id="1471" name="Rectangle 45"/>
            <p:cNvSpPr>
              <a:spLocks noChangeArrowheads="1"/>
            </p:cNvSpPr>
            <p:nvPr/>
          </p:nvSpPr>
          <p:spPr bwMode="auto">
            <a:xfrm>
              <a:off x="7138838" y="1405891"/>
              <a:ext cx="726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2000" b="0"/>
                <a:t>Data</a:t>
              </a:r>
              <a:endParaRPr lang="en-US" sz="2000"/>
            </a:p>
          </p:txBody>
        </p:sp>
        <p:sp>
          <p:nvSpPr>
            <p:cNvPr id="1472" name="Rectangle 46"/>
            <p:cNvSpPr>
              <a:spLocks noChangeArrowheads="1"/>
            </p:cNvSpPr>
            <p:nvPr/>
          </p:nvSpPr>
          <p:spPr bwMode="auto">
            <a:xfrm>
              <a:off x="5735957" y="2282226"/>
              <a:ext cx="1120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000" b="0"/>
                <a:t>Control</a:t>
              </a:r>
              <a:endParaRPr lang="en-US" sz="2000"/>
            </a:p>
          </p:txBody>
        </p:sp>
        <p:cxnSp>
          <p:nvCxnSpPr>
            <p:cNvPr id="1473" name="Straight Arrow Connector 48"/>
            <p:cNvCxnSpPr>
              <a:cxnSpLocks noChangeShapeType="1"/>
            </p:cNvCxnSpPr>
            <p:nvPr/>
          </p:nvCxnSpPr>
          <p:spPr bwMode="auto">
            <a:xfrm rot="5400000">
              <a:off x="7355774" y="1877409"/>
              <a:ext cx="292608"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74" name="Straight Arrow Connector 49"/>
            <p:cNvCxnSpPr>
              <a:cxnSpLocks noChangeShapeType="1"/>
            </p:cNvCxnSpPr>
            <p:nvPr/>
          </p:nvCxnSpPr>
          <p:spPr bwMode="auto">
            <a:xfrm flipV="1">
              <a:off x="6719148" y="2482281"/>
              <a:ext cx="295543"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475" name="Straight Arrow Connector 56"/>
            <p:cNvCxnSpPr>
              <a:cxnSpLocks noChangeShapeType="1"/>
            </p:cNvCxnSpPr>
            <p:nvPr/>
          </p:nvCxnSpPr>
          <p:spPr bwMode="auto">
            <a:xfrm rot="5400000">
              <a:off x="7355774" y="3881668"/>
              <a:ext cx="292608"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76" name="Rectangle 59"/>
            <p:cNvSpPr>
              <a:spLocks noChangeArrowheads="1"/>
            </p:cNvSpPr>
            <p:nvPr/>
          </p:nvSpPr>
          <p:spPr bwMode="auto">
            <a:xfrm>
              <a:off x="5745480" y="976949"/>
              <a:ext cx="112426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t>Q</a:t>
              </a:r>
              <a:r>
                <a:rPr lang="en-US" sz="2400" b="0">
                  <a:solidFill>
                    <a:schemeClr val="tx2"/>
                  </a:solidFill>
                </a:rPr>
                <a:t>ueue</a:t>
              </a:r>
              <a:endParaRPr lang="en-US" sz="2400">
                <a:solidFill>
                  <a:schemeClr val="tx2"/>
                </a:solidFill>
              </a:endParaRPr>
            </a:p>
          </p:txBody>
        </p:sp>
        <p:sp>
          <p:nvSpPr>
            <p:cNvPr id="1477" name="Rectangle 62"/>
            <p:cNvSpPr>
              <a:spLocks noChangeArrowheads="1"/>
            </p:cNvSpPr>
            <p:nvPr/>
          </p:nvSpPr>
          <p:spPr bwMode="auto">
            <a:xfrm>
              <a:off x="5835016" y="429418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r>
                <a:rPr lang="en-US" sz="2400" b="0">
                  <a:solidFill>
                    <a:srgbClr val="66FFFF"/>
                  </a:solidFill>
                </a:rPr>
                <a:t>e.g., reorder buffer</a:t>
              </a:r>
              <a:endParaRPr lang="en-US" sz="2400">
                <a:solidFill>
                  <a:srgbClr val="66FFFF"/>
                </a:solidFill>
              </a:endParaRPr>
            </a:p>
          </p:txBody>
        </p:sp>
        <p:grpSp>
          <p:nvGrpSpPr>
            <p:cNvPr id="1478" name="Group 634"/>
            <p:cNvGrpSpPr>
              <a:grpSpLocks/>
            </p:cNvGrpSpPr>
            <p:nvPr/>
          </p:nvGrpSpPr>
          <p:grpSpPr bwMode="auto">
            <a:xfrm>
              <a:off x="4973955" y="1386839"/>
              <a:ext cx="3568065" cy="3413763"/>
              <a:chOff x="3754754" y="-756287"/>
              <a:chExt cx="3568065" cy="3413764"/>
            </a:xfrm>
          </p:grpSpPr>
          <p:sp>
            <p:nvSpPr>
              <p:cNvPr id="1481" name="Rectangle 635"/>
              <p:cNvSpPr>
                <a:spLocks noChangeArrowheads="1"/>
              </p:cNvSpPr>
              <p:nvPr/>
            </p:nvSpPr>
            <p:spPr bwMode="auto">
              <a:xfrm>
                <a:off x="3754754" y="895349"/>
                <a:ext cx="116205" cy="123825"/>
              </a:xfrm>
              <a:prstGeom prst="rect">
                <a:avLst/>
              </a:prstGeom>
              <a:solidFill>
                <a:srgbClr val="66FFFF">
                  <a:alpha val="50195"/>
                </a:srgbClr>
              </a:solidFill>
              <a:ln w="38100">
                <a:solidFill>
                  <a:srgbClr val="66FFFF"/>
                </a:solidFill>
                <a:round/>
                <a:headEnd type="none" w="sm" len="sm"/>
                <a:tailEnd type="none" w="sm" len="sm"/>
              </a:ln>
            </p:spPr>
            <p:txBody>
              <a:bodyPr/>
              <a:lstStyle/>
              <a:p>
                <a:endParaRPr lang="en-US" sz="1400" b="0"/>
              </a:p>
            </p:txBody>
          </p:sp>
          <p:grpSp>
            <p:nvGrpSpPr>
              <p:cNvPr id="1482" name="Group 624"/>
              <p:cNvGrpSpPr>
                <a:grpSpLocks/>
              </p:cNvGrpSpPr>
              <p:nvPr/>
            </p:nvGrpSpPr>
            <p:grpSpPr bwMode="auto">
              <a:xfrm>
                <a:off x="3812857" y="-756287"/>
                <a:ext cx="3509962" cy="3413764"/>
                <a:chOff x="3812857" y="-756287"/>
                <a:chExt cx="3509962" cy="3413764"/>
              </a:xfrm>
            </p:grpSpPr>
            <p:sp>
              <p:nvSpPr>
                <p:cNvPr id="1483" name="Rectangle 637"/>
                <p:cNvSpPr>
                  <a:spLocks noChangeArrowheads="1"/>
                </p:cNvSpPr>
                <p:nvPr/>
              </p:nvSpPr>
              <p:spPr bwMode="auto">
                <a:xfrm>
                  <a:off x="4625339" y="-742951"/>
                  <a:ext cx="2697480" cy="3381376"/>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400" b="0"/>
                </a:p>
              </p:txBody>
            </p:sp>
            <p:cxnSp>
              <p:nvCxnSpPr>
                <p:cNvPr id="1484" name="Straight Connector 638"/>
                <p:cNvCxnSpPr>
                  <a:cxnSpLocks noChangeShapeType="1"/>
                  <a:stCxn id="1481" idx="2"/>
                </p:cNvCxnSpPr>
                <p:nvPr/>
              </p:nvCxnSpPr>
              <p:spPr bwMode="auto">
                <a:xfrm rot="16200000" flipH="1">
                  <a:off x="3403758" y="1428273"/>
                  <a:ext cx="1638303" cy="820105"/>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cxnSp>
              <p:nvCxnSpPr>
                <p:cNvPr id="1485" name="Straight Connector 639"/>
                <p:cNvCxnSpPr>
                  <a:cxnSpLocks noChangeShapeType="1"/>
                  <a:endCxn id="1481" idx="0"/>
                </p:cNvCxnSpPr>
                <p:nvPr/>
              </p:nvCxnSpPr>
              <p:spPr bwMode="auto">
                <a:xfrm rot="5400000">
                  <a:off x="3393281" y="-336710"/>
                  <a:ext cx="1651635" cy="812482"/>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grpSp>
        </p:grpSp>
        <p:sp>
          <p:nvSpPr>
            <p:cNvPr id="1479" name="Oval 85"/>
            <p:cNvSpPr>
              <a:spLocks noChangeArrowheads="1"/>
            </p:cNvSpPr>
            <p:nvPr/>
          </p:nvSpPr>
          <p:spPr bwMode="auto">
            <a:xfrm>
              <a:off x="5917394" y="1449928"/>
              <a:ext cx="503238" cy="53816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Q</a:t>
              </a:r>
            </a:p>
          </p:txBody>
        </p:sp>
        <p:sp>
          <p:nvSpPr>
            <p:cNvPr id="1480" name="Rectangle 45"/>
            <p:cNvSpPr>
              <a:spLocks noChangeArrowheads="1"/>
            </p:cNvSpPr>
            <p:nvPr/>
          </p:nvSpPr>
          <p:spPr bwMode="auto">
            <a:xfrm>
              <a:off x="7138838" y="3943351"/>
              <a:ext cx="726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2000" b="0"/>
                <a:t>Data</a:t>
              </a:r>
              <a:endParaRPr lang="en-US" sz="2000"/>
            </a:p>
          </p:txBody>
        </p:sp>
      </p:grpSp>
      <p:grpSp>
        <p:nvGrpSpPr>
          <p:cNvPr id="1490" name="Group 1141"/>
          <p:cNvGrpSpPr>
            <a:grpSpLocks/>
          </p:cNvGrpSpPr>
          <p:nvPr/>
        </p:nvGrpSpPr>
        <p:grpSpPr bwMode="auto">
          <a:xfrm>
            <a:off x="346075" y="667281"/>
            <a:ext cx="4171950" cy="2894012"/>
            <a:chOff x="346074" y="735014"/>
            <a:chExt cx="4172586" cy="2894013"/>
          </a:xfrm>
        </p:grpSpPr>
        <p:grpSp>
          <p:nvGrpSpPr>
            <p:cNvPr id="1491" name="Group 606"/>
            <p:cNvGrpSpPr>
              <a:grpSpLocks/>
            </p:cNvGrpSpPr>
            <p:nvPr/>
          </p:nvGrpSpPr>
          <p:grpSpPr bwMode="auto">
            <a:xfrm>
              <a:off x="346074" y="735014"/>
              <a:ext cx="2671446" cy="2886729"/>
              <a:chOff x="848994" y="590233"/>
              <a:chExt cx="2671445" cy="2886730"/>
            </a:xfrm>
          </p:grpSpPr>
          <p:grpSp>
            <p:nvGrpSpPr>
              <p:cNvPr id="1498" name="Group 588"/>
              <p:cNvGrpSpPr>
                <a:grpSpLocks/>
              </p:cNvGrpSpPr>
              <p:nvPr/>
            </p:nvGrpSpPr>
            <p:grpSpPr bwMode="auto">
              <a:xfrm>
                <a:off x="1021080" y="1074420"/>
                <a:ext cx="2170843" cy="2004146"/>
                <a:chOff x="-262044" y="1706658"/>
                <a:chExt cx="3092463" cy="2707637"/>
              </a:xfrm>
            </p:grpSpPr>
            <p:grpSp>
              <p:nvGrpSpPr>
                <p:cNvPr id="1501" name="Group 9"/>
                <p:cNvGrpSpPr>
                  <a:grpSpLocks/>
                </p:cNvGrpSpPr>
                <p:nvPr/>
              </p:nvGrpSpPr>
              <p:grpSpPr bwMode="auto">
                <a:xfrm>
                  <a:off x="1622423" y="2616200"/>
                  <a:ext cx="1207996" cy="1758809"/>
                  <a:chOff x="927100" y="1231900"/>
                  <a:chExt cx="1525892" cy="1930400"/>
                </a:xfrm>
              </p:grpSpPr>
              <p:sp>
                <p:nvSpPr>
                  <p:cNvPr id="1508" name="Rectangle 4"/>
                  <p:cNvSpPr>
                    <a:spLocks noChangeArrowheads="1"/>
                  </p:cNvSpPr>
                  <p:nvPr/>
                </p:nvSpPr>
                <p:spPr bwMode="auto">
                  <a:xfrm>
                    <a:off x="928989" y="1231900"/>
                    <a:ext cx="1524003" cy="1928194"/>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509" name="Rectangle 6"/>
                  <p:cNvSpPr>
                    <a:spLocks noChangeArrowheads="1"/>
                  </p:cNvSpPr>
                  <p:nvPr/>
                </p:nvSpPr>
                <p:spPr bwMode="auto">
                  <a:xfrm>
                    <a:off x="927100" y="2768600"/>
                    <a:ext cx="1524000" cy="3937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510" name="Rectangle 7"/>
                  <p:cNvSpPr>
                    <a:spLocks noChangeArrowheads="1"/>
                  </p:cNvSpPr>
                  <p:nvPr/>
                </p:nvSpPr>
                <p:spPr bwMode="auto">
                  <a:xfrm>
                    <a:off x="928989" y="1993900"/>
                    <a:ext cx="1524003" cy="3937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511" name="Rectangle 8"/>
                  <p:cNvSpPr>
                    <a:spLocks noChangeArrowheads="1"/>
                  </p:cNvSpPr>
                  <p:nvPr/>
                </p:nvSpPr>
                <p:spPr bwMode="auto">
                  <a:xfrm>
                    <a:off x="928989" y="1231900"/>
                    <a:ext cx="1524003" cy="3937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grpSp>
            <p:sp>
              <p:nvSpPr>
                <p:cNvPr id="1502" name="Rectangle 10"/>
                <p:cNvSpPr>
                  <a:spLocks noChangeArrowheads="1"/>
                </p:cNvSpPr>
                <p:nvPr/>
              </p:nvSpPr>
              <p:spPr bwMode="auto">
                <a:xfrm>
                  <a:off x="1709717" y="1706658"/>
                  <a:ext cx="1034904" cy="54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2000" b="0"/>
                    <a:t>Data</a:t>
                  </a:r>
                  <a:endParaRPr lang="en-US" sz="2000"/>
                </a:p>
              </p:txBody>
            </p:sp>
            <p:sp>
              <p:nvSpPr>
                <p:cNvPr id="1503" name="Rectangle 11"/>
                <p:cNvSpPr>
                  <a:spLocks noChangeArrowheads="1"/>
                </p:cNvSpPr>
                <p:nvPr/>
              </p:nvSpPr>
              <p:spPr bwMode="auto">
                <a:xfrm>
                  <a:off x="-82710" y="2836285"/>
                  <a:ext cx="101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Control</a:t>
                  </a:r>
                  <a:endParaRPr lang="en-US" sz="2000"/>
                </a:p>
              </p:txBody>
            </p:sp>
            <p:sp>
              <p:nvSpPr>
                <p:cNvPr id="1504" name="Rectangle 12"/>
                <p:cNvSpPr>
                  <a:spLocks noChangeArrowheads="1"/>
                </p:cNvSpPr>
                <p:nvPr/>
              </p:nvSpPr>
              <p:spPr bwMode="auto">
                <a:xfrm>
                  <a:off x="-262044" y="3873740"/>
                  <a:ext cx="1591640" cy="54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Address</a:t>
                  </a:r>
                  <a:endParaRPr lang="en-US" sz="2000"/>
                </a:p>
              </p:txBody>
            </p:sp>
            <p:cxnSp>
              <p:nvCxnSpPr>
                <p:cNvPr id="1505" name="Straight Arrow Connector 14"/>
                <p:cNvCxnSpPr>
                  <a:cxnSpLocks noChangeShapeType="1"/>
                </p:cNvCxnSpPr>
                <p:nvPr/>
              </p:nvCxnSpPr>
              <p:spPr bwMode="auto">
                <a:xfrm rot="5400000">
                  <a:off x="1993013" y="2382044"/>
                  <a:ext cx="468311" cy="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506" name="Straight Arrow Connector 17"/>
                <p:cNvCxnSpPr>
                  <a:cxnSpLocks noChangeShapeType="1"/>
                </p:cNvCxnSpPr>
                <p:nvPr/>
              </p:nvCxnSpPr>
              <p:spPr bwMode="auto">
                <a:xfrm flipV="1">
                  <a:off x="1236663" y="3128963"/>
                  <a:ext cx="360362"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507" name="Straight Arrow Connector 18"/>
                <p:cNvCxnSpPr>
                  <a:cxnSpLocks noChangeShapeType="1"/>
                </p:cNvCxnSpPr>
                <p:nvPr/>
              </p:nvCxnSpPr>
              <p:spPr bwMode="auto">
                <a:xfrm>
                  <a:off x="1227138" y="4189413"/>
                  <a:ext cx="360362"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499" name="Rectangle 57"/>
              <p:cNvSpPr>
                <a:spLocks noChangeArrowheads="1"/>
              </p:cNvSpPr>
              <p:nvPr/>
            </p:nvSpPr>
            <p:spPr bwMode="auto">
              <a:xfrm>
                <a:off x="848994" y="590233"/>
                <a:ext cx="2432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t>R</a:t>
                </a:r>
                <a:r>
                  <a:rPr lang="en-US" sz="2400" b="0">
                    <a:solidFill>
                      <a:schemeClr val="tx2"/>
                    </a:solidFill>
                  </a:rPr>
                  <a:t>andom-access</a:t>
                </a:r>
                <a:endParaRPr lang="en-US" sz="2400">
                  <a:solidFill>
                    <a:schemeClr val="tx2"/>
                  </a:solidFill>
                </a:endParaRPr>
              </a:p>
            </p:txBody>
          </p:sp>
          <p:sp>
            <p:nvSpPr>
              <p:cNvPr id="1500" name="Rectangle 60"/>
              <p:cNvSpPr>
                <a:spLocks noChangeArrowheads="1"/>
              </p:cNvSpPr>
              <p:nvPr/>
            </p:nvSpPr>
            <p:spPr bwMode="auto">
              <a:xfrm>
                <a:off x="1063625" y="3015298"/>
                <a:ext cx="2456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r>
                  <a:rPr lang="en-US" sz="2400" b="0">
                    <a:solidFill>
                      <a:srgbClr val="66FFFF"/>
                    </a:solidFill>
                  </a:rPr>
                  <a:t>e.g., register file </a:t>
                </a:r>
                <a:endParaRPr lang="en-US" sz="2400">
                  <a:solidFill>
                    <a:srgbClr val="66FFFF"/>
                  </a:solidFill>
                </a:endParaRPr>
              </a:p>
            </p:txBody>
          </p:sp>
        </p:grpSp>
        <p:grpSp>
          <p:nvGrpSpPr>
            <p:cNvPr id="1492" name="Group 1140"/>
            <p:cNvGrpSpPr>
              <a:grpSpLocks/>
            </p:cNvGrpSpPr>
            <p:nvPr/>
          </p:nvGrpSpPr>
          <p:grpSpPr bwMode="auto">
            <a:xfrm>
              <a:off x="502920" y="1135381"/>
              <a:ext cx="4015740" cy="2493646"/>
              <a:chOff x="502920" y="1135381"/>
              <a:chExt cx="4015740" cy="2493646"/>
            </a:xfrm>
          </p:grpSpPr>
          <p:sp>
            <p:nvSpPr>
              <p:cNvPr id="1494" name="Rectangle 635"/>
              <p:cNvSpPr>
                <a:spLocks noChangeArrowheads="1"/>
              </p:cNvSpPr>
              <p:nvPr/>
            </p:nvSpPr>
            <p:spPr bwMode="auto">
              <a:xfrm>
                <a:off x="4402455" y="2802255"/>
                <a:ext cx="116205" cy="123825"/>
              </a:xfrm>
              <a:prstGeom prst="rect">
                <a:avLst/>
              </a:prstGeom>
              <a:solidFill>
                <a:srgbClr val="66FFFF">
                  <a:alpha val="50195"/>
                </a:srgbClr>
              </a:solidFill>
              <a:ln w="38100">
                <a:solidFill>
                  <a:srgbClr val="66FFFF"/>
                </a:solidFill>
                <a:round/>
                <a:headEnd type="none" w="sm" len="sm"/>
                <a:tailEnd type="none" w="sm" len="sm"/>
              </a:ln>
            </p:spPr>
            <p:txBody>
              <a:bodyPr/>
              <a:lstStyle/>
              <a:p>
                <a:endParaRPr lang="en-US" sz="1400" b="0"/>
              </a:p>
            </p:txBody>
          </p:sp>
          <p:sp>
            <p:nvSpPr>
              <p:cNvPr id="1495" name="Rectangle 619"/>
              <p:cNvSpPr>
                <a:spLocks noChangeArrowheads="1"/>
              </p:cNvSpPr>
              <p:nvPr/>
            </p:nvSpPr>
            <p:spPr bwMode="auto">
              <a:xfrm>
                <a:off x="502920" y="1135381"/>
                <a:ext cx="2508886" cy="2491739"/>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400" b="0"/>
              </a:p>
            </p:txBody>
          </p:sp>
          <p:cxnSp>
            <p:nvCxnSpPr>
              <p:cNvPr id="1496" name="Straight Connector 610"/>
              <p:cNvCxnSpPr>
                <a:cxnSpLocks noChangeShapeType="1"/>
                <a:stCxn id="1494" idx="2"/>
              </p:cNvCxnSpPr>
              <p:nvPr/>
            </p:nvCxnSpPr>
            <p:spPr bwMode="auto">
              <a:xfrm rot="5400000">
                <a:off x="3378995" y="2547463"/>
                <a:ext cx="702946" cy="1460181"/>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cxnSp>
            <p:nvCxnSpPr>
              <p:cNvPr id="1497" name="Straight Connector 611"/>
              <p:cNvCxnSpPr>
                <a:cxnSpLocks noChangeShapeType="1"/>
                <a:endCxn id="1494" idx="0"/>
              </p:cNvCxnSpPr>
              <p:nvPr/>
            </p:nvCxnSpPr>
            <p:spPr bwMode="auto">
              <a:xfrm rot="16200000" flipH="1">
                <a:off x="2897984" y="1239681"/>
                <a:ext cx="1666872" cy="1458275"/>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grpSp>
        <p:sp>
          <p:nvSpPr>
            <p:cNvPr id="1493" name="Oval 85"/>
            <p:cNvSpPr>
              <a:spLocks noChangeArrowheads="1"/>
            </p:cNvSpPr>
            <p:nvPr/>
          </p:nvSpPr>
          <p:spPr bwMode="auto">
            <a:xfrm>
              <a:off x="552914" y="1198468"/>
              <a:ext cx="503238" cy="53816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R</a:t>
              </a:r>
            </a:p>
          </p:txBody>
        </p:sp>
      </p:grpSp>
      <p:grpSp>
        <p:nvGrpSpPr>
          <p:cNvPr id="1512" name="Group 1139"/>
          <p:cNvGrpSpPr>
            <a:grpSpLocks/>
          </p:cNvGrpSpPr>
          <p:nvPr/>
        </p:nvGrpSpPr>
        <p:grpSpPr bwMode="auto">
          <a:xfrm>
            <a:off x="1135063" y="3680356"/>
            <a:ext cx="3708400" cy="2805112"/>
            <a:chOff x="1020271" y="3700761"/>
            <a:chExt cx="3708893" cy="2804814"/>
          </a:xfrm>
        </p:grpSpPr>
        <p:grpSp>
          <p:nvGrpSpPr>
            <p:cNvPr id="1513" name="Group 644"/>
            <p:cNvGrpSpPr>
              <a:grpSpLocks/>
            </p:cNvGrpSpPr>
            <p:nvPr/>
          </p:nvGrpSpPr>
          <p:grpSpPr bwMode="auto">
            <a:xfrm>
              <a:off x="1020271" y="3700761"/>
              <a:ext cx="3708893" cy="2804814"/>
              <a:chOff x="1020272" y="3700760"/>
              <a:chExt cx="3708891" cy="2804815"/>
            </a:xfrm>
          </p:grpSpPr>
          <p:grpSp>
            <p:nvGrpSpPr>
              <p:cNvPr id="1515" name="Group 607"/>
              <p:cNvGrpSpPr>
                <a:grpSpLocks/>
              </p:cNvGrpSpPr>
              <p:nvPr/>
            </p:nvGrpSpPr>
            <p:grpSpPr bwMode="auto">
              <a:xfrm>
                <a:off x="1020272" y="3700760"/>
                <a:ext cx="2423016" cy="2770525"/>
                <a:chOff x="1020272" y="3700760"/>
                <a:chExt cx="2423016" cy="2770525"/>
              </a:xfrm>
            </p:grpSpPr>
            <p:grpSp>
              <p:nvGrpSpPr>
                <p:cNvPr id="1522" name="Group 564"/>
                <p:cNvGrpSpPr>
                  <a:grpSpLocks/>
                </p:cNvGrpSpPr>
                <p:nvPr/>
              </p:nvGrpSpPr>
              <p:grpSpPr bwMode="auto">
                <a:xfrm>
                  <a:off x="1038225" y="4076699"/>
                  <a:ext cx="2189164" cy="1966789"/>
                  <a:chOff x="2832944" y="1747838"/>
                  <a:chExt cx="2747121" cy="2668292"/>
                </a:xfrm>
              </p:grpSpPr>
              <p:grpSp>
                <p:nvGrpSpPr>
                  <p:cNvPr id="1525" name="Group 9"/>
                  <p:cNvGrpSpPr>
                    <a:grpSpLocks/>
                  </p:cNvGrpSpPr>
                  <p:nvPr/>
                </p:nvGrpSpPr>
                <p:grpSpPr bwMode="auto">
                  <a:xfrm>
                    <a:off x="4373561" y="2616200"/>
                    <a:ext cx="1206504" cy="1745887"/>
                    <a:chOff x="927096" y="1231900"/>
                    <a:chExt cx="1524004" cy="1916217"/>
                  </a:xfrm>
                </p:grpSpPr>
                <p:sp>
                  <p:nvSpPr>
                    <p:cNvPr id="1533" name="Rectangle 38"/>
                    <p:cNvSpPr>
                      <a:spLocks noChangeArrowheads="1"/>
                    </p:cNvSpPr>
                    <p:nvPr/>
                  </p:nvSpPr>
                  <p:spPr bwMode="auto">
                    <a:xfrm>
                      <a:off x="927096" y="1231901"/>
                      <a:ext cx="1524002" cy="1911894"/>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534" name="Rectangle 39"/>
                    <p:cNvSpPr>
                      <a:spLocks noChangeArrowheads="1"/>
                    </p:cNvSpPr>
                    <p:nvPr/>
                  </p:nvSpPr>
                  <p:spPr bwMode="auto">
                    <a:xfrm>
                      <a:off x="927099" y="2754417"/>
                      <a:ext cx="1523999" cy="3937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535" name="Rectangle 40"/>
                    <p:cNvSpPr>
                      <a:spLocks noChangeArrowheads="1"/>
                    </p:cNvSpPr>
                    <p:nvPr/>
                  </p:nvSpPr>
                  <p:spPr bwMode="auto">
                    <a:xfrm>
                      <a:off x="927100" y="1993900"/>
                      <a:ext cx="1524000" cy="3937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536" name="Rectangle 41"/>
                    <p:cNvSpPr>
                      <a:spLocks noChangeArrowheads="1"/>
                    </p:cNvSpPr>
                    <p:nvPr/>
                  </p:nvSpPr>
                  <p:spPr bwMode="auto">
                    <a:xfrm>
                      <a:off x="927100" y="1231900"/>
                      <a:ext cx="1524000" cy="393700"/>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grpSp>
              <p:sp>
                <p:nvSpPr>
                  <p:cNvPr id="1526" name="Rectangle 32"/>
                  <p:cNvSpPr>
                    <a:spLocks noChangeArrowheads="1"/>
                  </p:cNvSpPr>
                  <p:nvPr/>
                </p:nvSpPr>
                <p:spPr bwMode="auto">
                  <a:xfrm>
                    <a:off x="4520993" y="1747838"/>
                    <a:ext cx="911640" cy="54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Data</a:t>
                    </a:r>
                    <a:endParaRPr lang="en-US" sz="2000"/>
                  </a:p>
                </p:txBody>
              </p:sp>
              <p:sp>
                <p:nvSpPr>
                  <p:cNvPr id="1527" name="Rectangle 33"/>
                  <p:cNvSpPr>
                    <a:spLocks noChangeArrowheads="1"/>
                  </p:cNvSpPr>
                  <p:nvPr/>
                </p:nvSpPr>
                <p:spPr bwMode="auto">
                  <a:xfrm>
                    <a:off x="2832944" y="2835898"/>
                    <a:ext cx="1393725" cy="54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Control</a:t>
                    </a:r>
                    <a:endParaRPr lang="en-US" sz="2000"/>
                  </a:p>
                </p:txBody>
              </p:sp>
              <p:sp>
                <p:nvSpPr>
                  <p:cNvPr id="1528" name="Rectangle 34"/>
                  <p:cNvSpPr>
                    <a:spLocks noChangeArrowheads="1"/>
                  </p:cNvSpPr>
                  <p:nvPr/>
                </p:nvSpPr>
                <p:spPr bwMode="auto">
                  <a:xfrm>
                    <a:off x="3323003" y="3873311"/>
                    <a:ext cx="938960" cy="54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Tag</a:t>
                    </a:r>
                    <a:endParaRPr lang="en-US" sz="2000"/>
                  </a:p>
                </p:txBody>
              </p:sp>
              <p:cxnSp>
                <p:nvCxnSpPr>
                  <p:cNvPr id="1529" name="Straight Arrow Connector 35"/>
                  <p:cNvCxnSpPr>
                    <a:cxnSpLocks noChangeShapeType="1"/>
                  </p:cNvCxnSpPr>
                  <p:nvPr/>
                </p:nvCxnSpPr>
                <p:spPr bwMode="auto">
                  <a:xfrm rot="5400000">
                    <a:off x="4742657" y="2382044"/>
                    <a:ext cx="468312" cy="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530" name="Straight Arrow Connector 36"/>
                  <p:cNvCxnSpPr>
                    <a:cxnSpLocks noChangeShapeType="1"/>
                  </p:cNvCxnSpPr>
                  <p:nvPr/>
                </p:nvCxnSpPr>
                <p:spPr bwMode="auto">
                  <a:xfrm>
                    <a:off x="3987800" y="3128963"/>
                    <a:ext cx="361950"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531" name="Straight Arrow Connector 37"/>
                  <p:cNvCxnSpPr>
                    <a:cxnSpLocks noChangeShapeType="1"/>
                  </p:cNvCxnSpPr>
                  <p:nvPr/>
                </p:nvCxnSpPr>
                <p:spPr bwMode="auto">
                  <a:xfrm>
                    <a:off x="3968750" y="4186238"/>
                    <a:ext cx="361950"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532" name="Rectangle 42"/>
                  <p:cNvSpPr>
                    <a:spLocks noChangeArrowheads="1"/>
                  </p:cNvSpPr>
                  <p:nvPr/>
                </p:nvSpPr>
                <p:spPr bwMode="auto">
                  <a:xfrm>
                    <a:off x="4380752" y="2616202"/>
                    <a:ext cx="368300" cy="1729025"/>
                  </a:xfrm>
                  <a:prstGeom prst="rect">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grpSp>
            <p:sp>
              <p:nvSpPr>
                <p:cNvPr id="1523" name="Rectangle 601"/>
                <p:cNvSpPr>
                  <a:spLocks noChangeArrowheads="1"/>
                </p:cNvSpPr>
                <p:nvPr/>
              </p:nvSpPr>
              <p:spPr bwMode="auto">
                <a:xfrm>
                  <a:off x="1020272" y="3700760"/>
                  <a:ext cx="1742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gn="ctr"/>
                  <a:r>
                    <a:rPr lang="en-US" sz="2400" b="0"/>
                    <a:t>A</a:t>
                  </a:r>
                  <a:r>
                    <a:rPr lang="en-US" sz="2400" b="0">
                      <a:solidFill>
                        <a:schemeClr val="tx2"/>
                      </a:solidFill>
                    </a:rPr>
                    <a:t>ssociative</a:t>
                  </a:r>
                  <a:endParaRPr lang="en-US" sz="2400">
                    <a:solidFill>
                      <a:schemeClr val="tx2"/>
                    </a:solidFill>
                  </a:endParaRPr>
                </a:p>
              </p:txBody>
            </p:sp>
            <p:sp>
              <p:nvSpPr>
                <p:cNvPr id="1524" name="Rectangle 61"/>
                <p:cNvSpPr>
                  <a:spLocks noChangeArrowheads="1"/>
                </p:cNvSpPr>
                <p:nvPr/>
              </p:nvSpPr>
              <p:spPr bwMode="auto">
                <a:xfrm>
                  <a:off x="1576388" y="6009323"/>
                  <a:ext cx="186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r>
                    <a:rPr lang="en-US" sz="2400" b="0">
                      <a:solidFill>
                        <a:srgbClr val="66FFFF"/>
                      </a:solidFill>
                    </a:rPr>
                    <a:t>e.g., TLB</a:t>
                  </a:r>
                  <a:endParaRPr lang="en-US" sz="2400">
                    <a:solidFill>
                      <a:srgbClr val="66FFFF"/>
                    </a:solidFill>
                  </a:endParaRPr>
                </a:p>
              </p:txBody>
            </p:sp>
          </p:grpSp>
          <p:grpSp>
            <p:nvGrpSpPr>
              <p:cNvPr id="1516" name="Group 626"/>
              <p:cNvGrpSpPr>
                <a:grpSpLocks/>
              </p:cNvGrpSpPr>
              <p:nvPr/>
            </p:nvGrpSpPr>
            <p:grpSpPr bwMode="auto">
              <a:xfrm>
                <a:off x="1082041" y="3843337"/>
                <a:ext cx="3647122" cy="2662238"/>
                <a:chOff x="653416" y="900112"/>
                <a:chExt cx="3647122" cy="2662238"/>
              </a:xfrm>
            </p:grpSpPr>
            <p:sp>
              <p:nvSpPr>
                <p:cNvPr id="1517" name="Rectangle 627"/>
                <p:cNvSpPr>
                  <a:spLocks noChangeArrowheads="1"/>
                </p:cNvSpPr>
                <p:nvPr/>
              </p:nvSpPr>
              <p:spPr bwMode="auto">
                <a:xfrm>
                  <a:off x="4205288" y="900112"/>
                  <a:ext cx="95250" cy="100012"/>
                </a:xfrm>
                <a:prstGeom prst="rect">
                  <a:avLst/>
                </a:prstGeom>
                <a:solidFill>
                  <a:srgbClr val="66FFFF">
                    <a:alpha val="50195"/>
                  </a:srgbClr>
                </a:solidFill>
                <a:ln w="38100">
                  <a:solidFill>
                    <a:srgbClr val="66FFFF"/>
                  </a:solidFill>
                  <a:round/>
                  <a:headEnd type="none" w="sm" len="sm"/>
                  <a:tailEnd type="none" w="sm" len="sm"/>
                </a:ln>
              </p:spPr>
              <p:txBody>
                <a:bodyPr/>
                <a:lstStyle/>
                <a:p>
                  <a:endParaRPr lang="en-US" sz="1400" b="0"/>
                </a:p>
              </p:txBody>
            </p:sp>
            <p:grpSp>
              <p:nvGrpSpPr>
                <p:cNvPr id="1518" name="Group 624"/>
                <p:cNvGrpSpPr>
                  <a:grpSpLocks/>
                </p:cNvGrpSpPr>
                <p:nvPr/>
              </p:nvGrpSpPr>
              <p:grpSpPr bwMode="auto">
                <a:xfrm>
                  <a:off x="653416" y="900112"/>
                  <a:ext cx="3599498" cy="2662238"/>
                  <a:chOff x="653416" y="900112"/>
                  <a:chExt cx="3599498" cy="2662238"/>
                </a:xfrm>
              </p:grpSpPr>
              <p:sp>
                <p:nvSpPr>
                  <p:cNvPr id="1519" name="Rectangle 629"/>
                  <p:cNvSpPr>
                    <a:spLocks noChangeArrowheads="1"/>
                  </p:cNvSpPr>
                  <p:nvPr/>
                </p:nvSpPr>
                <p:spPr bwMode="auto">
                  <a:xfrm>
                    <a:off x="653416" y="1156334"/>
                    <a:ext cx="2451735" cy="2406016"/>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400" b="0"/>
                  </a:p>
                </p:txBody>
              </p:sp>
              <p:cxnSp>
                <p:nvCxnSpPr>
                  <p:cNvPr id="1520" name="Straight Connector 630"/>
                  <p:cNvCxnSpPr>
                    <a:cxnSpLocks noChangeShapeType="1"/>
                    <a:stCxn id="1517" idx="2"/>
                  </p:cNvCxnSpPr>
                  <p:nvPr/>
                </p:nvCxnSpPr>
                <p:spPr bwMode="auto">
                  <a:xfrm rot="5400000">
                    <a:off x="2402682" y="1712118"/>
                    <a:ext cx="2562226" cy="1138238"/>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cxnSp>
                <p:nvCxnSpPr>
                  <p:cNvPr id="1521" name="Straight Connector 631"/>
                  <p:cNvCxnSpPr>
                    <a:cxnSpLocks noChangeShapeType="1"/>
                    <a:endCxn id="1517" idx="0"/>
                  </p:cNvCxnSpPr>
                  <p:nvPr/>
                </p:nvCxnSpPr>
                <p:spPr bwMode="auto">
                  <a:xfrm flipV="1">
                    <a:off x="3090863" y="900112"/>
                    <a:ext cx="1162050" cy="252412"/>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grpSp>
          </p:grpSp>
        </p:grpSp>
        <p:sp>
          <p:nvSpPr>
            <p:cNvPr id="1514" name="Oval 85"/>
            <p:cNvSpPr>
              <a:spLocks noChangeArrowheads="1"/>
            </p:cNvSpPr>
            <p:nvPr/>
          </p:nvSpPr>
          <p:spPr bwMode="auto">
            <a:xfrm>
              <a:off x="1124414" y="4155028"/>
              <a:ext cx="503238" cy="53816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A</a:t>
              </a:r>
            </a:p>
          </p:txBody>
        </p:sp>
      </p:grpSp>
    </p:spTree>
    <p:extLst>
      <p:ext uri="{BB962C8B-B14F-4D97-AF65-F5344CB8AC3E}">
        <p14:creationId xmlns:p14="http://schemas.microsoft.com/office/powerpoint/2010/main" val="957441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500"/>
                                        <p:tgtEl>
                                          <p:spTgt spid="14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2"/>
                                        </p:tgtEl>
                                        <p:attrNameLst>
                                          <p:attrName>style.visibility</p:attrName>
                                        </p:attrNameLst>
                                      </p:cBhvr>
                                      <p:to>
                                        <p:strVal val="visible"/>
                                      </p:to>
                                    </p:set>
                                    <p:animEffect transition="in" filter="fade">
                                      <p:cBhvr>
                                        <p:cTn id="12" dur="500"/>
                                        <p:tgtEl>
                                          <p:spTgt spid="1512"/>
                                        </p:tgtEl>
                                      </p:cBhvr>
                                    </p:animEffect>
                                  </p:childTnLst>
                                </p:cTn>
                              </p:par>
                              <p:par>
                                <p:cTn id="13" presetID="9" presetClass="emph" presetSubtype="0" nodeType="withEffect">
                                  <p:stCondLst>
                                    <p:cond delay="0"/>
                                  </p:stCondLst>
                                  <p:childTnLst>
                                    <p:set>
                                      <p:cBhvr rctx="PPT">
                                        <p:cTn id="14" dur="indefinite"/>
                                        <p:tgtEl>
                                          <p:spTgt spid="1490"/>
                                        </p:tgtEl>
                                        <p:attrNameLst>
                                          <p:attrName>style.opacity</p:attrName>
                                        </p:attrNameLst>
                                      </p:cBhvr>
                                      <p:to>
                                        <p:strVal val="0.5"/>
                                      </p:to>
                                    </p:set>
                                    <p:animEffect filter="image" prLst="opacity: 0.5">
                                      <p:cBhvr rctx="IE">
                                        <p:cTn id="15" dur="indefinite"/>
                                        <p:tgtEl>
                                          <p:spTgt spid="14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69"/>
                                        </p:tgtEl>
                                        <p:attrNameLst>
                                          <p:attrName>style.visibility</p:attrName>
                                        </p:attrNameLst>
                                      </p:cBhvr>
                                      <p:to>
                                        <p:strVal val="visible"/>
                                      </p:to>
                                    </p:set>
                                    <p:animEffect transition="in" filter="fade">
                                      <p:cBhvr>
                                        <p:cTn id="20" dur="500"/>
                                        <p:tgtEl>
                                          <p:spTgt spid="1469"/>
                                        </p:tgtEl>
                                      </p:cBhvr>
                                    </p:animEffect>
                                  </p:childTnLst>
                                </p:cTn>
                              </p:par>
                              <p:par>
                                <p:cTn id="21" presetID="9" presetClass="emph" presetSubtype="0" nodeType="withEffect">
                                  <p:stCondLst>
                                    <p:cond delay="0"/>
                                  </p:stCondLst>
                                  <p:childTnLst>
                                    <p:set>
                                      <p:cBhvr rctx="PPT">
                                        <p:cTn id="22" dur="indefinite"/>
                                        <p:tgtEl>
                                          <p:spTgt spid="1512"/>
                                        </p:tgtEl>
                                        <p:attrNameLst>
                                          <p:attrName>style.opacity</p:attrName>
                                        </p:attrNameLst>
                                      </p:cBhvr>
                                      <p:to>
                                        <p:strVal val="0.5"/>
                                      </p:to>
                                    </p:set>
                                    <p:animEffect filter="image" prLst="opacity: 0.5">
                                      <p:cBhvr rctx="IE">
                                        <p:cTn id="23" dur="indefinite"/>
                                        <p:tgtEl>
                                          <p:spTgt spid="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code coverage.”?</a:t>
            </a:r>
          </a:p>
          <a:p>
            <a:pPr marL="457200" lvl="1" indent="0">
              <a:lnSpc>
                <a:spcPct val="130000"/>
              </a:lnSpc>
              <a:spcAft>
                <a:spcPts val="800"/>
              </a:spcAft>
              <a:buClr>
                <a:schemeClr val="tx2"/>
              </a:buClr>
              <a:buSzPct val="75000"/>
              <a:defRPr/>
            </a:pPr>
            <a:r>
              <a:rPr lang="en-US" sz="2800" dirty="0"/>
              <a:t>	</a:t>
            </a:r>
            <a:r>
              <a:rPr lang="en-US" sz="2800" dirty="0" smtClean="0"/>
              <a:t>Did you define “code coverage”?</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703723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err="1" smtClean="0">
                <a:solidFill>
                  <a:srgbClr val="D5EBFF"/>
                </a:solidFill>
                <a:latin typeface="Arial" charset="0"/>
              </a:rPr>
              <a:t>BLoG</a:t>
            </a:r>
            <a:r>
              <a:rPr lang="en-US" dirty="0" smtClean="0">
                <a:solidFill>
                  <a:srgbClr val="D5EBFF"/>
                </a:solidFill>
                <a:latin typeface="Arial" charset="0"/>
              </a:rPr>
              <a:t> Nodes: Non-Storage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220</a:t>
            </a:fld>
            <a:endParaRPr lang="en-US" sz="1400">
              <a:solidFill>
                <a:srgbClr val="FFFFFF"/>
              </a:solidFill>
            </a:endParaRPr>
          </a:p>
        </p:txBody>
      </p:sp>
      <p:grpSp>
        <p:nvGrpSpPr>
          <p:cNvPr id="593" name="Group 824"/>
          <p:cNvGrpSpPr>
            <a:grpSpLocks noChangeAspect="1"/>
          </p:cNvGrpSpPr>
          <p:nvPr/>
        </p:nvGrpSpPr>
        <p:grpSpPr bwMode="auto">
          <a:xfrm>
            <a:off x="3547536" y="2253725"/>
            <a:ext cx="1778000" cy="2252662"/>
            <a:chOff x="5717357" y="2051050"/>
            <a:chExt cx="2666231" cy="3376613"/>
          </a:xfrm>
        </p:grpSpPr>
        <p:cxnSp>
          <p:nvCxnSpPr>
            <p:cNvPr id="594" name="Straight Connector 47"/>
            <p:cNvCxnSpPr>
              <a:cxnSpLocks noChangeShapeType="1"/>
              <a:stCxn id="595" idx="7"/>
              <a:endCxn id="596" idx="1"/>
            </p:cNvCxnSpPr>
            <p:nvPr/>
          </p:nvCxnSpPr>
          <p:spPr bwMode="auto">
            <a:xfrm rot="5400000" flipH="1" flipV="1">
              <a:off x="5993015" y="3287293"/>
              <a:ext cx="292352" cy="35547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95" name="Oval 48"/>
            <p:cNvSpPr>
              <a:spLocks noChangeArrowheads="1"/>
            </p:cNvSpPr>
            <p:nvPr/>
          </p:nvSpPr>
          <p:spPr bwMode="auto">
            <a:xfrm>
              <a:off x="5926847" y="3604910"/>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96" name="Oval 49"/>
            <p:cNvSpPr>
              <a:spLocks noChangeArrowheads="1"/>
            </p:cNvSpPr>
            <p:nvPr/>
          </p:nvSpPr>
          <p:spPr bwMode="auto">
            <a:xfrm>
              <a:off x="6310118" y="331460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97" name="Oval 50"/>
            <p:cNvSpPr>
              <a:spLocks noChangeArrowheads="1"/>
            </p:cNvSpPr>
            <p:nvPr/>
          </p:nvSpPr>
          <p:spPr bwMode="auto">
            <a:xfrm>
              <a:off x="6471996" y="3259873"/>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98" name="Oval 51"/>
            <p:cNvSpPr>
              <a:spLocks noChangeArrowheads="1"/>
            </p:cNvSpPr>
            <p:nvPr/>
          </p:nvSpPr>
          <p:spPr bwMode="auto">
            <a:xfrm>
              <a:off x="6441048" y="360491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599" name="Oval 52"/>
            <p:cNvSpPr>
              <a:spLocks noChangeArrowheads="1"/>
            </p:cNvSpPr>
            <p:nvPr/>
          </p:nvSpPr>
          <p:spPr bwMode="auto">
            <a:xfrm>
              <a:off x="6391057" y="365012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00" name="Oval 53"/>
            <p:cNvSpPr>
              <a:spLocks noChangeArrowheads="1"/>
            </p:cNvSpPr>
            <p:nvPr/>
          </p:nvSpPr>
          <p:spPr bwMode="auto">
            <a:xfrm>
              <a:off x="6621971" y="356683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01" name="Oval 54"/>
            <p:cNvSpPr>
              <a:spLocks noChangeArrowheads="1"/>
            </p:cNvSpPr>
            <p:nvPr/>
          </p:nvSpPr>
          <p:spPr bwMode="auto">
            <a:xfrm>
              <a:off x="6669582" y="374530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02" name="Oval 55"/>
            <p:cNvSpPr>
              <a:spLocks noChangeArrowheads="1"/>
            </p:cNvSpPr>
            <p:nvPr/>
          </p:nvSpPr>
          <p:spPr bwMode="auto">
            <a:xfrm>
              <a:off x="6562458" y="413079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03" name="Oval 56"/>
            <p:cNvSpPr>
              <a:spLocks noChangeArrowheads="1"/>
            </p:cNvSpPr>
            <p:nvPr/>
          </p:nvSpPr>
          <p:spPr bwMode="auto">
            <a:xfrm>
              <a:off x="6612449" y="384048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04" name="Oval 57"/>
            <p:cNvSpPr>
              <a:spLocks noChangeArrowheads="1"/>
            </p:cNvSpPr>
            <p:nvPr/>
          </p:nvSpPr>
          <p:spPr bwMode="auto">
            <a:xfrm>
              <a:off x="6643397" y="3988022"/>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05" name="Oval 59"/>
            <p:cNvSpPr>
              <a:spLocks noChangeArrowheads="1"/>
            </p:cNvSpPr>
            <p:nvPr/>
          </p:nvSpPr>
          <p:spPr bwMode="auto">
            <a:xfrm>
              <a:off x="6733858" y="407606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06" name="Oval 60"/>
            <p:cNvSpPr>
              <a:spLocks noChangeArrowheads="1"/>
            </p:cNvSpPr>
            <p:nvPr/>
          </p:nvSpPr>
          <p:spPr bwMode="auto">
            <a:xfrm>
              <a:off x="6774536" y="3887570"/>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607" name="Oval 61"/>
            <p:cNvSpPr>
              <a:spLocks noChangeArrowheads="1"/>
            </p:cNvSpPr>
            <p:nvPr/>
          </p:nvSpPr>
          <p:spPr bwMode="auto">
            <a:xfrm>
              <a:off x="6257746" y="3688196"/>
              <a:ext cx="4046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08" name="Oval 62"/>
            <p:cNvSpPr>
              <a:spLocks noChangeArrowheads="1"/>
            </p:cNvSpPr>
            <p:nvPr/>
          </p:nvSpPr>
          <p:spPr bwMode="auto">
            <a:xfrm>
              <a:off x="6155381" y="3735788"/>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09" name="Oval 63"/>
            <p:cNvSpPr>
              <a:spLocks noChangeArrowheads="1"/>
            </p:cNvSpPr>
            <p:nvPr/>
          </p:nvSpPr>
          <p:spPr bwMode="auto">
            <a:xfrm>
              <a:off x="6348207" y="378337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0" name="Oval 64"/>
            <p:cNvSpPr>
              <a:spLocks noChangeArrowheads="1"/>
            </p:cNvSpPr>
            <p:nvPr/>
          </p:nvSpPr>
          <p:spPr bwMode="auto">
            <a:xfrm>
              <a:off x="6114912" y="4026095"/>
              <a:ext cx="38089"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1" name="Oval 65"/>
            <p:cNvSpPr>
              <a:spLocks noChangeArrowheads="1"/>
            </p:cNvSpPr>
            <p:nvPr/>
          </p:nvSpPr>
          <p:spPr bwMode="auto">
            <a:xfrm>
              <a:off x="6438668" y="387856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2" name="Oval 66"/>
            <p:cNvSpPr>
              <a:spLocks noChangeArrowheads="1"/>
            </p:cNvSpPr>
            <p:nvPr/>
          </p:nvSpPr>
          <p:spPr bwMode="auto">
            <a:xfrm>
              <a:off x="6355348" y="3999919"/>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3" name="Oval 67"/>
            <p:cNvSpPr>
              <a:spLocks noChangeArrowheads="1"/>
            </p:cNvSpPr>
            <p:nvPr/>
          </p:nvSpPr>
          <p:spPr bwMode="auto">
            <a:xfrm>
              <a:off x="6272029" y="389283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4" name="Oval 68"/>
            <p:cNvSpPr>
              <a:spLocks noChangeArrowheads="1"/>
            </p:cNvSpPr>
            <p:nvPr/>
          </p:nvSpPr>
          <p:spPr bwMode="auto">
            <a:xfrm>
              <a:off x="6326781" y="4161730"/>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5" name="Oval 69"/>
            <p:cNvSpPr>
              <a:spLocks noChangeArrowheads="1"/>
            </p:cNvSpPr>
            <p:nvPr/>
          </p:nvSpPr>
          <p:spPr bwMode="auto">
            <a:xfrm>
              <a:off x="6476757" y="4028474"/>
              <a:ext cx="4046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6" name="Oval 70"/>
            <p:cNvSpPr>
              <a:spLocks noChangeArrowheads="1"/>
            </p:cNvSpPr>
            <p:nvPr/>
          </p:nvSpPr>
          <p:spPr bwMode="auto">
            <a:xfrm>
              <a:off x="6669582" y="317420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7" name="Oval 88"/>
            <p:cNvSpPr>
              <a:spLocks noChangeArrowheads="1"/>
            </p:cNvSpPr>
            <p:nvPr/>
          </p:nvSpPr>
          <p:spPr bwMode="auto">
            <a:xfrm>
              <a:off x="6814797" y="4018956"/>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8" name="Oval 100"/>
            <p:cNvSpPr>
              <a:spLocks noChangeArrowheads="1"/>
            </p:cNvSpPr>
            <p:nvPr/>
          </p:nvSpPr>
          <p:spPr bwMode="auto">
            <a:xfrm>
              <a:off x="6774327" y="4199803"/>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19" name="Oval 104"/>
            <p:cNvSpPr>
              <a:spLocks noChangeArrowheads="1"/>
            </p:cNvSpPr>
            <p:nvPr/>
          </p:nvSpPr>
          <p:spPr bwMode="auto">
            <a:xfrm>
              <a:off x="6786231" y="439968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0" name="Oval 124"/>
            <p:cNvSpPr>
              <a:spLocks noChangeArrowheads="1"/>
            </p:cNvSpPr>
            <p:nvPr/>
          </p:nvSpPr>
          <p:spPr bwMode="auto">
            <a:xfrm>
              <a:off x="6069680" y="422122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1" name="Oval 125"/>
            <p:cNvSpPr>
              <a:spLocks noChangeArrowheads="1"/>
            </p:cNvSpPr>
            <p:nvPr/>
          </p:nvSpPr>
          <p:spPr bwMode="auto">
            <a:xfrm>
              <a:off x="6212514" y="4178388"/>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2" name="Oval 126"/>
            <p:cNvSpPr>
              <a:spLocks noChangeArrowheads="1"/>
            </p:cNvSpPr>
            <p:nvPr/>
          </p:nvSpPr>
          <p:spPr bwMode="auto">
            <a:xfrm>
              <a:off x="6212514" y="4314023"/>
              <a:ext cx="40470"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3" name="Oval 127"/>
            <p:cNvSpPr>
              <a:spLocks noChangeArrowheads="1"/>
            </p:cNvSpPr>
            <p:nvPr/>
          </p:nvSpPr>
          <p:spPr bwMode="auto">
            <a:xfrm>
              <a:off x="6200612" y="4759004"/>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4" name="Oval 128"/>
            <p:cNvSpPr>
              <a:spLocks noChangeArrowheads="1"/>
            </p:cNvSpPr>
            <p:nvPr/>
          </p:nvSpPr>
          <p:spPr bwMode="auto">
            <a:xfrm>
              <a:off x="6393437" y="427595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5" name="Oval 129"/>
            <p:cNvSpPr>
              <a:spLocks noChangeArrowheads="1"/>
            </p:cNvSpPr>
            <p:nvPr/>
          </p:nvSpPr>
          <p:spPr bwMode="auto">
            <a:xfrm>
              <a:off x="6441048" y="445679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6" name="Oval 130"/>
            <p:cNvSpPr>
              <a:spLocks noChangeArrowheads="1"/>
            </p:cNvSpPr>
            <p:nvPr/>
          </p:nvSpPr>
          <p:spPr bwMode="auto">
            <a:xfrm>
              <a:off x="6314879" y="4820873"/>
              <a:ext cx="40469"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7" name="Oval 131"/>
            <p:cNvSpPr>
              <a:spLocks noChangeArrowheads="1"/>
            </p:cNvSpPr>
            <p:nvPr/>
          </p:nvSpPr>
          <p:spPr bwMode="auto">
            <a:xfrm>
              <a:off x="6383915" y="4551980"/>
              <a:ext cx="40470"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8" name="Oval 627"/>
            <p:cNvSpPr>
              <a:spLocks noChangeArrowheads="1"/>
            </p:cNvSpPr>
            <p:nvPr/>
          </p:nvSpPr>
          <p:spPr bwMode="auto">
            <a:xfrm>
              <a:off x="6593404" y="446393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29" name="Oval 628"/>
            <p:cNvSpPr>
              <a:spLocks noChangeArrowheads="1"/>
            </p:cNvSpPr>
            <p:nvPr/>
          </p:nvSpPr>
          <p:spPr bwMode="auto">
            <a:xfrm>
              <a:off x="6300596" y="4640025"/>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0" name="Oval 629"/>
            <p:cNvSpPr>
              <a:spLocks noChangeArrowheads="1"/>
            </p:cNvSpPr>
            <p:nvPr/>
          </p:nvSpPr>
          <p:spPr bwMode="auto">
            <a:xfrm>
              <a:off x="6545793" y="4597193"/>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1" name="Oval 630"/>
            <p:cNvSpPr>
              <a:spLocks noChangeArrowheads="1"/>
            </p:cNvSpPr>
            <p:nvPr/>
          </p:nvSpPr>
          <p:spPr bwMode="auto">
            <a:xfrm>
              <a:off x="5900661" y="434495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2" name="Oval 631"/>
            <p:cNvSpPr>
              <a:spLocks noChangeArrowheads="1"/>
            </p:cNvSpPr>
            <p:nvPr/>
          </p:nvSpPr>
          <p:spPr bwMode="auto">
            <a:xfrm>
              <a:off x="6119673" y="449487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3" name="Oval 632"/>
            <p:cNvSpPr>
              <a:spLocks noChangeArrowheads="1"/>
            </p:cNvSpPr>
            <p:nvPr/>
          </p:nvSpPr>
          <p:spPr bwMode="auto">
            <a:xfrm>
              <a:off x="6276790" y="4768522"/>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4" name="Oval 633"/>
            <p:cNvSpPr>
              <a:spLocks noChangeArrowheads="1"/>
            </p:cNvSpPr>
            <p:nvPr/>
          </p:nvSpPr>
          <p:spPr bwMode="auto">
            <a:xfrm>
              <a:off x="5919706" y="4720931"/>
              <a:ext cx="38089"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5" name="Oval 634"/>
            <p:cNvSpPr>
              <a:spLocks noChangeArrowheads="1"/>
            </p:cNvSpPr>
            <p:nvPr/>
          </p:nvSpPr>
          <p:spPr bwMode="auto">
            <a:xfrm>
              <a:off x="5907802" y="4599572"/>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36" name="Oval 635"/>
            <p:cNvSpPr>
              <a:spLocks noChangeArrowheads="1"/>
            </p:cNvSpPr>
            <p:nvPr/>
          </p:nvSpPr>
          <p:spPr bwMode="auto">
            <a:xfrm>
              <a:off x="6224418" y="4818492"/>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637" name="Straight Connector 144"/>
            <p:cNvCxnSpPr>
              <a:cxnSpLocks noChangeShapeType="1"/>
              <a:stCxn id="597" idx="2"/>
              <a:endCxn id="596" idx="7"/>
            </p:cNvCxnSpPr>
            <p:nvPr/>
          </p:nvCxnSpPr>
          <p:spPr bwMode="auto">
            <a:xfrm rot="10800000" flipV="1">
              <a:off x="6344622" y="3279700"/>
              <a:ext cx="129257" cy="391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38" name="Straight Connector 147"/>
            <p:cNvCxnSpPr>
              <a:cxnSpLocks noChangeShapeType="1"/>
              <a:stCxn id="597" idx="7"/>
              <a:endCxn id="616" idx="2"/>
            </p:cNvCxnSpPr>
            <p:nvPr/>
          </p:nvCxnSpPr>
          <p:spPr bwMode="auto">
            <a:xfrm rot="5400000" flipH="1" flipV="1">
              <a:off x="6552218" y="3149843"/>
              <a:ext cx="71478" cy="160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39" name="Straight Connector 150"/>
            <p:cNvCxnSpPr>
              <a:cxnSpLocks noChangeShapeType="1"/>
              <a:endCxn id="616" idx="6"/>
            </p:cNvCxnSpPr>
            <p:nvPr/>
          </p:nvCxnSpPr>
          <p:spPr bwMode="auto">
            <a:xfrm rot="16200000" flipV="1">
              <a:off x="6808271" y="3093281"/>
              <a:ext cx="39055" cy="2408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0" name="Straight Connector 153"/>
            <p:cNvCxnSpPr>
              <a:cxnSpLocks noChangeShapeType="1"/>
              <a:stCxn id="888" idx="1"/>
              <a:endCxn id="616" idx="4"/>
            </p:cNvCxnSpPr>
            <p:nvPr/>
          </p:nvCxnSpPr>
          <p:spPr bwMode="auto">
            <a:xfrm rot="16200000" flipV="1">
              <a:off x="6599158" y="3302758"/>
              <a:ext cx="307600" cy="129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1" name="Straight Connector 185"/>
            <p:cNvCxnSpPr>
              <a:cxnSpLocks noChangeShapeType="1"/>
              <a:endCxn id="600" idx="6"/>
            </p:cNvCxnSpPr>
            <p:nvPr/>
          </p:nvCxnSpPr>
          <p:spPr bwMode="auto">
            <a:xfrm rot="10800000" flipV="1">
              <a:off x="6659619" y="3583235"/>
              <a:ext cx="207239" cy="2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2" name="Straight Connector 188"/>
            <p:cNvCxnSpPr>
              <a:cxnSpLocks noChangeShapeType="1"/>
              <a:stCxn id="600" idx="1"/>
              <a:endCxn id="616" idx="4"/>
            </p:cNvCxnSpPr>
            <p:nvPr/>
          </p:nvCxnSpPr>
          <p:spPr bwMode="auto">
            <a:xfrm rot="5400000" flipH="1" flipV="1">
              <a:off x="6477281" y="3362084"/>
              <a:ext cx="358864"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3" name="Straight Connector 191"/>
            <p:cNvCxnSpPr>
              <a:cxnSpLocks noChangeShapeType="1"/>
              <a:stCxn id="631" idx="0"/>
              <a:endCxn id="595" idx="4"/>
            </p:cNvCxnSpPr>
            <p:nvPr/>
          </p:nvCxnSpPr>
          <p:spPr bwMode="auto">
            <a:xfrm rot="5400000" flipH="1" flipV="1">
              <a:off x="5583847" y="3980769"/>
              <a:ext cx="701516" cy="258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4" name="Straight Connector 198"/>
            <p:cNvCxnSpPr>
              <a:cxnSpLocks noChangeShapeType="1"/>
              <a:stCxn id="888" idx="4"/>
              <a:endCxn id="606" idx="7"/>
            </p:cNvCxnSpPr>
            <p:nvPr/>
          </p:nvCxnSpPr>
          <p:spPr bwMode="auto">
            <a:xfrm rot="5400000">
              <a:off x="6650650" y="3712126"/>
              <a:ext cx="338557" cy="235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5" name="Straight Connector 202"/>
            <p:cNvCxnSpPr>
              <a:cxnSpLocks noChangeShapeType="1"/>
              <a:stCxn id="606" idx="2"/>
              <a:endCxn id="601" idx="5"/>
            </p:cNvCxnSpPr>
            <p:nvPr/>
          </p:nvCxnSpPr>
          <p:spPr bwMode="auto">
            <a:xfrm rot="10800000">
              <a:off x="6701583" y="3779247"/>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6" name="Straight Connector 205"/>
            <p:cNvCxnSpPr>
              <a:cxnSpLocks noChangeShapeType="1"/>
              <a:stCxn id="601" idx="1"/>
              <a:endCxn id="598" idx="5"/>
            </p:cNvCxnSpPr>
            <p:nvPr/>
          </p:nvCxnSpPr>
          <p:spPr bwMode="auto">
            <a:xfrm rot="16200000" flipV="1">
              <a:off x="6516967" y="3595128"/>
              <a:ext cx="114218" cy="1994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7" name="Straight Connector 208"/>
            <p:cNvCxnSpPr>
              <a:cxnSpLocks noChangeShapeType="1"/>
              <a:stCxn id="603" idx="1"/>
              <a:endCxn id="598" idx="4"/>
            </p:cNvCxnSpPr>
            <p:nvPr/>
          </p:nvCxnSpPr>
          <p:spPr bwMode="auto">
            <a:xfrm rot="16200000" flipV="1">
              <a:off x="6437200" y="3665850"/>
              <a:ext cx="203381" cy="1575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8" name="Straight Connector 211"/>
            <p:cNvCxnSpPr>
              <a:cxnSpLocks noChangeShapeType="1"/>
              <a:stCxn id="603" idx="3"/>
              <a:endCxn id="609" idx="6"/>
            </p:cNvCxnSpPr>
            <p:nvPr/>
          </p:nvCxnSpPr>
          <p:spPr bwMode="auto">
            <a:xfrm rot="5400000" flipH="1">
              <a:off x="6467412" y="3723326"/>
              <a:ext cx="70004" cy="2304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49" name="Straight Connector 214"/>
            <p:cNvCxnSpPr>
              <a:cxnSpLocks noChangeShapeType="1"/>
              <a:stCxn id="617" idx="0"/>
              <a:endCxn id="606" idx="4"/>
            </p:cNvCxnSpPr>
            <p:nvPr/>
          </p:nvCxnSpPr>
          <p:spPr bwMode="auto">
            <a:xfrm rot="16200000" flipV="1">
              <a:off x="6766435" y="3953358"/>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0" name="Straight Connector 217"/>
            <p:cNvCxnSpPr>
              <a:cxnSpLocks noChangeShapeType="1"/>
              <a:stCxn id="618" idx="0"/>
              <a:endCxn id="617" idx="5"/>
            </p:cNvCxnSpPr>
            <p:nvPr/>
          </p:nvCxnSpPr>
          <p:spPr bwMode="auto">
            <a:xfrm rot="5400000" flipH="1" flipV="1">
              <a:off x="6747376" y="4099897"/>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1" name="Straight Connector 220"/>
            <p:cNvCxnSpPr>
              <a:cxnSpLocks noChangeShapeType="1"/>
              <a:stCxn id="619" idx="0"/>
              <a:endCxn id="618" idx="4"/>
            </p:cNvCxnSpPr>
            <p:nvPr/>
          </p:nvCxnSpPr>
          <p:spPr bwMode="auto">
            <a:xfrm rot="16200000" flipV="1">
              <a:off x="6719949" y="4312283"/>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2" name="Straight Connector 223"/>
            <p:cNvCxnSpPr>
              <a:cxnSpLocks noChangeShapeType="1"/>
              <a:stCxn id="628" idx="6"/>
              <a:endCxn id="619" idx="4"/>
            </p:cNvCxnSpPr>
            <p:nvPr/>
          </p:nvCxnSpPr>
          <p:spPr bwMode="auto">
            <a:xfrm flipV="1">
              <a:off x="6631212" y="4438761"/>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3" name="Straight Connector 226"/>
            <p:cNvCxnSpPr>
              <a:cxnSpLocks noChangeShapeType="1"/>
              <a:stCxn id="630" idx="0"/>
              <a:endCxn id="628" idx="4"/>
            </p:cNvCxnSpPr>
            <p:nvPr/>
          </p:nvCxnSpPr>
          <p:spPr bwMode="auto">
            <a:xfrm rot="5400000" flipH="1" flipV="1">
              <a:off x="6540982" y="4526329"/>
              <a:ext cx="96532"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4" name="Straight Connector 229"/>
            <p:cNvCxnSpPr>
              <a:cxnSpLocks noChangeShapeType="1"/>
              <a:stCxn id="629" idx="1"/>
              <a:endCxn id="630" idx="4"/>
            </p:cNvCxnSpPr>
            <p:nvPr/>
          </p:nvCxnSpPr>
          <p:spPr bwMode="auto">
            <a:xfrm rot="5400000" flipH="1" flipV="1">
              <a:off x="6432374" y="4510972"/>
              <a:ext cx="10062" cy="2591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5" name="Straight Connector 232"/>
            <p:cNvCxnSpPr>
              <a:cxnSpLocks noChangeShapeType="1"/>
              <a:stCxn id="626" idx="7"/>
              <a:endCxn id="629" idx="3"/>
            </p:cNvCxnSpPr>
            <p:nvPr/>
          </p:nvCxnSpPr>
          <p:spPr bwMode="auto">
            <a:xfrm rot="16200000" flipV="1">
              <a:off x="6251540" y="4728966"/>
              <a:ext cx="152406" cy="398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6" name="Straight Connector 235"/>
            <p:cNvCxnSpPr>
              <a:cxnSpLocks noChangeShapeType="1"/>
              <a:stCxn id="636" idx="6"/>
              <a:endCxn id="626" idx="2"/>
            </p:cNvCxnSpPr>
            <p:nvPr/>
          </p:nvCxnSpPr>
          <p:spPr bwMode="auto">
            <a:xfrm>
              <a:off x="6266555" y="4837707"/>
              <a:ext cx="47476" cy="9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7" name="Straight Connector 238"/>
            <p:cNvCxnSpPr>
              <a:cxnSpLocks noChangeShapeType="1"/>
              <a:stCxn id="634" idx="6"/>
              <a:endCxn id="636" idx="1"/>
            </p:cNvCxnSpPr>
            <p:nvPr/>
          </p:nvCxnSpPr>
          <p:spPr bwMode="auto">
            <a:xfrm>
              <a:off x="5958493" y="4737200"/>
              <a:ext cx="274448" cy="869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8" name="Straight Connector 242"/>
            <p:cNvCxnSpPr>
              <a:cxnSpLocks noChangeShapeType="1"/>
              <a:stCxn id="634" idx="0"/>
              <a:endCxn id="635" idx="4"/>
            </p:cNvCxnSpPr>
            <p:nvPr/>
          </p:nvCxnSpPr>
          <p:spPr bwMode="auto">
            <a:xfrm rot="16200000" flipV="1">
              <a:off x="5893200" y="4672761"/>
              <a:ext cx="79584" cy="10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59" name="Straight Connector 245"/>
            <p:cNvCxnSpPr>
              <a:cxnSpLocks noChangeShapeType="1"/>
              <a:stCxn id="635" idx="0"/>
              <a:endCxn id="631" idx="4"/>
            </p:cNvCxnSpPr>
            <p:nvPr/>
          </p:nvCxnSpPr>
          <p:spPr bwMode="auto">
            <a:xfrm rot="16200000" flipV="1">
              <a:off x="5815908" y="4488543"/>
              <a:ext cx="217381" cy="58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0" name="Straight Connector 248"/>
            <p:cNvCxnSpPr>
              <a:cxnSpLocks noChangeShapeType="1"/>
              <a:stCxn id="632" idx="3"/>
              <a:endCxn id="635" idx="7"/>
            </p:cNvCxnSpPr>
            <p:nvPr/>
          </p:nvCxnSpPr>
          <p:spPr bwMode="auto">
            <a:xfrm rot="5400000">
              <a:off x="5994928" y="4473967"/>
              <a:ext cx="78847" cy="185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1" name="Straight Connector 251"/>
            <p:cNvCxnSpPr>
              <a:cxnSpLocks noChangeShapeType="1"/>
              <a:stCxn id="624" idx="4"/>
              <a:endCxn id="625" idx="1"/>
            </p:cNvCxnSpPr>
            <p:nvPr/>
          </p:nvCxnSpPr>
          <p:spPr bwMode="auto">
            <a:xfrm rot="16200000" flipH="1">
              <a:off x="6356464" y="4371499"/>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2" name="Straight Connector 254"/>
            <p:cNvCxnSpPr>
              <a:cxnSpLocks noChangeShapeType="1"/>
              <a:stCxn id="625" idx="5"/>
              <a:endCxn id="628" idx="2"/>
            </p:cNvCxnSpPr>
            <p:nvPr/>
          </p:nvCxnSpPr>
          <p:spPr bwMode="auto">
            <a:xfrm rot="5400000" flipH="1" flipV="1">
              <a:off x="6529719" y="4426112"/>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3" name="Straight Connector 257"/>
            <p:cNvCxnSpPr>
              <a:cxnSpLocks noChangeShapeType="1"/>
              <a:stCxn id="625" idx="4"/>
              <a:endCxn id="630" idx="2"/>
            </p:cNvCxnSpPr>
            <p:nvPr/>
          </p:nvCxnSpPr>
          <p:spPr bwMode="auto">
            <a:xfrm rot="16200000" flipH="1">
              <a:off x="6442912" y="4511979"/>
              <a:ext cx="12158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4" name="Straight Connector 260"/>
            <p:cNvCxnSpPr>
              <a:cxnSpLocks noChangeShapeType="1"/>
              <a:stCxn id="625" idx="4"/>
              <a:endCxn id="627" idx="7"/>
            </p:cNvCxnSpPr>
            <p:nvPr/>
          </p:nvCxnSpPr>
          <p:spPr bwMode="auto">
            <a:xfrm rot="5400000">
              <a:off x="6408564" y="4504363"/>
              <a:ext cx="6116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5" name="Straight Connector 263"/>
            <p:cNvCxnSpPr>
              <a:cxnSpLocks noChangeShapeType="1"/>
              <a:stCxn id="625" idx="1"/>
              <a:endCxn id="623" idx="6"/>
            </p:cNvCxnSpPr>
            <p:nvPr/>
          </p:nvCxnSpPr>
          <p:spPr bwMode="auto">
            <a:xfrm rot="-5400000" flipH="1" flipV="1">
              <a:off x="6183699" y="4516396"/>
              <a:ext cx="317166" cy="2084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6" name="Straight Connector 266"/>
            <p:cNvCxnSpPr>
              <a:cxnSpLocks noChangeShapeType="1"/>
              <a:stCxn id="625" idx="2"/>
              <a:endCxn id="633" idx="7"/>
            </p:cNvCxnSpPr>
            <p:nvPr/>
          </p:nvCxnSpPr>
          <p:spPr bwMode="auto">
            <a:xfrm rot="10800000" flipV="1">
              <a:off x="6310656" y="4475605"/>
              <a:ext cx="130104" cy="2964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7" name="Straight Connector 269"/>
            <p:cNvCxnSpPr>
              <a:cxnSpLocks noChangeShapeType="1"/>
              <a:stCxn id="625" idx="0"/>
              <a:endCxn id="602" idx="4"/>
            </p:cNvCxnSpPr>
            <p:nvPr/>
          </p:nvCxnSpPr>
          <p:spPr bwMode="auto">
            <a:xfrm rot="5400000" flipH="1" flipV="1">
              <a:off x="6376061" y="4251652"/>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8" name="Straight Connector 272"/>
            <p:cNvCxnSpPr>
              <a:cxnSpLocks noChangeShapeType="1"/>
              <a:stCxn id="625" idx="7"/>
              <a:endCxn id="605" idx="4"/>
            </p:cNvCxnSpPr>
            <p:nvPr/>
          </p:nvCxnSpPr>
          <p:spPr bwMode="auto">
            <a:xfrm rot="5400000" flipH="1" flipV="1">
              <a:off x="6439599" y="4149263"/>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9" name="Straight Connector 275"/>
            <p:cNvCxnSpPr>
              <a:cxnSpLocks noChangeShapeType="1"/>
              <a:stCxn id="625" idx="0"/>
              <a:endCxn id="615" idx="4"/>
            </p:cNvCxnSpPr>
            <p:nvPr/>
          </p:nvCxnSpPr>
          <p:spPr bwMode="auto">
            <a:xfrm rot="5400000" flipH="1" flipV="1">
              <a:off x="6282515" y="4242035"/>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0" name="Straight Connector 279"/>
            <p:cNvCxnSpPr>
              <a:cxnSpLocks noChangeShapeType="1"/>
              <a:stCxn id="603" idx="4"/>
              <a:endCxn id="615" idx="7"/>
            </p:cNvCxnSpPr>
            <p:nvPr/>
          </p:nvCxnSpPr>
          <p:spPr bwMode="auto">
            <a:xfrm rot="5400000">
              <a:off x="6494904" y="3894954"/>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1" name="Straight Connector 282"/>
            <p:cNvCxnSpPr>
              <a:cxnSpLocks noChangeShapeType="1"/>
              <a:stCxn id="603" idx="4"/>
              <a:endCxn id="604" idx="1"/>
            </p:cNvCxnSpPr>
            <p:nvPr/>
          </p:nvCxnSpPr>
          <p:spPr bwMode="auto">
            <a:xfrm rot="16200000" flipH="1">
              <a:off x="6582497" y="3927442"/>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2" name="Straight Connector 285"/>
            <p:cNvCxnSpPr>
              <a:cxnSpLocks noChangeShapeType="1"/>
              <a:stCxn id="602" idx="7"/>
              <a:endCxn id="605" idx="3"/>
            </p:cNvCxnSpPr>
            <p:nvPr/>
          </p:nvCxnSpPr>
          <p:spPr bwMode="auto">
            <a:xfrm rot="5400000" flipH="1" flipV="1">
              <a:off x="6653871" y="4050560"/>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3" name="Straight Connector 288"/>
            <p:cNvCxnSpPr>
              <a:cxnSpLocks noChangeShapeType="1"/>
              <a:stCxn id="604" idx="5"/>
              <a:endCxn id="617" idx="2"/>
            </p:cNvCxnSpPr>
            <p:nvPr/>
          </p:nvCxnSpPr>
          <p:spPr bwMode="auto">
            <a:xfrm rot="16200000" flipH="1">
              <a:off x="6735950" y="3961400"/>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4" name="Straight Connector 291"/>
            <p:cNvCxnSpPr>
              <a:cxnSpLocks noChangeShapeType="1"/>
              <a:stCxn id="604" idx="5"/>
              <a:endCxn id="605" idx="0"/>
            </p:cNvCxnSpPr>
            <p:nvPr/>
          </p:nvCxnSpPr>
          <p:spPr bwMode="auto">
            <a:xfrm rot="16200000" flipH="1">
              <a:off x="6686539" y="4010812"/>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 name="Straight Connector 294"/>
            <p:cNvCxnSpPr>
              <a:cxnSpLocks noChangeShapeType="1"/>
              <a:stCxn id="611" idx="1"/>
              <a:endCxn id="609" idx="5"/>
            </p:cNvCxnSpPr>
            <p:nvPr/>
          </p:nvCxnSpPr>
          <p:spPr bwMode="auto">
            <a:xfrm rot="16200000" flipV="1">
              <a:off x="6379146" y="3820428"/>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6" name="Straight Connector 297"/>
            <p:cNvCxnSpPr>
              <a:cxnSpLocks noChangeShapeType="1"/>
              <a:stCxn id="612" idx="7"/>
              <a:endCxn id="611" idx="3"/>
            </p:cNvCxnSpPr>
            <p:nvPr/>
          </p:nvCxnSpPr>
          <p:spPr bwMode="auto">
            <a:xfrm rot="5400000" flipH="1" flipV="1">
              <a:off x="6370448" y="3931841"/>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7" name="Straight Connector 300"/>
            <p:cNvCxnSpPr>
              <a:cxnSpLocks noChangeShapeType="1"/>
              <a:stCxn id="614" idx="2"/>
              <a:endCxn id="612" idx="4"/>
            </p:cNvCxnSpPr>
            <p:nvPr/>
          </p:nvCxnSpPr>
          <p:spPr bwMode="auto">
            <a:xfrm rot="10800000" flipH="1">
              <a:off x="6328424" y="4037895"/>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8" name="Straight Connector 303"/>
            <p:cNvCxnSpPr>
              <a:cxnSpLocks noChangeShapeType="1"/>
              <a:endCxn id="614" idx="4"/>
            </p:cNvCxnSpPr>
            <p:nvPr/>
          </p:nvCxnSpPr>
          <p:spPr bwMode="auto">
            <a:xfrm rot="16200000" flipV="1">
              <a:off x="6339494" y="4208953"/>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9" name="Straight Connector 306"/>
            <p:cNvCxnSpPr>
              <a:cxnSpLocks noChangeShapeType="1"/>
              <a:stCxn id="622" idx="6"/>
              <a:endCxn id="624" idx="2"/>
            </p:cNvCxnSpPr>
            <p:nvPr/>
          </p:nvCxnSpPr>
          <p:spPr bwMode="auto">
            <a:xfrm flipV="1">
              <a:off x="6252888" y="4295805"/>
              <a:ext cx="140096"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0" name="Straight Connector 310"/>
            <p:cNvCxnSpPr>
              <a:cxnSpLocks noChangeShapeType="1"/>
              <a:stCxn id="622" idx="0"/>
              <a:endCxn id="621" idx="4"/>
            </p:cNvCxnSpPr>
            <p:nvPr/>
          </p:nvCxnSpPr>
          <p:spPr bwMode="auto">
            <a:xfrm rot="5400000" flipH="1" flipV="1">
              <a:off x="6183412" y="4264856"/>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1" name="Straight Connector 313"/>
            <p:cNvCxnSpPr>
              <a:cxnSpLocks noChangeShapeType="1"/>
              <a:stCxn id="621" idx="1"/>
              <a:endCxn id="610" idx="5"/>
            </p:cNvCxnSpPr>
            <p:nvPr/>
          </p:nvCxnSpPr>
          <p:spPr bwMode="auto">
            <a:xfrm rot="16200000" flipV="1">
              <a:off x="6120204" y="4082476"/>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2" name="Straight Connector 316"/>
            <p:cNvCxnSpPr>
              <a:cxnSpLocks noChangeShapeType="1"/>
              <a:stCxn id="621" idx="2"/>
              <a:endCxn id="620" idx="6"/>
            </p:cNvCxnSpPr>
            <p:nvPr/>
          </p:nvCxnSpPr>
          <p:spPr bwMode="auto">
            <a:xfrm rot="10800000" flipV="1">
              <a:off x="6109564" y="4195588"/>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3" name="Straight Connector 319"/>
            <p:cNvCxnSpPr>
              <a:cxnSpLocks noChangeShapeType="1"/>
              <a:stCxn id="623" idx="1"/>
              <a:endCxn id="632" idx="5"/>
            </p:cNvCxnSpPr>
            <p:nvPr/>
          </p:nvCxnSpPr>
          <p:spPr bwMode="auto">
            <a:xfrm rot="16200000" flipV="1">
              <a:off x="6060510" y="4621761"/>
              <a:ext cx="238205" cy="496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4" name="Straight Connector 322"/>
            <p:cNvCxnSpPr>
              <a:cxnSpLocks noChangeShapeType="1"/>
              <a:stCxn id="610" idx="6"/>
              <a:endCxn id="613" idx="3"/>
            </p:cNvCxnSpPr>
            <p:nvPr/>
          </p:nvCxnSpPr>
          <p:spPr bwMode="auto">
            <a:xfrm flipV="1">
              <a:off x="6152174" y="3923677"/>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5" name="Straight Connector 325"/>
            <p:cNvCxnSpPr>
              <a:cxnSpLocks noChangeShapeType="1"/>
              <a:stCxn id="608" idx="5"/>
              <a:endCxn id="613" idx="1"/>
            </p:cNvCxnSpPr>
            <p:nvPr/>
          </p:nvCxnSpPr>
          <p:spPr bwMode="auto">
            <a:xfrm rot="16200000" flipH="1">
              <a:off x="6171484" y="3789830"/>
              <a:ext cx="126008" cy="87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6" name="Straight Connector 328"/>
            <p:cNvCxnSpPr>
              <a:cxnSpLocks noChangeShapeType="1"/>
              <a:stCxn id="607" idx="5"/>
              <a:endCxn id="613" idx="0"/>
            </p:cNvCxnSpPr>
            <p:nvPr/>
          </p:nvCxnSpPr>
          <p:spPr bwMode="auto">
            <a:xfrm rot="16200000" flipH="1">
              <a:off x="6208633" y="3806881"/>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7" name="Straight Connector 331"/>
            <p:cNvCxnSpPr>
              <a:cxnSpLocks noChangeShapeType="1"/>
              <a:stCxn id="599" idx="3"/>
              <a:endCxn id="607" idx="7"/>
            </p:cNvCxnSpPr>
            <p:nvPr/>
          </p:nvCxnSpPr>
          <p:spPr bwMode="auto">
            <a:xfrm rot="5400000">
              <a:off x="6338714" y="3638481"/>
              <a:ext cx="11054"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88" name="Straight Connector 334"/>
            <p:cNvCxnSpPr>
              <a:cxnSpLocks noChangeShapeType="1"/>
              <a:stCxn id="599" idx="6"/>
              <a:endCxn id="598" idx="3"/>
            </p:cNvCxnSpPr>
            <p:nvPr/>
          </p:nvCxnSpPr>
          <p:spPr bwMode="auto">
            <a:xfrm flipV="1">
              <a:off x="6429784" y="3637765"/>
              <a:ext cx="16786" cy="331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89" name="Oval 337"/>
            <p:cNvSpPr>
              <a:spLocks noChangeArrowheads="1"/>
            </p:cNvSpPr>
            <p:nvPr/>
          </p:nvSpPr>
          <p:spPr bwMode="auto">
            <a:xfrm>
              <a:off x="7305194" y="379051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0" name="Oval 338"/>
            <p:cNvSpPr>
              <a:spLocks noChangeArrowheads="1"/>
            </p:cNvSpPr>
            <p:nvPr/>
          </p:nvSpPr>
          <p:spPr bwMode="auto">
            <a:xfrm>
              <a:off x="7200449" y="417362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1" name="Oval 339"/>
            <p:cNvSpPr>
              <a:spLocks noChangeArrowheads="1"/>
            </p:cNvSpPr>
            <p:nvPr/>
          </p:nvSpPr>
          <p:spPr bwMode="auto">
            <a:xfrm>
              <a:off x="7248060" y="3885700"/>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2" name="Oval 340"/>
            <p:cNvSpPr>
              <a:spLocks noChangeArrowheads="1"/>
            </p:cNvSpPr>
            <p:nvPr/>
          </p:nvSpPr>
          <p:spPr bwMode="auto">
            <a:xfrm>
              <a:off x="7279007" y="403085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3" name="Oval 341"/>
            <p:cNvSpPr>
              <a:spLocks noChangeArrowheads="1"/>
            </p:cNvSpPr>
            <p:nvPr/>
          </p:nvSpPr>
          <p:spPr bwMode="auto">
            <a:xfrm>
              <a:off x="7348044" y="4294986"/>
              <a:ext cx="3808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4" name="Oval 342"/>
            <p:cNvSpPr>
              <a:spLocks noChangeArrowheads="1"/>
            </p:cNvSpPr>
            <p:nvPr/>
          </p:nvSpPr>
          <p:spPr bwMode="auto">
            <a:xfrm>
              <a:off x="7412318" y="393329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5" name="Oval 343"/>
            <p:cNvSpPr>
              <a:spLocks noChangeArrowheads="1"/>
            </p:cNvSpPr>
            <p:nvPr/>
          </p:nvSpPr>
          <p:spPr bwMode="auto">
            <a:xfrm>
              <a:off x="6986198" y="382859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6" name="Oval 344"/>
            <p:cNvSpPr>
              <a:spLocks noChangeArrowheads="1"/>
            </p:cNvSpPr>
            <p:nvPr/>
          </p:nvSpPr>
          <p:spPr bwMode="auto">
            <a:xfrm>
              <a:off x="7076659" y="392377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7" name="Oval 345"/>
            <p:cNvSpPr>
              <a:spLocks noChangeArrowheads="1"/>
            </p:cNvSpPr>
            <p:nvPr/>
          </p:nvSpPr>
          <p:spPr bwMode="auto">
            <a:xfrm>
              <a:off x="6993339" y="4045132"/>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8" name="Oval 346"/>
            <p:cNvSpPr>
              <a:spLocks noChangeArrowheads="1"/>
            </p:cNvSpPr>
            <p:nvPr/>
          </p:nvSpPr>
          <p:spPr bwMode="auto">
            <a:xfrm>
              <a:off x="6907639" y="3935672"/>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699" name="Oval 347"/>
            <p:cNvSpPr>
              <a:spLocks noChangeArrowheads="1"/>
            </p:cNvSpPr>
            <p:nvPr/>
          </p:nvSpPr>
          <p:spPr bwMode="auto">
            <a:xfrm>
              <a:off x="6964772" y="420694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00" name="Oval 348"/>
            <p:cNvSpPr>
              <a:spLocks noChangeArrowheads="1"/>
            </p:cNvSpPr>
            <p:nvPr/>
          </p:nvSpPr>
          <p:spPr bwMode="auto">
            <a:xfrm>
              <a:off x="7114748" y="406892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01" name="Oval 349"/>
            <p:cNvSpPr>
              <a:spLocks noChangeArrowheads="1"/>
            </p:cNvSpPr>
            <p:nvPr/>
          </p:nvSpPr>
          <p:spPr bwMode="auto">
            <a:xfrm>
              <a:off x="7564674" y="4283089"/>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02" name="Oval 350"/>
            <p:cNvSpPr>
              <a:spLocks noChangeArrowheads="1"/>
            </p:cNvSpPr>
            <p:nvPr/>
          </p:nvSpPr>
          <p:spPr bwMode="auto">
            <a:xfrm>
              <a:off x="7469452" y="4380651"/>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03" name="Oval 351"/>
            <p:cNvSpPr>
              <a:spLocks noChangeArrowheads="1"/>
            </p:cNvSpPr>
            <p:nvPr/>
          </p:nvSpPr>
          <p:spPr bwMode="auto">
            <a:xfrm>
              <a:off x="7424222" y="444490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04" name="Oval 352"/>
            <p:cNvSpPr>
              <a:spLocks noChangeArrowheads="1"/>
            </p:cNvSpPr>
            <p:nvPr/>
          </p:nvSpPr>
          <p:spPr bwMode="auto">
            <a:xfrm>
              <a:off x="7029048" y="4321162"/>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05" name="Oval 353"/>
            <p:cNvSpPr>
              <a:spLocks noChangeArrowheads="1"/>
            </p:cNvSpPr>
            <p:nvPr/>
          </p:nvSpPr>
          <p:spPr bwMode="auto">
            <a:xfrm>
              <a:off x="7162360" y="4630507"/>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06" name="Oval 354"/>
            <p:cNvSpPr>
              <a:spLocks noChangeArrowheads="1"/>
            </p:cNvSpPr>
            <p:nvPr/>
          </p:nvSpPr>
          <p:spPr bwMode="auto">
            <a:xfrm>
              <a:off x="7057615" y="4675718"/>
              <a:ext cx="4046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07" name="Oval 355"/>
            <p:cNvSpPr>
              <a:spLocks noChangeArrowheads="1"/>
            </p:cNvSpPr>
            <p:nvPr/>
          </p:nvSpPr>
          <p:spPr bwMode="auto">
            <a:xfrm>
              <a:off x="7300432" y="457339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708" name="Straight Connector 356"/>
            <p:cNvCxnSpPr>
              <a:cxnSpLocks noChangeShapeType="1"/>
              <a:stCxn id="694" idx="2"/>
              <a:endCxn id="689" idx="5"/>
            </p:cNvCxnSpPr>
            <p:nvPr/>
          </p:nvCxnSpPr>
          <p:spPr bwMode="auto">
            <a:xfrm rot="10800000">
              <a:off x="7338149" y="3823460"/>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09" name="Straight Connector 357"/>
            <p:cNvCxnSpPr>
              <a:cxnSpLocks noChangeShapeType="1"/>
              <a:stCxn id="691" idx="3"/>
              <a:endCxn id="695" idx="6"/>
            </p:cNvCxnSpPr>
            <p:nvPr/>
          </p:nvCxnSpPr>
          <p:spPr bwMode="auto">
            <a:xfrm rot="5400000" flipH="1">
              <a:off x="7104300" y="3767862"/>
              <a:ext cx="7000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0" name="Straight Connector 358"/>
            <p:cNvCxnSpPr>
              <a:cxnSpLocks noChangeShapeType="1"/>
              <a:stCxn id="701" idx="0"/>
              <a:endCxn id="694" idx="4"/>
            </p:cNvCxnSpPr>
            <p:nvPr/>
          </p:nvCxnSpPr>
          <p:spPr bwMode="auto">
            <a:xfrm rot="16200000" flipV="1">
              <a:off x="7351400" y="4049171"/>
              <a:ext cx="312440" cy="1542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1" name="Straight Connector 359"/>
            <p:cNvCxnSpPr>
              <a:cxnSpLocks noChangeShapeType="1"/>
              <a:stCxn id="702" idx="0"/>
              <a:endCxn id="701" idx="5"/>
            </p:cNvCxnSpPr>
            <p:nvPr/>
          </p:nvCxnSpPr>
          <p:spPr bwMode="auto">
            <a:xfrm rot="5400000" flipH="1" flipV="1">
              <a:off x="7511996" y="4292833"/>
              <a:ext cx="64846" cy="1091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2" name="Straight Connector 360"/>
            <p:cNvCxnSpPr>
              <a:cxnSpLocks noChangeShapeType="1"/>
              <a:stCxn id="703" idx="0"/>
              <a:endCxn id="702" idx="4"/>
            </p:cNvCxnSpPr>
            <p:nvPr/>
          </p:nvCxnSpPr>
          <p:spPr bwMode="auto">
            <a:xfrm rot="5400000" flipH="1" flipV="1">
              <a:off x="7454006" y="4408796"/>
              <a:ext cx="26528"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3" name="Straight Connector 361"/>
            <p:cNvCxnSpPr>
              <a:cxnSpLocks noChangeShapeType="1"/>
              <a:stCxn id="707" idx="6"/>
              <a:endCxn id="703" idx="4"/>
            </p:cNvCxnSpPr>
            <p:nvPr/>
          </p:nvCxnSpPr>
          <p:spPr bwMode="auto">
            <a:xfrm flipV="1">
              <a:off x="7340731" y="4482974"/>
              <a:ext cx="103942" cy="1097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4" name="Straight Connector 363"/>
            <p:cNvCxnSpPr>
              <a:cxnSpLocks noChangeShapeType="1"/>
              <a:stCxn id="704" idx="4"/>
              <a:endCxn id="705" idx="1"/>
            </p:cNvCxnSpPr>
            <p:nvPr/>
          </p:nvCxnSpPr>
          <p:spPr bwMode="auto">
            <a:xfrm rot="16200000" flipH="1">
              <a:off x="6968674" y="4440067"/>
              <a:ext cx="279280" cy="1175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5" name="Straight Connector 364"/>
            <p:cNvCxnSpPr>
              <a:cxnSpLocks noChangeShapeType="1"/>
              <a:stCxn id="705" idx="5"/>
              <a:endCxn id="707" idx="2"/>
            </p:cNvCxnSpPr>
            <p:nvPr/>
          </p:nvCxnSpPr>
          <p:spPr bwMode="auto">
            <a:xfrm rot="5400000" flipH="1" flipV="1">
              <a:off x="7211934" y="4575661"/>
              <a:ext cx="72952" cy="1071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6" name="Straight Connector 365"/>
            <p:cNvCxnSpPr>
              <a:cxnSpLocks noChangeShapeType="1"/>
              <a:stCxn id="705" idx="4"/>
              <a:endCxn id="706" idx="7"/>
            </p:cNvCxnSpPr>
            <p:nvPr/>
          </p:nvCxnSpPr>
          <p:spPr bwMode="auto">
            <a:xfrm rot="5400000">
              <a:off x="7130503" y="4631905"/>
              <a:ext cx="11790" cy="897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7" name="Straight Connector 366"/>
            <p:cNvCxnSpPr>
              <a:cxnSpLocks noChangeShapeType="1"/>
              <a:stCxn id="705" idx="2"/>
              <a:endCxn id="630" idx="6"/>
            </p:cNvCxnSpPr>
            <p:nvPr/>
          </p:nvCxnSpPr>
          <p:spPr bwMode="auto">
            <a:xfrm rot="10800000">
              <a:off x="6586665" y="4616351"/>
              <a:ext cx="574588" cy="35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8" name="Straight Connector 367"/>
            <p:cNvCxnSpPr>
              <a:cxnSpLocks noChangeShapeType="1"/>
              <a:stCxn id="705" idx="0"/>
              <a:endCxn id="690" idx="4"/>
            </p:cNvCxnSpPr>
            <p:nvPr/>
          </p:nvCxnSpPr>
          <p:spPr bwMode="auto">
            <a:xfrm rot="5400000" flipH="1" flipV="1">
              <a:off x="6988963" y="4404104"/>
              <a:ext cx="420762" cy="361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19" name="Straight Connector 368"/>
            <p:cNvCxnSpPr>
              <a:cxnSpLocks noChangeShapeType="1"/>
              <a:stCxn id="705" idx="7"/>
              <a:endCxn id="693" idx="4"/>
            </p:cNvCxnSpPr>
            <p:nvPr/>
          </p:nvCxnSpPr>
          <p:spPr bwMode="auto">
            <a:xfrm rot="5400000" flipH="1" flipV="1">
              <a:off x="7127965" y="4397982"/>
              <a:ext cx="307095" cy="173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0" name="Straight Connector 369"/>
            <p:cNvCxnSpPr>
              <a:cxnSpLocks noChangeShapeType="1"/>
              <a:stCxn id="705" idx="0"/>
              <a:endCxn id="700" idx="4"/>
            </p:cNvCxnSpPr>
            <p:nvPr/>
          </p:nvCxnSpPr>
          <p:spPr bwMode="auto">
            <a:xfrm rot="16200000" flipV="1">
              <a:off x="6895417" y="4346711"/>
              <a:ext cx="523926" cy="477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1" name="Straight Connector 370"/>
            <p:cNvCxnSpPr>
              <a:cxnSpLocks noChangeShapeType="1"/>
              <a:stCxn id="691" idx="4"/>
              <a:endCxn id="700" idx="7"/>
            </p:cNvCxnSpPr>
            <p:nvPr/>
          </p:nvCxnSpPr>
          <p:spPr bwMode="auto">
            <a:xfrm rot="5400000">
              <a:off x="7131469" y="3939167"/>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2" name="Straight Connector 371"/>
            <p:cNvCxnSpPr>
              <a:cxnSpLocks noChangeShapeType="1"/>
              <a:stCxn id="691" idx="4"/>
              <a:endCxn id="692" idx="1"/>
            </p:cNvCxnSpPr>
            <p:nvPr/>
          </p:nvCxnSpPr>
          <p:spPr bwMode="auto">
            <a:xfrm rot="16200000" flipH="1">
              <a:off x="7219062" y="3971656"/>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3" name="Straight Connector 372"/>
            <p:cNvCxnSpPr>
              <a:cxnSpLocks noChangeShapeType="1"/>
              <a:stCxn id="690" idx="7"/>
              <a:endCxn id="693" idx="3"/>
            </p:cNvCxnSpPr>
            <p:nvPr/>
          </p:nvCxnSpPr>
          <p:spPr bwMode="auto">
            <a:xfrm rot="16200000" flipH="1">
              <a:off x="7219763" y="4190998"/>
              <a:ext cx="146373" cy="1225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4" name="Straight Connector 373"/>
            <p:cNvCxnSpPr>
              <a:cxnSpLocks noChangeShapeType="1"/>
              <a:stCxn id="692" idx="5"/>
              <a:endCxn id="701" idx="2"/>
            </p:cNvCxnSpPr>
            <p:nvPr/>
          </p:nvCxnSpPr>
          <p:spPr bwMode="auto">
            <a:xfrm rot="16200000" flipH="1">
              <a:off x="7320915" y="4057214"/>
              <a:ext cx="236541" cy="2524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5" name="Straight Connector 375"/>
            <p:cNvCxnSpPr>
              <a:cxnSpLocks noChangeShapeType="1"/>
              <a:stCxn id="696" idx="1"/>
              <a:endCxn id="695" idx="5"/>
            </p:cNvCxnSpPr>
            <p:nvPr/>
          </p:nvCxnSpPr>
          <p:spPr bwMode="auto">
            <a:xfrm rot="16200000" flipV="1">
              <a:off x="7015712" y="3864641"/>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6" name="Straight Connector 376"/>
            <p:cNvCxnSpPr>
              <a:cxnSpLocks noChangeShapeType="1"/>
              <a:stCxn id="697" idx="7"/>
              <a:endCxn id="696" idx="3"/>
            </p:cNvCxnSpPr>
            <p:nvPr/>
          </p:nvCxnSpPr>
          <p:spPr bwMode="auto">
            <a:xfrm rot="5400000" flipH="1" flipV="1">
              <a:off x="7007013" y="3976054"/>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7" name="Straight Connector 377"/>
            <p:cNvCxnSpPr>
              <a:cxnSpLocks noChangeShapeType="1"/>
              <a:stCxn id="699" idx="2"/>
              <a:endCxn id="697" idx="4"/>
            </p:cNvCxnSpPr>
            <p:nvPr/>
          </p:nvCxnSpPr>
          <p:spPr bwMode="auto">
            <a:xfrm rot="10800000" flipH="1">
              <a:off x="6964989" y="408210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8" name="Straight Connector 378"/>
            <p:cNvCxnSpPr>
              <a:cxnSpLocks noChangeShapeType="1"/>
              <a:endCxn id="699" idx="4"/>
            </p:cNvCxnSpPr>
            <p:nvPr/>
          </p:nvCxnSpPr>
          <p:spPr bwMode="auto">
            <a:xfrm rot="16200000" flipV="1">
              <a:off x="6976060" y="425316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9" name="Straight Connector 379"/>
            <p:cNvCxnSpPr>
              <a:cxnSpLocks noChangeShapeType="1"/>
              <a:stCxn id="619" idx="6"/>
              <a:endCxn id="704" idx="2"/>
            </p:cNvCxnSpPr>
            <p:nvPr/>
          </p:nvCxnSpPr>
          <p:spPr bwMode="auto">
            <a:xfrm flipV="1">
              <a:off x="6827476" y="4340018"/>
              <a:ext cx="202074"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0" name="Straight Connector 380"/>
            <p:cNvCxnSpPr>
              <a:cxnSpLocks noChangeShapeType="1"/>
              <a:stCxn id="619" idx="7"/>
              <a:endCxn id="698" idx="5"/>
            </p:cNvCxnSpPr>
            <p:nvPr/>
          </p:nvCxnSpPr>
          <p:spPr bwMode="auto">
            <a:xfrm rot="5400000" flipH="1" flipV="1">
              <a:off x="6663819" y="4126382"/>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1" name="Straight Connector 381"/>
            <p:cNvCxnSpPr>
              <a:cxnSpLocks noChangeShapeType="1"/>
              <a:stCxn id="695" idx="3"/>
              <a:endCxn id="698" idx="0"/>
            </p:cNvCxnSpPr>
            <p:nvPr/>
          </p:nvCxnSpPr>
          <p:spPr bwMode="auto">
            <a:xfrm rot="5400000">
              <a:off x="6923108" y="3866793"/>
              <a:ext cx="73533" cy="626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2" name="Straight Connector 385"/>
            <p:cNvCxnSpPr>
              <a:cxnSpLocks noChangeShapeType="1"/>
              <a:stCxn id="689" idx="2"/>
              <a:endCxn id="889" idx="5"/>
            </p:cNvCxnSpPr>
            <p:nvPr/>
          </p:nvCxnSpPr>
          <p:spPr bwMode="auto">
            <a:xfrm rot="10800000">
              <a:off x="7090330" y="3505917"/>
              <a:ext cx="214565" cy="30375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3" name="Straight Connector 396"/>
            <p:cNvCxnSpPr>
              <a:cxnSpLocks noChangeShapeType="1"/>
              <a:stCxn id="627" idx="3"/>
              <a:endCxn id="633" idx="6"/>
            </p:cNvCxnSpPr>
            <p:nvPr/>
          </p:nvCxnSpPr>
          <p:spPr bwMode="auto">
            <a:xfrm rot="5400000">
              <a:off x="6252014" y="4647254"/>
              <a:ext cx="202754" cy="739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4" name="Straight Connector 399"/>
            <p:cNvCxnSpPr>
              <a:cxnSpLocks noChangeShapeType="1"/>
              <a:stCxn id="706" idx="3"/>
              <a:endCxn id="629" idx="5"/>
            </p:cNvCxnSpPr>
            <p:nvPr/>
          </p:nvCxnSpPr>
          <p:spPr bwMode="auto">
            <a:xfrm rot="5400000" flipH="1">
              <a:off x="6681249" y="4327102"/>
              <a:ext cx="36814" cy="7279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5" name="Straight Connector 412"/>
            <p:cNvCxnSpPr>
              <a:cxnSpLocks noChangeShapeType="1"/>
              <a:stCxn id="595" idx="5"/>
              <a:endCxn id="599" idx="4"/>
            </p:cNvCxnSpPr>
            <p:nvPr/>
          </p:nvCxnSpPr>
          <p:spPr bwMode="auto">
            <a:xfrm rot="16200000" flipH="1">
              <a:off x="6159263" y="3439578"/>
              <a:ext cx="52319" cy="4486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6" name="Straight Connector 415"/>
            <p:cNvCxnSpPr>
              <a:cxnSpLocks noChangeShapeType="1"/>
              <a:stCxn id="631" idx="7"/>
              <a:endCxn id="620" idx="3"/>
            </p:cNvCxnSpPr>
            <p:nvPr/>
          </p:nvCxnSpPr>
          <p:spPr bwMode="auto">
            <a:xfrm rot="5400000" flipH="1" flipV="1">
              <a:off x="5958047" y="4231652"/>
              <a:ext cx="95795" cy="1400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37" name="Straight Connector 419"/>
            <p:cNvCxnSpPr>
              <a:cxnSpLocks noChangeShapeType="1"/>
              <a:stCxn id="631" idx="7"/>
              <a:endCxn id="610" idx="2"/>
            </p:cNvCxnSpPr>
            <p:nvPr/>
          </p:nvCxnSpPr>
          <p:spPr bwMode="auto">
            <a:xfrm rot="5400000" flipH="1" flipV="1">
              <a:off x="5870703" y="4107509"/>
              <a:ext cx="307282" cy="17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38" name="Oval 456"/>
            <p:cNvSpPr>
              <a:spLocks noChangeArrowheads="1"/>
            </p:cNvSpPr>
            <p:nvPr/>
          </p:nvSpPr>
          <p:spPr bwMode="auto">
            <a:xfrm rot="16200000">
              <a:off x="7625388" y="4222402"/>
              <a:ext cx="40453"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39" name="Oval 457"/>
            <p:cNvSpPr>
              <a:spLocks noChangeArrowheads="1"/>
            </p:cNvSpPr>
            <p:nvPr/>
          </p:nvSpPr>
          <p:spPr bwMode="auto">
            <a:xfrm rot="16200000">
              <a:off x="7751557" y="4179570"/>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740" name="Straight Connector 460"/>
            <p:cNvCxnSpPr>
              <a:cxnSpLocks noChangeShapeType="1"/>
              <a:stCxn id="739" idx="0"/>
              <a:endCxn id="738" idx="4"/>
            </p:cNvCxnSpPr>
            <p:nvPr/>
          </p:nvCxnSpPr>
          <p:spPr bwMode="auto">
            <a:xfrm rot="10800000" flipV="1">
              <a:off x="7663533" y="4197062"/>
              <a:ext cx="89739" cy="412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1" name="Straight Connector 461"/>
            <p:cNvCxnSpPr>
              <a:cxnSpLocks noChangeShapeType="1"/>
              <a:stCxn id="746" idx="3"/>
              <a:endCxn id="739" idx="5"/>
            </p:cNvCxnSpPr>
            <p:nvPr/>
          </p:nvCxnSpPr>
          <p:spPr bwMode="auto">
            <a:xfrm>
              <a:off x="7702915" y="4111583"/>
              <a:ext cx="81346" cy="70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42" name="Oval 467"/>
            <p:cNvSpPr>
              <a:spLocks noChangeArrowheads="1"/>
            </p:cNvSpPr>
            <p:nvPr/>
          </p:nvSpPr>
          <p:spPr bwMode="auto">
            <a:xfrm rot="16200000">
              <a:off x="7795599" y="3769095"/>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43" name="Oval 469"/>
            <p:cNvSpPr>
              <a:spLocks noChangeArrowheads="1"/>
            </p:cNvSpPr>
            <p:nvPr/>
          </p:nvSpPr>
          <p:spPr bwMode="auto">
            <a:xfrm rot="16200000">
              <a:off x="7568255" y="4001103"/>
              <a:ext cx="4045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44" name="Oval 470"/>
            <p:cNvSpPr>
              <a:spLocks noChangeArrowheads="1"/>
            </p:cNvSpPr>
            <p:nvPr/>
          </p:nvSpPr>
          <p:spPr bwMode="auto">
            <a:xfrm rot="16200000">
              <a:off x="7658714" y="3903540"/>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45" name="Oval 471"/>
            <p:cNvSpPr>
              <a:spLocks noChangeArrowheads="1"/>
            </p:cNvSpPr>
            <p:nvPr/>
          </p:nvSpPr>
          <p:spPr bwMode="auto">
            <a:xfrm rot="16200000">
              <a:off x="7774172" y="3990395"/>
              <a:ext cx="4045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46" name="Oval 472"/>
            <p:cNvSpPr>
              <a:spLocks noChangeArrowheads="1"/>
            </p:cNvSpPr>
            <p:nvPr/>
          </p:nvSpPr>
          <p:spPr bwMode="auto">
            <a:xfrm rot="16200000">
              <a:off x="7669427" y="4078439"/>
              <a:ext cx="40453"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47" name="Oval 474"/>
            <p:cNvSpPr>
              <a:spLocks noChangeArrowheads="1"/>
            </p:cNvSpPr>
            <p:nvPr/>
          </p:nvSpPr>
          <p:spPr bwMode="auto">
            <a:xfrm rot="16200000">
              <a:off x="7797978" y="3861898"/>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748" name="Straight Connector 483"/>
            <p:cNvCxnSpPr>
              <a:cxnSpLocks noChangeShapeType="1"/>
              <a:endCxn id="743" idx="6"/>
            </p:cNvCxnSpPr>
            <p:nvPr/>
          </p:nvCxnSpPr>
          <p:spPr bwMode="auto">
            <a:xfrm rot="5400000">
              <a:off x="7406745" y="3726003"/>
              <a:ext cx="453108" cy="877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49" name="Straight Connector 493"/>
            <p:cNvCxnSpPr>
              <a:cxnSpLocks noChangeShapeType="1"/>
              <a:stCxn id="742" idx="2"/>
              <a:endCxn id="747" idx="4"/>
            </p:cNvCxnSpPr>
            <p:nvPr/>
          </p:nvCxnSpPr>
          <p:spPr bwMode="auto">
            <a:xfrm rot="16200000" flipH="1">
              <a:off x="7788553" y="3833027"/>
              <a:ext cx="76636" cy="206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0" name="Straight Connector 494"/>
            <p:cNvCxnSpPr>
              <a:cxnSpLocks noChangeShapeType="1"/>
              <a:stCxn id="1557" idx="4"/>
              <a:endCxn id="747" idx="7"/>
            </p:cNvCxnSpPr>
            <p:nvPr/>
          </p:nvCxnSpPr>
          <p:spPr bwMode="auto">
            <a:xfrm rot="16200000" flipH="1">
              <a:off x="7588196" y="3649743"/>
              <a:ext cx="320423" cy="1150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1" name="Straight Connector 499"/>
            <p:cNvCxnSpPr>
              <a:cxnSpLocks noChangeShapeType="1"/>
              <a:stCxn id="744" idx="1"/>
              <a:endCxn id="743" idx="5"/>
            </p:cNvCxnSpPr>
            <p:nvPr/>
          </p:nvCxnSpPr>
          <p:spPr bwMode="auto">
            <a:xfrm rot="10800000" flipV="1">
              <a:off x="7602201" y="3937678"/>
              <a:ext cx="63915" cy="648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2" name="Straight Connector 500"/>
            <p:cNvCxnSpPr>
              <a:cxnSpLocks noChangeShapeType="1"/>
              <a:stCxn id="745" idx="7"/>
              <a:endCxn id="744" idx="3"/>
            </p:cNvCxnSpPr>
            <p:nvPr/>
          </p:nvCxnSpPr>
          <p:spPr bwMode="auto">
            <a:xfrm flipH="1" flipV="1">
              <a:off x="7691940" y="3937678"/>
              <a:ext cx="89093"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3" name="Straight Connector 501"/>
            <p:cNvCxnSpPr>
              <a:cxnSpLocks noChangeShapeType="1"/>
              <a:stCxn id="747" idx="2"/>
              <a:endCxn id="745" idx="4"/>
            </p:cNvCxnSpPr>
            <p:nvPr/>
          </p:nvCxnSpPr>
          <p:spPr bwMode="auto">
            <a:xfrm rot="5400000">
              <a:off x="7762517" y="3951812"/>
              <a:ext cx="106112" cy="71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4" name="Straight Connector 504"/>
            <p:cNvCxnSpPr>
              <a:cxnSpLocks noChangeShapeType="1"/>
              <a:stCxn id="745" idx="1"/>
              <a:endCxn id="746" idx="5"/>
            </p:cNvCxnSpPr>
            <p:nvPr/>
          </p:nvCxnSpPr>
          <p:spPr bwMode="auto">
            <a:xfrm rot="10800000" flipV="1">
              <a:off x="7702915" y="4023157"/>
              <a:ext cx="78118" cy="58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5" name="Straight Connector 511"/>
            <p:cNvCxnSpPr>
              <a:cxnSpLocks noChangeShapeType="1"/>
              <a:stCxn id="1557" idx="4"/>
              <a:endCxn id="689" idx="7"/>
            </p:cNvCxnSpPr>
            <p:nvPr/>
          </p:nvCxnSpPr>
          <p:spPr bwMode="auto">
            <a:xfrm rot="5400000">
              <a:off x="7390163" y="3495230"/>
              <a:ext cx="248868" cy="3525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6" name="Straight Connector 513"/>
            <p:cNvCxnSpPr>
              <a:cxnSpLocks noChangeShapeType="1"/>
              <a:stCxn id="743" idx="0"/>
              <a:endCxn id="694" idx="6"/>
            </p:cNvCxnSpPr>
            <p:nvPr/>
          </p:nvCxnSpPr>
          <p:spPr bwMode="auto">
            <a:xfrm rot="10800000">
              <a:off x="7450484" y="3950942"/>
              <a:ext cx="120728" cy="663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57" name="Straight Connector 516"/>
            <p:cNvCxnSpPr>
              <a:cxnSpLocks noChangeShapeType="1"/>
              <a:stCxn id="738" idx="7"/>
              <a:endCxn id="701" idx="6"/>
            </p:cNvCxnSpPr>
            <p:nvPr/>
          </p:nvCxnSpPr>
          <p:spPr bwMode="auto">
            <a:xfrm rot="10800000" flipV="1">
              <a:off x="7604783" y="4223590"/>
              <a:ext cx="27115" cy="78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58" name="Oval 337"/>
            <p:cNvSpPr>
              <a:spLocks noChangeArrowheads="1"/>
            </p:cNvSpPr>
            <p:nvPr/>
          </p:nvSpPr>
          <p:spPr bwMode="auto">
            <a:xfrm rot="4616056">
              <a:off x="6811234" y="4862509"/>
              <a:ext cx="4283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59" name="Oval 340"/>
            <p:cNvSpPr>
              <a:spLocks noChangeArrowheads="1"/>
            </p:cNvSpPr>
            <p:nvPr/>
          </p:nvSpPr>
          <p:spPr bwMode="auto">
            <a:xfrm rot="4616056">
              <a:off x="6576749" y="4892252"/>
              <a:ext cx="3807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60" name="Oval 341"/>
            <p:cNvSpPr>
              <a:spLocks noChangeArrowheads="1"/>
            </p:cNvSpPr>
            <p:nvPr/>
          </p:nvSpPr>
          <p:spPr bwMode="auto">
            <a:xfrm rot="4616056">
              <a:off x="6464863" y="4946983"/>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61" name="Oval 342"/>
            <p:cNvSpPr>
              <a:spLocks noChangeArrowheads="1"/>
            </p:cNvSpPr>
            <p:nvPr/>
          </p:nvSpPr>
          <p:spPr bwMode="auto">
            <a:xfrm rot="4616056">
              <a:off x="6701730" y="5000523"/>
              <a:ext cx="4045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62" name="Oval 349"/>
            <p:cNvSpPr>
              <a:spLocks noChangeArrowheads="1"/>
            </p:cNvSpPr>
            <p:nvPr/>
          </p:nvSpPr>
          <p:spPr bwMode="auto">
            <a:xfrm rot="4616056">
              <a:off x="6401777" y="5228961"/>
              <a:ext cx="4045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63" name="Oval 350"/>
            <p:cNvSpPr>
              <a:spLocks noChangeArrowheads="1"/>
            </p:cNvSpPr>
            <p:nvPr/>
          </p:nvSpPr>
          <p:spPr bwMode="auto">
            <a:xfrm rot="4616056">
              <a:off x="6286320" y="5158764"/>
              <a:ext cx="3807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64" name="Oval 351"/>
            <p:cNvSpPr>
              <a:spLocks noChangeArrowheads="1"/>
            </p:cNvSpPr>
            <p:nvPr/>
          </p:nvSpPr>
          <p:spPr bwMode="auto">
            <a:xfrm rot="4616056">
              <a:off x="6212523" y="5127830"/>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765" name="Straight Connector 356"/>
            <p:cNvCxnSpPr>
              <a:cxnSpLocks noChangeShapeType="1"/>
              <a:stCxn id="761" idx="1"/>
              <a:endCxn id="758" idx="5"/>
            </p:cNvCxnSpPr>
            <p:nvPr/>
          </p:nvCxnSpPr>
          <p:spPr bwMode="auto">
            <a:xfrm flipV="1">
              <a:off x="6733135" y="4898613"/>
              <a:ext cx="89903" cy="1001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6" name="Straight Connector 358"/>
            <p:cNvCxnSpPr>
              <a:cxnSpLocks noChangeShapeType="1"/>
              <a:stCxn id="762" idx="0"/>
              <a:endCxn id="761" idx="4"/>
            </p:cNvCxnSpPr>
            <p:nvPr/>
          </p:nvCxnSpPr>
          <p:spPr bwMode="auto">
            <a:xfrm rot="20816056" flipV="1">
              <a:off x="6417517" y="5054798"/>
              <a:ext cx="307953" cy="1562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7" name="Straight Connector 359"/>
            <p:cNvCxnSpPr>
              <a:cxnSpLocks noChangeShapeType="1"/>
              <a:stCxn id="763" idx="7"/>
              <a:endCxn id="762" idx="5"/>
            </p:cNvCxnSpPr>
            <p:nvPr/>
          </p:nvCxnSpPr>
          <p:spPr bwMode="auto">
            <a:xfrm>
              <a:off x="6321322" y="5186701"/>
              <a:ext cx="89093"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8" name="Straight Connector 360"/>
            <p:cNvCxnSpPr>
              <a:cxnSpLocks noChangeShapeType="1"/>
              <a:stCxn id="764" idx="7"/>
              <a:endCxn id="763" idx="4"/>
            </p:cNvCxnSpPr>
            <p:nvPr/>
          </p:nvCxnSpPr>
          <p:spPr bwMode="auto">
            <a:xfrm>
              <a:off x="6249015" y="5157225"/>
              <a:ext cx="38090" cy="2431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69" name="Straight Connector 371"/>
            <p:cNvCxnSpPr>
              <a:cxnSpLocks noChangeShapeType="1"/>
              <a:stCxn id="629" idx="5"/>
              <a:endCxn id="759" idx="1"/>
            </p:cNvCxnSpPr>
            <p:nvPr/>
          </p:nvCxnSpPr>
          <p:spPr bwMode="auto">
            <a:xfrm rot="16200000" flipH="1">
              <a:off x="6360021" y="4648330"/>
              <a:ext cx="220882" cy="2695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70" name="Straight Connector 373"/>
            <p:cNvCxnSpPr>
              <a:cxnSpLocks noChangeShapeType="1"/>
              <a:stCxn id="759" idx="5"/>
              <a:endCxn id="762" idx="1"/>
            </p:cNvCxnSpPr>
            <p:nvPr/>
          </p:nvCxnSpPr>
          <p:spPr bwMode="auto">
            <a:xfrm rot="10800000" flipV="1">
              <a:off x="6431538" y="4928088"/>
              <a:ext cx="153919" cy="3019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71" name="Straight Connector 374"/>
            <p:cNvCxnSpPr>
              <a:cxnSpLocks noChangeShapeType="1"/>
              <a:stCxn id="626" idx="5"/>
              <a:endCxn id="760" idx="3"/>
            </p:cNvCxnSpPr>
            <p:nvPr/>
          </p:nvCxnSpPr>
          <p:spPr bwMode="auto">
            <a:xfrm rot="16200000" flipH="1">
              <a:off x="6357151" y="4842663"/>
              <a:ext cx="102115" cy="1211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2" name="Oval 456"/>
            <p:cNvSpPr>
              <a:spLocks noChangeArrowheads="1"/>
            </p:cNvSpPr>
            <p:nvPr/>
          </p:nvSpPr>
          <p:spPr bwMode="auto">
            <a:xfrm rot="20816056">
              <a:off x="6471996" y="527537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3" name="Oval 457"/>
            <p:cNvSpPr>
              <a:spLocks noChangeArrowheads="1"/>
            </p:cNvSpPr>
            <p:nvPr/>
          </p:nvSpPr>
          <p:spPr bwMode="auto">
            <a:xfrm rot="20816056">
              <a:off x="6543413" y="5389590"/>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774" name="Straight Connector 460"/>
            <p:cNvCxnSpPr>
              <a:cxnSpLocks noChangeShapeType="1"/>
              <a:stCxn id="773" idx="1"/>
              <a:endCxn id="772" idx="4"/>
            </p:cNvCxnSpPr>
            <p:nvPr/>
          </p:nvCxnSpPr>
          <p:spPr bwMode="auto">
            <a:xfrm rot="16200000" flipV="1">
              <a:off x="6478215" y="5331975"/>
              <a:ext cx="88426" cy="484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75" name="Straight Connector 461"/>
            <p:cNvCxnSpPr>
              <a:cxnSpLocks noChangeShapeType="1"/>
              <a:stCxn id="784" idx="3"/>
              <a:endCxn id="773" idx="5"/>
            </p:cNvCxnSpPr>
            <p:nvPr/>
          </p:nvCxnSpPr>
          <p:spPr bwMode="auto">
            <a:xfrm rot="4616056">
              <a:off x="6563477" y="5336060"/>
              <a:ext cx="82531" cy="697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776" name="Oval 463"/>
            <p:cNvSpPr>
              <a:spLocks noChangeArrowheads="1"/>
            </p:cNvSpPr>
            <p:nvPr/>
          </p:nvSpPr>
          <p:spPr bwMode="auto">
            <a:xfrm rot="20816056">
              <a:off x="6986198" y="5058830"/>
              <a:ext cx="42850"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7" name="Oval 465"/>
            <p:cNvSpPr>
              <a:spLocks noChangeArrowheads="1"/>
            </p:cNvSpPr>
            <p:nvPr/>
          </p:nvSpPr>
          <p:spPr bwMode="auto">
            <a:xfrm rot="20816056">
              <a:off x="6952870" y="5161151"/>
              <a:ext cx="4046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8" name="Oval 466"/>
            <p:cNvSpPr>
              <a:spLocks noChangeArrowheads="1"/>
            </p:cNvSpPr>
            <p:nvPr/>
          </p:nvSpPr>
          <p:spPr bwMode="auto">
            <a:xfrm rot="20816056">
              <a:off x="7014765" y="529202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79" name="Oval 467"/>
            <p:cNvSpPr>
              <a:spLocks noChangeArrowheads="1"/>
            </p:cNvSpPr>
            <p:nvPr/>
          </p:nvSpPr>
          <p:spPr bwMode="auto">
            <a:xfrm rot="20816056">
              <a:off x="6948109" y="534199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80" name="Oval 468"/>
            <p:cNvSpPr>
              <a:spLocks noChangeArrowheads="1"/>
            </p:cNvSpPr>
            <p:nvPr/>
          </p:nvSpPr>
          <p:spPr bwMode="auto">
            <a:xfrm rot="20816056">
              <a:off x="7126651" y="5168290"/>
              <a:ext cx="40470"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81" name="Oval 469"/>
            <p:cNvSpPr>
              <a:spLocks noChangeArrowheads="1"/>
            </p:cNvSpPr>
            <p:nvPr/>
          </p:nvSpPr>
          <p:spPr bwMode="auto">
            <a:xfrm rot="-783944">
              <a:off x="6673822" y="5170489"/>
              <a:ext cx="40673" cy="36844"/>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782" name="Oval 470"/>
            <p:cNvSpPr>
              <a:spLocks noChangeArrowheads="1"/>
            </p:cNvSpPr>
            <p:nvPr/>
          </p:nvSpPr>
          <p:spPr bwMode="auto">
            <a:xfrm rot="20816056">
              <a:off x="6783849" y="5237297"/>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83" name="Oval 471"/>
            <p:cNvSpPr>
              <a:spLocks noChangeArrowheads="1"/>
            </p:cNvSpPr>
            <p:nvPr/>
          </p:nvSpPr>
          <p:spPr bwMode="auto">
            <a:xfrm rot="20816056">
              <a:off x="6729097" y="537055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84" name="Oval 472"/>
            <p:cNvSpPr>
              <a:spLocks noChangeArrowheads="1"/>
            </p:cNvSpPr>
            <p:nvPr/>
          </p:nvSpPr>
          <p:spPr bwMode="auto">
            <a:xfrm rot="20816056">
              <a:off x="6621971" y="528726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85" name="Oval 474"/>
            <p:cNvSpPr>
              <a:spLocks noChangeArrowheads="1"/>
            </p:cNvSpPr>
            <p:nvPr/>
          </p:nvSpPr>
          <p:spPr bwMode="auto">
            <a:xfrm rot="20816056">
              <a:off x="6857648" y="5368174"/>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786" name="Oval 475"/>
            <p:cNvSpPr>
              <a:spLocks noChangeArrowheads="1"/>
            </p:cNvSpPr>
            <p:nvPr/>
          </p:nvSpPr>
          <p:spPr bwMode="auto">
            <a:xfrm rot="20816056">
              <a:off x="7105226" y="525633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787" name="Straight Connector 482"/>
            <p:cNvCxnSpPr>
              <a:cxnSpLocks noChangeShapeType="1"/>
              <a:stCxn id="780" idx="2"/>
              <a:endCxn id="776" idx="5"/>
            </p:cNvCxnSpPr>
            <p:nvPr/>
          </p:nvCxnSpPr>
          <p:spPr bwMode="auto">
            <a:xfrm rot="10016056">
              <a:off x="7038588" y="5076168"/>
              <a:ext cx="75536" cy="1230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8" name="Straight Connector 483"/>
            <p:cNvCxnSpPr>
              <a:cxnSpLocks noChangeShapeType="1"/>
              <a:stCxn id="777" idx="3"/>
              <a:endCxn id="758" idx="7"/>
            </p:cNvCxnSpPr>
            <p:nvPr/>
          </p:nvCxnSpPr>
          <p:spPr bwMode="auto">
            <a:xfrm rot="5400000" flipH="1">
              <a:off x="6753426" y="4987117"/>
              <a:ext cx="304335" cy="1110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89" name="Straight Connector 484"/>
            <p:cNvCxnSpPr>
              <a:cxnSpLocks noChangeShapeType="1"/>
              <a:stCxn id="786" idx="0"/>
              <a:endCxn id="780" idx="4"/>
            </p:cNvCxnSpPr>
            <p:nvPr/>
          </p:nvCxnSpPr>
          <p:spPr bwMode="auto">
            <a:xfrm rot="-6183944">
              <a:off x="7111940" y="5207490"/>
              <a:ext cx="45687" cy="4390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0" name="Straight Connector 493"/>
            <p:cNvCxnSpPr>
              <a:cxnSpLocks noChangeShapeType="1"/>
              <a:stCxn id="779" idx="2"/>
              <a:endCxn id="785" idx="4"/>
            </p:cNvCxnSpPr>
            <p:nvPr/>
          </p:nvCxnSpPr>
          <p:spPr bwMode="auto">
            <a:xfrm rot="20816056" flipH="1">
              <a:off x="6877187" y="5373870"/>
              <a:ext cx="75536" cy="21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1" name="Straight Connector 494"/>
            <p:cNvCxnSpPr>
              <a:cxnSpLocks noChangeShapeType="1"/>
              <a:stCxn id="777" idx="4"/>
              <a:endCxn id="785" idx="7"/>
            </p:cNvCxnSpPr>
            <p:nvPr/>
          </p:nvCxnSpPr>
          <p:spPr bwMode="auto">
            <a:xfrm rot="4616056">
              <a:off x="6858375" y="5220609"/>
              <a:ext cx="147377" cy="1252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2" name="Straight Connector 495"/>
            <p:cNvCxnSpPr>
              <a:cxnSpLocks noChangeShapeType="1"/>
              <a:stCxn id="777" idx="4"/>
              <a:endCxn id="778" idx="1"/>
            </p:cNvCxnSpPr>
            <p:nvPr/>
          </p:nvCxnSpPr>
          <p:spPr bwMode="auto">
            <a:xfrm rot="15416056" flipH="1">
              <a:off x="6942182" y="5240863"/>
              <a:ext cx="111839" cy="14283"/>
            </a:xfrm>
            <a:prstGeom prst="line">
              <a:avLst/>
            </a:prstGeom>
            <a:noFill/>
            <a:ln w="19050" algn="ctr">
              <a:solidFill>
                <a:schemeClr val="tx2">
                  <a:lumMod val="60000"/>
                  <a:lumOff val="40000"/>
                </a:schemeClr>
              </a:solidFill>
              <a:round/>
              <a:headEnd type="none" w="sm" len="sm"/>
              <a:tailEnd type="none" w="sm" len="sm"/>
            </a:ln>
          </p:spPr>
        </p:cxnSp>
        <p:cxnSp>
          <p:nvCxnSpPr>
            <p:cNvPr id="793" name="Straight Connector 497"/>
            <p:cNvCxnSpPr>
              <a:cxnSpLocks noChangeShapeType="1"/>
              <a:stCxn id="778" idx="5"/>
              <a:endCxn id="786" idx="2"/>
            </p:cNvCxnSpPr>
            <p:nvPr/>
          </p:nvCxnSpPr>
          <p:spPr bwMode="auto">
            <a:xfrm rot="4616056" flipH="1" flipV="1">
              <a:off x="7063692" y="5270761"/>
              <a:ext cx="27264" cy="58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4" name="Straight Connector 498"/>
            <p:cNvCxnSpPr>
              <a:cxnSpLocks noChangeShapeType="1"/>
              <a:stCxn id="778" idx="2"/>
              <a:endCxn id="779" idx="0"/>
            </p:cNvCxnSpPr>
            <p:nvPr/>
          </p:nvCxnSpPr>
          <p:spPr bwMode="auto">
            <a:xfrm rot="20816056" flipH="1">
              <a:off x="6962407" y="5320814"/>
              <a:ext cx="55522" cy="154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5" name="Straight Connector 499"/>
            <p:cNvCxnSpPr>
              <a:cxnSpLocks noChangeShapeType="1"/>
              <a:stCxn id="782" idx="1"/>
              <a:endCxn id="781" idx="5"/>
            </p:cNvCxnSpPr>
            <p:nvPr/>
          </p:nvCxnSpPr>
          <p:spPr bwMode="auto">
            <a:xfrm rot="15416056" flipV="1">
              <a:off x="6717626" y="5190483"/>
              <a:ext cx="64109" cy="639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6" name="Straight Connector 500"/>
            <p:cNvCxnSpPr>
              <a:cxnSpLocks noChangeShapeType="1"/>
              <a:stCxn id="783" idx="7"/>
              <a:endCxn id="781" idx="4"/>
            </p:cNvCxnSpPr>
            <p:nvPr/>
          </p:nvCxnSpPr>
          <p:spPr bwMode="auto">
            <a:xfrm rot="16200000" flipV="1">
              <a:off x="6646076" y="5258877"/>
              <a:ext cx="166536" cy="619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7" name="Straight Connector 501"/>
            <p:cNvCxnSpPr>
              <a:cxnSpLocks noChangeShapeType="1"/>
              <a:stCxn id="785" idx="2"/>
              <a:endCxn id="783" idx="4"/>
            </p:cNvCxnSpPr>
            <p:nvPr/>
          </p:nvCxnSpPr>
          <p:spPr bwMode="auto">
            <a:xfrm rot="10016056">
              <a:off x="6752586" y="5395240"/>
              <a:ext cx="104588" cy="66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8" name="Straight Connector 504"/>
            <p:cNvCxnSpPr>
              <a:cxnSpLocks noChangeShapeType="1"/>
              <a:stCxn id="783" idx="1"/>
              <a:endCxn id="784" idx="5"/>
            </p:cNvCxnSpPr>
            <p:nvPr/>
          </p:nvCxnSpPr>
          <p:spPr bwMode="auto">
            <a:xfrm rot="15416056" flipV="1">
              <a:off x="6655704" y="5318658"/>
              <a:ext cx="78847" cy="58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99" name="Straight Connector 511"/>
            <p:cNvCxnSpPr>
              <a:cxnSpLocks noChangeShapeType="1"/>
              <a:stCxn id="776" idx="1"/>
              <a:endCxn id="758" idx="7"/>
            </p:cNvCxnSpPr>
            <p:nvPr/>
          </p:nvCxnSpPr>
          <p:spPr bwMode="auto">
            <a:xfrm rot="16200000" flipV="1">
              <a:off x="6832662" y="4907882"/>
              <a:ext cx="176853" cy="1420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00" name="Straight Connector 513"/>
            <p:cNvCxnSpPr>
              <a:cxnSpLocks noChangeShapeType="1"/>
              <a:stCxn id="781" idx="0"/>
              <a:endCxn id="761" idx="6"/>
            </p:cNvCxnSpPr>
            <p:nvPr/>
          </p:nvCxnSpPr>
          <p:spPr bwMode="auto">
            <a:xfrm rot="-6183944">
              <a:off x="6647569" y="5071198"/>
              <a:ext cx="121586" cy="652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01" name="Straight Connector 516"/>
            <p:cNvCxnSpPr>
              <a:cxnSpLocks noChangeShapeType="1"/>
              <a:stCxn id="772" idx="7"/>
              <a:endCxn id="762" idx="6"/>
            </p:cNvCxnSpPr>
            <p:nvPr/>
          </p:nvCxnSpPr>
          <p:spPr bwMode="auto">
            <a:xfrm rot="15416056" flipV="1">
              <a:off x="6451614" y="5234503"/>
              <a:ext cx="28002" cy="768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02" name="Straight Connector 371"/>
            <p:cNvCxnSpPr>
              <a:cxnSpLocks noChangeShapeType="1"/>
              <a:stCxn id="764" idx="3"/>
              <a:endCxn id="634" idx="4"/>
            </p:cNvCxnSpPr>
            <p:nvPr/>
          </p:nvCxnSpPr>
          <p:spPr bwMode="auto">
            <a:xfrm rot="10800000">
              <a:off x="5938479" y="4756359"/>
              <a:ext cx="278901" cy="3802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03" name="Straight Connector 371"/>
            <p:cNvCxnSpPr>
              <a:cxnSpLocks noChangeShapeType="1"/>
              <a:stCxn id="706" idx="4"/>
              <a:endCxn id="780" idx="5"/>
            </p:cNvCxnSpPr>
            <p:nvPr/>
          </p:nvCxnSpPr>
          <p:spPr bwMode="auto">
            <a:xfrm rot="16200000" flipH="1">
              <a:off x="6881092" y="4911326"/>
              <a:ext cx="478976" cy="865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04" name="Straight Connector 371"/>
            <p:cNvCxnSpPr>
              <a:cxnSpLocks noChangeShapeType="1"/>
              <a:stCxn id="758" idx="1"/>
              <a:endCxn id="706" idx="3"/>
            </p:cNvCxnSpPr>
            <p:nvPr/>
          </p:nvCxnSpPr>
          <p:spPr bwMode="auto">
            <a:xfrm flipV="1">
              <a:off x="6843616" y="4709935"/>
              <a:ext cx="220151"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05" name="Straight Connector 499"/>
            <p:cNvCxnSpPr>
              <a:cxnSpLocks noChangeShapeType="1"/>
              <a:stCxn id="785" idx="0"/>
              <a:endCxn id="782" idx="5"/>
            </p:cNvCxnSpPr>
            <p:nvPr/>
          </p:nvCxnSpPr>
          <p:spPr bwMode="auto">
            <a:xfrm rot="16200000" flipV="1">
              <a:off x="6796645" y="5291214"/>
              <a:ext cx="101690" cy="503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06" name="Oval 55"/>
            <p:cNvSpPr>
              <a:spLocks noChangeArrowheads="1"/>
            </p:cNvSpPr>
            <p:nvPr/>
          </p:nvSpPr>
          <p:spPr bwMode="auto">
            <a:xfrm>
              <a:off x="7662278" y="487560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7" name="Oval 56"/>
            <p:cNvSpPr>
              <a:spLocks noChangeArrowheads="1"/>
            </p:cNvSpPr>
            <p:nvPr/>
          </p:nvSpPr>
          <p:spPr bwMode="auto">
            <a:xfrm>
              <a:off x="7714650" y="458767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8" name="Oval 57"/>
            <p:cNvSpPr>
              <a:spLocks noChangeArrowheads="1"/>
            </p:cNvSpPr>
            <p:nvPr/>
          </p:nvSpPr>
          <p:spPr bwMode="auto">
            <a:xfrm>
              <a:off x="7745597" y="473520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09" name="Oval 59"/>
            <p:cNvSpPr>
              <a:spLocks noChangeArrowheads="1"/>
            </p:cNvSpPr>
            <p:nvPr/>
          </p:nvSpPr>
          <p:spPr bwMode="auto">
            <a:xfrm>
              <a:off x="7833679" y="482563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0" name="Oval 64"/>
            <p:cNvSpPr>
              <a:spLocks noChangeArrowheads="1"/>
            </p:cNvSpPr>
            <p:nvPr/>
          </p:nvSpPr>
          <p:spPr bwMode="auto">
            <a:xfrm>
              <a:off x="7214732" y="477090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1" name="Oval 65"/>
            <p:cNvSpPr>
              <a:spLocks noChangeArrowheads="1"/>
            </p:cNvSpPr>
            <p:nvPr/>
          </p:nvSpPr>
          <p:spPr bwMode="auto">
            <a:xfrm>
              <a:off x="7538489" y="4625748"/>
              <a:ext cx="42850"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2" name="Oval 66"/>
            <p:cNvSpPr>
              <a:spLocks noChangeArrowheads="1"/>
            </p:cNvSpPr>
            <p:nvPr/>
          </p:nvSpPr>
          <p:spPr bwMode="auto">
            <a:xfrm>
              <a:off x="7459929" y="4744726"/>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3" name="Oval 67"/>
            <p:cNvSpPr>
              <a:spLocks noChangeArrowheads="1"/>
            </p:cNvSpPr>
            <p:nvPr/>
          </p:nvSpPr>
          <p:spPr bwMode="auto">
            <a:xfrm>
              <a:off x="7374229" y="463764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4" name="Oval 68"/>
            <p:cNvSpPr>
              <a:spLocks noChangeArrowheads="1"/>
            </p:cNvSpPr>
            <p:nvPr/>
          </p:nvSpPr>
          <p:spPr bwMode="auto">
            <a:xfrm>
              <a:off x="7431363" y="4906537"/>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5" name="Oval 69"/>
            <p:cNvSpPr>
              <a:spLocks noChangeArrowheads="1"/>
            </p:cNvSpPr>
            <p:nvPr/>
          </p:nvSpPr>
          <p:spPr bwMode="auto">
            <a:xfrm>
              <a:off x="7581339" y="477328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6" name="Oval 124"/>
            <p:cNvSpPr>
              <a:spLocks noChangeArrowheads="1"/>
            </p:cNvSpPr>
            <p:nvPr/>
          </p:nvSpPr>
          <p:spPr bwMode="auto">
            <a:xfrm>
              <a:off x="7174262" y="496840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7" name="Oval 125"/>
            <p:cNvSpPr>
              <a:spLocks noChangeArrowheads="1"/>
            </p:cNvSpPr>
            <p:nvPr/>
          </p:nvSpPr>
          <p:spPr bwMode="auto">
            <a:xfrm>
              <a:off x="7317096" y="492319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8" name="Oval 126"/>
            <p:cNvSpPr>
              <a:spLocks noChangeArrowheads="1"/>
            </p:cNvSpPr>
            <p:nvPr/>
          </p:nvSpPr>
          <p:spPr bwMode="auto">
            <a:xfrm>
              <a:off x="7317096" y="506358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19" name="Oval 128"/>
            <p:cNvSpPr>
              <a:spLocks noChangeArrowheads="1"/>
            </p:cNvSpPr>
            <p:nvPr/>
          </p:nvSpPr>
          <p:spPr bwMode="auto">
            <a:xfrm>
              <a:off x="7495639" y="5025516"/>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820" name="Straight Connector 211"/>
            <p:cNvCxnSpPr>
              <a:cxnSpLocks noChangeShapeType="1"/>
              <a:stCxn id="807" idx="3"/>
              <a:endCxn id="702" idx="4"/>
            </p:cNvCxnSpPr>
            <p:nvPr/>
          </p:nvCxnSpPr>
          <p:spPr bwMode="auto">
            <a:xfrm rot="5400000" flipH="1">
              <a:off x="7503461" y="4404533"/>
              <a:ext cx="20264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1" name="Straight Connector 279"/>
            <p:cNvCxnSpPr>
              <a:cxnSpLocks noChangeShapeType="1"/>
              <a:stCxn id="807" idx="4"/>
              <a:endCxn id="815" idx="7"/>
            </p:cNvCxnSpPr>
            <p:nvPr/>
          </p:nvCxnSpPr>
          <p:spPr bwMode="auto">
            <a:xfrm rot="5400000">
              <a:off x="7596904" y="4642202"/>
              <a:ext cx="153273"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2" name="Straight Connector 282"/>
            <p:cNvCxnSpPr>
              <a:cxnSpLocks noChangeShapeType="1"/>
              <a:stCxn id="807" idx="4"/>
              <a:endCxn id="808" idx="1"/>
            </p:cNvCxnSpPr>
            <p:nvPr/>
          </p:nvCxnSpPr>
          <p:spPr bwMode="auto">
            <a:xfrm rot="16200000" flipH="1">
              <a:off x="7684820" y="4675014"/>
              <a:ext cx="114955"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3" name="Straight Connector 285"/>
            <p:cNvCxnSpPr>
              <a:cxnSpLocks noChangeShapeType="1"/>
              <a:stCxn id="806" idx="7"/>
              <a:endCxn id="809" idx="3"/>
            </p:cNvCxnSpPr>
            <p:nvPr/>
          </p:nvCxnSpPr>
          <p:spPr bwMode="auto">
            <a:xfrm rot="5400000" flipH="1" flipV="1">
              <a:off x="7755871" y="4797809"/>
              <a:ext cx="25791" cy="1433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4" name="Straight Connector 291"/>
            <p:cNvCxnSpPr>
              <a:cxnSpLocks noChangeShapeType="1"/>
              <a:stCxn id="808" idx="5"/>
              <a:endCxn id="809" idx="0"/>
            </p:cNvCxnSpPr>
            <p:nvPr/>
          </p:nvCxnSpPr>
          <p:spPr bwMode="auto">
            <a:xfrm rot="16200000" flipH="1">
              <a:off x="7788908" y="4757692"/>
              <a:ext cx="55267" cy="761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5" name="Straight Connector 294"/>
            <p:cNvCxnSpPr>
              <a:cxnSpLocks noChangeShapeType="1"/>
              <a:stCxn id="811" idx="1"/>
              <a:endCxn id="703" idx="4"/>
            </p:cNvCxnSpPr>
            <p:nvPr/>
          </p:nvCxnSpPr>
          <p:spPr bwMode="auto">
            <a:xfrm rot="16200000" flipV="1">
              <a:off x="7420928" y="4506720"/>
              <a:ext cx="148851" cy="1013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6" name="Straight Connector 297"/>
            <p:cNvCxnSpPr>
              <a:cxnSpLocks noChangeShapeType="1"/>
              <a:stCxn id="812" idx="7"/>
              <a:endCxn id="811" idx="3"/>
            </p:cNvCxnSpPr>
            <p:nvPr/>
          </p:nvCxnSpPr>
          <p:spPr bwMode="auto">
            <a:xfrm rot="5400000" flipH="1" flipV="1">
              <a:off x="7472448" y="4679090"/>
              <a:ext cx="93585"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7" name="Straight Connector 300"/>
            <p:cNvCxnSpPr>
              <a:cxnSpLocks noChangeShapeType="1"/>
              <a:stCxn id="814" idx="2"/>
              <a:endCxn id="812" idx="4"/>
            </p:cNvCxnSpPr>
            <p:nvPr/>
          </p:nvCxnSpPr>
          <p:spPr bwMode="auto">
            <a:xfrm rot="10800000" flipH="1">
              <a:off x="7431116" y="478509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8" name="Straight Connector 303"/>
            <p:cNvCxnSpPr>
              <a:cxnSpLocks noChangeShapeType="1"/>
              <a:endCxn id="814" idx="4"/>
            </p:cNvCxnSpPr>
            <p:nvPr/>
          </p:nvCxnSpPr>
          <p:spPr bwMode="auto">
            <a:xfrm rot="16200000" flipV="1">
              <a:off x="7441541" y="495615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9" name="Straight Connector 306"/>
            <p:cNvCxnSpPr>
              <a:cxnSpLocks noChangeShapeType="1"/>
              <a:stCxn id="818" idx="6"/>
              <a:endCxn id="819" idx="2"/>
            </p:cNvCxnSpPr>
            <p:nvPr/>
          </p:nvCxnSpPr>
          <p:spPr bwMode="auto">
            <a:xfrm flipV="1">
              <a:off x="7354934" y="5043008"/>
              <a:ext cx="140742"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0" name="Straight Connector 310"/>
            <p:cNvCxnSpPr>
              <a:cxnSpLocks noChangeShapeType="1"/>
              <a:stCxn id="818" idx="0"/>
              <a:endCxn id="817" idx="4"/>
            </p:cNvCxnSpPr>
            <p:nvPr/>
          </p:nvCxnSpPr>
          <p:spPr bwMode="auto">
            <a:xfrm rot="5400000" flipH="1" flipV="1">
              <a:off x="7285458" y="5012059"/>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1" name="Straight Connector 313"/>
            <p:cNvCxnSpPr>
              <a:cxnSpLocks noChangeShapeType="1"/>
              <a:stCxn id="817" idx="1"/>
              <a:endCxn id="810" idx="5"/>
            </p:cNvCxnSpPr>
            <p:nvPr/>
          </p:nvCxnSpPr>
          <p:spPr bwMode="auto">
            <a:xfrm rot="16200000" flipV="1">
              <a:off x="7222251" y="4829679"/>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2" name="Straight Connector 316"/>
            <p:cNvCxnSpPr>
              <a:cxnSpLocks noChangeShapeType="1"/>
              <a:stCxn id="817" idx="2"/>
              <a:endCxn id="816" idx="6"/>
            </p:cNvCxnSpPr>
            <p:nvPr/>
          </p:nvCxnSpPr>
          <p:spPr bwMode="auto">
            <a:xfrm rot="10800000" flipV="1">
              <a:off x="7212256" y="4942791"/>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3" name="Straight Connector 322"/>
            <p:cNvCxnSpPr>
              <a:cxnSpLocks noChangeShapeType="1"/>
              <a:stCxn id="810" idx="6"/>
              <a:endCxn id="813" idx="3"/>
            </p:cNvCxnSpPr>
            <p:nvPr/>
          </p:nvCxnSpPr>
          <p:spPr bwMode="auto">
            <a:xfrm flipV="1">
              <a:off x="7254220" y="4670880"/>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4" name="Straight Connector 371"/>
            <p:cNvCxnSpPr>
              <a:cxnSpLocks noChangeShapeType="1"/>
              <a:stCxn id="780" idx="6"/>
              <a:endCxn id="818" idx="3"/>
            </p:cNvCxnSpPr>
            <p:nvPr/>
          </p:nvCxnSpPr>
          <p:spPr bwMode="auto">
            <a:xfrm flipV="1">
              <a:off x="7166418" y="5094590"/>
              <a:ext cx="154945" cy="8547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5" name="Straight Connector 371"/>
            <p:cNvCxnSpPr>
              <a:cxnSpLocks noChangeShapeType="1"/>
              <a:stCxn id="816" idx="4"/>
              <a:endCxn id="818" idx="7"/>
            </p:cNvCxnSpPr>
            <p:nvPr/>
          </p:nvCxnSpPr>
          <p:spPr bwMode="auto">
            <a:xfrm rot="16200000" flipH="1">
              <a:off x="7239734" y="4958672"/>
              <a:ext cx="61898" cy="1568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6" name="Straight Connector 371"/>
            <p:cNvCxnSpPr>
              <a:cxnSpLocks noChangeShapeType="1"/>
              <a:stCxn id="816" idx="1"/>
              <a:endCxn id="706" idx="5"/>
            </p:cNvCxnSpPr>
            <p:nvPr/>
          </p:nvCxnSpPr>
          <p:spPr bwMode="auto">
            <a:xfrm rot="16200000" flipV="1">
              <a:off x="7003203" y="4798260"/>
              <a:ext cx="26380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7" name="Straight Connector 371"/>
            <p:cNvCxnSpPr>
              <a:cxnSpLocks noChangeShapeType="1"/>
              <a:stCxn id="810" idx="1"/>
              <a:endCxn id="706" idx="5"/>
            </p:cNvCxnSpPr>
            <p:nvPr/>
          </p:nvCxnSpPr>
          <p:spPr bwMode="auto">
            <a:xfrm rot="16200000" flipV="1">
              <a:off x="7122928" y="4678535"/>
              <a:ext cx="66320" cy="12912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8" name="Straight Connector 371"/>
            <p:cNvCxnSpPr>
              <a:cxnSpLocks noChangeShapeType="1"/>
              <a:stCxn id="813" idx="2"/>
              <a:endCxn id="707" idx="6"/>
            </p:cNvCxnSpPr>
            <p:nvPr/>
          </p:nvCxnSpPr>
          <p:spPr bwMode="auto">
            <a:xfrm rot="10800000">
              <a:off x="7340731" y="4592770"/>
              <a:ext cx="34217" cy="64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39" name="Straight Connector 371"/>
            <p:cNvCxnSpPr>
              <a:cxnSpLocks noChangeShapeType="1"/>
              <a:stCxn id="811" idx="2"/>
              <a:endCxn id="813" idx="6"/>
            </p:cNvCxnSpPr>
            <p:nvPr/>
          </p:nvCxnSpPr>
          <p:spPr bwMode="auto">
            <a:xfrm rot="10800000" flipV="1">
              <a:off x="7414330" y="4645089"/>
              <a:ext cx="125893" cy="117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40" name="Straight Connector 279"/>
            <p:cNvCxnSpPr>
              <a:cxnSpLocks noChangeShapeType="1"/>
              <a:stCxn id="815" idx="3"/>
              <a:endCxn id="819" idx="7"/>
            </p:cNvCxnSpPr>
            <p:nvPr/>
          </p:nvCxnSpPr>
          <p:spPr bwMode="auto">
            <a:xfrm rot="5400000">
              <a:off x="7445370" y="4889699"/>
              <a:ext cx="223277" cy="568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41" name="Straight Connector 279"/>
            <p:cNvCxnSpPr>
              <a:cxnSpLocks noChangeShapeType="1"/>
              <a:stCxn id="806" idx="3"/>
              <a:endCxn id="814" idx="5"/>
            </p:cNvCxnSpPr>
            <p:nvPr/>
          </p:nvCxnSpPr>
          <p:spPr bwMode="auto">
            <a:xfrm rot="5400000">
              <a:off x="7550804" y="4823515"/>
              <a:ext cx="32423" cy="2046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42" name="Straight Connector 460"/>
            <p:cNvCxnSpPr>
              <a:cxnSpLocks noChangeShapeType="1"/>
              <a:stCxn id="739" idx="3"/>
              <a:endCxn id="809" idx="7"/>
            </p:cNvCxnSpPr>
            <p:nvPr/>
          </p:nvCxnSpPr>
          <p:spPr bwMode="auto">
            <a:xfrm>
              <a:off x="7784261" y="4211800"/>
              <a:ext cx="83929" cy="6175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43" name="Straight Connector 460"/>
            <p:cNvCxnSpPr>
              <a:cxnSpLocks noChangeShapeType="1"/>
              <a:stCxn id="739" idx="5"/>
              <a:endCxn id="745" idx="2"/>
            </p:cNvCxnSpPr>
            <p:nvPr/>
          </p:nvCxnSpPr>
          <p:spPr bwMode="auto">
            <a:xfrm flipV="1">
              <a:off x="7784261" y="4029052"/>
              <a:ext cx="9684"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44" name="Straight Connector 322"/>
            <p:cNvCxnSpPr>
              <a:cxnSpLocks noChangeShapeType="1"/>
              <a:stCxn id="595" idx="5"/>
              <a:endCxn id="608" idx="1"/>
            </p:cNvCxnSpPr>
            <p:nvPr/>
          </p:nvCxnSpPr>
          <p:spPr bwMode="auto">
            <a:xfrm rot="16200000" flipH="1">
              <a:off x="6009394" y="3589144"/>
              <a:ext cx="105437" cy="2019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45" name="Straight Connector 373"/>
            <p:cNvCxnSpPr>
              <a:cxnSpLocks noChangeShapeType="1"/>
              <a:stCxn id="759" idx="4"/>
              <a:endCxn id="760" idx="0"/>
            </p:cNvCxnSpPr>
            <p:nvPr/>
          </p:nvCxnSpPr>
          <p:spPr bwMode="auto">
            <a:xfrm rot="10800000" flipV="1">
              <a:off x="6503513" y="4916352"/>
              <a:ext cx="74599" cy="422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46" name="Straight Connector 47"/>
            <p:cNvCxnSpPr>
              <a:cxnSpLocks noChangeShapeType="1"/>
              <a:stCxn id="847" idx="7"/>
              <a:endCxn id="848" idx="1"/>
            </p:cNvCxnSpPr>
            <p:nvPr/>
          </p:nvCxnSpPr>
          <p:spPr bwMode="auto">
            <a:xfrm rot="5400000" flipH="1" flipV="1">
              <a:off x="6498750" y="2166656"/>
              <a:ext cx="291807" cy="34798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47" name="Oval 48"/>
            <p:cNvSpPr>
              <a:spLocks noChangeArrowheads="1"/>
            </p:cNvSpPr>
            <p:nvPr/>
          </p:nvSpPr>
          <p:spPr bwMode="auto">
            <a:xfrm>
              <a:off x="6438668" y="248175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48" name="Oval 49"/>
            <p:cNvSpPr>
              <a:spLocks noChangeArrowheads="1"/>
            </p:cNvSpPr>
            <p:nvPr/>
          </p:nvSpPr>
          <p:spPr bwMode="auto">
            <a:xfrm>
              <a:off x="6812416" y="2191444"/>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49" name="Oval 50"/>
            <p:cNvSpPr>
              <a:spLocks noChangeArrowheads="1"/>
            </p:cNvSpPr>
            <p:nvPr/>
          </p:nvSpPr>
          <p:spPr bwMode="auto">
            <a:xfrm>
              <a:off x="6983817" y="2136715"/>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50" name="Oval 51"/>
            <p:cNvSpPr>
              <a:spLocks noChangeArrowheads="1"/>
            </p:cNvSpPr>
            <p:nvPr/>
          </p:nvSpPr>
          <p:spPr bwMode="auto">
            <a:xfrm>
              <a:off x="6948109" y="2481752"/>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51" name="Oval 52"/>
            <p:cNvSpPr>
              <a:spLocks noChangeArrowheads="1"/>
            </p:cNvSpPr>
            <p:nvPr/>
          </p:nvSpPr>
          <p:spPr bwMode="auto">
            <a:xfrm>
              <a:off x="6900498" y="252696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52" name="Oval 53"/>
            <p:cNvSpPr>
              <a:spLocks noChangeArrowheads="1"/>
            </p:cNvSpPr>
            <p:nvPr/>
          </p:nvSpPr>
          <p:spPr bwMode="auto">
            <a:xfrm>
              <a:off x="7129032" y="2441300"/>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53" name="Oval 54"/>
            <p:cNvSpPr>
              <a:spLocks noChangeArrowheads="1"/>
            </p:cNvSpPr>
            <p:nvPr/>
          </p:nvSpPr>
          <p:spPr bwMode="auto">
            <a:xfrm>
              <a:off x="7176643" y="2622147"/>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54" name="Oval 55"/>
            <p:cNvSpPr>
              <a:spLocks noChangeArrowheads="1"/>
            </p:cNvSpPr>
            <p:nvPr/>
          </p:nvSpPr>
          <p:spPr bwMode="auto">
            <a:xfrm>
              <a:off x="7071898" y="300525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55" name="Oval 56"/>
            <p:cNvSpPr>
              <a:spLocks noChangeArrowheads="1"/>
            </p:cNvSpPr>
            <p:nvPr/>
          </p:nvSpPr>
          <p:spPr bwMode="auto">
            <a:xfrm>
              <a:off x="7119510" y="271733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56" name="Oval 57"/>
            <p:cNvSpPr>
              <a:spLocks noChangeArrowheads="1"/>
            </p:cNvSpPr>
            <p:nvPr/>
          </p:nvSpPr>
          <p:spPr bwMode="auto">
            <a:xfrm>
              <a:off x="7152837" y="286248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57" name="Oval 59"/>
            <p:cNvSpPr>
              <a:spLocks noChangeArrowheads="1"/>
            </p:cNvSpPr>
            <p:nvPr/>
          </p:nvSpPr>
          <p:spPr bwMode="auto">
            <a:xfrm>
              <a:off x="7240918" y="2952907"/>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58" name="Oval 60"/>
            <p:cNvSpPr>
              <a:spLocks noChangeArrowheads="1"/>
            </p:cNvSpPr>
            <p:nvPr/>
          </p:nvSpPr>
          <p:spPr bwMode="auto">
            <a:xfrm>
              <a:off x="7284124" y="2763620"/>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59" name="Oval 61"/>
            <p:cNvSpPr>
              <a:spLocks noChangeArrowheads="1"/>
            </p:cNvSpPr>
            <p:nvPr/>
          </p:nvSpPr>
          <p:spPr bwMode="auto">
            <a:xfrm>
              <a:off x="6767186" y="256503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0" name="Oval 62"/>
            <p:cNvSpPr>
              <a:spLocks noChangeArrowheads="1"/>
            </p:cNvSpPr>
            <p:nvPr/>
          </p:nvSpPr>
          <p:spPr bwMode="auto">
            <a:xfrm>
              <a:off x="6667203" y="2612629"/>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1" name="Oval 63"/>
            <p:cNvSpPr>
              <a:spLocks noChangeArrowheads="1"/>
            </p:cNvSpPr>
            <p:nvPr/>
          </p:nvSpPr>
          <p:spPr bwMode="auto">
            <a:xfrm>
              <a:off x="6860027" y="266022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2" name="Oval 64"/>
            <p:cNvSpPr>
              <a:spLocks noChangeArrowheads="1"/>
            </p:cNvSpPr>
            <p:nvPr/>
          </p:nvSpPr>
          <p:spPr bwMode="auto">
            <a:xfrm>
              <a:off x="6621971" y="289817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3" name="Oval 65"/>
            <p:cNvSpPr>
              <a:spLocks noChangeArrowheads="1"/>
            </p:cNvSpPr>
            <p:nvPr/>
          </p:nvSpPr>
          <p:spPr bwMode="auto">
            <a:xfrm>
              <a:off x="6948109" y="275540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4" name="Oval 66"/>
            <p:cNvSpPr>
              <a:spLocks noChangeArrowheads="1"/>
            </p:cNvSpPr>
            <p:nvPr/>
          </p:nvSpPr>
          <p:spPr bwMode="auto">
            <a:xfrm>
              <a:off x="6867170" y="2876761"/>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5" name="Oval 67"/>
            <p:cNvSpPr>
              <a:spLocks noChangeArrowheads="1"/>
            </p:cNvSpPr>
            <p:nvPr/>
          </p:nvSpPr>
          <p:spPr bwMode="auto">
            <a:xfrm>
              <a:off x="6781470" y="2767301"/>
              <a:ext cx="4046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6" name="Oval 68"/>
            <p:cNvSpPr>
              <a:spLocks noChangeArrowheads="1"/>
            </p:cNvSpPr>
            <p:nvPr/>
          </p:nvSpPr>
          <p:spPr bwMode="auto">
            <a:xfrm>
              <a:off x="6838603" y="303857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7" name="Oval 69"/>
            <p:cNvSpPr>
              <a:spLocks noChangeArrowheads="1"/>
            </p:cNvSpPr>
            <p:nvPr/>
          </p:nvSpPr>
          <p:spPr bwMode="auto">
            <a:xfrm>
              <a:off x="6986198" y="290055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8" name="Oval 70"/>
            <p:cNvSpPr>
              <a:spLocks noChangeArrowheads="1"/>
            </p:cNvSpPr>
            <p:nvPr/>
          </p:nvSpPr>
          <p:spPr bwMode="auto">
            <a:xfrm>
              <a:off x="7176643" y="205105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69" name="Oval 71"/>
            <p:cNvSpPr>
              <a:spLocks noChangeArrowheads="1"/>
            </p:cNvSpPr>
            <p:nvPr/>
          </p:nvSpPr>
          <p:spPr bwMode="auto">
            <a:xfrm>
              <a:off x="7328999" y="223903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0" name="Oval 72"/>
            <p:cNvSpPr>
              <a:spLocks noChangeArrowheads="1"/>
            </p:cNvSpPr>
            <p:nvPr/>
          </p:nvSpPr>
          <p:spPr bwMode="auto">
            <a:xfrm>
              <a:off x="7452788" y="210577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1" name="Oval 73"/>
            <p:cNvSpPr>
              <a:spLocks noChangeArrowheads="1"/>
            </p:cNvSpPr>
            <p:nvPr/>
          </p:nvSpPr>
          <p:spPr bwMode="auto">
            <a:xfrm>
              <a:off x="7419461" y="230804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2" name="Oval 74"/>
            <p:cNvSpPr>
              <a:spLocks noChangeArrowheads="1"/>
            </p:cNvSpPr>
            <p:nvPr/>
          </p:nvSpPr>
          <p:spPr bwMode="auto">
            <a:xfrm>
              <a:off x="7650374" y="222237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3" name="Oval 75"/>
            <p:cNvSpPr>
              <a:spLocks noChangeArrowheads="1"/>
            </p:cNvSpPr>
            <p:nvPr/>
          </p:nvSpPr>
          <p:spPr bwMode="auto">
            <a:xfrm>
              <a:off x="7695606" y="2403227"/>
              <a:ext cx="40469"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4" name="Oval 77"/>
            <p:cNvSpPr>
              <a:spLocks noChangeArrowheads="1"/>
            </p:cNvSpPr>
            <p:nvPr/>
          </p:nvSpPr>
          <p:spPr bwMode="auto">
            <a:xfrm>
              <a:off x="7640852" y="249602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5" name="Oval 82"/>
            <p:cNvSpPr>
              <a:spLocks noChangeArrowheads="1"/>
            </p:cNvSpPr>
            <p:nvPr/>
          </p:nvSpPr>
          <p:spPr bwMode="auto">
            <a:xfrm>
              <a:off x="7288529" y="234611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6" name="Oval 83"/>
            <p:cNvSpPr>
              <a:spLocks noChangeArrowheads="1"/>
            </p:cNvSpPr>
            <p:nvPr/>
          </p:nvSpPr>
          <p:spPr bwMode="auto">
            <a:xfrm>
              <a:off x="7376610" y="2438920"/>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7" name="Oval 86"/>
            <p:cNvSpPr>
              <a:spLocks noChangeArrowheads="1"/>
            </p:cNvSpPr>
            <p:nvPr/>
          </p:nvSpPr>
          <p:spPr bwMode="auto">
            <a:xfrm>
              <a:off x="7300432" y="254600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8" name="Oval 88"/>
            <p:cNvSpPr>
              <a:spLocks noChangeArrowheads="1"/>
            </p:cNvSpPr>
            <p:nvPr/>
          </p:nvSpPr>
          <p:spPr bwMode="auto">
            <a:xfrm>
              <a:off x="7324238" y="2895798"/>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79" name="Oval 100"/>
            <p:cNvSpPr>
              <a:spLocks noChangeArrowheads="1"/>
            </p:cNvSpPr>
            <p:nvPr/>
          </p:nvSpPr>
          <p:spPr bwMode="auto">
            <a:xfrm>
              <a:off x="7286149" y="307664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0" name="Oval 104"/>
            <p:cNvSpPr>
              <a:spLocks noChangeArrowheads="1"/>
            </p:cNvSpPr>
            <p:nvPr/>
          </p:nvSpPr>
          <p:spPr bwMode="auto">
            <a:xfrm>
              <a:off x="7298051" y="327652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1" name="Oval 124"/>
            <p:cNvSpPr>
              <a:spLocks noChangeArrowheads="1"/>
            </p:cNvSpPr>
            <p:nvPr/>
          </p:nvSpPr>
          <p:spPr bwMode="auto">
            <a:xfrm>
              <a:off x="6581502" y="3098062"/>
              <a:ext cx="38089"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2" name="Oval 125"/>
            <p:cNvSpPr>
              <a:spLocks noChangeArrowheads="1"/>
            </p:cNvSpPr>
            <p:nvPr/>
          </p:nvSpPr>
          <p:spPr bwMode="auto">
            <a:xfrm>
              <a:off x="6724336" y="305284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3" name="Oval 126"/>
            <p:cNvSpPr>
              <a:spLocks noChangeArrowheads="1"/>
            </p:cNvSpPr>
            <p:nvPr/>
          </p:nvSpPr>
          <p:spPr bwMode="auto">
            <a:xfrm>
              <a:off x="6724336" y="319086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4" name="Oval 128"/>
            <p:cNvSpPr>
              <a:spLocks noChangeArrowheads="1"/>
            </p:cNvSpPr>
            <p:nvPr/>
          </p:nvSpPr>
          <p:spPr bwMode="auto">
            <a:xfrm>
              <a:off x="6900498" y="3152791"/>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5" name="Oval 129"/>
            <p:cNvSpPr>
              <a:spLocks noChangeArrowheads="1"/>
            </p:cNvSpPr>
            <p:nvPr/>
          </p:nvSpPr>
          <p:spPr bwMode="auto">
            <a:xfrm>
              <a:off x="6948109" y="3333639"/>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6" name="Oval 131"/>
            <p:cNvSpPr>
              <a:spLocks noChangeArrowheads="1"/>
            </p:cNvSpPr>
            <p:nvPr/>
          </p:nvSpPr>
          <p:spPr bwMode="auto">
            <a:xfrm>
              <a:off x="6895737" y="3428822"/>
              <a:ext cx="38089"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7" name="Oval 886"/>
            <p:cNvSpPr>
              <a:spLocks noChangeArrowheads="1"/>
            </p:cNvSpPr>
            <p:nvPr/>
          </p:nvSpPr>
          <p:spPr bwMode="auto">
            <a:xfrm>
              <a:off x="7100465" y="333839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8" name="Oval 887"/>
            <p:cNvSpPr>
              <a:spLocks noChangeArrowheads="1"/>
            </p:cNvSpPr>
            <p:nvPr/>
          </p:nvSpPr>
          <p:spPr bwMode="auto">
            <a:xfrm>
              <a:off x="6812416" y="351686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89" name="Oval 888"/>
            <p:cNvSpPr>
              <a:spLocks noChangeArrowheads="1"/>
            </p:cNvSpPr>
            <p:nvPr/>
          </p:nvSpPr>
          <p:spPr bwMode="auto">
            <a:xfrm>
              <a:off x="7057615" y="347165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90" name="Oval 889"/>
            <p:cNvSpPr>
              <a:spLocks noChangeArrowheads="1"/>
            </p:cNvSpPr>
            <p:nvPr/>
          </p:nvSpPr>
          <p:spPr bwMode="auto">
            <a:xfrm>
              <a:off x="6412482" y="3219419"/>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91" name="Oval 890"/>
            <p:cNvSpPr>
              <a:spLocks noChangeArrowheads="1"/>
            </p:cNvSpPr>
            <p:nvPr/>
          </p:nvSpPr>
          <p:spPr bwMode="auto">
            <a:xfrm>
              <a:off x="6631493" y="337171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892" name="Oval 891"/>
            <p:cNvSpPr>
              <a:spLocks noChangeArrowheads="1"/>
            </p:cNvSpPr>
            <p:nvPr/>
          </p:nvSpPr>
          <p:spPr bwMode="auto">
            <a:xfrm>
              <a:off x="6419624" y="347641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893" name="Straight Connector 144"/>
            <p:cNvCxnSpPr>
              <a:cxnSpLocks noChangeShapeType="1"/>
              <a:stCxn id="849" idx="2"/>
              <a:endCxn id="848" idx="7"/>
            </p:cNvCxnSpPr>
            <p:nvPr/>
          </p:nvCxnSpPr>
          <p:spPr bwMode="auto">
            <a:xfrm rot="10800000" flipV="1">
              <a:off x="6846405" y="2155688"/>
              <a:ext cx="137513" cy="390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94" name="Straight Connector 147"/>
            <p:cNvCxnSpPr>
              <a:cxnSpLocks noChangeShapeType="1"/>
              <a:stCxn id="849" idx="7"/>
              <a:endCxn id="868" idx="2"/>
            </p:cNvCxnSpPr>
            <p:nvPr/>
          </p:nvCxnSpPr>
          <p:spPr bwMode="auto">
            <a:xfrm rot="5400000" flipH="1" flipV="1">
              <a:off x="7061806" y="2025893"/>
              <a:ext cx="71478" cy="160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95" name="Straight Connector 150"/>
            <p:cNvCxnSpPr>
              <a:cxnSpLocks noChangeShapeType="1"/>
              <a:stCxn id="870" idx="1"/>
              <a:endCxn id="868" idx="6"/>
            </p:cNvCxnSpPr>
            <p:nvPr/>
          </p:nvCxnSpPr>
          <p:spPr bwMode="auto">
            <a:xfrm rot="16200000" flipV="1">
              <a:off x="7317859" y="1969331"/>
              <a:ext cx="39055" cy="2408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96" name="Straight Connector 153"/>
            <p:cNvCxnSpPr>
              <a:cxnSpLocks noChangeShapeType="1"/>
              <a:stCxn id="875" idx="0"/>
              <a:endCxn id="868" idx="4"/>
            </p:cNvCxnSpPr>
            <p:nvPr/>
          </p:nvCxnSpPr>
          <p:spPr bwMode="auto">
            <a:xfrm rot="16200000" flipV="1">
              <a:off x="7123626" y="2162710"/>
              <a:ext cx="256436" cy="1097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97" name="Straight Connector 156"/>
            <p:cNvCxnSpPr>
              <a:cxnSpLocks noChangeShapeType="1"/>
              <a:stCxn id="870" idx="3"/>
              <a:endCxn id="869" idx="7"/>
            </p:cNvCxnSpPr>
            <p:nvPr/>
          </p:nvCxnSpPr>
          <p:spPr bwMode="auto">
            <a:xfrm rot="5400000">
              <a:off x="7358021" y="2142133"/>
              <a:ext cx="104638" cy="949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98" name="Straight Connector 159"/>
            <p:cNvCxnSpPr>
              <a:cxnSpLocks noChangeShapeType="1"/>
              <a:stCxn id="871" idx="0"/>
              <a:endCxn id="869" idx="4"/>
            </p:cNvCxnSpPr>
            <p:nvPr/>
          </p:nvCxnSpPr>
          <p:spPr bwMode="auto">
            <a:xfrm rot="16200000" flipV="1">
              <a:off x="7377343" y="2246405"/>
              <a:ext cx="32423" cy="897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99" name="Straight Connector 162"/>
            <p:cNvCxnSpPr>
              <a:cxnSpLocks noChangeShapeType="1"/>
              <a:stCxn id="872" idx="2"/>
              <a:endCxn id="869" idx="6"/>
            </p:cNvCxnSpPr>
            <p:nvPr/>
          </p:nvCxnSpPr>
          <p:spPr bwMode="auto">
            <a:xfrm rot="10800000" flipV="1">
              <a:off x="7368053" y="2241167"/>
              <a:ext cx="280838" cy="147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0" name="Straight Connector 166"/>
            <p:cNvCxnSpPr>
              <a:cxnSpLocks noChangeShapeType="1"/>
              <a:stCxn id="872" idx="5"/>
              <a:endCxn id="873" idx="0"/>
            </p:cNvCxnSpPr>
            <p:nvPr/>
          </p:nvCxnSpPr>
          <p:spPr bwMode="auto">
            <a:xfrm rot="16200000" flipH="1">
              <a:off x="7625559" y="2311334"/>
              <a:ext cx="147377"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1" name="Straight Connector 169"/>
            <p:cNvCxnSpPr>
              <a:cxnSpLocks noChangeShapeType="1"/>
              <a:stCxn id="873" idx="4"/>
              <a:endCxn id="874" idx="7"/>
            </p:cNvCxnSpPr>
            <p:nvPr/>
          </p:nvCxnSpPr>
          <p:spPr bwMode="auto">
            <a:xfrm rot="5400000">
              <a:off x="7664470" y="2449725"/>
              <a:ext cx="61162"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2" name="Straight Connector 172"/>
            <p:cNvCxnSpPr>
              <a:cxnSpLocks noChangeShapeType="1"/>
              <a:stCxn id="873" idx="3"/>
              <a:endCxn id="870" idx="5"/>
            </p:cNvCxnSpPr>
            <p:nvPr/>
          </p:nvCxnSpPr>
          <p:spPr bwMode="auto">
            <a:xfrm rot="5400000" flipH="1">
              <a:off x="7445532" y="2177932"/>
              <a:ext cx="296965" cy="2156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3" name="Straight Connector 175"/>
            <p:cNvCxnSpPr>
              <a:cxnSpLocks noChangeShapeType="1"/>
              <a:stCxn id="874" idx="2"/>
              <a:endCxn id="871" idx="6"/>
            </p:cNvCxnSpPr>
            <p:nvPr/>
          </p:nvCxnSpPr>
          <p:spPr bwMode="auto">
            <a:xfrm rot="10800000">
              <a:off x="7457792" y="2326646"/>
              <a:ext cx="182706" cy="1886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4" name="Straight Connector 178"/>
            <p:cNvCxnSpPr>
              <a:cxnSpLocks noChangeShapeType="1"/>
              <a:stCxn id="876" idx="0"/>
              <a:endCxn id="871" idx="4"/>
            </p:cNvCxnSpPr>
            <p:nvPr/>
          </p:nvCxnSpPr>
          <p:spPr bwMode="auto">
            <a:xfrm rot="5400000" flipH="1" flipV="1">
              <a:off x="7370281" y="2371983"/>
              <a:ext cx="9432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5" name="Straight Connector 182"/>
            <p:cNvCxnSpPr>
              <a:cxnSpLocks noChangeShapeType="1"/>
              <a:stCxn id="876" idx="1"/>
              <a:endCxn id="875" idx="5"/>
            </p:cNvCxnSpPr>
            <p:nvPr/>
          </p:nvCxnSpPr>
          <p:spPr bwMode="auto">
            <a:xfrm rot="16200000" flipV="1">
              <a:off x="7317739" y="2380767"/>
              <a:ext cx="67057" cy="619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6" name="Straight Connector 185"/>
            <p:cNvCxnSpPr>
              <a:cxnSpLocks noChangeShapeType="1"/>
              <a:stCxn id="876" idx="2"/>
              <a:endCxn id="852" idx="6"/>
            </p:cNvCxnSpPr>
            <p:nvPr/>
          </p:nvCxnSpPr>
          <p:spPr bwMode="auto">
            <a:xfrm rot="10800000" flipV="1">
              <a:off x="7169207" y="2459285"/>
              <a:ext cx="207239" cy="2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7" name="Straight Connector 188"/>
            <p:cNvCxnSpPr>
              <a:cxnSpLocks noChangeShapeType="1"/>
              <a:stCxn id="852" idx="1"/>
              <a:endCxn id="868" idx="4"/>
            </p:cNvCxnSpPr>
            <p:nvPr/>
          </p:nvCxnSpPr>
          <p:spPr bwMode="auto">
            <a:xfrm rot="5400000" flipH="1" flipV="1">
              <a:off x="6986869" y="2238134"/>
              <a:ext cx="358864"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8" name="Straight Connector 191"/>
            <p:cNvCxnSpPr>
              <a:cxnSpLocks noChangeShapeType="1"/>
              <a:stCxn id="890" idx="0"/>
              <a:endCxn id="847" idx="4"/>
            </p:cNvCxnSpPr>
            <p:nvPr/>
          </p:nvCxnSpPr>
          <p:spPr bwMode="auto">
            <a:xfrm rot="5400000" flipH="1" flipV="1">
              <a:off x="6093435" y="2856819"/>
              <a:ext cx="701516" cy="258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09" name="Straight Connector 195"/>
            <p:cNvCxnSpPr>
              <a:cxnSpLocks noChangeShapeType="1"/>
              <a:stCxn id="875" idx="5"/>
              <a:endCxn id="877" idx="0"/>
            </p:cNvCxnSpPr>
            <p:nvPr/>
          </p:nvCxnSpPr>
          <p:spPr bwMode="auto">
            <a:xfrm rot="16200000" flipH="1">
              <a:off x="7236641" y="2461865"/>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0" name="Straight Connector 198"/>
            <p:cNvCxnSpPr>
              <a:cxnSpLocks noChangeShapeType="1"/>
              <a:stCxn id="877" idx="3"/>
              <a:endCxn id="858" idx="7"/>
            </p:cNvCxnSpPr>
            <p:nvPr/>
          </p:nvCxnSpPr>
          <p:spPr bwMode="auto">
            <a:xfrm rot="16200000" flipH="1">
              <a:off x="7216781" y="2668600"/>
              <a:ext cx="190854" cy="109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1" name="Straight Connector 202"/>
            <p:cNvCxnSpPr>
              <a:cxnSpLocks noChangeShapeType="1"/>
              <a:stCxn id="858" idx="2"/>
              <a:endCxn id="853" idx="5"/>
            </p:cNvCxnSpPr>
            <p:nvPr/>
          </p:nvCxnSpPr>
          <p:spPr bwMode="auto">
            <a:xfrm rot="10800000">
              <a:off x="7211171" y="2655297"/>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2" name="Straight Connector 205"/>
            <p:cNvCxnSpPr>
              <a:cxnSpLocks noChangeShapeType="1"/>
              <a:stCxn id="853" idx="1"/>
              <a:endCxn id="850" idx="5"/>
            </p:cNvCxnSpPr>
            <p:nvPr/>
          </p:nvCxnSpPr>
          <p:spPr bwMode="auto">
            <a:xfrm rot="16200000" flipV="1">
              <a:off x="7026555" y="2471178"/>
              <a:ext cx="114218" cy="1994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3" name="Straight Connector 208"/>
            <p:cNvCxnSpPr>
              <a:cxnSpLocks noChangeShapeType="1"/>
              <a:stCxn id="855" idx="1"/>
              <a:endCxn id="850" idx="4"/>
            </p:cNvCxnSpPr>
            <p:nvPr/>
          </p:nvCxnSpPr>
          <p:spPr bwMode="auto">
            <a:xfrm rot="16200000" flipV="1">
              <a:off x="6946788" y="2541900"/>
              <a:ext cx="203381" cy="1575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4" name="Straight Connector 211"/>
            <p:cNvCxnSpPr>
              <a:cxnSpLocks noChangeShapeType="1"/>
              <a:stCxn id="855" idx="3"/>
              <a:endCxn id="861" idx="6"/>
            </p:cNvCxnSpPr>
            <p:nvPr/>
          </p:nvCxnSpPr>
          <p:spPr bwMode="auto">
            <a:xfrm rot="5400000" flipH="1">
              <a:off x="6977000" y="2599376"/>
              <a:ext cx="70004" cy="2304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5" name="Straight Connector 214"/>
            <p:cNvCxnSpPr>
              <a:cxnSpLocks noChangeShapeType="1"/>
              <a:stCxn id="878" idx="0"/>
              <a:endCxn id="858" idx="4"/>
            </p:cNvCxnSpPr>
            <p:nvPr/>
          </p:nvCxnSpPr>
          <p:spPr bwMode="auto">
            <a:xfrm rot="16200000" flipV="1">
              <a:off x="7276023" y="2829408"/>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6" name="Straight Connector 217"/>
            <p:cNvCxnSpPr>
              <a:cxnSpLocks noChangeShapeType="1"/>
              <a:stCxn id="879" idx="0"/>
              <a:endCxn id="878" idx="5"/>
            </p:cNvCxnSpPr>
            <p:nvPr/>
          </p:nvCxnSpPr>
          <p:spPr bwMode="auto">
            <a:xfrm rot="5400000" flipH="1" flipV="1">
              <a:off x="7256964" y="2975947"/>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7" name="Straight Connector 220"/>
            <p:cNvCxnSpPr>
              <a:cxnSpLocks noChangeShapeType="1"/>
              <a:stCxn id="880" idx="0"/>
              <a:endCxn id="879" idx="4"/>
            </p:cNvCxnSpPr>
            <p:nvPr/>
          </p:nvCxnSpPr>
          <p:spPr bwMode="auto">
            <a:xfrm rot="16200000" flipV="1">
              <a:off x="7229537" y="3188333"/>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8" name="Straight Connector 223"/>
            <p:cNvCxnSpPr>
              <a:cxnSpLocks noChangeShapeType="1"/>
              <a:stCxn id="887" idx="6"/>
              <a:endCxn id="880" idx="4"/>
            </p:cNvCxnSpPr>
            <p:nvPr/>
          </p:nvCxnSpPr>
          <p:spPr bwMode="auto">
            <a:xfrm flipV="1">
              <a:off x="7140800" y="3314811"/>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19" name="Straight Connector 226"/>
            <p:cNvCxnSpPr>
              <a:cxnSpLocks noChangeShapeType="1"/>
              <a:stCxn id="889" idx="0"/>
              <a:endCxn id="887" idx="4"/>
            </p:cNvCxnSpPr>
            <p:nvPr/>
          </p:nvCxnSpPr>
          <p:spPr bwMode="auto">
            <a:xfrm rot="5400000" flipH="1" flipV="1">
              <a:off x="7050570" y="3402379"/>
              <a:ext cx="96532"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0" name="Straight Connector 229"/>
            <p:cNvCxnSpPr>
              <a:cxnSpLocks noChangeShapeType="1"/>
              <a:stCxn id="888" idx="1"/>
              <a:endCxn id="889" idx="4"/>
            </p:cNvCxnSpPr>
            <p:nvPr/>
          </p:nvCxnSpPr>
          <p:spPr bwMode="auto">
            <a:xfrm rot="5400000" flipH="1" flipV="1">
              <a:off x="6941962" y="3387022"/>
              <a:ext cx="10062" cy="2591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1" name="Straight Connector 242"/>
            <p:cNvCxnSpPr>
              <a:cxnSpLocks noChangeShapeType="1"/>
              <a:endCxn id="892" idx="4"/>
            </p:cNvCxnSpPr>
            <p:nvPr/>
          </p:nvCxnSpPr>
          <p:spPr bwMode="auto">
            <a:xfrm rot="16200000" flipV="1">
              <a:off x="6402788" y="3548811"/>
              <a:ext cx="79584" cy="10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2" name="Straight Connector 245"/>
            <p:cNvCxnSpPr>
              <a:cxnSpLocks noChangeShapeType="1"/>
              <a:stCxn id="892" idx="0"/>
              <a:endCxn id="890" idx="4"/>
            </p:cNvCxnSpPr>
            <p:nvPr/>
          </p:nvCxnSpPr>
          <p:spPr bwMode="auto">
            <a:xfrm rot="16200000" flipV="1">
              <a:off x="6325496" y="3364593"/>
              <a:ext cx="217381" cy="58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3" name="Straight Connector 248"/>
            <p:cNvCxnSpPr>
              <a:cxnSpLocks noChangeShapeType="1"/>
              <a:stCxn id="891" idx="3"/>
              <a:endCxn id="892" idx="7"/>
            </p:cNvCxnSpPr>
            <p:nvPr/>
          </p:nvCxnSpPr>
          <p:spPr bwMode="auto">
            <a:xfrm rot="5400000">
              <a:off x="6504516" y="3350017"/>
              <a:ext cx="78847" cy="185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4" name="Straight Connector 251"/>
            <p:cNvCxnSpPr>
              <a:cxnSpLocks noChangeShapeType="1"/>
              <a:stCxn id="884" idx="4"/>
              <a:endCxn id="885" idx="1"/>
            </p:cNvCxnSpPr>
            <p:nvPr/>
          </p:nvCxnSpPr>
          <p:spPr bwMode="auto">
            <a:xfrm rot="16200000" flipH="1">
              <a:off x="6866052" y="3247549"/>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5" name="Straight Connector 254"/>
            <p:cNvCxnSpPr>
              <a:cxnSpLocks noChangeShapeType="1"/>
              <a:stCxn id="885" idx="5"/>
              <a:endCxn id="887" idx="2"/>
            </p:cNvCxnSpPr>
            <p:nvPr/>
          </p:nvCxnSpPr>
          <p:spPr bwMode="auto">
            <a:xfrm rot="5400000" flipH="1" flipV="1">
              <a:off x="7039307" y="3302162"/>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6" name="Straight Connector 257"/>
            <p:cNvCxnSpPr>
              <a:cxnSpLocks noChangeShapeType="1"/>
              <a:stCxn id="885" idx="4"/>
              <a:endCxn id="889" idx="2"/>
            </p:cNvCxnSpPr>
            <p:nvPr/>
          </p:nvCxnSpPr>
          <p:spPr bwMode="auto">
            <a:xfrm rot="16200000" flipH="1">
              <a:off x="6952500" y="3388029"/>
              <a:ext cx="12158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7" name="Straight Connector 260"/>
            <p:cNvCxnSpPr>
              <a:cxnSpLocks noChangeShapeType="1"/>
              <a:stCxn id="885" idx="4"/>
              <a:endCxn id="886" idx="7"/>
            </p:cNvCxnSpPr>
            <p:nvPr/>
          </p:nvCxnSpPr>
          <p:spPr bwMode="auto">
            <a:xfrm rot="5400000">
              <a:off x="6918152" y="3380413"/>
              <a:ext cx="6116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8" name="Straight Connector 263"/>
            <p:cNvCxnSpPr>
              <a:cxnSpLocks noChangeShapeType="1"/>
              <a:stCxn id="885" idx="1"/>
            </p:cNvCxnSpPr>
            <p:nvPr/>
          </p:nvCxnSpPr>
          <p:spPr bwMode="auto">
            <a:xfrm rot="-5400000" flipH="1" flipV="1">
              <a:off x="6618672" y="3420129"/>
              <a:ext cx="419649" cy="255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9" name="Straight Connector 266"/>
            <p:cNvCxnSpPr>
              <a:cxnSpLocks noChangeShapeType="1"/>
              <a:stCxn id="885" idx="2"/>
            </p:cNvCxnSpPr>
            <p:nvPr/>
          </p:nvCxnSpPr>
          <p:spPr bwMode="auto">
            <a:xfrm rot="10800000" flipV="1">
              <a:off x="6820244" y="3351655"/>
              <a:ext cx="130104" cy="2964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0" name="Straight Connector 269"/>
            <p:cNvCxnSpPr>
              <a:cxnSpLocks noChangeShapeType="1"/>
              <a:stCxn id="885" idx="0"/>
              <a:endCxn id="854" idx="4"/>
            </p:cNvCxnSpPr>
            <p:nvPr/>
          </p:nvCxnSpPr>
          <p:spPr bwMode="auto">
            <a:xfrm rot="5400000" flipH="1" flipV="1">
              <a:off x="6885649" y="3127702"/>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1" name="Straight Connector 272"/>
            <p:cNvCxnSpPr>
              <a:cxnSpLocks noChangeShapeType="1"/>
              <a:stCxn id="885" idx="7"/>
              <a:endCxn id="857" idx="4"/>
            </p:cNvCxnSpPr>
            <p:nvPr/>
          </p:nvCxnSpPr>
          <p:spPr bwMode="auto">
            <a:xfrm rot="5400000" flipH="1" flipV="1">
              <a:off x="6949187" y="3025313"/>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2" name="Straight Connector 275"/>
            <p:cNvCxnSpPr>
              <a:cxnSpLocks noChangeShapeType="1"/>
              <a:stCxn id="885" idx="0"/>
              <a:endCxn id="867" idx="4"/>
            </p:cNvCxnSpPr>
            <p:nvPr/>
          </p:nvCxnSpPr>
          <p:spPr bwMode="auto">
            <a:xfrm rot="5400000" flipH="1" flipV="1">
              <a:off x="6792103" y="3118085"/>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3" name="Straight Connector 279"/>
            <p:cNvCxnSpPr>
              <a:cxnSpLocks noChangeShapeType="1"/>
              <a:stCxn id="855" idx="4"/>
              <a:endCxn id="867" idx="7"/>
            </p:cNvCxnSpPr>
            <p:nvPr/>
          </p:nvCxnSpPr>
          <p:spPr bwMode="auto">
            <a:xfrm rot="5400000">
              <a:off x="7004492" y="2771004"/>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4" name="Straight Connector 282"/>
            <p:cNvCxnSpPr>
              <a:cxnSpLocks noChangeShapeType="1"/>
              <a:stCxn id="855" idx="4"/>
              <a:endCxn id="856" idx="1"/>
            </p:cNvCxnSpPr>
            <p:nvPr/>
          </p:nvCxnSpPr>
          <p:spPr bwMode="auto">
            <a:xfrm rot="16200000" flipH="1">
              <a:off x="7092085" y="2803492"/>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5" name="Straight Connector 285"/>
            <p:cNvCxnSpPr>
              <a:cxnSpLocks noChangeShapeType="1"/>
              <a:stCxn id="854" idx="7"/>
              <a:endCxn id="857" idx="3"/>
            </p:cNvCxnSpPr>
            <p:nvPr/>
          </p:nvCxnSpPr>
          <p:spPr bwMode="auto">
            <a:xfrm rot="5400000" flipH="1" flipV="1">
              <a:off x="7163459" y="2926610"/>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6" name="Straight Connector 288"/>
            <p:cNvCxnSpPr>
              <a:cxnSpLocks noChangeShapeType="1"/>
              <a:stCxn id="856" idx="5"/>
              <a:endCxn id="878" idx="2"/>
            </p:cNvCxnSpPr>
            <p:nvPr/>
          </p:nvCxnSpPr>
          <p:spPr bwMode="auto">
            <a:xfrm rot="16200000" flipH="1">
              <a:off x="7245538" y="2837450"/>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7" name="Straight Connector 291"/>
            <p:cNvCxnSpPr>
              <a:cxnSpLocks noChangeShapeType="1"/>
              <a:stCxn id="856" idx="5"/>
              <a:endCxn id="857" idx="0"/>
            </p:cNvCxnSpPr>
            <p:nvPr/>
          </p:nvCxnSpPr>
          <p:spPr bwMode="auto">
            <a:xfrm rot="16200000" flipH="1">
              <a:off x="7196127" y="2886862"/>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8" name="Straight Connector 294"/>
            <p:cNvCxnSpPr>
              <a:cxnSpLocks noChangeShapeType="1"/>
              <a:stCxn id="863" idx="1"/>
              <a:endCxn id="861" idx="5"/>
            </p:cNvCxnSpPr>
            <p:nvPr/>
          </p:nvCxnSpPr>
          <p:spPr bwMode="auto">
            <a:xfrm rot="16200000" flipV="1">
              <a:off x="6888734" y="2696478"/>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39" name="Straight Connector 297"/>
            <p:cNvCxnSpPr>
              <a:cxnSpLocks noChangeShapeType="1"/>
              <a:stCxn id="864" idx="7"/>
              <a:endCxn id="863" idx="3"/>
            </p:cNvCxnSpPr>
            <p:nvPr/>
          </p:nvCxnSpPr>
          <p:spPr bwMode="auto">
            <a:xfrm rot="5400000" flipH="1" flipV="1">
              <a:off x="6880036" y="2807891"/>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40" name="Straight Connector 300"/>
            <p:cNvCxnSpPr>
              <a:cxnSpLocks noChangeShapeType="1"/>
              <a:stCxn id="866" idx="2"/>
              <a:endCxn id="864" idx="4"/>
            </p:cNvCxnSpPr>
            <p:nvPr/>
          </p:nvCxnSpPr>
          <p:spPr bwMode="auto">
            <a:xfrm rot="10800000" flipH="1">
              <a:off x="6838012" y="2913945"/>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41" name="Straight Connector 303"/>
            <p:cNvCxnSpPr>
              <a:cxnSpLocks noChangeShapeType="1"/>
              <a:endCxn id="866" idx="4"/>
            </p:cNvCxnSpPr>
            <p:nvPr/>
          </p:nvCxnSpPr>
          <p:spPr bwMode="auto">
            <a:xfrm rot="16200000" flipV="1">
              <a:off x="6849082" y="3085003"/>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42" name="Straight Connector 306"/>
            <p:cNvCxnSpPr>
              <a:cxnSpLocks noChangeShapeType="1"/>
              <a:stCxn id="883" idx="6"/>
              <a:endCxn id="884" idx="2"/>
            </p:cNvCxnSpPr>
            <p:nvPr/>
          </p:nvCxnSpPr>
          <p:spPr bwMode="auto">
            <a:xfrm flipV="1">
              <a:off x="6762476" y="3171855"/>
              <a:ext cx="140096"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43" name="Straight Connector 310"/>
            <p:cNvCxnSpPr>
              <a:cxnSpLocks noChangeShapeType="1"/>
              <a:stCxn id="883" idx="0"/>
              <a:endCxn id="882" idx="4"/>
            </p:cNvCxnSpPr>
            <p:nvPr/>
          </p:nvCxnSpPr>
          <p:spPr bwMode="auto">
            <a:xfrm rot="5400000" flipH="1" flipV="1">
              <a:off x="6693000" y="3140906"/>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44" name="Straight Connector 313"/>
            <p:cNvCxnSpPr>
              <a:cxnSpLocks noChangeShapeType="1"/>
              <a:stCxn id="882" idx="1"/>
              <a:endCxn id="862" idx="5"/>
            </p:cNvCxnSpPr>
            <p:nvPr/>
          </p:nvCxnSpPr>
          <p:spPr bwMode="auto">
            <a:xfrm rot="16200000" flipV="1">
              <a:off x="6629792" y="2958526"/>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45" name="Straight Connector 316"/>
            <p:cNvCxnSpPr>
              <a:cxnSpLocks noChangeShapeType="1"/>
              <a:stCxn id="882" idx="2"/>
              <a:endCxn id="881" idx="6"/>
            </p:cNvCxnSpPr>
            <p:nvPr/>
          </p:nvCxnSpPr>
          <p:spPr bwMode="auto">
            <a:xfrm rot="10800000" flipV="1">
              <a:off x="6619152" y="3071638"/>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46" name="Straight Connector 319"/>
            <p:cNvCxnSpPr>
              <a:cxnSpLocks noChangeShapeType="1"/>
              <a:endCxn id="891" idx="5"/>
            </p:cNvCxnSpPr>
            <p:nvPr/>
          </p:nvCxnSpPr>
          <p:spPr bwMode="auto">
            <a:xfrm rot="16200000" flipV="1">
              <a:off x="6503128" y="3564665"/>
              <a:ext cx="349474" cy="2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47" name="Straight Connector 322"/>
            <p:cNvCxnSpPr>
              <a:cxnSpLocks noChangeShapeType="1"/>
              <a:stCxn id="862" idx="6"/>
              <a:endCxn id="865" idx="3"/>
            </p:cNvCxnSpPr>
            <p:nvPr/>
          </p:nvCxnSpPr>
          <p:spPr bwMode="auto">
            <a:xfrm flipV="1">
              <a:off x="6661762" y="2799727"/>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37" name="Straight Connector 325"/>
            <p:cNvCxnSpPr>
              <a:cxnSpLocks noChangeShapeType="1"/>
              <a:stCxn id="860" idx="5"/>
              <a:endCxn id="865" idx="1"/>
            </p:cNvCxnSpPr>
            <p:nvPr/>
          </p:nvCxnSpPr>
          <p:spPr bwMode="auto">
            <a:xfrm rot="16200000" flipH="1">
              <a:off x="6681072" y="2665880"/>
              <a:ext cx="126008" cy="87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38" name="Straight Connector 328"/>
            <p:cNvCxnSpPr>
              <a:cxnSpLocks noChangeShapeType="1"/>
              <a:stCxn id="859" idx="5"/>
              <a:endCxn id="865" idx="0"/>
            </p:cNvCxnSpPr>
            <p:nvPr/>
          </p:nvCxnSpPr>
          <p:spPr bwMode="auto">
            <a:xfrm rot="16200000" flipH="1">
              <a:off x="6718221" y="2682931"/>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39" name="Straight Connector 331"/>
            <p:cNvCxnSpPr>
              <a:cxnSpLocks noChangeShapeType="1"/>
              <a:stCxn id="851" idx="3"/>
              <a:endCxn id="859" idx="7"/>
            </p:cNvCxnSpPr>
            <p:nvPr/>
          </p:nvCxnSpPr>
          <p:spPr bwMode="auto">
            <a:xfrm rot="5400000">
              <a:off x="6848302" y="2514531"/>
              <a:ext cx="11054"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40" name="Straight Connector 334"/>
            <p:cNvCxnSpPr>
              <a:cxnSpLocks noChangeShapeType="1"/>
              <a:stCxn id="851" idx="6"/>
              <a:endCxn id="850" idx="3"/>
            </p:cNvCxnSpPr>
            <p:nvPr/>
          </p:nvCxnSpPr>
          <p:spPr bwMode="auto">
            <a:xfrm flipV="1">
              <a:off x="6939372" y="2513815"/>
              <a:ext cx="16786" cy="331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541" name="Oval 337"/>
            <p:cNvSpPr>
              <a:spLocks noChangeArrowheads="1"/>
            </p:cNvSpPr>
            <p:nvPr/>
          </p:nvSpPr>
          <p:spPr bwMode="auto">
            <a:xfrm>
              <a:off x="7814634" y="266735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42" name="Oval 338"/>
            <p:cNvSpPr>
              <a:spLocks noChangeArrowheads="1"/>
            </p:cNvSpPr>
            <p:nvPr/>
          </p:nvSpPr>
          <p:spPr bwMode="auto">
            <a:xfrm>
              <a:off x="7707508" y="305047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43" name="Oval 339"/>
            <p:cNvSpPr>
              <a:spLocks noChangeArrowheads="1"/>
            </p:cNvSpPr>
            <p:nvPr/>
          </p:nvSpPr>
          <p:spPr bwMode="auto">
            <a:xfrm>
              <a:off x="7757501" y="2757782"/>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44" name="Oval 340"/>
            <p:cNvSpPr>
              <a:spLocks noChangeArrowheads="1"/>
            </p:cNvSpPr>
            <p:nvPr/>
          </p:nvSpPr>
          <p:spPr bwMode="auto">
            <a:xfrm>
              <a:off x="7790828" y="290769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45" name="Oval 341"/>
            <p:cNvSpPr>
              <a:spLocks noChangeArrowheads="1"/>
            </p:cNvSpPr>
            <p:nvPr/>
          </p:nvSpPr>
          <p:spPr bwMode="auto">
            <a:xfrm>
              <a:off x="7859864" y="316706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46" name="Oval 342"/>
            <p:cNvSpPr>
              <a:spLocks noChangeArrowheads="1"/>
            </p:cNvSpPr>
            <p:nvPr/>
          </p:nvSpPr>
          <p:spPr bwMode="auto">
            <a:xfrm>
              <a:off x="7919379" y="2805374"/>
              <a:ext cx="42850"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47" name="Oval 343"/>
            <p:cNvSpPr>
              <a:spLocks noChangeArrowheads="1"/>
            </p:cNvSpPr>
            <p:nvPr/>
          </p:nvSpPr>
          <p:spPr bwMode="auto">
            <a:xfrm>
              <a:off x="7495639" y="270543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48" name="Oval 344"/>
            <p:cNvSpPr>
              <a:spLocks noChangeArrowheads="1"/>
            </p:cNvSpPr>
            <p:nvPr/>
          </p:nvSpPr>
          <p:spPr bwMode="auto">
            <a:xfrm>
              <a:off x="7583719" y="2800615"/>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49" name="Oval 345"/>
            <p:cNvSpPr>
              <a:spLocks noChangeArrowheads="1"/>
            </p:cNvSpPr>
            <p:nvPr/>
          </p:nvSpPr>
          <p:spPr bwMode="auto">
            <a:xfrm>
              <a:off x="7500400" y="2919593"/>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50" name="Oval 346"/>
            <p:cNvSpPr>
              <a:spLocks noChangeArrowheads="1"/>
            </p:cNvSpPr>
            <p:nvPr/>
          </p:nvSpPr>
          <p:spPr bwMode="auto">
            <a:xfrm>
              <a:off x="7419461" y="281013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51" name="Oval 347"/>
            <p:cNvSpPr>
              <a:spLocks noChangeArrowheads="1"/>
            </p:cNvSpPr>
            <p:nvPr/>
          </p:nvSpPr>
          <p:spPr bwMode="auto">
            <a:xfrm>
              <a:off x="7476594" y="308140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52" name="Oval 348"/>
            <p:cNvSpPr>
              <a:spLocks noChangeArrowheads="1"/>
            </p:cNvSpPr>
            <p:nvPr/>
          </p:nvSpPr>
          <p:spPr bwMode="auto">
            <a:xfrm>
              <a:off x="7624189" y="294576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53" name="Oval 349"/>
            <p:cNvSpPr>
              <a:spLocks noChangeArrowheads="1"/>
            </p:cNvSpPr>
            <p:nvPr/>
          </p:nvSpPr>
          <p:spPr bwMode="auto">
            <a:xfrm>
              <a:off x="8076496" y="315755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54" name="Oval 350"/>
            <p:cNvSpPr>
              <a:spLocks noChangeArrowheads="1"/>
            </p:cNvSpPr>
            <p:nvPr/>
          </p:nvSpPr>
          <p:spPr bwMode="auto">
            <a:xfrm>
              <a:off x="7981274" y="325749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55" name="Oval 351"/>
            <p:cNvSpPr>
              <a:spLocks noChangeArrowheads="1"/>
            </p:cNvSpPr>
            <p:nvPr/>
          </p:nvSpPr>
          <p:spPr bwMode="auto">
            <a:xfrm>
              <a:off x="7933662" y="3319362"/>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56" name="Oval 352"/>
            <p:cNvSpPr>
              <a:spLocks noChangeArrowheads="1"/>
            </p:cNvSpPr>
            <p:nvPr/>
          </p:nvSpPr>
          <p:spPr bwMode="auto">
            <a:xfrm>
              <a:off x="7538489" y="319562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57" name="Oval 353"/>
            <p:cNvSpPr>
              <a:spLocks noChangeArrowheads="1"/>
            </p:cNvSpPr>
            <p:nvPr/>
          </p:nvSpPr>
          <p:spPr bwMode="auto">
            <a:xfrm>
              <a:off x="7671800" y="350734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58" name="Oval 355"/>
            <p:cNvSpPr>
              <a:spLocks noChangeArrowheads="1"/>
            </p:cNvSpPr>
            <p:nvPr/>
          </p:nvSpPr>
          <p:spPr bwMode="auto">
            <a:xfrm>
              <a:off x="7812253" y="345023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559" name="Straight Connector 356"/>
            <p:cNvCxnSpPr>
              <a:cxnSpLocks noChangeShapeType="1"/>
              <a:stCxn id="1546" idx="2"/>
              <a:endCxn id="1541" idx="5"/>
            </p:cNvCxnSpPr>
            <p:nvPr/>
          </p:nvCxnSpPr>
          <p:spPr bwMode="auto">
            <a:xfrm rot="10800000">
              <a:off x="7847737" y="2699510"/>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0" name="Straight Connector 357"/>
            <p:cNvCxnSpPr>
              <a:cxnSpLocks noChangeShapeType="1"/>
              <a:stCxn id="1543" idx="3"/>
              <a:endCxn id="1547" idx="6"/>
            </p:cNvCxnSpPr>
            <p:nvPr/>
          </p:nvCxnSpPr>
          <p:spPr bwMode="auto">
            <a:xfrm rot="5400000" flipH="1">
              <a:off x="7613888" y="2643912"/>
              <a:ext cx="7000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1" name="Straight Connector 358"/>
            <p:cNvCxnSpPr>
              <a:cxnSpLocks noChangeShapeType="1"/>
              <a:stCxn id="1553" idx="0"/>
              <a:endCxn id="1546" idx="4"/>
            </p:cNvCxnSpPr>
            <p:nvPr/>
          </p:nvCxnSpPr>
          <p:spPr bwMode="auto">
            <a:xfrm rot="16200000" flipV="1">
              <a:off x="7860988" y="2925221"/>
              <a:ext cx="312440" cy="1542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2" name="Straight Connector 359"/>
            <p:cNvCxnSpPr>
              <a:cxnSpLocks noChangeShapeType="1"/>
              <a:stCxn id="1554" idx="0"/>
              <a:endCxn id="1553" idx="5"/>
            </p:cNvCxnSpPr>
            <p:nvPr/>
          </p:nvCxnSpPr>
          <p:spPr bwMode="auto">
            <a:xfrm rot="5400000" flipH="1" flipV="1">
              <a:off x="8021584" y="3168883"/>
              <a:ext cx="64846" cy="1091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3" name="Straight Connector 360"/>
            <p:cNvCxnSpPr>
              <a:cxnSpLocks noChangeShapeType="1"/>
              <a:stCxn id="1555" idx="0"/>
              <a:endCxn id="1554" idx="4"/>
            </p:cNvCxnSpPr>
            <p:nvPr/>
          </p:nvCxnSpPr>
          <p:spPr bwMode="auto">
            <a:xfrm rot="5400000" flipH="1" flipV="1">
              <a:off x="7963594" y="3284846"/>
              <a:ext cx="26528"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4" name="Straight Connector 361"/>
            <p:cNvCxnSpPr>
              <a:cxnSpLocks noChangeShapeType="1"/>
              <a:stCxn id="1558" idx="6"/>
              <a:endCxn id="1555" idx="4"/>
            </p:cNvCxnSpPr>
            <p:nvPr/>
          </p:nvCxnSpPr>
          <p:spPr bwMode="auto">
            <a:xfrm flipV="1">
              <a:off x="7850319" y="3359024"/>
              <a:ext cx="103942" cy="1097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5" name="Straight Connector 363"/>
            <p:cNvCxnSpPr>
              <a:cxnSpLocks noChangeShapeType="1"/>
              <a:stCxn id="1556" idx="4"/>
              <a:endCxn id="1557" idx="1"/>
            </p:cNvCxnSpPr>
            <p:nvPr/>
          </p:nvCxnSpPr>
          <p:spPr bwMode="auto">
            <a:xfrm rot="16200000" flipH="1">
              <a:off x="7478262" y="3316117"/>
              <a:ext cx="279280" cy="1175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6" name="Straight Connector 364"/>
            <p:cNvCxnSpPr>
              <a:cxnSpLocks noChangeShapeType="1"/>
              <a:stCxn id="1557" idx="5"/>
              <a:endCxn id="1558" idx="2"/>
            </p:cNvCxnSpPr>
            <p:nvPr/>
          </p:nvCxnSpPr>
          <p:spPr bwMode="auto">
            <a:xfrm rot="5400000" flipH="1" flipV="1">
              <a:off x="7721522" y="3451711"/>
              <a:ext cx="72952" cy="1071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7" name="Straight Connector 366"/>
            <p:cNvCxnSpPr>
              <a:cxnSpLocks noChangeShapeType="1"/>
              <a:stCxn id="1557" idx="2"/>
              <a:endCxn id="889" idx="6"/>
            </p:cNvCxnSpPr>
            <p:nvPr/>
          </p:nvCxnSpPr>
          <p:spPr bwMode="auto">
            <a:xfrm rot="10800000">
              <a:off x="7096253" y="3492401"/>
              <a:ext cx="574588" cy="35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8" name="Straight Connector 367"/>
            <p:cNvCxnSpPr>
              <a:cxnSpLocks noChangeShapeType="1"/>
              <a:stCxn id="1557" idx="0"/>
              <a:endCxn id="1542" idx="4"/>
            </p:cNvCxnSpPr>
            <p:nvPr/>
          </p:nvCxnSpPr>
          <p:spPr bwMode="auto">
            <a:xfrm rot="5400000" flipH="1" flipV="1">
              <a:off x="7498551" y="3280154"/>
              <a:ext cx="420762" cy="361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69" name="Straight Connector 368"/>
            <p:cNvCxnSpPr>
              <a:cxnSpLocks noChangeShapeType="1"/>
              <a:stCxn id="1557" idx="7"/>
              <a:endCxn id="1545" idx="4"/>
            </p:cNvCxnSpPr>
            <p:nvPr/>
          </p:nvCxnSpPr>
          <p:spPr bwMode="auto">
            <a:xfrm rot="5400000" flipH="1" flipV="1">
              <a:off x="7637553" y="3274032"/>
              <a:ext cx="307095" cy="173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0" name="Straight Connector 369"/>
            <p:cNvCxnSpPr>
              <a:cxnSpLocks noChangeShapeType="1"/>
              <a:stCxn id="1557" idx="0"/>
              <a:endCxn id="1552" idx="4"/>
            </p:cNvCxnSpPr>
            <p:nvPr/>
          </p:nvCxnSpPr>
          <p:spPr bwMode="auto">
            <a:xfrm rot="16200000" flipV="1">
              <a:off x="7405005" y="3222761"/>
              <a:ext cx="523926" cy="477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1" name="Straight Connector 370"/>
            <p:cNvCxnSpPr>
              <a:cxnSpLocks noChangeShapeType="1"/>
              <a:stCxn id="1543" idx="4"/>
              <a:endCxn id="1552" idx="7"/>
            </p:cNvCxnSpPr>
            <p:nvPr/>
          </p:nvCxnSpPr>
          <p:spPr bwMode="auto">
            <a:xfrm rot="5400000">
              <a:off x="7641057" y="2815217"/>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2" name="Straight Connector 371"/>
            <p:cNvCxnSpPr>
              <a:cxnSpLocks noChangeShapeType="1"/>
              <a:stCxn id="1543" idx="4"/>
              <a:endCxn id="1544" idx="1"/>
            </p:cNvCxnSpPr>
            <p:nvPr/>
          </p:nvCxnSpPr>
          <p:spPr bwMode="auto">
            <a:xfrm rot="16200000" flipH="1">
              <a:off x="7728650" y="2847706"/>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3" name="Straight Connector 372"/>
            <p:cNvCxnSpPr>
              <a:cxnSpLocks noChangeShapeType="1"/>
              <a:stCxn id="1542" idx="7"/>
              <a:endCxn id="1545" idx="3"/>
            </p:cNvCxnSpPr>
            <p:nvPr/>
          </p:nvCxnSpPr>
          <p:spPr bwMode="auto">
            <a:xfrm rot="16200000" flipH="1">
              <a:off x="7729351" y="3067048"/>
              <a:ext cx="146373" cy="1225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4" name="Straight Connector 373"/>
            <p:cNvCxnSpPr>
              <a:cxnSpLocks noChangeShapeType="1"/>
              <a:stCxn id="1544" idx="5"/>
              <a:endCxn id="1553" idx="2"/>
            </p:cNvCxnSpPr>
            <p:nvPr/>
          </p:nvCxnSpPr>
          <p:spPr bwMode="auto">
            <a:xfrm rot="16200000" flipH="1">
              <a:off x="7830503" y="2933264"/>
              <a:ext cx="236541" cy="2524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5" name="Straight Connector 375"/>
            <p:cNvCxnSpPr>
              <a:cxnSpLocks noChangeShapeType="1"/>
              <a:stCxn id="1548" idx="1"/>
              <a:endCxn id="1547" idx="5"/>
            </p:cNvCxnSpPr>
            <p:nvPr/>
          </p:nvCxnSpPr>
          <p:spPr bwMode="auto">
            <a:xfrm rot="16200000" flipV="1">
              <a:off x="7525300" y="2740691"/>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6" name="Straight Connector 376"/>
            <p:cNvCxnSpPr>
              <a:cxnSpLocks noChangeShapeType="1"/>
              <a:stCxn id="1549" idx="7"/>
              <a:endCxn id="1548" idx="3"/>
            </p:cNvCxnSpPr>
            <p:nvPr/>
          </p:nvCxnSpPr>
          <p:spPr bwMode="auto">
            <a:xfrm rot="5400000" flipH="1" flipV="1">
              <a:off x="7516601" y="2852104"/>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7" name="Straight Connector 377"/>
            <p:cNvCxnSpPr>
              <a:cxnSpLocks noChangeShapeType="1"/>
              <a:stCxn id="1551" idx="2"/>
              <a:endCxn id="1549" idx="4"/>
            </p:cNvCxnSpPr>
            <p:nvPr/>
          </p:nvCxnSpPr>
          <p:spPr bwMode="auto">
            <a:xfrm rot="10800000" flipH="1">
              <a:off x="7474577" y="295815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8" name="Straight Connector 378"/>
            <p:cNvCxnSpPr>
              <a:cxnSpLocks noChangeShapeType="1"/>
              <a:endCxn id="1551" idx="4"/>
            </p:cNvCxnSpPr>
            <p:nvPr/>
          </p:nvCxnSpPr>
          <p:spPr bwMode="auto">
            <a:xfrm rot="16200000" flipV="1">
              <a:off x="7485648" y="312921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79" name="Straight Connector 379"/>
            <p:cNvCxnSpPr>
              <a:cxnSpLocks noChangeShapeType="1"/>
              <a:stCxn id="880" idx="6"/>
              <a:endCxn id="1556" idx="2"/>
            </p:cNvCxnSpPr>
            <p:nvPr/>
          </p:nvCxnSpPr>
          <p:spPr bwMode="auto">
            <a:xfrm flipV="1">
              <a:off x="7337064" y="3216068"/>
              <a:ext cx="202074"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0" name="Straight Connector 380"/>
            <p:cNvCxnSpPr>
              <a:cxnSpLocks noChangeShapeType="1"/>
              <a:stCxn id="880" idx="7"/>
              <a:endCxn id="1550" idx="5"/>
            </p:cNvCxnSpPr>
            <p:nvPr/>
          </p:nvCxnSpPr>
          <p:spPr bwMode="auto">
            <a:xfrm rot="5400000" flipH="1" flipV="1">
              <a:off x="7173407" y="3002432"/>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1" name="Straight Connector 381"/>
            <p:cNvCxnSpPr>
              <a:cxnSpLocks noChangeShapeType="1"/>
              <a:stCxn id="876" idx="5"/>
              <a:endCxn id="1550" idx="0"/>
            </p:cNvCxnSpPr>
            <p:nvPr/>
          </p:nvCxnSpPr>
          <p:spPr bwMode="auto">
            <a:xfrm rot="16200000" flipH="1">
              <a:off x="7255105" y="2627462"/>
              <a:ext cx="338231" cy="284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2" name="Straight Connector 382"/>
            <p:cNvCxnSpPr>
              <a:cxnSpLocks noChangeShapeType="1"/>
              <a:stCxn id="1547" idx="0"/>
              <a:endCxn id="876" idx="5"/>
            </p:cNvCxnSpPr>
            <p:nvPr/>
          </p:nvCxnSpPr>
          <p:spPr bwMode="auto">
            <a:xfrm rot="16200000" flipV="1">
              <a:off x="7345928" y="2536638"/>
              <a:ext cx="232120"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3" name="Straight Connector 385"/>
            <p:cNvCxnSpPr>
              <a:cxnSpLocks noChangeShapeType="1"/>
              <a:stCxn id="1541" idx="2"/>
              <a:endCxn id="876" idx="5"/>
            </p:cNvCxnSpPr>
            <p:nvPr/>
          </p:nvCxnSpPr>
          <p:spPr bwMode="auto">
            <a:xfrm rot="10800000">
              <a:off x="7410017" y="2472549"/>
              <a:ext cx="404148" cy="2129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4" name="Straight Connector 388"/>
            <p:cNvCxnSpPr>
              <a:cxnSpLocks noChangeShapeType="1"/>
              <a:stCxn id="877" idx="7"/>
              <a:endCxn id="876" idx="5"/>
            </p:cNvCxnSpPr>
            <p:nvPr/>
          </p:nvCxnSpPr>
          <p:spPr bwMode="auto">
            <a:xfrm rot="5400000" flipH="1" flipV="1">
              <a:off x="7332826" y="2474205"/>
              <a:ext cx="7884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5" name="Straight Connector 396"/>
            <p:cNvCxnSpPr>
              <a:cxnSpLocks noChangeShapeType="1"/>
              <a:stCxn id="886" idx="3"/>
            </p:cNvCxnSpPr>
            <p:nvPr/>
          </p:nvCxnSpPr>
          <p:spPr bwMode="auto">
            <a:xfrm rot="5400000">
              <a:off x="6761602" y="3523304"/>
              <a:ext cx="202754" cy="739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6" name="Straight Connector 402"/>
            <p:cNvCxnSpPr>
              <a:cxnSpLocks noChangeShapeType="1"/>
              <a:stCxn id="874" idx="2"/>
              <a:endCxn id="876" idx="6"/>
            </p:cNvCxnSpPr>
            <p:nvPr/>
          </p:nvCxnSpPr>
          <p:spPr bwMode="auto">
            <a:xfrm rot="10800000">
              <a:off x="7415828" y="2459285"/>
              <a:ext cx="224670"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7" name="Straight Connector 412"/>
            <p:cNvCxnSpPr>
              <a:cxnSpLocks noChangeShapeType="1"/>
              <a:stCxn id="847" idx="5"/>
              <a:endCxn id="851" idx="4"/>
            </p:cNvCxnSpPr>
            <p:nvPr/>
          </p:nvCxnSpPr>
          <p:spPr bwMode="auto">
            <a:xfrm rot="16200000" flipH="1">
              <a:off x="6668851" y="2315628"/>
              <a:ext cx="52319" cy="4486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8" name="Straight Connector 415"/>
            <p:cNvCxnSpPr>
              <a:cxnSpLocks noChangeShapeType="1"/>
              <a:stCxn id="890" idx="7"/>
              <a:endCxn id="881" idx="3"/>
            </p:cNvCxnSpPr>
            <p:nvPr/>
          </p:nvCxnSpPr>
          <p:spPr bwMode="auto">
            <a:xfrm rot="5400000" flipH="1" flipV="1">
              <a:off x="6467635" y="3107702"/>
              <a:ext cx="95795" cy="1400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89" name="Straight Connector 419"/>
            <p:cNvCxnSpPr>
              <a:cxnSpLocks noChangeShapeType="1"/>
              <a:stCxn id="890" idx="7"/>
              <a:endCxn id="862" idx="2"/>
            </p:cNvCxnSpPr>
            <p:nvPr/>
          </p:nvCxnSpPr>
          <p:spPr bwMode="auto">
            <a:xfrm rot="5400000" flipH="1" flipV="1">
              <a:off x="6380291" y="2983559"/>
              <a:ext cx="307282" cy="17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590" name="Oval 456"/>
            <p:cNvSpPr>
              <a:spLocks noChangeArrowheads="1"/>
            </p:cNvSpPr>
            <p:nvPr/>
          </p:nvSpPr>
          <p:spPr bwMode="auto">
            <a:xfrm rot="16200000">
              <a:off x="8136017" y="3095674"/>
              <a:ext cx="3807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91" name="Oval 457"/>
            <p:cNvSpPr>
              <a:spLocks noChangeArrowheads="1"/>
            </p:cNvSpPr>
            <p:nvPr/>
          </p:nvSpPr>
          <p:spPr bwMode="auto">
            <a:xfrm rot="16200000">
              <a:off x="8258617" y="3056412"/>
              <a:ext cx="4283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592" name="Straight Connector 460"/>
            <p:cNvCxnSpPr>
              <a:cxnSpLocks noChangeShapeType="1"/>
              <a:stCxn id="1591" idx="0"/>
              <a:endCxn id="1590" idx="4"/>
            </p:cNvCxnSpPr>
            <p:nvPr/>
          </p:nvCxnSpPr>
          <p:spPr bwMode="auto">
            <a:xfrm rot="10800000" flipV="1">
              <a:off x="8173121" y="3073112"/>
              <a:ext cx="89739" cy="412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593" name="Straight Connector 461"/>
            <p:cNvCxnSpPr>
              <a:cxnSpLocks noChangeShapeType="1"/>
              <a:stCxn id="1602" idx="3"/>
              <a:endCxn id="1591" idx="5"/>
            </p:cNvCxnSpPr>
            <p:nvPr/>
          </p:nvCxnSpPr>
          <p:spPr bwMode="auto">
            <a:xfrm>
              <a:off x="8212503" y="2987633"/>
              <a:ext cx="81346" cy="70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594" name="Oval 463"/>
            <p:cNvSpPr>
              <a:spLocks noChangeArrowheads="1"/>
            </p:cNvSpPr>
            <p:nvPr/>
          </p:nvSpPr>
          <p:spPr bwMode="auto">
            <a:xfrm rot="16200000">
              <a:off x="8041986" y="2537665"/>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95" name="Oval 465"/>
            <p:cNvSpPr>
              <a:spLocks noChangeArrowheads="1"/>
            </p:cNvSpPr>
            <p:nvPr/>
          </p:nvSpPr>
          <p:spPr bwMode="auto">
            <a:xfrm rot="16200000">
              <a:off x="8131257" y="2598344"/>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96" name="Oval 466"/>
            <p:cNvSpPr>
              <a:spLocks noChangeArrowheads="1"/>
            </p:cNvSpPr>
            <p:nvPr/>
          </p:nvSpPr>
          <p:spPr bwMode="auto">
            <a:xfrm rot="16200000">
              <a:off x="8270520" y="2563840"/>
              <a:ext cx="4045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97" name="Oval 467"/>
            <p:cNvSpPr>
              <a:spLocks noChangeArrowheads="1"/>
            </p:cNvSpPr>
            <p:nvPr/>
          </p:nvSpPr>
          <p:spPr bwMode="auto">
            <a:xfrm rot="16200000">
              <a:off x="8305038" y="2641176"/>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98" name="Oval 468"/>
            <p:cNvSpPr>
              <a:spLocks noChangeArrowheads="1"/>
            </p:cNvSpPr>
            <p:nvPr/>
          </p:nvSpPr>
          <p:spPr bwMode="auto">
            <a:xfrm rot="16200000">
              <a:off x="8176489" y="2429394"/>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599" name="Oval 469"/>
            <p:cNvSpPr>
              <a:spLocks noChangeArrowheads="1"/>
            </p:cNvSpPr>
            <p:nvPr/>
          </p:nvSpPr>
          <p:spPr bwMode="auto">
            <a:xfrm rot="16200000">
              <a:off x="8077694" y="2875565"/>
              <a:ext cx="4283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00" name="Oval 470"/>
            <p:cNvSpPr>
              <a:spLocks noChangeArrowheads="1"/>
            </p:cNvSpPr>
            <p:nvPr/>
          </p:nvSpPr>
          <p:spPr bwMode="auto">
            <a:xfrm rot="16200000">
              <a:off x="8166966" y="2781571"/>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01" name="Oval 471"/>
            <p:cNvSpPr>
              <a:spLocks noChangeArrowheads="1"/>
            </p:cNvSpPr>
            <p:nvPr/>
          </p:nvSpPr>
          <p:spPr bwMode="auto">
            <a:xfrm rot="16200000">
              <a:off x="8281233" y="2867236"/>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02" name="Oval 472"/>
            <p:cNvSpPr>
              <a:spLocks noChangeArrowheads="1"/>
            </p:cNvSpPr>
            <p:nvPr/>
          </p:nvSpPr>
          <p:spPr bwMode="auto">
            <a:xfrm rot="16200000">
              <a:off x="8180059" y="2954090"/>
              <a:ext cx="4045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03" name="Oval 474"/>
            <p:cNvSpPr>
              <a:spLocks noChangeArrowheads="1"/>
            </p:cNvSpPr>
            <p:nvPr/>
          </p:nvSpPr>
          <p:spPr bwMode="auto">
            <a:xfrm rot="16200000">
              <a:off x="8307418" y="2738740"/>
              <a:ext cx="4045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04" name="Oval 475"/>
            <p:cNvSpPr>
              <a:spLocks noChangeArrowheads="1"/>
            </p:cNvSpPr>
            <p:nvPr/>
          </p:nvSpPr>
          <p:spPr bwMode="auto">
            <a:xfrm rot="16200000">
              <a:off x="8258616" y="2471037"/>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605" name="Straight Connector 482"/>
            <p:cNvCxnSpPr>
              <a:cxnSpLocks noChangeShapeType="1"/>
              <a:stCxn id="1598" idx="1"/>
              <a:endCxn id="1594" idx="5"/>
            </p:cNvCxnSpPr>
            <p:nvPr/>
          </p:nvCxnSpPr>
          <p:spPr bwMode="auto">
            <a:xfrm rot="10800000" flipV="1">
              <a:off x="8074989" y="2460022"/>
              <a:ext cx="109107" cy="8326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06" name="Straight Connector 483"/>
            <p:cNvCxnSpPr>
              <a:cxnSpLocks noChangeShapeType="1"/>
              <a:stCxn id="1595" idx="3"/>
              <a:endCxn id="1599" idx="6"/>
            </p:cNvCxnSpPr>
            <p:nvPr/>
          </p:nvCxnSpPr>
          <p:spPr bwMode="auto">
            <a:xfrm flipH="1">
              <a:off x="8098877" y="2630980"/>
              <a:ext cx="66497" cy="2416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07" name="Straight Connector 484"/>
            <p:cNvCxnSpPr>
              <a:cxnSpLocks noChangeShapeType="1"/>
              <a:stCxn id="1604" idx="0"/>
              <a:endCxn id="1598" idx="4"/>
            </p:cNvCxnSpPr>
            <p:nvPr/>
          </p:nvCxnSpPr>
          <p:spPr bwMode="auto">
            <a:xfrm rot="10800000">
              <a:off x="8215086" y="2446021"/>
              <a:ext cx="4519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08" name="Straight Connector 493"/>
            <p:cNvCxnSpPr>
              <a:cxnSpLocks noChangeShapeType="1"/>
              <a:stCxn id="1597" idx="2"/>
              <a:endCxn id="1603" idx="4"/>
            </p:cNvCxnSpPr>
            <p:nvPr/>
          </p:nvCxnSpPr>
          <p:spPr bwMode="auto">
            <a:xfrm rot="16200000" flipH="1">
              <a:off x="8298141" y="2709077"/>
              <a:ext cx="76636" cy="206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09" name="Straight Connector 494"/>
            <p:cNvCxnSpPr>
              <a:cxnSpLocks noChangeShapeType="1"/>
              <a:stCxn id="1595" idx="4"/>
              <a:endCxn id="1603" idx="7"/>
            </p:cNvCxnSpPr>
            <p:nvPr/>
          </p:nvCxnSpPr>
          <p:spPr bwMode="auto">
            <a:xfrm>
              <a:off x="8170539" y="2616242"/>
              <a:ext cx="145261" cy="1267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0" name="Straight Connector 495"/>
            <p:cNvCxnSpPr>
              <a:cxnSpLocks noChangeShapeType="1"/>
              <a:stCxn id="1595" idx="4"/>
              <a:endCxn id="1596" idx="1"/>
            </p:cNvCxnSpPr>
            <p:nvPr/>
          </p:nvCxnSpPr>
          <p:spPr bwMode="auto">
            <a:xfrm rot="10800000" flipH="1">
              <a:off x="8170539" y="2598557"/>
              <a:ext cx="108461" cy="176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1" name="Straight Connector 497"/>
            <p:cNvCxnSpPr>
              <a:cxnSpLocks noChangeShapeType="1"/>
              <a:stCxn id="1596" idx="5"/>
              <a:endCxn id="1604" idx="2"/>
            </p:cNvCxnSpPr>
            <p:nvPr/>
          </p:nvCxnSpPr>
          <p:spPr bwMode="auto">
            <a:xfrm flipH="1" flipV="1">
              <a:off x="8278355" y="2510867"/>
              <a:ext cx="27115" cy="582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2" name="Straight Connector 498"/>
            <p:cNvCxnSpPr>
              <a:cxnSpLocks noChangeShapeType="1"/>
              <a:stCxn id="1596" idx="2"/>
              <a:endCxn id="1597" idx="0"/>
            </p:cNvCxnSpPr>
            <p:nvPr/>
          </p:nvCxnSpPr>
          <p:spPr bwMode="auto">
            <a:xfrm rot="16200000" flipH="1">
              <a:off x="8271981" y="2625029"/>
              <a:ext cx="56003" cy="1484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3" name="Straight Connector 499"/>
            <p:cNvCxnSpPr>
              <a:cxnSpLocks noChangeShapeType="1"/>
              <a:stCxn id="1600" idx="1"/>
              <a:endCxn id="1599" idx="5"/>
            </p:cNvCxnSpPr>
            <p:nvPr/>
          </p:nvCxnSpPr>
          <p:spPr bwMode="auto">
            <a:xfrm rot="10800000" flipV="1">
              <a:off x="8111789" y="2813728"/>
              <a:ext cx="63915" cy="648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4" name="Straight Connector 500"/>
            <p:cNvCxnSpPr>
              <a:cxnSpLocks noChangeShapeType="1"/>
              <a:stCxn id="1601" idx="7"/>
              <a:endCxn id="1600" idx="3"/>
            </p:cNvCxnSpPr>
            <p:nvPr/>
          </p:nvCxnSpPr>
          <p:spPr bwMode="auto">
            <a:xfrm flipH="1" flipV="1">
              <a:off x="8201528" y="2813728"/>
              <a:ext cx="89093"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5" name="Straight Connector 501"/>
            <p:cNvCxnSpPr>
              <a:cxnSpLocks noChangeShapeType="1"/>
              <a:stCxn id="1603" idx="2"/>
              <a:endCxn id="1601" idx="4"/>
            </p:cNvCxnSpPr>
            <p:nvPr/>
          </p:nvCxnSpPr>
          <p:spPr bwMode="auto">
            <a:xfrm rot="5400000">
              <a:off x="8272105" y="2827862"/>
              <a:ext cx="106112" cy="71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6" name="Straight Connector 504"/>
            <p:cNvCxnSpPr>
              <a:cxnSpLocks noChangeShapeType="1"/>
              <a:stCxn id="1601" idx="1"/>
              <a:endCxn id="1602" idx="5"/>
            </p:cNvCxnSpPr>
            <p:nvPr/>
          </p:nvCxnSpPr>
          <p:spPr bwMode="auto">
            <a:xfrm rot="10800000" flipV="1">
              <a:off x="8212503" y="2899207"/>
              <a:ext cx="78118" cy="58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7" name="Straight Connector 511"/>
            <p:cNvCxnSpPr>
              <a:cxnSpLocks noChangeShapeType="1"/>
              <a:stCxn id="1594" idx="1"/>
              <a:endCxn id="1541" idx="7"/>
            </p:cNvCxnSpPr>
            <p:nvPr/>
          </p:nvCxnSpPr>
          <p:spPr bwMode="auto">
            <a:xfrm rot="10800000" flipV="1">
              <a:off x="7847737" y="2572029"/>
              <a:ext cx="201429" cy="1002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8" name="Straight Connector 513"/>
            <p:cNvCxnSpPr>
              <a:cxnSpLocks noChangeShapeType="1"/>
              <a:stCxn id="1599" idx="0"/>
              <a:endCxn id="1546" idx="6"/>
            </p:cNvCxnSpPr>
            <p:nvPr/>
          </p:nvCxnSpPr>
          <p:spPr bwMode="auto">
            <a:xfrm rot="10800000">
              <a:off x="7960072" y="2826992"/>
              <a:ext cx="120728" cy="663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19" name="Straight Connector 516"/>
            <p:cNvCxnSpPr>
              <a:cxnSpLocks noChangeShapeType="1"/>
              <a:stCxn id="1590" idx="7"/>
              <a:endCxn id="1553" idx="6"/>
            </p:cNvCxnSpPr>
            <p:nvPr/>
          </p:nvCxnSpPr>
          <p:spPr bwMode="auto">
            <a:xfrm rot="10800000" flipV="1">
              <a:off x="8114371" y="3099640"/>
              <a:ext cx="27115" cy="78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620" name="Oval 55"/>
            <p:cNvSpPr>
              <a:spLocks noChangeArrowheads="1"/>
            </p:cNvSpPr>
            <p:nvPr/>
          </p:nvSpPr>
          <p:spPr bwMode="auto">
            <a:xfrm>
              <a:off x="8174098" y="375244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21" name="Oval 56"/>
            <p:cNvSpPr>
              <a:spLocks noChangeArrowheads="1"/>
            </p:cNvSpPr>
            <p:nvPr/>
          </p:nvSpPr>
          <p:spPr bwMode="auto">
            <a:xfrm>
              <a:off x="8221710" y="3462136"/>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22" name="Oval 57"/>
            <p:cNvSpPr>
              <a:spLocks noChangeArrowheads="1"/>
            </p:cNvSpPr>
            <p:nvPr/>
          </p:nvSpPr>
          <p:spPr bwMode="auto">
            <a:xfrm>
              <a:off x="8252658" y="3609669"/>
              <a:ext cx="42850"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23" name="Oval 59"/>
            <p:cNvSpPr>
              <a:spLocks noChangeArrowheads="1"/>
            </p:cNvSpPr>
            <p:nvPr/>
          </p:nvSpPr>
          <p:spPr bwMode="auto">
            <a:xfrm>
              <a:off x="8345499" y="3697714"/>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24" name="Oval 65"/>
            <p:cNvSpPr>
              <a:spLocks noChangeArrowheads="1"/>
            </p:cNvSpPr>
            <p:nvPr/>
          </p:nvSpPr>
          <p:spPr bwMode="auto">
            <a:xfrm>
              <a:off x="8050309" y="350020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25" name="Oval 66"/>
            <p:cNvSpPr>
              <a:spLocks noChangeArrowheads="1"/>
            </p:cNvSpPr>
            <p:nvPr/>
          </p:nvSpPr>
          <p:spPr bwMode="auto">
            <a:xfrm>
              <a:off x="7966990" y="362156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26" name="Oval 67"/>
            <p:cNvSpPr>
              <a:spLocks noChangeArrowheads="1"/>
            </p:cNvSpPr>
            <p:nvPr/>
          </p:nvSpPr>
          <p:spPr bwMode="auto">
            <a:xfrm>
              <a:off x="7886051" y="351448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27" name="Oval 68"/>
            <p:cNvSpPr>
              <a:spLocks noChangeArrowheads="1"/>
            </p:cNvSpPr>
            <p:nvPr/>
          </p:nvSpPr>
          <p:spPr bwMode="auto">
            <a:xfrm>
              <a:off x="7938423" y="3783379"/>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28" name="Oval 69"/>
            <p:cNvSpPr>
              <a:spLocks noChangeArrowheads="1"/>
            </p:cNvSpPr>
            <p:nvPr/>
          </p:nvSpPr>
          <p:spPr bwMode="auto">
            <a:xfrm>
              <a:off x="8088398" y="3650123"/>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29" name="Oval 125"/>
            <p:cNvSpPr>
              <a:spLocks noChangeArrowheads="1"/>
            </p:cNvSpPr>
            <p:nvPr/>
          </p:nvSpPr>
          <p:spPr bwMode="auto">
            <a:xfrm>
              <a:off x="7824156" y="3800035"/>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30" name="Oval 126"/>
            <p:cNvSpPr>
              <a:spLocks noChangeArrowheads="1"/>
            </p:cNvSpPr>
            <p:nvPr/>
          </p:nvSpPr>
          <p:spPr bwMode="auto">
            <a:xfrm>
              <a:off x="7824156" y="3940431"/>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31" name="Oval 128"/>
            <p:cNvSpPr>
              <a:spLocks noChangeArrowheads="1"/>
            </p:cNvSpPr>
            <p:nvPr/>
          </p:nvSpPr>
          <p:spPr bwMode="auto">
            <a:xfrm>
              <a:off x="8005079" y="390235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632" name="Straight Connector 211"/>
            <p:cNvCxnSpPr>
              <a:cxnSpLocks noChangeShapeType="1"/>
              <a:stCxn id="1621" idx="3"/>
              <a:endCxn id="1554" idx="4"/>
            </p:cNvCxnSpPr>
            <p:nvPr/>
          </p:nvCxnSpPr>
          <p:spPr bwMode="auto">
            <a:xfrm rot="5400000" flipH="1">
              <a:off x="8013049" y="3280583"/>
              <a:ext cx="20264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33" name="Straight Connector 279"/>
            <p:cNvCxnSpPr>
              <a:cxnSpLocks noChangeShapeType="1"/>
              <a:stCxn id="1621" idx="4"/>
              <a:endCxn id="1628" idx="7"/>
            </p:cNvCxnSpPr>
            <p:nvPr/>
          </p:nvCxnSpPr>
          <p:spPr bwMode="auto">
            <a:xfrm rot="5400000">
              <a:off x="8106492" y="3518252"/>
              <a:ext cx="153273"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34" name="Straight Connector 282"/>
            <p:cNvCxnSpPr>
              <a:cxnSpLocks noChangeShapeType="1"/>
              <a:stCxn id="1621" idx="4"/>
              <a:endCxn id="1622" idx="1"/>
            </p:cNvCxnSpPr>
            <p:nvPr/>
          </p:nvCxnSpPr>
          <p:spPr bwMode="auto">
            <a:xfrm rot="16200000" flipH="1">
              <a:off x="8194408" y="3551064"/>
              <a:ext cx="114955"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35" name="Straight Connector 285"/>
            <p:cNvCxnSpPr>
              <a:cxnSpLocks noChangeShapeType="1"/>
              <a:stCxn id="1620" idx="7"/>
              <a:endCxn id="1623" idx="3"/>
            </p:cNvCxnSpPr>
            <p:nvPr/>
          </p:nvCxnSpPr>
          <p:spPr bwMode="auto">
            <a:xfrm rot="5400000" flipH="1" flipV="1">
              <a:off x="8265459" y="3673859"/>
              <a:ext cx="25791" cy="1433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36" name="Straight Connector 291"/>
            <p:cNvCxnSpPr>
              <a:cxnSpLocks noChangeShapeType="1"/>
              <a:stCxn id="1622" idx="5"/>
              <a:endCxn id="1623" idx="0"/>
            </p:cNvCxnSpPr>
            <p:nvPr/>
          </p:nvCxnSpPr>
          <p:spPr bwMode="auto">
            <a:xfrm rot="16200000" flipH="1">
              <a:off x="8298496" y="3633742"/>
              <a:ext cx="55267" cy="761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37" name="Straight Connector 294"/>
            <p:cNvCxnSpPr>
              <a:cxnSpLocks noChangeShapeType="1"/>
              <a:stCxn id="1624" idx="1"/>
              <a:endCxn id="1555" idx="4"/>
            </p:cNvCxnSpPr>
            <p:nvPr/>
          </p:nvCxnSpPr>
          <p:spPr bwMode="auto">
            <a:xfrm rot="16200000" flipV="1">
              <a:off x="7930516" y="3382770"/>
              <a:ext cx="148851" cy="1013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38" name="Straight Connector 297"/>
            <p:cNvCxnSpPr>
              <a:cxnSpLocks noChangeShapeType="1"/>
              <a:stCxn id="1625" idx="7"/>
              <a:endCxn id="1624" idx="3"/>
            </p:cNvCxnSpPr>
            <p:nvPr/>
          </p:nvCxnSpPr>
          <p:spPr bwMode="auto">
            <a:xfrm rot="5400000" flipH="1" flipV="1">
              <a:off x="7982036" y="3555140"/>
              <a:ext cx="93585"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39" name="Straight Connector 300"/>
            <p:cNvCxnSpPr>
              <a:cxnSpLocks noChangeShapeType="1"/>
              <a:stCxn id="1627" idx="2"/>
              <a:endCxn id="1625" idx="4"/>
            </p:cNvCxnSpPr>
            <p:nvPr/>
          </p:nvCxnSpPr>
          <p:spPr bwMode="auto">
            <a:xfrm rot="10800000" flipH="1">
              <a:off x="7940704" y="366114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0" name="Straight Connector 303"/>
            <p:cNvCxnSpPr>
              <a:cxnSpLocks noChangeShapeType="1"/>
              <a:endCxn id="1627" idx="4"/>
            </p:cNvCxnSpPr>
            <p:nvPr/>
          </p:nvCxnSpPr>
          <p:spPr bwMode="auto">
            <a:xfrm rot="16200000" flipV="1">
              <a:off x="7951129" y="383220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1" name="Straight Connector 306"/>
            <p:cNvCxnSpPr>
              <a:cxnSpLocks noChangeShapeType="1"/>
              <a:stCxn id="1630" idx="6"/>
              <a:endCxn id="1631" idx="2"/>
            </p:cNvCxnSpPr>
            <p:nvPr/>
          </p:nvCxnSpPr>
          <p:spPr bwMode="auto">
            <a:xfrm flipV="1">
              <a:off x="7864522" y="3919058"/>
              <a:ext cx="140742"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2" name="Straight Connector 310"/>
            <p:cNvCxnSpPr>
              <a:cxnSpLocks noChangeShapeType="1"/>
              <a:stCxn id="1630" idx="0"/>
              <a:endCxn id="1629" idx="4"/>
            </p:cNvCxnSpPr>
            <p:nvPr/>
          </p:nvCxnSpPr>
          <p:spPr bwMode="auto">
            <a:xfrm rot="5400000" flipH="1" flipV="1">
              <a:off x="7795046" y="3888109"/>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3" name="Straight Connector 322"/>
            <p:cNvCxnSpPr>
              <a:cxnSpLocks noChangeShapeType="1"/>
              <a:stCxn id="742" idx="5"/>
              <a:endCxn id="1626" idx="3"/>
            </p:cNvCxnSpPr>
            <p:nvPr/>
          </p:nvCxnSpPr>
          <p:spPr bwMode="auto">
            <a:xfrm flipV="1">
              <a:off x="7829459" y="3546775"/>
              <a:ext cx="60520" cy="2226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4" name="Straight Connector 371"/>
            <p:cNvCxnSpPr>
              <a:cxnSpLocks noChangeShapeType="1"/>
              <a:endCxn id="1630" idx="3"/>
            </p:cNvCxnSpPr>
            <p:nvPr/>
          </p:nvCxnSpPr>
          <p:spPr bwMode="auto">
            <a:xfrm flipV="1">
              <a:off x="7676006" y="3970640"/>
              <a:ext cx="154945" cy="8547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5" name="Straight Connector 371"/>
            <p:cNvCxnSpPr>
              <a:cxnSpLocks noChangeShapeType="1"/>
              <a:stCxn id="744" idx="5"/>
              <a:endCxn id="1630" idx="7"/>
            </p:cNvCxnSpPr>
            <p:nvPr/>
          </p:nvCxnSpPr>
          <p:spPr bwMode="auto">
            <a:xfrm>
              <a:off x="7691338" y="3908508"/>
              <a:ext cx="167589" cy="349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6" name="Straight Connector 371"/>
            <p:cNvCxnSpPr>
              <a:cxnSpLocks noChangeShapeType="1"/>
              <a:stCxn id="1626" idx="2"/>
              <a:endCxn id="1558" idx="6"/>
            </p:cNvCxnSpPr>
            <p:nvPr/>
          </p:nvCxnSpPr>
          <p:spPr bwMode="auto">
            <a:xfrm rot="10800000">
              <a:off x="7850319" y="3468820"/>
              <a:ext cx="34217" cy="64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7" name="Straight Connector 371"/>
            <p:cNvCxnSpPr>
              <a:cxnSpLocks noChangeShapeType="1"/>
              <a:stCxn id="1624" idx="2"/>
              <a:endCxn id="1626" idx="6"/>
            </p:cNvCxnSpPr>
            <p:nvPr/>
          </p:nvCxnSpPr>
          <p:spPr bwMode="auto">
            <a:xfrm rot="10800000" flipV="1">
              <a:off x="7923918" y="3521139"/>
              <a:ext cx="125893" cy="117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8" name="Straight Connector 279"/>
            <p:cNvCxnSpPr>
              <a:cxnSpLocks noChangeShapeType="1"/>
              <a:stCxn id="1628" idx="3"/>
              <a:endCxn id="1631" idx="7"/>
            </p:cNvCxnSpPr>
            <p:nvPr/>
          </p:nvCxnSpPr>
          <p:spPr bwMode="auto">
            <a:xfrm rot="5400000">
              <a:off x="7954958" y="3765749"/>
              <a:ext cx="223277" cy="568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49" name="Straight Connector 279"/>
            <p:cNvCxnSpPr>
              <a:cxnSpLocks noChangeShapeType="1"/>
              <a:stCxn id="1620" idx="3"/>
              <a:endCxn id="1627" idx="5"/>
            </p:cNvCxnSpPr>
            <p:nvPr/>
          </p:nvCxnSpPr>
          <p:spPr bwMode="auto">
            <a:xfrm rot="5400000">
              <a:off x="8060392" y="3699565"/>
              <a:ext cx="32423" cy="2046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50" name="Straight Connector 460"/>
            <p:cNvCxnSpPr>
              <a:cxnSpLocks noChangeShapeType="1"/>
            </p:cNvCxnSpPr>
            <p:nvPr/>
          </p:nvCxnSpPr>
          <p:spPr bwMode="auto">
            <a:xfrm>
              <a:off x="8293848" y="3087850"/>
              <a:ext cx="83930" cy="6175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51" name="Straight Connector 460"/>
            <p:cNvCxnSpPr>
              <a:cxnSpLocks noChangeShapeType="1"/>
              <a:stCxn id="1591" idx="5"/>
              <a:endCxn id="1601" idx="2"/>
            </p:cNvCxnSpPr>
            <p:nvPr/>
          </p:nvCxnSpPr>
          <p:spPr bwMode="auto">
            <a:xfrm flipV="1">
              <a:off x="8293849" y="2905102"/>
              <a:ext cx="9684"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52" name="Straight Connector 172"/>
            <p:cNvCxnSpPr>
              <a:cxnSpLocks noChangeShapeType="1"/>
              <a:stCxn id="1598" idx="7"/>
              <a:endCxn id="855" idx="7"/>
            </p:cNvCxnSpPr>
            <p:nvPr/>
          </p:nvCxnSpPr>
          <p:spPr bwMode="auto">
            <a:xfrm rot="10800000" flipV="1">
              <a:off x="7155047" y="2431431"/>
              <a:ext cx="1029180" cy="290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53" name="Straight Connector 322"/>
            <p:cNvCxnSpPr>
              <a:cxnSpLocks noChangeShapeType="1"/>
              <a:stCxn id="847" idx="5"/>
              <a:endCxn id="860" idx="1"/>
            </p:cNvCxnSpPr>
            <p:nvPr/>
          </p:nvCxnSpPr>
          <p:spPr bwMode="auto">
            <a:xfrm rot="16200000" flipH="1">
              <a:off x="6518982" y="2465194"/>
              <a:ext cx="105437" cy="2019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654" name="Oval 54"/>
            <p:cNvSpPr>
              <a:spLocks noChangeArrowheads="1"/>
            </p:cNvSpPr>
            <p:nvPr/>
          </p:nvSpPr>
          <p:spPr bwMode="auto">
            <a:xfrm>
              <a:off x="6057778" y="2605490"/>
              <a:ext cx="4046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55" name="Oval 55"/>
            <p:cNvSpPr>
              <a:spLocks noChangeArrowheads="1"/>
            </p:cNvSpPr>
            <p:nvPr/>
          </p:nvSpPr>
          <p:spPr bwMode="auto">
            <a:xfrm>
              <a:off x="5953034" y="299098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56" name="Oval 56"/>
            <p:cNvSpPr>
              <a:spLocks noChangeArrowheads="1"/>
            </p:cNvSpPr>
            <p:nvPr/>
          </p:nvSpPr>
          <p:spPr bwMode="auto">
            <a:xfrm>
              <a:off x="6000645" y="2700673"/>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57" name="Oval 57"/>
            <p:cNvSpPr>
              <a:spLocks noChangeArrowheads="1"/>
            </p:cNvSpPr>
            <p:nvPr/>
          </p:nvSpPr>
          <p:spPr bwMode="auto">
            <a:xfrm>
              <a:off x="6031591" y="285058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58" name="Oval 59"/>
            <p:cNvSpPr>
              <a:spLocks noChangeArrowheads="1"/>
            </p:cNvSpPr>
            <p:nvPr/>
          </p:nvSpPr>
          <p:spPr bwMode="auto">
            <a:xfrm>
              <a:off x="6119673" y="2936251"/>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59" name="Oval 60"/>
            <p:cNvSpPr>
              <a:spLocks noChangeArrowheads="1"/>
            </p:cNvSpPr>
            <p:nvPr/>
          </p:nvSpPr>
          <p:spPr bwMode="auto">
            <a:xfrm>
              <a:off x="6163657" y="2749332"/>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660" name="Oval 65"/>
            <p:cNvSpPr>
              <a:spLocks noChangeArrowheads="1"/>
            </p:cNvSpPr>
            <p:nvPr/>
          </p:nvSpPr>
          <p:spPr bwMode="auto">
            <a:xfrm>
              <a:off x="5829244" y="273874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61" name="Oval 66"/>
            <p:cNvSpPr>
              <a:spLocks noChangeArrowheads="1"/>
            </p:cNvSpPr>
            <p:nvPr/>
          </p:nvSpPr>
          <p:spPr bwMode="auto">
            <a:xfrm>
              <a:off x="5745924" y="2860105"/>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62" name="Oval 68"/>
            <p:cNvSpPr>
              <a:spLocks noChangeArrowheads="1"/>
            </p:cNvSpPr>
            <p:nvPr/>
          </p:nvSpPr>
          <p:spPr bwMode="auto">
            <a:xfrm>
              <a:off x="5717357" y="3021916"/>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63" name="Oval 69"/>
            <p:cNvSpPr>
              <a:spLocks noChangeArrowheads="1"/>
            </p:cNvSpPr>
            <p:nvPr/>
          </p:nvSpPr>
          <p:spPr bwMode="auto">
            <a:xfrm>
              <a:off x="5867333" y="288866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64" name="Oval 83"/>
            <p:cNvSpPr>
              <a:spLocks noChangeArrowheads="1"/>
            </p:cNvSpPr>
            <p:nvPr/>
          </p:nvSpPr>
          <p:spPr bwMode="auto">
            <a:xfrm>
              <a:off x="6257746" y="242464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65" name="Oval 86"/>
            <p:cNvSpPr>
              <a:spLocks noChangeArrowheads="1"/>
            </p:cNvSpPr>
            <p:nvPr/>
          </p:nvSpPr>
          <p:spPr bwMode="auto">
            <a:xfrm>
              <a:off x="6181568" y="2529343"/>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66" name="Oval 88"/>
            <p:cNvSpPr>
              <a:spLocks noChangeArrowheads="1"/>
            </p:cNvSpPr>
            <p:nvPr/>
          </p:nvSpPr>
          <p:spPr bwMode="auto">
            <a:xfrm>
              <a:off x="6202992" y="288152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67" name="Oval 100"/>
            <p:cNvSpPr>
              <a:spLocks noChangeArrowheads="1"/>
            </p:cNvSpPr>
            <p:nvPr/>
          </p:nvSpPr>
          <p:spPr bwMode="auto">
            <a:xfrm>
              <a:off x="6164903" y="306236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68" name="Oval 104"/>
            <p:cNvSpPr>
              <a:spLocks noChangeArrowheads="1"/>
            </p:cNvSpPr>
            <p:nvPr/>
          </p:nvSpPr>
          <p:spPr bwMode="auto">
            <a:xfrm>
              <a:off x="6176806" y="326225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69" name="Oval 128"/>
            <p:cNvSpPr>
              <a:spLocks noChangeArrowheads="1"/>
            </p:cNvSpPr>
            <p:nvPr/>
          </p:nvSpPr>
          <p:spPr bwMode="auto">
            <a:xfrm>
              <a:off x="5781633" y="3138514"/>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70" name="Oval 129"/>
            <p:cNvSpPr>
              <a:spLocks noChangeArrowheads="1"/>
            </p:cNvSpPr>
            <p:nvPr/>
          </p:nvSpPr>
          <p:spPr bwMode="auto">
            <a:xfrm>
              <a:off x="5829244" y="3316983"/>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71" name="Oval 1670"/>
            <p:cNvSpPr>
              <a:spLocks noChangeArrowheads="1"/>
            </p:cNvSpPr>
            <p:nvPr/>
          </p:nvSpPr>
          <p:spPr bwMode="auto">
            <a:xfrm>
              <a:off x="5974458" y="332412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672" name="Straight Connector 185"/>
            <p:cNvCxnSpPr>
              <a:cxnSpLocks noChangeShapeType="1"/>
              <a:stCxn id="1664" idx="2"/>
              <a:endCxn id="1654" idx="1"/>
            </p:cNvCxnSpPr>
            <p:nvPr/>
          </p:nvCxnSpPr>
          <p:spPr bwMode="auto">
            <a:xfrm rot="10800000" flipV="1">
              <a:off x="6063333" y="2444767"/>
              <a:ext cx="192533" cy="168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73" name="Straight Connector 198"/>
            <p:cNvCxnSpPr>
              <a:cxnSpLocks noChangeShapeType="1"/>
              <a:stCxn id="1665" idx="3"/>
              <a:endCxn id="1659" idx="7"/>
            </p:cNvCxnSpPr>
            <p:nvPr/>
          </p:nvCxnSpPr>
          <p:spPr bwMode="auto">
            <a:xfrm rot="16200000" flipH="1">
              <a:off x="6096314" y="2654312"/>
              <a:ext cx="190854" cy="109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74" name="Straight Connector 202"/>
            <p:cNvCxnSpPr>
              <a:cxnSpLocks noChangeShapeType="1"/>
              <a:stCxn id="1659" idx="2"/>
              <a:endCxn id="1654" idx="5"/>
            </p:cNvCxnSpPr>
            <p:nvPr/>
          </p:nvCxnSpPr>
          <p:spPr bwMode="auto">
            <a:xfrm rot="10800000">
              <a:off x="6090704" y="2641009"/>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75" name="Straight Connector 205"/>
            <p:cNvCxnSpPr>
              <a:cxnSpLocks noChangeShapeType="1"/>
              <a:stCxn id="1654" idx="1"/>
              <a:endCxn id="1660" idx="0"/>
            </p:cNvCxnSpPr>
            <p:nvPr/>
          </p:nvCxnSpPr>
          <p:spPr bwMode="auto">
            <a:xfrm rot="-5400000" flipH="1" flipV="1">
              <a:off x="5891369" y="2568553"/>
              <a:ext cx="127072" cy="2168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76" name="Straight Connector 214"/>
            <p:cNvCxnSpPr>
              <a:cxnSpLocks noChangeShapeType="1"/>
              <a:stCxn id="1666" idx="0"/>
              <a:endCxn id="1659" idx="4"/>
            </p:cNvCxnSpPr>
            <p:nvPr/>
          </p:nvCxnSpPr>
          <p:spPr bwMode="auto">
            <a:xfrm rot="16200000" flipV="1">
              <a:off x="6155556" y="2815120"/>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77" name="Straight Connector 217"/>
            <p:cNvCxnSpPr>
              <a:cxnSpLocks noChangeShapeType="1"/>
              <a:stCxn id="1667" idx="0"/>
              <a:endCxn id="1666" idx="5"/>
            </p:cNvCxnSpPr>
            <p:nvPr/>
          </p:nvCxnSpPr>
          <p:spPr bwMode="auto">
            <a:xfrm rot="5400000" flipH="1" flipV="1">
              <a:off x="6136497" y="2961659"/>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78" name="Straight Connector 220"/>
            <p:cNvCxnSpPr>
              <a:cxnSpLocks noChangeShapeType="1"/>
              <a:stCxn id="1668" idx="0"/>
              <a:endCxn id="1667" idx="4"/>
            </p:cNvCxnSpPr>
            <p:nvPr/>
          </p:nvCxnSpPr>
          <p:spPr bwMode="auto">
            <a:xfrm rot="16200000" flipV="1">
              <a:off x="6109070" y="3174045"/>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79" name="Straight Connector 223"/>
            <p:cNvCxnSpPr>
              <a:cxnSpLocks noChangeShapeType="1"/>
              <a:endCxn id="1668" idx="4"/>
            </p:cNvCxnSpPr>
            <p:nvPr/>
          </p:nvCxnSpPr>
          <p:spPr bwMode="auto">
            <a:xfrm flipV="1">
              <a:off x="6020333" y="3300523"/>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0" name="Straight Connector 251"/>
            <p:cNvCxnSpPr>
              <a:cxnSpLocks noChangeShapeType="1"/>
              <a:stCxn id="1669" idx="4"/>
              <a:endCxn id="1670" idx="1"/>
            </p:cNvCxnSpPr>
            <p:nvPr/>
          </p:nvCxnSpPr>
          <p:spPr bwMode="auto">
            <a:xfrm rot="16200000" flipH="1">
              <a:off x="5745585" y="3233261"/>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1" name="Straight Connector 254"/>
            <p:cNvCxnSpPr>
              <a:cxnSpLocks noChangeShapeType="1"/>
              <a:stCxn id="1670" idx="5"/>
            </p:cNvCxnSpPr>
            <p:nvPr/>
          </p:nvCxnSpPr>
          <p:spPr bwMode="auto">
            <a:xfrm rot="5400000" flipH="1" flipV="1">
              <a:off x="5918840" y="3287874"/>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2" name="Straight Connector 269"/>
            <p:cNvCxnSpPr>
              <a:cxnSpLocks noChangeShapeType="1"/>
              <a:stCxn id="1670" idx="0"/>
              <a:endCxn id="1655" idx="4"/>
            </p:cNvCxnSpPr>
            <p:nvPr/>
          </p:nvCxnSpPr>
          <p:spPr bwMode="auto">
            <a:xfrm rot="5400000" flipH="1" flipV="1">
              <a:off x="5765182" y="3113414"/>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3" name="Straight Connector 272"/>
            <p:cNvCxnSpPr>
              <a:cxnSpLocks noChangeShapeType="1"/>
              <a:stCxn id="1670" idx="7"/>
              <a:endCxn id="1658" idx="4"/>
            </p:cNvCxnSpPr>
            <p:nvPr/>
          </p:nvCxnSpPr>
          <p:spPr bwMode="auto">
            <a:xfrm rot="5400000" flipH="1" flipV="1">
              <a:off x="5828720" y="3011025"/>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4" name="Straight Connector 275"/>
            <p:cNvCxnSpPr>
              <a:cxnSpLocks noChangeShapeType="1"/>
              <a:stCxn id="1670" idx="0"/>
              <a:endCxn id="1663" idx="4"/>
            </p:cNvCxnSpPr>
            <p:nvPr/>
          </p:nvCxnSpPr>
          <p:spPr bwMode="auto">
            <a:xfrm rot="5400000" flipH="1" flipV="1">
              <a:off x="5671636" y="3103797"/>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5" name="Straight Connector 279"/>
            <p:cNvCxnSpPr>
              <a:cxnSpLocks noChangeShapeType="1"/>
              <a:stCxn id="1656" idx="4"/>
              <a:endCxn id="1663" idx="7"/>
            </p:cNvCxnSpPr>
            <p:nvPr/>
          </p:nvCxnSpPr>
          <p:spPr bwMode="auto">
            <a:xfrm rot="5400000">
              <a:off x="5884025" y="2756716"/>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6" name="Straight Connector 282"/>
            <p:cNvCxnSpPr>
              <a:cxnSpLocks noChangeShapeType="1"/>
              <a:stCxn id="1656" idx="4"/>
              <a:endCxn id="1657" idx="1"/>
            </p:cNvCxnSpPr>
            <p:nvPr/>
          </p:nvCxnSpPr>
          <p:spPr bwMode="auto">
            <a:xfrm rot="16200000" flipH="1">
              <a:off x="5971618" y="2789204"/>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7" name="Straight Connector 285"/>
            <p:cNvCxnSpPr>
              <a:cxnSpLocks noChangeShapeType="1"/>
              <a:stCxn id="1655" idx="7"/>
              <a:endCxn id="1658" idx="3"/>
            </p:cNvCxnSpPr>
            <p:nvPr/>
          </p:nvCxnSpPr>
          <p:spPr bwMode="auto">
            <a:xfrm rot="5400000" flipH="1" flipV="1">
              <a:off x="6042992" y="2912322"/>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8" name="Straight Connector 288"/>
            <p:cNvCxnSpPr>
              <a:cxnSpLocks noChangeShapeType="1"/>
              <a:stCxn id="1657" idx="5"/>
              <a:endCxn id="1666" idx="2"/>
            </p:cNvCxnSpPr>
            <p:nvPr/>
          </p:nvCxnSpPr>
          <p:spPr bwMode="auto">
            <a:xfrm rot="16200000" flipH="1">
              <a:off x="6125071" y="2823162"/>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89" name="Straight Connector 291"/>
            <p:cNvCxnSpPr>
              <a:cxnSpLocks noChangeShapeType="1"/>
              <a:stCxn id="1657" idx="5"/>
              <a:endCxn id="1658" idx="0"/>
            </p:cNvCxnSpPr>
            <p:nvPr/>
          </p:nvCxnSpPr>
          <p:spPr bwMode="auto">
            <a:xfrm rot="16200000" flipH="1">
              <a:off x="6075660" y="2872574"/>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90" name="Straight Connector 297"/>
            <p:cNvCxnSpPr>
              <a:cxnSpLocks noChangeShapeType="1"/>
              <a:stCxn id="1661" idx="7"/>
              <a:endCxn id="1660" idx="3"/>
            </p:cNvCxnSpPr>
            <p:nvPr/>
          </p:nvCxnSpPr>
          <p:spPr bwMode="auto">
            <a:xfrm rot="5400000" flipH="1" flipV="1">
              <a:off x="5759569" y="2793603"/>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91" name="Straight Connector 300"/>
            <p:cNvCxnSpPr>
              <a:cxnSpLocks noChangeShapeType="1"/>
              <a:stCxn id="1662" idx="2"/>
              <a:endCxn id="1661" idx="4"/>
            </p:cNvCxnSpPr>
            <p:nvPr/>
          </p:nvCxnSpPr>
          <p:spPr bwMode="auto">
            <a:xfrm rot="10800000" flipH="1">
              <a:off x="5717545" y="2899657"/>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92" name="Straight Connector 303"/>
            <p:cNvCxnSpPr>
              <a:cxnSpLocks noChangeShapeType="1"/>
              <a:endCxn id="1662" idx="4"/>
            </p:cNvCxnSpPr>
            <p:nvPr/>
          </p:nvCxnSpPr>
          <p:spPr bwMode="auto">
            <a:xfrm rot="16200000" flipV="1">
              <a:off x="5728615" y="3070715"/>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693" name="Oval 346"/>
            <p:cNvSpPr>
              <a:spLocks noChangeArrowheads="1"/>
            </p:cNvSpPr>
            <p:nvPr/>
          </p:nvSpPr>
          <p:spPr bwMode="auto">
            <a:xfrm>
              <a:off x="6298214" y="279585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694" name="Oval 352"/>
            <p:cNvSpPr>
              <a:spLocks noChangeArrowheads="1"/>
            </p:cNvSpPr>
            <p:nvPr/>
          </p:nvSpPr>
          <p:spPr bwMode="auto">
            <a:xfrm>
              <a:off x="6307737" y="316231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695" name="Straight Connector 378"/>
            <p:cNvCxnSpPr>
              <a:cxnSpLocks noChangeShapeType="1"/>
              <a:endCxn id="1693" idx="6"/>
            </p:cNvCxnSpPr>
            <p:nvPr/>
          </p:nvCxnSpPr>
          <p:spPr bwMode="auto">
            <a:xfrm rot="5400000" flipH="1" flipV="1">
              <a:off x="6163889" y="2985536"/>
              <a:ext cx="343979" cy="3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96" name="Straight Connector 379"/>
            <p:cNvCxnSpPr>
              <a:cxnSpLocks noChangeShapeType="1"/>
              <a:stCxn id="1668" idx="6"/>
              <a:endCxn id="1694" idx="2"/>
            </p:cNvCxnSpPr>
            <p:nvPr/>
          </p:nvCxnSpPr>
          <p:spPr bwMode="auto">
            <a:xfrm flipV="1">
              <a:off x="6216701" y="3179649"/>
              <a:ext cx="90431" cy="1016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97" name="Straight Connector 380"/>
            <p:cNvCxnSpPr>
              <a:cxnSpLocks noChangeShapeType="1"/>
              <a:stCxn id="1668" idx="7"/>
              <a:endCxn id="1693" idx="5"/>
            </p:cNvCxnSpPr>
            <p:nvPr/>
          </p:nvCxnSpPr>
          <p:spPr bwMode="auto">
            <a:xfrm rot="5400000" flipH="1" flipV="1">
              <a:off x="6052940" y="2988144"/>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98" name="Straight Connector 381"/>
            <p:cNvCxnSpPr>
              <a:cxnSpLocks noChangeShapeType="1"/>
              <a:stCxn id="1664" idx="5"/>
              <a:endCxn id="1693" idx="0"/>
            </p:cNvCxnSpPr>
            <p:nvPr/>
          </p:nvCxnSpPr>
          <p:spPr bwMode="auto">
            <a:xfrm rot="16200000" flipH="1">
              <a:off x="6134638" y="2613174"/>
              <a:ext cx="338231" cy="284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99" name="Straight Connector 382"/>
            <p:cNvCxnSpPr>
              <a:cxnSpLocks noChangeShapeType="1"/>
              <a:stCxn id="847" idx="2"/>
              <a:endCxn id="1664" idx="5"/>
            </p:cNvCxnSpPr>
            <p:nvPr/>
          </p:nvCxnSpPr>
          <p:spPr bwMode="auto">
            <a:xfrm rot="10800000">
              <a:off x="6289295" y="2458505"/>
              <a:ext cx="148321" cy="421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00" name="Straight Connector 388"/>
            <p:cNvCxnSpPr>
              <a:cxnSpLocks noChangeShapeType="1"/>
              <a:stCxn id="1665" idx="7"/>
              <a:endCxn id="1664" idx="5"/>
            </p:cNvCxnSpPr>
            <p:nvPr/>
          </p:nvCxnSpPr>
          <p:spPr bwMode="auto">
            <a:xfrm rot="5400000" flipH="1" flipV="1">
              <a:off x="6212359" y="2459917"/>
              <a:ext cx="7884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01" name="Straight Connector 47"/>
            <p:cNvCxnSpPr>
              <a:cxnSpLocks noChangeShapeType="1"/>
              <a:stCxn id="595" idx="1"/>
              <a:endCxn id="1670" idx="4"/>
            </p:cNvCxnSpPr>
            <p:nvPr/>
          </p:nvCxnSpPr>
          <p:spPr bwMode="auto">
            <a:xfrm rot="16200000" flipV="1">
              <a:off x="5764469" y="3441911"/>
              <a:ext cx="254361" cy="842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02" name="Straight Connector 511"/>
            <p:cNvCxnSpPr>
              <a:cxnSpLocks noChangeShapeType="1"/>
              <a:stCxn id="1623" idx="3"/>
              <a:endCxn id="809" idx="0"/>
            </p:cNvCxnSpPr>
            <p:nvPr/>
          </p:nvCxnSpPr>
          <p:spPr bwMode="auto">
            <a:xfrm rot="5400000">
              <a:off x="7556898" y="4029949"/>
              <a:ext cx="1090783" cy="495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1703" name="Group 1125"/>
          <p:cNvGrpSpPr>
            <a:grpSpLocks/>
          </p:cNvGrpSpPr>
          <p:nvPr/>
        </p:nvGrpSpPr>
        <p:grpSpPr bwMode="auto">
          <a:xfrm>
            <a:off x="626536" y="729725"/>
            <a:ext cx="3467100" cy="3092450"/>
            <a:chOff x="762000" y="916624"/>
            <a:chExt cx="3467100" cy="3092131"/>
          </a:xfrm>
        </p:grpSpPr>
        <p:sp>
          <p:nvSpPr>
            <p:cNvPr id="1704" name="Rectangle 60"/>
            <p:cNvSpPr>
              <a:spLocks noChangeArrowheads="1"/>
            </p:cNvSpPr>
            <p:nvPr/>
          </p:nvSpPr>
          <p:spPr bwMode="auto">
            <a:xfrm>
              <a:off x="790575" y="3546793"/>
              <a:ext cx="25527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solidFill>
                    <a:srgbClr val="66FFFF"/>
                  </a:solidFill>
                </a:rPr>
                <a:t>e.g., decoder</a:t>
              </a:r>
              <a:endParaRPr lang="en-US" sz="2400">
                <a:solidFill>
                  <a:srgbClr val="66FFFF"/>
                </a:solidFill>
              </a:endParaRPr>
            </a:p>
          </p:txBody>
        </p:sp>
        <p:sp>
          <p:nvSpPr>
            <p:cNvPr id="1705" name="Rectangle 609"/>
            <p:cNvSpPr>
              <a:spLocks noChangeArrowheads="1"/>
            </p:cNvSpPr>
            <p:nvPr/>
          </p:nvSpPr>
          <p:spPr bwMode="auto">
            <a:xfrm>
              <a:off x="4122420" y="3474720"/>
              <a:ext cx="106680" cy="118109"/>
            </a:xfrm>
            <a:prstGeom prst="rect">
              <a:avLst/>
            </a:prstGeom>
            <a:solidFill>
              <a:srgbClr val="66FFFF">
                <a:alpha val="50195"/>
              </a:srgbClr>
            </a:solidFill>
            <a:ln w="38100">
              <a:solidFill>
                <a:srgbClr val="66FFFF"/>
              </a:solidFill>
              <a:round/>
              <a:headEnd type="none" w="sm" len="sm"/>
              <a:tailEnd type="none" w="sm" len="sm"/>
            </a:ln>
          </p:spPr>
          <p:txBody>
            <a:bodyPr/>
            <a:lstStyle/>
            <a:p>
              <a:endParaRPr lang="en-US" sz="1400" b="0"/>
            </a:p>
          </p:txBody>
        </p:sp>
        <p:sp>
          <p:nvSpPr>
            <p:cNvPr id="1706" name="Rectangle 619"/>
            <p:cNvSpPr>
              <a:spLocks noChangeArrowheads="1"/>
            </p:cNvSpPr>
            <p:nvPr/>
          </p:nvSpPr>
          <p:spPr bwMode="auto">
            <a:xfrm>
              <a:off x="1028700" y="1363981"/>
              <a:ext cx="2000250" cy="2628900"/>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400" b="0"/>
            </a:p>
          </p:txBody>
        </p:sp>
        <p:cxnSp>
          <p:nvCxnSpPr>
            <p:cNvPr id="1707" name="Straight Connector 610"/>
            <p:cNvCxnSpPr>
              <a:cxnSpLocks noChangeShapeType="1"/>
              <a:stCxn id="1705" idx="2"/>
            </p:cNvCxnSpPr>
            <p:nvPr/>
          </p:nvCxnSpPr>
          <p:spPr bwMode="auto">
            <a:xfrm rot="5400000">
              <a:off x="3396615" y="3221354"/>
              <a:ext cx="407671" cy="1150620"/>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cxnSp>
          <p:nvCxnSpPr>
            <p:cNvPr id="1708" name="Straight Connector 611"/>
            <p:cNvCxnSpPr>
              <a:cxnSpLocks noChangeShapeType="1"/>
              <a:endCxn id="1705" idx="0"/>
            </p:cNvCxnSpPr>
            <p:nvPr/>
          </p:nvCxnSpPr>
          <p:spPr bwMode="auto">
            <a:xfrm rot="16200000" flipH="1">
              <a:off x="2537463" y="1836422"/>
              <a:ext cx="2125977" cy="1150617"/>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sp>
          <p:nvSpPr>
            <p:cNvPr id="1709" name="Rectangle 57"/>
            <p:cNvSpPr>
              <a:spLocks noChangeArrowheads="1"/>
            </p:cNvSpPr>
            <p:nvPr/>
          </p:nvSpPr>
          <p:spPr bwMode="auto">
            <a:xfrm>
              <a:off x="762000" y="916624"/>
              <a:ext cx="1892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t>M</a:t>
              </a:r>
              <a:r>
                <a:rPr lang="en-US" sz="2400" b="0">
                  <a:solidFill>
                    <a:schemeClr val="tx2"/>
                  </a:solidFill>
                </a:rPr>
                <a:t>odifying</a:t>
              </a:r>
              <a:endParaRPr lang="en-US" sz="2400">
                <a:solidFill>
                  <a:schemeClr val="tx2"/>
                </a:solidFill>
              </a:endParaRPr>
            </a:p>
          </p:txBody>
        </p:sp>
        <p:sp>
          <p:nvSpPr>
            <p:cNvPr id="1710" name="Rectangle 50"/>
            <p:cNvSpPr>
              <a:spLocks noChangeArrowheads="1"/>
            </p:cNvSpPr>
            <p:nvPr/>
          </p:nvSpPr>
          <p:spPr bwMode="auto">
            <a:xfrm>
              <a:off x="1682750" y="1448119"/>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Data 1</a:t>
              </a:r>
              <a:endParaRPr lang="en-US" sz="2000"/>
            </a:p>
          </p:txBody>
        </p:sp>
        <p:sp>
          <p:nvSpPr>
            <p:cNvPr id="1711" name="Rectangle 63"/>
            <p:cNvSpPr>
              <a:spLocks noChangeArrowheads="1"/>
            </p:cNvSpPr>
            <p:nvPr/>
          </p:nvSpPr>
          <p:spPr bwMode="auto">
            <a:xfrm>
              <a:off x="1682750" y="3311843"/>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Data 2</a:t>
              </a:r>
              <a:endParaRPr lang="en-US" sz="2000"/>
            </a:p>
          </p:txBody>
        </p:sp>
        <p:sp>
          <p:nvSpPr>
            <p:cNvPr id="1712" name="Cloud 1711"/>
            <p:cNvSpPr/>
            <p:nvPr/>
          </p:nvSpPr>
          <p:spPr bwMode="auto">
            <a:xfrm>
              <a:off x="1657350" y="2107126"/>
              <a:ext cx="990600" cy="838114"/>
            </a:xfrm>
            <a:prstGeom prst="cloud">
              <a:avLst/>
            </a:prstGeom>
            <a:noFill/>
            <a:ln w="38100" cap="flat" cmpd="sng" algn="ctr">
              <a:solidFill>
                <a:schemeClr val="tx1"/>
              </a:solidFill>
              <a:prstDash val="solid"/>
              <a:round/>
              <a:headEnd type="none" w="sm" len="sm"/>
              <a:tailEnd type="none" w="sm" len="sm"/>
            </a:ln>
            <a:effectLst/>
          </p:spPr>
          <p:txBody>
            <a:bodyPr/>
            <a:lstStyle/>
            <a:p>
              <a:pPr>
                <a:defRPr/>
              </a:pPr>
              <a:endParaRPr lang="en-US" sz="2000" b="0" dirty="0">
                <a:ea typeface="+mn-ea"/>
              </a:endParaRPr>
            </a:p>
          </p:txBody>
        </p:sp>
        <p:sp>
          <p:nvSpPr>
            <p:cNvPr id="1713" name="Rectangle 65"/>
            <p:cNvSpPr>
              <a:spLocks noChangeArrowheads="1"/>
            </p:cNvSpPr>
            <p:nvPr/>
          </p:nvSpPr>
          <p:spPr bwMode="auto">
            <a:xfrm>
              <a:off x="1989138" y="2311719"/>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a:t>
              </a:r>
              <a:endParaRPr lang="en-US" sz="2000"/>
            </a:p>
          </p:txBody>
        </p:sp>
        <p:cxnSp>
          <p:nvCxnSpPr>
            <p:cNvPr id="1714" name="Straight Arrow Connector 66"/>
            <p:cNvCxnSpPr>
              <a:cxnSpLocks noChangeShapeType="1"/>
            </p:cNvCxnSpPr>
            <p:nvPr/>
          </p:nvCxnSpPr>
          <p:spPr bwMode="auto">
            <a:xfrm rot="5400000">
              <a:off x="1982788" y="1971994"/>
              <a:ext cx="339725" cy="31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15" name="Straight Arrow Connector 68"/>
            <p:cNvCxnSpPr>
              <a:cxnSpLocks noChangeShapeType="1"/>
            </p:cNvCxnSpPr>
            <p:nvPr/>
          </p:nvCxnSpPr>
          <p:spPr bwMode="auto">
            <a:xfrm rot="16200000" flipH="1">
              <a:off x="1973263" y="3132456"/>
              <a:ext cx="3587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716" name="Oval 85"/>
            <p:cNvSpPr>
              <a:spLocks noChangeArrowheads="1"/>
            </p:cNvSpPr>
            <p:nvPr/>
          </p:nvSpPr>
          <p:spPr bwMode="auto">
            <a:xfrm>
              <a:off x="1133939" y="1476598"/>
              <a:ext cx="503238" cy="53816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M</a:t>
              </a:r>
            </a:p>
          </p:txBody>
        </p:sp>
      </p:grpSp>
      <p:grpSp>
        <p:nvGrpSpPr>
          <p:cNvPr id="1717" name="Group 1122"/>
          <p:cNvGrpSpPr>
            <a:grpSpLocks/>
          </p:cNvGrpSpPr>
          <p:nvPr/>
        </p:nvGrpSpPr>
        <p:grpSpPr bwMode="auto">
          <a:xfrm>
            <a:off x="5158849" y="1174225"/>
            <a:ext cx="3783012" cy="3432175"/>
            <a:chOff x="5295013" y="1360489"/>
            <a:chExt cx="3782313" cy="3432490"/>
          </a:xfrm>
        </p:grpSpPr>
        <p:grpSp>
          <p:nvGrpSpPr>
            <p:cNvPr id="1718" name="Group 657"/>
            <p:cNvGrpSpPr>
              <a:grpSpLocks/>
            </p:cNvGrpSpPr>
            <p:nvPr/>
          </p:nvGrpSpPr>
          <p:grpSpPr bwMode="auto">
            <a:xfrm>
              <a:off x="5295013" y="1360489"/>
              <a:ext cx="3782313" cy="3432490"/>
              <a:chOff x="5152137" y="1360488"/>
              <a:chExt cx="3782313" cy="3432490"/>
            </a:xfrm>
          </p:grpSpPr>
          <p:grpSp>
            <p:nvGrpSpPr>
              <p:cNvPr id="1720" name="Group 634"/>
              <p:cNvGrpSpPr>
                <a:grpSpLocks/>
              </p:cNvGrpSpPr>
              <p:nvPr/>
            </p:nvGrpSpPr>
            <p:grpSpPr bwMode="auto">
              <a:xfrm>
                <a:off x="5152137" y="1772091"/>
                <a:ext cx="3706112" cy="3020887"/>
                <a:chOff x="3932937" y="-371034"/>
                <a:chExt cx="3706112" cy="3020887"/>
              </a:xfrm>
            </p:grpSpPr>
            <p:sp>
              <p:nvSpPr>
                <p:cNvPr id="1730" name="Rectangle 635"/>
                <p:cNvSpPr>
                  <a:spLocks noChangeArrowheads="1"/>
                </p:cNvSpPr>
                <p:nvPr/>
              </p:nvSpPr>
              <p:spPr bwMode="auto">
                <a:xfrm>
                  <a:off x="3932937" y="1403940"/>
                  <a:ext cx="79523" cy="82181"/>
                </a:xfrm>
                <a:prstGeom prst="rect">
                  <a:avLst/>
                </a:prstGeom>
                <a:solidFill>
                  <a:srgbClr val="66FFFF">
                    <a:alpha val="50195"/>
                  </a:srgbClr>
                </a:solidFill>
                <a:ln w="38100">
                  <a:solidFill>
                    <a:srgbClr val="66FFFF"/>
                  </a:solidFill>
                  <a:round/>
                  <a:headEnd type="none" w="sm" len="sm"/>
                  <a:tailEnd type="none" w="sm" len="sm"/>
                </a:ln>
              </p:spPr>
              <p:txBody>
                <a:bodyPr/>
                <a:lstStyle/>
                <a:p>
                  <a:endParaRPr lang="en-US" sz="1400" b="0"/>
                </a:p>
              </p:txBody>
            </p:sp>
            <p:grpSp>
              <p:nvGrpSpPr>
                <p:cNvPr id="1731" name="Group 624"/>
                <p:cNvGrpSpPr>
                  <a:grpSpLocks/>
                </p:cNvGrpSpPr>
                <p:nvPr/>
              </p:nvGrpSpPr>
              <p:grpSpPr bwMode="auto">
                <a:xfrm>
                  <a:off x="3972699" y="-371034"/>
                  <a:ext cx="3666350" cy="3020887"/>
                  <a:chOff x="3972699" y="-371034"/>
                  <a:chExt cx="3666350" cy="3020887"/>
                </a:xfrm>
              </p:grpSpPr>
              <p:sp>
                <p:nvSpPr>
                  <p:cNvPr id="1732" name="Rectangle 637"/>
                  <p:cNvSpPr>
                    <a:spLocks noChangeArrowheads="1"/>
                  </p:cNvSpPr>
                  <p:nvPr/>
                </p:nvSpPr>
                <p:spPr bwMode="auto">
                  <a:xfrm>
                    <a:off x="4495800" y="-361951"/>
                    <a:ext cx="3143249" cy="3000376"/>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400" b="0"/>
                  </a:p>
                </p:txBody>
              </p:sp>
              <p:cxnSp>
                <p:nvCxnSpPr>
                  <p:cNvPr id="1733" name="Straight Connector 638"/>
                  <p:cNvCxnSpPr>
                    <a:cxnSpLocks noChangeShapeType="1"/>
                    <a:stCxn id="1730" idx="2"/>
                  </p:cNvCxnSpPr>
                  <p:nvPr/>
                </p:nvCxnSpPr>
                <p:spPr bwMode="auto">
                  <a:xfrm rot="16200000" flipH="1">
                    <a:off x="3653335" y="1805484"/>
                    <a:ext cx="1163733" cy="525005"/>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cxnSp>
                <p:nvCxnSpPr>
                  <p:cNvPr id="1734" name="Straight Connector 639"/>
                  <p:cNvCxnSpPr>
                    <a:cxnSpLocks noChangeShapeType="1"/>
                    <a:endCxn id="1730" idx="0"/>
                  </p:cNvCxnSpPr>
                  <p:nvPr/>
                </p:nvCxnSpPr>
                <p:spPr bwMode="auto">
                  <a:xfrm rot="5400000">
                    <a:off x="3345323" y="256343"/>
                    <a:ext cx="1774973" cy="520220"/>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grpSp>
          </p:grpSp>
          <p:sp>
            <p:nvSpPr>
              <p:cNvPr id="1721" name="Rectangle 58"/>
              <p:cNvSpPr>
                <a:spLocks noChangeArrowheads="1"/>
              </p:cNvSpPr>
              <p:nvPr/>
            </p:nvSpPr>
            <p:spPr bwMode="auto">
              <a:xfrm>
                <a:off x="5424488" y="1360488"/>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t>C</a:t>
                </a:r>
                <a:r>
                  <a:rPr lang="en-US" sz="2400" b="0">
                    <a:solidFill>
                      <a:schemeClr val="tx2"/>
                    </a:solidFill>
                  </a:rPr>
                  <a:t>onnection</a:t>
                </a:r>
                <a:endParaRPr lang="en-US" sz="2400">
                  <a:solidFill>
                    <a:schemeClr val="tx2"/>
                  </a:solidFill>
                </a:endParaRPr>
              </a:p>
            </p:txBody>
          </p:sp>
          <p:sp>
            <p:nvSpPr>
              <p:cNvPr id="1722" name="Rectangle 71"/>
              <p:cNvSpPr>
                <a:spLocks noChangeArrowheads="1"/>
              </p:cNvSpPr>
              <p:nvPr/>
            </p:nvSpPr>
            <p:spPr bwMode="auto">
              <a:xfrm>
                <a:off x="6813550" y="1979613"/>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Data 1</a:t>
                </a:r>
                <a:endParaRPr lang="en-US" sz="2000"/>
              </a:p>
            </p:txBody>
          </p:sp>
          <p:sp>
            <p:nvSpPr>
              <p:cNvPr id="1723" name="Rectangle 72"/>
              <p:cNvSpPr>
                <a:spLocks noChangeArrowheads="1"/>
              </p:cNvSpPr>
              <p:nvPr/>
            </p:nvSpPr>
            <p:spPr bwMode="auto">
              <a:xfrm>
                <a:off x="6813550" y="4056063"/>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Data 1</a:t>
                </a:r>
                <a:endParaRPr lang="en-US" sz="2000"/>
              </a:p>
            </p:txBody>
          </p:sp>
          <p:cxnSp>
            <p:nvCxnSpPr>
              <p:cNvPr id="1724" name="Straight Arrow Connector 75"/>
              <p:cNvCxnSpPr>
                <a:cxnSpLocks noChangeShapeType="1"/>
              </p:cNvCxnSpPr>
              <p:nvPr/>
            </p:nvCxnSpPr>
            <p:spPr bwMode="auto">
              <a:xfrm rot="5400000">
                <a:off x="7113588" y="2503488"/>
                <a:ext cx="339725" cy="31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25" name="Straight Arrow Connector 76"/>
              <p:cNvCxnSpPr>
                <a:cxnSpLocks noChangeShapeType="1"/>
              </p:cNvCxnSpPr>
              <p:nvPr/>
            </p:nvCxnSpPr>
            <p:spPr bwMode="auto">
              <a:xfrm rot="5400000">
                <a:off x="7079456" y="3852069"/>
                <a:ext cx="407988" cy="1"/>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726" name="Rectangle 95"/>
              <p:cNvSpPr>
                <a:spLocks noChangeArrowheads="1"/>
              </p:cNvSpPr>
              <p:nvPr/>
            </p:nvSpPr>
            <p:spPr bwMode="auto">
              <a:xfrm>
                <a:off x="5632450" y="4287838"/>
                <a:ext cx="330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solidFill>
                      <a:srgbClr val="66FFFF"/>
                    </a:solidFill>
                  </a:rPr>
                  <a:t>e.g., pipeline registers</a:t>
                </a:r>
                <a:endParaRPr lang="en-US" sz="2400">
                  <a:solidFill>
                    <a:srgbClr val="66FFFF"/>
                  </a:solidFill>
                </a:endParaRPr>
              </a:p>
            </p:txBody>
          </p:sp>
          <p:sp>
            <p:nvSpPr>
              <p:cNvPr id="1727" name="Rounded Rectangle 79"/>
              <p:cNvSpPr>
                <a:spLocks noChangeArrowheads="1"/>
              </p:cNvSpPr>
              <p:nvPr/>
            </p:nvSpPr>
            <p:spPr bwMode="auto">
              <a:xfrm>
                <a:off x="6726238" y="2682875"/>
                <a:ext cx="1114425" cy="269875"/>
              </a:xfrm>
              <a:prstGeom prst="roundRect">
                <a:avLst>
                  <a:gd name="adj" fmla="val 16667"/>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728" name="Rounded Rectangle 79"/>
              <p:cNvSpPr>
                <a:spLocks noChangeArrowheads="1"/>
              </p:cNvSpPr>
              <p:nvPr/>
            </p:nvSpPr>
            <p:spPr bwMode="auto">
              <a:xfrm>
                <a:off x="6726238" y="3025775"/>
                <a:ext cx="1114425" cy="269875"/>
              </a:xfrm>
              <a:prstGeom prst="roundRect">
                <a:avLst>
                  <a:gd name="adj" fmla="val 16667"/>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729" name="Rounded Rectangle 79"/>
              <p:cNvSpPr>
                <a:spLocks noChangeArrowheads="1"/>
              </p:cNvSpPr>
              <p:nvPr/>
            </p:nvSpPr>
            <p:spPr bwMode="auto">
              <a:xfrm>
                <a:off x="6726238" y="3378200"/>
                <a:ext cx="1114425" cy="269875"/>
              </a:xfrm>
              <a:prstGeom prst="roundRect">
                <a:avLst>
                  <a:gd name="adj" fmla="val 16667"/>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grpSp>
        <p:sp>
          <p:nvSpPr>
            <p:cNvPr id="1719" name="Oval 85"/>
            <p:cNvSpPr>
              <a:spLocks noChangeArrowheads="1"/>
            </p:cNvSpPr>
            <p:nvPr/>
          </p:nvSpPr>
          <p:spPr bwMode="auto">
            <a:xfrm>
              <a:off x="5953589" y="1865218"/>
              <a:ext cx="503238" cy="53816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C</a:t>
              </a:r>
            </a:p>
          </p:txBody>
        </p:sp>
      </p:grpSp>
      <p:grpSp>
        <p:nvGrpSpPr>
          <p:cNvPr id="1735" name="Group 1124"/>
          <p:cNvGrpSpPr>
            <a:grpSpLocks/>
          </p:cNvGrpSpPr>
          <p:nvPr/>
        </p:nvGrpSpPr>
        <p:grpSpPr bwMode="auto">
          <a:xfrm>
            <a:off x="291574" y="4003150"/>
            <a:ext cx="3798887" cy="2532062"/>
            <a:chOff x="426720" y="4188779"/>
            <a:chExt cx="3798570" cy="2532062"/>
          </a:xfrm>
        </p:grpSpPr>
        <p:sp>
          <p:nvSpPr>
            <p:cNvPr id="1736" name="Rectangle 627"/>
            <p:cNvSpPr>
              <a:spLocks noChangeArrowheads="1"/>
            </p:cNvSpPr>
            <p:nvPr/>
          </p:nvSpPr>
          <p:spPr bwMode="auto">
            <a:xfrm>
              <a:off x="4137660" y="4267201"/>
              <a:ext cx="87630" cy="95250"/>
            </a:xfrm>
            <a:prstGeom prst="rect">
              <a:avLst/>
            </a:prstGeom>
            <a:solidFill>
              <a:srgbClr val="66FFFF">
                <a:alpha val="50195"/>
              </a:srgbClr>
            </a:solidFill>
            <a:ln w="38100">
              <a:solidFill>
                <a:srgbClr val="66FFFF"/>
              </a:solidFill>
              <a:round/>
              <a:headEnd type="none" w="sm" len="sm"/>
              <a:tailEnd type="none" w="sm" len="sm"/>
            </a:ln>
          </p:spPr>
          <p:txBody>
            <a:bodyPr/>
            <a:lstStyle/>
            <a:p>
              <a:endParaRPr lang="en-US" sz="1400" b="0"/>
            </a:p>
          </p:txBody>
        </p:sp>
        <p:grpSp>
          <p:nvGrpSpPr>
            <p:cNvPr id="1737" name="Group 624"/>
            <p:cNvGrpSpPr>
              <a:grpSpLocks/>
            </p:cNvGrpSpPr>
            <p:nvPr/>
          </p:nvGrpSpPr>
          <p:grpSpPr bwMode="auto">
            <a:xfrm>
              <a:off x="594359" y="4267201"/>
              <a:ext cx="3587117" cy="2453640"/>
              <a:chOff x="165735" y="1323975"/>
              <a:chExt cx="3587115" cy="2453641"/>
            </a:xfrm>
          </p:grpSpPr>
          <p:sp>
            <p:nvSpPr>
              <p:cNvPr id="1750" name="Rectangle 629"/>
              <p:cNvSpPr>
                <a:spLocks noChangeArrowheads="1"/>
              </p:cNvSpPr>
              <p:nvPr/>
            </p:nvSpPr>
            <p:spPr bwMode="auto">
              <a:xfrm>
                <a:off x="165735" y="1682114"/>
                <a:ext cx="2939415" cy="2087881"/>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400" b="0"/>
              </a:p>
            </p:txBody>
          </p:sp>
          <p:cxnSp>
            <p:nvCxnSpPr>
              <p:cNvPr id="1751" name="Straight Connector 630"/>
              <p:cNvCxnSpPr>
                <a:cxnSpLocks noChangeShapeType="1"/>
                <a:stCxn id="1736" idx="2"/>
              </p:cNvCxnSpPr>
              <p:nvPr/>
            </p:nvCxnSpPr>
            <p:spPr bwMode="auto">
              <a:xfrm rot="5400000">
                <a:off x="2250758" y="2275523"/>
                <a:ext cx="2358390" cy="645795"/>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cxnSp>
            <p:nvCxnSpPr>
              <p:cNvPr id="1752" name="Straight Connector 631"/>
              <p:cNvCxnSpPr>
                <a:cxnSpLocks noChangeShapeType="1"/>
                <a:endCxn id="1736" idx="0"/>
              </p:cNvCxnSpPr>
              <p:nvPr/>
            </p:nvCxnSpPr>
            <p:spPr bwMode="auto">
              <a:xfrm flipV="1">
                <a:off x="3099434" y="1323975"/>
                <a:ext cx="653415" cy="365759"/>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grpSp>
        <p:sp>
          <p:nvSpPr>
            <p:cNvPr id="1738" name="Rectangle 59"/>
            <p:cNvSpPr>
              <a:spLocks noChangeArrowheads="1"/>
            </p:cNvSpPr>
            <p:nvPr/>
          </p:nvSpPr>
          <p:spPr bwMode="auto">
            <a:xfrm>
              <a:off x="426720" y="4188779"/>
              <a:ext cx="12665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t>S</a:t>
              </a:r>
              <a:r>
                <a:rPr lang="en-US" sz="2400" b="0">
                  <a:solidFill>
                    <a:schemeClr val="tx2"/>
                  </a:solidFill>
                </a:rPr>
                <a:t>elect</a:t>
              </a:r>
              <a:endParaRPr lang="en-US" sz="2400">
                <a:solidFill>
                  <a:schemeClr val="tx2"/>
                </a:solidFill>
              </a:endParaRPr>
            </a:p>
          </p:txBody>
        </p:sp>
        <p:sp>
          <p:nvSpPr>
            <p:cNvPr id="1739" name="Rounded Rectangle 79"/>
            <p:cNvSpPr>
              <a:spLocks noChangeArrowheads="1"/>
            </p:cNvSpPr>
            <p:nvPr/>
          </p:nvSpPr>
          <p:spPr bwMode="auto">
            <a:xfrm>
              <a:off x="1809749" y="5362576"/>
              <a:ext cx="1362076" cy="406400"/>
            </a:xfrm>
            <a:prstGeom prst="roundRect">
              <a:avLst>
                <a:gd name="adj" fmla="val 16667"/>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740" name="Rectangle 81"/>
            <p:cNvSpPr>
              <a:spLocks noChangeArrowheads="1"/>
            </p:cNvSpPr>
            <p:nvPr/>
          </p:nvSpPr>
          <p:spPr bwMode="auto">
            <a:xfrm>
              <a:off x="1935163" y="4614864"/>
              <a:ext cx="611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In 1</a:t>
              </a:r>
              <a:endParaRPr lang="en-US" sz="2000"/>
            </a:p>
          </p:txBody>
        </p:sp>
        <p:cxnSp>
          <p:nvCxnSpPr>
            <p:cNvPr id="1741" name="Straight Arrow Connector 82"/>
            <p:cNvCxnSpPr>
              <a:cxnSpLocks noChangeShapeType="1"/>
            </p:cNvCxnSpPr>
            <p:nvPr/>
          </p:nvCxnSpPr>
          <p:spPr bwMode="auto">
            <a:xfrm rot="5400000">
              <a:off x="2070894" y="5167314"/>
              <a:ext cx="339725" cy="31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2" name="Rectangle 83"/>
            <p:cNvSpPr>
              <a:spLocks noChangeArrowheads="1"/>
            </p:cNvSpPr>
            <p:nvPr/>
          </p:nvSpPr>
          <p:spPr bwMode="auto">
            <a:xfrm>
              <a:off x="2471738" y="4614864"/>
              <a:ext cx="611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In 2</a:t>
              </a:r>
              <a:endParaRPr lang="en-US" sz="2000"/>
            </a:p>
          </p:txBody>
        </p:sp>
        <p:cxnSp>
          <p:nvCxnSpPr>
            <p:cNvPr id="1743" name="Straight Arrow Connector 84"/>
            <p:cNvCxnSpPr>
              <a:cxnSpLocks noChangeShapeType="1"/>
            </p:cNvCxnSpPr>
            <p:nvPr/>
          </p:nvCxnSpPr>
          <p:spPr bwMode="auto">
            <a:xfrm rot="5400000">
              <a:off x="2607469" y="5176839"/>
              <a:ext cx="339725" cy="31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4" name="Rectangle 88"/>
            <p:cNvSpPr>
              <a:spLocks noChangeArrowheads="1"/>
            </p:cNvSpPr>
            <p:nvPr/>
          </p:nvSpPr>
          <p:spPr bwMode="auto">
            <a:xfrm>
              <a:off x="2177415" y="5980113"/>
              <a:ext cx="596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Out</a:t>
              </a:r>
              <a:endParaRPr lang="en-US" sz="2000"/>
            </a:p>
          </p:txBody>
        </p:sp>
        <p:cxnSp>
          <p:nvCxnSpPr>
            <p:cNvPr id="1745" name="Straight Arrow Connector 89"/>
            <p:cNvCxnSpPr>
              <a:cxnSpLocks noChangeShapeType="1"/>
            </p:cNvCxnSpPr>
            <p:nvPr/>
          </p:nvCxnSpPr>
          <p:spPr bwMode="auto">
            <a:xfrm rot="16200000" flipH="1">
              <a:off x="2350453" y="5903911"/>
              <a:ext cx="2508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6" name="Rectangle 91"/>
            <p:cNvSpPr>
              <a:spLocks noChangeArrowheads="1"/>
            </p:cNvSpPr>
            <p:nvPr/>
          </p:nvSpPr>
          <p:spPr bwMode="auto">
            <a:xfrm>
              <a:off x="573722" y="5357179"/>
              <a:ext cx="10128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Control</a:t>
              </a:r>
              <a:endParaRPr lang="en-US" sz="2000"/>
            </a:p>
          </p:txBody>
        </p:sp>
        <p:cxnSp>
          <p:nvCxnSpPr>
            <p:cNvPr id="1747" name="Straight Arrow Connector 92"/>
            <p:cNvCxnSpPr>
              <a:cxnSpLocks noChangeShapeType="1"/>
              <a:endCxn id="1739" idx="1"/>
            </p:cNvCxnSpPr>
            <p:nvPr/>
          </p:nvCxnSpPr>
          <p:spPr bwMode="auto">
            <a:xfrm flipV="1">
              <a:off x="1478280" y="5565776"/>
              <a:ext cx="331469"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8" name="Rectangle 96"/>
            <p:cNvSpPr>
              <a:spLocks noChangeArrowheads="1"/>
            </p:cNvSpPr>
            <p:nvPr/>
          </p:nvSpPr>
          <p:spPr bwMode="auto">
            <a:xfrm>
              <a:off x="600074" y="6243638"/>
              <a:ext cx="299720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solidFill>
                    <a:srgbClr val="66FFFF"/>
                  </a:solidFill>
                </a:rPr>
                <a:t>e.g., forwarding path</a:t>
              </a:r>
              <a:endParaRPr lang="en-US" sz="2400">
                <a:solidFill>
                  <a:srgbClr val="66FFFF"/>
                </a:solidFill>
              </a:endParaRPr>
            </a:p>
          </p:txBody>
        </p:sp>
        <p:sp>
          <p:nvSpPr>
            <p:cNvPr id="1749" name="Oval 85"/>
            <p:cNvSpPr>
              <a:spLocks noChangeArrowheads="1"/>
            </p:cNvSpPr>
            <p:nvPr/>
          </p:nvSpPr>
          <p:spPr bwMode="auto">
            <a:xfrm>
              <a:off x="676739" y="4692238"/>
              <a:ext cx="503238" cy="53816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S</a:t>
              </a:r>
            </a:p>
          </p:txBody>
        </p:sp>
      </p:grpSp>
    </p:spTree>
    <p:extLst>
      <p:ext uri="{BB962C8B-B14F-4D97-AF65-F5344CB8AC3E}">
        <p14:creationId xmlns:p14="http://schemas.microsoft.com/office/powerpoint/2010/main" val="4115578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3"/>
                                        </p:tgtEl>
                                        <p:attrNameLst>
                                          <p:attrName>style.visibility</p:attrName>
                                        </p:attrNameLst>
                                      </p:cBhvr>
                                      <p:to>
                                        <p:strVal val="visible"/>
                                      </p:to>
                                    </p:set>
                                    <p:animEffect transition="in" filter="fade">
                                      <p:cBhvr>
                                        <p:cTn id="7" dur="500"/>
                                        <p:tgtEl>
                                          <p:spTgt spid="17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5"/>
                                        </p:tgtEl>
                                        <p:attrNameLst>
                                          <p:attrName>style.visibility</p:attrName>
                                        </p:attrNameLst>
                                      </p:cBhvr>
                                      <p:to>
                                        <p:strVal val="visible"/>
                                      </p:to>
                                    </p:set>
                                    <p:animEffect transition="in" filter="fade">
                                      <p:cBhvr>
                                        <p:cTn id="12" dur="500"/>
                                        <p:tgtEl>
                                          <p:spTgt spid="1735"/>
                                        </p:tgtEl>
                                      </p:cBhvr>
                                    </p:animEffect>
                                  </p:childTnLst>
                                </p:cTn>
                              </p:par>
                              <p:par>
                                <p:cTn id="13" presetID="9" presetClass="emph" presetSubtype="0" nodeType="withEffect">
                                  <p:stCondLst>
                                    <p:cond delay="0"/>
                                  </p:stCondLst>
                                  <p:childTnLst>
                                    <p:set>
                                      <p:cBhvr rctx="PPT">
                                        <p:cTn id="14" dur="indefinite"/>
                                        <p:tgtEl>
                                          <p:spTgt spid="1703"/>
                                        </p:tgtEl>
                                        <p:attrNameLst>
                                          <p:attrName>style.opacity</p:attrName>
                                        </p:attrNameLst>
                                      </p:cBhvr>
                                      <p:to>
                                        <p:strVal val="0.5"/>
                                      </p:to>
                                    </p:set>
                                    <p:animEffect filter="image" prLst="opacity: 0.5">
                                      <p:cBhvr rctx="IE">
                                        <p:cTn id="15" dur="indefinite"/>
                                        <p:tgtEl>
                                          <p:spTgt spid="170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17"/>
                                        </p:tgtEl>
                                        <p:attrNameLst>
                                          <p:attrName>style.visibility</p:attrName>
                                        </p:attrNameLst>
                                      </p:cBhvr>
                                      <p:to>
                                        <p:strVal val="visible"/>
                                      </p:to>
                                    </p:set>
                                    <p:animEffect transition="in" filter="fade">
                                      <p:cBhvr>
                                        <p:cTn id="20" dur="500"/>
                                        <p:tgtEl>
                                          <p:spTgt spid="1717"/>
                                        </p:tgtEl>
                                      </p:cBhvr>
                                    </p:animEffect>
                                  </p:childTnLst>
                                </p:cTn>
                              </p:par>
                              <p:par>
                                <p:cTn id="21" presetID="9" presetClass="emph" presetSubtype="0" nodeType="withEffect">
                                  <p:stCondLst>
                                    <p:cond delay="0"/>
                                  </p:stCondLst>
                                  <p:childTnLst>
                                    <p:set>
                                      <p:cBhvr rctx="PPT">
                                        <p:cTn id="22" dur="indefinite"/>
                                        <p:tgtEl>
                                          <p:spTgt spid="1735"/>
                                        </p:tgtEl>
                                        <p:attrNameLst>
                                          <p:attrName>style.opacity</p:attrName>
                                        </p:attrNameLst>
                                      </p:cBhvr>
                                      <p:to>
                                        <p:strVal val="0.5"/>
                                      </p:to>
                                    </p:set>
                                    <p:animEffect filter="image" prLst="opacity: 0.5">
                                      <p:cBhvr rctx="IE">
                                        <p:cTn id="23" dur="indefinite"/>
                                        <p:tgtEl>
                                          <p:spTgt spid="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err="1" smtClean="0">
                <a:solidFill>
                  <a:srgbClr val="D5EBFF"/>
                </a:solidFill>
                <a:latin typeface="Arial" charset="0"/>
              </a:rPr>
              <a:t>BLoG</a:t>
            </a:r>
            <a:r>
              <a:rPr lang="en-US" dirty="0" smtClean="0">
                <a:solidFill>
                  <a:srgbClr val="D5EBFF"/>
                </a:solidFill>
                <a:latin typeface="Arial" charset="0"/>
              </a:rPr>
              <a:t> Nodes: Non-Storage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221</a:t>
            </a:fld>
            <a:endParaRPr lang="en-US" sz="1400">
              <a:solidFill>
                <a:srgbClr val="FFFFFF"/>
              </a:solidFill>
            </a:endParaRPr>
          </a:p>
        </p:txBody>
      </p:sp>
      <p:grpSp>
        <p:nvGrpSpPr>
          <p:cNvPr id="575" name="Group 572"/>
          <p:cNvGrpSpPr>
            <a:grpSpLocks/>
          </p:cNvGrpSpPr>
          <p:nvPr/>
        </p:nvGrpSpPr>
        <p:grpSpPr bwMode="auto">
          <a:xfrm>
            <a:off x="219071" y="1408115"/>
            <a:ext cx="4057650" cy="3827462"/>
            <a:chOff x="15875" y="1509080"/>
            <a:chExt cx="4057015" cy="3828831"/>
          </a:xfrm>
        </p:grpSpPr>
        <p:grpSp>
          <p:nvGrpSpPr>
            <p:cNvPr id="576" name="Group 625"/>
            <p:cNvGrpSpPr>
              <a:grpSpLocks/>
            </p:cNvGrpSpPr>
            <p:nvPr/>
          </p:nvGrpSpPr>
          <p:grpSpPr bwMode="auto">
            <a:xfrm>
              <a:off x="312420" y="1912620"/>
              <a:ext cx="3760470" cy="3406140"/>
              <a:chOff x="434340" y="1912618"/>
              <a:chExt cx="3760469" cy="3406141"/>
            </a:xfrm>
          </p:grpSpPr>
          <p:sp>
            <p:nvSpPr>
              <p:cNvPr id="591" name="Rectangle 609"/>
              <p:cNvSpPr>
                <a:spLocks noChangeArrowheads="1"/>
              </p:cNvSpPr>
              <p:nvPr/>
            </p:nvSpPr>
            <p:spPr bwMode="auto">
              <a:xfrm>
                <a:off x="4107179" y="3901439"/>
                <a:ext cx="87630" cy="127635"/>
              </a:xfrm>
              <a:prstGeom prst="rect">
                <a:avLst/>
              </a:prstGeom>
              <a:solidFill>
                <a:srgbClr val="66FFFF">
                  <a:alpha val="50195"/>
                </a:srgbClr>
              </a:solidFill>
              <a:ln w="38100">
                <a:solidFill>
                  <a:srgbClr val="66FFFF"/>
                </a:solidFill>
                <a:round/>
                <a:headEnd type="none" w="sm" len="sm"/>
                <a:tailEnd type="none" w="sm" len="sm"/>
              </a:ln>
            </p:spPr>
            <p:txBody>
              <a:bodyPr/>
              <a:lstStyle/>
              <a:p>
                <a:endParaRPr lang="en-US" sz="1400" b="0"/>
              </a:p>
            </p:txBody>
          </p:sp>
          <p:grpSp>
            <p:nvGrpSpPr>
              <p:cNvPr id="592" name="Group 624"/>
              <p:cNvGrpSpPr>
                <a:grpSpLocks/>
              </p:cNvGrpSpPr>
              <p:nvPr/>
            </p:nvGrpSpPr>
            <p:grpSpPr bwMode="auto">
              <a:xfrm>
                <a:off x="434340" y="1912618"/>
                <a:ext cx="3716655" cy="3406141"/>
                <a:chOff x="434340" y="1912618"/>
                <a:chExt cx="3716655" cy="3406141"/>
              </a:xfrm>
            </p:grpSpPr>
            <p:sp>
              <p:nvSpPr>
                <p:cNvPr id="948" name="Rectangle 619"/>
                <p:cNvSpPr>
                  <a:spLocks noChangeArrowheads="1"/>
                </p:cNvSpPr>
                <p:nvPr/>
              </p:nvSpPr>
              <p:spPr bwMode="auto">
                <a:xfrm>
                  <a:off x="434340" y="1912618"/>
                  <a:ext cx="3080385" cy="3406141"/>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400" b="0"/>
                </a:p>
              </p:txBody>
            </p:sp>
            <p:cxnSp>
              <p:nvCxnSpPr>
                <p:cNvPr id="949" name="Straight Connector 610"/>
                <p:cNvCxnSpPr>
                  <a:cxnSpLocks noChangeShapeType="1"/>
                  <a:stCxn id="591" idx="2"/>
                </p:cNvCxnSpPr>
                <p:nvPr/>
              </p:nvCxnSpPr>
              <p:spPr bwMode="auto">
                <a:xfrm rot="5400000">
                  <a:off x="3194685" y="4354829"/>
                  <a:ext cx="1282065" cy="630555"/>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cxnSp>
              <p:nvCxnSpPr>
                <p:cNvPr id="950" name="Straight Connector 611"/>
                <p:cNvCxnSpPr>
                  <a:cxnSpLocks noChangeShapeType="1"/>
                  <a:endCxn id="591" idx="0"/>
                </p:cNvCxnSpPr>
                <p:nvPr/>
              </p:nvCxnSpPr>
              <p:spPr bwMode="auto">
                <a:xfrm rot="16200000" flipH="1">
                  <a:off x="2841310" y="2591753"/>
                  <a:ext cx="1988818" cy="630552"/>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grpSp>
        </p:grpSp>
        <p:sp>
          <p:nvSpPr>
            <p:cNvPr id="577" name="Rectangle 57"/>
            <p:cNvSpPr>
              <a:spLocks noChangeArrowheads="1"/>
            </p:cNvSpPr>
            <p:nvPr/>
          </p:nvSpPr>
          <p:spPr bwMode="auto">
            <a:xfrm>
              <a:off x="15875" y="1509080"/>
              <a:ext cx="1892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t>P</a:t>
              </a:r>
              <a:r>
                <a:rPr lang="en-US" sz="2400" b="0">
                  <a:solidFill>
                    <a:schemeClr val="tx2"/>
                  </a:solidFill>
                </a:rPr>
                <a:t>rotected</a:t>
              </a:r>
              <a:endParaRPr lang="en-US" sz="2400">
                <a:solidFill>
                  <a:schemeClr val="tx2"/>
                </a:solidFill>
              </a:endParaRPr>
            </a:p>
          </p:txBody>
        </p:sp>
        <p:sp>
          <p:nvSpPr>
            <p:cNvPr id="578" name="Rectangle 60"/>
            <p:cNvSpPr>
              <a:spLocks noChangeArrowheads="1"/>
            </p:cNvSpPr>
            <p:nvPr/>
          </p:nvSpPr>
          <p:spPr bwMode="auto">
            <a:xfrm>
              <a:off x="506730" y="4506914"/>
              <a:ext cx="2333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solidFill>
                    <a:srgbClr val="66FFFF"/>
                  </a:solidFill>
                </a:rPr>
                <a:t>e.g., residue </a:t>
              </a:r>
            </a:p>
            <a:p>
              <a:pPr marL="457200" indent="-457200" algn="ctr"/>
              <a:r>
                <a:rPr lang="en-US" sz="2400" b="0">
                  <a:solidFill>
                    <a:srgbClr val="66FFFF"/>
                  </a:solidFill>
                </a:rPr>
                <a:t>protected ALU</a:t>
              </a:r>
              <a:endParaRPr lang="en-US" sz="2400">
                <a:solidFill>
                  <a:srgbClr val="66FFFF"/>
                </a:solidFill>
              </a:endParaRPr>
            </a:p>
          </p:txBody>
        </p:sp>
        <p:sp>
          <p:nvSpPr>
            <p:cNvPr id="579" name="Rectangle 50"/>
            <p:cNvSpPr>
              <a:spLocks noChangeArrowheads="1"/>
            </p:cNvSpPr>
            <p:nvPr/>
          </p:nvSpPr>
          <p:spPr bwMode="auto">
            <a:xfrm>
              <a:off x="895985" y="1966915"/>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Data 1</a:t>
              </a:r>
              <a:endParaRPr lang="en-US" sz="2000"/>
            </a:p>
          </p:txBody>
        </p:sp>
        <p:sp>
          <p:nvSpPr>
            <p:cNvPr id="580" name="Rectangle 63"/>
            <p:cNvSpPr>
              <a:spLocks noChangeArrowheads="1"/>
            </p:cNvSpPr>
            <p:nvPr/>
          </p:nvSpPr>
          <p:spPr bwMode="auto">
            <a:xfrm>
              <a:off x="895985" y="4090989"/>
              <a:ext cx="93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Data 2</a:t>
              </a:r>
              <a:endParaRPr lang="en-US" sz="2000"/>
            </a:p>
          </p:txBody>
        </p:sp>
        <p:sp>
          <p:nvSpPr>
            <p:cNvPr id="581" name="Cloud 580"/>
            <p:cNvSpPr/>
            <p:nvPr/>
          </p:nvSpPr>
          <p:spPr bwMode="auto">
            <a:xfrm>
              <a:off x="726964" y="2647724"/>
              <a:ext cx="1277738" cy="1086238"/>
            </a:xfrm>
            <a:prstGeom prst="cloud">
              <a:avLst/>
            </a:prstGeom>
            <a:noFill/>
            <a:ln w="38100" cap="flat" cmpd="sng" algn="ctr">
              <a:solidFill>
                <a:schemeClr val="tx1"/>
              </a:solidFill>
              <a:prstDash val="solid"/>
              <a:round/>
              <a:headEnd type="none" w="sm" len="sm"/>
              <a:tailEnd type="none" w="sm" len="sm"/>
            </a:ln>
            <a:effectLst/>
          </p:spPr>
          <p:txBody>
            <a:bodyPr/>
            <a:lstStyle/>
            <a:p>
              <a:pPr algn="ctr">
                <a:defRPr/>
              </a:pPr>
              <a:endParaRPr lang="en-US" sz="2000" b="0" dirty="0">
                <a:ea typeface="+mn-ea"/>
              </a:endParaRPr>
            </a:p>
          </p:txBody>
        </p:sp>
        <p:cxnSp>
          <p:nvCxnSpPr>
            <p:cNvPr id="582" name="Straight Arrow Connector 66"/>
            <p:cNvCxnSpPr>
              <a:cxnSpLocks noChangeShapeType="1"/>
            </p:cNvCxnSpPr>
            <p:nvPr/>
          </p:nvCxnSpPr>
          <p:spPr bwMode="auto">
            <a:xfrm rot="5400000">
              <a:off x="1196023" y="2538415"/>
              <a:ext cx="339725" cy="31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 name="Straight Arrow Connector 68"/>
            <p:cNvCxnSpPr>
              <a:cxnSpLocks noChangeShapeType="1"/>
            </p:cNvCxnSpPr>
            <p:nvPr/>
          </p:nvCxnSpPr>
          <p:spPr bwMode="auto">
            <a:xfrm rot="5400000">
              <a:off x="1186498" y="3906839"/>
              <a:ext cx="358775" cy="952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84" name="Rectangle 33"/>
            <p:cNvSpPr>
              <a:spLocks noChangeArrowheads="1"/>
            </p:cNvSpPr>
            <p:nvPr/>
          </p:nvSpPr>
          <p:spPr bwMode="auto">
            <a:xfrm>
              <a:off x="1079581" y="2897190"/>
              <a:ext cx="5741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0">
                  <a:latin typeface="Wingdings" charset="0"/>
                </a:rPr>
                <a:t>J</a:t>
              </a:r>
              <a:endParaRPr lang="en-US" sz="3600" b="0"/>
            </a:p>
          </p:txBody>
        </p:sp>
        <p:sp>
          <p:nvSpPr>
            <p:cNvPr id="585" name="Rounded Rectangle 79"/>
            <p:cNvSpPr>
              <a:spLocks noChangeArrowheads="1"/>
            </p:cNvSpPr>
            <p:nvPr/>
          </p:nvSpPr>
          <p:spPr bwMode="auto">
            <a:xfrm>
              <a:off x="2099311" y="2863852"/>
              <a:ext cx="1209675" cy="431800"/>
            </a:xfrm>
            <a:prstGeom prst="roundRect">
              <a:avLst>
                <a:gd name="adj" fmla="val 16667"/>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r>
                <a:rPr lang="en-US" sz="2000" b="0"/>
                <a:t>Checker</a:t>
              </a:r>
            </a:p>
          </p:txBody>
        </p:sp>
        <p:cxnSp>
          <p:nvCxnSpPr>
            <p:cNvPr id="586" name="Straight Arrow Connector 66"/>
            <p:cNvCxnSpPr>
              <a:cxnSpLocks noChangeShapeType="1"/>
            </p:cNvCxnSpPr>
            <p:nvPr/>
          </p:nvCxnSpPr>
          <p:spPr bwMode="auto">
            <a:xfrm>
              <a:off x="1356360" y="2466977"/>
              <a:ext cx="135255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87" name="Straight Arrow Connector 66"/>
            <p:cNvCxnSpPr>
              <a:cxnSpLocks noChangeShapeType="1"/>
            </p:cNvCxnSpPr>
            <p:nvPr/>
          </p:nvCxnSpPr>
          <p:spPr bwMode="auto">
            <a:xfrm rot="16200000" flipH="1">
              <a:off x="2505711" y="2651127"/>
              <a:ext cx="38735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88" name="Straight Arrow Connector 66"/>
            <p:cNvCxnSpPr>
              <a:cxnSpLocks noChangeShapeType="1"/>
            </p:cNvCxnSpPr>
            <p:nvPr/>
          </p:nvCxnSpPr>
          <p:spPr bwMode="auto">
            <a:xfrm rot="16200000" flipH="1">
              <a:off x="2439036" y="3570289"/>
              <a:ext cx="530225"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89" name="Straight Arrow Connector 66"/>
            <p:cNvCxnSpPr>
              <a:cxnSpLocks noChangeShapeType="1"/>
            </p:cNvCxnSpPr>
            <p:nvPr/>
          </p:nvCxnSpPr>
          <p:spPr bwMode="auto">
            <a:xfrm rot="10800000">
              <a:off x="1375410" y="3838576"/>
              <a:ext cx="13430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90" name="Oval 85"/>
            <p:cNvSpPr>
              <a:spLocks noChangeArrowheads="1"/>
            </p:cNvSpPr>
            <p:nvPr/>
          </p:nvSpPr>
          <p:spPr bwMode="auto">
            <a:xfrm>
              <a:off x="364319" y="1979518"/>
              <a:ext cx="503238" cy="53816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P</a:t>
              </a:r>
            </a:p>
          </p:txBody>
        </p:sp>
      </p:grpSp>
      <p:grpSp>
        <p:nvGrpSpPr>
          <p:cNvPr id="951" name="Group 571"/>
          <p:cNvGrpSpPr>
            <a:grpSpLocks/>
          </p:cNvGrpSpPr>
          <p:nvPr/>
        </p:nvGrpSpPr>
        <p:grpSpPr bwMode="auto">
          <a:xfrm>
            <a:off x="4767259" y="1443040"/>
            <a:ext cx="4075112" cy="3262312"/>
            <a:chOff x="4564380" y="1545274"/>
            <a:chExt cx="4074796" cy="3261676"/>
          </a:xfrm>
        </p:grpSpPr>
        <p:grpSp>
          <p:nvGrpSpPr>
            <p:cNvPr id="952" name="Group 634"/>
            <p:cNvGrpSpPr>
              <a:grpSpLocks/>
            </p:cNvGrpSpPr>
            <p:nvPr/>
          </p:nvGrpSpPr>
          <p:grpSpPr bwMode="auto">
            <a:xfrm>
              <a:off x="4564380" y="1973581"/>
              <a:ext cx="3954780" cy="2811782"/>
              <a:chOff x="3345179" y="-169545"/>
              <a:chExt cx="3954780" cy="2811783"/>
            </a:xfrm>
          </p:grpSpPr>
          <p:sp>
            <p:nvSpPr>
              <p:cNvPr id="963" name="Rectangle 635"/>
              <p:cNvSpPr>
                <a:spLocks noChangeArrowheads="1"/>
              </p:cNvSpPr>
              <p:nvPr/>
            </p:nvSpPr>
            <p:spPr bwMode="auto">
              <a:xfrm>
                <a:off x="3345179" y="1110614"/>
                <a:ext cx="93345" cy="127634"/>
              </a:xfrm>
              <a:prstGeom prst="rect">
                <a:avLst/>
              </a:prstGeom>
              <a:solidFill>
                <a:srgbClr val="66FFFF">
                  <a:alpha val="50195"/>
                </a:srgbClr>
              </a:solidFill>
              <a:ln w="38100">
                <a:solidFill>
                  <a:srgbClr val="66FFFF"/>
                </a:solidFill>
                <a:round/>
                <a:headEnd type="none" w="sm" len="sm"/>
                <a:tailEnd type="none" w="sm" len="sm"/>
              </a:ln>
            </p:spPr>
            <p:txBody>
              <a:bodyPr/>
              <a:lstStyle/>
              <a:p>
                <a:endParaRPr lang="en-US" sz="1400" b="0"/>
              </a:p>
            </p:txBody>
          </p:sp>
          <p:grpSp>
            <p:nvGrpSpPr>
              <p:cNvPr id="964" name="Group 624"/>
              <p:cNvGrpSpPr>
                <a:grpSpLocks/>
              </p:cNvGrpSpPr>
              <p:nvPr/>
            </p:nvGrpSpPr>
            <p:grpSpPr bwMode="auto">
              <a:xfrm>
                <a:off x="3391852" y="-169545"/>
                <a:ext cx="3908107" cy="2811783"/>
                <a:chOff x="3391852" y="-169545"/>
                <a:chExt cx="3908107" cy="2811783"/>
              </a:xfrm>
            </p:grpSpPr>
            <p:sp>
              <p:nvSpPr>
                <p:cNvPr id="965" name="Rectangle 637"/>
                <p:cNvSpPr>
                  <a:spLocks noChangeArrowheads="1"/>
                </p:cNvSpPr>
                <p:nvPr/>
              </p:nvSpPr>
              <p:spPr bwMode="auto">
                <a:xfrm>
                  <a:off x="4663439" y="-161926"/>
                  <a:ext cx="2636520" cy="2800351"/>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400" b="0"/>
                </a:p>
              </p:txBody>
            </p:sp>
            <p:cxnSp>
              <p:nvCxnSpPr>
                <p:cNvPr id="966" name="Straight Connector 638"/>
                <p:cNvCxnSpPr>
                  <a:cxnSpLocks noChangeShapeType="1"/>
                  <a:stCxn id="963" idx="2"/>
                </p:cNvCxnSpPr>
                <p:nvPr/>
              </p:nvCxnSpPr>
              <p:spPr bwMode="auto">
                <a:xfrm rot="16200000" flipH="1">
                  <a:off x="3333273" y="1296828"/>
                  <a:ext cx="1403990" cy="1286830"/>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cxnSp>
              <p:nvCxnSpPr>
                <p:cNvPr id="967" name="Straight Connector 639"/>
                <p:cNvCxnSpPr>
                  <a:cxnSpLocks noChangeShapeType="1"/>
                  <a:endCxn id="963" idx="0"/>
                </p:cNvCxnSpPr>
                <p:nvPr/>
              </p:nvCxnSpPr>
              <p:spPr bwMode="auto">
                <a:xfrm rot="5400000">
                  <a:off x="3387566" y="-165259"/>
                  <a:ext cx="1280160" cy="1271587"/>
                </a:xfrm>
                <a:prstGeom prst="line">
                  <a:avLst/>
                </a:prstGeom>
                <a:noFill/>
                <a:ln w="38100">
                  <a:solidFill>
                    <a:srgbClr val="66FFFF"/>
                  </a:solidFill>
                  <a:round/>
                  <a:headEnd type="none" w="sm" len="sm"/>
                  <a:tailEnd type="none" w="sm" len="sm"/>
                </a:ln>
                <a:extLst>
                  <a:ext uri="{909E8E84-426E-40DD-AFC4-6F175D3DCCD1}">
                    <a14:hiddenFill xmlns:a14="http://schemas.microsoft.com/office/drawing/2010/main">
                      <a:noFill/>
                    </a14:hiddenFill>
                  </a:ext>
                </a:extLst>
              </p:spPr>
            </p:cxnSp>
          </p:grpSp>
        </p:grpSp>
        <p:sp>
          <p:nvSpPr>
            <p:cNvPr id="953" name="Rectangle 59"/>
            <p:cNvSpPr>
              <a:spLocks noChangeArrowheads="1"/>
            </p:cNvSpPr>
            <p:nvPr/>
          </p:nvSpPr>
          <p:spPr bwMode="auto">
            <a:xfrm>
              <a:off x="5498784" y="1545274"/>
              <a:ext cx="1711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t>D</a:t>
              </a:r>
              <a:r>
                <a:rPr lang="en-US" sz="2400" b="0">
                  <a:solidFill>
                    <a:schemeClr val="tx2"/>
                  </a:solidFill>
                </a:rPr>
                <a:t>efault</a:t>
              </a:r>
              <a:endParaRPr lang="en-US" sz="2400">
                <a:solidFill>
                  <a:schemeClr val="tx2"/>
                </a:solidFill>
              </a:endParaRPr>
            </a:p>
          </p:txBody>
        </p:sp>
        <p:sp>
          <p:nvSpPr>
            <p:cNvPr id="954" name="Rounded Rectangle 79"/>
            <p:cNvSpPr>
              <a:spLocks noChangeArrowheads="1"/>
            </p:cNvSpPr>
            <p:nvPr/>
          </p:nvSpPr>
          <p:spPr bwMode="auto">
            <a:xfrm>
              <a:off x="7305676" y="2720976"/>
              <a:ext cx="916304" cy="1022350"/>
            </a:xfrm>
            <a:prstGeom prst="roundRect">
              <a:avLst>
                <a:gd name="adj" fmla="val 16667"/>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55" name="Rectangle 81"/>
            <p:cNvSpPr>
              <a:spLocks noChangeArrowheads="1"/>
            </p:cNvSpPr>
            <p:nvPr/>
          </p:nvSpPr>
          <p:spPr bwMode="auto">
            <a:xfrm>
              <a:off x="7210426" y="1992314"/>
              <a:ext cx="1068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Data in </a:t>
              </a:r>
              <a:endParaRPr lang="en-US" sz="2000"/>
            </a:p>
          </p:txBody>
        </p:sp>
        <p:cxnSp>
          <p:nvCxnSpPr>
            <p:cNvPr id="956" name="Straight Arrow Connector 82"/>
            <p:cNvCxnSpPr>
              <a:cxnSpLocks noChangeShapeType="1"/>
            </p:cNvCxnSpPr>
            <p:nvPr/>
          </p:nvCxnSpPr>
          <p:spPr bwMode="auto">
            <a:xfrm rot="16200000" flipH="1">
              <a:off x="7574759" y="2556669"/>
              <a:ext cx="328612"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57" name="Rectangle 88"/>
            <p:cNvSpPr>
              <a:spLocks noChangeArrowheads="1"/>
            </p:cNvSpPr>
            <p:nvPr/>
          </p:nvSpPr>
          <p:spPr bwMode="auto">
            <a:xfrm>
              <a:off x="7138989" y="402431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Data Out</a:t>
              </a:r>
              <a:endParaRPr lang="en-US" sz="2000"/>
            </a:p>
          </p:txBody>
        </p:sp>
        <p:cxnSp>
          <p:nvCxnSpPr>
            <p:cNvPr id="958" name="Straight Arrow Connector 89"/>
            <p:cNvCxnSpPr>
              <a:cxnSpLocks noChangeShapeType="1"/>
            </p:cNvCxnSpPr>
            <p:nvPr/>
          </p:nvCxnSpPr>
          <p:spPr bwMode="auto">
            <a:xfrm rot="16200000" flipH="1">
              <a:off x="7595396" y="3883818"/>
              <a:ext cx="280988"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59" name="Rectangle 91"/>
            <p:cNvSpPr>
              <a:spLocks noChangeArrowheads="1"/>
            </p:cNvSpPr>
            <p:nvPr/>
          </p:nvSpPr>
          <p:spPr bwMode="auto">
            <a:xfrm>
              <a:off x="5884864" y="3033714"/>
              <a:ext cx="101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Control</a:t>
              </a:r>
              <a:endParaRPr lang="en-US" sz="2000"/>
            </a:p>
          </p:txBody>
        </p:sp>
        <p:cxnSp>
          <p:nvCxnSpPr>
            <p:cNvPr id="960" name="Straight Arrow Connector 92"/>
            <p:cNvCxnSpPr>
              <a:cxnSpLocks noChangeShapeType="1"/>
              <a:stCxn id="959" idx="3"/>
              <a:endCxn id="954" idx="1"/>
            </p:cNvCxnSpPr>
            <p:nvPr/>
          </p:nvCxnSpPr>
          <p:spPr bwMode="auto">
            <a:xfrm flipV="1">
              <a:off x="6897689" y="3232151"/>
              <a:ext cx="407987"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61" name="Rectangle 96"/>
            <p:cNvSpPr>
              <a:spLocks noChangeArrowheads="1"/>
            </p:cNvSpPr>
            <p:nvPr/>
          </p:nvSpPr>
          <p:spPr bwMode="auto">
            <a:xfrm>
              <a:off x="6219826" y="4344988"/>
              <a:ext cx="2419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400" b="0">
                  <a:solidFill>
                    <a:srgbClr val="66FFFF"/>
                  </a:solidFill>
                </a:rPr>
                <a:t>Everything else</a:t>
              </a:r>
              <a:endParaRPr lang="en-US" sz="2400">
                <a:solidFill>
                  <a:srgbClr val="66FFFF"/>
                </a:solidFill>
              </a:endParaRPr>
            </a:p>
          </p:txBody>
        </p:sp>
        <p:sp>
          <p:nvSpPr>
            <p:cNvPr id="962" name="Oval 85"/>
            <p:cNvSpPr>
              <a:spLocks noChangeArrowheads="1"/>
            </p:cNvSpPr>
            <p:nvPr/>
          </p:nvSpPr>
          <p:spPr bwMode="auto">
            <a:xfrm>
              <a:off x="5965019" y="2055718"/>
              <a:ext cx="503238" cy="53816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ctr"/>
              <a:r>
                <a:rPr lang="en-US" sz="2000" b="0">
                  <a:solidFill>
                    <a:srgbClr val="66FFFF"/>
                  </a:solidFill>
                </a:rPr>
                <a:t>D</a:t>
              </a:r>
            </a:p>
          </p:txBody>
        </p:sp>
      </p:grpSp>
      <p:grpSp>
        <p:nvGrpSpPr>
          <p:cNvPr id="968" name="Group 824"/>
          <p:cNvGrpSpPr>
            <a:grpSpLocks noChangeAspect="1"/>
          </p:cNvGrpSpPr>
          <p:nvPr/>
        </p:nvGrpSpPr>
        <p:grpSpPr bwMode="auto">
          <a:xfrm>
            <a:off x="3886196" y="2338390"/>
            <a:ext cx="1778000" cy="2252662"/>
            <a:chOff x="5717357" y="2051050"/>
            <a:chExt cx="2666231" cy="3376613"/>
          </a:xfrm>
        </p:grpSpPr>
        <p:cxnSp>
          <p:nvCxnSpPr>
            <p:cNvPr id="969" name="Straight Connector 47"/>
            <p:cNvCxnSpPr>
              <a:cxnSpLocks noChangeShapeType="1"/>
              <a:stCxn id="970" idx="7"/>
              <a:endCxn id="971" idx="1"/>
            </p:cNvCxnSpPr>
            <p:nvPr/>
          </p:nvCxnSpPr>
          <p:spPr bwMode="auto">
            <a:xfrm rot="5400000" flipH="1" flipV="1">
              <a:off x="5993015" y="3287293"/>
              <a:ext cx="292352" cy="35547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70" name="Oval 48"/>
            <p:cNvSpPr>
              <a:spLocks noChangeArrowheads="1"/>
            </p:cNvSpPr>
            <p:nvPr/>
          </p:nvSpPr>
          <p:spPr bwMode="auto">
            <a:xfrm>
              <a:off x="5926847" y="3604910"/>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1" name="Oval 49"/>
            <p:cNvSpPr>
              <a:spLocks noChangeArrowheads="1"/>
            </p:cNvSpPr>
            <p:nvPr/>
          </p:nvSpPr>
          <p:spPr bwMode="auto">
            <a:xfrm>
              <a:off x="6310118" y="331460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2" name="Oval 50"/>
            <p:cNvSpPr>
              <a:spLocks noChangeArrowheads="1"/>
            </p:cNvSpPr>
            <p:nvPr/>
          </p:nvSpPr>
          <p:spPr bwMode="auto">
            <a:xfrm>
              <a:off x="6471996" y="3259873"/>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3" name="Oval 51"/>
            <p:cNvSpPr>
              <a:spLocks noChangeArrowheads="1"/>
            </p:cNvSpPr>
            <p:nvPr/>
          </p:nvSpPr>
          <p:spPr bwMode="auto">
            <a:xfrm>
              <a:off x="6441048" y="360491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4" name="Oval 52"/>
            <p:cNvSpPr>
              <a:spLocks noChangeArrowheads="1"/>
            </p:cNvSpPr>
            <p:nvPr/>
          </p:nvSpPr>
          <p:spPr bwMode="auto">
            <a:xfrm>
              <a:off x="6391057" y="365012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5" name="Oval 53"/>
            <p:cNvSpPr>
              <a:spLocks noChangeArrowheads="1"/>
            </p:cNvSpPr>
            <p:nvPr/>
          </p:nvSpPr>
          <p:spPr bwMode="auto">
            <a:xfrm>
              <a:off x="6621971" y="356683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6" name="Oval 54"/>
            <p:cNvSpPr>
              <a:spLocks noChangeArrowheads="1"/>
            </p:cNvSpPr>
            <p:nvPr/>
          </p:nvSpPr>
          <p:spPr bwMode="auto">
            <a:xfrm>
              <a:off x="6669582" y="374530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7" name="Oval 55"/>
            <p:cNvSpPr>
              <a:spLocks noChangeArrowheads="1"/>
            </p:cNvSpPr>
            <p:nvPr/>
          </p:nvSpPr>
          <p:spPr bwMode="auto">
            <a:xfrm>
              <a:off x="6562458" y="413079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8" name="Oval 56"/>
            <p:cNvSpPr>
              <a:spLocks noChangeArrowheads="1"/>
            </p:cNvSpPr>
            <p:nvPr/>
          </p:nvSpPr>
          <p:spPr bwMode="auto">
            <a:xfrm>
              <a:off x="6612449" y="384048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79" name="Oval 57"/>
            <p:cNvSpPr>
              <a:spLocks noChangeArrowheads="1"/>
            </p:cNvSpPr>
            <p:nvPr/>
          </p:nvSpPr>
          <p:spPr bwMode="auto">
            <a:xfrm>
              <a:off x="6643397" y="3988022"/>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0" name="Oval 59"/>
            <p:cNvSpPr>
              <a:spLocks noChangeArrowheads="1"/>
            </p:cNvSpPr>
            <p:nvPr/>
          </p:nvSpPr>
          <p:spPr bwMode="auto">
            <a:xfrm>
              <a:off x="6733858" y="407606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1" name="Oval 60"/>
            <p:cNvSpPr>
              <a:spLocks noChangeArrowheads="1"/>
            </p:cNvSpPr>
            <p:nvPr/>
          </p:nvSpPr>
          <p:spPr bwMode="auto">
            <a:xfrm>
              <a:off x="6774536" y="3887570"/>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982" name="Oval 61"/>
            <p:cNvSpPr>
              <a:spLocks noChangeArrowheads="1"/>
            </p:cNvSpPr>
            <p:nvPr/>
          </p:nvSpPr>
          <p:spPr bwMode="auto">
            <a:xfrm>
              <a:off x="6257746" y="3688196"/>
              <a:ext cx="4046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3" name="Oval 62"/>
            <p:cNvSpPr>
              <a:spLocks noChangeArrowheads="1"/>
            </p:cNvSpPr>
            <p:nvPr/>
          </p:nvSpPr>
          <p:spPr bwMode="auto">
            <a:xfrm>
              <a:off x="6155381" y="3735788"/>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4" name="Oval 63"/>
            <p:cNvSpPr>
              <a:spLocks noChangeArrowheads="1"/>
            </p:cNvSpPr>
            <p:nvPr/>
          </p:nvSpPr>
          <p:spPr bwMode="auto">
            <a:xfrm>
              <a:off x="6348207" y="378337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5" name="Oval 64"/>
            <p:cNvSpPr>
              <a:spLocks noChangeArrowheads="1"/>
            </p:cNvSpPr>
            <p:nvPr/>
          </p:nvSpPr>
          <p:spPr bwMode="auto">
            <a:xfrm>
              <a:off x="6114912" y="4026095"/>
              <a:ext cx="38089"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6" name="Oval 65"/>
            <p:cNvSpPr>
              <a:spLocks noChangeArrowheads="1"/>
            </p:cNvSpPr>
            <p:nvPr/>
          </p:nvSpPr>
          <p:spPr bwMode="auto">
            <a:xfrm>
              <a:off x="6438668" y="387856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7" name="Oval 66"/>
            <p:cNvSpPr>
              <a:spLocks noChangeArrowheads="1"/>
            </p:cNvSpPr>
            <p:nvPr/>
          </p:nvSpPr>
          <p:spPr bwMode="auto">
            <a:xfrm>
              <a:off x="6355348" y="3999919"/>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8" name="Oval 67"/>
            <p:cNvSpPr>
              <a:spLocks noChangeArrowheads="1"/>
            </p:cNvSpPr>
            <p:nvPr/>
          </p:nvSpPr>
          <p:spPr bwMode="auto">
            <a:xfrm>
              <a:off x="6272029" y="389283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89" name="Oval 68"/>
            <p:cNvSpPr>
              <a:spLocks noChangeArrowheads="1"/>
            </p:cNvSpPr>
            <p:nvPr/>
          </p:nvSpPr>
          <p:spPr bwMode="auto">
            <a:xfrm>
              <a:off x="6326781" y="4161730"/>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0" name="Oval 69"/>
            <p:cNvSpPr>
              <a:spLocks noChangeArrowheads="1"/>
            </p:cNvSpPr>
            <p:nvPr/>
          </p:nvSpPr>
          <p:spPr bwMode="auto">
            <a:xfrm>
              <a:off x="6476757" y="4028474"/>
              <a:ext cx="4046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1" name="Oval 70"/>
            <p:cNvSpPr>
              <a:spLocks noChangeArrowheads="1"/>
            </p:cNvSpPr>
            <p:nvPr/>
          </p:nvSpPr>
          <p:spPr bwMode="auto">
            <a:xfrm>
              <a:off x="6669582" y="317420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2" name="Oval 88"/>
            <p:cNvSpPr>
              <a:spLocks noChangeArrowheads="1"/>
            </p:cNvSpPr>
            <p:nvPr/>
          </p:nvSpPr>
          <p:spPr bwMode="auto">
            <a:xfrm>
              <a:off x="6814797" y="4018956"/>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3" name="Oval 100"/>
            <p:cNvSpPr>
              <a:spLocks noChangeArrowheads="1"/>
            </p:cNvSpPr>
            <p:nvPr/>
          </p:nvSpPr>
          <p:spPr bwMode="auto">
            <a:xfrm>
              <a:off x="6774327" y="4199803"/>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4" name="Oval 104"/>
            <p:cNvSpPr>
              <a:spLocks noChangeArrowheads="1"/>
            </p:cNvSpPr>
            <p:nvPr/>
          </p:nvSpPr>
          <p:spPr bwMode="auto">
            <a:xfrm>
              <a:off x="6786231" y="439968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5" name="Oval 124"/>
            <p:cNvSpPr>
              <a:spLocks noChangeArrowheads="1"/>
            </p:cNvSpPr>
            <p:nvPr/>
          </p:nvSpPr>
          <p:spPr bwMode="auto">
            <a:xfrm>
              <a:off x="6069680" y="422122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6" name="Oval 125"/>
            <p:cNvSpPr>
              <a:spLocks noChangeArrowheads="1"/>
            </p:cNvSpPr>
            <p:nvPr/>
          </p:nvSpPr>
          <p:spPr bwMode="auto">
            <a:xfrm>
              <a:off x="6212514" y="4178388"/>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7" name="Oval 126"/>
            <p:cNvSpPr>
              <a:spLocks noChangeArrowheads="1"/>
            </p:cNvSpPr>
            <p:nvPr/>
          </p:nvSpPr>
          <p:spPr bwMode="auto">
            <a:xfrm>
              <a:off x="6212514" y="4314023"/>
              <a:ext cx="40470"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8" name="Oval 127"/>
            <p:cNvSpPr>
              <a:spLocks noChangeArrowheads="1"/>
            </p:cNvSpPr>
            <p:nvPr/>
          </p:nvSpPr>
          <p:spPr bwMode="auto">
            <a:xfrm>
              <a:off x="6200612" y="4759004"/>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999" name="Oval 128"/>
            <p:cNvSpPr>
              <a:spLocks noChangeArrowheads="1"/>
            </p:cNvSpPr>
            <p:nvPr/>
          </p:nvSpPr>
          <p:spPr bwMode="auto">
            <a:xfrm>
              <a:off x="6393437" y="427595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0" name="Oval 129"/>
            <p:cNvSpPr>
              <a:spLocks noChangeArrowheads="1"/>
            </p:cNvSpPr>
            <p:nvPr/>
          </p:nvSpPr>
          <p:spPr bwMode="auto">
            <a:xfrm>
              <a:off x="6441048" y="445679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1" name="Oval 130"/>
            <p:cNvSpPr>
              <a:spLocks noChangeArrowheads="1"/>
            </p:cNvSpPr>
            <p:nvPr/>
          </p:nvSpPr>
          <p:spPr bwMode="auto">
            <a:xfrm>
              <a:off x="6314879" y="4820873"/>
              <a:ext cx="40469"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2" name="Oval 131"/>
            <p:cNvSpPr>
              <a:spLocks noChangeArrowheads="1"/>
            </p:cNvSpPr>
            <p:nvPr/>
          </p:nvSpPr>
          <p:spPr bwMode="auto">
            <a:xfrm>
              <a:off x="6383915" y="4551980"/>
              <a:ext cx="40470"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3" name="Oval 1002"/>
            <p:cNvSpPr>
              <a:spLocks noChangeArrowheads="1"/>
            </p:cNvSpPr>
            <p:nvPr/>
          </p:nvSpPr>
          <p:spPr bwMode="auto">
            <a:xfrm>
              <a:off x="6593404" y="446393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4" name="Oval 1003"/>
            <p:cNvSpPr>
              <a:spLocks noChangeArrowheads="1"/>
            </p:cNvSpPr>
            <p:nvPr/>
          </p:nvSpPr>
          <p:spPr bwMode="auto">
            <a:xfrm>
              <a:off x="6300596" y="4640025"/>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5" name="Oval 1004"/>
            <p:cNvSpPr>
              <a:spLocks noChangeArrowheads="1"/>
            </p:cNvSpPr>
            <p:nvPr/>
          </p:nvSpPr>
          <p:spPr bwMode="auto">
            <a:xfrm>
              <a:off x="6545793" y="4597193"/>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6" name="Oval 1005"/>
            <p:cNvSpPr>
              <a:spLocks noChangeArrowheads="1"/>
            </p:cNvSpPr>
            <p:nvPr/>
          </p:nvSpPr>
          <p:spPr bwMode="auto">
            <a:xfrm>
              <a:off x="5900661" y="434495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7" name="Oval 1006"/>
            <p:cNvSpPr>
              <a:spLocks noChangeArrowheads="1"/>
            </p:cNvSpPr>
            <p:nvPr/>
          </p:nvSpPr>
          <p:spPr bwMode="auto">
            <a:xfrm>
              <a:off x="6119673" y="449487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8" name="Oval 1007"/>
            <p:cNvSpPr>
              <a:spLocks noChangeArrowheads="1"/>
            </p:cNvSpPr>
            <p:nvPr/>
          </p:nvSpPr>
          <p:spPr bwMode="auto">
            <a:xfrm>
              <a:off x="6276790" y="4768522"/>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09" name="Oval 1008"/>
            <p:cNvSpPr>
              <a:spLocks noChangeArrowheads="1"/>
            </p:cNvSpPr>
            <p:nvPr/>
          </p:nvSpPr>
          <p:spPr bwMode="auto">
            <a:xfrm>
              <a:off x="5919706" y="4720931"/>
              <a:ext cx="38089"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10" name="Oval 1009"/>
            <p:cNvSpPr>
              <a:spLocks noChangeArrowheads="1"/>
            </p:cNvSpPr>
            <p:nvPr/>
          </p:nvSpPr>
          <p:spPr bwMode="auto">
            <a:xfrm>
              <a:off x="5907802" y="4599572"/>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11" name="Oval 1010"/>
            <p:cNvSpPr>
              <a:spLocks noChangeArrowheads="1"/>
            </p:cNvSpPr>
            <p:nvPr/>
          </p:nvSpPr>
          <p:spPr bwMode="auto">
            <a:xfrm>
              <a:off x="6224418" y="4818492"/>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012" name="Straight Connector 144"/>
            <p:cNvCxnSpPr>
              <a:cxnSpLocks noChangeShapeType="1"/>
              <a:stCxn id="972" idx="2"/>
              <a:endCxn id="971" idx="7"/>
            </p:cNvCxnSpPr>
            <p:nvPr/>
          </p:nvCxnSpPr>
          <p:spPr bwMode="auto">
            <a:xfrm rot="10800000" flipV="1">
              <a:off x="6344622" y="3279700"/>
              <a:ext cx="129257" cy="391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3" name="Straight Connector 147"/>
            <p:cNvCxnSpPr>
              <a:cxnSpLocks noChangeShapeType="1"/>
              <a:stCxn id="972" idx="7"/>
              <a:endCxn id="991" idx="2"/>
            </p:cNvCxnSpPr>
            <p:nvPr/>
          </p:nvCxnSpPr>
          <p:spPr bwMode="auto">
            <a:xfrm rot="5400000" flipH="1" flipV="1">
              <a:off x="6552218" y="3149843"/>
              <a:ext cx="71478" cy="160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4" name="Straight Connector 150"/>
            <p:cNvCxnSpPr>
              <a:cxnSpLocks noChangeShapeType="1"/>
              <a:endCxn id="991" idx="6"/>
            </p:cNvCxnSpPr>
            <p:nvPr/>
          </p:nvCxnSpPr>
          <p:spPr bwMode="auto">
            <a:xfrm rot="16200000" flipV="1">
              <a:off x="6808271" y="3093281"/>
              <a:ext cx="39055" cy="2408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5" name="Straight Connector 153"/>
            <p:cNvCxnSpPr>
              <a:cxnSpLocks noChangeShapeType="1"/>
              <a:stCxn id="1263" idx="1"/>
              <a:endCxn id="991" idx="4"/>
            </p:cNvCxnSpPr>
            <p:nvPr/>
          </p:nvCxnSpPr>
          <p:spPr bwMode="auto">
            <a:xfrm rot="16200000" flipV="1">
              <a:off x="6599158" y="3302758"/>
              <a:ext cx="307600" cy="129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6" name="Straight Connector 185"/>
            <p:cNvCxnSpPr>
              <a:cxnSpLocks noChangeShapeType="1"/>
              <a:endCxn id="975" idx="6"/>
            </p:cNvCxnSpPr>
            <p:nvPr/>
          </p:nvCxnSpPr>
          <p:spPr bwMode="auto">
            <a:xfrm rot="10800000" flipV="1">
              <a:off x="6659619" y="3583235"/>
              <a:ext cx="207239" cy="2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7" name="Straight Connector 188"/>
            <p:cNvCxnSpPr>
              <a:cxnSpLocks noChangeShapeType="1"/>
              <a:stCxn id="975" idx="1"/>
              <a:endCxn id="991" idx="4"/>
            </p:cNvCxnSpPr>
            <p:nvPr/>
          </p:nvCxnSpPr>
          <p:spPr bwMode="auto">
            <a:xfrm rot="5400000" flipH="1" flipV="1">
              <a:off x="6477281" y="3362084"/>
              <a:ext cx="358864"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8" name="Straight Connector 191"/>
            <p:cNvCxnSpPr>
              <a:cxnSpLocks noChangeShapeType="1"/>
              <a:stCxn id="1006" idx="0"/>
              <a:endCxn id="970" idx="4"/>
            </p:cNvCxnSpPr>
            <p:nvPr/>
          </p:nvCxnSpPr>
          <p:spPr bwMode="auto">
            <a:xfrm rot="5400000" flipH="1" flipV="1">
              <a:off x="5583847" y="3980769"/>
              <a:ext cx="701516" cy="258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19" name="Straight Connector 198"/>
            <p:cNvCxnSpPr>
              <a:cxnSpLocks noChangeShapeType="1"/>
              <a:stCxn id="1263" idx="4"/>
              <a:endCxn id="981" idx="7"/>
            </p:cNvCxnSpPr>
            <p:nvPr/>
          </p:nvCxnSpPr>
          <p:spPr bwMode="auto">
            <a:xfrm rot="5400000">
              <a:off x="6650650" y="3712126"/>
              <a:ext cx="338557" cy="235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0" name="Straight Connector 202"/>
            <p:cNvCxnSpPr>
              <a:cxnSpLocks noChangeShapeType="1"/>
              <a:stCxn id="981" idx="2"/>
              <a:endCxn id="976" idx="5"/>
            </p:cNvCxnSpPr>
            <p:nvPr/>
          </p:nvCxnSpPr>
          <p:spPr bwMode="auto">
            <a:xfrm rot="10800000">
              <a:off x="6701583" y="3779247"/>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1" name="Straight Connector 205"/>
            <p:cNvCxnSpPr>
              <a:cxnSpLocks noChangeShapeType="1"/>
              <a:stCxn id="976" idx="1"/>
              <a:endCxn id="973" idx="5"/>
            </p:cNvCxnSpPr>
            <p:nvPr/>
          </p:nvCxnSpPr>
          <p:spPr bwMode="auto">
            <a:xfrm rot="16200000" flipV="1">
              <a:off x="6516967" y="3595128"/>
              <a:ext cx="114218" cy="1994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2" name="Straight Connector 208"/>
            <p:cNvCxnSpPr>
              <a:cxnSpLocks noChangeShapeType="1"/>
              <a:stCxn id="978" idx="1"/>
              <a:endCxn id="973" idx="4"/>
            </p:cNvCxnSpPr>
            <p:nvPr/>
          </p:nvCxnSpPr>
          <p:spPr bwMode="auto">
            <a:xfrm rot="16200000" flipV="1">
              <a:off x="6437200" y="3665850"/>
              <a:ext cx="203381" cy="1575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3" name="Straight Connector 211"/>
            <p:cNvCxnSpPr>
              <a:cxnSpLocks noChangeShapeType="1"/>
              <a:stCxn id="978" idx="3"/>
              <a:endCxn id="984" idx="6"/>
            </p:cNvCxnSpPr>
            <p:nvPr/>
          </p:nvCxnSpPr>
          <p:spPr bwMode="auto">
            <a:xfrm rot="5400000" flipH="1">
              <a:off x="6467412" y="3723326"/>
              <a:ext cx="70004" cy="2304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4" name="Straight Connector 214"/>
            <p:cNvCxnSpPr>
              <a:cxnSpLocks noChangeShapeType="1"/>
              <a:stCxn id="992" idx="0"/>
              <a:endCxn id="981" idx="4"/>
            </p:cNvCxnSpPr>
            <p:nvPr/>
          </p:nvCxnSpPr>
          <p:spPr bwMode="auto">
            <a:xfrm rot="16200000" flipV="1">
              <a:off x="6766435" y="3953358"/>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5" name="Straight Connector 217"/>
            <p:cNvCxnSpPr>
              <a:cxnSpLocks noChangeShapeType="1"/>
              <a:stCxn id="993" idx="0"/>
              <a:endCxn id="992" idx="5"/>
            </p:cNvCxnSpPr>
            <p:nvPr/>
          </p:nvCxnSpPr>
          <p:spPr bwMode="auto">
            <a:xfrm rot="5400000" flipH="1" flipV="1">
              <a:off x="6747376" y="4099897"/>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6" name="Straight Connector 220"/>
            <p:cNvCxnSpPr>
              <a:cxnSpLocks noChangeShapeType="1"/>
              <a:stCxn id="994" idx="0"/>
              <a:endCxn id="993" idx="4"/>
            </p:cNvCxnSpPr>
            <p:nvPr/>
          </p:nvCxnSpPr>
          <p:spPr bwMode="auto">
            <a:xfrm rot="16200000" flipV="1">
              <a:off x="6719949" y="4312283"/>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7" name="Straight Connector 223"/>
            <p:cNvCxnSpPr>
              <a:cxnSpLocks noChangeShapeType="1"/>
              <a:stCxn id="1003" idx="6"/>
              <a:endCxn id="994" idx="4"/>
            </p:cNvCxnSpPr>
            <p:nvPr/>
          </p:nvCxnSpPr>
          <p:spPr bwMode="auto">
            <a:xfrm flipV="1">
              <a:off x="6631212" y="4438761"/>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8" name="Straight Connector 226"/>
            <p:cNvCxnSpPr>
              <a:cxnSpLocks noChangeShapeType="1"/>
              <a:stCxn id="1005" idx="0"/>
              <a:endCxn id="1003" idx="4"/>
            </p:cNvCxnSpPr>
            <p:nvPr/>
          </p:nvCxnSpPr>
          <p:spPr bwMode="auto">
            <a:xfrm rot="5400000" flipH="1" flipV="1">
              <a:off x="6540982" y="4526329"/>
              <a:ext cx="96532"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9" name="Straight Connector 229"/>
            <p:cNvCxnSpPr>
              <a:cxnSpLocks noChangeShapeType="1"/>
              <a:stCxn id="1004" idx="1"/>
              <a:endCxn id="1005" idx="4"/>
            </p:cNvCxnSpPr>
            <p:nvPr/>
          </p:nvCxnSpPr>
          <p:spPr bwMode="auto">
            <a:xfrm rot="5400000" flipH="1" flipV="1">
              <a:off x="6432374" y="4510972"/>
              <a:ext cx="10062" cy="2591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0" name="Straight Connector 232"/>
            <p:cNvCxnSpPr>
              <a:cxnSpLocks noChangeShapeType="1"/>
              <a:stCxn id="1001" idx="7"/>
              <a:endCxn id="1004" idx="3"/>
            </p:cNvCxnSpPr>
            <p:nvPr/>
          </p:nvCxnSpPr>
          <p:spPr bwMode="auto">
            <a:xfrm rot="16200000" flipV="1">
              <a:off x="6251540" y="4728966"/>
              <a:ext cx="152406" cy="398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1" name="Straight Connector 235"/>
            <p:cNvCxnSpPr>
              <a:cxnSpLocks noChangeShapeType="1"/>
              <a:stCxn id="1011" idx="6"/>
              <a:endCxn id="1001" idx="2"/>
            </p:cNvCxnSpPr>
            <p:nvPr/>
          </p:nvCxnSpPr>
          <p:spPr bwMode="auto">
            <a:xfrm>
              <a:off x="6266555" y="4837707"/>
              <a:ext cx="47476" cy="9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2" name="Straight Connector 238"/>
            <p:cNvCxnSpPr>
              <a:cxnSpLocks noChangeShapeType="1"/>
              <a:stCxn id="1009" idx="6"/>
              <a:endCxn id="1011" idx="1"/>
            </p:cNvCxnSpPr>
            <p:nvPr/>
          </p:nvCxnSpPr>
          <p:spPr bwMode="auto">
            <a:xfrm>
              <a:off x="5958493" y="4737200"/>
              <a:ext cx="274448" cy="869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3" name="Straight Connector 242"/>
            <p:cNvCxnSpPr>
              <a:cxnSpLocks noChangeShapeType="1"/>
              <a:stCxn id="1009" idx="0"/>
              <a:endCxn id="1010" idx="4"/>
            </p:cNvCxnSpPr>
            <p:nvPr/>
          </p:nvCxnSpPr>
          <p:spPr bwMode="auto">
            <a:xfrm rot="16200000" flipV="1">
              <a:off x="5893200" y="4672761"/>
              <a:ext cx="79584" cy="10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4" name="Straight Connector 245"/>
            <p:cNvCxnSpPr>
              <a:cxnSpLocks noChangeShapeType="1"/>
              <a:stCxn id="1010" idx="0"/>
              <a:endCxn id="1006" idx="4"/>
            </p:cNvCxnSpPr>
            <p:nvPr/>
          </p:nvCxnSpPr>
          <p:spPr bwMode="auto">
            <a:xfrm rot="16200000" flipV="1">
              <a:off x="5815908" y="4488543"/>
              <a:ext cx="217381" cy="58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5" name="Straight Connector 248"/>
            <p:cNvCxnSpPr>
              <a:cxnSpLocks noChangeShapeType="1"/>
              <a:stCxn id="1007" idx="3"/>
              <a:endCxn id="1010" idx="7"/>
            </p:cNvCxnSpPr>
            <p:nvPr/>
          </p:nvCxnSpPr>
          <p:spPr bwMode="auto">
            <a:xfrm rot="5400000">
              <a:off x="5994928" y="4473967"/>
              <a:ext cx="78847" cy="185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6" name="Straight Connector 251"/>
            <p:cNvCxnSpPr>
              <a:cxnSpLocks noChangeShapeType="1"/>
              <a:stCxn id="999" idx="4"/>
              <a:endCxn id="1000" idx="1"/>
            </p:cNvCxnSpPr>
            <p:nvPr/>
          </p:nvCxnSpPr>
          <p:spPr bwMode="auto">
            <a:xfrm rot="16200000" flipH="1">
              <a:off x="6356464" y="4371499"/>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7" name="Straight Connector 254"/>
            <p:cNvCxnSpPr>
              <a:cxnSpLocks noChangeShapeType="1"/>
              <a:stCxn id="1000" idx="5"/>
              <a:endCxn id="1003" idx="2"/>
            </p:cNvCxnSpPr>
            <p:nvPr/>
          </p:nvCxnSpPr>
          <p:spPr bwMode="auto">
            <a:xfrm rot="5400000" flipH="1" flipV="1">
              <a:off x="6529719" y="4426112"/>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8" name="Straight Connector 257"/>
            <p:cNvCxnSpPr>
              <a:cxnSpLocks noChangeShapeType="1"/>
              <a:stCxn id="1000" idx="4"/>
              <a:endCxn id="1005" idx="2"/>
            </p:cNvCxnSpPr>
            <p:nvPr/>
          </p:nvCxnSpPr>
          <p:spPr bwMode="auto">
            <a:xfrm rot="16200000" flipH="1">
              <a:off x="6442912" y="4511979"/>
              <a:ext cx="12158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9" name="Straight Connector 260"/>
            <p:cNvCxnSpPr>
              <a:cxnSpLocks noChangeShapeType="1"/>
              <a:stCxn id="1000" idx="4"/>
              <a:endCxn id="1002" idx="7"/>
            </p:cNvCxnSpPr>
            <p:nvPr/>
          </p:nvCxnSpPr>
          <p:spPr bwMode="auto">
            <a:xfrm rot="5400000">
              <a:off x="6408564" y="4504363"/>
              <a:ext cx="6116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0" name="Straight Connector 263"/>
            <p:cNvCxnSpPr>
              <a:cxnSpLocks noChangeShapeType="1"/>
              <a:stCxn id="1000" idx="1"/>
              <a:endCxn id="998" idx="6"/>
            </p:cNvCxnSpPr>
            <p:nvPr/>
          </p:nvCxnSpPr>
          <p:spPr bwMode="auto">
            <a:xfrm rot="-5400000" flipH="1" flipV="1">
              <a:off x="6183699" y="4516396"/>
              <a:ext cx="317166" cy="2084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1" name="Straight Connector 266"/>
            <p:cNvCxnSpPr>
              <a:cxnSpLocks noChangeShapeType="1"/>
              <a:stCxn id="1000" idx="2"/>
              <a:endCxn id="1008" idx="7"/>
            </p:cNvCxnSpPr>
            <p:nvPr/>
          </p:nvCxnSpPr>
          <p:spPr bwMode="auto">
            <a:xfrm rot="10800000" flipV="1">
              <a:off x="6310656" y="4475605"/>
              <a:ext cx="130104" cy="2964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2" name="Straight Connector 269"/>
            <p:cNvCxnSpPr>
              <a:cxnSpLocks noChangeShapeType="1"/>
              <a:stCxn id="1000" idx="0"/>
              <a:endCxn id="977" idx="4"/>
            </p:cNvCxnSpPr>
            <p:nvPr/>
          </p:nvCxnSpPr>
          <p:spPr bwMode="auto">
            <a:xfrm rot="5400000" flipH="1" flipV="1">
              <a:off x="6376061" y="4251652"/>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3" name="Straight Connector 272"/>
            <p:cNvCxnSpPr>
              <a:cxnSpLocks noChangeShapeType="1"/>
              <a:stCxn id="1000" idx="7"/>
              <a:endCxn id="980" idx="4"/>
            </p:cNvCxnSpPr>
            <p:nvPr/>
          </p:nvCxnSpPr>
          <p:spPr bwMode="auto">
            <a:xfrm rot="5400000" flipH="1" flipV="1">
              <a:off x="6439599" y="4149263"/>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4" name="Straight Connector 275"/>
            <p:cNvCxnSpPr>
              <a:cxnSpLocks noChangeShapeType="1"/>
              <a:stCxn id="1000" idx="0"/>
              <a:endCxn id="990" idx="4"/>
            </p:cNvCxnSpPr>
            <p:nvPr/>
          </p:nvCxnSpPr>
          <p:spPr bwMode="auto">
            <a:xfrm rot="5400000" flipH="1" flipV="1">
              <a:off x="6282515" y="4242035"/>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5" name="Straight Connector 279"/>
            <p:cNvCxnSpPr>
              <a:cxnSpLocks noChangeShapeType="1"/>
              <a:stCxn id="978" idx="4"/>
              <a:endCxn id="990" idx="7"/>
            </p:cNvCxnSpPr>
            <p:nvPr/>
          </p:nvCxnSpPr>
          <p:spPr bwMode="auto">
            <a:xfrm rot="5400000">
              <a:off x="6494904" y="3894954"/>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6" name="Straight Connector 282"/>
            <p:cNvCxnSpPr>
              <a:cxnSpLocks noChangeShapeType="1"/>
              <a:stCxn id="978" idx="4"/>
              <a:endCxn id="979" idx="1"/>
            </p:cNvCxnSpPr>
            <p:nvPr/>
          </p:nvCxnSpPr>
          <p:spPr bwMode="auto">
            <a:xfrm rot="16200000" flipH="1">
              <a:off x="6582497" y="3927442"/>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7" name="Straight Connector 285"/>
            <p:cNvCxnSpPr>
              <a:cxnSpLocks noChangeShapeType="1"/>
              <a:stCxn id="977" idx="7"/>
              <a:endCxn id="980" idx="3"/>
            </p:cNvCxnSpPr>
            <p:nvPr/>
          </p:nvCxnSpPr>
          <p:spPr bwMode="auto">
            <a:xfrm rot="5400000" flipH="1" flipV="1">
              <a:off x="6653871" y="4050560"/>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8" name="Straight Connector 288"/>
            <p:cNvCxnSpPr>
              <a:cxnSpLocks noChangeShapeType="1"/>
              <a:stCxn id="979" idx="5"/>
              <a:endCxn id="992" idx="2"/>
            </p:cNvCxnSpPr>
            <p:nvPr/>
          </p:nvCxnSpPr>
          <p:spPr bwMode="auto">
            <a:xfrm rot="16200000" flipH="1">
              <a:off x="6735950" y="3961400"/>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49" name="Straight Connector 291"/>
            <p:cNvCxnSpPr>
              <a:cxnSpLocks noChangeShapeType="1"/>
              <a:stCxn id="979" idx="5"/>
              <a:endCxn id="980" idx="0"/>
            </p:cNvCxnSpPr>
            <p:nvPr/>
          </p:nvCxnSpPr>
          <p:spPr bwMode="auto">
            <a:xfrm rot="16200000" flipH="1">
              <a:off x="6686539" y="4010812"/>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0" name="Straight Connector 294"/>
            <p:cNvCxnSpPr>
              <a:cxnSpLocks noChangeShapeType="1"/>
              <a:stCxn id="986" idx="1"/>
              <a:endCxn id="984" idx="5"/>
            </p:cNvCxnSpPr>
            <p:nvPr/>
          </p:nvCxnSpPr>
          <p:spPr bwMode="auto">
            <a:xfrm rot="16200000" flipV="1">
              <a:off x="6379146" y="3820428"/>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1" name="Straight Connector 297"/>
            <p:cNvCxnSpPr>
              <a:cxnSpLocks noChangeShapeType="1"/>
              <a:stCxn id="987" idx="7"/>
              <a:endCxn id="986" idx="3"/>
            </p:cNvCxnSpPr>
            <p:nvPr/>
          </p:nvCxnSpPr>
          <p:spPr bwMode="auto">
            <a:xfrm rot="5400000" flipH="1" flipV="1">
              <a:off x="6370448" y="3931841"/>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2" name="Straight Connector 300"/>
            <p:cNvCxnSpPr>
              <a:cxnSpLocks noChangeShapeType="1"/>
              <a:stCxn id="989" idx="2"/>
              <a:endCxn id="987" idx="4"/>
            </p:cNvCxnSpPr>
            <p:nvPr/>
          </p:nvCxnSpPr>
          <p:spPr bwMode="auto">
            <a:xfrm rot="10800000" flipH="1">
              <a:off x="6328424" y="4037895"/>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3" name="Straight Connector 303"/>
            <p:cNvCxnSpPr>
              <a:cxnSpLocks noChangeShapeType="1"/>
              <a:endCxn id="989" idx="4"/>
            </p:cNvCxnSpPr>
            <p:nvPr/>
          </p:nvCxnSpPr>
          <p:spPr bwMode="auto">
            <a:xfrm rot="16200000" flipV="1">
              <a:off x="6339494" y="4208953"/>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4" name="Straight Connector 306"/>
            <p:cNvCxnSpPr>
              <a:cxnSpLocks noChangeShapeType="1"/>
              <a:stCxn id="997" idx="6"/>
              <a:endCxn id="999" idx="2"/>
            </p:cNvCxnSpPr>
            <p:nvPr/>
          </p:nvCxnSpPr>
          <p:spPr bwMode="auto">
            <a:xfrm flipV="1">
              <a:off x="6252888" y="4295805"/>
              <a:ext cx="140096"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5" name="Straight Connector 310"/>
            <p:cNvCxnSpPr>
              <a:cxnSpLocks noChangeShapeType="1"/>
              <a:stCxn id="997" idx="0"/>
              <a:endCxn id="996" idx="4"/>
            </p:cNvCxnSpPr>
            <p:nvPr/>
          </p:nvCxnSpPr>
          <p:spPr bwMode="auto">
            <a:xfrm rot="5400000" flipH="1" flipV="1">
              <a:off x="6183412" y="4264856"/>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6" name="Straight Connector 313"/>
            <p:cNvCxnSpPr>
              <a:cxnSpLocks noChangeShapeType="1"/>
              <a:stCxn id="996" idx="1"/>
              <a:endCxn id="985" idx="5"/>
            </p:cNvCxnSpPr>
            <p:nvPr/>
          </p:nvCxnSpPr>
          <p:spPr bwMode="auto">
            <a:xfrm rot="16200000" flipV="1">
              <a:off x="6120204" y="4082476"/>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7" name="Straight Connector 316"/>
            <p:cNvCxnSpPr>
              <a:cxnSpLocks noChangeShapeType="1"/>
              <a:stCxn id="996" idx="2"/>
              <a:endCxn id="995" idx="6"/>
            </p:cNvCxnSpPr>
            <p:nvPr/>
          </p:nvCxnSpPr>
          <p:spPr bwMode="auto">
            <a:xfrm rot="10800000" flipV="1">
              <a:off x="6109564" y="4195588"/>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8" name="Straight Connector 319"/>
            <p:cNvCxnSpPr>
              <a:cxnSpLocks noChangeShapeType="1"/>
              <a:stCxn id="998" idx="1"/>
              <a:endCxn id="1007" idx="5"/>
            </p:cNvCxnSpPr>
            <p:nvPr/>
          </p:nvCxnSpPr>
          <p:spPr bwMode="auto">
            <a:xfrm rot="16200000" flipV="1">
              <a:off x="6060510" y="4621761"/>
              <a:ext cx="238205" cy="496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59" name="Straight Connector 322"/>
            <p:cNvCxnSpPr>
              <a:cxnSpLocks noChangeShapeType="1"/>
              <a:stCxn id="985" idx="6"/>
              <a:endCxn id="988" idx="3"/>
            </p:cNvCxnSpPr>
            <p:nvPr/>
          </p:nvCxnSpPr>
          <p:spPr bwMode="auto">
            <a:xfrm flipV="1">
              <a:off x="6152174" y="3923677"/>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0" name="Straight Connector 325"/>
            <p:cNvCxnSpPr>
              <a:cxnSpLocks noChangeShapeType="1"/>
              <a:stCxn id="983" idx="5"/>
              <a:endCxn id="988" idx="1"/>
            </p:cNvCxnSpPr>
            <p:nvPr/>
          </p:nvCxnSpPr>
          <p:spPr bwMode="auto">
            <a:xfrm rot="16200000" flipH="1">
              <a:off x="6171484" y="3789830"/>
              <a:ext cx="126008" cy="87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1" name="Straight Connector 328"/>
            <p:cNvCxnSpPr>
              <a:cxnSpLocks noChangeShapeType="1"/>
              <a:stCxn id="982" idx="5"/>
              <a:endCxn id="988" idx="0"/>
            </p:cNvCxnSpPr>
            <p:nvPr/>
          </p:nvCxnSpPr>
          <p:spPr bwMode="auto">
            <a:xfrm rot="16200000" flipH="1">
              <a:off x="6208633" y="3806881"/>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2" name="Straight Connector 331"/>
            <p:cNvCxnSpPr>
              <a:cxnSpLocks noChangeShapeType="1"/>
              <a:stCxn id="974" idx="3"/>
              <a:endCxn id="982" idx="7"/>
            </p:cNvCxnSpPr>
            <p:nvPr/>
          </p:nvCxnSpPr>
          <p:spPr bwMode="auto">
            <a:xfrm rot="5400000">
              <a:off x="6338714" y="3638481"/>
              <a:ext cx="11054"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63" name="Straight Connector 334"/>
            <p:cNvCxnSpPr>
              <a:cxnSpLocks noChangeShapeType="1"/>
              <a:stCxn id="974" idx="6"/>
              <a:endCxn id="973" idx="3"/>
            </p:cNvCxnSpPr>
            <p:nvPr/>
          </p:nvCxnSpPr>
          <p:spPr bwMode="auto">
            <a:xfrm flipV="1">
              <a:off x="6429784" y="3637765"/>
              <a:ext cx="16786" cy="331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064" name="Oval 337"/>
            <p:cNvSpPr>
              <a:spLocks noChangeArrowheads="1"/>
            </p:cNvSpPr>
            <p:nvPr/>
          </p:nvSpPr>
          <p:spPr bwMode="auto">
            <a:xfrm>
              <a:off x="7305194" y="379051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65" name="Oval 338"/>
            <p:cNvSpPr>
              <a:spLocks noChangeArrowheads="1"/>
            </p:cNvSpPr>
            <p:nvPr/>
          </p:nvSpPr>
          <p:spPr bwMode="auto">
            <a:xfrm>
              <a:off x="7200449" y="417362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66" name="Oval 339"/>
            <p:cNvSpPr>
              <a:spLocks noChangeArrowheads="1"/>
            </p:cNvSpPr>
            <p:nvPr/>
          </p:nvSpPr>
          <p:spPr bwMode="auto">
            <a:xfrm>
              <a:off x="7248060" y="3885700"/>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67" name="Oval 340"/>
            <p:cNvSpPr>
              <a:spLocks noChangeArrowheads="1"/>
            </p:cNvSpPr>
            <p:nvPr/>
          </p:nvSpPr>
          <p:spPr bwMode="auto">
            <a:xfrm>
              <a:off x="7279007" y="403085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68" name="Oval 341"/>
            <p:cNvSpPr>
              <a:spLocks noChangeArrowheads="1"/>
            </p:cNvSpPr>
            <p:nvPr/>
          </p:nvSpPr>
          <p:spPr bwMode="auto">
            <a:xfrm>
              <a:off x="7348044" y="4294986"/>
              <a:ext cx="3808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69" name="Oval 342"/>
            <p:cNvSpPr>
              <a:spLocks noChangeArrowheads="1"/>
            </p:cNvSpPr>
            <p:nvPr/>
          </p:nvSpPr>
          <p:spPr bwMode="auto">
            <a:xfrm>
              <a:off x="7412318" y="393329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0" name="Oval 343"/>
            <p:cNvSpPr>
              <a:spLocks noChangeArrowheads="1"/>
            </p:cNvSpPr>
            <p:nvPr/>
          </p:nvSpPr>
          <p:spPr bwMode="auto">
            <a:xfrm>
              <a:off x="6986198" y="382859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1" name="Oval 344"/>
            <p:cNvSpPr>
              <a:spLocks noChangeArrowheads="1"/>
            </p:cNvSpPr>
            <p:nvPr/>
          </p:nvSpPr>
          <p:spPr bwMode="auto">
            <a:xfrm>
              <a:off x="7076659" y="392377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2" name="Oval 345"/>
            <p:cNvSpPr>
              <a:spLocks noChangeArrowheads="1"/>
            </p:cNvSpPr>
            <p:nvPr/>
          </p:nvSpPr>
          <p:spPr bwMode="auto">
            <a:xfrm>
              <a:off x="6993339" y="4045132"/>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3" name="Oval 346"/>
            <p:cNvSpPr>
              <a:spLocks noChangeArrowheads="1"/>
            </p:cNvSpPr>
            <p:nvPr/>
          </p:nvSpPr>
          <p:spPr bwMode="auto">
            <a:xfrm>
              <a:off x="6907639" y="3935672"/>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4" name="Oval 347"/>
            <p:cNvSpPr>
              <a:spLocks noChangeArrowheads="1"/>
            </p:cNvSpPr>
            <p:nvPr/>
          </p:nvSpPr>
          <p:spPr bwMode="auto">
            <a:xfrm>
              <a:off x="6964772" y="420694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5" name="Oval 348"/>
            <p:cNvSpPr>
              <a:spLocks noChangeArrowheads="1"/>
            </p:cNvSpPr>
            <p:nvPr/>
          </p:nvSpPr>
          <p:spPr bwMode="auto">
            <a:xfrm>
              <a:off x="7114748" y="406892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6" name="Oval 349"/>
            <p:cNvSpPr>
              <a:spLocks noChangeArrowheads="1"/>
            </p:cNvSpPr>
            <p:nvPr/>
          </p:nvSpPr>
          <p:spPr bwMode="auto">
            <a:xfrm>
              <a:off x="7564674" y="4283089"/>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7" name="Oval 350"/>
            <p:cNvSpPr>
              <a:spLocks noChangeArrowheads="1"/>
            </p:cNvSpPr>
            <p:nvPr/>
          </p:nvSpPr>
          <p:spPr bwMode="auto">
            <a:xfrm>
              <a:off x="7469452" y="4380651"/>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8" name="Oval 351"/>
            <p:cNvSpPr>
              <a:spLocks noChangeArrowheads="1"/>
            </p:cNvSpPr>
            <p:nvPr/>
          </p:nvSpPr>
          <p:spPr bwMode="auto">
            <a:xfrm>
              <a:off x="7424222" y="444490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79" name="Oval 352"/>
            <p:cNvSpPr>
              <a:spLocks noChangeArrowheads="1"/>
            </p:cNvSpPr>
            <p:nvPr/>
          </p:nvSpPr>
          <p:spPr bwMode="auto">
            <a:xfrm>
              <a:off x="7029048" y="4321162"/>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80" name="Oval 353"/>
            <p:cNvSpPr>
              <a:spLocks noChangeArrowheads="1"/>
            </p:cNvSpPr>
            <p:nvPr/>
          </p:nvSpPr>
          <p:spPr bwMode="auto">
            <a:xfrm>
              <a:off x="7162360" y="4630507"/>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81" name="Oval 354"/>
            <p:cNvSpPr>
              <a:spLocks noChangeArrowheads="1"/>
            </p:cNvSpPr>
            <p:nvPr/>
          </p:nvSpPr>
          <p:spPr bwMode="auto">
            <a:xfrm>
              <a:off x="7057615" y="4675718"/>
              <a:ext cx="4046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082" name="Oval 355"/>
            <p:cNvSpPr>
              <a:spLocks noChangeArrowheads="1"/>
            </p:cNvSpPr>
            <p:nvPr/>
          </p:nvSpPr>
          <p:spPr bwMode="auto">
            <a:xfrm>
              <a:off x="7300432" y="457339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083" name="Straight Connector 356"/>
            <p:cNvCxnSpPr>
              <a:cxnSpLocks noChangeShapeType="1"/>
              <a:stCxn id="1069" idx="2"/>
              <a:endCxn id="1064" idx="5"/>
            </p:cNvCxnSpPr>
            <p:nvPr/>
          </p:nvCxnSpPr>
          <p:spPr bwMode="auto">
            <a:xfrm rot="10800000">
              <a:off x="7338149" y="3823460"/>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4" name="Straight Connector 357"/>
            <p:cNvCxnSpPr>
              <a:cxnSpLocks noChangeShapeType="1"/>
              <a:stCxn id="1066" idx="3"/>
              <a:endCxn id="1070" idx="6"/>
            </p:cNvCxnSpPr>
            <p:nvPr/>
          </p:nvCxnSpPr>
          <p:spPr bwMode="auto">
            <a:xfrm rot="5400000" flipH="1">
              <a:off x="7104300" y="3767862"/>
              <a:ext cx="7000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5" name="Straight Connector 358"/>
            <p:cNvCxnSpPr>
              <a:cxnSpLocks noChangeShapeType="1"/>
              <a:stCxn id="1076" idx="0"/>
              <a:endCxn id="1069" idx="4"/>
            </p:cNvCxnSpPr>
            <p:nvPr/>
          </p:nvCxnSpPr>
          <p:spPr bwMode="auto">
            <a:xfrm rot="16200000" flipV="1">
              <a:off x="7351400" y="4049171"/>
              <a:ext cx="312440" cy="1542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6" name="Straight Connector 359"/>
            <p:cNvCxnSpPr>
              <a:cxnSpLocks noChangeShapeType="1"/>
              <a:stCxn id="1077" idx="0"/>
              <a:endCxn id="1076" idx="5"/>
            </p:cNvCxnSpPr>
            <p:nvPr/>
          </p:nvCxnSpPr>
          <p:spPr bwMode="auto">
            <a:xfrm rot="5400000" flipH="1" flipV="1">
              <a:off x="7511996" y="4292833"/>
              <a:ext cx="64846" cy="1091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7" name="Straight Connector 360"/>
            <p:cNvCxnSpPr>
              <a:cxnSpLocks noChangeShapeType="1"/>
              <a:stCxn id="1078" idx="0"/>
              <a:endCxn id="1077" idx="4"/>
            </p:cNvCxnSpPr>
            <p:nvPr/>
          </p:nvCxnSpPr>
          <p:spPr bwMode="auto">
            <a:xfrm rot="5400000" flipH="1" flipV="1">
              <a:off x="7454006" y="4408796"/>
              <a:ext cx="26528"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8" name="Straight Connector 361"/>
            <p:cNvCxnSpPr>
              <a:cxnSpLocks noChangeShapeType="1"/>
              <a:stCxn id="1082" idx="6"/>
              <a:endCxn id="1078" idx="4"/>
            </p:cNvCxnSpPr>
            <p:nvPr/>
          </p:nvCxnSpPr>
          <p:spPr bwMode="auto">
            <a:xfrm flipV="1">
              <a:off x="7340731" y="4482974"/>
              <a:ext cx="103942" cy="1097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89" name="Straight Connector 363"/>
            <p:cNvCxnSpPr>
              <a:cxnSpLocks noChangeShapeType="1"/>
              <a:stCxn id="1079" idx="4"/>
              <a:endCxn id="1080" idx="1"/>
            </p:cNvCxnSpPr>
            <p:nvPr/>
          </p:nvCxnSpPr>
          <p:spPr bwMode="auto">
            <a:xfrm rot="16200000" flipH="1">
              <a:off x="6968674" y="4440067"/>
              <a:ext cx="279280" cy="1175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0" name="Straight Connector 364"/>
            <p:cNvCxnSpPr>
              <a:cxnSpLocks noChangeShapeType="1"/>
              <a:stCxn id="1080" idx="5"/>
              <a:endCxn id="1082" idx="2"/>
            </p:cNvCxnSpPr>
            <p:nvPr/>
          </p:nvCxnSpPr>
          <p:spPr bwMode="auto">
            <a:xfrm rot="5400000" flipH="1" flipV="1">
              <a:off x="7211934" y="4575661"/>
              <a:ext cx="72952" cy="1071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1" name="Straight Connector 365"/>
            <p:cNvCxnSpPr>
              <a:cxnSpLocks noChangeShapeType="1"/>
              <a:stCxn id="1080" idx="4"/>
              <a:endCxn id="1081" idx="7"/>
            </p:cNvCxnSpPr>
            <p:nvPr/>
          </p:nvCxnSpPr>
          <p:spPr bwMode="auto">
            <a:xfrm rot="5400000">
              <a:off x="7130503" y="4631905"/>
              <a:ext cx="11790" cy="897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2" name="Straight Connector 366"/>
            <p:cNvCxnSpPr>
              <a:cxnSpLocks noChangeShapeType="1"/>
              <a:stCxn id="1080" idx="2"/>
              <a:endCxn id="1005" idx="6"/>
            </p:cNvCxnSpPr>
            <p:nvPr/>
          </p:nvCxnSpPr>
          <p:spPr bwMode="auto">
            <a:xfrm rot="10800000">
              <a:off x="6586665" y="4616351"/>
              <a:ext cx="574588" cy="35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3" name="Straight Connector 367"/>
            <p:cNvCxnSpPr>
              <a:cxnSpLocks noChangeShapeType="1"/>
              <a:stCxn id="1080" idx="0"/>
              <a:endCxn id="1065" idx="4"/>
            </p:cNvCxnSpPr>
            <p:nvPr/>
          </p:nvCxnSpPr>
          <p:spPr bwMode="auto">
            <a:xfrm rot="5400000" flipH="1" flipV="1">
              <a:off x="6988963" y="4404104"/>
              <a:ext cx="420762" cy="361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4" name="Straight Connector 368"/>
            <p:cNvCxnSpPr>
              <a:cxnSpLocks noChangeShapeType="1"/>
              <a:stCxn id="1080" idx="7"/>
              <a:endCxn id="1068" idx="4"/>
            </p:cNvCxnSpPr>
            <p:nvPr/>
          </p:nvCxnSpPr>
          <p:spPr bwMode="auto">
            <a:xfrm rot="5400000" flipH="1" flipV="1">
              <a:off x="7127965" y="4397982"/>
              <a:ext cx="307095" cy="173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5" name="Straight Connector 369"/>
            <p:cNvCxnSpPr>
              <a:cxnSpLocks noChangeShapeType="1"/>
              <a:stCxn id="1080" idx="0"/>
              <a:endCxn id="1075" idx="4"/>
            </p:cNvCxnSpPr>
            <p:nvPr/>
          </p:nvCxnSpPr>
          <p:spPr bwMode="auto">
            <a:xfrm rot="16200000" flipV="1">
              <a:off x="6895417" y="4346711"/>
              <a:ext cx="523926" cy="477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6" name="Straight Connector 370"/>
            <p:cNvCxnSpPr>
              <a:cxnSpLocks noChangeShapeType="1"/>
              <a:stCxn id="1066" idx="4"/>
              <a:endCxn id="1075" idx="7"/>
            </p:cNvCxnSpPr>
            <p:nvPr/>
          </p:nvCxnSpPr>
          <p:spPr bwMode="auto">
            <a:xfrm rot="5400000">
              <a:off x="7131469" y="3939167"/>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7" name="Straight Connector 371"/>
            <p:cNvCxnSpPr>
              <a:cxnSpLocks noChangeShapeType="1"/>
              <a:stCxn id="1066" idx="4"/>
              <a:endCxn id="1067" idx="1"/>
            </p:cNvCxnSpPr>
            <p:nvPr/>
          </p:nvCxnSpPr>
          <p:spPr bwMode="auto">
            <a:xfrm rot="16200000" flipH="1">
              <a:off x="7219062" y="3971656"/>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8" name="Straight Connector 372"/>
            <p:cNvCxnSpPr>
              <a:cxnSpLocks noChangeShapeType="1"/>
              <a:stCxn id="1065" idx="7"/>
              <a:endCxn id="1068" idx="3"/>
            </p:cNvCxnSpPr>
            <p:nvPr/>
          </p:nvCxnSpPr>
          <p:spPr bwMode="auto">
            <a:xfrm rot="16200000" flipH="1">
              <a:off x="7219763" y="4190998"/>
              <a:ext cx="146373" cy="1225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9" name="Straight Connector 373"/>
            <p:cNvCxnSpPr>
              <a:cxnSpLocks noChangeShapeType="1"/>
              <a:stCxn id="1067" idx="5"/>
              <a:endCxn id="1076" idx="2"/>
            </p:cNvCxnSpPr>
            <p:nvPr/>
          </p:nvCxnSpPr>
          <p:spPr bwMode="auto">
            <a:xfrm rot="16200000" flipH="1">
              <a:off x="7320915" y="4057214"/>
              <a:ext cx="236541" cy="2524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0" name="Straight Connector 375"/>
            <p:cNvCxnSpPr>
              <a:cxnSpLocks noChangeShapeType="1"/>
              <a:stCxn id="1071" idx="1"/>
              <a:endCxn id="1070" idx="5"/>
            </p:cNvCxnSpPr>
            <p:nvPr/>
          </p:nvCxnSpPr>
          <p:spPr bwMode="auto">
            <a:xfrm rot="16200000" flipV="1">
              <a:off x="7015712" y="3864641"/>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1" name="Straight Connector 376"/>
            <p:cNvCxnSpPr>
              <a:cxnSpLocks noChangeShapeType="1"/>
              <a:stCxn id="1072" idx="7"/>
              <a:endCxn id="1071" idx="3"/>
            </p:cNvCxnSpPr>
            <p:nvPr/>
          </p:nvCxnSpPr>
          <p:spPr bwMode="auto">
            <a:xfrm rot="5400000" flipH="1" flipV="1">
              <a:off x="7007013" y="3976054"/>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2" name="Straight Connector 377"/>
            <p:cNvCxnSpPr>
              <a:cxnSpLocks noChangeShapeType="1"/>
              <a:stCxn id="1074" idx="2"/>
              <a:endCxn id="1072" idx="4"/>
            </p:cNvCxnSpPr>
            <p:nvPr/>
          </p:nvCxnSpPr>
          <p:spPr bwMode="auto">
            <a:xfrm rot="10800000" flipH="1">
              <a:off x="6964989" y="408210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3" name="Straight Connector 378"/>
            <p:cNvCxnSpPr>
              <a:cxnSpLocks noChangeShapeType="1"/>
              <a:endCxn id="1074" idx="4"/>
            </p:cNvCxnSpPr>
            <p:nvPr/>
          </p:nvCxnSpPr>
          <p:spPr bwMode="auto">
            <a:xfrm rot="16200000" flipV="1">
              <a:off x="6976060" y="425316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4" name="Straight Connector 379"/>
            <p:cNvCxnSpPr>
              <a:cxnSpLocks noChangeShapeType="1"/>
              <a:stCxn id="994" idx="6"/>
              <a:endCxn id="1079" idx="2"/>
            </p:cNvCxnSpPr>
            <p:nvPr/>
          </p:nvCxnSpPr>
          <p:spPr bwMode="auto">
            <a:xfrm flipV="1">
              <a:off x="6827476" y="4340018"/>
              <a:ext cx="202074"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5" name="Straight Connector 380"/>
            <p:cNvCxnSpPr>
              <a:cxnSpLocks noChangeShapeType="1"/>
              <a:stCxn id="994" idx="7"/>
              <a:endCxn id="1073" idx="5"/>
            </p:cNvCxnSpPr>
            <p:nvPr/>
          </p:nvCxnSpPr>
          <p:spPr bwMode="auto">
            <a:xfrm rot="5400000" flipH="1" flipV="1">
              <a:off x="6663819" y="4126382"/>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6" name="Straight Connector 381"/>
            <p:cNvCxnSpPr>
              <a:cxnSpLocks noChangeShapeType="1"/>
              <a:stCxn id="1070" idx="3"/>
              <a:endCxn id="1073" idx="0"/>
            </p:cNvCxnSpPr>
            <p:nvPr/>
          </p:nvCxnSpPr>
          <p:spPr bwMode="auto">
            <a:xfrm rot="5400000">
              <a:off x="6923108" y="3866793"/>
              <a:ext cx="73533" cy="626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7" name="Straight Connector 385"/>
            <p:cNvCxnSpPr>
              <a:cxnSpLocks noChangeShapeType="1"/>
              <a:stCxn id="1064" idx="2"/>
              <a:endCxn id="1264" idx="5"/>
            </p:cNvCxnSpPr>
            <p:nvPr/>
          </p:nvCxnSpPr>
          <p:spPr bwMode="auto">
            <a:xfrm rot="10800000">
              <a:off x="7090330" y="3505917"/>
              <a:ext cx="214565" cy="30375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8" name="Straight Connector 396"/>
            <p:cNvCxnSpPr>
              <a:cxnSpLocks noChangeShapeType="1"/>
              <a:stCxn id="1002" idx="3"/>
              <a:endCxn id="1008" idx="6"/>
            </p:cNvCxnSpPr>
            <p:nvPr/>
          </p:nvCxnSpPr>
          <p:spPr bwMode="auto">
            <a:xfrm rot="5400000">
              <a:off x="6252014" y="4647254"/>
              <a:ext cx="202754" cy="739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09" name="Straight Connector 399"/>
            <p:cNvCxnSpPr>
              <a:cxnSpLocks noChangeShapeType="1"/>
              <a:stCxn id="1081" idx="3"/>
              <a:endCxn id="1004" idx="5"/>
            </p:cNvCxnSpPr>
            <p:nvPr/>
          </p:nvCxnSpPr>
          <p:spPr bwMode="auto">
            <a:xfrm rot="5400000" flipH="1">
              <a:off x="6681249" y="4327102"/>
              <a:ext cx="36814" cy="7279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10" name="Straight Connector 412"/>
            <p:cNvCxnSpPr>
              <a:cxnSpLocks noChangeShapeType="1"/>
              <a:stCxn id="970" idx="5"/>
              <a:endCxn id="974" idx="4"/>
            </p:cNvCxnSpPr>
            <p:nvPr/>
          </p:nvCxnSpPr>
          <p:spPr bwMode="auto">
            <a:xfrm rot="16200000" flipH="1">
              <a:off x="6159263" y="3439578"/>
              <a:ext cx="52319" cy="4486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11" name="Straight Connector 415"/>
            <p:cNvCxnSpPr>
              <a:cxnSpLocks noChangeShapeType="1"/>
              <a:stCxn id="1006" idx="7"/>
              <a:endCxn id="995" idx="3"/>
            </p:cNvCxnSpPr>
            <p:nvPr/>
          </p:nvCxnSpPr>
          <p:spPr bwMode="auto">
            <a:xfrm rot="5400000" flipH="1" flipV="1">
              <a:off x="5958047" y="4231652"/>
              <a:ext cx="95795" cy="1400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12" name="Straight Connector 419"/>
            <p:cNvCxnSpPr>
              <a:cxnSpLocks noChangeShapeType="1"/>
              <a:stCxn id="1006" idx="7"/>
              <a:endCxn id="985" idx="2"/>
            </p:cNvCxnSpPr>
            <p:nvPr/>
          </p:nvCxnSpPr>
          <p:spPr bwMode="auto">
            <a:xfrm rot="5400000" flipH="1" flipV="1">
              <a:off x="5870703" y="4107509"/>
              <a:ext cx="307282" cy="17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13" name="Oval 456"/>
            <p:cNvSpPr>
              <a:spLocks noChangeArrowheads="1"/>
            </p:cNvSpPr>
            <p:nvPr/>
          </p:nvSpPr>
          <p:spPr bwMode="auto">
            <a:xfrm rot="16200000">
              <a:off x="7625388" y="4222402"/>
              <a:ext cx="40453"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14" name="Oval 457"/>
            <p:cNvSpPr>
              <a:spLocks noChangeArrowheads="1"/>
            </p:cNvSpPr>
            <p:nvPr/>
          </p:nvSpPr>
          <p:spPr bwMode="auto">
            <a:xfrm rot="16200000">
              <a:off x="7751557" y="4179570"/>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15" name="Straight Connector 460"/>
            <p:cNvCxnSpPr>
              <a:cxnSpLocks noChangeShapeType="1"/>
              <a:stCxn id="1114" idx="0"/>
              <a:endCxn id="1113" idx="4"/>
            </p:cNvCxnSpPr>
            <p:nvPr/>
          </p:nvCxnSpPr>
          <p:spPr bwMode="auto">
            <a:xfrm rot="10800000" flipV="1">
              <a:off x="7663533" y="4197062"/>
              <a:ext cx="89739" cy="412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16" name="Straight Connector 461"/>
            <p:cNvCxnSpPr>
              <a:cxnSpLocks noChangeShapeType="1"/>
              <a:stCxn id="1121" idx="3"/>
              <a:endCxn id="1114" idx="5"/>
            </p:cNvCxnSpPr>
            <p:nvPr/>
          </p:nvCxnSpPr>
          <p:spPr bwMode="auto">
            <a:xfrm>
              <a:off x="7702915" y="4111583"/>
              <a:ext cx="81346" cy="70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17" name="Oval 467"/>
            <p:cNvSpPr>
              <a:spLocks noChangeArrowheads="1"/>
            </p:cNvSpPr>
            <p:nvPr/>
          </p:nvSpPr>
          <p:spPr bwMode="auto">
            <a:xfrm rot="16200000">
              <a:off x="7795599" y="3769095"/>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18" name="Oval 469"/>
            <p:cNvSpPr>
              <a:spLocks noChangeArrowheads="1"/>
            </p:cNvSpPr>
            <p:nvPr/>
          </p:nvSpPr>
          <p:spPr bwMode="auto">
            <a:xfrm rot="16200000">
              <a:off x="7568255" y="4001103"/>
              <a:ext cx="4045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19" name="Oval 470"/>
            <p:cNvSpPr>
              <a:spLocks noChangeArrowheads="1"/>
            </p:cNvSpPr>
            <p:nvPr/>
          </p:nvSpPr>
          <p:spPr bwMode="auto">
            <a:xfrm rot="16200000">
              <a:off x="7658714" y="3903540"/>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20" name="Oval 471"/>
            <p:cNvSpPr>
              <a:spLocks noChangeArrowheads="1"/>
            </p:cNvSpPr>
            <p:nvPr/>
          </p:nvSpPr>
          <p:spPr bwMode="auto">
            <a:xfrm rot="16200000">
              <a:off x="7774172" y="3990395"/>
              <a:ext cx="4045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21" name="Oval 472"/>
            <p:cNvSpPr>
              <a:spLocks noChangeArrowheads="1"/>
            </p:cNvSpPr>
            <p:nvPr/>
          </p:nvSpPr>
          <p:spPr bwMode="auto">
            <a:xfrm rot="16200000">
              <a:off x="7669427" y="4078439"/>
              <a:ext cx="40453"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22" name="Oval 474"/>
            <p:cNvSpPr>
              <a:spLocks noChangeArrowheads="1"/>
            </p:cNvSpPr>
            <p:nvPr/>
          </p:nvSpPr>
          <p:spPr bwMode="auto">
            <a:xfrm rot="16200000">
              <a:off x="7797978" y="3861898"/>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23" name="Straight Connector 483"/>
            <p:cNvCxnSpPr>
              <a:cxnSpLocks noChangeShapeType="1"/>
              <a:endCxn id="1118" idx="6"/>
            </p:cNvCxnSpPr>
            <p:nvPr/>
          </p:nvCxnSpPr>
          <p:spPr bwMode="auto">
            <a:xfrm rot="5400000">
              <a:off x="7406745" y="3726003"/>
              <a:ext cx="453108" cy="877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4" name="Straight Connector 493"/>
            <p:cNvCxnSpPr>
              <a:cxnSpLocks noChangeShapeType="1"/>
              <a:stCxn id="1117" idx="2"/>
              <a:endCxn id="1122" idx="4"/>
            </p:cNvCxnSpPr>
            <p:nvPr/>
          </p:nvCxnSpPr>
          <p:spPr bwMode="auto">
            <a:xfrm rot="16200000" flipH="1">
              <a:off x="7788553" y="3833027"/>
              <a:ext cx="76636" cy="206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5" name="Straight Connector 494"/>
            <p:cNvCxnSpPr>
              <a:cxnSpLocks noChangeShapeType="1"/>
              <a:stCxn id="1343" idx="4"/>
              <a:endCxn id="1122" idx="7"/>
            </p:cNvCxnSpPr>
            <p:nvPr/>
          </p:nvCxnSpPr>
          <p:spPr bwMode="auto">
            <a:xfrm rot="16200000" flipH="1">
              <a:off x="7588196" y="3649743"/>
              <a:ext cx="320423" cy="1150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6" name="Straight Connector 499"/>
            <p:cNvCxnSpPr>
              <a:cxnSpLocks noChangeShapeType="1"/>
              <a:stCxn id="1119" idx="1"/>
              <a:endCxn id="1118" idx="5"/>
            </p:cNvCxnSpPr>
            <p:nvPr/>
          </p:nvCxnSpPr>
          <p:spPr bwMode="auto">
            <a:xfrm rot="10800000" flipV="1">
              <a:off x="7602201" y="3937678"/>
              <a:ext cx="63915" cy="648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7" name="Straight Connector 500"/>
            <p:cNvCxnSpPr>
              <a:cxnSpLocks noChangeShapeType="1"/>
              <a:stCxn id="1120" idx="7"/>
              <a:endCxn id="1119" idx="3"/>
            </p:cNvCxnSpPr>
            <p:nvPr/>
          </p:nvCxnSpPr>
          <p:spPr bwMode="auto">
            <a:xfrm flipH="1" flipV="1">
              <a:off x="7691940" y="3937678"/>
              <a:ext cx="89093"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8" name="Straight Connector 501"/>
            <p:cNvCxnSpPr>
              <a:cxnSpLocks noChangeShapeType="1"/>
              <a:stCxn id="1122" idx="2"/>
              <a:endCxn id="1120" idx="4"/>
            </p:cNvCxnSpPr>
            <p:nvPr/>
          </p:nvCxnSpPr>
          <p:spPr bwMode="auto">
            <a:xfrm rot="5400000">
              <a:off x="7762517" y="3951812"/>
              <a:ext cx="106112" cy="71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29" name="Straight Connector 504"/>
            <p:cNvCxnSpPr>
              <a:cxnSpLocks noChangeShapeType="1"/>
              <a:stCxn id="1120" idx="1"/>
              <a:endCxn id="1121" idx="5"/>
            </p:cNvCxnSpPr>
            <p:nvPr/>
          </p:nvCxnSpPr>
          <p:spPr bwMode="auto">
            <a:xfrm rot="10800000" flipV="1">
              <a:off x="7702915" y="4023157"/>
              <a:ext cx="78118" cy="58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30" name="Straight Connector 511"/>
            <p:cNvCxnSpPr>
              <a:cxnSpLocks noChangeShapeType="1"/>
              <a:stCxn id="1343" idx="4"/>
              <a:endCxn id="1064" idx="7"/>
            </p:cNvCxnSpPr>
            <p:nvPr/>
          </p:nvCxnSpPr>
          <p:spPr bwMode="auto">
            <a:xfrm rot="5400000">
              <a:off x="7390163" y="3495230"/>
              <a:ext cx="248868" cy="3525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31" name="Straight Connector 513"/>
            <p:cNvCxnSpPr>
              <a:cxnSpLocks noChangeShapeType="1"/>
              <a:stCxn id="1118" idx="0"/>
              <a:endCxn id="1069" idx="6"/>
            </p:cNvCxnSpPr>
            <p:nvPr/>
          </p:nvCxnSpPr>
          <p:spPr bwMode="auto">
            <a:xfrm rot="10800000">
              <a:off x="7450484" y="3950942"/>
              <a:ext cx="120728" cy="663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32" name="Straight Connector 516"/>
            <p:cNvCxnSpPr>
              <a:cxnSpLocks noChangeShapeType="1"/>
              <a:stCxn id="1113" idx="7"/>
              <a:endCxn id="1076" idx="6"/>
            </p:cNvCxnSpPr>
            <p:nvPr/>
          </p:nvCxnSpPr>
          <p:spPr bwMode="auto">
            <a:xfrm rot="10800000" flipV="1">
              <a:off x="7604783" y="4223590"/>
              <a:ext cx="27115" cy="78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33" name="Oval 337"/>
            <p:cNvSpPr>
              <a:spLocks noChangeArrowheads="1"/>
            </p:cNvSpPr>
            <p:nvPr/>
          </p:nvSpPr>
          <p:spPr bwMode="auto">
            <a:xfrm rot="4616056">
              <a:off x="6811234" y="4862509"/>
              <a:ext cx="4283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4" name="Oval 340"/>
            <p:cNvSpPr>
              <a:spLocks noChangeArrowheads="1"/>
            </p:cNvSpPr>
            <p:nvPr/>
          </p:nvSpPr>
          <p:spPr bwMode="auto">
            <a:xfrm rot="4616056">
              <a:off x="6576749" y="4892252"/>
              <a:ext cx="3807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5" name="Oval 341"/>
            <p:cNvSpPr>
              <a:spLocks noChangeArrowheads="1"/>
            </p:cNvSpPr>
            <p:nvPr/>
          </p:nvSpPr>
          <p:spPr bwMode="auto">
            <a:xfrm rot="4616056">
              <a:off x="6464863" y="4946983"/>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6" name="Oval 342"/>
            <p:cNvSpPr>
              <a:spLocks noChangeArrowheads="1"/>
            </p:cNvSpPr>
            <p:nvPr/>
          </p:nvSpPr>
          <p:spPr bwMode="auto">
            <a:xfrm rot="4616056">
              <a:off x="6701730" y="5000523"/>
              <a:ext cx="4045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7" name="Oval 349"/>
            <p:cNvSpPr>
              <a:spLocks noChangeArrowheads="1"/>
            </p:cNvSpPr>
            <p:nvPr/>
          </p:nvSpPr>
          <p:spPr bwMode="auto">
            <a:xfrm rot="4616056">
              <a:off x="6401777" y="5228961"/>
              <a:ext cx="4045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8" name="Oval 350"/>
            <p:cNvSpPr>
              <a:spLocks noChangeArrowheads="1"/>
            </p:cNvSpPr>
            <p:nvPr/>
          </p:nvSpPr>
          <p:spPr bwMode="auto">
            <a:xfrm rot="4616056">
              <a:off x="6286320" y="5158764"/>
              <a:ext cx="3807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39" name="Oval 351"/>
            <p:cNvSpPr>
              <a:spLocks noChangeArrowheads="1"/>
            </p:cNvSpPr>
            <p:nvPr/>
          </p:nvSpPr>
          <p:spPr bwMode="auto">
            <a:xfrm rot="4616056">
              <a:off x="6212523" y="5127830"/>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40" name="Straight Connector 356"/>
            <p:cNvCxnSpPr>
              <a:cxnSpLocks noChangeShapeType="1"/>
              <a:stCxn id="1136" idx="1"/>
              <a:endCxn id="1133" idx="5"/>
            </p:cNvCxnSpPr>
            <p:nvPr/>
          </p:nvCxnSpPr>
          <p:spPr bwMode="auto">
            <a:xfrm flipV="1">
              <a:off x="6733135" y="4898613"/>
              <a:ext cx="89903" cy="1001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1" name="Straight Connector 358"/>
            <p:cNvCxnSpPr>
              <a:cxnSpLocks noChangeShapeType="1"/>
              <a:stCxn id="1137" idx="0"/>
              <a:endCxn id="1136" idx="4"/>
            </p:cNvCxnSpPr>
            <p:nvPr/>
          </p:nvCxnSpPr>
          <p:spPr bwMode="auto">
            <a:xfrm rot="20816056" flipV="1">
              <a:off x="6417517" y="5054798"/>
              <a:ext cx="307953" cy="1562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2" name="Straight Connector 359"/>
            <p:cNvCxnSpPr>
              <a:cxnSpLocks noChangeShapeType="1"/>
              <a:stCxn id="1138" idx="7"/>
              <a:endCxn id="1137" idx="5"/>
            </p:cNvCxnSpPr>
            <p:nvPr/>
          </p:nvCxnSpPr>
          <p:spPr bwMode="auto">
            <a:xfrm>
              <a:off x="6321322" y="5186701"/>
              <a:ext cx="89093"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3" name="Straight Connector 360"/>
            <p:cNvCxnSpPr>
              <a:cxnSpLocks noChangeShapeType="1"/>
              <a:stCxn id="1139" idx="7"/>
              <a:endCxn id="1138" idx="4"/>
            </p:cNvCxnSpPr>
            <p:nvPr/>
          </p:nvCxnSpPr>
          <p:spPr bwMode="auto">
            <a:xfrm>
              <a:off x="6249015" y="5157225"/>
              <a:ext cx="38090" cy="2431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4" name="Straight Connector 371"/>
            <p:cNvCxnSpPr>
              <a:cxnSpLocks noChangeShapeType="1"/>
              <a:stCxn id="1004" idx="5"/>
              <a:endCxn id="1134" idx="1"/>
            </p:cNvCxnSpPr>
            <p:nvPr/>
          </p:nvCxnSpPr>
          <p:spPr bwMode="auto">
            <a:xfrm rot="16200000" flipH="1">
              <a:off x="6360021" y="4648330"/>
              <a:ext cx="220882" cy="2695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5" name="Straight Connector 373"/>
            <p:cNvCxnSpPr>
              <a:cxnSpLocks noChangeShapeType="1"/>
              <a:stCxn id="1134" idx="5"/>
              <a:endCxn id="1137" idx="1"/>
            </p:cNvCxnSpPr>
            <p:nvPr/>
          </p:nvCxnSpPr>
          <p:spPr bwMode="auto">
            <a:xfrm rot="10800000" flipV="1">
              <a:off x="6431538" y="4928088"/>
              <a:ext cx="153919" cy="3019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46" name="Straight Connector 374"/>
            <p:cNvCxnSpPr>
              <a:cxnSpLocks noChangeShapeType="1"/>
              <a:stCxn id="1001" idx="5"/>
              <a:endCxn id="1135" idx="3"/>
            </p:cNvCxnSpPr>
            <p:nvPr/>
          </p:nvCxnSpPr>
          <p:spPr bwMode="auto">
            <a:xfrm rot="16200000" flipH="1">
              <a:off x="6357151" y="4842663"/>
              <a:ext cx="102115" cy="1211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47" name="Oval 456"/>
            <p:cNvSpPr>
              <a:spLocks noChangeArrowheads="1"/>
            </p:cNvSpPr>
            <p:nvPr/>
          </p:nvSpPr>
          <p:spPr bwMode="auto">
            <a:xfrm rot="20816056">
              <a:off x="6471996" y="527537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48" name="Oval 457"/>
            <p:cNvSpPr>
              <a:spLocks noChangeArrowheads="1"/>
            </p:cNvSpPr>
            <p:nvPr/>
          </p:nvSpPr>
          <p:spPr bwMode="auto">
            <a:xfrm rot="20816056">
              <a:off x="6543413" y="5389590"/>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49" name="Straight Connector 460"/>
            <p:cNvCxnSpPr>
              <a:cxnSpLocks noChangeShapeType="1"/>
              <a:stCxn id="1148" idx="1"/>
              <a:endCxn id="1147" idx="4"/>
            </p:cNvCxnSpPr>
            <p:nvPr/>
          </p:nvCxnSpPr>
          <p:spPr bwMode="auto">
            <a:xfrm rot="16200000" flipV="1">
              <a:off x="6478215" y="5331975"/>
              <a:ext cx="88426" cy="484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50" name="Straight Connector 461"/>
            <p:cNvCxnSpPr>
              <a:cxnSpLocks noChangeShapeType="1"/>
              <a:stCxn id="1159" idx="3"/>
              <a:endCxn id="1148" idx="5"/>
            </p:cNvCxnSpPr>
            <p:nvPr/>
          </p:nvCxnSpPr>
          <p:spPr bwMode="auto">
            <a:xfrm rot="4616056">
              <a:off x="6563477" y="5336060"/>
              <a:ext cx="82531" cy="697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51" name="Oval 463"/>
            <p:cNvSpPr>
              <a:spLocks noChangeArrowheads="1"/>
            </p:cNvSpPr>
            <p:nvPr/>
          </p:nvSpPr>
          <p:spPr bwMode="auto">
            <a:xfrm rot="20816056">
              <a:off x="6986198" y="5058830"/>
              <a:ext cx="42850"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52" name="Oval 465"/>
            <p:cNvSpPr>
              <a:spLocks noChangeArrowheads="1"/>
            </p:cNvSpPr>
            <p:nvPr/>
          </p:nvSpPr>
          <p:spPr bwMode="auto">
            <a:xfrm rot="20816056">
              <a:off x="6952870" y="5161151"/>
              <a:ext cx="4046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53" name="Oval 466"/>
            <p:cNvSpPr>
              <a:spLocks noChangeArrowheads="1"/>
            </p:cNvSpPr>
            <p:nvPr/>
          </p:nvSpPr>
          <p:spPr bwMode="auto">
            <a:xfrm rot="20816056">
              <a:off x="7014765" y="529202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54" name="Oval 467"/>
            <p:cNvSpPr>
              <a:spLocks noChangeArrowheads="1"/>
            </p:cNvSpPr>
            <p:nvPr/>
          </p:nvSpPr>
          <p:spPr bwMode="auto">
            <a:xfrm rot="20816056">
              <a:off x="6948109" y="534199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55" name="Oval 468"/>
            <p:cNvSpPr>
              <a:spLocks noChangeArrowheads="1"/>
            </p:cNvSpPr>
            <p:nvPr/>
          </p:nvSpPr>
          <p:spPr bwMode="auto">
            <a:xfrm rot="20816056">
              <a:off x="7126651" y="5168290"/>
              <a:ext cx="40470"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56" name="Oval 469"/>
            <p:cNvSpPr>
              <a:spLocks noChangeArrowheads="1"/>
            </p:cNvSpPr>
            <p:nvPr/>
          </p:nvSpPr>
          <p:spPr bwMode="auto">
            <a:xfrm rot="-783944">
              <a:off x="6673822" y="5170489"/>
              <a:ext cx="40673" cy="36844"/>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57" name="Oval 470"/>
            <p:cNvSpPr>
              <a:spLocks noChangeArrowheads="1"/>
            </p:cNvSpPr>
            <p:nvPr/>
          </p:nvSpPr>
          <p:spPr bwMode="auto">
            <a:xfrm rot="20816056">
              <a:off x="6783849" y="5237297"/>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58" name="Oval 471"/>
            <p:cNvSpPr>
              <a:spLocks noChangeArrowheads="1"/>
            </p:cNvSpPr>
            <p:nvPr/>
          </p:nvSpPr>
          <p:spPr bwMode="auto">
            <a:xfrm rot="20816056">
              <a:off x="6729097" y="537055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59" name="Oval 472"/>
            <p:cNvSpPr>
              <a:spLocks noChangeArrowheads="1"/>
            </p:cNvSpPr>
            <p:nvPr/>
          </p:nvSpPr>
          <p:spPr bwMode="auto">
            <a:xfrm rot="20816056">
              <a:off x="6621971" y="528726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0" name="Oval 474"/>
            <p:cNvSpPr>
              <a:spLocks noChangeArrowheads="1"/>
            </p:cNvSpPr>
            <p:nvPr/>
          </p:nvSpPr>
          <p:spPr bwMode="auto">
            <a:xfrm rot="20816056">
              <a:off x="6857648" y="5368174"/>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61" name="Oval 475"/>
            <p:cNvSpPr>
              <a:spLocks noChangeArrowheads="1"/>
            </p:cNvSpPr>
            <p:nvPr/>
          </p:nvSpPr>
          <p:spPr bwMode="auto">
            <a:xfrm rot="20816056">
              <a:off x="7105226" y="525633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62" name="Straight Connector 482"/>
            <p:cNvCxnSpPr>
              <a:cxnSpLocks noChangeShapeType="1"/>
              <a:stCxn id="1155" idx="2"/>
              <a:endCxn id="1151" idx="5"/>
            </p:cNvCxnSpPr>
            <p:nvPr/>
          </p:nvCxnSpPr>
          <p:spPr bwMode="auto">
            <a:xfrm rot="10016056">
              <a:off x="7038588" y="5076168"/>
              <a:ext cx="75536" cy="1230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63" name="Straight Connector 483"/>
            <p:cNvCxnSpPr>
              <a:cxnSpLocks noChangeShapeType="1"/>
              <a:stCxn id="1152" idx="3"/>
              <a:endCxn id="1133" idx="7"/>
            </p:cNvCxnSpPr>
            <p:nvPr/>
          </p:nvCxnSpPr>
          <p:spPr bwMode="auto">
            <a:xfrm rot="5400000" flipH="1">
              <a:off x="6753426" y="4987117"/>
              <a:ext cx="304335" cy="1110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64" name="Straight Connector 484"/>
            <p:cNvCxnSpPr>
              <a:cxnSpLocks noChangeShapeType="1"/>
              <a:stCxn id="1161" idx="0"/>
              <a:endCxn id="1155" idx="4"/>
            </p:cNvCxnSpPr>
            <p:nvPr/>
          </p:nvCxnSpPr>
          <p:spPr bwMode="auto">
            <a:xfrm rot="-6183944">
              <a:off x="7111940" y="5207490"/>
              <a:ext cx="45687" cy="4390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65" name="Straight Connector 493"/>
            <p:cNvCxnSpPr>
              <a:cxnSpLocks noChangeShapeType="1"/>
              <a:stCxn id="1154" idx="2"/>
              <a:endCxn id="1160" idx="4"/>
            </p:cNvCxnSpPr>
            <p:nvPr/>
          </p:nvCxnSpPr>
          <p:spPr bwMode="auto">
            <a:xfrm rot="20816056" flipH="1">
              <a:off x="6877187" y="5373870"/>
              <a:ext cx="75536" cy="21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66" name="Straight Connector 494"/>
            <p:cNvCxnSpPr>
              <a:cxnSpLocks noChangeShapeType="1"/>
              <a:stCxn id="1152" idx="4"/>
              <a:endCxn id="1160" idx="7"/>
            </p:cNvCxnSpPr>
            <p:nvPr/>
          </p:nvCxnSpPr>
          <p:spPr bwMode="auto">
            <a:xfrm rot="4616056">
              <a:off x="6858375" y="5220609"/>
              <a:ext cx="147377" cy="1252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67" name="Straight Connector 495"/>
            <p:cNvCxnSpPr>
              <a:cxnSpLocks noChangeShapeType="1"/>
              <a:stCxn id="1152" idx="4"/>
              <a:endCxn id="1153" idx="1"/>
            </p:cNvCxnSpPr>
            <p:nvPr/>
          </p:nvCxnSpPr>
          <p:spPr bwMode="auto">
            <a:xfrm rot="15416056" flipH="1">
              <a:off x="6942182" y="5240863"/>
              <a:ext cx="111839" cy="14283"/>
            </a:xfrm>
            <a:prstGeom prst="line">
              <a:avLst/>
            </a:prstGeom>
            <a:noFill/>
            <a:ln w="19050" algn="ctr">
              <a:solidFill>
                <a:schemeClr val="tx2">
                  <a:lumMod val="60000"/>
                  <a:lumOff val="40000"/>
                </a:schemeClr>
              </a:solidFill>
              <a:round/>
              <a:headEnd type="none" w="sm" len="sm"/>
              <a:tailEnd type="none" w="sm" len="sm"/>
            </a:ln>
          </p:spPr>
        </p:cxnSp>
        <p:cxnSp>
          <p:nvCxnSpPr>
            <p:cNvPr id="1168" name="Straight Connector 497"/>
            <p:cNvCxnSpPr>
              <a:cxnSpLocks noChangeShapeType="1"/>
              <a:stCxn id="1153" idx="5"/>
              <a:endCxn id="1161" idx="2"/>
            </p:cNvCxnSpPr>
            <p:nvPr/>
          </p:nvCxnSpPr>
          <p:spPr bwMode="auto">
            <a:xfrm rot="4616056" flipH="1" flipV="1">
              <a:off x="7063692" y="5270761"/>
              <a:ext cx="27264" cy="58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69" name="Straight Connector 498"/>
            <p:cNvCxnSpPr>
              <a:cxnSpLocks noChangeShapeType="1"/>
              <a:stCxn id="1153" idx="2"/>
              <a:endCxn id="1154" idx="0"/>
            </p:cNvCxnSpPr>
            <p:nvPr/>
          </p:nvCxnSpPr>
          <p:spPr bwMode="auto">
            <a:xfrm rot="20816056" flipH="1">
              <a:off x="6962407" y="5320814"/>
              <a:ext cx="55522" cy="154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0" name="Straight Connector 499"/>
            <p:cNvCxnSpPr>
              <a:cxnSpLocks noChangeShapeType="1"/>
              <a:stCxn id="1157" idx="1"/>
              <a:endCxn id="1156" idx="5"/>
            </p:cNvCxnSpPr>
            <p:nvPr/>
          </p:nvCxnSpPr>
          <p:spPr bwMode="auto">
            <a:xfrm rot="15416056" flipV="1">
              <a:off x="6717626" y="5190483"/>
              <a:ext cx="64109" cy="639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1" name="Straight Connector 500"/>
            <p:cNvCxnSpPr>
              <a:cxnSpLocks noChangeShapeType="1"/>
              <a:stCxn id="1158" idx="7"/>
              <a:endCxn id="1156" idx="4"/>
            </p:cNvCxnSpPr>
            <p:nvPr/>
          </p:nvCxnSpPr>
          <p:spPr bwMode="auto">
            <a:xfrm rot="16200000" flipV="1">
              <a:off x="6646076" y="5258877"/>
              <a:ext cx="166536" cy="619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2" name="Straight Connector 501"/>
            <p:cNvCxnSpPr>
              <a:cxnSpLocks noChangeShapeType="1"/>
              <a:stCxn id="1160" idx="2"/>
              <a:endCxn id="1158" idx="4"/>
            </p:cNvCxnSpPr>
            <p:nvPr/>
          </p:nvCxnSpPr>
          <p:spPr bwMode="auto">
            <a:xfrm rot="10016056">
              <a:off x="6752586" y="5395240"/>
              <a:ext cx="104588" cy="66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3" name="Straight Connector 504"/>
            <p:cNvCxnSpPr>
              <a:cxnSpLocks noChangeShapeType="1"/>
              <a:stCxn id="1158" idx="1"/>
              <a:endCxn id="1159" idx="5"/>
            </p:cNvCxnSpPr>
            <p:nvPr/>
          </p:nvCxnSpPr>
          <p:spPr bwMode="auto">
            <a:xfrm rot="15416056" flipV="1">
              <a:off x="6655704" y="5318658"/>
              <a:ext cx="78847" cy="58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4" name="Straight Connector 511"/>
            <p:cNvCxnSpPr>
              <a:cxnSpLocks noChangeShapeType="1"/>
              <a:stCxn id="1151" idx="1"/>
              <a:endCxn id="1133" idx="7"/>
            </p:cNvCxnSpPr>
            <p:nvPr/>
          </p:nvCxnSpPr>
          <p:spPr bwMode="auto">
            <a:xfrm rot="16200000" flipV="1">
              <a:off x="6832662" y="4907882"/>
              <a:ext cx="176853" cy="1420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5" name="Straight Connector 513"/>
            <p:cNvCxnSpPr>
              <a:cxnSpLocks noChangeShapeType="1"/>
              <a:stCxn id="1156" idx="0"/>
              <a:endCxn id="1136" idx="6"/>
            </p:cNvCxnSpPr>
            <p:nvPr/>
          </p:nvCxnSpPr>
          <p:spPr bwMode="auto">
            <a:xfrm rot="-6183944">
              <a:off x="6647569" y="5071198"/>
              <a:ext cx="121586" cy="652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6" name="Straight Connector 516"/>
            <p:cNvCxnSpPr>
              <a:cxnSpLocks noChangeShapeType="1"/>
              <a:stCxn id="1147" idx="7"/>
              <a:endCxn id="1137" idx="6"/>
            </p:cNvCxnSpPr>
            <p:nvPr/>
          </p:nvCxnSpPr>
          <p:spPr bwMode="auto">
            <a:xfrm rot="15416056" flipV="1">
              <a:off x="6451614" y="5234503"/>
              <a:ext cx="28002" cy="768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7" name="Straight Connector 371"/>
            <p:cNvCxnSpPr>
              <a:cxnSpLocks noChangeShapeType="1"/>
              <a:stCxn id="1139" idx="3"/>
              <a:endCxn id="1009" idx="4"/>
            </p:cNvCxnSpPr>
            <p:nvPr/>
          </p:nvCxnSpPr>
          <p:spPr bwMode="auto">
            <a:xfrm rot="10800000">
              <a:off x="5938479" y="4756359"/>
              <a:ext cx="278901" cy="3802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8" name="Straight Connector 371"/>
            <p:cNvCxnSpPr>
              <a:cxnSpLocks noChangeShapeType="1"/>
              <a:stCxn id="1081" idx="4"/>
              <a:endCxn id="1155" idx="5"/>
            </p:cNvCxnSpPr>
            <p:nvPr/>
          </p:nvCxnSpPr>
          <p:spPr bwMode="auto">
            <a:xfrm rot="16200000" flipH="1">
              <a:off x="6881092" y="4911326"/>
              <a:ext cx="478976" cy="865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79" name="Straight Connector 371"/>
            <p:cNvCxnSpPr>
              <a:cxnSpLocks noChangeShapeType="1"/>
              <a:stCxn id="1133" idx="1"/>
              <a:endCxn id="1081" idx="3"/>
            </p:cNvCxnSpPr>
            <p:nvPr/>
          </p:nvCxnSpPr>
          <p:spPr bwMode="auto">
            <a:xfrm flipV="1">
              <a:off x="6843616" y="4709935"/>
              <a:ext cx="220151"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80" name="Straight Connector 499"/>
            <p:cNvCxnSpPr>
              <a:cxnSpLocks noChangeShapeType="1"/>
              <a:stCxn id="1160" idx="0"/>
              <a:endCxn id="1157" idx="5"/>
            </p:cNvCxnSpPr>
            <p:nvPr/>
          </p:nvCxnSpPr>
          <p:spPr bwMode="auto">
            <a:xfrm rot="16200000" flipV="1">
              <a:off x="6796645" y="5291214"/>
              <a:ext cx="101690" cy="503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81" name="Oval 55"/>
            <p:cNvSpPr>
              <a:spLocks noChangeArrowheads="1"/>
            </p:cNvSpPr>
            <p:nvPr/>
          </p:nvSpPr>
          <p:spPr bwMode="auto">
            <a:xfrm>
              <a:off x="7662278" y="487560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82" name="Oval 56"/>
            <p:cNvSpPr>
              <a:spLocks noChangeArrowheads="1"/>
            </p:cNvSpPr>
            <p:nvPr/>
          </p:nvSpPr>
          <p:spPr bwMode="auto">
            <a:xfrm>
              <a:off x="7714650" y="458767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83" name="Oval 57"/>
            <p:cNvSpPr>
              <a:spLocks noChangeArrowheads="1"/>
            </p:cNvSpPr>
            <p:nvPr/>
          </p:nvSpPr>
          <p:spPr bwMode="auto">
            <a:xfrm>
              <a:off x="7745597" y="473520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84" name="Oval 59"/>
            <p:cNvSpPr>
              <a:spLocks noChangeArrowheads="1"/>
            </p:cNvSpPr>
            <p:nvPr/>
          </p:nvSpPr>
          <p:spPr bwMode="auto">
            <a:xfrm>
              <a:off x="7833679" y="482563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85" name="Oval 64"/>
            <p:cNvSpPr>
              <a:spLocks noChangeArrowheads="1"/>
            </p:cNvSpPr>
            <p:nvPr/>
          </p:nvSpPr>
          <p:spPr bwMode="auto">
            <a:xfrm>
              <a:off x="7214732" y="477090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86" name="Oval 65"/>
            <p:cNvSpPr>
              <a:spLocks noChangeArrowheads="1"/>
            </p:cNvSpPr>
            <p:nvPr/>
          </p:nvSpPr>
          <p:spPr bwMode="auto">
            <a:xfrm>
              <a:off x="7538489" y="4625748"/>
              <a:ext cx="42850"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87" name="Oval 66"/>
            <p:cNvSpPr>
              <a:spLocks noChangeArrowheads="1"/>
            </p:cNvSpPr>
            <p:nvPr/>
          </p:nvSpPr>
          <p:spPr bwMode="auto">
            <a:xfrm>
              <a:off x="7459929" y="4744726"/>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88" name="Oval 67"/>
            <p:cNvSpPr>
              <a:spLocks noChangeArrowheads="1"/>
            </p:cNvSpPr>
            <p:nvPr/>
          </p:nvSpPr>
          <p:spPr bwMode="auto">
            <a:xfrm>
              <a:off x="7374229" y="463764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89" name="Oval 68"/>
            <p:cNvSpPr>
              <a:spLocks noChangeArrowheads="1"/>
            </p:cNvSpPr>
            <p:nvPr/>
          </p:nvSpPr>
          <p:spPr bwMode="auto">
            <a:xfrm>
              <a:off x="7431363" y="4906537"/>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90" name="Oval 69"/>
            <p:cNvSpPr>
              <a:spLocks noChangeArrowheads="1"/>
            </p:cNvSpPr>
            <p:nvPr/>
          </p:nvSpPr>
          <p:spPr bwMode="auto">
            <a:xfrm>
              <a:off x="7581339" y="477328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91" name="Oval 124"/>
            <p:cNvSpPr>
              <a:spLocks noChangeArrowheads="1"/>
            </p:cNvSpPr>
            <p:nvPr/>
          </p:nvSpPr>
          <p:spPr bwMode="auto">
            <a:xfrm>
              <a:off x="7174262" y="496840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92" name="Oval 125"/>
            <p:cNvSpPr>
              <a:spLocks noChangeArrowheads="1"/>
            </p:cNvSpPr>
            <p:nvPr/>
          </p:nvSpPr>
          <p:spPr bwMode="auto">
            <a:xfrm>
              <a:off x="7317096" y="492319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93" name="Oval 126"/>
            <p:cNvSpPr>
              <a:spLocks noChangeArrowheads="1"/>
            </p:cNvSpPr>
            <p:nvPr/>
          </p:nvSpPr>
          <p:spPr bwMode="auto">
            <a:xfrm>
              <a:off x="7317096" y="506358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194" name="Oval 128"/>
            <p:cNvSpPr>
              <a:spLocks noChangeArrowheads="1"/>
            </p:cNvSpPr>
            <p:nvPr/>
          </p:nvSpPr>
          <p:spPr bwMode="auto">
            <a:xfrm>
              <a:off x="7495639" y="5025516"/>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195" name="Straight Connector 211"/>
            <p:cNvCxnSpPr>
              <a:cxnSpLocks noChangeShapeType="1"/>
              <a:stCxn id="1182" idx="3"/>
              <a:endCxn id="1077" idx="4"/>
            </p:cNvCxnSpPr>
            <p:nvPr/>
          </p:nvCxnSpPr>
          <p:spPr bwMode="auto">
            <a:xfrm rot="5400000" flipH="1">
              <a:off x="7503461" y="4404533"/>
              <a:ext cx="20264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6" name="Straight Connector 279"/>
            <p:cNvCxnSpPr>
              <a:cxnSpLocks noChangeShapeType="1"/>
              <a:stCxn id="1182" idx="4"/>
              <a:endCxn id="1190" idx="7"/>
            </p:cNvCxnSpPr>
            <p:nvPr/>
          </p:nvCxnSpPr>
          <p:spPr bwMode="auto">
            <a:xfrm rot="5400000">
              <a:off x="7596904" y="4642202"/>
              <a:ext cx="153273"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7" name="Straight Connector 282"/>
            <p:cNvCxnSpPr>
              <a:cxnSpLocks noChangeShapeType="1"/>
              <a:stCxn id="1182" idx="4"/>
              <a:endCxn id="1183" idx="1"/>
            </p:cNvCxnSpPr>
            <p:nvPr/>
          </p:nvCxnSpPr>
          <p:spPr bwMode="auto">
            <a:xfrm rot="16200000" flipH="1">
              <a:off x="7684820" y="4675014"/>
              <a:ext cx="114955"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8" name="Straight Connector 285"/>
            <p:cNvCxnSpPr>
              <a:cxnSpLocks noChangeShapeType="1"/>
              <a:stCxn id="1181" idx="7"/>
              <a:endCxn id="1184" idx="3"/>
            </p:cNvCxnSpPr>
            <p:nvPr/>
          </p:nvCxnSpPr>
          <p:spPr bwMode="auto">
            <a:xfrm rot="5400000" flipH="1" flipV="1">
              <a:off x="7755871" y="4797809"/>
              <a:ext cx="25791" cy="1433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199" name="Straight Connector 291"/>
            <p:cNvCxnSpPr>
              <a:cxnSpLocks noChangeShapeType="1"/>
              <a:stCxn id="1183" idx="5"/>
              <a:endCxn id="1184" idx="0"/>
            </p:cNvCxnSpPr>
            <p:nvPr/>
          </p:nvCxnSpPr>
          <p:spPr bwMode="auto">
            <a:xfrm rot="16200000" flipH="1">
              <a:off x="7788908" y="4757692"/>
              <a:ext cx="55267" cy="761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0" name="Straight Connector 294"/>
            <p:cNvCxnSpPr>
              <a:cxnSpLocks noChangeShapeType="1"/>
              <a:stCxn id="1186" idx="1"/>
              <a:endCxn id="1078" idx="4"/>
            </p:cNvCxnSpPr>
            <p:nvPr/>
          </p:nvCxnSpPr>
          <p:spPr bwMode="auto">
            <a:xfrm rot="16200000" flipV="1">
              <a:off x="7420928" y="4506720"/>
              <a:ext cx="148851" cy="1013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1" name="Straight Connector 297"/>
            <p:cNvCxnSpPr>
              <a:cxnSpLocks noChangeShapeType="1"/>
              <a:stCxn id="1187" idx="7"/>
              <a:endCxn id="1186" idx="3"/>
            </p:cNvCxnSpPr>
            <p:nvPr/>
          </p:nvCxnSpPr>
          <p:spPr bwMode="auto">
            <a:xfrm rot="5400000" flipH="1" flipV="1">
              <a:off x="7472448" y="4679090"/>
              <a:ext cx="93585"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2" name="Straight Connector 300"/>
            <p:cNvCxnSpPr>
              <a:cxnSpLocks noChangeShapeType="1"/>
              <a:stCxn id="1189" idx="2"/>
              <a:endCxn id="1187" idx="4"/>
            </p:cNvCxnSpPr>
            <p:nvPr/>
          </p:nvCxnSpPr>
          <p:spPr bwMode="auto">
            <a:xfrm rot="10800000" flipH="1">
              <a:off x="7431116" y="478509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3" name="Straight Connector 303"/>
            <p:cNvCxnSpPr>
              <a:cxnSpLocks noChangeShapeType="1"/>
              <a:endCxn id="1189" idx="4"/>
            </p:cNvCxnSpPr>
            <p:nvPr/>
          </p:nvCxnSpPr>
          <p:spPr bwMode="auto">
            <a:xfrm rot="16200000" flipV="1">
              <a:off x="7441541" y="495615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4" name="Straight Connector 306"/>
            <p:cNvCxnSpPr>
              <a:cxnSpLocks noChangeShapeType="1"/>
              <a:stCxn id="1193" idx="6"/>
              <a:endCxn id="1194" idx="2"/>
            </p:cNvCxnSpPr>
            <p:nvPr/>
          </p:nvCxnSpPr>
          <p:spPr bwMode="auto">
            <a:xfrm flipV="1">
              <a:off x="7354934" y="5043008"/>
              <a:ext cx="140742"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5" name="Straight Connector 310"/>
            <p:cNvCxnSpPr>
              <a:cxnSpLocks noChangeShapeType="1"/>
              <a:stCxn id="1193" idx="0"/>
              <a:endCxn id="1192" idx="4"/>
            </p:cNvCxnSpPr>
            <p:nvPr/>
          </p:nvCxnSpPr>
          <p:spPr bwMode="auto">
            <a:xfrm rot="5400000" flipH="1" flipV="1">
              <a:off x="7285458" y="5012059"/>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6" name="Straight Connector 313"/>
            <p:cNvCxnSpPr>
              <a:cxnSpLocks noChangeShapeType="1"/>
              <a:stCxn id="1192" idx="1"/>
              <a:endCxn id="1185" idx="5"/>
            </p:cNvCxnSpPr>
            <p:nvPr/>
          </p:nvCxnSpPr>
          <p:spPr bwMode="auto">
            <a:xfrm rot="16200000" flipV="1">
              <a:off x="7222251" y="4829679"/>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7" name="Straight Connector 316"/>
            <p:cNvCxnSpPr>
              <a:cxnSpLocks noChangeShapeType="1"/>
              <a:stCxn id="1192" idx="2"/>
              <a:endCxn id="1191" idx="6"/>
            </p:cNvCxnSpPr>
            <p:nvPr/>
          </p:nvCxnSpPr>
          <p:spPr bwMode="auto">
            <a:xfrm rot="10800000" flipV="1">
              <a:off x="7212256" y="4942791"/>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8" name="Straight Connector 322"/>
            <p:cNvCxnSpPr>
              <a:cxnSpLocks noChangeShapeType="1"/>
              <a:stCxn id="1185" idx="6"/>
              <a:endCxn id="1188" idx="3"/>
            </p:cNvCxnSpPr>
            <p:nvPr/>
          </p:nvCxnSpPr>
          <p:spPr bwMode="auto">
            <a:xfrm flipV="1">
              <a:off x="7254220" y="4670880"/>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09" name="Straight Connector 371"/>
            <p:cNvCxnSpPr>
              <a:cxnSpLocks noChangeShapeType="1"/>
              <a:stCxn id="1155" idx="6"/>
              <a:endCxn id="1193" idx="3"/>
            </p:cNvCxnSpPr>
            <p:nvPr/>
          </p:nvCxnSpPr>
          <p:spPr bwMode="auto">
            <a:xfrm flipV="1">
              <a:off x="7166418" y="5094590"/>
              <a:ext cx="154945" cy="8547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0" name="Straight Connector 371"/>
            <p:cNvCxnSpPr>
              <a:cxnSpLocks noChangeShapeType="1"/>
              <a:stCxn id="1191" idx="4"/>
              <a:endCxn id="1193" idx="7"/>
            </p:cNvCxnSpPr>
            <p:nvPr/>
          </p:nvCxnSpPr>
          <p:spPr bwMode="auto">
            <a:xfrm rot="16200000" flipH="1">
              <a:off x="7239734" y="4958672"/>
              <a:ext cx="61898" cy="1568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1" name="Straight Connector 371"/>
            <p:cNvCxnSpPr>
              <a:cxnSpLocks noChangeShapeType="1"/>
              <a:stCxn id="1191" idx="1"/>
              <a:endCxn id="1081" idx="5"/>
            </p:cNvCxnSpPr>
            <p:nvPr/>
          </p:nvCxnSpPr>
          <p:spPr bwMode="auto">
            <a:xfrm rot="16200000" flipV="1">
              <a:off x="7003203" y="4798260"/>
              <a:ext cx="26380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2" name="Straight Connector 371"/>
            <p:cNvCxnSpPr>
              <a:cxnSpLocks noChangeShapeType="1"/>
              <a:stCxn id="1185" idx="1"/>
              <a:endCxn id="1081" idx="5"/>
            </p:cNvCxnSpPr>
            <p:nvPr/>
          </p:nvCxnSpPr>
          <p:spPr bwMode="auto">
            <a:xfrm rot="16200000" flipV="1">
              <a:off x="7122928" y="4678535"/>
              <a:ext cx="66320" cy="12912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3" name="Straight Connector 371"/>
            <p:cNvCxnSpPr>
              <a:cxnSpLocks noChangeShapeType="1"/>
              <a:stCxn id="1188" idx="2"/>
              <a:endCxn id="1082" idx="6"/>
            </p:cNvCxnSpPr>
            <p:nvPr/>
          </p:nvCxnSpPr>
          <p:spPr bwMode="auto">
            <a:xfrm rot="10800000">
              <a:off x="7340731" y="4592770"/>
              <a:ext cx="34217" cy="64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4" name="Straight Connector 371"/>
            <p:cNvCxnSpPr>
              <a:cxnSpLocks noChangeShapeType="1"/>
              <a:stCxn id="1186" idx="2"/>
              <a:endCxn id="1188" idx="6"/>
            </p:cNvCxnSpPr>
            <p:nvPr/>
          </p:nvCxnSpPr>
          <p:spPr bwMode="auto">
            <a:xfrm rot="10800000" flipV="1">
              <a:off x="7414330" y="4645089"/>
              <a:ext cx="125893" cy="117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5" name="Straight Connector 279"/>
            <p:cNvCxnSpPr>
              <a:cxnSpLocks noChangeShapeType="1"/>
              <a:stCxn id="1190" idx="3"/>
              <a:endCxn id="1194" idx="7"/>
            </p:cNvCxnSpPr>
            <p:nvPr/>
          </p:nvCxnSpPr>
          <p:spPr bwMode="auto">
            <a:xfrm rot="5400000">
              <a:off x="7445370" y="4889699"/>
              <a:ext cx="223277" cy="568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6" name="Straight Connector 279"/>
            <p:cNvCxnSpPr>
              <a:cxnSpLocks noChangeShapeType="1"/>
              <a:stCxn id="1181" idx="3"/>
              <a:endCxn id="1189" idx="5"/>
            </p:cNvCxnSpPr>
            <p:nvPr/>
          </p:nvCxnSpPr>
          <p:spPr bwMode="auto">
            <a:xfrm rot="5400000">
              <a:off x="7550804" y="4823515"/>
              <a:ext cx="32423" cy="2046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7" name="Straight Connector 460"/>
            <p:cNvCxnSpPr>
              <a:cxnSpLocks noChangeShapeType="1"/>
              <a:stCxn id="1114" idx="3"/>
              <a:endCxn id="1184" idx="7"/>
            </p:cNvCxnSpPr>
            <p:nvPr/>
          </p:nvCxnSpPr>
          <p:spPr bwMode="auto">
            <a:xfrm>
              <a:off x="7784261" y="4211800"/>
              <a:ext cx="83929" cy="6175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 name="Straight Connector 460"/>
            <p:cNvCxnSpPr>
              <a:cxnSpLocks noChangeShapeType="1"/>
              <a:stCxn id="1114" idx="5"/>
              <a:endCxn id="1120" idx="2"/>
            </p:cNvCxnSpPr>
            <p:nvPr/>
          </p:nvCxnSpPr>
          <p:spPr bwMode="auto">
            <a:xfrm flipV="1">
              <a:off x="7784261" y="4029052"/>
              <a:ext cx="9684"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9" name="Straight Connector 322"/>
            <p:cNvCxnSpPr>
              <a:cxnSpLocks noChangeShapeType="1"/>
              <a:stCxn id="970" idx="5"/>
              <a:endCxn id="983" idx="1"/>
            </p:cNvCxnSpPr>
            <p:nvPr/>
          </p:nvCxnSpPr>
          <p:spPr bwMode="auto">
            <a:xfrm rot="16200000" flipH="1">
              <a:off x="6009394" y="3589144"/>
              <a:ext cx="105437" cy="2019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20" name="Straight Connector 373"/>
            <p:cNvCxnSpPr>
              <a:cxnSpLocks noChangeShapeType="1"/>
              <a:stCxn id="1134" idx="4"/>
              <a:endCxn id="1135" idx="0"/>
            </p:cNvCxnSpPr>
            <p:nvPr/>
          </p:nvCxnSpPr>
          <p:spPr bwMode="auto">
            <a:xfrm rot="10800000" flipV="1">
              <a:off x="6503513" y="4916352"/>
              <a:ext cx="74599" cy="422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21" name="Straight Connector 47"/>
            <p:cNvCxnSpPr>
              <a:cxnSpLocks noChangeShapeType="1"/>
              <a:stCxn id="1222" idx="7"/>
              <a:endCxn id="1223" idx="1"/>
            </p:cNvCxnSpPr>
            <p:nvPr/>
          </p:nvCxnSpPr>
          <p:spPr bwMode="auto">
            <a:xfrm rot="5400000" flipH="1" flipV="1">
              <a:off x="6498750" y="2166656"/>
              <a:ext cx="291807" cy="34798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22" name="Oval 48"/>
            <p:cNvSpPr>
              <a:spLocks noChangeArrowheads="1"/>
            </p:cNvSpPr>
            <p:nvPr/>
          </p:nvSpPr>
          <p:spPr bwMode="auto">
            <a:xfrm>
              <a:off x="6438668" y="248175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3" name="Oval 49"/>
            <p:cNvSpPr>
              <a:spLocks noChangeArrowheads="1"/>
            </p:cNvSpPr>
            <p:nvPr/>
          </p:nvSpPr>
          <p:spPr bwMode="auto">
            <a:xfrm>
              <a:off x="6812416" y="2191444"/>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4" name="Oval 50"/>
            <p:cNvSpPr>
              <a:spLocks noChangeArrowheads="1"/>
            </p:cNvSpPr>
            <p:nvPr/>
          </p:nvSpPr>
          <p:spPr bwMode="auto">
            <a:xfrm>
              <a:off x="6983817" y="2136715"/>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5" name="Oval 51"/>
            <p:cNvSpPr>
              <a:spLocks noChangeArrowheads="1"/>
            </p:cNvSpPr>
            <p:nvPr/>
          </p:nvSpPr>
          <p:spPr bwMode="auto">
            <a:xfrm>
              <a:off x="6948109" y="2481752"/>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6" name="Oval 52"/>
            <p:cNvSpPr>
              <a:spLocks noChangeArrowheads="1"/>
            </p:cNvSpPr>
            <p:nvPr/>
          </p:nvSpPr>
          <p:spPr bwMode="auto">
            <a:xfrm>
              <a:off x="6900498" y="252696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7" name="Oval 53"/>
            <p:cNvSpPr>
              <a:spLocks noChangeArrowheads="1"/>
            </p:cNvSpPr>
            <p:nvPr/>
          </p:nvSpPr>
          <p:spPr bwMode="auto">
            <a:xfrm>
              <a:off x="7129032" y="2441300"/>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8" name="Oval 54"/>
            <p:cNvSpPr>
              <a:spLocks noChangeArrowheads="1"/>
            </p:cNvSpPr>
            <p:nvPr/>
          </p:nvSpPr>
          <p:spPr bwMode="auto">
            <a:xfrm>
              <a:off x="7176643" y="2622147"/>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29" name="Oval 55"/>
            <p:cNvSpPr>
              <a:spLocks noChangeArrowheads="1"/>
            </p:cNvSpPr>
            <p:nvPr/>
          </p:nvSpPr>
          <p:spPr bwMode="auto">
            <a:xfrm>
              <a:off x="7071898" y="300525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0" name="Oval 56"/>
            <p:cNvSpPr>
              <a:spLocks noChangeArrowheads="1"/>
            </p:cNvSpPr>
            <p:nvPr/>
          </p:nvSpPr>
          <p:spPr bwMode="auto">
            <a:xfrm>
              <a:off x="7119510" y="271733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1" name="Oval 57"/>
            <p:cNvSpPr>
              <a:spLocks noChangeArrowheads="1"/>
            </p:cNvSpPr>
            <p:nvPr/>
          </p:nvSpPr>
          <p:spPr bwMode="auto">
            <a:xfrm>
              <a:off x="7152837" y="286248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2" name="Oval 59"/>
            <p:cNvSpPr>
              <a:spLocks noChangeArrowheads="1"/>
            </p:cNvSpPr>
            <p:nvPr/>
          </p:nvSpPr>
          <p:spPr bwMode="auto">
            <a:xfrm>
              <a:off x="7240918" y="2952907"/>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3" name="Oval 60"/>
            <p:cNvSpPr>
              <a:spLocks noChangeArrowheads="1"/>
            </p:cNvSpPr>
            <p:nvPr/>
          </p:nvSpPr>
          <p:spPr bwMode="auto">
            <a:xfrm>
              <a:off x="7284124" y="2763620"/>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234" name="Oval 61"/>
            <p:cNvSpPr>
              <a:spLocks noChangeArrowheads="1"/>
            </p:cNvSpPr>
            <p:nvPr/>
          </p:nvSpPr>
          <p:spPr bwMode="auto">
            <a:xfrm>
              <a:off x="6767186" y="256503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5" name="Oval 62"/>
            <p:cNvSpPr>
              <a:spLocks noChangeArrowheads="1"/>
            </p:cNvSpPr>
            <p:nvPr/>
          </p:nvSpPr>
          <p:spPr bwMode="auto">
            <a:xfrm>
              <a:off x="6667203" y="2612629"/>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6" name="Oval 63"/>
            <p:cNvSpPr>
              <a:spLocks noChangeArrowheads="1"/>
            </p:cNvSpPr>
            <p:nvPr/>
          </p:nvSpPr>
          <p:spPr bwMode="auto">
            <a:xfrm>
              <a:off x="6860027" y="266022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7" name="Oval 64"/>
            <p:cNvSpPr>
              <a:spLocks noChangeArrowheads="1"/>
            </p:cNvSpPr>
            <p:nvPr/>
          </p:nvSpPr>
          <p:spPr bwMode="auto">
            <a:xfrm>
              <a:off x="6621971" y="289817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8" name="Oval 65"/>
            <p:cNvSpPr>
              <a:spLocks noChangeArrowheads="1"/>
            </p:cNvSpPr>
            <p:nvPr/>
          </p:nvSpPr>
          <p:spPr bwMode="auto">
            <a:xfrm>
              <a:off x="6948109" y="275540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39" name="Oval 66"/>
            <p:cNvSpPr>
              <a:spLocks noChangeArrowheads="1"/>
            </p:cNvSpPr>
            <p:nvPr/>
          </p:nvSpPr>
          <p:spPr bwMode="auto">
            <a:xfrm>
              <a:off x="6867170" y="2876761"/>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0" name="Oval 67"/>
            <p:cNvSpPr>
              <a:spLocks noChangeArrowheads="1"/>
            </p:cNvSpPr>
            <p:nvPr/>
          </p:nvSpPr>
          <p:spPr bwMode="auto">
            <a:xfrm>
              <a:off x="6781470" y="2767301"/>
              <a:ext cx="40469" cy="3569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1" name="Oval 68"/>
            <p:cNvSpPr>
              <a:spLocks noChangeArrowheads="1"/>
            </p:cNvSpPr>
            <p:nvPr/>
          </p:nvSpPr>
          <p:spPr bwMode="auto">
            <a:xfrm>
              <a:off x="6838603" y="303857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2" name="Oval 69"/>
            <p:cNvSpPr>
              <a:spLocks noChangeArrowheads="1"/>
            </p:cNvSpPr>
            <p:nvPr/>
          </p:nvSpPr>
          <p:spPr bwMode="auto">
            <a:xfrm>
              <a:off x="6986198" y="290055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3" name="Oval 70"/>
            <p:cNvSpPr>
              <a:spLocks noChangeArrowheads="1"/>
            </p:cNvSpPr>
            <p:nvPr/>
          </p:nvSpPr>
          <p:spPr bwMode="auto">
            <a:xfrm>
              <a:off x="7176643" y="2051050"/>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4" name="Oval 71"/>
            <p:cNvSpPr>
              <a:spLocks noChangeArrowheads="1"/>
            </p:cNvSpPr>
            <p:nvPr/>
          </p:nvSpPr>
          <p:spPr bwMode="auto">
            <a:xfrm>
              <a:off x="7328999" y="223903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5" name="Oval 72"/>
            <p:cNvSpPr>
              <a:spLocks noChangeArrowheads="1"/>
            </p:cNvSpPr>
            <p:nvPr/>
          </p:nvSpPr>
          <p:spPr bwMode="auto">
            <a:xfrm>
              <a:off x="7452788" y="210577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6" name="Oval 73"/>
            <p:cNvSpPr>
              <a:spLocks noChangeArrowheads="1"/>
            </p:cNvSpPr>
            <p:nvPr/>
          </p:nvSpPr>
          <p:spPr bwMode="auto">
            <a:xfrm>
              <a:off x="7419461" y="230804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7" name="Oval 74"/>
            <p:cNvSpPr>
              <a:spLocks noChangeArrowheads="1"/>
            </p:cNvSpPr>
            <p:nvPr/>
          </p:nvSpPr>
          <p:spPr bwMode="auto">
            <a:xfrm>
              <a:off x="7650374" y="222237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8" name="Oval 75"/>
            <p:cNvSpPr>
              <a:spLocks noChangeArrowheads="1"/>
            </p:cNvSpPr>
            <p:nvPr/>
          </p:nvSpPr>
          <p:spPr bwMode="auto">
            <a:xfrm>
              <a:off x="7695606" y="2403227"/>
              <a:ext cx="40469"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49" name="Oval 77"/>
            <p:cNvSpPr>
              <a:spLocks noChangeArrowheads="1"/>
            </p:cNvSpPr>
            <p:nvPr/>
          </p:nvSpPr>
          <p:spPr bwMode="auto">
            <a:xfrm>
              <a:off x="7640852" y="249602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0" name="Oval 82"/>
            <p:cNvSpPr>
              <a:spLocks noChangeArrowheads="1"/>
            </p:cNvSpPr>
            <p:nvPr/>
          </p:nvSpPr>
          <p:spPr bwMode="auto">
            <a:xfrm>
              <a:off x="7288529" y="234611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1" name="Oval 83"/>
            <p:cNvSpPr>
              <a:spLocks noChangeArrowheads="1"/>
            </p:cNvSpPr>
            <p:nvPr/>
          </p:nvSpPr>
          <p:spPr bwMode="auto">
            <a:xfrm>
              <a:off x="7376610" y="2438920"/>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2" name="Oval 86"/>
            <p:cNvSpPr>
              <a:spLocks noChangeArrowheads="1"/>
            </p:cNvSpPr>
            <p:nvPr/>
          </p:nvSpPr>
          <p:spPr bwMode="auto">
            <a:xfrm>
              <a:off x="7300432" y="254600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3" name="Oval 88"/>
            <p:cNvSpPr>
              <a:spLocks noChangeArrowheads="1"/>
            </p:cNvSpPr>
            <p:nvPr/>
          </p:nvSpPr>
          <p:spPr bwMode="auto">
            <a:xfrm>
              <a:off x="7324238" y="2895798"/>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4" name="Oval 100"/>
            <p:cNvSpPr>
              <a:spLocks noChangeArrowheads="1"/>
            </p:cNvSpPr>
            <p:nvPr/>
          </p:nvSpPr>
          <p:spPr bwMode="auto">
            <a:xfrm>
              <a:off x="7286149" y="307664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5" name="Oval 104"/>
            <p:cNvSpPr>
              <a:spLocks noChangeArrowheads="1"/>
            </p:cNvSpPr>
            <p:nvPr/>
          </p:nvSpPr>
          <p:spPr bwMode="auto">
            <a:xfrm>
              <a:off x="7298051" y="327652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6" name="Oval 124"/>
            <p:cNvSpPr>
              <a:spLocks noChangeArrowheads="1"/>
            </p:cNvSpPr>
            <p:nvPr/>
          </p:nvSpPr>
          <p:spPr bwMode="auto">
            <a:xfrm>
              <a:off x="6581502" y="3098062"/>
              <a:ext cx="38089" cy="3569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7" name="Oval 125"/>
            <p:cNvSpPr>
              <a:spLocks noChangeArrowheads="1"/>
            </p:cNvSpPr>
            <p:nvPr/>
          </p:nvSpPr>
          <p:spPr bwMode="auto">
            <a:xfrm>
              <a:off x="6724336" y="305284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8" name="Oval 126"/>
            <p:cNvSpPr>
              <a:spLocks noChangeArrowheads="1"/>
            </p:cNvSpPr>
            <p:nvPr/>
          </p:nvSpPr>
          <p:spPr bwMode="auto">
            <a:xfrm>
              <a:off x="6724336" y="3190865"/>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59" name="Oval 128"/>
            <p:cNvSpPr>
              <a:spLocks noChangeArrowheads="1"/>
            </p:cNvSpPr>
            <p:nvPr/>
          </p:nvSpPr>
          <p:spPr bwMode="auto">
            <a:xfrm>
              <a:off x="6900498" y="3152791"/>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60" name="Oval 129"/>
            <p:cNvSpPr>
              <a:spLocks noChangeArrowheads="1"/>
            </p:cNvSpPr>
            <p:nvPr/>
          </p:nvSpPr>
          <p:spPr bwMode="auto">
            <a:xfrm>
              <a:off x="6948109" y="3333639"/>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61" name="Oval 131"/>
            <p:cNvSpPr>
              <a:spLocks noChangeArrowheads="1"/>
            </p:cNvSpPr>
            <p:nvPr/>
          </p:nvSpPr>
          <p:spPr bwMode="auto">
            <a:xfrm>
              <a:off x="6895737" y="3428822"/>
              <a:ext cx="38089" cy="33314"/>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62" name="Oval 1261"/>
            <p:cNvSpPr>
              <a:spLocks noChangeArrowheads="1"/>
            </p:cNvSpPr>
            <p:nvPr/>
          </p:nvSpPr>
          <p:spPr bwMode="auto">
            <a:xfrm>
              <a:off x="7100465" y="333839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63" name="Oval 1262"/>
            <p:cNvSpPr>
              <a:spLocks noChangeArrowheads="1"/>
            </p:cNvSpPr>
            <p:nvPr/>
          </p:nvSpPr>
          <p:spPr bwMode="auto">
            <a:xfrm>
              <a:off x="6812416" y="3516867"/>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64" name="Oval 1263"/>
            <p:cNvSpPr>
              <a:spLocks noChangeArrowheads="1"/>
            </p:cNvSpPr>
            <p:nvPr/>
          </p:nvSpPr>
          <p:spPr bwMode="auto">
            <a:xfrm>
              <a:off x="7057615" y="347165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65" name="Oval 1264"/>
            <p:cNvSpPr>
              <a:spLocks noChangeArrowheads="1"/>
            </p:cNvSpPr>
            <p:nvPr/>
          </p:nvSpPr>
          <p:spPr bwMode="auto">
            <a:xfrm>
              <a:off x="6412482" y="3219419"/>
              <a:ext cx="38089"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66" name="Oval 1265"/>
            <p:cNvSpPr>
              <a:spLocks noChangeArrowheads="1"/>
            </p:cNvSpPr>
            <p:nvPr/>
          </p:nvSpPr>
          <p:spPr bwMode="auto">
            <a:xfrm>
              <a:off x="6631493" y="337171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267" name="Oval 1266"/>
            <p:cNvSpPr>
              <a:spLocks noChangeArrowheads="1"/>
            </p:cNvSpPr>
            <p:nvPr/>
          </p:nvSpPr>
          <p:spPr bwMode="auto">
            <a:xfrm>
              <a:off x="6419624" y="347641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268" name="Straight Connector 144"/>
            <p:cNvCxnSpPr>
              <a:cxnSpLocks noChangeShapeType="1"/>
              <a:stCxn id="1224" idx="2"/>
              <a:endCxn id="1223" idx="7"/>
            </p:cNvCxnSpPr>
            <p:nvPr/>
          </p:nvCxnSpPr>
          <p:spPr bwMode="auto">
            <a:xfrm rot="10800000" flipV="1">
              <a:off x="6846405" y="2155688"/>
              <a:ext cx="137513" cy="390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69" name="Straight Connector 147"/>
            <p:cNvCxnSpPr>
              <a:cxnSpLocks noChangeShapeType="1"/>
              <a:stCxn id="1224" idx="7"/>
              <a:endCxn id="1243" idx="2"/>
            </p:cNvCxnSpPr>
            <p:nvPr/>
          </p:nvCxnSpPr>
          <p:spPr bwMode="auto">
            <a:xfrm rot="5400000" flipH="1" flipV="1">
              <a:off x="7061806" y="2025893"/>
              <a:ext cx="71478" cy="160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0" name="Straight Connector 150"/>
            <p:cNvCxnSpPr>
              <a:cxnSpLocks noChangeShapeType="1"/>
              <a:stCxn id="1245" idx="1"/>
              <a:endCxn id="1243" idx="6"/>
            </p:cNvCxnSpPr>
            <p:nvPr/>
          </p:nvCxnSpPr>
          <p:spPr bwMode="auto">
            <a:xfrm rot="16200000" flipV="1">
              <a:off x="7317859" y="1969331"/>
              <a:ext cx="39055" cy="2408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1" name="Straight Connector 153"/>
            <p:cNvCxnSpPr>
              <a:cxnSpLocks noChangeShapeType="1"/>
              <a:stCxn id="1250" idx="0"/>
              <a:endCxn id="1243" idx="4"/>
            </p:cNvCxnSpPr>
            <p:nvPr/>
          </p:nvCxnSpPr>
          <p:spPr bwMode="auto">
            <a:xfrm rot="16200000" flipV="1">
              <a:off x="7123626" y="2162710"/>
              <a:ext cx="256436" cy="1097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2" name="Straight Connector 156"/>
            <p:cNvCxnSpPr>
              <a:cxnSpLocks noChangeShapeType="1"/>
              <a:stCxn id="1245" idx="3"/>
              <a:endCxn id="1244" idx="7"/>
            </p:cNvCxnSpPr>
            <p:nvPr/>
          </p:nvCxnSpPr>
          <p:spPr bwMode="auto">
            <a:xfrm rot="5400000">
              <a:off x="7358021" y="2142133"/>
              <a:ext cx="104638" cy="949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3" name="Straight Connector 159"/>
            <p:cNvCxnSpPr>
              <a:cxnSpLocks noChangeShapeType="1"/>
              <a:stCxn id="1246" idx="0"/>
              <a:endCxn id="1244" idx="4"/>
            </p:cNvCxnSpPr>
            <p:nvPr/>
          </p:nvCxnSpPr>
          <p:spPr bwMode="auto">
            <a:xfrm rot="16200000" flipV="1">
              <a:off x="7377343" y="2246405"/>
              <a:ext cx="32423" cy="897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4" name="Straight Connector 162"/>
            <p:cNvCxnSpPr>
              <a:cxnSpLocks noChangeShapeType="1"/>
              <a:stCxn id="1247" idx="2"/>
              <a:endCxn id="1244" idx="6"/>
            </p:cNvCxnSpPr>
            <p:nvPr/>
          </p:nvCxnSpPr>
          <p:spPr bwMode="auto">
            <a:xfrm rot="10800000" flipV="1">
              <a:off x="7368053" y="2241167"/>
              <a:ext cx="280838" cy="147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5" name="Straight Connector 166"/>
            <p:cNvCxnSpPr>
              <a:cxnSpLocks noChangeShapeType="1"/>
              <a:stCxn id="1247" idx="5"/>
              <a:endCxn id="1248" idx="0"/>
            </p:cNvCxnSpPr>
            <p:nvPr/>
          </p:nvCxnSpPr>
          <p:spPr bwMode="auto">
            <a:xfrm rot="16200000" flipH="1">
              <a:off x="7625559" y="2311334"/>
              <a:ext cx="147377"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6" name="Straight Connector 169"/>
            <p:cNvCxnSpPr>
              <a:cxnSpLocks noChangeShapeType="1"/>
              <a:stCxn id="1248" idx="4"/>
              <a:endCxn id="1249" idx="7"/>
            </p:cNvCxnSpPr>
            <p:nvPr/>
          </p:nvCxnSpPr>
          <p:spPr bwMode="auto">
            <a:xfrm rot="5400000">
              <a:off x="7664470" y="2449725"/>
              <a:ext cx="61162"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7" name="Straight Connector 172"/>
            <p:cNvCxnSpPr>
              <a:cxnSpLocks noChangeShapeType="1"/>
              <a:stCxn id="1248" idx="3"/>
              <a:endCxn id="1245" idx="5"/>
            </p:cNvCxnSpPr>
            <p:nvPr/>
          </p:nvCxnSpPr>
          <p:spPr bwMode="auto">
            <a:xfrm rot="5400000" flipH="1">
              <a:off x="7445532" y="2177932"/>
              <a:ext cx="296965" cy="2156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8" name="Straight Connector 175"/>
            <p:cNvCxnSpPr>
              <a:cxnSpLocks noChangeShapeType="1"/>
              <a:stCxn id="1249" idx="2"/>
              <a:endCxn id="1246" idx="6"/>
            </p:cNvCxnSpPr>
            <p:nvPr/>
          </p:nvCxnSpPr>
          <p:spPr bwMode="auto">
            <a:xfrm rot="10800000">
              <a:off x="7457792" y="2326646"/>
              <a:ext cx="182706" cy="1886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79" name="Straight Connector 178"/>
            <p:cNvCxnSpPr>
              <a:cxnSpLocks noChangeShapeType="1"/>
              <a:stCxn id="1251" idx="0"/>
              <a:endCxn id="1246" idx="4"/>
            </p:cNvCxnSpPr>
            <p:nvPr/>
          </p:nvCxnSpPr>
          <p:spPr bwMode="auto">
            <a:xfrm rot="5400000" flipH="1" flipV="1">
              <a:off x="7370281" y="2371983"/>
              <a:ext cx="9432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0" name="Straight Connector 182"/>
            <p:cNvCxnSpPr>
              <a:cxnSpLocks noChangeShapeType="1"/>
              <a:stCxn id="1251" idx="1"/>
              <a:endCxn id="1250" idx="5"/>
            </p:cNvCxnSpPr>
            <p:nvPr/>
          </p:nvCxnSpPr>
          <p:spPr bwMode="auto">
            <a:xfrm rot="16200000" flipV="1">
              <a:off x="7317739" y="2380767"/>
              <a:ext cx="67057" cy="619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1" name="Straight Connector 185"/>
            <p:cNvCxnSpPr>
              <a:cxnSpLocks noChangeShapeType="1"/>
              <a:stCxn id="1251" idx="2"/>
              <a:endCxn id="1227" idx="6"/>
            </p:cNvCxnSpPr>
            <p:nvPr/>
          </p:nvCxnSpPr>
          <p:spPr bwMode="auto">
            <a:xfrm rot="10800000" flipV="1">
              <a:off x="7169207" y="2459285"/>
              <a:ext cx="207239" cy="2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2" name="Straight Connector 188"/>
            <p:cNvCxnSpPr>
              <a:cxnSpLocks noChangeShapeType="1"/>
              <a:stCxn id="1227" idx="1"/>
              <a:endCxn id="1243" idx="4"/>
            </p:cNvCxnSpPr>
            <p:nvPr/>
          </p:nvCxnSpPr>
          <p:spPr bwMode="auto">
            <a:xfrm rot="5400000" flipH="1" flipV="1">
              <a:off x="6986869" y="2238134"/>
              <a:ext cx="358864"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3" name="Straight Connector 191"/>
            <p:cNvCxnSpPr>
              <a:cxnSpLocks noChangeShapeType="1"/>
              <a:stCxn id="1265" idx="0"/>
              <a:endCxn id="1222" idx="4"/>
            </p:cNvCxnSpPr>
            <p:nvPr/>
          </p:nvCxnSpPr>
          <p:spPr bwMode="auto">
            <a:xfrm rot="5400000" flipH="1" flipV="1">
              <a:off x="6093435" y="2856819"/>
              <a:ext cx="701516" cy="258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4" name="Straight Connector 195"/>
            <p:cNvCxnSpPr>
              <a:cxnSpLocks noChangeShapeType="1"/>
              <a:stCxn id="1250" idx="5"/>
              <a:endCxn id="1252" idx="0"/>
            </p:cNvCxnSpPr>
            <p:nvPr/>
          </p:nvCxnSpPr>
          <p:spPr bwMode="auto">
            <a:xfrm rot="16200000" flipH="1">
              <a:off x="7236641" y="2461865"/>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5" name="Straight Connector 198"/>
            <p:cNvCxnSpPr>
              <a:cxnSpLocks noChangeShapeType="1"/>
              <a:stCxn id="1252" idx="3"/>
              <a:endCxn id="1233" idx="7"/>
            </p:cNvCxnSpPr>
            <p:nvPr/>
          </p:nvCxnSpPr>
          <p:spPr bwMode="auto">
            <a:xfrm rot="16200000" flipH="1">
              <a:off x="7216781" y="2668600"/>
              <a:ext cx="190854" cy="109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6" name="Straight Connector 202"/>
            <p:cNvCxnSpPr>
              <a:cxnSpLocks noChangeShapeType="1"/>
              <a:stCxn id="1233" idx="2"/>
              <a:endCxn id="1228" idx="5"/>
            </p:cNvCxnSpPr>
            <p:nvPr/>
          </p:nvCxnSpPr>
          <p:spPr bwMode="auto">
            <a:xfrm rot="10800000">
              <a:off x="7211171" y="2655297"/>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7" name="Straight Connector 205"/>
            <p:cNvCxnSpPr>
              <a:cxnSpLocks noChangeShapeType="1"/>
              <a:stCxn id="1228" idx="1"/>
              <a:endCxn id="1225" idx="5"/>
            </p:cNvCxnSpPr>
            <p:nvPr/>
          </p:nvCxnSpPr>
          <p:spPr bwMode="auto">
            <a:xfrm rot="16200000" flipV="1">
              <a:off x="7026555" y="2471178"/>
              <a:ext cx="114218" cy="1994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8" name="Straight Connector 208"/>
            <p:cNvCxnSpPr>
              <a:cxnSpLocks noChangeShapeType="1"/>
              <a:stCxn id="1230" idx="1"/>
              <a:endCxn id="1225" idx="4"/>
            </p:cNvCxnSpPr>
            <p:nvPr/>
          </p:nvCxnSpPr>
          <p:spPr bwMode="auto">
            <a:xfrm rot="16200000" flipV="1">
              <a:off x="6946788" y="2541900"/>
              <a:ext cx="203381" cy="1575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89" name="Straight Connector 211"/>
            <p:cNvCxnSpPr>
              <a:cxnSpLocks noChangeShapeType="1"/>
              <a:stCxn id="1230" idx="3"/>
              <a:endCxn id="1236" idx="6"/>
            </p:cNvCxnSpPr>
            <p:nvPr/>
          </p:nvCxnSpPr>
          <p:spPr bwMode="auto">
            <a:xfrm rot="5400000" flipH="1">
              <a:off x="6977000" y="2599376"/>
              <a:ext cx="70004" cy="2304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0" name="Straight Connector 214"/>
            <p:cNvCxnSpPr>
              <a:cxnSpLocks noChangeShapeType="1"/>
              <a:stCxn id="1253" idx="0"/>
              <a:endCxn id="1233" idx="4"/>
            </p:cNvCxnSpPr>
            <p:nvPr/>
          </p:nvCxnSpPr>
          <p:spPr bwMode="auto">
            <a:xfrm rot="16200000" flipV="1">
              <a:off x="7276023" y="2829408"/>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1" name="Straight Connector 217"/>
            <p:cNvCxnSpPr>
              <a:cxnSpLocks noChangeShapeType="1"/>
              <a:stCxn id="1254" idx="0"/>
              <a:endCxn id="1253" idx="5"/>
            </p:cNvCxnSpPr>
            <p:nvPr/>
          </p:nvCxnSpPr>
          <p:spPr bwMode="auto">
            <a:xfrm rot="5400000" flipH="1" flipV="1">
              <a:off x="7256964" y="2975947"/>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2" name="Straight Connector 220"/>
            <p:cNvCxnSpPr>
              <a:cxnSpLocks noChangeShapeType="1"/>
              <a:stCxn id="1255" idx="0"/>
              <a:endCxn id="1254" idx="4"/>
            </p:cNvCxnSpPr>
            <p:nvPr/>
          </p:nvCxnSpPr>
          <p:spPr bwMode="auto">
            <a:xfrm rot="16200000" flipV="1">
              <a:off x="7229537" y="3188333"/>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3" name="Straight Connector 223"/>
            <p:cNvCxnSpPr>
              <a:cxnSpLocks noChangeShapeType="1"/>
              <a:stCxn id="1262" idx="6"/>
              <a:endCxn id="1255" idx="4"/>
            </p:cNvCxnSpPr>
            <p:nvPr/>
          </p:nvCxnSpPr>
          <p:spPr bwMode="auto">
            <a:xfrm flipV="1">
              <a:off x="7140800" y="3314811"/>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4" name="Straight Connector 226"/>
            <p:cNvCxnSpPr>
              <a:cxnSpLocks noChangeShapeType="1"/>
              <a:stCxn id="1264" idx="0"/>
              <a:endCxn id="1262" idx="4"/>
            </p:cNvCxnSpPr>
            <p:nvPr/>
          </p:nvCxnSpPr>
          <p:spPr bwMode="auto">
            <a:xfrm rot="5400000" flipH="1" flipV="1">
              <a:off x="7050570" y="3402379"/>
              <a:ext cx="96532"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5" name="Straight Connector 229"/>
            <p:cNvCxnSpPr>
              <a:cxnSpLocks noChangeShapeType="1"/>
              <a:stCxn id="1263" idx="1"/>
              <a:endCxn id="1264" idx="4"/>
            </p:cNvCxnSpPr>
            <p:nvPr/>
          </p:nvCxnSpPr>
          <p:spPr bwMode="auto">
            <a:xfrm rot="5400000" flipH="1" flipV="1">
              <a:off x="6941962" y="3387022"/>
              <a:ext cx="10062" cy="2591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6" name="Straight Connector 242"/>
            <p:cNvCxnSpPr>
              <a:cxnSpLocks noChangeShapeType="1"/>
              <a:endCxn id="1267" idx="4"/>
            </p:cNvCxnSpPr>
            <p:nvPr/>
          </p:nvCxnSpPr>
          <p:spPr bwMode="auto">
            <a:xfrm rot="16200000" flipV="1">
              <a:off x="6402788" y="3548811"/>
              <a:ext cx="79584" cy="10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7" name="Straight Connector 245"/>
            <p:cNvCxnSpPr>
              <a:cxnSpLocks noChangeShapeType="1"/>
              <a:stCxn id="1267" idx="0"/>
              <a:endCxn id="1265" idx="4"/>
            </p:cNvCxnSpPr>
            <p:nvPr/>
          </p:nvCxnSpPr>
          <p:spPr bwMode="auto">
            <a:xfrm rot="16200000" flipV="1">
              <a:off x="6325496" y="3364593"/>
              <a:ext cx="217381" cy="58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8" name="Straight Connector 248"/>
            <p:cNvCxnSpPr>
              <a:cxnSpLocks noChangeShapeType="1"/>
              <a:stCxn id="1266" idx="3"/>
              <a:endCxn id="1267" idx="7"/>
            </p:cNvCxnSpPr>
            <p:nvPr/>
          </p:nvCxnSpPr>
          <p:spPr bwMode="auto">
            <a:xfrm rot="5400000">
              <a:off x="6504516" y="3350017"/>
              <a:ext cx="78847" cy="185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99" name="Straight Connector 251"/>
            <p:cNvCxnSpPr>
              <a:cxnSpLocks noChangeShapeType="1"/>
              <a:stCxn id="1259" idx="4"/>
              <a:endCxn id="1260" idx="1"/>
            </p:cNvCxnSpPr>
            <p:nvPr/>
          </p:nvCxnSpPr>
          <p:spPr bwMode="auto">
            <a:xfrm rot="16200000" flipH="1">
              <a:off x="6866052" y="3247549"/>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0" name="Straight Connector 254"/>
            <p:cNvCxnSpPr>
              <a:cxnSpLocks noChangeShapeType="1"/>
              <a:stCxn id="1260" idx="5"/>
              <a:endCxn id="1262" idx="2"/>
            </p:cNvCxnSpPr>
            <p:nvPr/>
          </p:nvCxnSpPr>
          <p:spPr bwMode="auto">
            <a:xfrm rot="5400000" flipH="1" flipV="1">
              <a:off x="7039307" y="3302162"/>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1" name="Straight Connector 257"/>
            <p:cNvCxnSpPr>
              <a:cxnSpLocks noChangeShapeType="1"/>
              <a:stCxn id="1260" idx="4"/>
              <a:endCxn id="1264" idx="2"/>
            </p:cNvCxnSpPr>
            <p:nvPr/>
          </p:nvCxnSpPr>
          <p:spPr bwMode="auto">
            <a:xfrm rot="16200000" flipH="1">
              <a:off x="6952500" y="3388029"/>
              <a:ext cx="121586" cy="87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2" name="Straight Connector 260"/>
            <p:cNvCxnSpPr>
              <a:cxnSpLocks noChangeShapeType="1"/>
              <a:stCxn id="1260" idx="4"/>
              <a:endCxn id="1261" idx="7"/>
            </p:cNvCxnSpPr>
            <p:nvPr/>
          </p:nvCxnSpPr>
          <p:spPr bwMode="auto">
            <a:xfrm rot="5400000">
              <a:off x="6918152" y="3380413"/>
              <a:ext cx="61161" cy="419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3" name="Straight Connector 263"/>
            <p:cNvCxnSpPr>
              <a:cxnSpLocks noChangeShapeType="1"/>
              <a:stCxn id="1260" idx="1"/>
            </p:cNvCxnSpPr>
            <p:nvPr/>
          </p:nvCxnSpPr>
          <p:spPr bwMode="auto">
            <a:xfrm rot="-5400000" flipH="1" flipV="1">
              <a:off x="6618672" y="3420129"/>
              <a:ext cx="419649" cy="255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4" name="Straight Connector 266"/>
            <p:cNvCxnSpPr>
              <a:cxnSpLocks noChangeShapeType="1"/>
              <a:stCxn id="1260" idx="2"/>
            </p:cNvCxnSpPr>
            <p:nvPr/>
          </p:nvCxnSpPr>
          <p:spPr bwMode="auto">
            <a:xfrm rot="10800000" flipV="1">
              <a:off x="6820244" y="3351655"/>
              <a:ext cx="130104" cy="2964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5" name="Straight Connector 269"/>
            <p:cNvCxnSpPr>
              <a:cxnSpLocks noChangeShapeType="1"/>
              <a:stCxn id="1260" idx="0"/>
              <a:endCxn id="1229" idx="4"/>
            </p:cNvCxnSpPr>
            <p:nvPr/>
          </p:nvCxnSpPr>
          <p:spPr bwMode="auto">
            <a:xfrm rot="5400000" flipH="1" flipV="1">
              <a:off x="6885649" y="3127702"/>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6" name="Straight Connector 272"/>
            <p:cNvCxnSpPr>
              <a:cxnSpLocks noChangeShapeType="1"/>
              <a:stCxn id="1260" idx="7"/>
              <a:endCxn id="1232" idx="4"/>
            </p:cNvCxnSpPr>
            <p:nvPr/>
          </p:nvCxnSpPr>
          <p:spPr bwMode="auto">
            <a:xfrm rot="5400000" flipH="1" flipV="1">
              <a:off x="6949187" y="3025313"/>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7" name="Straight Connector 275"/>
            <p:cNvCxnSpPr>
              <a:cxnSpLocks noChangeShapeType="1"/>
              <a:stCxn id="1260" idx="0"/>
              <a:endCxn id="1242" idx="4"/>
            </p:cNvCxnSpPr>
            <p:nvPr/>
          </p:nvCxnSpPr>
          <p:spPr bwMode="auto">
            <a:xfrm rot="5400000" flipH="1" flipV="1">
              <a:off x="6792103" y="3118085"/>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8" name="Straight Connector 279"/>
            <p:cNvCxnSpPr>
              <a:cxnSpLocks noChangeShapeType="1"/>
              <a:stCxn id="1230" idx="4"/>
              <a:endCxn id="1242" idx="7"/>
            </p:cNvCxnSpPr>
            <p:nvPr/>
          </p:nvCxnSpPr>
          <p:spPr bwMode="auto">
            <a:xfrm rot="5400000">
              <a:off x="7004492" y="2771004"/>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09" name="Straight Connector 282"/>
            <p:cNvCxnSpPr>
              <a:cxnSpLocks noChangeShapeType="1"/>
              <a:stCxn id="1230" idx="4"/>
              <a:endCxn id="1231" idx="1"/>
            </p:cNvCxnSpPr>
            <p:nvPr/>
          </p:nvCxnSpPr>
          <p:spPr bwMode="auto">
            <a:xfrm rot="16200000" flipH="1">
              <a:off x="7092085" y="2803492"/>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0" name="Straight Connector 285"/>
            <p:cNvCxnSpPr>
              <a:cxnSpLocks noChangeShapeType="1"/>
              <a:stCxn id="1229" idx="7"/>
              <a:endCxn id="1232" idx="3"/>
            </p:cNvCxnSpPr>
            <p:nvPr/>
          </p:nvCxnSpPr>
          <p:spPr bwMode="auto">
            <a:xfrm rot="5400000" flipH="1" flipV="1">
              <a:off x="7163459" y="2926610"/>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1" name="Straight Connector 288"/>
            <p:cNvCxnSpPr>
              <a:cxnSpLocks noChangeShapeType="1"/>
              <a:stCxn id="1231" idx="5"/>
              <a:endCxn id="1253" idx="2"/>
            </p:cNvCxnSpPr>
            <p:nvPr/>
          </p:nvCxnSpPr>
          <p:spPr bwMode="auto">
            <a:xfrm rot="16200000" flipH="1">
              <a:off x="7245538" y="2837450"/>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2" name="Straight Connector 291"/>
            <p:cNvCxnSpPr>
              <a:cxnSpLocks noChangeShapeType="1"/>
              <a:stCxn id="1231" idx="5"/>
              <a:endCxn id="1232" idx="0"/>
            </p:cNvCxnSpPr>
            <p:nvPr/>
          </p:nvCxnSpPr>
          <p:spPr bwMode="auto">
            <a:xfrm rot="16200000" flipH="1">
              <a:off x="7196127" y="2886862"/>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3" name="Straight Connector 294"/>
            <p:cNvCxnSpPr>
              <a:cxnSpLocks noChangeShapeType="1"/>
              <a:stCxn id="1238" idx="1"/>
              <a:endCxn id="1236" idx="5"/>
            </p:cNvCxnSpPr>
            <p:nvPr/>
          </p:nvCxnSpPr>
          <p:spPr bwMode="auto">
            <a:xfrm rot="16200000" flipV="1">
              <a:off x="6888734" y="2696478"/>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4" name="Straight Connector 297"/>
            <p:cNvCxnSpPr>
              <a:cxnSpLocks noChangeShapeType="1"/>
              <a:stCxn id="1239" idx="7"/>
              <a:endCxn id="1238" idx="3"/>
            </p:cNvCxnSpPr>
            <p:nvPr/>
          </p:nvCxnSpPr>
          <p:spPr bwMode="auto">
            <a:xfrm rot="5400000" flipH="1" flipV="1">
              <a:off x="6880036" y="2807891"/>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5" name="Straight Connector 300"/>
            <p:cNvCxnSpPr>
              <a:cxnSpLocks noChangeShapeType="1"/>
              <a:stCxn id="1241" idx="2"/>
              <a:endCxn id="1239" idx="4"/>
            </p:cNvCxnSpPr>
            <p:nvPr/>
          </p:nvCxnSpPr>
          <p:spPr bwMode="auto">
            <a:xfrm rot="10800000" flipH="1">
              <a:off x="6838012" y="2913945"/>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6" name="Straight Connector 303"/>
            <p:cNvCxnSpPr>
              <a:cxnSpLocks noChangeShapeType="1"/>
              <a:endCxn id="1241" idx="4"/>
            </p:cNvCxnSpPr>
            <p:nvPr/>
          </p:nvCxnSpPr>
          <p:spPr bwMode="auto">
            <a:xfrm rot="16200000" flipV="1">
              <a:off x="6849082" y="3085003"/>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7" name="Straight Connector 306"/>
            <p:cNvCxnSpPr>
              <a:cxnSpLocks noChangeShapeType="1"/>
              <a:stCxn id="1258" idx="6"/>
              <a:endCxn id="1259" idx="2"/>
            </p:cNvCxnSpPr>
            <p:nvPr/>
          </p:nvCxnSpPr>
          <p:spPr bwMode="auto">
            <a:xfrm flipV="1">
              <a:off x="6762476" y="3171855"/>
              <a:ext cx="140096"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8" name="Straight Connector 310"/>
            <p:cNvCxnSpPr>
              <a:cxnSpLocks noChangeShapeType="1"/>
              <a:stCxn id="1258" idx="0"/>
              <a:endCxn id="1257" idx="4"/>
            </p:cNvCxnSpPr>
            <p:nvPr/>
          </p:nvCxnSpPr>
          <p:spPr bwMode="auto">
            <a:xfrm rot="5400000" flipH="1" flipV="1">
              <a:off x="6693000" y="3140906"/>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19" name="Straight Connector 313"/>
            <p:cNvCxnSpPr>
              <a:cxnSpLocks noChangeShapeType="1"/>
              <a:stCxn id="1257" idx="1"/>
              <a:endCxn id="1237" idx="5"/>
            </p:cNvCxnSpPr>
            <p:nvPr/>
          </p:nvCxnSpPr>
          <p:spPr bwMode="auto">
            <a:xfrm rot="16200000" flipV="1">
              <a:off x="6629792" y="2958526"/>
              <a:ext cx="125271" cy="729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0" name="Straight Connector 316"/>
            <p:cNvCxnSpPr>
              <a:cxnSpLocks noChangeShapeType="1"/>
              <a:stCxn id="1257" idx="2"/>
              <a:endCxn id="1256" idx="6"/>
            </p:cNvCxnSpPr>
            <p:nvPr/>
          </p:nvCxnSpPr>
          <p:spPr bwMode="auto">
            <a:xfrm rot="10800000" flipV="1">
              <a:off x="6619152" y="3071638"/>
              <a:ext cx="10394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1" name="Straight Connector 319"/>
            <p:cNvCxnSpPr>
              <a:cxnSpLocks noChangeShapeType="1"/>
              <a:endCxn id="1266" idx="5"/>
            </p:cNvCxnSpPr>
            <p:nvPr/>
          </p:nvCxnSpPr>
          <p:spPr bwMode="auto">
            <a:xfrm rot="16200000" flipV="1">
              <a:off x="6503128" y="3564665"/>
              <a:ext cx="349474" cy="2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2" name="Straight Connector 322"/>
            <p:cNvCxnSpPr>
              <a:cxnSpLocks noChangeShapeType="1"/>
              <a:stCxn id="1237" idx="6"/>
              <a:endCxn id="1240" idx="3"/>
            </p:cNvCxnSpPr>
            <p:nvPr/>
          </p:nvCxnSpPr>
          <p:spPr bwMode="auto">
            <a:xfrm flipV="1">
              <a:off x="6661762" y="2799727"/>
              <a:ext cx="125893" cy="118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3" name="Straight Connector 325"/>
            <p:cNvCxnSpPr>
              <a:cxnSpLocks noChangeShapeType="1"/>
              <a:stCxn id="1235" idx="5"/>
              <a:endCxn id="1240" idx="1"/>
            </p:cNvCxnSpPr>
            <p:nvPr/>
          </p:nvCxnSpPr>
          <p:spPr bwMode="auto">
            <a:xfrm rot="16200000" flipH="1">
              <a:off x="6681072" y="2665880"/>
              <a:ext cx="126008" cy="87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4" name="Straight Connector 328"/>
            <p:cNvCxnSpPr>
              <a:cxnSpLocks noChangeShapeType="1"/>
              <a:stCxn id="1234" idx="5"/>
              <a:endCxn id="1240" idx="0"/>
            </p:cNvCxnSpPr>
            <p:nvPr/>
          </p:nvCxnSpPr>
          <p:spPr bwMode="auto">
            <a:xfrm rot="16200000" flipH="1">
              <a:off x="6718221" y="2682931"/>
              <a:ext cx="16727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5" name="Straight Connector 331"/>
            <p:cNvCxnSpPr>
              <a:cxnSpLocks noChangeShapeType="1"/>
              <a:stCxn id="1226" idx="3"/>
              <a:endCxn id="1234" idx="7"/>
            </p:cNvCxnSpPr>
            <p:nvPr/>
          </p:nvCxnSpPr>
          <p:spPr bwMode="auto">
            <a:xfrm rot="5400000">
              <a:off x="6848302" y="2514531"/>
              <a:ext cx="11054"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26" name="Straight Connector 334"/>
            <p:cNvCxnSpPr>
              <a:cxnSpLocks noChangeShapeType="1"/>
              <a:stCxn id="1226" idx="6"/>
              <a:endCxn id="1225" idx="3"/>
            </p:cNvCxnSpPr>
            <p:nvPr/>
          </p:nvCxnSpPr>
          <p:spPr bwMode="auto">
            <a:xfrm flipV="1">
              <a:off x="6939372" y="2513815"/>
              <a:ext cx="16786" cy="331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27" name="Oval 337"/>
            <p:cNvSpPr>
              <a:spLocks noChangeArrowheads="1"/>
            </p:cNvSpPr>
            <p:nvPr/>
          </p:nvSpPr>
          <p:spPr bwMode="auto">
            <a:xfrm>
              <a:off x="7814634" y="266735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28" name="Oval 338"/>
            <p:cNvSpPr>
              <a:spLocks noChangeArrowheads="1"/>
            </p:cNvSpPr>
            <p:nvPr/>
          </p:nvSpPr>
          <p:spPr bwMode="auto">
            <a:xfrm>
              <a:off x="7707508" y="305047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29" name="Oval 339"/>
            <p:cNvSpPr>
              <a:spLocks noChangeArrowheads="1"/>
            </p:cNvSpPr>
            <p:nvPr/>
          </p:nvSpPr>
          <p:spPr bwMode="auto">
            <a:xfrm>
              <a:off x="7757501" y="2757782"/>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0" name="Oval 340"/>
            <p:cNvSpPr>
              <a:spLocks noChangeArrowheads="1"/>
            </p:cNvSpPr>
            <p:nvPr/>
          </p:nvSpPr>
          <p:spPr bwMode="auto">
            <a:xfrm>
              <a:off x="7790828" y="290769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1" name="Oval 341"/>
            <p:cNvSpPr>
              <a:spLocks noChangeArrowheads="1"/>
            </p:cNvSpPr>
            <p:nvPr/>
          </p:nvSpPr>
          <p:spPr bwMode="auto">
            <a:xfrm>
              <a:off x="7859864" y="316706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2" name="Oval 342"/>
            <p:cNvSpPr>
              <a:spLocks noChangeArrowheads="1"/>
            </p:cNvSpPr>
            <p:nvPr/>
          </p:nvSpPr>
          <p:spPr bwMode="auto">
            <a:xfrm>
              <a:off x="7919379" y="2805374"/>
              <a:ext cx="42850"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3" name="Oval 343"/>
            <p:cNvSpPr>
              <a:spLocks noChangeArrowheads="1"/>
            </p:cNvSpPr>
            <p:nvPr/>
          </p:nvSpPr>
          <p:spPr bwMode="auto">
            <a:xfrm>
              <a:off x="7495639" y="270543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4" name="Oval 344"/>
            <p:cNvSpPr>
              <a:spLocks noChangeArrowheads="1"/>
            </p:cNvSpPr>
            <p:nvPr/>
          </p:nvSpPr>
          <p:spPr bwMode="auto">
            <a:xfrm>
              <a:off x="7583719" y="2800615"/>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5" name="Oval 345"/>
            <p:cNvSpPr>
              <a:spLocks noChangeArrowheads="1"/>
            </p:cNvSpPr>
            <p:nvPr/>
          </p:nvSpPr>
          <p:spPr bwMode="auto">
            <a:xfrm>
              <a:off x="7500400" y="2919593"/>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6" name="Oval 346"/>
            <p:cNvSpPr>
              <a:spLocks noChangeArrowheads="1"/>
            </p:cNvSpPr>
            <p:nvPr/>
          </p:nvSpPr>
          <p:spPr bwMode="auto">
            <a:xfrm>
              <a:off x="7419461" y="281013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7" name="Oval 347"/>
            <p:cNvSpPr>
              <a:spLocks noChangeArrowheads="1"/>
            </p:cNvSpPr>
            <p:nvPr/>
          </p:nvSpPr>
          <p:spPr bwMode="auto">
            <a:xfrm>
              <a:off x="7476594" y="308140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8" name="Oval 348"/>
            <p:cNvSpPr>
              <a:spLocks noChangeArrowheads="1"/>
            </p:cNvSpPr>
            <p:nvPr/>
          </p:nvSpPr>
          <p:spPr bwMode="auto">
            <a:xfrm>
              <a:off x="7624189" y="294576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39" name="Oval 349"/>
            <p:cNvSpPr>
              <a:spLocks noChangeArrowheads="1"/>
            </p:cNvSpPr>
            <p:nvPr/>
          </p:nvSpPr>
          <p:spPr bwMode="auto">
            <a:xfrm>
              <a:off x="8076496" y="315755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40" name="Oval 350"/>
            <p:cNvSpPr>
              <a:spLocks noChangeArrowheads="1"/>
            </p:cNvSpPr>
            <p:nvPr/>
          </p:nvSpPr>
          <p:spPr bwMode="auto">
            <a:xfrm>
              <a:off x="7981274" y="3257493"/>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41" name="Oval 351"/>
            <p:cNvSpPr>
              <a:spLocks noChangeArrowheads="1"/>
            </p:cNvSpPr>
            <p:nvPr/>
          </p:nvSpPr>
          <p:spPr bwMode="auto">
            <a:xfrm>
              <a:off x="7933662" y="3319362"/>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42" name="Oval 352"/>
            <p:cNvSpPr>
              <a:spLocks noChangeArrowheads="1"/>
            </p:cNvSpPr>
            <p:nvPr/>
          </p:nvSpPr>
          <p:spPr bwMode="auto">
            <a:xfrm>
              <a:off x="7538489" y="319562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43" name="Oval 353"/>
            <p:cNvSpPr>
              <a:spLocks noChangeArrowheads="1"/>
            </p:cNvSpPr>
            <p:nvPr/>
          </p:nvSpPr>
          <p:spPr bwMode="auto">
            <a:xfrm>
              <a:off x="7671800" y="350734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44" name="Oval 355"/>
            <p:cNvSpPr>
              <a:spLocks noChangeArrowheads="1"/>
            </p:cNvSpPr>
            <p:nvPr/>
          </p:nvSpPr>
          <p:spPr bwMode="auto">
            <a:xfrm>
              <a:off x="7812253" y="345023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345" name="Straight Connector 356"/>
            <p:cNvCxnSpPr>
              <a:cxnSpLocks noChangeShapeType="1"/>
              <a:stCxn id="1332" idx="2"/>
              <a:endCxn id="1327" idx="5"/>
            </p:cNvCxnSpPr>
            <p:nvPr/>
          </p:nvCxnSpPr>
          <p:spPr bwMode="auto">
            <a:xfrm rot="10800000">
              <a:off x="7847737" y="2699510"/>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6" name="Straight Connector 357"/>
            <p:cNvCxnSpPr>
              <a:cxnSpLocks noChangeShapeType="1"/>
              <a:stCxn id="1329" idx="3"/>
              <a:endCxn id="1333" idx="6"/>
            </p:cNvCxnSpPr>
            <p:nvPr/>
          </p:nvCxnSpPr>
          <p:spPr bwMode="auto">
            <a:xfrm rot="5400000" flipH="1">
              <a:off x="7613888" y="2643912"/>
              <a:ext cx="7000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7" name="Straight Connector 358"/>
            <p:cNvCxnSpPr>
              <a:cxnSpLocks noChangeShapeType="1"/>
              <a:stCxn id="1339" idx="0"/>
              <a:endCxn id="1332" idx="4"/>
            </p:cNvCxnSpPr>
            <p:nvPr/>
          </p:nvCxnSpPr>
          <p:spPr bwMode="auto">
            <a:xfrm rot="16200000" flipV="1">
              <a:off x="7860988" y="2925221"/>
              <a:ext cx="312440" cy="1542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8" name="Straight Connector 359"/>
            <p:cNvCxnSpPr>
              <a:cxnSpLocks noChangeShapeType="1"/>
              <a:stCxn id="1340" idx="0"/>
              <a:endCxn id="1339" idx="5"/>
            </p:cNvCxnSpPr>
            <p:nvPr/>
          </p:nvCxnSpPr>
          <p:spPr bwMode="auto">
            <a:xfrm rot="5400000" flipH="1" flipV="1">
              <a:off x="8021584" y="3168883"/>
              <a:ext cx="64846" cy="1091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49" name="Straight Connector 360"/>
            <p:cNvCxnSpPr>
              <a:cxnSpLocks noChangeShapeType="1"/>
              <a:stCxn id="1341" idx="0"/>
              <a:endCxn id="1340" idx="4"/>
            </p:cNvCxnSpPr>
            <p:nvPr/>
          </p:nvCxnSpPr>
          <p:spPr bwMode="auto">
            <a:xfrm rot="5400000" flipH="1" flipV="1">
              <a:off x="7963594" y="3284846"/>
              <a:ext cx="26528" cy="451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0" name="Straight Connector 361"/>
            <p:cNvCxnSpPr>
              <a:cxnSpLocks noChangeShapeType="1"/>
              <a:stCxn id="1344" idx="6"/>
              <a:endCxn id="1341" idx="4"/>
            </p:cNvCxnSpPr>
            <p:nvPr/>
          </p:nvCxnSpPr>
          <p:spPr bwMode="auto">
            <a:xfrm flipV="1">
              <a:off x="7850319" y="3359024"/>
              <a:ext cx="103942" cy="1097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1" name="Straight Connector 363"/>
            <p:cNvCxnSpPr>
              <a:cxnSpLocks noChangeShapeType="1"/>
              <a:stCxn id="1342" idx="4"/>
              <a:endCxn id="1343" idx="1"/>
            </p:cNvCxnSpPr>
            <p:nvPr/>
          </p:nvCxnSpPr>
          <p:spPr bwMode="auto">
            <a:xfrm rot="16200000" flipH="1">
              <a:off x="7478262" y="3316117"/>
              <a:ext cx="279280" cy="1175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2" name="Straight Connector 364"/>
            <p:cNvCxnSpPr>
              <a:cxnSpLocks noChangeShapeType="1"/>
              <a:stCxn id="1343" idx="5"/>
              <a:endCxn id="1344" idx="2"/>
            </p:cNvCxnSpPr>
            <p:nvPr/>
          </p:nvCxnSpPr>
          <p:spPr bwMode="auto">
            <a:xfrm rot="5400000" flipH="1" flipV="1">
              <a:off x="7721522" y="3451711"/>
              <a:ext cx="72952" cy="1071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3" name="Straight Connector 366"/>
            <p:cNvCxnSpPr>
              <a:cxnSpLocks noChangeShapeType="1"/>
              <a:stCxn id="1343" idx="2"/>
              <a:endCxn id="1264" idx="6"/>
            </p:cNvCxnSpPr>
            <p:nvPr/>
          </p:nvCxnSpPr>
          <p:spPr bwMode="auto">
            <a:xfrm rot="10800000">
              <a:off x="7096253" y="3492401"/>
              <a:ext cx="574588" cy="353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4" name="Straight Connector 367"/>
            <p:cNvCxnSpPr>
              <a:cxnSpLocks noChangeShapeType="1"/>
              <a:stCxn id="1343" idx="0"/>
              <a:endCxn id="1328" idx="4"/>
            </p:cNvCxnSpPr>
            <p:nvPr/>
          </p:nvCxnSpPr>
          <p:spPr bwMode="auto">
            <a:xfrm rot="5400000" flipH="1" flipV="1">
              <a:off x="7498551" y="3280154"/>
              <a:ext cx="420762" cy="361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5" name="Straight Connector 368"/>
            <p:cNvCxnSpPr>
              <a:cxnSpLocks noChangeShapeType="1"/>
              <a:stCxn id="1343" idx="7"/>
              <a:endCxn id="1331" idx="4"/>
            </p:cNvCxnSpPr>
            <p:nvPr/>
          </p:nvCxnSpPr>
          <p:spPr bwMode="auto">
            <a:xfrm rot="5400000" flipH="1" flipV="1">
              <a:off x="7637553" y="3274032"/>
              <a:ext cx="307095" cy="173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6" name="Straight Connector 369"/>
            <p:cNvCxnSpPr>
              <a:cxnSpLocks noChangeShapeType="1"/>
              <a:stCxn id="1343" idx="0"/>
              <a:endCxn id="1338" idx="4"/>
            </p:cNvCxnSpPr>
            <p:nvPr/>
          </p:nvCxnSpPr>
          <p:spPr bwMode="auto">
            <a:xfrm rot="16200000" flipV="1">
              <a:off x="7405005" y="3222761"/>
              <a:ext cx="523926" cy="477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7" name="Straight Connector 370"/>
            <p:cNvCxnSpPr>
              <a:cxnSpLocks noChangeShapeType="1"/>
              <a:stCxn id="1329" idx="4"/>
              <a:endCxn id="1338" idx="7"/>
            </p:cNvCxnSpPr>
            <p:nvPr/>
          </p:nvCxnSpPr>
          <p:spPr bwMode="auto">
            <a:xfrm rot="5400000">
              <a:off x="7641057" y="2815217"/>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8" name="Straight Connector 371"/>
            <p:cNvCxnSpPr>
              <a:cxnSpLocks noChangeShapeType="1"/>
              <a:stCxn id="1329" idx="4"/>
              <a:endCxn id="1330" idx="1"/>
            </p:cNvCxnSpPr>
            <p:nvPr/>
          </p:nvCxnSpPr>
          <p:spPr bwMode="auto">
            <a:xfrm rot="16200000" flipH="1">
              <a:off x="7728650" y="2847706"/>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59" name="Straight Connector 372"/>
            <p:cNvCxnSpPr>
              <a:cxnSpLocks noChangeShapeType="1"/>
              <a:stCxn id="1328" idx="7"/>
              <a:endCxn id="1331" idx="3"/>
            </p:cNvCxnSpPr>
            <p:nvPr/>
          </p:nvCxnSpPr>
          <p:spPr bwMode="auto">
            <a:xfrm rot="16200000" flipH="1">
              <a:off x="7729351" y="3067048"/>
              <a:ext cx="146373" cy="1225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0" name="Straight Connector 373"/>
            <p:cNvCxnSpPr>
              <a:cxnSpLocks noChangeShapeType="1"/>
              <a:stCxn id="1330" idx="5"/>
              <a:endCxn id="1339" idx="2"/>
            </p:cNvCxnSpPr>
            <p:nvPr/>
          </p:nvCxnSpPr>
          <p:spPr bwMode="auto">
            <a:xfrm rot="16200000" flipH="1">
              <a:off x="7830503" y="2933264"/>
              <a:ext cx="236541" cy="2524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1" name="Straight Connector 375"/>
            <p:cNvCxnSpPr>
              <a:cxnSpLocks noChangeShapeType="1"/>
              <a:stCxn id="1334" idx="1"/>
              <a:endCxn id="1333" idx="5"/>
            </p:cNvCxnSpPr>
            <p:nvPr/>
          </p:nvCxnSpPr>
          <p:spPr bwMode="auto">
            <a:xfrm rot="16200000" flipV="1">
              <a:off x="7525300" y="2740691"/>
              <a:ext cx="67057" cy="613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2" name="Straight Connector 376"/>
            <p:cNvCxnSpPr>
              <a:cxnSpLocks noChangeShapeType="1"/>
              <a:stCxn id="1335" idx="7"/>
              <a:endCxn id="1334" idx="3"/>
            </p:cNvCxnSpPr>
            <p:nvPr/>
          </p:nvCxnSpPr>
          <p:spPr bwMode="auto">
            <a:xfrm rot="5400000" flipH="1" flipV="1">
              <a:off x="7516601" y="2852104"/>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3" name="Straight Connector 377"/>
            <p:cNvCxnSpPr>
              <a:cxnSpLocks noChangeShapeType="1"/>
              <a:stCxn id="1337" idx="2"/>
              <a:endCxn id="1335" idx="4"/>
            </p:cNvCxnSpPr>
            <p:nvPr/>
          </p:nvCxnSpPr>
          <p:spPr bwMode="auto">
            <a:xfrm rot="10800000" flipH="1">
              <a:off x="7474577" y="295815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4" name="Straight Connector 378"/>
            <p:cNvCxnSpPr>
              <a:cxnSpLocks noChangeShapeType="1"/>
              <a:endCxn id="1337" idx="4"/>
            </p:cNvCxnSpPr>
            <p:nvPr/>
          </p:nvCxnSpPr>
          <p:spPr bwMode="auto">
            <a:xfrm rot="16200000" flipV="1">
              <a:off x="7485648" y="312921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5" name="Straight Connector 379"/>
            <p:cNvCxnSpPr>
              <a:cxnSpLocks noChangeShapeType="1"/>
              <a:stCxn id="1255" idx="6"/>
              <a:endCxn id="1342" idx="2"/>
            </p:cNvCxnSpPr>
            <p:nvPr/>
          </p:nvCxnSpPr>
          <p:spPr bwMode="auto">
            <a:xfrm flipV="1">
              <a:off x="7337064" y="3216068"/>
              <a:ext cx="202074" cy="795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6" name="Straight Connector 380"/>
            <p:cNvCxnSpPr>
              <a:cxnSpLocks noChangeShapeType="1"/>
              <a:stCxn id="1255" idx="7"/>
              <a:endCxn id="1336" idx="5"/>
            </p:cNvCxnSpPr>
            <p:nvPr/>
          </p:nvCxnSpPr>
          <p:spPr bwMode="auto">
            <a:xfrm rot="5400000" flipH="1" flipV="1">
              <a:off x="7173407" y="3002432"/>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7" name="Straight Connector 381"/>
            <p:cNvCxnSpPr>
              <a:cxnSpLocks noChangeShapeType="1"/>
              <a:stCxn id="1251" idx="5"/>
              <a:endCxn id="1336" idx="0"/>
            </p:cNvCxnSpPr>
            <p:nvPr/>
          </p:nvCxnSpPr>
          <p:spPr bwMode="auto">
            <a:xfrm rot="16200000" flipH="1">
              <a:off x="7255105" y="2627462"/>
              <a:ext cx="338231" cy="284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8" name="Straight Connector 382"/>
            <p:cNvCxnSpPr>
              <a:cxnSpLocks noChangeShapeType="1"/>
              <a:stCxn id="1333" idx="0"/>
              <a:endCxn id="1251" idx="5"/>
            </p:cNvCxnSpPr>
            <p:nvPr/>
          </p:nvCxnSpPr>
          <p:spPr bwMode="auto">
            <a:xfrm rot="16200000" flipV="1">
              <a:off x="7345928" y="2536638"/>
              <a:ext cx="232120" cy="10394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69" name="Straight Connector 385"/>
            <p:cNvCxnSpPr>
              <a:cxnSpLocks noChangeShapeType="1"/>
              <a:stCxn id="1327" idx="2"/>
              <a:endCxn id="1251" idx="5"/>
            </p:cNvCxnSpPr>
            <p:nvPr/>
          </p:nvCxnSpPr>
          <p:spPr bwMode="auto">
            <a:xfrm rot="10800000">
              <a:off x="7410017" y="2472549"/>
              <a:ext cx="404148" cy="2129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0" name="Straight Connector 388"/>
            <p:cNvCxnSpPr>
              <a:cxnSpLocks noChangeShapeType="1"/>
              <a:stCxn id="1252" idx="7"/>
              <a:endCxn id="1251" idx="5"/>
            </p:cNvCxnSpPr>
            <p:nvPr/>
          </p:nvCxnSpPr>
          <p:spPr bwMode="auto">
            <a:xfrm rot="5400000" flipH="1" flipV="1">
              <a:off x="7332826" y="2474205"/>
              <a:ext cx="7884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1" name="Straight Connector 396"/>
            <p:cNvCxnSpPr>
              <a:cxnSpLocks noChangeShapeType="1"/>
              <a:stCxn id="1261" idx="3"/>
            </p:cNvCxnSpPr>
            <p:nvPr/>
          </p:nvCxnSpPr>
          <p:spPr bwMode="auto">
            <a:xfrm rot="5400000">
              <a:off x="6761602" y="3523304"/>
              <a:ext cx="202754" cy="739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2" name="Straight Connector 402"/>
            <p:cNvCxnSpPr>
              <a:cxnSpLocks noChangeShapeType="1"/>
              <a:stCxn id="1249" idx="2"/>
              <a:endCxn id="1251" idx="6"/>
            </p:cNvCxnSpPr>
            <p:nvPr/>
          </p:nvCxnSpPr>
          <p:spPr bwMode="auto">
            <a:xfrm rot="10800000">
              <a:off x="7415828" y="2459285"/>
              <a:ext cx="224670"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3" name="Straight Connector 412"/>
            <p:cNvCxnSpPr>
              <a:cxnSpLocks noChangeShapeType="1"/>
              <a:stCxn id="1222" idx="5"/>
              <a:endCxn id="1226" idx="4"/>
            </p:cNvCxnSpPr>
            <p:nvPr/>
          </p:nvCxnSpPr>
          <p:spPr bwMode="auto">
            <a:xfrm rot="16200000" flipH="1">
              <a:off x="6668851" y="2315628"/>
              <a:ext cx="52319" cy="4486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4" name="Straight Connector 415"/>
            <p:cNvCxnSpPr>
              <a:cxnSpLocks noChangeShapeType="1"/>
              <a:stCxn id="1265" idx="7"/>
              <a:endCxn id="1256" idx="3"/>
            </p:cNvCxnSpPr>
            <p:nvPr/>
          </p:nvCxnSpPr>
          <p:spPr bwMode="auto">
            <a:xfrm rot="5400000" flipH="1" flipV="1">
              <a:off x="6467635" y="3107702"/>
              <a:ext cx="95795" cy="1400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5" name="Straight Connector 419"/>
            <p:cNvCxnSpPr>
              <a:cxnSpLocks noChangeShapeType="1"/>
              <a:stCxn id="1265" idx="7"/>
              <a:endCxn id="1237" idx="2"/>
            </p:cNvCxnSpPr>
            <p:nvPr/>
          </p:nvCxnSpPr>
          <p:spPr bwMode="auto">
            <a:xfrm rot="5400000" flipH="1" flipV="1">
              <a:off x="6380291" y="2983559"/>
              <a:ext cx="307282" cy="17689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76" name="Oval 456"/>
            <p:cNvSpPr>
              <a:spLocks noChangeArrowheads="1"/>
            </p:cNvSpPr>
            <p:nvPr/>
          </p:nvSpPr>
          <p:spPr bwMode="auto">
            <a:xfrm rot="16200000">
              <a:off x="8136017" y="3095674"/>
              <a:ext cx="3807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77" name="Oval 457"/>
            <p:cNvSpPr>
              <a:spLocks noChangeArrowheads="1"/>
            </p:cNvSpPr>
            <p:nvPr/>
          </p:nvSpPr>
          <p:spPr bwMode="auto">
            <a:xfrm rot="16200000">
              <a:off x="8258617" y="3056412"/>
              <a:ext cx="4283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378" name="Straight Connector 460"/>
            <p:cNvCxnSpPr>
              <a:cxnSpLocks noChangeShapeType="1"/>
              <a:stCxn id="1377" idx="0"/>
              <a:endCxn id="1376" idx="4"/>
            </p:cNvCxnSpPr>
            <p:nvPr/>
          </p:nvCxnSpPr>
          <p:spPr bwMode="auto">
            <a:xfrm rot="10800000" flipV="1">
              <a:off x="8173121" y="3073112"/>
              <a:ext cx="89739" cy="412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79" name="Straight Connector 461"/>
            <p:cNvCxnSpPr>
              <a:cxnSpLocks noChangeShapeType="1"/>
              <a:stCxn id="1388" idx="3"/>
              <a:endCxn id="1377" idx="5"/>
            </p:cNvCxnSpPr>
            <p:nvPr/>
          </p:nvCxnSpPr>
          <p:spPr bwMode="auto">
            <a:xfrm>
              <a:off x="8212503" y="2987633"/>
              <a:ext cx="81346" cy="70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80" name="Oval 463"/>
            <p:cNvSpPr>
              <a:spLocks noChangeArrowheads="1"/>
            </p:cNvSpPr>
            <p:nvPr/>
          </p:nvSpPr>
          <p:spPr bwMode="auto">
            <a:xfrm rot="16200000">
              <a:off x="8041986" y="2537665"/>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1" name="Oval 465"/>
            <p:cNvSpPr>
              <a:spLocks noChangeArrowheads="1"/>
            </p:cNvSpPr>
            <p:nvPr/>
          </p:nvSpPr>
          <p:spPr bwMode="auto">
            <a:xfrm rot="16200000">
              <a:off x="8131257" y="2598344"/>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2" name="Oval 466"/>
            <p:cNvSpPr>
              <a:spLocks noChangeArrowheads="1"/>
            </p:cNvSpPr>
            <p:nvPr/>
          </p:nvSpPr>
          <p:spPr bwMode="auto">
            <a:xfrm rot="16200000">
              <a:off x="8270520" y="2563840"/>
              <a:ext cx="4045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3" name="Oval 467"/>
            <p:cNvSpPr>
              <a:spLocks noChangeArrowheads="1"/>
            </p:cNvSpPr>
            <p:nvPr/>
          </p:nvSpPr>
          <p:spPr bwMode="auto">
            <a:xfrm rot="16200000">
              <a:off x="8305038" y="2641176"/>
              <a:ext cx="4283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4" name="Oval 468"/>
            <p:cNvSpPr>
              <a:spLocks noChangeArrowheads="1"/>
            </p:cNvSpPr>
            <p:nvPr/>
          </p:nvSpPr>
          <p:spPr bwMode="auto">
            <a:xfrm rot="16200000">
              <a:off x="8176489" y="2429394"/>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5" name="Oval 469"/>
            <p:cNvSpPr>
              <a:spLocks noChangeArrowheads="1"/>
            </p:cNvSpPr>
            <p:nvPr/>
          </p:nvSpPr>
          <p:spPr bwMode="auto">
            <a:xfrm rot="16200000">
              <a:off x="8077694" y="2875565"/>
              <a:ext cx="4283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6" name="Oval 470"/>
            <p:cNvSpPr>
              <a:spLocks noChangeArrowheads="1"/>
            </p:cNvSpPr>
            <p:nvPr/>
          </p:nvSpPr>
          <p:spPr bwMode="auto">
            <a:xfrm rot="16200000">
              <a:off x="8166966" y="2781571"/>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7" name="Oval 471"/>
            <p:cNvSpPr>
              <a:spLocks noChangeArrowheads="1"/>
            </p:cNvSpPr>
            <p:nvPr/>
          </p:nvSpPr>
          <p:spPr bwMode="auto">
            <a:xfrm rot="16200000">
              <a:off x="8281233" y="2867236"/>
              <a:ext cx="42832" cy="3332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8" name="Oval 472"/>
            <p:cNvSpPr>
              <a:spLocks noChangeArrowheads="1"/>
            </p:cNvSpPr>
            <p:nvPr/>
          </p:nvSpPr>
          <p:spPr bwMode="auto">
            <a:xfrm rot="16200000">
              <a:off x="8180059" y="2954090"/>
              <a:ext cx="40453"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89" name="Oval 474"/>
            <p:cNvSpPr>
              <a:spLocks noChangeArrowheads="1"/>
            </p:cNvSpPr>
            <p:nvPr/>
          </p:nvSpPr>
          <p:spPr bwMode="auto">
            <a:xfrm rot="16200000">
              <a:off x="8307418" y="2738740"/>
              <a:ext cx="40452" cy="35708"/>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390" name="Oval 475"/>
            <p:cNvSpPr>
              <a:spLocks noChangeArrowheads="1"/>
            </p:cNvSpPr>
            <p:nvPr/>
          </p:nvSpPr>
          <p:spPr bwMode="auto">
            <a:xfrm rot="16200000">
              <a:off x="8258616" y="2471037"/>
              <a:ext cx="40452" cy="38089"/>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391" name="Straight Connector 482"/>
            <p:cNvCxnSpPr>
              <a:cxnSpLocks noChangeShapeType="1"/>
              <a:stCxn id="1384" idx="1"/>
              <a:endCxn id="1380" idx="5"/>
            </p:cNvCxnSpPr>
            <p:nvPr/>
          </p:nvCxnSpPr>
          <p:spPr bwMode="auto">
            <a:xfrm rot="10800000" flipV="1">
              <a:off x="8074989" y="2460022"/>
              <a:ext cx="109107" cy="8326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92" name="Straight Connector 483"/>
            <p:cNvCxnSpPr>
              <a:cxnSpLocks noChangeShapeType="1"/>
              <a:stCxn id="1381" idx="3"/>
              <a:endCxn id="1385" idx="6"/>
            </p:cNvCxnSpPr>
            <p:nvPr/>
          </p:nvCxnSpPr>
          <p:spPr bwMode="auto">
            <a:xfrm flipH="1">
              <a:off x="8098877" y="2630980"/>
              <a:ext cx="66497" cy="2416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93" name="Straight Connector 484"/>
            <p:cNvCxnSpPr>
              <a:cxnSpLocks noChangeShapeType="1"/>
              <a:stCxn id="1390" idx="0"/>
              <a:endCxn id="1384" idx="4"/>
            </p:cNvCxnSpPr>
            <p:nvPr/>
          </p:nvCxnSpPr>
          <p:spPr bwMode="auto">
            <a:xfrm rot="10800000">
              <a:off x="8215086" y="2446021"/>
              <a:ext cx="45192" cy="442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94" name="Straight Connector 493"/>
            <p:cNvCxnSpPr>
              <a:cxnSpLocks noChangeShapeType="1"/>
              <a:stCxn id="1383" idx="2"/>
              <a:endCxn id="1389" idx="4"/>
            </p:cNvCxnSpPr>
            <p:nvPr/>
          </p:nvCxnSpPr>
          <p:spPr bwMode="auto">
            <a:xfrm rot="16200000" flipH="1">
              <a:off x="8298141" y="2709077"/>
              <a:ext cx="76636" cy="206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95" name="Straight Connector 494"/>
            <p:cNvCxnSpPr>
              <a:cxnSpLocks noChangeShapeType="1"/>
              <a:stCxn id="1381" idx="4"/>
              <a:endCxn id="1389" idx="7"/>
            </p:cNvCxnSpPr>
            <p:nvPr/>
          </p:nvCxnSpPr>
          <p:spPr bwMode="auto">
            <a:xfrm>
              <a:off x="8170539" y="2616242"/>
              <a:ext cx="145261" cy="1267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96" name="Straight Connector 495"/>
            <p:cNvCxnSpPr>
              <a:cxnSpLocks noChangeShapeType="1"/>
              <a:stCxn id="1381" idx="4"/>
              <a:endCxn id="1382" idx="1"/>
            </p:cNvCxnSpPr>
            <p:nvPr/>
          </p:nvCxnSpPr>
          <p:spPr bwMode="auto">
            <a:xfrm rot="10800000" flipH="1">
              <a:off x="8170539" y="2598557"/>
              <a:ext cx="108461" cy="176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97" name="Straight Connector 497"/>
            <p:cNvCxnSpPr>
              <a:cxnSpLocks noChangeShapeType="1"/>
              <a:stCxn id="1382" idx="5"/>
              <a:endCxn id="1390" idx="2"/>
            </p:cNvCxnSpPr>
            <p:nvPr/>
          </p:nvCxnSpPr>
          <p:spPr bwMode="auto">
            <a:xfrm flipH="1" flipV="1">
              <a:off x="8278355" y="2510867"/>
              <a:ext cx="27115" cy="582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98" name="Straight Connector 498"/>
            <p:cNvCxnSpPr>
              <a:cxnSpLocks noChangeShapeType="1"/>
              <a:stCxn id="1382" idx="2"/>
              <a:endCxn id="1383" idx="0"/>
            </p:cNvCxnSpPr>
            <p:nvPr/>
          </p:nvCxnSpPr>
          <p:spPr bwMode="auto">
            <a:xfrm rot="16200000" flipH="1">
              <a:off x="8271981" y="2625029"/>
              <a:ext cx="56003" cy="1484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99" name="Straight Connector 499"/>
            <p:cNvCxnSpPr>
              <a:cxnSpLocks noChangeShapeType="1"/>
              <a:stCxn id="1386" idx="1"/>
              <a:endCxn id="1385" idx="5"/>
            </p:cNvCxnSpPr>
            <p:nvPr/>
          </p:nvCxnSpPr>
          <p:spPr bwMode="auto">
            <a:xfrm rot="10800000" flipV="1">
              <a:off x="8111789" y="2813728"/>
              <a:ext cx="63915" cy="648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0" name="Straight Connector 500"/>
            <p:cNvCxnSpPr>
              <a:cxnSpLocks noChangeShapeType="1"/>
              <a:stCxn id="1387" idx="7"/>
              <a:endCxn id="1386" idx="3"/>
            </p:cNvCxnSpPr>
            <p:nvPr/>
          </p:nvCxnSpPr>
          <p:spPr bwMode="auto">
            <a:xfrm flipH="1" flipV="1">
              <a:off x="8201528" y="2813728"/>
              <a:ext cx="89093" cy="560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1" name="Straight Connector 501"/>
            <p:cNvCxnSpPr>
              <a:cxnSpLocks noChangeShapeType="1"/>
              <a:stCxn id="1389" idx="2"/>
              <a:endCxn id="1387" idx="4"/>
            </p:cNvCxnSpPr>
            <p:nvPr/>
          </p:nvCxnSpPr>
          <p:spPr bwMode="auto">
            <a:xfrm rot="5400000">
              <a:off x="8272105" y="2827862"/>
              <a:ext cx="106112" cy="710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2" name="Straight Connector 504"/>
            <p:cNvCxnSpPr>
              <a:cxnSpLocks noChangeShapeType="1"/>
              <a:stCxn id="1387" idx="1"/>
              <a:endCxn id="1388" idx="5"/>
            </p:cNvCxnSpPr>
            <p:nvPr/>
          </p:nvCxnSpPr>
          <p:spPr bwMode="auto">
            <a:xfrm rot="10800000" flipV="1">
              <a:off x="8212503" y="2899207"/>
              <a:ext cx="78118" cy="58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3" name="Straight Connector 511"/>
            <p:cNvCxnSpPr>
              <a:cxnSpLocks noChangeShapeType="1"/>
              <a:stCxn id="1380" idx="1"/>
              <a:endCxn id="1327" idx="7"/>
            </p:cNvCxnSpPr>
            <p:nvPr/>
          </p:nvCxnSpPr>
          <p:spPr bwMode="auto">
            <a:xfrm rot="10800000" flipV="1">
              <a:off x="7847737" y="2572029"/>
              <a:ext cx="201429" cy="1002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4" name="Straight Connector 513"/>
            <p:cNvCxnSpPr>
              <a:cxnSpLocks noChangeShapeType="1"/>
              <a:stCxn id="1385" idx="0"/>
              <a:endCxn id="1332" idx="6"/>
            </p:cNvCxnSpPr>
            <p:nvPr/>
          </p:nvCxnSpPr>
          <p:spPr bwMode="auto">
            <a:xfrm rot="10800000">
              <a:off x="7960072" y="2826992"/>
              <a:ext cx="120728" cy="663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05" name="Straight Connector 516"/>
            <p:cNvCxnSpPr>
              <a:cxnSpLocks noChangeShapeType="1"/>
              <a:stCxn id="1376" idx="7"/>
              <a:endCxn id="1339" idx="6"/>
            </p:cNvCxnSpPr>
            <p:nvPr/>
          </p:nvCxnSpPr>
          <p:spPr bwMode="auto">
            <a:xfrm rot="10800000" flipV="1">
              <a:off x="8114371" y="3099640"/>
              <a:ext cx="27115" cy="78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406" name="Oval 55"/>
            <p:cNvSpPr>
              <a:spLocks noChangeArrowheads="1"/>
            </p:cNvSpPr>
            <p:nvPr/>
          </p:nvSpPr>
          <p:spPr bwMode="auto">
            <a:xfrm>
              <a:off x="8174098" y="3752444"/>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07" name="Oval 56"/>
            <p:cNvSpPr>
              <a:spLocks noChangeArrowheads="1"/>
            </p:cNvSpPr>
            <p:nvPr/>
          </p:nvSpPr>
          <p:spPr bwMode="auto">
            <a:xfrm>
              <a:off x="8221710" y="3462136"/>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08" name="Oval 57"/>
            <p:cNvSpPr>
              <a:spLocks noChangeArrowheads="1"/>
            </p:cNvSpPr>
            <p:nvPr/>
          </p:nvSpPr>
          <p:spPr bwMode="auto">
            <a:xfrm>
              <a:off x="8252658" y="3609669"/>
              <a:ext cx="42850" cy="4045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09" name="Oval 59"/>
            <p:cNvSpPr>
              <a:spLocks noChangeArrowheads="1"/>
            </p:cNvSpPr>
            <p:nvPr/>
          </p:nvSpPr>
          <p:spPr bwMode="auto">
            <a:xfrm>
              <a:off x="8345499" y="3697714"/>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10" name="Oval 65"/>
            <p:cNvSpPr>
              <a:spLocks noChangeArrowheads="1"/>
            </p:cNvSpPr>
            <p:nvPr/>
          </p:nvSpPr>
          <p:spPr bwMode="auto">
            <a:xfrm>
              <a:off x="8050309" y="3500209"/>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11" name="Oval 66"/>
            <p:cNvSpPr>
              <a:spLocks noChangeArrowheads="1"/>
            </p:cNvSpPr>
            <p:nvPr/>
          </p:nvSpPr>
          <p:spPr bwMode="auto">
            <a:xfrm>
              <a:off x="7966990" y="3621568"/>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12" name="Oval 67"/>
            <p:cNvSpPr>
              <a:spLocks noChangeArrowheads="1"/>
            </p:cNvSpPr>
            <p:nvPr/>
          </p:nvSpPr>
          <p:spPr bwMode="auto">
            <a:xfrm>
              <a:off x="7886051" y="351448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13" name="Oval 68"/>
            <p:cNvSpPr>
              <a:spLocks noChangeArrowheads="1"/>
            </p:cNvSpPr>
            <p:nvPr/>
          </p:nvSpPr>
          <p:spPr bwMode="auto">
            <a:xfrm>
              <a:off x="7938423" y="3783379"/>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14" name="Oval 69"/>
            <p:cNvSpPr>
              <a:spLocks noChangeArrowheads="1"/>
            </p:cNvSpPr>
            <p:nvPr/>
          </p:nvSpPr>
          <p:spPr bwMode="auto">
            <a:xfrm>
              <a:off x="8088398" y="3650123"/>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15" name="Oval 125"/>
            <p:cNvSpPr>
              <a:spLocks noChangeArrowheads="1"/>
            </p:cNvSpPr>
            <p:nvPr/>
          </p:nvSpPr>
          <p:spPr bwMode="auto">
            <a:xfrm>
              <a:off x="7824156" y="3800035"/>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16" name="Oval 126"/>
            <p:cNvSpPr>
              <a:spLocks noChangeArrowheads="1"/>
            </p:cNvSpPr>
            <p:nvPr/>
          </p:nvSpPr>
          <p:spPr bwMode="auto">
            <a:xfrm>
              <a:off x="7824156" y="3940431"/>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17" name="Oval 128"/>
            <p:cNvSpPr>
              <a:spLocks noChangeArrowheads="1"/>
            </p:cNvSpPr>
            <p:nvPr/>
          </p:nvSpPr>
          <p:spPr bwMode="auto">
            <a:xfrm>
              <a:off x="8005079" y="390235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418" name="Straight Connector 211"/>
            <p:cNvCxnSpPr>
              <a:cxnSpLocks noChangeShapeType="1"/>
              <a:stCxn id="1407" idx="3"/>
              <a:endCxn id="1340" idx="4"/>
            </p:cNvCxnSpPr>
            <p:nvPr/>
          </p:nvCxnSpPr>
          <p:spPr bwMode="auto">
            <a:xfrm rot="5400000" flipH="1">
              <a:off x="8013049" y="3280583"/>
              <a:ext cx="202644" cy="2298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19" name="Straight Connector 279"/>
            <p:cNvCxnSpPr>
              <a:cxnSpLocks noChangeShapeType="1"/>
              <a:stCxn id="1407" idx="4"/>
              <a:endCxn id="1414" idx="7"/>
            </p:cNvCxnSpPr>
            <p:nvPr/>
          </p:nvCxnSpPr>
          <p:spPr bwMode="auto">
            <a:xfrm rot="5400000">
              <a:off x="8106492" y="3518252"/>
              <a:ext cx="153273"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0" name="Straight Connector 282"/>
            <p:cNvCxnSpPr>
              <a:cxnSpLocks noChangeShapeType="1"/>
              <a:stCxn id="1407" idx="4"/>
              <a:endCxn id="1408" idx="1"/>
            </p:cNvCxnSpPr>
            <p:nvPr/>
          </p:nvCxnSpPr>
          <p:spPr bwMode="auto">
            <a:xfrm rot="16200000" flipH="1">
              <a:off x="8194408" y="3551064"/>
              <a:ext cx="114955"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1" name="Straight Connector 285"/>
            <p:cNvCxnSpPr>
              <a:cxnSpLocks noChangeShapeType="1"/>
              <a:stCxn id="1406" idx="7"/>
              <a:endCxn id="1409" idx="3"/>
            </p:cNvCxnSpPr>
            <p:nvPr/>
          </p:nvCxnSpPr>
          <p:spPr bwMode="auto">
            <a:xfrm rot="5400000" flipH="1" flipV="1">
              <a:off x="8265459" y="3673859"/>
              <a:ext cx="25791" cy="1433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2" name="Straight Connector 291"/>
            <p:cNvCxnSpPr>
              <a:cxnSpLocks noChangeShapeType="1"/>
              <a:stCxn id="1408" idx="5"/>
              <a:endCxn id="1409" idx="0"/>
            </p:cNvCxnSpPr>
            <p:nvPr/>
          </p:nvCxnSpPr>
          <p:spPr bwMode="auto">
            <a:xfrm rot="16200000" flipH="1">
              <a:off x="8298496" y="3633742"/>
              <a:ext cx="55267" cy="7618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3" name="Straight Connector 294"/>
            <p:cNvCxnSpPr>
              <a:cxnSpLocks noChangeShapeType="1"/>
              <a:stCxn id="1410" idx="1"/>
              <a:endCxn id="1341" idx="4"/>
            </p:cNvCxnSpPr>
            <p:nvPr/>
          </p:nvCxnSpPr>
          <p:spPr bwMode="auto">
            <a:xfrm rot="16200000" flipV="1">
              <a:off x="7930516" y="3382770"/>
              <a:ext cx="148851" cy="10136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4" name="Straight Connector 297"/>
            <p:cNvCxnSpPr>
              <a:cxnSpLocks noChangeShapeType="1"/>
              <a:stCxn id="1411" idx="7"/>
              <a:endCxn id="1410" idx="3"/>
            </p:cNvCxnSpPr>
            <p:nvPr/>
          </p:nvCxnSpPr>
          <p:spPr bwMode="auto">
            <a:xfrm rot="5400000" flipH="1" flipV="1">
              <a:off x="7982036" y="3555140"/>
              <a:ext cx="93585"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5" name="Straight Connector 300"/>
            <p:cNvCxnSpPr>
              <a:cxnSpLocks noChangeShapeType="1"/>
              <a:stCxn id="1413" idx="2"/>
              <a:endCxn id="1411" idx="4"/>
            </p:cNvCxnSpPr>
            <p:nvPr/>
          </p:nvCxnSpPr>
          <p:spPr bwMode="auto">
            <a:xfrm rot="10800000" flipH="1">
              <a:off x="7940704" y="3661148"/>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6" name="Straight Connector 303"/>
            <p:cNvCxnSpPr>
              <a:cxnSpLocks noChangeShapeType="1"/>
              <a:endCxn id="1413" idx="4"/>
            </p:cNvCxnSpPr>
            <p:nvPr/>
          </p:nvCxnSpPr>
          <p:spPr bwMode="auto">
            <a:xfrm rot="16200000" flipV="1">
              <a:off x="7951129" y="3832206"/>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7" name="Straight Connector 306"/>
            <p:cNvCxnSpPr>
              <a:cxnSpLocks noChangeShapeType="1"/>
              <a:stCxn id="1416" idx="6"/>
              <a:endCxn id="1417" idx="2"/>
            </p:cNvCxnSpPr>
            <p:nvPr/>
          </p:nvCxnSpPr>
          <p:spPr bwMode="auto">
            <a:xfrm flipV="1">
              <a:off x="7864522" y="3919058"/>
              <a:ext cx="140742" cy="383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8" name="Straight Connector 310"/>
            <p:cNvCxnSpPr>
              <a:cxnSpLocks noChangeShapeType="1"/>
              <a:stCxn id="1416" idx="0"/>
              <a:endCxn id="1415" idx="4"/>
            </p:cNvCxnSpPr>
            <p:nvPr/>
          </p:nvCxnSpPr>
          <p:spPr bwMode="auto">
            <a:xfrm rot="5400000" flipH="1" flipV="1">
              <a:off x="7795046" y="3888109"/>
              <a:ext cx="10021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29" name="Straight Connector 322"/>
            <p:cNvCxnSpPr>
              <a:cxnSpLocks noChangeShapeType="1"/>
              <a:stCxn id="1117" idx="5"/>
              <a:endCxn id="1412" idx="3"/>
            </p:cNvCxnSpPr>
            <p:nvPr/>
          </p:nvCxnSpPr>
          <p:spPr bwMode="auto">
            <a:xfrm flipV="1">
              <a:off x="7829459" y="3546775"/>
              <a:ext cx="60520" cy="2226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0" name="Straight Connector 371"/>
            <p:cNvCxnSpPr>
              <a:cxnSpLocks noChangeShapeType="1"/>
              <a:endCxn id="1416" idx="3"/>
            </p:cNvCxnSpPr>
            <p:nvPr/>
          </p:nvCxnSpPr>
          <p:spPr bwMode="auto">
            <a:xfrm flipV="1">
              <a:off x="7676006" y="3970640"/>
              <a:ext cx="154945" cy="8547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1" name="Straight Connector 371"/>
            <p:cNvCxnSpPr>
              <a:cxnSpLocks noChangeShapeType="1"/>
              <a:stCxn id="1119" idx="5"/>
              <a:endCxn id="1416" idx="7"/>
            </p:cNvCxnSpPr>
            <p:nvPr/>
          </p:nvCxnSpPr>
          <p:spPr bwMode="auto">
            <a:xfrm>
              <a:off x="7691338" y="3908508"/>
              <a:ext cx="167589" cy="3498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2" name="Straight Connector 371"/>
            <p:cNvCxnSpPr>
              <a:cxnSpLocks noChangeShapeType="1"/>
              <a:stCxn id="1412" idx="2"/>
              <a:endCxn id="1344" idx="6"/>
            </p:cNvCxnSpPr>
            <p:nvPr/>
          </p:nvCxnSpPr>
          <p:spPr bwMode="auto">
            <a:xfrm rot="10800000">
              <a:off x="7850319" y="3468820"/>
              <a:ext cx="34217" cy="64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3" name="Straight Connector 371"/>
            <p:cNvCxnSpPr>
              <a:cxnSpLocks noChangeShapeType="1"/>
              <a:stCxn id="1410" idx="2"/>
              <a:endCxn id="1412" idx="6"/>
            </p:cNvCxnSpPr>
            <p:nvPr/>
          </p:nvCxnSpPr>
          <p:spPr bwMode="auto">
            <a:xfrm rot="10800000" flipV="1">
              <a:off x="7923918" y="3521139"/>
              <a:ext cx="125893" cy="117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4" name="Straight Connector 279"/>
            <p:cNvCxnSpPr>
              <a:cxnSpLocks noChangeShapeType="1"/>
              <a:stCxn id="1414" idx="3"/>
              <a:endCxn id="1417" idx="7"/>
            </p:cNvCxnSpPr>
            <p:nvPr/>
          </p:nvCxnSpPr>
          <p:spPr bwMode="auto">
            <a:xfrm rot="5400000">
              <a:off x="7954958" y="3765749"/>
              <a:ext cx="223277" cy="568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5" name="Straight Connector 279"/>
            <p:cNvCxnSpPr>
              <a:cxnSpLocks noChangeShapeType="1"/>
              <a:stCxn id="1406" idx="3"/>
              <a:endCxn id="1413" idx="5"/>
            </p:cNvCxnSpPr>
            <p:nvPr/>
          </p:nvCxnSpPr>
          <p:spPr bwMode="auto">
            <a:xfrm rot="5400000">
              <a:off x="8060392" y="3699565"/>
              <a:ext cx="32423" cy="2046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6" name="Straight Connector 460"/>
            <p:cNvCxnSpPr>
              <a:cxnSpLocks noChangeShapeType="1"/>
            </p:cNvCxnSpPr>
            <p:nvPr/>
          </p:nvCxnSpPr>
          <p:spPr bwMode="auto">
            <a:xfrm>
              <a:off x="8293848" y="3087850"/>
              <a:ext cx="83930" cy="6175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7" name="Straight Connector 460"/>
            <p:cNvCxnSpPr>
              <a:cxnSpLocks noChangeShapeType="1"/>
              <a:stCxn id="1377" idx="5"/>
              <a:endCxn id="1387" idx="2"/>
            </p:cNvCxnSpPr>
            <p:nvPr/>
          </p:nvCxnSpPr>
          <p:spPr bwMode="auto">
            <a:xfrm flipV="1">
              <a:off x="8293849" y="2905102"/>
              <a:ext cx="9684" cy="1532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8" name="Straight Connector 172"/>
            <p:cNvCxnSpPr>
              <a:cxnSpLocks noChangeShapeType="1"/>
              <a:stCxn id="1384" idx="7"/>
              <a:endCxn id="1230" idx="7"/>
            </p:cNvCxnSpPr>
            <p:nvPr/>
          </p:nvCxnSpPr>
          <p:spPr bwMode="auto">
            <a:xfrm rot="10800000" flipV="1">
              <a:off x="7155047" y="2431431"/>
              <a:ext cx="1029180" cy="2906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39" name="Straight Connector 322"/>
            <p:cNvCxnSpPr>
              <a:cxnSpLocks noChangeShapeType="1"/>
              <a:stCxn id="1222" idx="5"/>
              <a:endCxn id="1235" idx="1"/>
            </p:cNvCxnSpPr>
            <p:nvPr/>
          </p:nvCxnSpPr>
          <p:spPr bwMode="auto">
            <a:xfrm rot="16200000" flipH="1">
              <a:off x="6518982" y="2465194"/>
              <a:ext cx="105437" cy="2019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440" name="Oval 54"/>
            <p:cNvSpPr>
              <a:spLocks noChangeArrowheads="1"/>
            </p:cNvSpPr>
            <p:nvPr/>
          </p:nvSpPr>
          <p:spPr bwMode="auto">
            <a:xfrm>
              <a:off x="6057778" y="2605490"/>
              <a:ext cx="4046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41" name="Oval 55"/>
            <p:cNvSpPr>
              <a:spLocks noChangeArrowheads="1"/>
            </p:cNvSpPr>
            <p:nvPr/>
          </p:nvSpPr>
          <p:spPr bwMode="auto">
            <a:xfrm>
              <a:off x="5953034" y="299098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42" name="Oval 56"/>
            <p:cNvSpPr>
              <a:spLocks noChangeArrowheads="1"/>
            </p:cNvSpPr>
            <p:nvPr/>
          </p:nvSpPr>
          <p:spPr bwMode="auto">
            <a:xfrm>
              <a:off x="6000645" y="2700673"/>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43" name="Oval 57"/>
            <p:cNvSpPr>
              <a:spLocks noChangeArrowheads="1"/>
            </p:cNvSpPr>
            <p:nvPr/>
          </p:nvSpPr>
          <p:spPr bwMode="auto">
            <a:xfrm>
              <a:off x="6031591" y="285058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44" name="Oval 59"/>
            <p:cNvSpPr>
              <a:spLocks noChangeArrowheads="1"/>
            </p:cNvSpPr>
            <p:nvPr/>
          </p:nvSpPr>
          <p:spPr bwMode="auto">
            <a:xfrm>
              <a:off x="6119673" y="2936251"/>
              <a:ext cx="4285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45" name="Oval 60"/>
            <p:cNvSpPr>
              <a:spLocks noChangeArrowheads="1"/>
            </p:cNvSpPr>
            <p:nvPr/>
          </p:nvSpPr>
          <p:spPr bwMode="auto">
            <a:xfrm>
              <a:off x="6163657" y="2749332"/>
              <a:ext cx="39382" cy="38318"/>
            </a:xfrm>
            <a:prstGeom prst="ellipse">
              <a:avLst/>
            </a:pr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446" name="Oval 65"/>
            <p:cNvSpPr>
              <a:spLocks noChangeArrowheads="1"/>
            </p:cNvSpPr>
            <p:nvPr/>
          </p:nvSpPr>
          <p:spPr bwMode="auto">
            <a:xfrm>
              <a:off x="5829244" y="273874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47" name="Oval 66"/>
            <p:cNvSpPr>
              <a:spLocks noChangeArrowheads="1"/>
            </p:cNvSpPr>
            <p:nvPr/>
          </p:nvSpPr>
          <p:spPr bwMode="auto">
            <a:xfrm>
              <a:off x="5745924" y="2860105"/>
              <a:ext cx="40470"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48" name="Oval 68"/>
            <p:cNvSpPr>
              <a:spLocks noChangeArrowheads="1"/>
            </p:cNvSpPr>
            <p:nvPr/>
          </p:nvSpPr>
          <p:spPr bwMode="auto">
            <a:xfrm>
              <a:off x="5717357" y="3021916"/>
              <a:ext cx="38089" cy="4045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49" name="Oval 69"/>
            <p:cNvSpPr>
              <a:spLocks noChangeArrowheads="1"/>
            </p:cNvSpPr>
            <p:nvPr/>
          </p:nvSpPr>
          <p:spPr bwMode="auto">
            <a:xfrm>
              <a:off x="5867333" y="288866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50" name="Oval 83"/>
            <p:cNvSpPr>
              <a:spLocks noChangeArrowheads="1"/>
            </p:cNvSpPr>
            <p:nvPr/>
          </p:nvSpPr>
          <p:spPr bwMode="auto">
            <a:xfrm>
              <a:off x="6257746" y="242464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51" name="Oval 86"/>
            <p:cNvSpPr>
              <a:spLocks noChangeArrowheads="1"/>
            </p:cNvSpPr>
            <p:nvPr/>
          </p:nvSpPr>
          <p:spPr bwMode="auto">
            <a:xfrm>
              <a:off x="6181568" y="2529343"/>
              <a:ext cx="38089" cy="42832"/>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52" name="Oval 88"/>
            <p:cNvSpPr>
              <a:spLocks noChangeArrowheads="1"/>
            </p:cNvSpPr>
            <p:nvPr/>
          </p:nvSpPr>
          <p:spPr bwMode="auto">
            <a:xfrm>
              <a:off x="6202992" y="288152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53" name="Oval 100"/>
            <p:cNvSpPr>
              <a:spLocks noChangeArrowheads="1"/>
            </p:cNvSpPr>
            <p:nvPr/>
          </p:nvSpPr>
          <p:spPr bwMode="auto">
            <a:xfrm>
              <a:off x="6164903" y="3062368"/>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54" name="Oval 104"/>
            <p:cNvSpPr>
              <a:spLocks noChangeArrowheads="1"/>
            </p:cNvSpPr>
            <p:nvPr/>
          </p:nvSpPr>
          <p:spPr bwMode="auto">
            <a:xfrm>
              <a:off x="6176806" y="3262252"/>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55" name="Oval 128"/>
            <p:cNvSpPr>
              <a:spLocks noChangeArrowheads="1"/>
            </p:cNvSpPr>
            <p:nvPr/>
          </p:nvSpPr>
          <p:spPr bwMode="auto">
            <a:xfrm>
              <a:off x="5781633" y="3138514"/>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56" name="Oval 129"/>
            <p:cNvSpPr>
              <a:spLocks noChangeArrowheads="1"/>
            </p:cNvSpPr>
            <p:nvPr/>
          </p:nvSpPr>
          <p:spPr bwMode="auto">
            <a:xfrm>
              <a:off x="5829244" y="3316983"/>
              <a:ext cx="4046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57" name="Oval 1456"/>
            <p:cNvSpPr>
              <a:spLocks noChangeArrowheads="1"/>
            </p:cNvSpPr>
            <p:nvPr/>
          </p:nvSpPr>
          <p:spPr bwMode="auto">
            <a:xfrm>
              <a:off x="5974458" y="3324121"/>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458" name="Straight Connector 185"/>
            <p:cNvCxnSpPr>
              <a:cxnSpLocks noChangeShapeType="1"/>
              <a:stCxn id="1450" idx="2"/>
              <a:endCxn id="1440" idx="1"/>
            </p:cNvCxnSpPr>
            <p:nvPr/>
          </p:nvCxnSpPr>
          <p:spPr bwMode="auto">
            <a:xfrm rot="10800000" flipV="1">
              <a:off x="6063333" y="2444767"/>
              <a:ext cx="192533" cy="168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59" name="Straight Connector 198"/>
            <p:cNvCxnSpPr>
              <a:cxnSpLocks noChangeShapeType="1"/>
              <a:stCxn id="1451" idx="3"/>
              <a:endCxn id="1445" idx="7"/>
            </p:cNvCxnSpPr>
            <p:nvPr/>
          </p:nvCxnSpPr>
          <p:spPr bwMode="auto">
            <a:xfrm rot="16200000" flipH="1">
              <a:off x="6096314" y="2654312"/>
              <a:ext cx="190854" cy="109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0" name="Straight Connector 202"/>
            <p:cNvCxnSpPr>
              <a:cxnSpLocks noChangeShapeType="1"/>
              <a:stCxn id="1445" idx="2"/>
              <a:endCxn id="1440" idx="5"/>
            </p:cNvCxnSpPr>
            <p:nvPr/>
          </p:nvCxnSpPr>
          <p:spPr bwMode="auto">
            <a:xfrm rot="10800000">
              <a:off x="6090704" y="2641009"/>
              <a:ext cx="72953" cy="1274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1" name="Straight Connector 205"/>
            <p:cNvCxnSpPr>
              <a:cxnSpLocks noChangeShapeType="1"/>
              <a:stCxn id="1440" idx="1"/>
              <a:endCxn id="1446" idx="0"/>
            </p:cNvCxnSpPr>
            <p:nvPr/>
          </p:nvCxnSpPr>
          <p:spPr bwMode="auto">
            <a:xfrm rot="-5400000" flipH="1" flipV="1">
              <a:off x="5891369" y="2568553"/>
              <a:ext cx="127072" cy="2168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2" name="Straight Connector 214"/>
            <p:cNvCxnSpPr>
              <a:cxnSpLocks noChangeShapeType="1"/>
              <a:stCxn id="1452" idx="0"/>
              <a:endCxn id="1445" idx="4"/>
            </p:cNvCxnSpPr>
            <p:nvPr/>
          </p:nvCxnSpPr>
          <p:spPr bwMode="auto">
            <a:xfrm rot="16200000" flipV="1">
              <a:off x="6155556" y="2815120"/>
              <a:ext cx="94321" cy="393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3" name="Straight Connector 217"/>
            <p:cNvCxnSpPr>
              <a:cxnSpLocks noChangeShapeType="1"/>
              <a:stCxn id="1453" idx="0"/>
              <a:endCxn id="1452" idx="5"/>
            </p:cNvCxnSpPr>
            <p:nvPr/>
          </p:nvCxnSpPr>
          <p:spPr bwMode="auto">
            <a:xfrm rot="5400000" flipH="1" flipV="1">
              <a:off x="6136497" y="2961659"/>
              <a:ext cx="146641" cy="5358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4" name="Straight Connector 220"/>
            <p:cNvCxnSpPr>
              <a:cxnSpLocks noChangeShapeType="1"/>
              <a:stCxn id="1454" idx="0"/>
              <a:endCxn id="1453" idx="4"/>
            </p:cNvCxnSpPr>
            <p:nvPr/>
          </p:nvCxnSpPr>
          <p:spPr bwMode="auto">
            <a:xfrm rot="16200000" flipV="1">
              <a:off x="6109070" y="3174045"/>
              <a:ext cx="162115" cy="1420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5" name="Straight Connector 223"/>
            <p:cNvCxnSpPr>
              <a:cxnSpLocks noChangeShapeType="1"/>
              <a:endCxn id="1454" idx="4"/>
            </p:cNvCxnSpPr>
            <p:nvPr/>
          </p:nvCxnSpPr>
          <p:spPr bwMode="auto">
            <a:xfrm flipV="1">
              <a:off x="6020333" y="3300523"/>
              <a:ext cx="176896" cy="427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6" name="Straight Connector 251"/>
            <p:cNvCxnSpPr>
              <a:cxnSpLocks noChangeShapeType="1"/>
              <a:stCxn id="1455" idx="4"/>
              <a:endCxn id="1456" idx="1"/>
            </p:cNvCxnSpPr>
            <p:nvPr/>
          </p:nvCxnSpPr>
          <p:spPr bwMode="auto">
            <a:xfrm rot="16200000" flipH="1">
              <a:off x="5745585" y="3233261"/>
              <a:ext cx="146640" cy="3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7" name="Straight Connector 254"/>
            <p:cNvCxnSpPr>
              <a:cxnSpLocks noChangeShapeType="1"/>
              <a:stCxn id="1456" idx="5"/>
            </p:cNvCxnSpPr>
            <p:nvPr/>
          </p:nvCxnSpPr>
          <p:spPr bwMode="auto">
            <a:xfrm rot="5400000" flipH="1" flipV="1">
              <a:off x="5918840" y="3287874"/>
              <a:ext cx="7369" cy="1181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8" name="Straight Connector 269"/>
            <p:cNvCxnSpPr>
              <a:cxnSpLocks noChangeShapeType="1"/>
              <a:stCxn id="1456" idx="0"/>
              <a:endCxn id="1441" idx="4"/>
            </p:cNvCxnSpPr>
            <p:nvPr/>
          </p:nvCxnSpPr>
          <p:spPr bwMode="auto">
            <a:xfrm rot="5400000" flipH="1" flipV="1">
              <a:off x="5765182" y="3113414"/>
              <a:ext cx="288859"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69" name="Straight Connector 272"/>
            <p:cNvCxnSpPr>
              <a:cxnSpLocks noChangeShapeType="1"/>
              <a:stCxn id="1456" idx="7"/>
              <a:endCxn id="1444" idx="4"/>
            </p:cNvCxnSpPr>
            <p:nvPr/>
          </p:nvCxnSpPr>
          <p:spPr bwMode="auto">
            <a:xfrm rot="5400000" flipH="1" flipV="1">
              <a:off x="5828720" y="3011025"/>
              <a:ext cx="347073" cy="2776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70" name="Straight Connector 275"/>
            <p:cNvCxnSpPr>
              <a:cxnSpLocks noChangeShapeType="1"/>
              <a:stCxn id="1456" idx="0"/>
              <a:endCxn id="1449" idx="4"/>
            </p:cNvCxnSpPr>
            <p:nvPr/>
          </p:nvCxnSpPr>
          <p:spPr bwMode="auto">
            <a:xfrm rot="5400000" flipH="1" flipV="1">
              <a:off x="5671636" y="3103797"/>
              <a:ext cx="392024" cy="368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71" name="Straight Connector 279"/>
            <p:cNvCxnSpPr>
              <a:cxnSpLocks noChangeShapeType="1"/>
              <a:stCxn id="1442" idx="4"/>
              <a:endCxn id="1449" idx="7"/>
            </p:cNvCxnSpPr>
            <p:nvPr/>
          </p:nvCxnSpPr>
          <p:spPr bwMode="auto">
            <a:xfrm rot="5400000">
              <a:off x="5884025" y="2756716"/>
              <a:ext cx="152535" cy="12008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72" name="Straight Connector 282"/>
            <p:cNvCxnSpPr>
              <a:cxnSpLocks noChangeShapeType="1"/>
              <a:stCxn id="1442" idx="4"/>
              <a:endCxn id="1443" idx="1"/>
            </p:cNvCxnSpPr>
            <p:nvPr/>
          </p:nvCxnSpPr>
          <p:spPr bwMode="auto">
            <a:xfrm rot="16200000" flipH="1">
              <a:off x="5971618" y="2789204"/>
              <a:ext cx="114217" cy="167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73" name="Straight Connector 285"/>
            <p:cNvCxnSpPr>
              <a:cxnSpLocks noChangeShapeType="1"/>
              <a:stCxn id="1441" idx="7"/>
              <a:endCxn id="1444" idx="3"/>
            </p:cNvCxnSpPr>
            <p:nvPr/>
          </p:nvCxnSpPr>
          <p:spPr bwMode="auto">
            <a:xfrm rot="5400000" flipH="1" flipV="1">
              <a:off x="6042992" y="2912322"/>
              <a:ext cx="25054" cy="1426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74" name="Straight Connector 288"/>
            <p:cNvCxnSpPr>
              <a:cxnSpLocks noChangeShapeType="1"/>
              <a:stCxn id="1443" idx="5"/>
              <a:endCxn id="1452" idx="2"/>
            </p:cNvCxnSpPr>
            <p:nvPr/>
          </p:nvCxnSpPr>
          <p:spPr bwMode="auto">
            <a:xfrm rot="16200000" flipH="1">
              <a:off x="6125071" y="2823162"/>
              <a:ext cx="18422" cy="1375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75" name="Straight Connector 291"/>
            <p:cNvCxnSpPr>
              <a:cxnSpLocks noChangeShapeType="1"/>
              <a:stCxn id="1443" idx="5"/>
              <a:endCxn id="1444" idx="0"/>
            </p:cNvCxnSpPr>
            <p:nvPr/>
          </p:nvCxnSpPr>
          <p:spPr bwMode="auto">
            <a:xfrm rot="16200000" flipH="1">
              <a:off x="6075660" y="2872574"/>
              <a:ext cx="5526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76" name="Straight Connector 297"/>
            <p:cNvCxnSpPr>
              <a:cxnSpLocks noChangeShapeType="1"/>
              <a:stCxn id="1447" idx="7"/>
              <a:endCxn id="1446" idx="3"/>
            </p:cNvCxnSpPr>
            <p:nvPr/>
          </p:nvCxnSpPr>
          <p:spPr bwMode="auto">
            <a:xfrm rot="5400000" flipH="1" flipV="1">
              <a:off x="5759569" y="2793603"/>
              <a:ext cx="92848" cy="529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77" name="Straight Connector 300"/>
            <p:cNvCxnSpPr>
              <a:cxnSpLocks noChangeShapeType="1"/>
              <a:stCxn id="1448" idx="2"/>
              <a:endCxn id="1447" idx="4"/>
            </p:cNvCxnSpPr>
            <p:nvPr/>
          </p:nvCxnSpPr>
          <p:spPr bwMode="auto">
            <a:xfrm rot="10800000" flipH="1">
              <a:off x="5717545" y="2899657"/>
              <a:ext cx="47775" cy="1429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78" name="Straight Connector 303"/>
            <p:cNvCxnSpPr>
              <a:cxnSpLocks noChangeShapeType="1"/>
              <a:endCxn id="1448" idx="4"/>
            </p:cNvCxnSpPr>
            <p:nvPr/>
          </p:nvCxnSpPr>
          <p:spPr bwMode="auto">
            <a:xfrm rot="16200000" flipV="1">
              <a:off x="5728615" y="3070715"/>
              <a:ext cx="76636" cy="587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479" name="Oval 346"/>
            <p:cNvSpPr>
              <a:spLocks noChangeArrowheads="1"/>
            </p:cNvSpPr>
            <p:nvPr/>
          </p:nvSpPr>
          <p:spPr bwMode="auto">
            <a:xfrm>
              <a:off x="6298214" y="2795856"/>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sp>
          <p:nvSpPr>
            <p:cNvPr id="1480" name="Oval 352"/>
            <p:cNvSpPr>
              <a:spLocks noChangeArrowheads="1"/>
            </p:cNvSpPr>
            <p:nvPr/>
          </p:nvSpPr>
          <p:spPr bwMode="auto">
            <a:xfrm>
              <a:off x="6307737" y="3162310"/>
              <a:ext cx="38089" cy="38073"/>
            </a:xfrm>
            <a:prstGeom prst="ellipse">
              <a:avLst/>
            </a:prstGeom>
            <a:noFill/>
            <a:ln w="19050" algn="ctr">
              <a:solidFill>
                <a:schemeClr val="tx2">
                  <a:lumMod val="60000"/>
                  <a:lumOff val="40000"/>
                </a:schemeClr>
              </a:solidFill>
              <a:round/>
              <a:headEnd type="none" w="sm" len="sm"/>
              <a:tailEnd type="none" w="sm" len="sm"/>
            </a:ln>
          </p:spPr>
          <p:txBody>
            <a:bodyPr/>
            <a:lstStyle/>
            <a:p>
              <a:endParaRPr lang="en-US" sz="2000" b="0"/>
            </a:p>
          </p:txBody>
        </p:sp>
        <p:cxnSp>
          <p:nvCxnSpPr>
            <p:cNvPr id="1481" name="Straight Connector 378"/>
            <p:cNvCxnSpPr>
              <a:cxnSpLocks noChangeShapeType="1"/>
              <a:endCxn id="1479" idx="6"/>
            </p:cNvCxnSpPr>
            <p:nvPr/>
          </p:nvCxnSpPr>
          <p:spPr bwMode="auto">
            <a:xfrm rot="5400000" flipH="1" flipV="1">
              <a:off x="6163889" y="2985536"/>
              <a:ext cx="343979" cy="3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82" name="Straight Connector 379"/>
            <p:cNvCxnSpPr>
              <a:cxnSpLocks noChangeShapeType="1"/>
              <a:stCxn id="1454" idx="6"/>
              <a:endCxn id="1480" idx="2"/>
            </p:cNvCxnSpPr>
            <p:nvPr/>
          </p:nvCxnSpPr>
          <p:spPr bwMode="auto">
            <a:xfrm flipV="1">
              <a:off x="6216701" y="3179649"/>
              <a:ext cx="90431" cy="10163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83" name="Straight Connector 380"/>
            <p:cNvCxnSpPr>
              <a:cxnSpLocks noChangeShapeType="1"/>
              <a:stCxn id="1454" idx="7"/>
              <a:endCxn id="1479" idx="5"/>
            </p:cNvCxnSpPr>
            <p:nvPr/>
          </p:nvCxnSpPr>
          <p:spPr bwMode="auto">
            <a:xfrm rot="5400000" flipH="1" flipV="1">
              <a:off x="6052940" y="2988144"/>
              <a:ext cx="437711" cy="1207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84" name="Straight Connector 381"/>
            <p:cNvCxnSpPr>
              <a:cxnSpLocks noChangeShapeType="1"/>
              <a:stCxn id="1450" idx="5"/>
              <a:endCxn id="1479" idx="0"/>
            </p:cNvCxnSpPr>
            <p:nvPr/>
          </p:nvCxnSpPr>
          <p:spPr bwMode="auto">
            <a:xfrm rot="16200000" flipH="1">
              <a:off x="6134638" y="2613174"/>
              <a:ext cx="338231" cy="284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85" name="Straight Connector 382"/>
            <p:cNvCxnSpPr>
              <a:cxnSpLocks noChangeShapeType="1"/>
              <a:stCxn id="1222" idx="2"/>
              <a:endCxn id="1450" idx="5"/>
            </p:cNvCxnSpPr>
            <p:nvPr/>
          </p:nvCxnSpPr>
          <p:spPr bwMode="auto">
            <a:xfrm rot="10800000">
              <a:off x="6289295" y="2458505"/>
              <a:ext cx="148321" cy="421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86" name="Straight Connector 388"/>
            <p:cNvCxnSpPr>
              <a:cxnSpLocks noChangeShapeType="1"/>
              <a:stCxn id="1451" idx="7"/>
              <a:endCxn id="1450" idx="5"/>
            </p:cNvCxnSpPr>
            <p:nvPr/>
          </p:nvCxnSpPr>
          <p:spPr bwMode="auto">
            <a:xfrm rot="5400000" flipH="1" flipV="1">
              <a:off x="6212359" y="2459917"/>
              <a:ext cx="78847" cy="755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87" name="Straight Connector 47"/>
            <p:cNvCxnSpPr>
              <a:cxnSpLocks noChangeShapeType="1"/>
              <a:stCxn id="970" idx="1"/>
              <a:endCxn id="1456" idx="4"/>
            </p:cNvCxnSpPr>
            <p:nvPr/>
          </p:nvCxnSpPr>
          <p:spPr bwMode="auto">
            <a:xfrm rot="16200000" flipV="1">
              <a:off x="5764469" y="3441911"/>
              <a:ext cx="254361" cy="842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488" name="Straight Connector 511"/>
            <p:cNvCxnSpPr>
              <a:cxnSpLocks noChangeShapeType="1"/>
              <a:stCxn id="1409" idx="3"/>
              <a:endCxn id="1184" idx="0"/>
            </p:cNvCxnSpPr>
            <p:nvPr/>
          </p:nvCxnSpPr>
          <p:spPr bwMode="auto">
            <a:xfrm rot="5400000">
              <a:off x="7556898" y="4029949"/>
              <a:ext cx="1090783" cy="4957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260927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1"/>
                                        </p:tgtEl>
                                        <p:attrNameLst>
                                          <p:attrName>style.visibility</p:attrName>
                                        </p:attrNameLst>
                                      </p:cBhvr>
                                      <p:to>
                                        <p:strVal val="visible"/>
                                      </p:to>
                                    </p:set>
                                    <p:animEffect transition="in" filter="fade">
                                      <p:cBhvr>
                                        <p:cTn id="7" dur="500"/>
                                        <p:tgtEl>
                                          <p:spTgt spid="951"/>
                                        </p:tgtEl>
                                      </p:cBhvr>
                                    </p:animEffect>
                                  </p:childTnLst>
                                </p:cTn>
                              </p:par>
                              <p:par>
                                <p:cTn id="8" presetID="9" presetClass="emph" presetSubtype="0" nodeType="withEffect">
                                  <p:stCondLst>
                                    <p:cond delay="0"/>
                                  </p:stCondLst>
                                  <p:childTnLst>
                                    <p:set>
                                      <p:cBhvr rctx="PPT">
                                        <p:cTn id="9" dur="indefinite"/>
                                        <p:tgtEl>
                                          <p:spTgt spid="575"/>
                                        </p:tgtEl>
                                        <p:attrNameLst>
                                          <p:attrName>style.opacity</p:attrName>
                                        </p:attrNameLst>
                                      </p:cBhvr>
                                      <p:to>
                                        <p:strVal val="0.5"/>
                                      </p:to>
                                    </p:set>
                                    <p:animEffect filter="image" prLst="opacity: 0.5">
                                      <p:cBhvr rctx="IE">
                                        <p:cTn id="10" dur="indefinite"/>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err="1" smtClean="0">
                <a:solidFill>
                  <a:srgbClr val="D5EBFF"/>
                </a:solidFill>
                <a:latin typeface="Arial" charset="0"/>
              </a:rPr>
              <a:t>BLoG</a:t>
            </a:r>
            <a:r>
              <a:rPr lang="en-US" dirty="0" smtClean="0">
                <a:solidFill>
                  <a:srgbClr val="D5EBFF"/>
                </a:solidFill>
                <a:latin typeface="Arial" charset="0"/>
              </a:rPr>
              <a:t> Edge Dependencies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222</a:t>
            </a:fld>
            <a:endParaRPr lang="en-US" sz="1400">
              <a:solidFill>
                <a:srgbClr val="FFFFFF"/>
              </a:solidFill>
            </a:endParaRPr>
          </a:p>
        </p:txBody>
      </p:sp>
      <p:sp>
        <p:nvSpPr>
          <p:cNvPr id="948" name="Oval 67"/>
          <p:cNvSpPr>
            <a:spLocks noChangeArrowheads="1"/>
          </p:cNvSpPr>
          <p:nvPr/>
        </p:nvSpPr>
        <p:spPr bwMode="auto">
          <a:xfrm>
            <a:off x="4604275" y="4086758"/>
            <a:ext cx="495300" cy="506412"/>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r>
              <a:rPr lang="en-US" sz="2000" b="0">
                <a:solidFill>
                  <a:srgbClr val="66FFFF"/>
                </a:solidFill>
              </a:rPr>
              <a:t>M</a:t>
            </a:r>
          </a:p>
        </p:txBody>
      </p:sp>
      <p:cxnSp>
        <p:nvCxnSpPr>
          <p:cNvPr id="949" name="Straight Arrow Connector 63"/>
          <p:cNvCxnSpPr>
            <a:cxnSpLocks noChangeShapeType="1"/>
            <a:endCxn id="964" idx="7"/>
          </p:cNvCxnSpPr>
          <p:nvPr/>
        </p:nvCxnSpPr>
        <p:spPr bwMode="auto">
          <a:xfrm rot="5400000">
            <a:off x="4633643" y="1639627"/>
            <a:ext cx="346075" cy="328612"/>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50" name="Straight Arrow Connector 63"/>
          <p:cNvCxnSpPr>
            <a:cxnSpLocks noChangeShapeType="1"/>
            <a:stCxn id="961" idx="2"/>
            <a:endCxn id="964" idx="1"/>
          </p:cNvCxnSpPr>
          <p:nvPr/>
        </p:nvCxnSpPr>
        <p:spPr bwMode="auto">
          <a:xfrm rot="16200000" flipH="1">
            <a:off x="3953400" y="1637245"/>
            <a:ext cx="384175" cy="295275"/>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51" name="Straight Arrow Connector 63"/>
          <p:cNvCxnSpPr>
            <a:cxnSpLocks noChangeShapeType="1"/>
            <a:stCxn id="964" idx="4"/>
            <a:endCxn id="965" idx="7"/>
          </p:cNvCxnSpPr>
          <p:nvPr/>
        </p:nvCxnSpPr>
        <p:spPr bwMode="auto">
          <a:xfrm rot="5400000">
            <a:off x="3616850" y="2521482"/>
            <a:ext cx="960438" cy="741363"/>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52" name="Straight Arrow Connector 63"/>
          <p:cNvCxnSpPr>
            <a:cxnSpLocks noChangeShapeType="1"/>
            <a:stCxn id="959" idx="1"/>
            <a:endCxn id="964" idx="6"/>
          </p:cNvCxnSpPr>
          <p:nvPr/>
        </p:nvCxnSpPr>
        <p:spPr bwMode="auto">
          <a:xfrm rot="10800000">
            <a:off x="4713812" y="2157945"/>
            <a:ext cx="1230313" cy="1588"/>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53" name="Straight Arrow Connector 63"/>
          <p:cNvCxnSpPr>
            <a:cxnSpLocks noChangeShapeType="1"/>
            <a:endCxn id="965" idx="1"/>
          </p:cNvCxnSpPr>
          <p:nvPr/>
        </p:nvCxnSpPr>
        <p:spPr bwMode="auto">
          <a:xfrm>
            <a:off x="2700862" y="3081870"/>
            <a:ext cx="676275" cy="290513"/>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54" name="Straight Arrow Connector 63"/>
          <p:cNvCxnSpPr>
            <a:cxnSpLocks noChangeShapeType="1"/>
            <a:stCxn id="965" idx="4"/>
            <a:endCxn id="948" idx="1"/>
          </p:cNvCxnSpPr>
          <p:nvPr/>
        </p:nvCxnSpPr>
        <p:spPr bwMode="auto">
          <a:xfrm rot="16200000" flipH="1">
            <a:off x="3936731" y="3420801"/>
            <a:ext cx="355600" cy="1125538"/>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55" name="Straight Arrow Connector 63"/>
          <p:cNvCxnSpPr>
            <a:cxnSpLocks noChangeShapeType="1"/>
            <a:endCxn id="948" idx="7"/>
          </p:cNvCxnSpPr>
          <p:nvPr/>
        </p:nvCxnSpPr>
        <p:spPr bwMode="auto">
          <a:xfrm rot="10800000" flipV="1">
            <a:off x="5026550" y="3716870"/>
            <a:ext cx="685800" cy="442913"/>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56" name="Straight Arrow Connector 63"/>
          <p:cNvCxnSpPr>
            <a:cxnSpLocks noChangeShapeType="1"/>
            <a:stCxn id="965" idx="4"/>
            <a:endCxn id="966" idx="7"/>
          </p:cNvCxnSpPr>
          <p:nvPr/>
        </p:nvCxnSpPr>
        <p:spPr bwMode="auto">
          <a:xfrm rot="5400000">
            <a:off x="2561162" y="3680358"/>
            <a:ext cx="865188" cy="1116012"/>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57" name="Straight Arrow Connector 63"/>
          <p:cNvCxnSpPr>
            <a:cxnSpLocks noChangeShapeType="1"/>
            <a:stCxn id="948" idx="4"/>
            <a:endCxn id="967" idx="0"/>
          </p:cNvCxnSpPr>
          <p:nvPr/>
        </p:nvCxnSpPr>
        <p:spPr bwMode="auto">
          <a:xfrm rot="5400000">
            <a:off x="4468543" y="4970202"/>
            <a:ext cx="760413" cy="6350"/>
          </a:xfrm>
          <a:prstGeom prst="straightConnector1">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958" name="Rectangle 106"/>
          <p:cNvSpPr>
            <a:spLocks noChangeArrowheads="1"/>
          </p:cNvSpPr>
          <p:nvPr/>
        </p:nvSpPr>
        <p:spPr bwMode="auto">
          <a:xfrm>
            <a:off x="5142437" y="3250145"/>
            <a:ext cx="212566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Predicted</a:t>
            </a:r>
          </a:p>
          <a:p>
            <a:pPr algn="ctr"/>
            <a:r>
              <a:rPr lang="en-US" sz="2000" b="0"/>
              <a:t>PC</a:t>
            </a:r>
          </a:p>
        </p:txBody>
      </p:sp>
      <p:sp>
        <p:nvSpPr>
          <p:cNvPr id="959" name="Rectangle 107"/>
          <p:cNvSpPr>
            <a:spLocks noChangeArrowheads="1"/>
          </p:cNvSpPr>
          <p:nvPr/>
        </p:nvSpPr>
        <p:spPr bwMode="auto">
          <a:xfrm>
            <a:off x="5944125" y="1959508"/>
            <a:ext cx="760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latin typeface="Symbol" charset="0"/>
              </a:rPr>
              <a:t>m</a:t>
            </a:r>
            <a:r>
              <a:rPr lang="en-US" sz="2000" b="0"/>
              <a:t>op</a:t>
            </a:r>
          </a:p>
        </p:txBody>
      </p:sp>
      <p:sp>
        <p:nvSpPr>
          <p:cNvPr id="960" name="Rectangle 125"/>
          <p:cNvSpPr>
            <a:spLocks noChangeArrowheads="1"/>
          </p:cNvSpPr>
          <p:nvPr/>
        </p:nvSpPr>
        <p:spPr bwMode="auto">
          <a:xfrm>
            <a:off x="4950350" y="1395945"/>
            <a:ext cx="9620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16</a:t>
            </a:r>
          </a:p>
        </p:txBody>
      </p:sp>
      <p:sp>
        <p:nvSpPr>
          <p:cNvPr id="961" name="Rectangle 132"/>
          <p:cNvSpPr>
            <a:spLocks noChangeArrowheads="1"/>
          </p:cNvSpPr>
          <p:nvPr/>
        </p:nvSpPr>
        <p:spPr bwMode="auto">
          <a:xfrm>
            <a:off x="3199337" y="883183"/>
            <a:ext cx="1597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a:t>Register </a:t>
            </a:r>
          </a:p>
          <a:p>
            <a:pPr algn="ctr"/>
            <a:r>
              <a:rPr lang="en-US" sz="2000" b="0"/>
              <a:t>value</a:t>
            </a:r>
          </a:p>
        </p:txBody>
      </p:sp>
      <p:sp>
        <p:nvSpPr>
          <p:cNvPr id="962" name="Rectangle 137"/>
          <p:cNvSpPr>
            <a:spLocks noChangeArrowheads="1"/>
          </p:cNvSpPr>
          <p:nvPr/>
        </p:nvSpPr>
        <p:spPr bwMode="auto">
          <a:xfrm>
            <a:off x="2072212" y="2607208"/>
            <a:ext cx="669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Last</a:t>
            </a:r>
          </a:p>
          <a:p>
            <a:pPr algn="ctr"/>
            <a:r>
              <a:rPr lang="en-US" sz="2000" b="0"/>
              <a:t>PC</a:t>
            </a:r>
          </a:p>
        </p:txBody>
      </p:sp>
      <p:sp>
        <p:nvSpPr>
          <p:cNvPr id="963" name="Rectangle 142"/>
          <p:cNvSpPr>
            <a:spLocks noChangeArrowheads="1"/>
          </p:cNvSpPr>
          <p:nvPr/>
        </p:nvSpPr>
        <p:spPr bwMode="auto">
          <a:xfrm>
            <a:off x="4186762" y="4683658"/>
            <a:ext cx="31591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a:t>Misprediction?</a:t>
            </a:r>
          </a:p>
        </p:txBody>
      </p:sp>
      <p:sp>
        <p:nvSpPr>
          <p:cNvPr id="964" name="Oval 85"/>
          <p:cNvSpPr>
            <a:spLocks noChangeArrowheads="1"/>
          </p:cNvSpPr>
          <p:nvPr/>
        </p:nvSpPr>
        <p:spPr bwMode="auto">
          <a:xfrm>
            <a:off x="4221687" y="1902358"/>
            <a:ext cx="492125" cy="509587"/>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r>
              <a:rPr lang="en-US" sz="2000" b="0">
                <a:solidFill>
                  <a:srgbClr val="66FFFF"/>
                </a:solidFill>
              </a:rPr>
              <a:t>S</a:t>
            </a:r>
          </a:p>
        </p:txBody>
      </p:sp>
      <p:sp>
        <p:nvSpPr>
          <p:cNvPr id="965" name="Oval 86"/>
          <p:cNvSpPr>
            <a:spLocks noChangeArrowheads="1"/>
          </p:cNvSpPr>
          <p:nvPr/>
        </p:nvSpPr>
        <p:spPr bwMode="auto">
          <a:xfrm>
            <a:off x="3305700" y="3297770"/>
            <a:ext cx="492125" cy="508000"/>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r>
              <a:rPr lang="en-US" sz="2000" b="0">
                <a:solidFill>
                  <a:srgbClr val="66FFFF"/>
                </a:solidFill>
              </a:rPr>
              <a:t>P</a:t>
            </a:r>
          </a:p>
        </p:txBody>
      </p:sp>
      <p:sp>
        <p:nvSpPr>
          <p:cNvPr id="966" name="Oval 87"/>
          <p:cNvSpPr>
            <a:spLocks noChangeArrowheads="1"/>
          </p:cNvSpPr>
          <p:nvPr/>
        </p:nvSpPr>
        <p:spPr bwMode="auto">
          <a:xfrm>
            <a:off x="2013475" y="4596345"/>
            <a:ext cx="495300" cy="506413"/>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r>
              <a:rPr lang="en-US" sz="2000" b="0">
                <a:solidFill>
                  <a:srgbClr val="66FFFF"/>
                </a:solidFill>
              </a:rPr>
              <a:t>C</a:t>
            </a:r>
          </a:p>
        </p:txBody>
      </p:sp>
      <p:sp>
        <p:nvSpPr>
          <p:cNvPr id="967" name="Oval 88"/>
          <p:cNvSpPr>
            <a:spLocks noChangeArrowheads="1"/>
          </p:cNvSpPr>
          <p:nvPr/>
        </p:nvSpPr>
        <p:spPr bwMode="auto">
          <a:xfrm>
            <a:off x="4599512" y="5353583"/>
            <a:ext cx="492125" cy="508000"/>
          </a:xfrm>
          <a:prstGeom prst="ellipse">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r>
              <a:rPr lang="en-US" sz="2000" b="0">
                <a:solidFill>
                  <a:srgbClr val="66FFFF"/>
                </a:solidFill>
              </a:rPr>
              <a:t>C</a:t>
            </a:r>
          </a:p>
        </p:txBody>
      </p:sp>
      <p:sp>
        <p:nvSpPr>
          <p:cNvPr id="968" name="Rectangle 642"/>
          <p:cNvSpPr>
            <a:spLocks noChangeArrowheads="1"/>
          </p:cNvSpPr>
          <p:nvPr/>
        </p:nvSpPr>
        <p:spPr bwMode="auto">
          <a:xfrm>
            <a:off x="392637" y="2883433"/>
            <a:ext cx="5683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0"/>
              <a:t>…</a:t>
            </a:r>
            <a:endParaRPr lang="en-US" sz="3000"/>
          </a:p>
        </p:txBody>
      </p:sp>
      <p:sp>
        <p:nvSpPr>
          <p:cNvPr id="969" name="Rectangle 643"/>
          <p:cNvSpPr>
            <a:spLocks noChangeArrowheads="1"/>
          </p:cNvSpPr>
          <p:nvPr/>
        </p:nvSpPr>
        <p:spPr bwMode="auto">
          <a:xfrm>
            <a:off x="8079312" y="2994558"/>
            <a:ext cx="5683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0"/>
              <a:t>…</a:t>
            </a:r>
            <a:endParaRPr lang="en-US" sz="3000"/>
          </a:p>
        </p:txBody>
      </p:sp>
      <p:sp>
        <p:nvSpPr>
          <p:cNvPr id="970" name="Rectangle 644"/>
          <p:cNvSpPr>
            <a:spLocks noChangeArrowheads="1"/>
          </p:cNvSpPr>
          <p:nvPr/>
        </p:nvSpPr>
        <p:spPr bwMode="auto">
          <a:xfrm rot="5400000">
            <a:off x="4646343" y="5963977"/>
            <a:ext cx="56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0"/>
              <a:t>…</a:t>
            </a:r>
            <a:endParaRPr lang="en-US" sz="3000"/>
          </a:p>
        </p:txBody>
      </p:sp>
      <p:sp>
        <p:nvSpPr>
          <p:cNvPr id="971" name="Rectangle 141"/>
          <p:cNvSpPr>
            <a:spLocks noChangeArrowheads="1"/>
          </p:cNvSpPr>
          <p:nvPr/>
        </p:nvSpPr>
        <p:spPr bwMode="auto">
          <a:xfrm>
            <a:off x="2738962" y="3999445"/>
            <a:ext cx="18399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a:t>Current </a:t>
            </a:r>
          </a:p>
          <a:p>
            <a:pPr algn="ctr"/>
            <a:r>
              <a:rPr lang="en-US" sz="2000" b="0"/>
              <a:t>PC</a:t>
            </a:r>
          </a:p>
        </p:txBody>
      </p:sp>
      <p:grpSp>
        <p:nvGrpSpPr>
          <p:cNvPr id="972" name="Group 132"/>
          <p:cNvGrpSpPr>
            <a:grpSpLocks/>
          </p:cNvGrpSpPr>
          <p:nvPr/>
        </p:nvGrpSpPr>
        <p:grpSpPr bwMode="auto">
          <a:xfrm>
            <a:off x="833962" y="1119720"/>
            <a:ext cx="7454900" cy="5081588"/>
            <a:chOff x="596900" y="1289050"/>
            <a:chExt cx="7454900" cy="5081290"/>
          </a:xfrm>
        </p:grpSpPr>
        <p:sp>
          <p:nvSpPr>
            <p:cNvPr id="973" name="Rectangle 972"/>
            <p:cNvSpPr/>
            <p:nvPr/>
          </p:nvSpPr>
          <p:spPr bwMode="auto">
            <a:xfrm>
              <a:off x="596900" y="3889223"/>
              <a:ext cx="1765300" cy="461936"/>
            </a:xfrm>
            <a:prstGeom prst="rect">
              <a:avLst/>
            </a:prstGeom>
            <a:ln w="19050">
              <a:noFill/>
            </a:ln>
          </p:spPr>
          <p:txBody>
            <a:bodyPr>
              <a:spAutoFit/>
            </a:bodyPr>
            <a:lstStyle/>
            <a:p>
              <a:pPr algn="ctr">
                <a:defRPr/>
              </a:pPr>
              <a:r>
                <a:rPr lang="en-US" sz="2400" b="0" dirty="0">
                  <a:solidFill>
                    <a:schemeClr val="tx2">
                      <a:lumMod val="60000"/>
                      <a:lumOff val="40000"/>
                    </a:schemeClr>
                  </a:solidFill>
                  <a:ea typeface="+mn-ea"/>
                </a:rPr>
                <a:t>Fetch </a:t>
              </a:r>
              <a:r>
                <a:rPr lang="en-US" sz="2400" b="0" dirty="0" err="1">
                  <a:solidFill>
                    <a:schemeClr val="tx2">
                      <a:lumMod val="60000"/>
                      <a:lumOff val="40000"/>
                    </a:schemeClr>
                  </a:solidFill>
                  <a:ea typeface="+mn-ea"/>
                </a:rPr>
                <a:t>Rec</a:t>
              </a:r>
              <a:endParaRPr lang="en-US" sz="2400" b="0" dirty="0">
                <a:solidFill>
                  <a:schemeClr val="tx2">
                    <a:lumMod val="60000"/>
                    <a:lumOff val="40000"/>
                  </a:schemeClr>
                </a:solidFill>
                <a:ea typeface="+mn-ea"/>
              </a:endParaRPr>
            </a:p>
          </p:txBody>
        </p:sp>
        <p:grpSp>
          <p:nvGrpSpPr>
            <p:cNvPr id="974" name="Group 57"/>
            <p:cNvGrpSpPr>
              <a:grpSpLocks/>
            </p:cNvGrpSpPr>
            <p:nvPr/>
          </p:nvGrpSpPr>
          <p:grpSpPr bwMode="auto">
            <a:xfrm>
              <a:off x="1035051" y="2813050"/>
              <a:ext cx="816270" cy="1088136"/>
              <a:chOff x="971551" y="1708150"/>
              <a:chExt cx="816270" cy="1088136"/>
            </a:xfrm>
          </p:grpSpPr>
          <p:sp>
            <p:nvSpPr>
              <p:cNvPr id="1035" name="Rectangle 1034"/>
              <p:cNvSpPr/>
              <p:nvPr/>
            </p:nvSpPr>
            <p:spPr bwMode="auto">
              <a:xfrm>
                <a:off x="971550" y="1708061"/>
                <a:ext cx="811213" cy="108896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036" name="Rectangle 1035"/>
              <p:cNvSpPr/>
              <p:nvPr/>
            </p:nvSpPr>
            <p:spPr bwMode="auto">
              <a:xfrm>
                <a:off x="976313" y="1784257"/>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37" name="Rectangle 1036"/>
              <p:cNvSpPr/>
              <p:nvPr/>
            </p:nvSpPr>
            <p:spPr bwMode="auto">
              <a:xfrm>
                <a:off x="976313" y="1895375"/>
                <a:ext cx="811212"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38" name="Rectangle 1037"/>
              <p:cNvSpPr/>
              <p:nvPr/>
            </p:nvSpPr>
            <p:spPr bwMode="auto">
              <a:xfrm>
                <a:off x="976313" y="2008081"/>
                <a:ext cx="811212"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39" name="Rectangle 1038"/>
              <p:cNvSpPr/>
              <p:nvPr/>
            </p:nvSpPr>
            <p:spPr bwMode="auto">
              <a:xfrm>
                <a:off x="976313" y="2120787"/>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40" name="Rectangle 1039"/>
              <p:cNvSpPr/>
              <p:nvPr/>
            </p:nvSpPr>
            <p:spPr bwMode="auto">
              <a:xfrm>
                <a:off x="976313" y="2233493"/>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41" name="Rectangle 1040"/>
              <p:cNvSpPr/>
              <p:nvPr/>
            </p:nvSpPr>
            <p:spPr bwMode="auto">
              <a:xfrm>
                <a:off x="976313" y="2344612"/>
                <a:ext cx="811212"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42" name="Rectangle 1041"/>
              <p:cNvSpPr/>
              <p:nvPr/>
            </p:nvSpPr>
            <p:spPr bwMode="auto">
              <a:xfrm>
                <a:off x="976313" y="2457317"/>
                <a:ext cx="811212"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43" name="Rectangle 1042"/>
              <p:cNvSpPr/>
              <p:nvPr/>
            </p:nvSpPr>
            <p:spPr bwMode="auto">
              <a:xfrm>
                <a:off x="976313" y="2570023"/>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44" name="Rectangle 1043"/>
              <p:cNvSpPr/>
              <p:nvPr/>
            </p:nvSpPr>
            <p:spPr bwMode="auto">
              <a:xfrm>
                <a:off x="976313" y="2681142"/>
                <a:ext cx="811212"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sp>
          <p:nvSpPr>
            <p:cNvPr id="975" name="Rectangle 974"/>
            <p:cNvSpPr/>
            <p:nvPr/>
          </p:nvSpPr>
          <p:spPr bwMode="auto">
            <a:xfrm>
              <a:off x="2565400" y="5908404"/>
              <a:ext cx="1765300" cy="461936"/>
            </a:xfrm>
            <a:prstGeom prst="rect">
              <a:avLst/>
            </a:prstGeom>
            <a:ln w="19050">
              <a:noFill/>
            </a:ln>
          </p:spPr>
          <p:txBody>
            <a:bodyPr>
              <a:spAutoFit/>
            </a:bodyPr>
            <a:lstStyle/>
            <a:p>
              <a:pPr algn="ctr">
                <a:defRPr/>
              </a:pPr>
              <a:r>
                <a:rPr lang="en-US" sz="2400" b="0" dirty="0">
                  <a:solidFill>
                    <a:schemeClr val="tx2">
                      <a:lumMod val="60000"/>
                      <a:lumOff val="40000"/>
                    </a:schemeClr>
                  </a:solidFill>
                  <a:ea typeface="+mn-ea"/>
                </a:rPr>
                <a:t>Fetch </a:t>
              </a:r>
              <a:r>
                <a:rPr lang="en-US" sz="2400" b="0" dirty="0" err="1">
                  <a:solidFill>
                    <a:schemeClr val="tx2">
                      <a:lumMod val="60000"/>
                      <a:lumOff val="40000"/>
                    </a:schemeClr>
                  </a:solidFill>
                  <a:ea typeface="+mn-ea"/>
                </a:rPr>
                <a:t>Rec</a:t>
              </a:r>
              <a:endParaRPr lang="en-US" sz="2400" b="0" dirty="0">
                <a:solidFill>
                  <a:schemeClr val="tx2">
                    <a:lumMod val="60000"/>
                    <a:lumOff val="40000"/>
                  </a:schemeClr>
                </a:solidFill>
                <a:ea typeface="+mn-ea"/>
              </a:endParaRPr>
            </a:p>
          </p:txBody>
        </p:sp>
        <p:grpSp>
          <p:nvGrpSpPr>
            <p:cNvPr id="976" name="Group 57"/>
            <p:cNvGrpSpPr>
              <a:grpSpLocks/>
            </p:cNvGrpSpPr>
            <p:nvPr/>
          </p:nvGrpSpPr>
          <p:grpSpPr bwMode="auto">
            <a:xfrm>
              <a:off x="3003551" y="4832350"/>
              <a:ext cx="816270" cy="1088136"/>
              <a:chOff x="971551" y="1708150"/>
              <a:chExt cx="816270" cy="1088136"/>
            </a:xfrm>
          </p:grpSpPr>
          <p:sp>
            <p:nvSpPr>
              <p:cNvPr id="1025" name="Rectangle 1024"/>
              <p:cNvSpPr/>
              <p:nvPr/>
            </p:nvSpPr>
            <p:spPr bwMode="auto">
              <a:xfrm>
                <a:off x="971550" y="1707942"/>
                <a:ext cx="811213" cy="108896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026" name="Rectangle 1025"/>
              <p:cNvSpPr/>
              <p:nvPr/>
            </p:nvSpPr>
            <p:spPr bwMode="auto">
              <a:xfrm>
                <a:off x="976313" y="1784138"/>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27" name="Rectangle 1026"/>
              <p:cNvSpPr/>
              <p:nvPr/>
            </p:nvSpPr>
            <p:spPr bwMode="auto">
              <a:xfrm>
                <a:off x="976313" y="1895256"/>
                <a:ext cx="811212"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28" name="Rectangle 1027"/>
              <p:cNvSpPr/>
              <p:nvPr/>
            </p:nvSpPr>
            <p:spPr bwMode="auto">
              <a:xfrm>
                <a:off x="976313" y="2007962"/>
                <a:ext cx="811212"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29" name="Rectangle 1028"/>
              <p:cNvSpPr/>
              <p:nvPr/>
            </p:nvSpPr>
            <p:spPr bwMode="auto">
              <a:xfrm>
                <a:off x="976313" y="2120668"/>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30" name="Rectangle 1029"/>
              <p:cNvSpPr/>
              <p:nvPr/>
            </p:nvSpPr>
            <p:spPr bwMode="auto">
              <a:xfrm>
                <a:off x="976313" y="2233374"/>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31" name="Rectangle 1030"/>
              <p:cNvSpPr/>
              <p:nvPr/>
            </p:nvSpPr>
            <p:spPr bwMode="auto">
              <a:xfrm>
                <a:off x="976313" y="2344493"/>
                <a:ext cx="811212"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32" name="Rectangle 1031"/>
              <p:cNvSpPr/>
              <p:nvPr/>
            </p:nvSpPr>
            <p:spPr bwMode="auto">
              <a:xfrm>
                <a:off x="976313" y="2457198"/>
                <a:ext cx="811212"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33" name="Rectangle 1032"/>
              <p:cNvSpPr/>
              <p:nvPr/>
            </p:nvSpPr>
            <p:spPr bwMode="auto">
              <a:xfrm>
                <a:off x="976313" y="2569904"/>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34" name="Rectangle 1033"/>
              <p:cNvSpPr/>
              <p:nvPr/>
            </p:nvSpPr>
            <p:spPr bwMode="auto">
              <a:xfrm>
                <a:off x="976313" y="2681023"/>
                <a:ext cx="811212"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sp>
          <p:nvSpPr>
            <p:cNvPr id="977" name="Rectangle 976"/>
            <p:cNvSpPr/>
            <p:nvPr/>
          </p:nvSpPr>
          <p:spPr bwMode="auto">
            <a:xfrm>
              <a:off x="5969000" y="5705216"/>
              <a:ext cx="1930400" cy="461936"/>
            </a:xfrm>
            <a:prstGeom prst="rect">
              <a:avLst/>
            </a:prstGeom>
            <a:ln w="19050">
              <a:noFill/>
            </a:ln>
          </p:spPr>
          <p:txBody>
            <a:bodyPr>
              <a:spAutoFit/>
            </a:bodyPr>
            <a:lstStyle/>
            <a:p>
              <a:pPr algn="ctr">
                <a:defRPr/>
              </a:pPr>
              <a:r>
                <a:rPr lang="en-US" sz="2400" b="0" dirty="0">
                  <a:solidFill>
                    <a:schemeClr val="tx2">
                      <a:lumMod val="60000"/>
                      <a:lumOff val="40000"/>
                    </a:schemeClr>
                  </a:solidFill>
                  <a:ea typeface="+mn-ea"/>
                </a:rPr>
                <a:t>Commit </a:t>
              </a:r>
              <a:r>
                <a:rPr lang="en-US" sz="2400" b="0" dirty="0" err="1">
                  <a:solidFill>
                    <a:schemeClr val="tx2">
                      <a:lumMod val="60000"/>
                      <a:lumOff val="40000"/>
                    </a:schemeClr>
                  </a:solidFill>
                  <a:ea typeface="+mn-ea"/>
                </a:rPr>
                <a:t>Rec</a:t>
              </a:r>
              <a:endParaRPr lang="en-US" sz="2400" b="0" dirty="0">
                <a:solidFill>
                  <a:schemeClr val="tx2">
                    <a:lumMod val="60000"/>
                    <a:lumOff val="40000"/>
                  </a:schemeClr>
                </a:solidFill>
                <a:ea typeface="+mn-ea"/>
              </a:endParaRPr>
            </a:p>
          </p:txBody>
        </p:sp>
        <p:grpSp>
          <p:nvGrpSpPr>
            <p:cNvPr id="978" name="Group 57"/>
            <p:cNvGrpSpPr>
              <a:grpSpLocks/>
            </p:cNvGrpSpPr>
            <p:nvPr/>
          </p:nvGrpSpPr>
          <p:grpSpPr bwMode="auto">
            <a:xfrm>
              <a:off x="6526065" y="4629150"/>
              <a:ext cx="816270" cy="1088136"/>
              <a:chOff x="971551" y="1708150"/>
              <a:chExt cx="816270" cy="1088136"/>
            </a:xfrm>
          </p:grpSpPr>
          <p:sp>
            <p:nvSpPr>
              <p:cNvPr id="1015" name="Rectangle 1014"/>
              <p:cNvSpPr/>
              <p:nvPr/>
            </p:nvSpPr>
            <p:spPr bwMode="auto">
              <a:xfrm>
                <a:off x="971699" y="1707954"/>
                <a:ext cx="811212" cy="108896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016" name="Rectangle 1015"/>
              <p:cNvSpPr/>
              <p:nvPr/>
            </p:nvSpPr>
            <p:spPr bwMode="auto">
              <a:xfrm>
                <a:off x="976461" y="1784150"/>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17" name="Rectangle 1016"/>
              <p:cNvSpPr/>
              <p:nvPr/>
            </p:nvSpPr>
            <p:spPr bwMode="auto">
              <a:xfrm>
                <a:off x="976461" y="1895268"/>
                <a:ext cx="811213"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18" name="Rectangle 1017"/>
              <p:cNvSpPr/>
              <p:nvPr/>
            </p:nvSpPr>
            <p:spPr bwMode="auto">
              <a:xfrm>
                <a:off x="976461" y="2007974"/>
                <a:ext cx="811213"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19" name="Rectangle 1018"/>
              <p:cNvSpPr/>
              <p:nvPr/>
            </p:nvSpPr>
            <p:spPr bwMode="auto">
              <a:xfrm>
                <a:off x="976461" y="2120680"/>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20" name="Rectangle 1019"/>
              <p:cNvSpPr/>
              <p:nvPr/>
            </p:nvSpPr>
            <p:spPr bwMode="auto">
              <a:xfrm>
                <a:off x="976461" y="2233386"/>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21" name="Rectangle 1020"/>
              <p:cNvSpPr/>
              <p:nvPr/>
            </p:nvSpPr>
            <p:spPr bwMode="auto">
              <a:xfrm>
                <a:off x="976461" y="2344505"/>
                <a:ext cx="811213"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22" name="Rectangle 1021"/>
              <p:cNvSpPr/>
              <p:nvPr/>
            </p:nvSpPr>
            <p:spPr bwMode="auto">
              <a:xfrm>
                <a:off x="976461" y="2457210"/>
                <a:ext cx="811213"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23" name="Rectangle 1022"/>
              <p:cNvSpPr/>
              <p:nvPr/>
            </p:nvSpPr>
            <p:spPr bwMode="auto">
              <a:xfrm>
                <a:off x="976461" y="2569916"/>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24" name="Rectangle 1023"/>
              <p:cNvSpPr/>
              <p:nvPr/>
            </p:nvSpPr>
            <p:spPr bwMode="auto">
              <a:xfrm>
                <a:off x="976461" y="2681035"/>
                <a:ext cx="811213"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sp>
          <p:nvSpPr>
            <p:cNvPr id="979" name="Rectangle 978"/>
            <p:cNvSpPr/>
            <p:nvPr/>
          </p:nvSpPr>
          <p:spPr bwMode="auto">
            <a:xfrm>
              <a:off x="6286500" y="4054313"/>
              <a:ext cx="1765300" cy="461936"/>
            </a:xfrm>
            <a:prstGeom prst="rect">
              <a:avLst/>
            </a:prstGeom>
            <a:ln w="19050">
              <a:noFill/>
            </a:ln>
          </p:spPr>
          <p:txBody>
            <a:bodyPr>
              <a:spAutoFit/>
            </a:bodyPr>
            <a:lstStyle/>
            <a:p>
              <a:pPr algn="ctr">
                <a:defRPr/>
              </a:pPr>
              <a:r>
                <a:rPr lang="en-US" sz="2400" b="0" dirty="0">
                  <a:solidFill>
                    <a:schemeClr val="tx2">
                      <a:lumMod val="60000"/>
                      <a:lumOff val="40000"/>
                    </a:schemeClr>
                  </a:solidFill>
                  <a:ea typeface="+mn-ea"/>
                </a:rPr>
                <a:t>Fetch </a:t>
              </a:r>
              <a:r>
                <a:rPr lang="en-US" sz="2400" b="0" dirty="0" err="1">
                  <a:solidFill>
                    <a:schemeClr val="tx2">
                      <a:lumMod val="60000"/>
                      <a:lumOff val="40000"/>
                    </a:schemeClr>
                  </a:solidFill>
                  <a:ea typeface="+mn-ea"/>
                </a:rPr>
                <a:t>Rec</a:t>
              </a:r>
              <a:endParaRPr lang="en-US" sz="2400" b="0" dirty="0">
                <a:solidFill>
                  <a:schemeClr val="tx2">
                    <a:lumMod val="60000"/>
                    <a:lumOff val="40000"/>
                  </a:schemeClr>
                </a:solidFill>
                <a:ea typeface="+mn-ea"/>
              </a:endParaRPr>
            </a:p>
          </p:txBody>
        </p:sp>
        <p:grpSp>
          <p:nvGrpSpPr>
            <p:cNvPr id="980" name="Group 57"/>
            <p:cNvGrpSpPr>
              <a:grpSpLocks/>
            </p:cNvGrpSpPr>
            <p:nvPr/>
          </p:nvGrpSpPr>
          <p:grpSpPr bwMode="auto">
            <a:xfrm>
              <a:off x="6724651" y="2978150"/>
              <a:ext cx="816270" cy="1088136"/>
              <a:chOff x="971551" y="1708150"/>
              <a:chExt cx="816270" cy="1088136"/>
            </a:xfrm>
          </p:grpSpPr>
          <p:sp>
            <p:nvSpPr>
              <p:cNvPr id="1005" name="Rectangle 1004"/>
              <p:cNvSpPr/>
              <p:nvPr/>
            </p:nvSpPr>
            <p:spPr bwMode="auto">
              <a:xfrm>
                <a:off x="971550" y="1708051"/>
                <a:ext cx="811213" cy="108896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006" name="Rectangle 1005"/>
              <p:cNvSpPr/>
              <p:nvPr/>
            </p:nvSpPr>
            <p:spPr bwMode="auto">
              <a:xfrm>
                <a:off x="976313" y="1784247"/>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07" name="Rectangle 1006"/>
              <p:cNvSpPr/>
              <p:nvPr/>
            </p:nvSpPr>
            <p:spPr bwMode="auto">
              <a:xfrm>
                <a:off x="976313" y="1895365"/>
                <a:ext cx="811212"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08" name="Rectangle 1007"/>
              <p:cNvSpPr/>
              <p:nvPr/>
            </p:nvSpPr>
            <p:spPr bwMode="auto">
              <a:xfrm>
                <a:off x="976313" y="2008071"/>
                <a:ext cx="811212"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09" name="Rectangle 1008"/>
              <p:cNvSpPr/>
              <p:nvPr/>
            </p:nvSpPr>
            <p:spPr bwMode="auto">
              <a:xfrm>
                <a:off x="976313" y="2120777"/>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10" name="Rectangle 1009"/>
              <p:cNvSpPr/>
              <p:nvPr/>
            </p:nvSpPr>
            <p:spPr bwMode="auto">
              <a:xfrm>
                <a:off x="976313" y="2233483"/>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11" name="Rectangle 1010"/>
              <p:cNvSpPr/>
              <p:nvPr/>
            </p:nvSpPr>
            <p:spPr bwMode="auto">
              <a:xfrm>
                <a:off x="976313" y="2344602"/>
                <a:ext cx="811212"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12" name="Rectangle 1011"/>
              <p:cNvSpPr/>
              <p:nvPr/>
            </p:nvSpPr>
            <p:spPr bwMode="auto">
              <a:xfrm>
                <a:off x="976313" y="2457307"/>
                <a:ext cx="811212"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13" name="Rectangle 1012"/>
              <p:cNvSpPr/>
              <p:nvPr/>
            </p:nvSpPr>
            <p:spPr bwMode="auto">
              <a:xfrm>
                <a:off x="976313" y="2570013"/>
                <a:ext cx="811212"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14" name="Rectangle 1013"/>
              <p:cNvSpPr/>
              <p:nvPr/>
            </p:nvSpPr>
            <p:spPr bwMode="auto">
              <a:xfrm>
                <a:off x="976313" y="2681132"/>
                <a:ext cx="811212"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sp>
          <p:nvSpPr>
            <p:cNvPr id="981" name="Rectangle 980"/>
            <p:cNvSpPr/>
            <p:nvPr/>
          </p:nvSpPr>
          <p:spPr bwMode="auto">
            <a:xfrm>
              <a:off x="5803900" y="2441507"/>
              <a:ext cx="1930400" cy="461936"/>
            </a:xfrm>
            <a:prstGeom prst="rect">
              <a:avLst/>
            </a:prstGeom>
            <a:ln w="19050">
              <a:noFill/>
            </a:ln>
          </p:spPr>
          <p:txBody>
            <a:bodyPr>
              <a:spAutoFit/>
            </a:bodyPr>
            <a:lstStyle/>
            <a:p>
              <a:pPr algn="ctr">
                <a:defRPr/>
              </a:pPr>
              <a:r>
                <a:rPr lang="en-US" sz="2400" b="0" dirty="0">
                  <a:solidFill>
                    <a:schemeClr val="tx2">
                      <a:lumMod val="60000"/>
                      <a:lumOff val="40000"/>
                    </a:schemeClr>
                  </a:solidFill>
                  <a:ea typeface="+mn-ea"/>
                </a:rPr>
                <a:t>Decode </a:t>
              </a:r>
              <a:r>
                <a:rPr lang="en-US" sz="2400" b="0" dirty="0" err="1">
                  <a:solidFill>
                    <a:schemeClr val="tx2">
                      <a:lumMod val="60000"/>
                      <a:lumOff val="40000"/>
                    </a:schemeClr>
                  </a:solidFill>
                  <a:ea typeface="+mn-ea"/>
                </a:rPr>
                <a:t>Rec</a:t>
              </a:r>
              <a:endParaRPr lang="en-US" sz="2400" b="0" dirty="0">
                <a:solidFill>
                  <a:schemeClr val="tx2">
                    <a:lumMod val="60000"/>
                    <a:lumOff val="40000"/>
                  </a:schemeClr>
                </a:solidFill>
                <a:ea typeface="+mn-ea"/>
              </a:endParaRPr>
            </a:p>
          </p:txBody>
        </p:sp>
        <p:grpSp>
          <p:nvGrpSpPr>
            <p:cNvPr id="982" name="Group 57"/>
            <p:cNvGrpSpPr>
              <a:grpSpLocks/>
            </p:cNvGrpSpPr>
            <p:nvPr/>
          </p:nvGrpSpPr>
          <p:grpSpPr bwMode="auto">
            <a:xfrm>
              <a:off x="6360965" y="1365250"/>
              <a:ext cx="816270" cy="1088136"/>
              <a:chOff x="971551" y="1708150"/>
              <a:chExt cx="816270" cy="1088136"/>
            </a:xfrm>
          </p:grpSpPr>
          <p:sp>
            <p:nvSpPr>
              <p:cNvPr id="995" name="Rectangle 994"/>
              <p:cNvSpPr/>
              <p:nvPr/>
            </p:nvSpPr>
            <p:spPr bwMode="auto">
              <a:xfrm>
                <a:off x="971699" y="1708146"/>
                <a:ext cx="811212" cy="1087374"/>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996" name="Rectangle 995"/>
              <p:cNvSpPr/>
              <p:nvPr/>
            </p:nvSpPr>
            <p:spPr bwMode="auto">
              <a:xfrm>
                <a:off x="976461" y="1784342"/>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97" name="Rectangle 996"/>
              <p:cNvSpPr/>
              <p:nvPr/>
            </p:nvSpPr>
            <p:spPr bwMode="auto">
              <a:xfrm>
                <a:off x="976461" y="1895460"/>
                <a:ext cx="811213"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98" name="Rectangle 997"/>
              <p:cNvSpPr/>
              <p:nvPr/>
            </p:nvSpPr>
            <p:spPr bwMode="auto">
              <a:xfrm>
                <a:off x="976461" y="2008166"/>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99" name="Rectangle 998"/>
              <p:cNvSpPr/>
              <p:nvPr/>
            </p:nvSpPr>
            <p:spPr bwMode="auto">
              <a:xfrm>
                <a:off x="976461" y="2119285"/>
                <a:ext cx="811213"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00" name="Rectangle 999"/>
              <p:cNvSpPr/>
              <p:nvPr/>
            </p:nvSpPr>
            <p:spPr bwMode="auto">
              <a:xfrm>
                <a:off x="976461" y="2231990"/>
                <a:ext cx="811213"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01" name="Rectangle 1000"/>
              <p:cNvSpPr/>
              <p:nvPr/>
            </p:nvSpPr>
            <p:spPr bwMode="auto">
              <a:xfrm>
                <a:off x="976461" y="2344697"/>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02" name="Rectangle 1001"/>
              <p:cNvSpPr/>
              <p:nvPr/>
            </p:nvSpPr>
            <p:spPr bwMode="auto">
              <a:xfrm>
                <a:off x="976461" y="2455815"/>
                <a:ext cx="811213"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03" name="Rectangle 1002"/>
              <p:cNvSpPr/>
              <p:nvPr/>
            </p:nvSpPr>
            <p:spPr bwMode="auto">
              <a:xfrm>
                <a:off x="976461" y="2568520"/>
                <a:ext cx="811213"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004" name="Rectangle 1003"/>
              <p:cNvSpPr/>
              <p:nvPr/>
            </p:nvSpPr>
            <p:spPr bwMode="auto">
              <a:xfrm>
                <a:off x="976461" y="2681227"/>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sp>
          <p:nvSpPr>
            <p:cNvPr id="983" name="Rectangle 982"/>
            <p:cNvSpPr/>
            <p:nvPr/>
          </p:nvSpPr>
          <p:spPr bwMode="auto">
            <a:xfrm>
              <a:off x="1663700" y="2365312"/>
              <a:ext cx="2273300" cy="461936"/>
            </a:xfrm>
            <a:prstGeom prst="rect">
              <a:avLst/>
            </a:prstGeom>
            <a:ln w="19050">
              <a:noFill/>
            </a:ln>
          </p:spPr>
          <p:txBody>
            <a:bodyPr>
              <a:spAutoFit/>
            </a:bodyPr>
            <a:lstStyle/>
            <a:p>
              <a:pPr algn="ctr">
                <a:defRPr/>
              </a:pPr>
              <a:r>
                <a:rPr lang="en-US" sz="2400" b="0" dirty="0">
                  <a:solidFill>
                    <a:schemeClr val="tx2">
                      <a:lumMod val="60000"/>
                      <a:lumOff val="40000"/>
                    </a:schemeClr>
                  </a:solidFill>
                  <a:ea typeface="+mn-ea"/>
                </a:rPr>
                <a:t>Schedule </a:t>
              </a:r>
              <a:r>
                <a:rPr lang="en-US" sz="2400" b="0" dirty="0" err="1">
                  <a:solidFill>
                    <a:schemeClr val="tx2">
                      <a:lumMod val="60000"/>
                      <a:lumOff val="40000"/>
                    </a:schemeClr>
                  </a:solidFill>
                  <a:ea typeface="+mn-ea"/>
                </a:rPr>
                <a:t>Rec</a:t>
              </a:r>
              <a:endParaRPr lang="en-US" sz="2400" b="0" dirty="0">
                <a:solidFill>
                  <a:schemeClr val="tx2">
                    <a:lumMod val="60000"/>
                    <a:lumOff val="40000"/>
                  </a:schemeClr>
                </a:solidFill>
                <a:ea typeface="+mn-ea"/>
              </a:endParaRPr>
            </a:p>
          </p:txBody>
        </p:sp>
        <p:grpSp>
          <p:nvGrpSpPr>
            <p:cNvPr id="984" name="Group 57"/>
            <p:cNvGrpSpPr>
              <a:grpSpLocks/>
            </p:cNvGrpSpPr>
            <p:nvPr/>
          </p:nvGrpSpPr>
          <p:grpSpPr bwMode="auto">
            <a:xfrm>
              <a:off x="2392215" y="1289050"/>
              <a:ext cx="816270" cy="1088136"/>
              <a:chOff x="971551" y="1708150"/>
              <a:chExt cx="816270" cy="1088136"/>
            </a:xfrm>
          </p:grpSpPr>
          <p:sp>
            <p:nvSpPr>
              <p:cNvPr id="985" name="Rectangle 984"/>
              <p:cNvSpPr/>
              <p:nvPr/>
            </p:nvSpPr>
            <p:spPr bwMode="auto">
              <a:xfrm>
                <a:off x="971699" y="1708150"/>
                <a:ext cx="811212" cy="1087374"/>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986" name="Rectangle 985"/>
              <p:cNvSpPr/>
              <p:nvPr/>
            </p:nvSpPr>
            <p:spPr bwMode="auto">
              <a:xfrm>
                <a:off x="976461" y="1784346"/>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87" name="Rectangle 986"/>
              <p:cNvSpPr/>
              <p:nvPr/>
            </p:nvSpPr>
            <p:spPr bwMode="auto">
              <a:xfrm>
                <a:off x="976461" y="1895464"/>
                <a:ext cx="811213"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88" name="Rectangle 987"/>
              <p:cNvSpPr/>
              <p:nvPr/>
            </p:nvSpPr>
            <p:spPr bwMode="auto">
              <a:xfrm>
                <a:off x="976461" y="2008170"/>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89" name="Rectangle 988"/>
              <p:cNvSpPr/>
              <p:nvPr/>
            </p:nvSpPr>
            <p:spPr bwMode="auto">
              <a:xfrm>
                <a:off x="976461" y="2119289"/>
                <a:ext cx="811213"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90" name="Rectangle 989"/>
              <p:cNvSpPr/>
              <p:nvPr/>
            </p:nvSpPr>
            <p:spPr bwMode="auto">
              <a:xfrm>
                <a:off x="976461" y="2231994"/>
                <a:ext cx="811213"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91" name="Rectangle 990"/>
              <p:cNvSpPr/>
              <p:nvPr/>
            </p:nvSpPr>
            <p:spPr bwMode="auto">
              <a:xfrm>
                <a:off x="976461" y="2344701"/>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92" name="Rectangle 991"/>
              <p:cNvSpPr/>
              <p:nvPr/>
            </p:nvSpPr>
            <p:spPr bwMode="auto">
              <a:xfrm>
                <a:off x="976461" y="2455819"/>
                <a:ext cx="811213" cy="55559"/>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93" name="Rectangle 992"/>
              <p:cNvSpPr/>
              <p:nvPr/>
            </p:nvSpPr>
            <p:spPr bwMode="auto">
              <a:xfrm>
                <a:off x="976461" y="2568524"/>
                <a:ext cx="811213" cy="55560"/>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994" name="Rectangle 993"/>
              <p:cNvSpPr/>
              <p:nvPr/>
            </p:nvSpPr>
            <p:spPr bwMode="auto">
              <a:xfrm>
                <a:off x="976461" y="2681231"/>
                <a:ext cx="811213" cy="5397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sp>
        <p:nvSpPr>
          <p:cNvPr id="1045" name="Rectangle 1044"/>
          <p:cNvSpPr/>
          <p:nvPr/>
        </p:nvSpPr>
        <p:spPr bwMode="auto">
          <a:xfrm>
            <a:off x="1270525" y="3000908"/>
            <a:ext cx="811212" cy="55562"/>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1046" name="Rectangle 1045"/>
          <p:cNvSpPr/>
          <p:nvPr/>
        </p:nvSpPr>
        <p:spPr bwMode="auto">
          <a:xfrm>
            <a:off x="3239025" y="5375808"/>
            <a:ext cx="811212" cy="55562"/>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1047" name="Rectangle 1046"/>
          <p:cNvSpPr/>
          <p:nvPr/>
        </p:nvSpPr>
        <p:spPr bwMode="auto">
          <a:xfrm>
            <a:off x="2629425" y="1680108"/>
            <a:ext cx="811212" cy="55562"/>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1048" name="Rectangle 137"/>
          <p:cNvSpPr>
            <a:spLocks noChangeArrowheads="1"/>
          </p:cNvSpPr>
          <p:nvPr/>
        </p:nvSpPr>
        <p:spPr bwMode="auto">
          <a:xfrm>
            <a:off x="2946925" y="2543708"/>
            <a:ext cx="118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0"/>
              <a:t>Operand</a:t>
            </a:r>
          </a:p>
        </p:txBody>
      </p:sp>
      <p:grpSp>
        <p:nvGrpSpPr>
          <p:cNvPr id="1049" name="Group 141"/>
          <p:cNvGrpSpPr>
            <a:grpSpLocks/>
          </p:cNvGrpSpPr>
          <p:nvPr/>
        </p:nvGrpSpPr>
        <p:grpSpPr bwMode="auto">
          <a:xfrm>
            <a:off x="2956450" y="3196170"/>
            <a:ext cx="1179512" cy="877888"/>
            <a:chOff x="2719657" y="3366244"/>
            <a:chExt cx="1179620" cy="876507"/>
          </a:xfrm>
        </p:grpSpPr>
        <p:sp>
          <p:nvSpPr>
            <p:cNvPr id="1050" name="Circular Arrow 1049"/>
            <p:cNvSpPr/>
            <p:nvPr/>
          </p:nvSpPr>
          <p:spPr bwMode="auto">
            <a:xfrm rot="15503134">
              <a:off x="2708252" y="3461655"/>
              <a:ext cx="602301" cy="579490"/>
            </a:xfrm>
            <a:prstGeom prst="circularArrow">
              <a:avLst/>
            </a:prstGeom>
            <a:solidFill>
              <a:schemeClr val="tx2">
                <a:lumMod val="60000"/>
                <a:lumOff val="40000"/>
              </a:schemeClr>
            </a:solidFill>
            <a:ln w="12700" cap="flat" cmpd="sng" algn="ctr">
              <a:solidFill>
                <a:schemeClr val="tx2">
                  <a:lumMod val="60000"/>
                  <a:lumOff val="40000"/>
                </a:schemeClr>
              </a:solidFill>
              <a:prstDash val="solid"/>
              <a:round/>
              <a:headEnd type="none" w="sm" len="sm"/>
              <a:tailEnd type="none" w="sm" len="sm"/>
            </a:ln>
            <a:effectLst/>
          </p:spPr>
          <p:txBody>
            <a:bodyPr/>
            <a:lstStyle/>
            <a:p>
              <a:pPr>
                <a:defRPr/>
              </a:pPr>
              <a:endParaRPr lang="en-US" sz="2000" b="0">
                <a:ea typeface="+mn-ea"/>
              </a:endParaRPr>
            </a:p>
          </p:txBody>
        </p:sp>
        <p:sp>
          <p:nvSpPr>
            <p:cNvPr id="1051" name="Circular Arrow 1050"/>
            <p:cNvSpPr/>
            <p:nvPr/>
          </p:nvSpPr>
          <p:spPr bwMode="auto">
            <a:xfrm rot="16426625" flipV="1">
              <a:off x="3143494" y="3486968"/>
              <a:ext cx="876507" cy="635058"/>
            </a:xfrm>
            <a:prstGeom prst="circularArrow">
              <a:avLst>
                <a:gd name="adj1" fmla="val 12500"/>
                <a:gd name="adj2" fmla="val 1142319"/>
                <a:gd name="adj3" fmla="val 20457681"/>
                <a:gd name="adj4" fmla="val 8599958"/>
                <a:gd name="adj5" fmla="val 12500"/>
              </a:avLst>
            </a:prstGeom>
            <a:solidFill>
              <a:schemeClr val="tx2">
                <a:lumMod val="60000"/>
                <a:lumOff val="40000"/>
              </a:schemeClr>
            </a:solidFill>
            <a:ln w="12700" cap="flat" cmpd="sng" algn="ctr">
              <a:solidFill>
                <a:schemeClr val="tx2">
                  <a:lumMod val="60000"/>
                  <a:lumOff val="40000"/>
                </a:schemeClr>
              </a:solidFill>
              <a:prstDash val="solid"/>
              <a:round/>
              <a:headEnd type="none" w="sm" len="sm"/>
              <a:tailEnd type="none" w="sm" len="sm"/>
            </a:ln>
            <a:effectLst/>
          </p:spPr>
          <p:txBody>
            <a:bodyPr/>
            <a:lstStyle/>
            <a:p>
              <a:pPr>
                <a:defRPr/>
              </a:pPr>
              <a:endParaRPr lang="en-US" sz="2000" b="0">
                <a:ea typeface="+mn-ea"/>
              </a:endParaRPr>
            </a:p>
          </p:txBody>
        </p:sp>
      </p:grpSp>
    </p:spTree>
    <p:extLst>
      <p:ext uri="{BB962C8B-B14F-4D97-AF65-F5344CB8AC3E}">
        <p14:creationId xmlns:p14="http://schemas.microsoft.com/office/powerpoint/2010/main" val="2555195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animEffect transition="in" filter="fade">
                                      <p:cBhvr>
                                        <p:cTn id="7" dur="500"/>
                                        <p:tgtEl>
                                          <p:spTgt spid="9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6"/>
                                        </p:tgtEl>
                                        <p:attrNameLst>
                                          <p:attrName>style.visibility</p:attrName>
                                        </p:attrNameLst>
                                      </p:cBhvr>
                                      <p:to>
                                        <p:strVal val="visible"/>
                                      </p:to>
                                    </p:set>
                                    <p:animEffect transition="in" filter="fade">
                                      <p:cBhvr>
                                        <p:cTn id="12" dur="500"/>
                                        <p:tgtEl>
                                          <p:spTgt spid="10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5"/>
                                        </p:tgtEl>
                                        <p:attrNameLst>
                                          <p:attrName>style.visibility</p:attrName>
                                        </p:attrNameLst>
                                      </p:cBhvr>
                                      <p:to>
                                        <p:strVal val="visible"/>
                                      </p:to>
                                    </p:set>
                                    <p:animEffect transition="in" filter="fade">
                                      <p:cBhvr>
                                        <p:cTn id="17" dur="500"/>
                                        <p:tgtEl>
                                          <p:spTgt spid="1045"/>
                                        </p:tgtEl>
                                      </p:cBhvr>
                                    </p:animEffect>
                                  </p:childTnLst>
                                </p:cTn>
                              </p:par>
                              <p:par>
                                <p:cTn id="18" presetID="10" presetClass="entr" presetSubtype="0" fill="hold" nodeType="withEffect">
                                  <p:stCondLst>
                                    <p:cond delay="0"/>
                                  </p:stCondLst>
                                  <p:childTnLst>
                                    <p:set>
                                      <p:cBhvr>
                                        <p:cTn id="19" dur="1" fill="hold">
                                          <p:stCondLst>
                                            <p:cond delay="0"/>
                                          </p:stCondLst>
                                        </p:cTn>
                                        <p:tgtEl>
                                          <p:spTgt spid="1049"/>
                                        </p:tgtEl>
                                        <p:attrNameLst>
                                          <p:attrName>style.visibility</p:attrName>
                                        </p:attrNameLst>
                                      </p:cBhvr>
                                      <p:to>
                                        <p:strVal val="visible"/>
                                      </p:to>
                                    </p:set>
                                    <p:animEffect transition="in" filter="fade">
                                      <p:cBhvr>
                                        <p:cTn id="20" dur="500"/>
                                        <p:tgtEl>
                                          <p:spTgt spid="10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47"/>
                                        </p:tgtEl>
                                        <p:attrNameLst>
                                          <p:attrName>style.visibility</p:attrName>
                                        </p:attrNameLst>
                                      </p:cBhvr>
                                      <p:to>
                                        <p:strVal val="visible"/>
                                      </p:to>
                                    </p:set>
                                    <p:animEffect transition="in" filter="fade">
                                      <p:cBhvr>
                                        <p:cTn id="23" dur="500"/>
                                        <p:tgtEl>
                                          <p:spTgt spid="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animBg="1"/>
      <p:bldP spid="1046" grpId="0" animBg="1"/>
      <p:bldP spid="1047"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smtClean="0">
                <a:solidFill>
                  <a:srgbClr val="D5EBFF"/>
                </a:solidFill>
                <a:latin typeface="Arial" charset="0"/>
              </a:rPr>
              <a:t>Example: Self-Consistency Check</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223</a:t>
            </a:fld>
            <a:endParaRPr lang="en-US" sz="1400">
              <a:solidFill>
                <a:srgbClr val="FFFFFF"/>
              </a:solidFill>
            </a:endParaRPr>
          </a:p>
        </p:txBody>
      </p:sp>
      <p:cxnSp>
        <p:nvCxnSpPr>
          <p:cNvPr id="108" name="Straight Connector 47"/>
          <p:cNvCxnSpPr>
            <a:cxnSpLocks noChangeShapeType="1"/>
          </p:cNvCxnSpPr>
          <p:nvPr/>
        </p:nvCxnSpPr>
        <p:spPr bwMode="auto">
          <a:xfrm rot="10800000" flipV="1">
            <a:off x="3929063" y="1822450"/>
            <a:ext cx="249237" cy="1285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9" name="Straight Arrow Connector 52"/>
          <p:cNvCxnSpPr>
            <a:cxnSpLocks noChangeShapeType="1"/>
          </p:cNvCxnSpPr>
          <p:nvPr/>
        </p:nvCxnSpPr>
        <p:spPr bwMode="auto">
          <a:xfrm rot="16200000" flipH="1">
            <a:off x="3856831" y="1926432"/>
            <a:ext cx="392113" cy="635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0" name="TextBox 77"/>
          <p:cNvSpPr txBox="1">
            <a:spLocks noChangeArrowheads="1"/>
          </p:cNvSpPr>
          <p:nvPr/>
        </p:nvSpPr>
        <p:spPr bwMode="auto">
          <a:xfrm>
            <a:off x="2859088" y="1338263"/>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X</a:t>
            </a:r>
          </a:p>
        </p:txBody>
      </p:sp>
      <p:sp>
        <p:nvSpPr>
          <p:cNvPr id="111" name="TextBox 77"/>
          <p:cNvSpPr txBox="1">
            <a:spLocks noChangeArrowheads="1"/>
          </p:cNvSpPr>
          <p:nvPr/>
        </p:nvSpPr>
        <p:spPr bwMode="auto">
          <a:xfrm>
            <a:off x="1809750" y="2752725"/>
            <a:ext cx="150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Comb.</a:t>
            </a:r>
          </a:p>
        </p:txBody>
      </p:sp>
      <p:sp>
        <p:nvSpPr>
          <p:cNvPr id="112" name="Flowchart: Manual Operation 27"/>
          <p:cNvSpPr>
            <a:spLocks noChangeArrowheads="1"/>
          </p:cNvSpPr>
          <p:nvPr/>
        </p:nvSpPr>
        <p:spPr bwMode="auto">
          <a:xfrm>
            <a:off x="3402013" y="2106613"/>
            <a:ext cx="3724275" cy="1695450"/>
          </a:xfrm>
          <a:prstGeom prst="flowChartManualOperat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113" name="Isosceles Triangle 28"/>
          <p:cNvSpPr>
            <a:spLocks noChangeArrowheads="1"/>
          </p:cNvSpPr>
          <p:nvPr/>
        </p:nvSpPr>
        <p:spPr bwMode="auto">
          <a:xfrm rot="5400000">
            <a:off x="1983581" y="2369344"/>
            <a:ext cx="1338263" cy="1311275"/>
          </a:xfrm>
          <a:prstGeom prst="triangle">
            <a:avLst>
              <a:gd name="adj" fmla="val 50000"/>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cxnSp>
        <p:nvCxnSpPr>
          <p:cNvPr id="114" name="Straight Connector 32"/>
          <p:cNvCxnSpPr>
            <a:cxnSpLocks noChangeShapeType="1"/>
          </p:cNvCxnSpPr>
          <p:nvPr/>
        </p:nvCxnSpPr>
        <p:spPr bwMode="auto">
          <a:xfrm>
            <a:off x="1560513" y="3021013"/>
            <a:ext cx="436562"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5" name="Straight Connector 33"/>
          <p:cNvCxnSpPr>
            <a:cxnSpLocks noChangeShapeType="1"/>
          </p:cNvCxnSpPr>
          <p:nvPr/>
        </p:nvCxnSpPr>
        <p:spPr bwMode="auto">
          <a:xfrm>
            <a:off x="3321050" y="3025775"/>
            <a:ext cx="4953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16" name="TextBox 77"/>
          <p:cNvSpPr txBox="1">
            <a:spLocks noChangeArrowheads="1"/>
          </p:cNvSpPr>
          <p:nvPr/>
        </p:nvSpPr>
        <p:spPr bwMode="auto">
          <a:xfrm>
            <a:off x="392113" y="2816225"/>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C</a:t>
            </a:r>
          </a:p>
        </p:txBody>
      </p:sp>
      <p:cxnSp>
        <p:nvCxnSpPr>
          <p:cNvPr id="117" name="Straight Arrow Connector 52"/>
          <p:cNvCxnSpPr>
            <a:cxnSpLocks noChangeShapeType="1"/>
          </p:cNvCxnSpPr>
          <p:nvPr/>
        </p:nvCxnSpPr>
        <p:spPr bwMode="auto">
          <a:xfrm rot="16200000" flipH="1">
            <a:off x="6114256" y="1916907"/>
            <a:ext cx="392113" cy="635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8" name="TextBox 77"/>
          <p:cNvSpPr txBox="1">
            <a:spLocks noChangeArrowheads="1"/>
          </p:cNvSpPr>
          <p:nvPr/>
        </p:nvSpPr>
        <p:spPr bwMode="auto">
          <a:xfrm>
            <a:off x="5124450" y="1328738"/>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Y</a:t>
            </a:r>
          </a:p>
        </p:txBody>
      </p:sp>
      <p:sp>
        <p:nvSpPr>
          <p:cNvPr id="119" name="TextBox 77"/>
          <p:cNvSpPr txBox="1">
            <a:spLocks noChangeArrowheads="1"/>
          </p:cNvSpPr>
          <p:nvPr/>
        </p:nvSpPr>
        <p:spPr bwMode="auto">
          <a:xfrm>
            <a:off x="4054475" y="4352925"/>
            <a:ext cx="237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Z</a:t>
            </a:r>
          </a:p>
        </p:txBody>
      </p:sp>
      <p:cxnSp>
        <p:nvCxnSpPr>
          <p:cNvPr id="120" name="Straight Arrow Connector 52"/>
          <p:cNvCxnSpPr>
            <a:cxnSpLocks noChangeShapeType="1"/>
            <a:endCxn id="119" idx="0"/>
          </p:cNvCxnSpPr>
          <p:nvPr/>
        </p:nvCxnSpPr>
        <p:spPr bwMode="auto">
          <a:xfrm rot="5400000">
            <a:off x="4964906" y="4069557"/>
            <a:ext cx="566737"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21" name="TextBox 77"/>
          <p:cNvSpPr txBox="1">
            <a:spLocks noChangeArrowheads="1"/>
          </p:cNvSpPr>
          <p:nvPr/>
        </p:nvSpPr>
        <p:spPr bwMode="auto">
          <a:xfrm>
            <a:off x="2695575" y="3095625"/>
            <a:ext cx="150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S</a:t>
            </a:r>
          </a:p>
        </p:txBody>
      </p:sp>
      <p:cxnSp>
        <p:nvCxnSpPr>
          <p:cNvPr id="122" name="Straight Connector 44"/>
          <p:cNvCxnSpPr>
            <a:cxnSpLocks noChangeShapeType="1"/>
          </p:cNvCxnSpPr>
          <p:nvPr/>
        </p:nvCxnSpPr>
        <p:spPr bwMode="auto">
          <a:xfrm rot="10800000" flipV="1">
            <a:off x="6192838" y="1758950"/>
            <a:ext cx="247650" cy="1301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3" name="Straight Connector 46"/>
          <p:cNvCxnSpPr>
            <a:cxnSpLocks noChangeShapeType="1"/>
          </p:cNvCxnSpPr>
          <p:nvPr/>
        </p:nvCxnSpPr>
        <p:spPr bwMode="auto">
          <a:xfrm rot="10800000" flipV="1">
            <a:off x="5102225" y="3870325"/>
            <a:ext cx="247650" cy="1285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4" name="Straight Connector 48"/>
          <p:cNvCxnSpPr>
            <a:cxnSpLocks noChangeShapeType="1"/>
          </p:cNvCxnSpPr>
          <p:nvPr/>
        </p:nvCxnSpPr>
        <p:spPr bwMode="auto">
          <a:xfrm rot="5400000">
            <a:off x="1576388" y="2967037"/>
            <a:ext cx="247650" cy="1238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125" name="Group 87"/>
          <p:cNvGrpSpPr>
            <a:grpSpLocks/>
          </p:cNvGrpSpPr>
          <p:nvPr/>
        </p:nvGrpSpPr>
        <p:grpSpPr bwMode="auto">
          <a:xfrm>
            <a:off x="481013" y="706438"/>
            <a:ext cx="7775575" cy="4614862"/>
            <a:chOff x="481173" y="707023"/>
            <a:chExt cx="7775257" cy="4614277"/>
          </a:xfrm>
        </p:grpSpPr>
        <p:grpSp>
          <p:nvGrpSpPr>
            <p:cNvPr id="126" name="Group 82"/>
            <p:cNvGrpSpPr>
              <a:grpSpLocks/>
            </p:cNvGrpSpPr>
            <p:nvPr/>
          </p:nvGrpSpPr>
          <p:grpSpPr bwMode="auto">
            <a:xfrm>
              <a:off x="2494516" y="1143000"/>
              <a:ext cx="822960" cy="1104900"/>
              <a:chOff x="2565400" y="4216400"/>
              <a:chExt cx="822960" cy="1653540"/>
            </a:xfrm>
          </p:grpSpPr>
          <p:sp>
            <p:nvSpPr>
              <p:cNvPr id="164" name="Rectangle 163"/>
              <p:cNvSpPr/>
              <p:nvPr/>
            </p:nvSpPr>
            <p:spPr bwMode="auto">
              <a:xfrm>
                <a:off x="2564925" y="4217193"/>
                <a:ext cx="823878"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65" name="Rectangle 164"/>
              <p:cNvSpPr/>
              <p:nvPr/>
            </p:nvSpPr>
            <p:spPr bwMode="auto">
              <a:xfrm>
                <a:off x="2569687" y="4350220"/>
                <a:ext cx="812766"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66" name="Rectangle 165"/>
              <p:cNvSpPr/>
              <p:nvPr/>
            </p:nvSpPr>
            <p:spPr bwMode="auto">
              <a:xfrm>
                <a:off x="2569687" y="4516503"/>
                <a:ext cx="812766"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67" name="Rectangle 166"/>
              <p:cNvSpPr/>
              <p:nvPr/>
            </p:nvSpPr>
            <p:spPr bwMode="auto">
              <a:xfrm>
                <a:off x="2569687" y="4685162"/>
                <a:ext cx="812766"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68" name="Rectangle 167"/>
              <p:cNvSpPr/>
              <p:nvPr/>
            </p:nvSpPr>
            <p:spPr bwMode="auto">
              <a:xfrm>
                <a:off x="2569687" y="4853820"/>
                <a:ext cx="812766"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69" name="Rectangle 168"/>
              <p:cNvSpPr/>
              <p:nvPr/>
            </p:nvSpPr>
            <p:spPr bwMode="auto">
              <a:xfrm>
                <a:off x="2569687" y="5020104"/>
                <a:ext cx="812766"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70" name="Rectangle 169"/>
              <p:cNvSpPr/>
              <p:nvPr/>
            </p:nvSpPr>
            <p:spPr bwMode="auto">
              <a:xfrm>
                <a:off x="2569687" y="5188763"/>
                <a:ext cx="812766"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71" name="Rectangle 170"/>
              <p:cNvSpPr/>
              <p:nvPr/>
            </p:nvSpPr>
            <p:spPr bwMode="auto">
              <a:xfrm>
                <a:off x="2569687" y="5357421"/>
                <a:ext cx="812766"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72" name="Rectangle 171"/>
              <p:cNvSpPr/>
              <p:nvPr/>
            </p:nvSpPr>
            <p:spPr bwMode="auto">
              <a:xfrm>
                <a:off x="2569687" y="5523704"/>
                <a:ext cx="812766"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73" name="Rectangle 172"/>
              <p:cNvSpPr/>
              <p:nvPr/>
            </p:nvSpPr>
            <p:spPr bwMode="auto">
              <a:xfrm>
                <a:off x="2569687" y="5692364"/>
                <a:ext cx="812766"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nvGrpSpPr>
            <p:cNvPr id="127" name="Group 82"/>
            <p:cNvGrpSpPr>
              <a:grpSpLocks/>
            </p:cNvGrpSpPr>
            <p:nvPr/>
          </p:nvGrpSpPr>
          <p:grpSpPr bwMode="auto">
            <a:xfrm>
              <a:off x="685800" y="1676400"/>
              <a:ext cx="822960" cy="1104900"/>
              <a:chOff x="2565400" y="4216400"/>
              <a:chExt cx="822960" cy="1653540"/>
            </a:xfrm>
          </p:grpSpPr>
          <p:sp>
            <p:nvSpPr>
              <p:cNvPr id="154" name="Rectangle 153"/>
              <p:cNvSpPr/>
              <p:nvPr/>
            </p:nvSpPr>
            <p:spPr bwMode="auto">
              <a:xfrm>
                <a:off x="2565552" y="4217091"/>
                <a:ext cx="822291"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55" name="Rectangle 154"/>
              <p:cNvSpPr/>
              <p:nvPr/>
            </p:nvSpPr>
            <p:spPr bwMode="auto">
              <a:xfrm>
                <a:off x="2570315" y="4350118"/>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6" name="Rectangle 155"/>
              <p:cNvSpPr/>
              <p:nvPr/>
            </p:nvSpPr>
            <p:spPr bwMode="auto">
              <a:xfrm>
                <a:off x="2570315" y="4516401"/>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7" name="Rectangle 156"/>
              <p:cNvSpPr/>
              <p:nvPr/>
            </p:nvSpPr>
            <p:spPr bwMode="auto">
              <a:xfrm>
                <a:off x="2570315" y="4685061"/>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8" name="Rectangle 157"/>
              <p:cNvSpPr/>
              <p:nvPr/>
            </p:nvSpPr>
            <p:spPr bwMode="auto">
              <a:xfrm>
                <a:off x="2570315" y="4853719"/>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9" name="Rectangle 158"/>
              <p:cNvSpPr/>
              <p:nvPr/>
            </p:nvSpPr>
            <p:spPr bwMode="auto">
              <a:xfrm>
                <a:off x="2570315" y="5020002"/>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60" name="Rectangle 159"/>
              <p:cNvSpPr/>
              <p:nvPr/>
            </p:nvSpPr>
            <p:spPr bwMode="auto">
              <a:xfrm>
                <a:off x="2570315" y="5188661"/>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61" name="Rectangle 160"/>
              <p:cNvSpPr/>
              <p:nvPr/>
            </p:nvSpPr>
            <p:spPr bwMode="auto">
              <a:xfrm>
                <a:off x="2570315" y="5357319"/>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62" name="Rectangle 161"/>
              <p:cNvSpPr/>
              <p:nvPr/>
            </p:nvSpPr>
            <p:spPr bwMode="auto">
              <a:xfrm>
                <a:off x="2570315" y="5523602"/>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63" name="Rectangle 162"/>
              <p:cNvSpPr/>
              <p:nvPr/>
            </p:nvSpPr>
            <p:spPr bwMode="auto">
              <a:xfrm>
                <a:off x="2570315" y="5692262"/>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nvGrpSpPr>
            <p:cNvPr id="128" name="Group 82"/>
            <p:cNvGrpSpPr>
              <a:grpSpLocks/>
            </p:cNvGrpSpPr>
            <p:nvPr/>
          </p:nvGrpSpPr>
          <p:grpSpPr bwMode="auto">
            <a:xfrm>
              <a:off x="7224565" y="1143000"/>
              <a:ext cx="822960" cy="1104900"/>
              <a:chOff x="2565400" y="4216400"/>
              <a:chExt cx="822960" cy="1653540"/>
            </a:xfrm>
          </p:grpSpPr>
          <p:sp>
            <p:nvSpPr>
              <p:cNvPr id="144" name="Rectangle 143"/>
              <p:cNvSpPr/>
              <p:nvPr/>
            </p:nvSpPr>
            <p:spPr bwMode="auto">
              <a:xfrm>
                <a:off x="2565432" y="4217193"/>
                <a:ext cx="822291"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45" name="Rectangle 144"/>
              <p:cNvSpPr/>
              <p:nvPr/>
            </p:nvSpPr>
            <p:spPr bwMode="auto">
              <a:xfrm>
                <a:off x="2570194" y="4350220"/>
                <a:ext cx="811179"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6" name="Rectangle 145"/>
              <p:cNvSpPr/>
              <p:nvPr/>
            </p:nvSpPr>
            <p:spPr bwMode="auto">
              <a:xfrm>
                <a:off x="2570194" y="4516503"/>
                <a:ext cx="811179"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7" name="Rectangle 146"/>
              <p:cNvSpPr/>
              <p:nvPr/>
            </p:nvSpPr>
            <p:spPr bwMode="auto">
              <a:xfrm>
                <a:off x="2570194" y="4685162"/>
                <a:ext cx="811179"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8" name="Rectangle 147"/>
              <p:cNvSpPr/>
              <p:nvPr/>
            </p:nvSpPr>
            <p:spPr bwMode="auto">
              <a:xfrm>
                <a:off x="2570194" y="4853820"/>
                <a:ext cx="811179"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9" name="Rectangle 148"/>
              <p:cNvSpPr/>
              <p:nvPr/>
            </p:nvSpPr>
            <p:spPr bwMode="auto">
              <a:xfrm>
                <a:off x="2570194" y="5020104"/>
                <a:ext cx="811179"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0" name="Rectangle 149"/>
              <p:cNvSpPr/>
              <p:nvPr/>
            </p:nvSpPr>
            <p:spPr bwMode="auto">
              <a:xfrm>
                <a:off x="2570194" y="5188763"/>
                <a:ext cx="811179"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1" name="Rectangle 150"/>
              <p:cNvSpPr/>
              <p:nvPr/>
            </p:nvSpPr>
            <p:spPr bwMode="auto">
              <a:xfrm>
                <a:off x="2570194" y="5357421"/>
                <a:ext cx="811179"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2" name="Rectangle 151"/>
              <p:cNvSpPr/>
              <p:nvPr/>
            </p:nvSpPr>
            <p:spPr bwMode="auto">
              <a:xfrm>
                <a:off x="2570194" y="5523704"/>
                <a:ext cx="811179"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3" name="Rectangle 152"/>
              <p:cNvSpPr/>
              <p:nvPr/>
            </p:nvSpPr>
            <p:spPr bwMode="auto">
              <a:xfrm>
                <a:off x="2570194" y="5692364"/>
                <a:ext cx="811179"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nvGrpSpPr>
            <p:cNvPr id="129" name="Group 82"/>
            <p:cNvGrpSpPr>
              <a:grpSpLocks/>
            </p:cNvGrpSpPr>
            <p:nvPr/>
          </p:nvGrpSpPr>
          <p:grpSpPr bwMode="auto">
            <a:xfrm>
              <a:off x="5664200" y="4216400"/>
              <a:ext cx="822960" cy="1104900"/>
              <a:chOff x="2565400" y="4216400"/>
              <a:chExt cx="822960" cy="1653540"/>
            </a:xfrm>
          </p:grpSpPr>
          <p:sp>
            <p:nvSpPr>
              <p:cNvPr id="134" name="Rectangle 133"/>
              <p:cNvSpPr/>
              <p:nvPr/>
            </p:nvSpPr>
            <p:spPr bwMode="auto">
              <a:xfrm>
                <a:off x="2565348" y="4216609"/>
                <a:ext cx="822291"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35" name="Rectangle 134"/>
              <p:cNvSpPr/>
              <p:nvPr/>
            </p:nvSpPr>
            <p:spPr bwMode="auto">
              <a:xfrm>
                <a:off x="2570111" y="4349636"/>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6" name="Rectangle 135"/>
              <p:cNvSpPr/>
              <p:nvPr/>
            </p:nvSpPr>
            <p:spPr bwMode="auto">
              <a:xfrm>
                <a:off x="2570111" y="4515919"/>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7" name="Rectangle 136"/>
              <p:cNvSpPr/>
              <p:nvPr/>
            </p:nvSpPr>
            <p:spPr bwMode="auto">
              <a:xfrm>
                <a:off x="2570111" y="4684579"/>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8" name="Rectangle 137"/>
              <p:cNvSpPr/>
              <p:nvPr/>
            </p:nvSpPr>
            <p:spPr bwMode="auto">
              <a:xfrm>
                <a:off x="2570111" y="4853237"/>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9" name="Rectangle 138"/>
              <p:cNvSpPr/>
              <p:nvPr/>
            </p:nvSpPr>
            <p:spPr bwMode="auto">
              <a:xfrm>
                <a:off x="2570111" y="5019520"/>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0" name="Rectangle 139"/>
              <p:cNvSpPr/>
              <p:nvPr/>
            </p:nvSpPr>
            <p:spPr bwMode="auto">
              <a:xfrm>
                <a:off x="2570111" y="5188179"/>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1" name="Rectangle 140"/>
              <p:cNvSpPr/>
              <p:nvPr/>
            </p:nvSpPr>
            <p:spPr bwMode="auto">
              <a:xfrm>
                <a:off x="2570111" y="5356837"/>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2" name="Rectangle 141"/>
              <p:cNvSpPr/>
              <p:nvPr/>
            </p:nvSpPr>
            <p:spPr bwMode="auto">
              <a:xfrm>
                <a:off x="2570111" y="5523121"/>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3" name="Rectangle 142"/>
              <p:cNvSpPr/>
              <p:nvPr/>
            </p:nvSpPr>
            <p:spPr bwMode="auto">
              <a:xfrm>
                <a:off x="2570111" y="5691780"/>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sp>
          <p:nvSpPr>
            <p:cNvPr id="130" name="Rectangle 129"/>
            <p:cNvSpPr/>
            <p:nvPr/>
          </p:nvSpPr>
          <p:spPr>
            <a:xfrm>
              <a:off x="2476578" y="707023"/>
              <a:ext cx="852453" cy="461903"/>
            </a:xfrm>
            <a:prstGeom prst="rect">
              <a:avLst/>
            </a:prstGeom>
            <a:ln w="19050">
              <a:noFill/>
            </a:ln>
          </p:spPr>
          <p:txBody>
            <a:bodyPr wrap="none">
              <a:spAutoFit/>
            </a:bodyPr>
            <a:lstStyle/>
            <a:p>
              <a:pPr algn="ctr">
                <a:defRPr/>
              </a:pPr>
              <a:r>
                <a:rPr lang="en-US" sz="2400" b="0" dirty="0" err="1">
                  <a:solidFill>
                    <a:schemeClr val="tx2">
                      <a:lumMod val="60000"/>
                      <a:lumOff val="40000"/>
                    </a:schemeClr>
                  </a:solidFill>
                  <a:ea typeface="+mn-ea"/>
                </a:rPr>
                <a:t>Alloc</a:t>
              </a:r>
              <a:endParaRPr lang="en-US" sz="2400" b="0" dirty="0">
                <a:solidFill>
                  <a:schemeClr val="tx2">
                    <a:lumMod val="60000"/>
                    <a:lumOff val="40000"/>
                  </a:schemeClr>
                </a:solidFill>
                <a:ea typeface="+mn-ea"/>
              </a:endParaRPr>
            </a:p>
          </p:txBody>
        </p:sp>
        <p:sp>
          <p:nvSpPr>
            <p:cNvPr id="131" name="Rectangle 130"/>
            <p:cNvSpPr/>
            <p:nvPr/>
          </p:nvSpPr>
          <p:spPr>
            <a:xfrm>
              <a:off x="481173" y="1253054"/>
              <a:ext cx="1247724" cy="461903"/>
            </a:xfrm>
            <a:prstGeom prst="rect">
              <a:avLst/>
            </a:prstGeom>
            <a:ln w="19050">
              <a:noFill/>
            </a:ln>
          </p:spPr>
          <p:txBody>
            <a:bodyPr wrap="none">
              <a:spAutoFit/>
            </a:bodyPr>
            <a:lstStyle/>
            <a:p>
              <a:pPr algn="ctr">
                <a:defRPr/>
              </a:pPr>
              <a:r>
                <a:rPr lang="en-US" sz="2400" b="0" dirty="0">
                  <a:solidFill>
                    <a:schemeClr val="tx2">
                      <a:lumMod val="60000"/>
                      <a:lumOff val="40000"/>
                    </a:schemeClr>
                  </a:solidFill>
                  <a:ea typeface="+mn-ea"/>
                </a:rPr>
                <a:t>Decode</a:t>
              </a:r>
            </a:p>
          </p:txBody>
        </p:sp>
        <p:sp>
          <p:nvSpPr>
            <p:cNvPr id="132" name="Rectangle 131"/>
            <p:cNvSpPr/>
            <p:nvPr/>
          </p:nvSpPr>
          <p:spPr>
            <a:xfrm>
              <a:off x="7008706" y="707023"/>
              <a:ext cx="1247724" cy="461903"/>
            </a:xfrm>
            <a:prstGeom prst="rect">
              <a:avLst/>
            </a:prstGeom>
            <a:ln w="19050">
              <a:noFill/>
            </a:ln>
          </p:spPr>
          <p:txBody>
            <a:bodyPr wrap="none">
              <a:spAutoFit/>
            </a:bodyPr>
            <a:lstStyle/>
            <a:p>
              <a:pPr algn="ctr">
                <a:defRPr/>
              </a:pPr>
              <a:r>
                <a:rPr lang="en-US" sz="2400" b="0" dirty="0">
                  <a:solidFill>
                    <a:schemeClr val="tx2">
                      <a:lumMod val="60000"/>
                      <a:lumOff val="40000"/>
                    </a:schemeClr>
                  </a:solidFill>
                  <a:ea typeface="+mn-ea"/>
                </a:rPr>
                <a:t>Decode</a:t>
              </a:r>
            </a:p>
          </p:txBody>
        </p:sp>
        <p:sp>
          <p:nvSpPr>
            <p:cNvPr id="133" name="Rectangle 132"/>
            <p:cNvSpPr/>
            <p:nvPr/>
          </p:nvSpPr>
          <p:spPr>
            <a:xfrm>
              <a:off x="5370473" y="3818129"/>
              <a:ext cx="1469965" cy="461903"/>
            </a:xfrm>
            <a:prstGeom prst="rect">
              <a:avLst/>
            </a:prstGeom>
            <a:ln w="19050">
              <a:noFill/>
            </a:ln>
          </p:spPr>
          <p:txBody>
            <a:bodyPr wrap="none">
              <a:spAutoFit/>
            </a:bodyPr>
            <a:lstStyle/>
            <a:p>
              <a:pPr algn="ctr">
                <a:defRPr/>
              </a:pPr>
              <a:r>
                <a:rPr lang="en-US" sz="2400" b="0" dirty="0">
                  <a:solidFill>
                    <a:schemeClr val="tx2">
                      <a:lumMod val="60000"/>
                      <a:lumOff val="40000"/>
                    </a:schemeClr>
                  </a:solidFill>
                  <a:ea typeface="+mn-ea"/>
                </a:rPr>
                <a:t>Schedule</a:t>
              </a:r>
            </a:p>
          </p:txBody>
        </p:sp>
      </p:grpSp>
      <p:sp>
        <p:nvSpPr>
          <p:cNvPr id="174" name="Explosion 1 75"/>
          <p:cNvSpPr>
            <a:spLocks noChangeArrowheads="1"/>
          </p:cNvSpPr>
          <p:nvPr/>
        </p:nvSpPr>
        <p:spPr bwMode="auto">
          <a:xfrm>
            <a:off x="4494213" y="3533775"/>
            <a:ext cx="831850" cy="1000125"/>
          </a:xfrm>
          <a:prstGeom prst="irregularSeal1">
            <a:avLst/>
          </a:prstGeom>
          <a:solidFill>
            <a:schemeClr val="bg1">
              <a:lumMod val="50000"/>
            </a:schemeClr>
          </a:solidFill>
          <a:ln w="38100" algn="ctr">
            <a:solidFill>
              <a:srgbClr val="66FFFF"/>
            </a:solidFill>
            <a:round/>
            <a:headEnd type="none" w="sm" len="sm"/>
            <a:tailEnd type="none" w="sm" len="sm"/>
          </a:ln>
        </p:spPr>
        <p:txBody>
          <a:bodyPr/>
          <a:lstStyle/>
          <a:p>
            <a:pPr algn="ctr"/>
            <a:endParaRPr lang="en-US" sz="2400" b="0">
              <a:solidFill>
                <a:srgbClr val="66FFFF"/>
              </a:solidFill>
            </a:endParaRPr>
          </a:p>
        </p:txBody>
      </p:sp>
      <p:sp>
        <p:nvSpPr>
          <p:cNvPr id="175" name="Rectangle 174"/>
          <p:cNvSpPr/>
          <p:nvPr/>
        </p:nvSpPr>
        <p:spPr bwMode="auto">
          <a:xfrm>
            <a:off x="5681663" y="4529138"/>
            <a:ext cx="811212" cy="55562"/>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grpSp>
        <p:nvGrpSpPr>
          <p:cNvPr id="176" name="Group 39"/>
          <p:cNvGrpSpPr>
            <a:grpSpLocks/>
          </p:cNvGrpSpPr>
          <p:nvPr/>
        </p:nvGrpSpPr>
        <p:grpSpPr bwMode="auto">
          <a:xfrm>
            <a:off x="1025525" y="5214938"/>
            <a:ext cx="4095750" cy="985837"/>
            <a:chOff x="977411" y="4214905"/>
            <a:chExt cx="4095507" cy="986657"/>
          </a:xfrm>
        </p:grpSpPr>
        <p:sp>
          <p:nvSpPr>
            <p:cNvPr id="177" name="Explosion 1 72"/>
            <p:cNvSpPr>
              <a:spLocks noChangeArrowheads="1"/>
            </p:cNvSpPr>
            <p:nvPr/>
          </p:nvSpPr>
          <p:spPr bwMode="auto">
            <a:xfrm>
              <a:off x="4122062" y="4214905"/>
              <a:ext cx="950856" cy="986657"/>
            </a:xfrm>
            <a:prstGeom prst="irregularSeal1">
              <a:avLst/>
            </a:prstGeom>
            <a:solidFill>
              <a:schemeClr val="bg1">
                <a:lumMod val="50000"/>
              </a:schemeClr>
            </a:solidFill>
            <a:ln w="38100" algn="ctr">
              <a:solidFill>
                <a:schemeClr val="tx2"/>
              </a:solidFill>
              <a:round/>
              <a:headEnd type="none" w="sm" len="sm"/>
              <a:tailEnd type="none" w="sm" len="sm"/>
            </a:ln>
          </p:spPr>
          <p:txBody>
            <a:bodyPr/>
            <a:lstStyle/>
            <a:p>
              <a:pPr algn="ctr"/>
              <a:r>
                <a:rPr lang="en-US" sz="2400" b="0">
                  <a:solidFill>
                    <a:schemeClr val="tx2"/>
                  </a:solidFill>
                </a:rPr>
                <a:t>1</a:t>
              </a:r>
            </a:p>
          </p:txBody>
        </p:sp>
        <p:sp>
          <p:nvSpPr>
            <p:cNvPr id="178" name="Rectangle 74"/>
            <p:cNvSpPr>
              <a:spLocks noChangeArrowheads="1"/>
            </p:cNvSpPr>
            <p:nvPr/>
          </p:nvSpPr>
          <p:spPr bwMode="auto">
            <a:xfrm>
              <a:off x="977411" y="4453402"/>
              <a:ext cx="3297570" cy="49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sz="2400" b="0">
                  <a:solidFill>
                    <a:schemeClr val="tx2"/>
                  </a:solidFill>
                </a:rPr>
                <a:t>IF (Z ≠ X) AND (Z ≠ Y) </a:t>
              </a:r>
            </a:p>
          </p:txBody>
        </p:sp>
      </p:grpSp>
      <p:grpSp>
        <p:nvGrpSpPr>
          <p:cNvPr id="179" name="Group 136"/>
          <p:cNvGrpSpPr>
            <a:grpSpLocks/>
          </p:cNvGrpSpPr>
          <p:nvPr/>
        </p:nvGrpSpPr>
        <p:grpSpPr bwMode="auto">
          <a:xfrm>
            <a:off x="2506663" y="1354138"/>
            <a:ext cx="5548312" cy="258762"/>
            <a:chOff x="2506812" y="1354019"/>
            <a:chExt cx="5548459" cy="258190"/>
          </a:xfrm>
        </p:grpSpPr>
        <p:sp>
          <p:nvSpPr>
            <p:cNvPr id="180" name="Rectangle 179"/>
            <p:cNvSpPr/>
            <p:nvPr/>
          </p:nvSpPr>
          <p:spPr bwMode="auto">
            <a:xfrm>
              <a:off x="2506812" y="1556770"/>
              <a:ext cx="811233" cy="55439"/>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181" name="Rectangle 180"/>
            <p:cNvSpPr/>
            <p:nvPr/>
          </p:nvSpPr>
          <p:spPr bwMode="auto">
            <a:xfrm>
              <a:off x="7244038" y="1354019"/>
              <a:ext cx="811233" cy="55439"/>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grpSp>
      <p:sp>
        <p:nvSpPr>
          <p:cNvPr id="182" name="Explosion 1 46"/>
          <p:cNvSpPr>
            <a:spLocks noChangeArrowheads="1"/>
          </p:cNvSpPr>
          <p:nvPr/>
        </p:nvSpPr>
        <p:spPr bwMode="auto">
          <a:xfrm>
            <a:off x="4119563" y="2339975"/>
            <a:ext cx="1117600" cy="1084263"/>
          </a:xfrm>
          <a:prstGeom prst="irregularSeal1">
            <a:avLst/>
          </a:prstGeom>
          <a:solidFill>
            <a:schemeClr val="bg1">
              <a:lumMod val="50000"/>
            </a:schemeClr>
          </a:solidFill>
          <a:ln w="38100" algn="ctr">
            <a:solidFill>
              <a:schemeClr val="tx2"/>
            </a:solidFill>
            <a:round/>
            <a:headEnd type="none" w="sm" len="sm"/>
            <a:tailEnd type="none" w="sm" len="sm"/>
          </a:ln>
        </p:spPr>
        <p:txBody>
          <a:bodyPr/>
          <a:lstStyle/>
          <a:p>
            <a:pPr algn="ctr"/>
            <a:r>
              <a:rPr lang="en-US" sz="2400" b="0">
                <a:solidFill>
                  <a:schemeClr val="tx2"/>
                </a:solidFill>
              </a:rPr>
              <a:t>1</a:t>
            </a:r>
          </a:p>
        </p:txBody>
      </p:sp>
      <p:sp>
        <p:nvSpPr>
          <p:cNvPr id="183" name="Rectangle 18"/>
          <p:cNvSpPr>
            <a:spLocks noChangeArrowheads="1"/>
          </p:cNvSpPr>
          <p:nvPr/>
        </p:nvSpPr>
        <p:spPr bwMode="auto">
          <a:xfrm>
            <a:off x="514350" y="4108450"/>
            <a:ext cx="2773363" cy="1047750"/>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800" b="0">
                <a:solidFill>
                  <a:srgbClr val="66FFFF"/>
                </a:solidFill>
                <a:sym typeface="Wingdings" charset="0"/>
              </a:rPr>
              <a:t>No simulation required</a:t>
            </a:r>
          </a:p>
        </p:txBody>
      </p:sp>
    </p:spTree>
    <p:extLst>
      <p:ext uri="{BB962C8B-B14F-4D97-AF65-F5344CB8AC3E}">
        <p14:creationId xmlns:p14="http://schemas.microsoft.com/office/powerpoint/2010/main" val="1458443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500"/>
                                        <p:tgtEl>
                                          <p:spTgt spid="176"/>
                                        </p:tgtEl>
                                      </p:cBhvr>
                                    </p:animEffect>
                                  </p:childTnLst>
                                </p:cTn>
                              </p:par>
                              <p:par>
                                <p:cTn id="16" presetID="10" presetClass="entr" presetSubtype="0" fill="hold" nodeType="withEffect">
                                  <p:stCondLst>
                                    <p:cond delay="0"/>
                                  </p:stCondLst>
                                  <p:childTnLst>
                                    <p:set>
                                      <p:cBhvr>
                                        <p:cTn id="17" dur="1" fill="hold">
                                          <p:stCondLst>
                                            <p:cond delay="0"/>
                                          </p:stCondLst>
                                        </p:cTn>
                                        <p:tgtEl>
                                          <p:spTgt spid="179"/>
                                        </p:tgtEl>
                                        <p:attrNameLst>
                                          <p:attrName>style.visibility</p:attrName>
                                        </p:attrNameLst>
                                      </p:cBhvr>
                                      <p:to>
                                        <p:strVal val="visible"/>
                                      </p:to>
                                    </p:set>
                                    <p:animEffect transition="in" filter="fade">
                                      <p:cBhvr>
                                        <p:cTn id="18" dur="500"/>
                                        <p:tgtEl>
                                          <p:spTgt spid="17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3"/>
                                        </p:tgtEl>
                                        <p:attrNameLst>
                                          <p:attrName>style.visibility</p:attrName>
                                        </p:attrNameLst>
                                      </p:cBhvr>
                                      <p:to>
                                        <p:strVal val="visible"/>
                                      </p:to>
                                    </p:set>
                                    <p:animEffect transition="in" filter="fade">
                                      <p:cBhvr>
                                        <p:cTn id="23" dur="500"/>
                                        <p:tgtEl>
                                          <p:spTgt spid="18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2"/>
                                        </p:tgtEl>
                                        <p:attrNameLst>
                                          <p:attrName>style.visibility</p:attrName>
                                        </p:attrNameLst>
                                      </p:cBhvr>
                                      <p:to>
                                        <p:strVal val="visible"/>
                                      </p:to>
                                    </p:set>
                                    <p:animEffect transition="in" filter="fade">
                                      <p:cBhvr>
                                        <p:cTn id="26"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5" grpId="0" animBg="1"/>
      <p:bldP spid="182" grpId="0" animBg="1"/>
      <p:bldP spid="183"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smtClean="0">
                <a:solidFill>
                  <a:srgbClr val="D5EBFF"/>
                </a:solidFill>
                <a:latin typeface="Arial" charset="0"/>
              </a:rPr>
              <a:t>Example: Self-Consistency Check</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224</a:t>
            </a:fld>
            <a:endParaRPr lang="en-US" sz="1400">
              <a:solidFill>
                <a:srgbClr val="FFFFFF"/>
              </a:solidFill>
            </a:endParaRPr>
          </a:p>
        </p:txBody>
      </p:sp>
      <p:cxnSp>
        <p:nvCxnSpPr>
          <p:cNvPr id="232" name="Straight Connector 47"/>
          <p:cNvCxnSpPr>
            <a:cxnSpLocks noChangeShapeType="1"/>
          </p:cNvCxnSpPr>
          <p:nvPr/>
        </p:nvCxnSpPr>
        <p:spPr bwMode="auto">
          <a:xfrm rot="10800000" flipV="1">
            <a:off x="3929063" y="1822450"/>
            <a:ext cx="249237" cy="1285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33" name="Straight Arrow Connector 52"/>
          <p:cNvCxnSpPr>
            <a:cxnSpLocks noChangeShapeType="1"/>
          </p:cNvCxnSpPr>
          <p:nvPr/>
        </p:nvCxnSpPr>
        <p:spPr bwMode="auto">
          <a:xfrm rot="16200000" flipH="1">
            <a:off x="3856831" y="1926432"/>
            <a:ext cx="392113" cy="635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34" name="TextBox 77"/>
          <p:cNvSpPr txBox="1">
            <a:spLocks noChangeArrowheads="1"/>
          </p:cNvSpPr>
          <p:nvPr/>
        </p:nvSpPr>
        <p:spPr bwMode="auto">
          <a:xfrm>
            <a:off x="2859088" y="1338263"/>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X</a:t>
            </a:r>
          </a:p>
        </p:txBody>
      </p:sp>
      <p:sp>
        <p:nvSpPr>
          <p:cNvPr id="235" name="TextBox 77"/>
          <p:cNvSpPr txBox="1">
            <a:spLocks noChangeArrowheads="1"/>
          </p:cNvSpPr>
          <p:nvPr/>
        </p:nvSpPr>
        <p:spPr bwMode="auto">
          <a:xfrm>
            <a:off x="1809750" y="2752725"/>
            <a:ext cx="150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Comb.</a:t>
            </a:r>
          </a:p>
        </p:txBody>
      </p:sp>
      <p:sp>
        <p:nvSpPr>
          <p:cNvPr id="236" name="Flowchart: Manual Operation 27"/>
          <p:cNvSpPr>
            <a:spLocks noChangeArrowheads="1"/>
          </p:cNvSpPr>
          <p:nvPr/>
        </p:nvSpPr>
        <p:spPr bwMode="auto">
          <a:xfrm>
            <a:off x="3402013" y="2106613"/>
            <a:ext cx="3724275" cy="1695450"/>
          </a:xfrm>
          <a:prstGeom prst="flowChartManualOperat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237" name="Isosceles Triangle 28"/>
          <p:cNvSpPr>
            <a:spLocks noChangeArrowheads="1"/>
          </p:cNvSpPr>
          <p:nvPr/>
        </p:nvSpPr>
        <p:spPr bwMode="auto">
          <a:xfrm rot="5400000">
            <a:off x="1983581" y="2369344"/>
            <a:ext cx="1338263" cy="1311275"/>
          </a:xfrm>
          <a:prstGeom prst="triangle">
            <a:avLst>
              <a:gd name="adj" fmla="val 50000"/>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cxnSp>
        <p:nvCxnSpPr>
          <p:cNvPr id="238" name="Straight Connector 32"/>
          <p:cNvCxnSpPr>
            <a:cxnSpLocks noChangeShapeType="1"/>
          </p:cNvCxnSpPr>
          <p:nvPr/>
        </p:nvCxnSpPr>
        <p:spPr bwMode="auto">
          <a:xfrm>
            <a:off x="1560513" y="3021013"/>
            <a:ext cx="436562"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9" name="Straight Connector 33"/>
          <p:cNvCxnSpPr>
            <a:cxnSpLocks noChangeShapeType="1"/>
          </p:cNvCxnSpPr>
          <p:nvPr/>
        </p:nvCxnSpPr>
        <p:spPr bwMode="auto">
          <a:xfrm>
            <a:off x="3321050" y="3025775"/>
            <a:ext cx="4953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40" name="TextBox 77"/>
          <p:cNvSpPr txBox="1">
            <a:spLocks noChangeArrowheads="1"/>
          </p:cNvSpPr>
          <p:nvPr/>
        </p:nvSpPr>
        <p:spPr bwMode="auto">
          <a:xfrm>
            <a:off x="392113" y="2816225"/>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C</a:t>
            </a:r>
          </a:p>
        </p:txBody>
      </p:sp>
      <p:cxnSp>
        <p:nvCxnSpPr>
          <p:cNvPr id="241" name="Straight Arrow Connector 52"/>
          <p:cNvCxnSpPr>
            <a:cxnSpLocks noChangeShapeType="1"/>
          </p:cNvCxnSpPr>
          <p:nvPr/>
        </p:nvCxnSpPr>
        <p:spPr bwMode="auto">
          <a:xfrm rot="16200000" flipH="1">
            <a:off x="6114256" y="1916907"/>
            <a:ext cx="392113" cy="635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42" name="TextBox 77"/>
          <p:cNvSpPr txBox="1">
            <a:spLocks noChangeArrowheads="1"/>
          </p:cNvSpPr>
          <p:nvPr/>
        </p:nvSpPr>
        <p:spPr bwMode="auto">
          <a:xfrm>
            <a:off x="5124450" y="1328738"/>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Y</a:t>
            </a:r>
          </a:p>
        </p:txBody>
      </p:sp>
      <p:sp>
        <p:nvSpPr>
          <p:cNvPr id="243" name="TextBox 77"/>
          <p:cNvSpPr txBox="1">
            <a:spLocks noChangeArrowheads="1"/>
          </p:cNvSpPr>
          <p:nvPr/>
        </p:nvSpPr>
        <p:spPr bwMode="auto">
          <a:xfrm>
            <a:off x="4054475" y="4352925"/>
            <a:ext cx="237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Z</a:t>
            </a:r>
          </a:p>
        </p:txBody>
      </p:sp>
      <p:cxnSp>
        <p:nvCxnSpPr>
          <p:cNvPr id="244" name="Straight Arrow Connector 52"/>
          <p:cNvCxnSpPr>
            <a:cxnSpLocks noChangeShapeType="1"/>
            <a:endCxn id="243" idx="0"/>
          </p:cNvCxnSpPr>
          <p:nvPr/>
        </p:nvCxnSpPr>
        <p:spPr bwMode="auto">
          <a:xfrm rot="5400000">
            <a:off x="4964906" y="4069557"/>
            <a:ext cx="566737"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45" name="TextBox 77"/>
          <p:cNvSpPr txBox="1">
            <a:spLocks noChangeArrowheads="1"/>
          </p:cNvSpPr>
          <p:nvPr/>
        </p:nvSpPr>
        <p:spPr bwMode="auto">
          <a:xfrm>
            <a:off x="2695575" y="3095625"/>
            <a:ext cx="150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S</a:t>
            </a:r>
          </a:p>
        </p:txBody>
      </p:sp>
      <p:cxnSp>
        <p:nvCxnSpPr>
          <p:cNvPr id="246" name="Straight Connector 44"/>
          <p:cNvCxnSpPr>
            <a:cxnSpLocks noChangeShapeType="1"/>
          </p:cNvCxnSpPr>
          <p:nvPr/>
        </p:nvCxnSpPr>
        <p:spPr bwMode="auto">
          <a:xfrm rot="10800000" flipV="1">
            <a:off x="6192838" y="1758950"/>
            <a:ext cx="247650" cy="1301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47" name="Straight Connector 46"/>
          <p:cNvCxnSpPr>
            <a:cxnSpLocks noChangeShapeType="1"/>
          </p:cNvCxnSpPr>
          <p:nvPr/>
        </p:nvCxnSpPr>
        <p:spPr bwMode="auto">
          <a:xfrm rot="10800000" flipV="1">
            <a:off x="5102225" y="3870325"/>
            <a:ext cx="247650" cy="1285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48" name="Straight Connector 48"/>
          <p:cNvCxnSpPr>
            <a:cxnSpLocks noChangeShapeType="1"/>
          </p:cNvCxnSpPr>
          <p:nvPr/>
        </p:nvCxnSpPr>
        <p:spPr bwMode="auto">
          <a:xfrm rot="5400000">
            <a:off x="1576388" y="2967037"/>
            <a:ext cx="247650" cy="1238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249" name="Group 38"/>
          <p:cNvGrpSpPr>
            <a:grpSpLocks/>
          </p:cNvGrpSpPr>
          <p:nvPr/>
        </p:nvGrpSpPr>
        <p:grpSpPr bwMode="auto">
          <a:xfrm>
            <a:off x="1027113" y="5280025"/>
            <a:ext cx="7578725" cy="996950"/>
            <a:chOff x="966783" y="4923150"/>
            <a:chExt cx="7578576" cy="997473"/>
          </a:xfrm>
        </p:grpSpPr>
        <p:sp>
          <p:nvSpPr>
            <p:cNvPr id="250" name="Explosion 1 71"/>
            <p:cNvSpPr>
              <a:spLocks noChangeArrowheads="1"/>
            </p:cNvSpPr>
            <p:nvPr/>
          </p:nvSpPr>
          <p:spPr bwMode="auto">
            <a:xfrm>
              <a:off x="7545254" y="4923150"/>
              <a:ext cx="1000105" cy="997473"/>
            </a:xfrm>
            <a:prstGeom prst="irregularSeal1">
              <a:avLst/>
            </a:prstGeom>
            <a:solidFill>
              <a:schemeClr val="bg1">
                <a:lumMod val="50000"/>
              </a:schemeClr>
            </a:solidFill>
            <a:ln w="38100" algn="ctr">
              <a:solidFill>
                <a:schemeClr val="tx2"/>
              </a:solidFill>
              <a:round/>
              <a:headEnd type="none" w="sm" len="sm"/>
              <a:tailEnd type="none" w="sm" len="sm"/>
            </a:ln>
          </p:spPr>
          <p:txBody>
            <a:bodyPr/>
            <a:lstStyle/>
            <a:p>
              <a:pPr algn="ctr"/>
              <a:r>
                <a:rPr lang="en-US" sz="2400" b="0">
                  <a:solidFill>
                    <a:schemeClr val="tx2"/>
                  </a:solidFill>
                </a:rPr>
                <a:t>2</a:t>
              </a:r>
            </a:p>
          </p:txBody>
        </p:sp>
        <p:sp>
          <p:nvSpPr>
            <p:cNvPr id="251" name="Rectangle 73"/>
            <p:cNvSpPr>
              <a:spLocks noChangeArrowheads="1"/>
            </p:cNvSpPr>
            <p:nvPr/>
          </p:nvSpPr>
          <p:spPr bwMode="auto">
            <a:xfrm>
              <a:off x="966783" y="5097430"/>
              <a:ext cx="6630020" cy="53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sz="2400" b="0">
                  <a:solidFill>
                    <a:schemeClr val="tx2"/>
                  </a:solidFill>
                </a:rPr>
                <a:t>ELSE IF (C</a:t>
              </a:r>
              <a:r>
                <a:rPr lang="en-US" sz="2400" b="0" baseline="-25000">
                  <a:solidFill>
                    <a:schemeClr val="tx2"/>
                  </a:solidFill>
                </a:rPr>
                <a:t>i</a:t>
              </a:r>
              <a:r>
                <a:rPr lang="en-US" sz="2400" b="0">
                  <a:solidFill>
                    <a:schemeClr val="tx2"/>
                  </a:solidFill>
                </a:rPr>
                <a:t>=C</a:t>
              </a:r>
              <a:r>
                <a:rPr lang="en-US" sz="2400" b="0" baseline="-25000">
                  <a:solidFill>
                    <a:schemeClr val="tx2"/>
                  </a:solidFill>
                </a:rPr>
                <a:t>j</a:t>
              </a:r>
              <a:r>
                <a:rPr lang="en-US" sz="2400" b="0">
                  <a:solidFill>
                    <a:schemeClr val="tx2"/>
                  </a:solidFill>
                </a:rPr>
                <a:t> AND Z</a:t>
              </a:r>
              <a:r>
                <a:rPr lang="en-US" sz="2400" b="0" baseline="-25000">
                  <a:solidFill>
                    <a:schemeClr val="tx2"/>
                  </a:solidFill>
                </a:rPr>
                <a:t>i</a:t>
              </a:r>
              <a:r>
                <a:rPr lang="en-US" sz="2400" b="0">
                  <a:solidFill>
                    <a:schemeClr val="tx2"/>
                  </a:solidFill>
                </a:rPr>
                <a:t>=X</a:t>
              </a:r>
              <a:r>
                <a:rPr lang="en-US" sz="2400" b="0" baseline="-25000">
                  <a:solidFill>
                    <a:schemeClr val="tx2"/>
                  </a:solidFill>
                </a:rPr>
                <a:t>i</a:t>
              </a:r>
              <a:r>
                <a:rPr lang="en-US" sz="2400" b="0">
                  <a:solidFill>
                    <a:schemeClr val="tx2"/>
                  </a:solidFill>
                </a:rPr>
                <a:t> AND Z</a:t>
              </a:r>
              <a:r>
                <a:rPr lang="en-US" sz="2400" b="0" baseline="-25000">
                  <a:solidFill>
                    <a:schemeClr val="tx2"/>
                  </a:solidFill>
                </a:rPr>
                <a:t>j</a:t>
              </a:r>
              <a:r>
                <a:rPr lang="en-US" sz="2400" b="0">
                  <a:solidFill>
                    <a:schemeClr val="tx2"/>
                  </a:solidFill>
                </a:rPr>
                <a:t>=Y</a:t>
              </a:r>
              <a:r>
                <a:rPr lang="en-US" sz="2400" b="0" baseline="-25000">
                  <a:solidFill>
                    <a:schemeClr val="tx2"/>
                  </a:solidFill>
                </a:rPr>
                <a:t>j</a:t>
              </a:r>
              <a:r>
                <a:rPr lang="en-US" sz="2400" b="0">
                  <a:solidFill>
                    <a:schemeClr val="tx2"/>
                  </a:solidFill>
                </a:rPr>
                <a:t> for any i,j)</a:t>
              </a:r>
            </a:p>
          </p:txBody>
        </p:sp>
      </p:grpSp>
      <p:sp>
        <p:nvSpPr>
          <p:cNvPr id="252" name="Explosion 1 75"/>
          <p:cNvSpPr>
            <a:spLocks noChangeArrowheads="1"/>
          </p:cNvSpPr>
          <p:nvPr/>
        </p:nvSpPr>
        <p:spPr bwMode="auto">
          <a:xfrm>
            <a:off x="4494213" y="3533775"/>
            <a:ext cx="831850" cy="1000125"/>
          </a:xfrm>
          <a:prstGeom prst="irregularSeal1">
            <a:avLst/>
          </a:prstGeom>
          <a:solidFill>
            <a:schemeClr val="bg1">
              <a:lumMod val="50000"/>
            </a:schemeClr>
          </a:solidFill>
          <a:ln w="38100" algn="ctr">
            <a:solidFill>
              <a:srgbClr val="66FFFF"/>
            </a:solidFill>
            <a:round/>
            <a:headEnd type="none" w="sm" len="sm"/>
            <a:tailEnd type="none" w="sm" len="sm"/>
          </a:ln>
        </p:spPr>
        <p:txBody>
          <a:bodyPr/>
          <a:lstStyle/>
          <a:p>
            <a:pPr algn="ctr"/>
            <a:endParaRPr lang="en-US" sz="2400" b="0">
              <a:solidFill>
                <a:srgbClr val="66FFFF"/>
              </a:solidFill>
            </a:endParaRPr>
          </a:p>
        </p:txBody>
      </p:sp>
      <p:sp>
        <p:nvSpPr>
          <p:cNvPr id="253" name="Rectangle 252"/>
          <p:cNvSpPr/>
          <p:nvPr/>
        </p:nvSpPr>
        <p:spPr bwMode="auto">
          <a:xfrm>
            <a:off x="5667375" y="4529138"/>
            <a:ext cx="811213" cy="55562"/>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254" name="Rectangle 253"/>
          <p:cNvSpPr/>
          <p:nvPr/>
        </p:nvSpPr>
        <p:spPr bwMode="auto">
          <a:xfrm>
            <a:off x="7229475" y="1379538"/>
            <a:ext cx="811213" cy="55562"/>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255" name="Rectangle 254"/>
          <p:cNvSpPr/>
          <p:nvPr/>
        </p:nvSpPr>
        <p:spPr bwMode="auto">
          <a:xfrm>
            <a:off x="2492375" y="1316038"/>
            <a:ext cx="811213" cy="55562"/>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256" name="Rectangle 255"/>
          <p:cNvSpPr/>
          <p:nvPr/>
        </p:nvSpPr>
        <p:spPr bwMode="auto">
          <a:xfrm>
            <a:off x="701675" y="1798638"/>
            <a:ext cx="811213" cy="55562"/>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257" name="Explosion 1 45"/>
          <p:cNvSpPr>
            <a:spLocks noChangeArrowheads="1"/>
          </p:cNvSpPr>
          <p:nvPr/>
        </p:nvSpPr>
        <p:spPr bwMode="auto">
          <a:xfrm>
            <a:off x="1878013" y="2522538"/>
            <a:ext cx="1116012" cy="992187"/>
          </a:xfrm>
          <a:prstGeom prst="irregularSeal1">
            <a:avLst/>
          </a:prstGeom>
          <a:solidFill>
            <a:schemeClr val="bg1">
              <a:lumMod val="50000"/>
            </a:schemeClr>
          </a:solidFill>
          <a:ln w="38100" algn="ctr">
            <a:solidFill>
              <a:schemeClr val="tx2"/>
            </a:solidFill>
            <a:round/>
            <a:headEnd type="none" w="sm" len="sm"/>
            <a:tailEnd type="none" w="sm" len="sm"/>
          </a:ln>
        </p:spPr>
        <p:txBody>
          <a:bodyPr/>
          <a:lstStyle/>
          <a:p>
            <a:pPr algn="ctr"/>
            <a:r>
              <a:rPr lang="en-US" sz="2400" b="0">
                <a:solidFill>
                  <a:schemeClr val="tx2"/>
                </a:solidFill>
              </a:rPr>
              <a:t>2</a:t>
            </a:r>
          </a:p>
        </p:txBody>
      </p:sp>
      <p:sp>
        <p:nvSpPr>
          <p:cNvPr id="258" name="Rectangle 18"/>
          <p:cNvSpPr>
            <a:spLocks noChangeArrowheads="1"/>
          </p:cNvSpPr>
          <p:nvPr/>
        </p:nvSpPr>
        <p:spPr bwMode="auto">
          <a:xfrm>
            <a:off x="514350" y="4108450"/>
            <a:ext cx="2773363" cy="1047750"/>
          </a:xfrm>
          <a:prstGeom prst="rect">
            <a:avLst/>
          </a:prstGeom>
          <a:noFill/>
          <a:ln w="38100">
            <a:solidFill>
              <a:srgbClr val="66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sz="2800" b="0">
                <a:solidFill>
                  <a:srgbClr val="66FFFF"/>
                </a:solidFill>
                <a:sym typeface="Wingdings" charset="0"/>
              </a:rPr>
              <a:t>No simulation required</a:t>
            </a:r>
          </a:p>
        </p:txBody>
      </p:sp>
      <p:grpSp>
        <p:nvGrpSpPr>
          <p:cNvPr id="259" name="Group 87"/>
          <p:cNvGrpSpPr>
            <a:grpSpLocks/>
          </p:cNvGrpSpPr>
          <p:nvPr/>
        </p:nvGrpSpPr>
        <p:grpSpPr bwMode="auto">
          <a:xfrm>
            <a:off x="481013" y="706438"/>
            <a:ext cx="7775575" cy="4614862"/>
            <a:chOff x="481173" y="707023"/>
            <a:chExt cx="7775257" cy="4614277"/>
          </a:xfrm>
        </p:grpSpPr>
        <p:grpSp>
          <p:nvGrpSpPr>
            <p:cNvPr id="260" name="Group 82"/>
            <p:cNvGrpSpPr>
              <a:grpSpLocks/>
            </p:cNvGrpSpPr>
            <p:nvPr/>
          </p:nvGrpSpPr>
          <p:grpSpPr bwMode="auto">
            <a:xfrm>
              <a:off x="2494516" y="1143000"/>
              <a:ext cx="822960" cy="1104900"/>
              <a:chOff x="2565400" y="4216400"/>
              <a:chExt cx="822960" cy="1653540"/>
            </a:xfrm>
          </p:grpSpPr>
          <p:sp>
            <p:nvSpPr>
              <p:cNvPr id="298" name="Rectangle 297"/>
              <p:cNvSpPr/>
              <p:nvPr/>
            </p:nvSpPr>
            <p:spPr bwMode="auto">
              <a:xfrm>
                <a:off x="2564925" y="4217193"/>
                <a:ext cx="823878"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299" name="Rectangle 298"/>
              <p:cNvSpPr/>
              <p:nvPr/>
            </p:nvSpPr>
            <p:spPr bwMode="auto">
              <a:xfrm>
                <a:off x="2569687" y="4350220"/>
                <a:ext cx="812766"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300" name="Rectangle 299"/>
              <p:cNvSpPr/>
              <p:nvPr/>
            </p:nvSpPr>
            <p:spPr bwMode="auto">
              <a:xfrm>
                <a:off x="2569687" y="4516503"/>
                <a:ext cx="812766"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301" name="Rectangle 300"/>
              <p:cNvSpPr/>
              <p:nvPr/>
            </p:nvSpPr>
            <p:spPr bwMode="auto">
              <a:xfrm>
                <a:off x="2569687" y="4685162"/>
                <a:ext cx="812766"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302" name="Rectangle 301"/>
              <p:cNvSpPr/>
              <p:nvPr/>
            </p:nvSpPr>
            <p:spPr bwMode="auto">
              <a:xfrm>
                <a:off x="2569687" y="4853820"/>
                <a:ext cx="812766"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303" name="Rectangle 302"/>
              <p:cNvSpPr/>
              <p:nvPr/>
            </p:nvSpPr>
            <p:spPr bwMode="auto">
              <a:xfrm>
                <a:off x="2569687" y="5020104"/>
                <a:ext cx="812766"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304" name="Rectangle 303"/>
              <p:cNvSpPr/>
              <p:nvPr/>
            </p:nvSpPr>
            <p:spPr bwMode="auto">
              <a:xfrm>
                <a:off x="2569687" y="5188763"/>
                <a:ext cx="812766"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305" name="Rectangle 304"/>
              <p:cNvSpPr/>
              <p:nvPr/>
            </p:nvSpPr>
            <p:spPr bwMode="auto">
              <a:xfrm>
                <a:off x="2569687" y="5357421"/>
                <a:ext cx="812766"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306" name="Rectangle 305"/>
              <p:cNvSpPr/>
              <p:nvPr/>
            </p:nvSpPr>
            <p:spPr bwMode="auto">
              <a:xfrm>
                <a:off x="2569687" y="5523704"/>
                <a:ext cx="812766"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307" name="Rectangle 306"/>
              <p:cNvSpPr/>
              <p:nvPr/>
            </p:nvSpPr>
            <p:spPr bwMode="auto">
              <a:xfrm>
                <a:off x="2569687" y="5692364"/>
                <a:ext cx="812766"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nvGrpSpPr>
            <p:cNvPr id="261" name="Group 82"/>
            <p:cNvGrpSpPr>
              <a:grpSpLocks/>
            </p:cNvGrpSpPr>
            <p:nvPr/>
          </p:nvGrpSpPr>
          <p:grpSpPr bwMode="auto">
            <a:xfrm>
              <a:off x="685800" y="1676400"/>
              <a:ext cx="822960" cy="1104900"/>
              <a:chOff x="2565400" y="4216400"/>
              <a:chExt cx="822960" cy="1653540"/>
            </a:xfrm>
          </p:grpSpPr>
          <p:sp>
            <p:nvSpPr>
              <p:cNvPr id="288" name="Rectangle 287"/>
              <p:cNvSpPr/>
              <p:nvPr/>
            </p:nvSpPr>
            <p:spPr bwMode="auto">
              <a:xfrm>
                <a:off x="2565552" y="4217091"/>
                <a:ext cx="822291"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289" name="Rectangle 288"/>
              <p:cNvSpPr/>
              <p:nvPr/>
            </p:nvSpPr>
            <p:spPr bwMode="auto">
              <a:xfrm>
                <a:off x="2570315" y="4350118"/>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90" name="Rectangle 289"/>
              <p:cNvSpPr/>
              <p:nvPr/>
            </p:nvSpPr>
            <p:spPr bwMode="auto">
              <a:xfrm>
                <a:off x="2570315" y="4516401"/>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91" name="Rectangle 290"/>
              <p:cNvSpPr/>
              <p:nvPr/>
            </p:nvSpPr>
            <p:spPr bwMode="auto">
              <a:xfrm>
                <a:off x="2570315" y="4685061"/>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92" name="Rectangle 291"/>
              <p:cNvSpPr/>
              <p:nvPr/>
            </p:nvSpPr>
            <p:spPr bwMode="auto">
              <a:xfrm>
                <a:off x="2570315" y="4853719"/>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93" name="Rectangle 292"/>
              <p:cNvSpPr/>
              <p:nvPr/>
            </p:nvSpPr>
            <p:spPr bwMode="auto">
              <a:xfrm>
                <a:off x="2570315" y="5020002"/>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94" name="Rectangle 293"/>
              <p:cNvSpPr/>
              <p:nvPr/>
            </p:nvSpPr>
            <p:spPr bwMode="auto">
              <a:xfrm>
                <a:off x="2570315" y="5188661"/>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95" name="Rectangle 294"/>
              <p:cNvSpPr/>
              <p:nvPr/>
            </p:nvSpPr>
            <p:spPr bwMode="auto">
              <a:xfrm>
                <a:off x="2570315" y="5357319"/>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96" name="Rectangle 295"/>
              <p:cNvSpPr/>
              <p:nvPr/>
            </p:nvSpPr>
            <p:spPr bwMode="auto">
              <a:xfrm>
                <a:off x="2570315" y="5523602"/>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97" name="Rectangle 296"/>
              <p:cNvSpPr/>
              <p:nvPr/>
            </p:nvSpPr>
            <p:spPr bwMode="auto">
              <a:xfrm>
                <a:off x="2570315" y="5692262"/>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nvGrpSpPr>
            <p:cNvPr id="262" name="Group 82"/>
            <p:cNvGrpSpPr>
              <a:grpSpLocks/>
            </p:cNvGrpSpPr>
            <p:nvPr/>
          </p:nvGrpSpPr>
          <p:grpSpPr bwMode="auto">
            <a:xfrm>
              <a:off x="7224565" y="1143000"/>
              <a:ext cx="822960" cy="1104900"/>
              <a:chOff x="2565400" y="4216400"/>
              <a:chExt cx="822960" cy="1653540"/>
            </a:xfrm>
          </p:grpSpPr>
          <p:sp>
            <p:nvSpPr>
              <p:cNvPr id="278" name="Rectangle 277"/>
              <p:cNvSpPr/>
              <p:nvPr/>
            </p:nvSpPr>
            <p:spPr bwMode="auto">
              <a:xfrm>
                <a:off x="2565432" y="4217193"/>
                <a:ext cx="822291"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279" name="Rectangle 278"/>
              <p:cNvSpPr/>
              <p:nvPr/>
            </p:nvSpPr>
            <p:spPr bwMode="auto">
              <a:xfrm>
                <a:off x="2570194" y="4350220"/>
                <a:ext cx="811179"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80" name="Rectangle 279"/>
              <p:cNvSpPr/>
              <p:nvPr/>
            </p:nvSpPr>
            <p:spPr bwMode="auto">
              <a:xfrm>
                <a:off x="2570194" y="4516503"/>
                <a:ext cx="811179"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81" name="Rectangle 280"/>
              <p:cNvSpPr/>
              <p:nvPr/>
            </p:nvSpPr>
            <p:spPr bwMode="auto">
              <a:xfrm>
                <a:off x="2570194" y="4685162"/>
                <a:ext cx="811179"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82" name="Rectangle 281"/>
              <p:cNvSpPr/>
              <p:nvPr/>
            </p:nvSpPr>
            <p:spPr bwMode="auto">
              <a:xfrm>
                <a:off x="2570194" y="4853820"/>
                <a:ext cx="811179"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83" name="Rectangle 282"/>
              <p:cNvSpPr/>
              <p:nvPr/>
            </p:nvSpPr>
            <p:spPr bwMode="auto">
              <a:xfrm>
                <a:off x="2570194" y="5020104"/>
                <a:ext cx="811179"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84" name="Rectangle 283"/>
              <p:cNvSpPr/>
              <p:nvPr/>
            </p:nvSpPr>
            <p:spPr bwMode="auto">
              <a:xfrm>
                <a:off x="2570194" y="5188763"/>
                <a:ext cx="811179"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85" name="Rectangle 284"/>
              <p:cNvSpPr/>
              <p:nvPr/>
            </p:nvSpPr>
            <p:spPr bwMode="auto">
              <a:xfrm>
                <a:off x="2570194" y="5357421"/>
                <a:ext cx="811179"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86" name="Rectangle 285"/>
              <p:cNvSpPr/>
              <p:nvPr/>
            </p:nvSpPr>
            <p:spPr bwMode="auto">
              <a:xfrm>
                <a:off x="2570194" y="5523704"/>
                <a:ext cx="811179"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87" name="Rectangle 286"/>
              <p:cNvSpPr/>
              <p:nvPr/>
            </p:nvSpPr>
            <p:spPr bwMode="auto">
              <a:xfrm>
                <a:off x="2570194" y="5692364"/>
                <a:ext cx="811179"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nvGrpSpPr>
            <p:cNvPr id="263" name="Group 82"/>
            <p:cNvGrpSpPr>
              <a:grpSpLocks/>
            </p:cNvGrpSpPr>
            <p:nvPr/>
          </p:nvGrpSpPr>
          <p:grpSpPr bwMode="auto">
            <a:xfrm>
              <a:off x="5664200" y="4216400"/>
              <a:ext cx="822960" cy="1104900"/>
              <a:chOff x="2565400" y="4216400"/>
              <a:chExt cx="822960" cy="1653540"/>
            </a:xfrm>
          </p:grpSpPr>
          <p:sp>
            <p:nvSpPr>
              <p:cNvPr id="268" name="Rectangle 267"/>
              <p:cNvSpPr/>
              <p:nvPr/>
            </p:nvSpPr>
            <p:spPr bwMode="auto">
              <a:xfrm>
                <a:off x="2565348" y="4216609"/>
                <a:ext cx="822291"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269" name="Rectangle 268"/>
              <p:cNvSpPr/>
              <p:nvPr/>
            </p:nvSpPr>
            <p:spPr bwMode="auto">
              <a:xfrm>
                <a:off x="2570111" y="4349636"/>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70" name="Rectangle 269"/>
              <p:cNvSpPr/>
              <p:nvPr/>
            </p:nvSpPr>
            <p:spPr bwMode="auto">
              <a:xfrm>
                <a:off x="2570111" y="4515919"/>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71" name="Rectangle 270"/>
              <p:cNvSpPr/>
              <p:nvPr/>
            </p:nvSpPr>
            <p:spPr bwMode="auto">
              <a:xfrm>
                <a:off x="2570111" y="4684579"/>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72" name="Rectangle 271"/>
              <p:cNvSpPr/>
              <p:nvPr/>
            </p:nvSpPr>
            <p:spPr bwMode="auto">
              <a:xfrm>
                <a:off x="2570111" y="4853237"/>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73" name="Rectangle 272"/>
              <p:cNvSpPr/>
              <p:nvPr/>
            </p:nvSpPr>
            <p:spPr bwMode="auto">
              <a:xfrm>
                <a:off x="2570111" y="5019520"/>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74" name="Rectangle 273"/>
              <p:cNvSpPr/>
              <p:nvPr/>
            </p:nvSpPr>
            <p:spPr bwMode="auto">
              <a:xfrm>
                <a:off x="2570111" y="5188179"/>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75" name="Rectangle 274"/>
              <p:cNvSpPr/>
              <p:nvPr/>
            </p:nvSpPr>
            <p:spPr bwMode="auto">
              <a:xfrm>
                <a:off x="2570111" y="5356837"/>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76" name="Rectangle 275"/>
              <p:cNvSpPr/>
              <p:nvPr/>
            </p:nvSpPr>
            <p:spPr bwMode="auto">
              <a:xfrm>
                <a:off x="2570111" y="5523121"/>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277" name="Rectangle 276"/>
              <p:cNvSpPr/>
              <p:nvPr/>
            </p:nvSpPr>
            <p:spPr bwMode="auto">
              <a:xfrm>
                <a:off x="2570111" y="5691780"/>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sp>
          <p:nvSpPr>
            <p:cNvPr id="264" name="Rectangle 263"/>
            <p:cNvSpPr/>
            <p:nvPr/>
          </p:nvSpPr>
          <p:spPr>
            <a:xfrm>
              <a:off x="2476578" y="707023"/>
              <a:ext cx="852453" cy="461903"/>
            </a:xfrm>
            <a:prstGeom prst="rect">
              <a:avLst/>
            </a:prstGeom>
            <a:ln w="19050">
              <a:noFill/>
            </a:ln>
          </p:spPr>
          <p:txBody>
            <a:bodyPr wrap="none">
              <a:spAutoFit/>
            </a:bodyPr>
            <a:lstStyle/>
            <a:p>
              <a:pPr algn="ctr">
                <a:defRPr/>
              </a:pPr>
              <a:r>
                <a:rPr lang="en-US" sz="2400" b="0" dirty="0" err="1">
                  <a:solidFill>
                    <a:schemeClr val="tx2">
                      <a:lumMod val="60000"/>
                      <a:lumOff val="40000"/>
                    </a:schemeClr>
                  </a:solidFill>
                  <a:ea typeface="+mn-ea"/>
                </a:rPr>
                <a:t>Alloc</a:t>
              </a:r>
              <a:endParaRPr lang="en-US" sz="2400" b="0" dirty="0">
                <a:solidFill>
                  <a:schemeClr val="tx2">
                    <a:lumMod val="60000"/>
                    <a:lumOff val="40000"/>
                  </a:schemeClr>
                </a:solidFill>
                <a:ea typeface="+mn-ea"/>
              </a:endParaRPr>
            </a:p>
          </p:txBody>
        </p:sp>
        <p:sp>
          <p:nvSpPr>
            <p:cNvPr id="265" name="Rectangle 264"/>
            <p:cNvSpPr/>
            <p:nvPr/>
          </p:nvSpPr>
          <p:spPr>
            <a:xfrm>
              <a:off x="481173" y="1253054"/>
              <a:ext cx="1247724" cy="461903"/>
            </a:xfrm>
            <a:prstGeom prst="rect">
              <a:avLst/>
            </a:prstGeom>
            <a:ln w="19050">
              <a:noFill/>
            </a:ln>
          </p:spPr>
          <p:txBody>
            <a:bodyPr wrap="none">
              <a:spAutoFit/>
            </a:bodyPr>
            <a:lstStyle/>
            <a:p>
              <a:pPr algn="ctr">
                <a:defRPr/>
              </a:pPr>
              <a:r>
                <a:rPr lang="en-US" sz="2400" b="0" dirty="0">
                  <a:solidFill>
                    <a:schemeClr val="tx2">
                      <a:lumMod val="60000"/>
                      <a:lumOff val="40000"/>
                    </a:schemeClr>
                  </a:solidFill>
                  <a:ea typeface="+mn-ea"/>
                </a:rPr>
                <a:t>Decode</a:t>
              </a:r>
            </a:p>
          </p:txBody>
        </p:sp>
        <p:sp>
          <p:nvSpPr>
            <p:cNvPr id="266" name="Rectangle 265"/>
            <p:cNvSpPr/>
            <p:nvPr/>
          </p:nvSpPr>
          <p:spPr>
            <a:xfrm>
              <a:off x="7008706" y="707023"/>
              <a:ext cx="1247724" cy="461903"/>
            </a:xfrm>
            <a:prstGeom prst="rect">
              <a:avLst/>
            </a:prstGeom>
            <a:ln w="19050">
              <a:noFill/>
            </a:ln>
          </p:spPr>
          <p:txBody>
            <a:bodyPr wrap="none">
              <a:spAutoFit/>
            </a:bodyPr>
            <a:lstStyle/>
            <a:p>
              <a:pPr algn="ctr">
                <a:defRPr/>
              </a:pPr>
              <a:r>
                <a:rPr lang="en-US" sz="2400" b="0" dirty="0">
                  <a:solidFill>
                    <a:schemeClr val="tx2">
                      <a:lumMod val="60000"/>
                      <a:lumOff val="40000"/>
                    </a:schemeClr>
                  </a:solidFill>
                  <a:ea typeface="+mn-ea"/>
                </a:rPr>
                <a:t>Decode</a:t>
              </a:r>
            </a:p>
          </p:txBody>
        </p:sp>
        <p:sp>
          <p:nvSpPr>
            <p:cNvPr id="267" name="Rectangle 266"/>
            <p:cNvSpPr/>
            <p:nvPr/>
          </p:nvSpPr>
          <p:spPr>
            <a:xfrm>
              <a:off x="5370473" y="3818129"/>
              <a:ext cx="1469965" cy="461903"/>
            </a:xfrm>
            <a:prstGeom prst="rect">
              <a:avLst/>
            </a:prstGeom>
            <a:ln w="19050">
              <a:noFill/>
            </a:ln>
          </p:spPr>
          <p:txBody>
            <a:bodyPr wrap="none">
              <a:spAutoFit/>
            </a:bodyPr>
            <a:lstStyle/>
            <a:p>
              <a:pPr algn="ctr">
                <a:defRPr/>
              </a:pPr>
              <a:r>
                <a:rPr lang="en-US" sz="2400" b="0" dirty="0">
                  <a:solidFill>
                    <a:schemeClr val="tx2">
                      <a:lumMod val="60000"/>
                      <a:lumOff val="40000"/>
                    </a:schemeClr>
                  </a:solidFill>
                  <a:ea typeface="+mn-ea"/>
                </a:rPr>
                <a:t>Schedule</a:t>
              </a:r>
            </a:p>
          </p:txBody>
        </p:sp>
      </p:grpSp>
    </p:spTree>
    <p:extLst>
      <p:ext uri="{BB962C8B-B14F-4D97-AF65-F5344CB8AC3E}">
        <p14:creationId xmlns:p14="http://schemas.microsoft.com/office/powerpoint/2010/main" val="1884975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55"/>
                                        </p:tgtEl>
                                        <p:attrNameLst>
                                          <p:attrName>style.visibility</p:attrName>
                                        </p:attrNameLst>
                                      </p:cBhvr>
                                      <p:to>
                                        <p:strVal val="visible"/>
                                      </p:to>
                                    </p:set>
                                    <p:animEffect transition="in" filter="fade">
                                      <p:cBhvr>
                                        <p:cTn id="10" dur="500"/>
                                        <p:tgtEl>
                                          <p:spTgt spid="25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56"/>
                                        </p:tgtEl>
                                        <p:attrNameLst>
                                          <p:attrName>style.visibility</p:attrName>
                                        </p:attrNameLst>
                                      </p:cBhvr>
                                      <p:to>
                                        <p:strVal val="visible"/>
                                      </p:to>
                                    </p:set>
                                    <p:animEffect transition="in" filter="fade">
                                      <p:cBhvr>
                                        <p:cTn id="13" dur="500"/>
                                        <p:tgtEl>
                                          <p:spTgt spid="256"/>
                                        </p:tgtEl>
                                      </p:cBhvr>
                                    </p:animEffect>
                                  </p:childTnLst>
                                </p:cTn>
                              </p:par>
                            </p:childTnLst>
                          </p:cTn>
                        </p:par>
                        <p:par>
                          <p:cTn id="14" fill="hold">
                            <p:stCondLst>
                              <p:cond delay="500"/>
                            </p:stCondLst>
                            <p:childTnLst>
                              <p:par>
                                <p:cTn id="15" presetID="42" presetClass="path" presetSubtype="0" accel="50000" decel="50000" fill="hold" grpId="0" nodeType="afterEffect">
                                  <p:stCondLst>
                                    <p:cond delay="0"/>
                                  </p:stCondLst>
                                  <p:childTnLst>
                                    <p:animMotion origin="layout" path="M -2.5E-6 -1.85185E-6 L -0.00034 0.10648 " pathEditMode="relative" rAng="0" ptsTypes="AA">
                                      <p:cBhvr>
                                        <p:cTn id="16" dur="500" fill="hold"/>
                                        <p:tgtEl>
                                          <p:spTgt spid="253"/>
                                        </p:tgtEl>
                                        <p:attrNameLst>
                                          <p:attrName>ppt_x</p:attrName>
                                          <p:attrName>ppt_y</p:attrName>
                                        </p:attrNameLst>
                                      </p:cBhvr>
                                      <p:rCtr x="-17" y="5324"/>
                                    </p:animMotion>
                                  </p:childTnLst>
                                </p:cTn>
                              </p:par>
                              <p:par>
                                <p:cTn id="17" presetID="42" presetClass="path" presetSubtype="0" accel="50000" decel="50000" fill="hold" grpId="0" nodeType="withEffect">
                                  <p:stCondLst>
                                    <p:cond delay="0"/>
                                  </p:stCondLst>
                                  <p:childTnLst>
                                    <p:animMotion origin="layout" path="M -2.5E-6 -1.85185E-6 L -0.00034 0.10648 " pathEditMode="relative" rAng="0" ptsTypes="AA">
                                      <p:cBhvr>
                                        <p:cTn id="18" dur="500" fill="hold"/>
                                        <p:tgtEl>
                                          <p:spTgt spid="254"/>
                                        </p:tgtEl>
                                        <p:attrNameLst>
                                          <p:attrName>ppt_x</p:attrName>
                                          <p:attrName>ppt_y</p:attrName>
                                        </p:attrNameLst>
                                      </p:cBhvr>
                                      <p:rCtr x="-17" y="5324"/>
                                    </p:animMotion>
                                  </p:childTnLst>
                                </p:cTn>
                              </p:par>
                              <p:par>
                                <p:cTn id="19" presetID="42" presetClass="path" presetSubtype="0" accel="50000" decel="50000" fill="hold" grpId="0" nodeType="withEffect">
                                  <p:stCondLst>
                                    <p:cond delay="0"/>
                                  </p:stCondLst>
                                  <p:childTnLst>
                                    <p:animMotion origin="layout" path="M -2.5E-6 -1.85185E-6 L -0.00034 0.10648 " pathEditMode="relative" rAng="0" ptsTypes="AA">
                                      <p:cBhvr>
                                        <p:cTn id="20" dur="500" fill="hold"/>
                                        <p:tgtEl>
                                          <p:spTgt spid="255"/>
                                        </p:tgtEl>
                                        <p:attrNameLst>
                                          <p:attrName>ppt_x</p:attrName>
                                          <p:attrName>ppt_y</p:attrName>
                                        </p:attrNameLst>
                                      </p:cBhvr>
                                      <p:rCtr x="-17" y="5324"/>
                                    </p:animMotion>
                                  </p:childTnLst>
                                </p:cTn>
                              </p:par>
                              <p:par>
                                <p:cTn id="21" presetID="42" presetClass="path" presetSubtype="0" accel="50000" decel="50000" fill="hold" grpId="0" nodeType="withEffect">
                                  <p:stCondLst>
                                    <p:cond delay="0"/>
                                  </p:stCondLst>
                                  <p:childTnLst>
                                    <p:animMotion origin="layout" path="M -2.5E-6 -1.85185E-6 L -0.00034 0.10648 " pathEditMode="relative" rAng="0" ptsTypes="AA">
                                      <p:cBhvr>
                                        <p:cTn id="22" dur="500" fill="hold"/>
                                        <p:tgtEl>
                                          <p:spTgt spid="256"/>
                                        </p:tgtEl>
                                        <p:attrNameLst>
                                          <p:attrName>ppt_x</p:attrName>
                                          <p:attrName>ppt_y</p:attrName>
                                        </p:attrNameLst>
                                      </p:cBhvr>
                                      <p:rCtr x="-17" y="5324"/>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8"/>
                                        </p:tgtEl>
                                        <p:attrNameLst>
                                          <p:attrName>style.visibility</p:attrName>
                                        </p:attrNameLst>
                                      </p:cBhvr>
                                      <p:to>
                                        <p:strVal val="visible"/>
                                      </p:to>
                                    </p:set>
                                    <p:animEffect transition="in" filter="fade">
                                      <p:cBhvr>
                                        <p:cTn id="27" dur="500"/>
                                        <p:tgtEl>
                                          <p:spTgt spid="2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7"/>
                                        </p:tgtEl>
                                        <p:attrNameLst>
                                          <p:attrName>style.visibility</p:attrName>
                                        </p:attrNameLst>
                                      </p:cBhvr>
                                      <p:to>
                                        <p:strVal val="visible"/>
                                      </p:to>
                                    </p:set>
                                    <p:animEffect transition="in" filter="fade">
                                      <p:cBhvr>
                                        <p:cTn id="30"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254" grpId="0" animBg="1"/>
      <p:bldP spid="254" grpId="1" animBg="1"/>
      <p:bldP spid="255" grpId="0" animBg="1"/>
      <p:bldP spid="255" grpId="1" animBg="1"/>
      <p:bldP spid="256" grpId="0" animBg="1"/>
      <p:bldP spid="256" grpId="1" animBg="1"/>
      <p:bldP spid="257" grpId="0" animBg="1"/>
      <p:bldP spid="258"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smtClean="0">
                <a:solidFill>
                  <a:srgbClr val="D5EBFF"/>
                </a:solidFill>
                <a:latin typeface="Arial" charset="0"/>
              </a:rPr>
              <a:t>Example: Self-Consistency Check</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225</a:t>
            </a:fld>
            <a:endParaRPr lang="en-US" sz="1400">
              <a:solidFill>
                <a:srgbClr val="FFFFFF"/>
              </a:solidFill>
            </a:endParaRPr>
          </a:p>
        </p:txBody>
      </p:sp>
      <p:cxnSp>
        <p:nvCxnSpPr>
          <p:cNvPr id="80" name="Straight Connector 47"/>
          <p:cNvCxnSpPr>
            <a:cxnSpLocks noChangeShapeType="1"/>
          </p:cNvCxnSpPr>
          <p:nvPr/>
        </p:nvCxnSpPr>
        <p:spPr bwMode="auto">
          <a:xfrm rot="10800000" flipV="1">
            <a:off x="3929063" y="1822450"/>
            <a:ext cx="249237" cy="1285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 name="Straight Arrow Connector 52"/>
          <p:cNvCxnSpPr>
            <a:cxnSpLocks noChangeShapeType="1"/>
          </p:cNvCxnSpPr>
          <p:nvPr/>
        </p:nvCxnSpPr>
        <p:spPr bwMode="auto">
          <a:xfrm rot="16200000" flipH="1">
            <a:off x="3856831" y="1926432"/>
            <a:ext cx="392113" cy="635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82" name="TextBox 77"/>
          <p:cNvSpPr txBox="1">
            <a:spLocks noChangeArrowheads="1"/>
          </p:cNvSpPr>
          <p:nvPr/>
        </p:nvSpPr>
        <p:spPr bwMode="auto">
          <a:xfrm>
            <a:off x="2859088" y="1338263"/>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X</a:t>
            </a:r>
          </a:p>
        </p:txBody>
      </p:sp>
      <p:sp>
        <p:nvSpPr>
          <p:cNvPr id="83" name="TextBox 77"/>
          <p:cNvSpPr txBox="1">
            <a:spLocks noChangeArrowheads="1"/>
          </p:cNvSpPr>
          <p:nvPr/>
        </p:nvSpPr>
        <p:spPr bwMode="auto">
          <a:xfrm>
            <a:off x="1809750" y="2752725"/>
            <a:ext cx="150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Comb.</a:t>
            </a:r>
          </a:p>
        </p:txBody>
      </p:sp>
      <p:sp>
        <p:nvSpPr>
          <p:cNvPr id="84" name="Flowchart: Manual Operation 27"/>
          <p:cNvSpPr>
            <a:spLocks noChangeArrowheads="1"/>
          </p:cNvSpPr>
          <p:nvPr/>
        </p:nvSpPr>
        <p:spPr bwMode="auto">
          <a:xfrm>
            <a:off x="3402013" y="2106613"/>
            <a:ext cx="3724275" cy="1695450"/>
          </a:xfrm>
          <a:prstGeom prst="flowChartManualOperation">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sp>
        <p:nvSpPr>
          <p:cNvPr id="85" name="Isosceles Triangle 28"/>
          <p:cNvSpPr>
            <a:spLocks noChangeArrowheads="1"/>
          </p:cNvSpPr>
          <p:nvPr/>
        </p:nvSpPr>
        <p:spPr bwMode="auto">
          <a:xfrm rot="5400000">
            <a:off x="1983581" y="2369344"/>
            <a:ext cx="1338263" cy="1311275"/>
          </a:xfrm>
          <a:prstGeom prst="triangle">
            <a:avLst>
              <a:gd name="adj" fmla="val 50000"/>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000" b="0"/>
          </a:p>
        </p:txBody>
      </p:sp>
      <p:cxnSp>
        <p:nvCxnSpPr>
          <p:cNvPr id="86" name="Straight Connector 32"/>
          <p:cNvCxnSpPr>
            <a:cxnSpLocks noChangeShapeType="1"/>
          </p:cNvCxnSpPr>
          <p:nvPr/>
        </p:nvCxnSpPr>
        <p:spPr bwMode="auto">
          <a:xfrm>
            <a:off x="1560513" y="3021013"/>
            <a:ext cx="436562"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 name="Straight Connector 33"/>
          <p:cNvCxnSpPr>
            <a:cxnSpLocks noChangeShapeType="1"/>
          </p:cNvCxnSpPr>
          <p:nvPr/>
        </p:nvCxnSpPr>
        <p:spPr bwMode="auto">
          <a:xfrm>
            <a:off x="3321050" y="3025775"/>
            <a:ext cx="4953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88" name="TextBox 77"/>
          <p:cNvSpPr txBox="1">
            <a:spLocks noChangeArrowheads="1"/>
          </p:cNvSpPr>
          <p:nvPr/>
        </p:nvSpPr>
        <p:spPr bwMode="auto">
          <a:xfrm>
            <a:off x="392113" y="2816225"/>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C</a:t>
            </a:r>
          </a:p>
        </p:txBody>
      </p:sp>
      <p:cxnSp>
        <p:nvCxnSpPr>
          <p:cNvPr id="89" name="Straight Arrow Connector 52"/>
          <p:cNvCxnSpPr>
            <a:cxnSpLocks noChangeShapeType="1"/>
          </p:cNvCxnSpPr>
          <p:nvPr/>
        </p:nvCxnSpPr>
        <p:spPr bwMode="auto">
          <a:xfrm rot="16200000" flipH="1">
            <a:off x="6114256" y="1916907"/>
            <a:ext cx="392113" cy="635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90" name="TextBox 77"/>
          <p:cNvSpPr txBox="1">
            <a:spLocks noChangeArrowheads="1"/>
          </p:cNvSpPr>
          <p:nvPr/>
        </p:nvSpPr>
        <p:spPr bwMode="auto">
          <a:xfrm>
            <a:off x="5124450" y="1328738"/>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Y</a:t>
            </a:r>
          </a:p>
        </p:txBody>
      </p:sp>
      <p:sp>
        <p:nvSpPr>
          <p:cNvPr id="91" name="TextBox 77"/>
          <p:cNvSpPr txBox="1">
            <a:spLocks noChangeArrowheads="1"/>
          </p:cNvSpPr>
          <p:nvPr/>
        </p:nvSpPr>
        <p:spPr bwMode="auto">
          <a:xfrm>
            <a:off x="4054475" y="4352925"/>
            <a:ext cx="237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Z</a:t>
            </a:r>
          </a:p>
        </p:txBody>
      </p:sp>
      <p:cxnSp>
        <p:nvCxnSpPr>
          <p:cNvPr id="92" name="Straight Arrow Connector 52"/>
          <p:cNvCxnSpPr>
            <a:cxnSpLocks noChangeShapeType="1"/>
            <a:endCxn id="91" idx="0"/>
          </p:cNvCxnSpPr>
          <p:nvPr/>
        </p:nvCxnSpPr>
        <p:spPr bwMode="auto">
          <a:xfrm rot="5400000">
            <a:off x="4964906" y="4069557"/>
            <a:ext cx="566737" cy="0"/>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93" name="TextBox 77"/>
          <p:cNvSpPr txBox="1">
            <a:spLocks noChangeArrowheads="1"/>
          </p:cNvSpPr>
          <p:nvPr/>
        </p:nvSpPr>
        <p:spPr bwMode="auto">
          <a:xfrm>
            <a:off x="2695575" y="3095625"/>
            <a:ext cx="150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S</a:t>
            </a:r>
          </a:p>
        </p:txBody>
      </p:sp>
      <p:cxnSp>
        <p:nvCxnSpPr>
          <p:cNvPr id="94" name="Straight Connector 44"/>
          <p:cNvCxnSpPr>
            <a:cxnSpLocks noChangeShapeType="1"/>
          </p:cNvCxnSpPr>
          <p:nvPr/>
        </p:nvCxnSpPr>
        <p:spPr bwMode="auto">
          <a:xfrm rot="10800000" flipV="1">
            <a:off x="6192838" y="1758950"/>
            <a:ext cx="247650" cy="13017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5" name="Straight Connector 46"/>
          <p:cNvCxnSpPr>
            <a:cxnSpLocks noChangeShapeType="1"/>
          </p:cNvCxnSpPr>
          <p:nvPr/>
        </p:nvCxnSpPr>
        <p:spPr bwMode="auto">
          <a:xfrm rot="10800000" flipV="1">
            <a:off x="5102225" y="3870325"/>
            <a:ext cx="247650" cy="1285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6" name="Straight Connector 48"/>
          <p:cNvCxnSpPr>
            <a:cxnSpLocks noChangeShapeType="1"/>
          </p:cNvCxnSpPr>
          <p:nvPr/>
        </p:nvCxnSpPr>
        <p:spPr bwMode="auto">
          <a:xfrm rot="5400000">
            <a:off x="1576388" y="2967037"/>
            <a:ext cx="247650" cy="12382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97" name="Group 124"/>
          <p:cNvGrpSpPr>
            <a:grpSpLocks/>
          </p:cNvGrpSpPr>
          <p:nvPr/>
        </p:nvGrpSpPr>
        <p:grpSpPr bwMode="auto">
          <a:xfrm>
            <a:off x="4494213" y="3533775"/>
            <a:ext cx="1984375" cy="1050925"/>
            <a:chOff x="4494213" y="3533775"/>
            <a:chExt cx="1984669" cy="1050234"/>
          </a:xfrm>
        </p:grpSpPr>
        <p:sp>
          <p:nvSpPr>
            <p:cNvPr id="98" name="Explosion 1 75"/>
            <p:cNvSpPr>
              <a:spLocks noChangeArrowheads="1"/>
            </p:cNvSpPr>
            <p:nvPr/>
          </p:nvSpPr>
          <p:spPr bwMode="auto">
            <a:xfrm>
              <a:off x="4494213" y="3533775"/>
              <a:ext cx="831973" cy="999467"/>
            </a:xfrm>
            <a:prstGeom prst="irregularSeal1">
              <a:avLst/>
            </a:prstGeom>
            <a:solidFill>
              <a:schemeClr val="bg1">
                <a:lumMod val="50000"/>
              </a:schemeClr>
            </a:solidFill>
            <a:ln w="38100" algn="ctr">
              <a:solidFill>
                <a:srgbClr val="66FFFF"/>
              </a:solidFill>
              <a:round/>
              <a:headEnd type="none" w="sm" len="sm"/>
              <a:tailEnd type="none" w="sm" len="sm"/>
            </a:ln>
          </p:spPr>
          <p:txBody>
            <a:bodyPr/>
            <a:lstStyle/>
            <a:p>
              <a:pPr algn="ctr"/>
              <a:endParaRPr lang="en-US" sz="2400" b="0">
                <a:solidFill>
                  <a:srgbClr val="66FFFF"/>
                </a:solidFill>
              </a:endParaRPr>
            </a:p>
          </p:txBody>
        </p:sp>
        <p:sp>
          <p:nvSpPr>
            <p:cNvPr id="99" name="Rectangle 98"/>
            <p:cNvSpPr/>
            <p:nvPr/>
          </p:nvSpPr>
          <p:spPr bwMode="auto">
            <a:xfrm>
              <a:off x="5667549" y="4528484"/>
              <a:ext cx="811333" cy="55525"/>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grpSp>
      <p:sp>
        <p:nvSpPr>
          <p:cNvPr id="100" name="Explosion 1 75"/>
          <p:cNvSpPr>
            <a:spLocks noChangeArrowheads="1"/>
          </p:cNvSpPr>
          <p:nvPr/>
        </p:nvSpPr>
        <p:spPr bwMode="auto">
          <a:xfrm>
            <a:off x="3473450" y="5510213"/>
            <a:ext cx="831850" cy="1000125"/>
          </a:xfrm>
          <a:prstGeom prst="irregularSeal1">
            <a:avLst/>
          </a:prstGeom>
          <a:solidFill>
            <a:schemeClr val="bg1">
              <a:lumMod val="50000"/>
            </a:schemeClr>
          </a:solidFill>
          <a:ln w="38100" algn="ctr">
            <a:solidFill>
              <a:srgbClr val="66FFFF"/>
            </a:solidFill>
            <a:round/>
            <a:headEnd type="none" w="sm" len="sm"/>
            <a:tailEnd type="none" w="sm" len="sm"/>
          </a:ln>
        </p:spPr>
        <p:txBody>
          <a:bodyPr/>
          <a:lstStyle/>
          <a:p>
            <a:pPr algn="ctr"/>
            <a:endParaRPr lang="en-US" sz="2400" b="0">
              <a:solidFill>
                <a:srgbClr val="66FFFF"/>
              </a:solidFill>
            </a:endParaRPr>
          </a:p>
        </p:txBody>
      </p:sp>
      <p:sp>
        <p:nvSpPr>
          <p:cNvPr id="101" name="Rectangle 76"/>
          <p:cNvSpPr>
            <a:spLocks noChangeArrowheads="1"/>
          </p:cNvSpPr>
          <p:nvPr/>
        </p:nvSpPr>
        <p:spPr bwMode="auto">
          <a:xfrm>
            <a:off x="1038225" y="5694363"/>
            <a:ext cx="24780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sz="2400" b="0">
                <a:solidFill>
                  <a:srgbClr val="66FFFF"/>
                </a:solidFill>
              </a:rPr>
              <a:t>ELSE Propagate</a:t>
            </a:r>
          </a:p>
        </p:txBody>
      </p:sp>
      <p:grpSp>
        <p:nvGrpSpPr>
          <p:cNvPr id="102" name="Group 112"/>
          <p:cNvGrpSpPr>
            <a:grpSpLocks/>
          </p:cNvGrpSpPr>
          <p:nvPr/>
        </p:nvGrpSpPr>
        <p:grpSpPr bwMode="auto">
          <a:xfrm>
            <a:off x="2506664" y="955675"/>
            <a:ext cx="1935161" cy="987425"/>
            <a:chOff x="2507038" y="955675"/>
            <a:chExt cx="1934785" cy="987426"/>
          </a:xfrm>
        </p:grpSpPr>
        <p:sp>
          <p:nvSpPr>
            <p:cNvPr id="103" name="Rectangle 102"/>
            <p:cNvSpPr/>
            <p:nvPr/>
          </p:nvSpPr>
          <p:spPr bwMode="auto">
            <a:xfrm>
              <a:off x="2507038" y="1606551"/>
              <a:ext cx="811055" cy="53975"/>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104" name="Explosion 1 54"/>
            <p:cNvSpPr>
              <a:spLocks noChangeArrowheads="1"/>
            </p:cNvSpPr>
            <p:nvPr/>
          </p:nvSpPr>
          <p:spPr bwMode="auto">
            <a:xfrm>
              <a:off x="3602199" y="955675"/>
              <a:ext cx="839624" cy="987426"/>
            </a:xfrm>
            <a:prstGeom prst="irregularSeal1">
              <a:avLst/>
            </a:prstGeom>
            <a:solidFill>
              <a:schemeClr val="bg1">
                <a:lumMod val="50000"/>
              </a:schemeClr>
            </a:solidFill>
            <a:ln w="38100" algn="ctr">
              <a:solidFill>
                <a:srgbClr val="66FFFF"/>
              </a:solidFill>
              <a:round/>
              <a:headEnd type="none" w="sm" len="sm"/>
              <a:tailEnd type="none" w="sm" len="sm"/>
            </a:ln>
          </p:spPr>
          <p:txBody>
            <a:bodyPr/>
            <a:lstStyle/>
            <a:p>
              <a:pPr algn="ctr"/>
              <a:endParaRPr lang="en-US" sz="2400" b="0">
                <a:solidFill>
                  <a:srgbClr val="66FFFF"/>
                </a:solidFill>
              </a:endParaRPr>
            </a:p>
          </p:txBody>
        </p:sp>
      </p:grpSp>
      <p:grpSp>
        <p:nvGrpSpPr>
          <p:cNvPr id="105" name="Group 113"/>
          <p:cNvGrpSpPr>
            <a:grpSpLocks/>
          </p:cNvGrpSpPr>
          <p:nvPr/>
        </p:nvGrpSpPr>
        <p:grpSpPr bwMode="auto">
          <a:xfrm>
            <a:off x="701675" y="2103438"/>
            <a:ext cx="1054100" cy="1439862"/>
            <a:chOff x="701823" y="2103313"/>
            <a:chExt cx="1053952" cy="1439988"/>
          </a:xfrm>
        </p:grpSpPr>
        <p:sp>
          <p:nvSpPr>
            <p:cNvPr id="106" name="Rectangle 105"/>
            <p:cNvSpPr/>
            <p:nvPr/>
          </p:nvSpPr>
          <p:spPr bwMode="auto">
            <a:xfrm>
              <a:off x="701823" y="2103313"/>
              <a:ext cx="811099" cy="55567"/>
            </a:xfrm>
            <a:prstGeom prst="rect">
              <a:avLst/>
            </a:prstGeom>
            <a:solidFill>
              <a:srgbClr val="66FFFF"/>
            </a:solidFill>
            <a:ln w="19050" cap="flat" cmpd="sng" algn="ctr">
              <a:solidFill>
                <a:srgbClr val="66FFFF"/>
              </a:solidFill>
              <a:prstDash val="solid"/>
              <a:round/>
              <a:headEnd type="none" w="sm" len="sm"/>
              <a:tailEnd type="none" w="sm" len="sm"/>
            </a:ln>
            <a:effectLst/>
          </p:spPr>
          <p:txBody>
            <a:bodyPr/>
            <a:lstStyle/>
            <a:p>
              <a:endParaRPr lang="en-US" sz="2000" b="0">
                <a:solidFill>
                  <a:srgbClr val="BFBFBF"/>
                </a:solidFill>
              </a:endParaRPr>
            </a:p>
          </p:txBody>
        </p:sp>
        <p:sp>
          <p:nvSpPr>
            <p:cNvPr id="107" name="Explosion 1 53"/>
            <p:cNvSpPr>
              <a:spLocks noChangeArrowheads="1"/>
            </p:cNvSpPr>
            <p:nvPr/>
          </p:nvSpPr>
          <p:spPr bwMode="auto">
            <a:xfrm>
              <a:off x="924042" y="2539913"/>
              <a:ext cx="831733" cy="1003388"/>
            </a:xfrm>
            <a:prstGeom prst="irregularSeal1">
              <a:avLst/>
            </a:prstGeom>
            <a:solidFill>
              <a:schemeClr val="bg1">
                <a:lumMod val="50000"/>
              </a:schemeClr>
            </a:solidFill>
            <a:ln w="38100" algn="ctr">
              <a:solidFill>
                <a:srgbClr val="66FFFF"/>
              </a:solidFill>
              <a:round/>
              <a:headEnd type="none" w="sm" len="sm"/>
              <a:tailEnd type="none" w="sm" len="sm"/>
            </a:ln>
          </p:spPr>
          <p:txBody>
            <a:bodyPr/>
            <a:lstStyle/>
            <a:p>
              <a:pPr algn="ctr"/>
              <a:endParaRPr lang="en-US" sz="2400" b="0">
                <a:solidFill>
                  <a:srgbClr val="66FFFF"/>
                </a:solidFill>
              </a:endParaRPr>
            </a:p>
          </p:txBody>
        </p:sp>
      </p:grpSp>
      <p:grpSp>
        <p:nvGrpSpPr>
          <p:cNvPr id="108" name="Group 87"/>
          <p:cNvGrpSpPr>
            <a:grpSpLocks/>
          </p:cNvGrpSpPr>
          <p:nvPr/>
        </p:nvGrpSpPr>
        <p:grpSpPr bwMode="auto">
          <a:xfrm>
            <a:off x="481013" y="706438"/>
            <a:ext cx="7775575" cy="4614862"/>
            <a:chOff x="481173" y="707023"/>
            <a:chExt cx="7775257" cy="4614277"/>
          </a:xfrm>
        </p:grpSpPr>
        <p:grpSp>
          <p:nvGrpSpPr>
            <p:cNvPr id="109" name="Group 82"/>
            <p:cNvGrpSpPr>
              <a:grpSpLocks/>
            </p:cNvGrpSpPr>
            <p:nvPr/>
          </p:nvGrpSpPr>
          <p:grpSpPr bwMode="auto">
            <a:xfrm>
              <a:off x="2494516" y="1143000"/>
              <a:ext cx="822960" cy="1104900"/>
              <a:chOff x="2565400" y="4216400"/>
              <a:chExt cx="822960" cy="1653540"/>
            </a:xfrm>
          </p:grpSpPr>
          <p:sp>
            <p:nvSpPr>
              <p:cNvPr id="147" name="Rectangle 146"/>
              <p:cNvSpPr/>
              <p:nvPr/>
            </p:nvSpPr>
            <p:spPr bwMode="auto">
              <a:xfrm>
                <a:off x="2564925" y="4217193"/>
                <a:ext cx="823878"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48" name="Rectangle 147"/>
              <p:cNvSpPr/>
              <p:nvPr/>
            </p:nvSpPr>
            <p:spPr bwMode="auto">
              <a:xfrm>
                <a:off x="2569687" y="4350220"/>
                <a:ext cx="812766"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9" name="Rectangle 148"/>
              <p:cNvSpPr/>
              <p:nvPr/>
            </p:nvSpPr>
            <p:spPr bwMode="auto">
              <a:xfrm>
                <a:off x="2569687" y="4516503"/>
                <a:ext cx="812766"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0" name="Rectangle 149"/>
              <p:cNvSpPr/>
              <p:nvPr/>
            </p:nvSpPr>
            <p:spPr bwMode="auto">
              <a:xfrm>
                <a:off x="2569687" y="4685162"/>
                <a:ext cx="812766"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1" name="Rectangle 150"/>
              <p:cNvSpPr/>
              <p:nvPr/>
            </p:nvSpPr>
            <p:spPr bwMode="auto">
              <a:xfrm>
                <a:off x="2569687" y="4853820"/>
                <a:ext cx="812766"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2" name="Rectangle 151"/>
              <p:cNvSpPr/>
              <p:nvPr/>
            </p:nvSpPr>
            <p:spPr bwMode="auto">
              <a:xfrm>
                <a:off x="2569687" y="5020104"/>
                <a:ext cx="812766"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3" name="Rectangle 152"/>
              <p:cNvSpPr/>
              <p:nvPr/>
            </p:nvSpPr>
            <p:spPr bwMode="auto">
              <a:xfrm>
                <a:off x="2569687" y="5188763"/>
                <a:ext cx="812766"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4" name="Rectangle 153"/>
              <p:cNvSpPr/>
              <p:nvPr/>
            </p:nvSpPr>
            <p:spPr bwMode="auto">
              <a:xfrm>
                <a:off x="2569687" y="5357421"/>
                <a:ext cx="812766"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5" name="Rectangle 154"/>
              <p:cNvSpPr/>
              <p:nvPr/>
            </p:nvSpPr>
            <p:spPr bwMode="auto">
              <a:xfrm>
                <a:off x="2569687" y="5523704"/>
                <a:ext cx="812766"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56" name="Rectangle 155"/>
              <p:cNvSpPr/>
              <p:nvPr/>
            </p:nvSpPr>
            <p:spPr bwMode="auto">
              <a:xfrm>
                <a:off x="2569687" y="5692364"/>
                <a:ext cx="812766"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nvGrpSpPr>
            <p:cNvPr id="110" name="Group 82"/>
            <p:cNvGrpSpPr>
              <a:grpSpLocks/>
            </p:cNvGrpSpPr>
            <p:nvPr/>
          </p:nvGrpSpPr>
          <p:grpSpPr bwMode="auto">
            <a:xfrm>
              <a:off x="685800" y="1676400"/>
              <a:ext cx="822960" cy="1104900"/>
              <a:chOff x="2565400" y="4216400"/>
              <a:chExt cx="822960" cy="1653540"/>
            </a:xfrm>
          </p:grpSpPr>
          <p:sp>
            <p:nvSpPr>
              <p:cNvPr id="137" name="Rectangle 136"/>
              <p:cNvSpPr/>
              <p:nvPr/>
            </p:nvSpPr>
            <p:spPr bwMode="auto">
              <a:xfrm>
                <a:off x="2565552" y="4217091"/>
                <a:ext cx="822291"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38" name="Rectangle 137"/>
              <p:cNvSpPr/>
              <p:nvPr/>
            </p:nvSpPr>
            <p:spPr bwMode="auto">
              <a:xfrm>
                <a:off x="2570315" y="4350118"/>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9" name="Rectangle 138"/>
              <p:cNvSpPr/>
              <p:nvPr/>
            </p:nvSpPr>
            <p:spPr bwMode="auto">
              <a:xfrm>
                <a:off x="2570315" y="4516401"/>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0" name="Rectangle 139"/>
              <p:cNvSpPr/>
              <p:nvPr/>
            </p:nvSpPr>
            <p:spPr bwMode="auto">
              <a:xfrm>
                <a:off x="2570315" y="4685061"/>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1" name="Rectangle 140"/>
              <p:cNvSpPr/>
              <p:nvPr/>
            </p:nvSpPr>
            <p:spPr bwMode="auto">
              <a:xfrm>
                <a:off x="2570315" y="4853719"/>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2" name="Rectangle 141"/>
              <p:cNvSpPr/>
              <p:nvPr/>
            </p:nvSpPr>
            <p:spPr bwMode="auto">
              <a:xfrm>
                <a:off x="2570315" y="5020002"/>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3" name="Rectangle 142"/>
              <p:cNvSpPr/>
              <p:nvPr/>
            </p:nvSpPr>
            <p:spPr bwMode="auto">
              <a:xfrm>
                <a:off x="2570315" y="5188661"/>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4" name="Rectangle 143"/>
              <p:cNvSpPr/>
              <p:nvPr/>
            </p:nvSpPr>
            <p:spPr bwMode="auto">
              <a:xfrm>
                <a:off x="2570315" y="5357319"/>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5" name="Rectangle 144"/>
              <p:cNvSpPr/>
              <p:nvPr/>
            </p:nvSpPr>
            <p:spPr bwMode="auto">
              <a:xfrm>
                <a:off x="2570315" y="5523602"/>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46" name="Rectangle 145"/>
              <p:cNvSpPr/>
              <p:nvPr/>
            </p:nvSpPr>
            <p:spPr bwMode="auto">
              <a:xfrm>
                <a:off x="2570315" y="5692262"/>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nvGrpSpPr>
            <p:cNvPr id="111" name="Group 82"/>
            <p:cNvGrpSpPr>
              <a:grpSpLocks/>
            </p:cNvGrpSpPr>
            <p:nvPr/>
          </p:nvGrpSpPr>
          <p:grpSpPr bwMode="auto">
            <a:xfrm>
              <a:off x="7224565" y="1143000"/>
              <a:ext cx="822960" cy="1104900"/>
              <a:chOff x="2565400" y="4216400"/>
              <a:chExt cx="822960" cy="1653540"/>
            </a:xfrm>
          </p:grpSpPr>
          <p:sp>
            <p:nvSpPr>
              <p:cNvPr id="127" name="Rectangle 126"/>
              <p:cNvSpPr/>
              <p:nvPr/>
            </p:nvSpPr>
            <p:spPr bwMode="auto">
              <a:xfrm>
                <a:off x="2565432" y="4217193"/>
                <a:ext cx="822291"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28" name="Rectangle 127"/>
              <p:cNvSpPr/>
              <p:nvPr/>
            </p:nvSpPr>
            <p:spPr bwMode="auto">
              <a:xfrm>
                <a:off x="2570194" y="4350220"/>
                <a:ext cx="811179"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29" name="Rectangle 128"/>
              <p:cNvSpPr/>
              <p:nvPr/>
            </p:nvSpPr>
            <p:spPr bwMode="auto">
              <a:xfrm>
                <a:off x="2570194" y="4516503"/>
                <a:ext cx="811179"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0" name="Rectangle 129"/>
              <p:cNvSpPr/>
              <p:nvPr/>
            </p:nvSpPr>
            <p:spPr bwMode="auto">
              <a:xfrm>
                <a:off x="2570194" y="4685162"/>
                <a:ext cx="811179"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1" name="Rectangle 130"/>
              <p:cNvSpPr/>
              <p:nvPr/>
            </p:nvSpPr>
            <p:spPr bwMode="auto">
              <a:xfrm>
                <a:off x="2570194" y="4853820"/>
                <a:ext cx="811179"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2" name="Rectangle 131"/>
              <p:cNvSpPr/>
              <p:nvPr/>
            </p:nvSpPr>
            <p:spPr bwMode="auto">
              <a:xfrm>
                <a:off x="2570194" y="5020104"/>
                <a:ext cx="811179"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3" name="Rectangle 132"/>
              <p:cNvSpPr/>
              <p:nvPr/>
            </p:nvSpPr>
            <p:spPr bwMode="auto">
              <a:xfrm>
                <a:off x="2570194" y="5188763"/>
                <a:ext cx="811179"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4" name="Rectangle 133"/>
              <p:cNvSpPr/>
              <p:nvPr/>
            </p:nvSpPr>
            <p:spPr bwMode="auto">
              <a:xfrm>
                <a:off x="2570194" y="5357421"/>
                <a:ext cx="811179"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5" name="Rectangle 134"/>
              <p:cNvSpPr/>
              <p:nvPr/>
            </p:nvSpPr>
            <p:spPr bwMode="auto">
              <a:xfrm>
                <a:off x="2570194" y="5523704"/>
                <a:ext cx="811179"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36" name="Rectangle 135"/>
              <p:cNvSpPr/>
              <p:nvPr/>
            </p:nvSpPr>
            <p:spPr bwMode="auto">
              <a:xfrm>
                <a:off x="2570194" y="5692364"/>
                <a:ext cx="811179"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grpSp>
          <p:nvGrpSpPr>
            <p:cNvPr id="112" name="Group 82"/>
            <p:cNvGrpSpPr>
              <a:grpSpLocks/>
            </p:cNvGrpSpPr>
            <p:nvPr/>
          </p:nvGrpSpPr>
          <p:grpSpPr bwMode="auto">
            <a:xfrm>
              <a:off x="5664200" y="4216400"/>
              <a:ext cx="822960" cy="1104900"/>
              <a:chOff x="2565400" y="4216400"/>
              <a:chExt cx="822960" cy="1653540"/>
            </a:xfrm>
          </p:grpSpPr>
          <p:sp>
            <p:nvSpPr>
              <p:cNvPr id="117" name="Rectangle 116"/>
              <p:cNvSpPr/>
              <p:nvPr/>
            </p:nvSpPr>
            <p:spPr bwMode="auto">
              <a:xfrm>
                <a:off x="2565348" y="4216609"/>
                <a:ext cx="822291" cy="1653331"/>
              </a:xfrm>
              <a:prstGeom prst="rect">
                <a:avLst/>
              </a:prstGeom>
              <a:noFill/>
              <a:ln w="19050" cap="flat" cmpd="sng" algn="ctr">
                <a:solidFill>
                  <a:srgbClr val="FFFF66"/>
                </a:solidFill>
                <a:prstDash val="solid"/>
                <a:round/>
                <a:headEnd type="none" w="sm" len="sm"/>
                <a:tailEnd type="none" w="sm" len="sm"/>
              </a:ln>
              <a:effectLst/>
            </p:spPr>
            <p:txBody>
              <a:bodyPr/>
              <a:lstStyle/>
              <a:p>
                <a:endParaRPr lang="en-US" sz="2000" b="0">
                  <a:solidFill>
                    <a:srgbClr val="BFBFBF"/>
                  </a:solidFill>
                </a:endParaRPr>
              </a:p>
            </p:txBody>
          </p:sp>
          <p:sp>
            <p:nvSpPr>
              <p:cNvPr id="118" name="Rectangle 117"/>
              <p:cNvSpPr/>
              <p:nvPr/>
            </p:nvSpPr>
            <p:spPr bwMode="auto">
              <a:xfrm>
                <a:off x="2570111" y="4349636"/>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19" name="Rectangle 118"/>
              <p:cNvSpPr/>
              <p:nvPr/>
            </p:nvSpPr>
            <p:spPr bwMode="auto">
              <a:xfrm>
                <a:off x="2570111" y="4515919"/>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20" name="Rectangle 119"/>
              <p:cNvSpPr/>
              <p:nvPr/>
            </p:nvSpPr>
            <p:spPr bwMode="auto">
              <a:xfrm>
                <a:off x="2570111" y="4684579"/>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21" name="Rectangle 120"/>
              <p:cNvSpPr/>
              <p:nvPr/>
            </p:nvSpPr>
            <p:spPr bwMode="auto">
              <a:xfrm>
                <a:off x="2570111" y="4853237"/>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22" name="Rectangle 121"/>
              <p:cNvSpPr/>
              <p:nvPr/>
            </p:nvSpPr>
            <p:spPr bwMode="auto">
              <a:xfrm>
                <a:off x="2570111" y="5019520"/>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23" name="Rectangle 122"/>
              <p:cNvSpPr/>
              <p:nvPr/>
            </p:nvSpPr>
            <p:spPr bwMode="auto">
              <a:xfrm>
                <a:off x="2570111" y="5188179"/>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24" name="Rectangle 123"/>
              <p:cNvSpPr/>
              <p:nvPr/>
            </p:nvSpPr>
            <p:spPr bwMode="auto">
              <a:xfrm>
                <a:off x="2570111" y="5356837"/>
                <a:ext cx="811178" cy="80766"/>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25" name="Rectangle 124"/>
              <p:cNvSpPr/>
              <p:nvPr/>
            </p:nvSpPr>
            <p:spPr bwMode="auto">
              <a:xfrm>
                <a:off x="2570111" y="5523121"/>
                <a:ext cx="811178" cy="83142"/>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sp>
            <p:nvSpPr>
              <p:cNvPr id="126" name="Rectangle 125"/>
              <p:cNvSpPr/>
              <p:nvPr/>
            </p:nvSpPr>
            <p:spPr bwMode="auto">
              <a:xfrm>
                <a:off x="2570111" y="5691780"/>
                <a:ext cx="811178" cy="83141"/>
              </a:xfrm>
              <a:prstGeom prst="rect">
                <a:avLst/>
              </a:prstGeom>
              <a:noFill/>
              <a:ln w="19050" cap="flat" cmpd="sng" algn="ctr">
                <a:solidFill>
                  <a:srgbClr val="FFFF66">
                    <a:alpha val="50196"/>
                  </a:srgbClr>
                </a:solidFill>
                <a:prstDash val="solid"/>
                <a:round/>
                <a:headEnd type="none" w="sm" len="sm"/>
                <a:tailEnd type="none" w="sm" len="sm"/>
              </a:ln>
              <a:effectLst/>
            </p:spPr>
            <p:txBody>
              <a:bodyPr/>
              <a:lstStyle/>
              <a:p>
                <a:endParaRPr lang="en-US" sz="2000" b="0">
                  <a:solidFill>
                    <a:srgbClr val="BFBFBF"/>
                  </a:solidFill>
                </a:endParaRPr>
              </a:p>
            </p:txBody>
          </p:sp>
        </p:grpSp>
        <p:sp>
          <p:nvSpPr>
            <p:cNvPr id="113" name="Rectangle 112"/>
            <p:cNvSpPr/>
            <p:nvPr/>
          </p:nvSpPr>
          <p:spPr>
            <a:xfrm>
              <a:off x="2476578" y="707023"/>
              <a:ext cx="852453" cy="461903"/>
            </a:xfrm>
            <a:prstGeom prst="rect">
              <a:avLst/>
            </a:prstGeom>
            <a:ln w="19050">
              <a:noFill/>
            </a:ln>
          </p:spPr>
          <p:txBody>
            <a:bodyPr wrap="none">
              <a:spAutoFit/>
            </a:bodyPr>
            <a:lstStyle/>
            <a:p>
              <a:pPr algn="ctr">
                <a:defRPr/>
              </a:pPr>
              <a:r>
                <a:rPr lang="en-US" sz="2400" b="0" dirty="0" err="1">
                  <a:solidFill>
                    <a:schemeClr val="tx2">
                      <a:lumMod val="60000"/>
                      <a:lumOff val="40000"/>
                    </a:schemeClr>
                  </a:solidFill>
                  <a:ea typeface="+mn-ea"/>
                </a:rPr>
                <a:t>Alloc</a:t>
              </a:r>
              <a:endParaRPr lang="en-US" sz="2400" b="0" dirty="0">
                <a:solidFill>
                  <a:schemeClr val="tx2">
                    <a:lumMod val="60000"/>
                    <a:lumOff val="40000"/>
                  </a:schemeClr>
                </a:solidFill>
                <a:ea typeface="+mn-ea"/>
              </a:endParaRPr>
            </a:p>
          </p:txBody>
        </p:sp>
        <p:sp>
          <p:nvSpPr>
            <p:cNvPr id="114" name="Rectangle 113"/>
            <p:cNvSpPr/>
            <p:nvPr/>
          </p:nvSpPr>
          <p:spPr>
            <a:xfrm>
              <a:off x="481173" y="1253054"/>
              <a:ext cx="1247724" cy="461903"/>
            </a:xfrm>
            <a:prstGeom prst="rect">
              <a:avLst/>
            </a:prstGeom>
            <a:ln w="19050">
              <a:noFill/>
            </a:ln>
          </p:spPr>
          <p:txBody>
            <a:bodyPr wrap="none">
              <a:spAutoFit/>
            </a:bodyPr>
            <a:lstStyle/>
            <a:p>
              <a:pPr algn="ctr">
                <a:defRPr/>
              </a:pPr>
              <a:r>
                <a:rPr lang="en-US" sz="2400" b="0" dirty="0">
                  <a:solidFill>
                    <a:schemeClr val="tx2">
                      <a:lumMod val="60000"/>
                      <a:lumOff val="40000"/>
                    </a:schemeClr>
                  </a:solidFill>
                  <a:ea typeface="+mn-ea"/>
                </a:rPr>
                <a:t>Decode</a:t>
              </a:r>
            </a:p>
          </p:txBody>
        </p:sp>
        <p:sp>
          <p:nvSpPr>
            <p:cNvPr id="115" name="Rectangle 114"/>
            <p:cNvSpPr/>
            <p:nvPr/>
          </p:nvSpPr>
          <p:spPr>
            <a:xfrm>
              <a:off x="7008706" y="707023"/>
              <a:ext cx="1247724" cy="461903"/>
            </a:xfrm>
            <a:prstGeom prst="rect">
              <a:avLst/>
            </a:prstGeom>
            <a:ln w="19050">
              <a:noFill/>
            </a:ln>
          </p:spPr>
          <p:txBody>
            <a:bodyPr wrap="none">
              <a:spAutoFit/>
            </a:bodyPr>
            <a:lstStyle/>
            <a:p>
              <a:pPr algn="ctr">
                <a:defRPr/>
              </a:pPr>
              <a:r>
                <a:rPr lang="en-US" sz="2400" b="0" dirty="0">
                  <a:solidFill>
                    <a:schemeClr val="tx2">
                      <a:lumMod val="60000"/>
                      <a:lumOff val="40000"/>
                    </a:schemeClr>
                  </a:solidFill>
                  <a:ea typeface="+mn-ea"/>
                </a:rPr>
                <a:t>Decode</a:t>
              </a:r>
            </a:p>
          </p:txBody>
        </p:sp>
        <p:sp>
          <p:nvSpPr>
            <p:cNvPr id="116" name="Rectangle 115"/>
            <p:cNvSpPr/>
            <p:nvPr/>
          </p:nvSpPr>
          <p:spPr>
            <a:xfrm>
              <a:off x="5370473" y="3818129"/>
              <a:ext cx="1469965" cy="461903"/>
            </a:xfrm>
            <a:prstGeom prst="rect">
              <a:avLst/>
            </a:prstGeom>
            <a:ln w="19050">
              <a:noFill/>
            </a:ln>
          </p:spPr>
          <p:txBody>
            <a:bodyPr wrap="none">
              <a:spAutoFit/>
            </a:bodyPr>
            <a:lstStyle/>
            <a:p>
              <a:pPr algn="ctr">
                <a:defRPr/>
              </a:pPr>
              <a:r>
                <a:rPr lang="en-US" sz="2400" b="0" dirty="0">
                  <a:solidFill>
                    <a:schemeClr val="tx2">
                      <a:lumMod val="60000"/>
                      <a:lumOff val="40000"/>
                    </a:schemeClr>
                  </a:solidFill>
                  <a:ea typeface="+mn-ea"/>
                </a:rPr>
                <a:t>Schedule</a:t>
              </a:r>
            </a:p>
          </p:txBody>
        </p:sp>
      </p:grpSp>
    </p:spTree>
    <p:extLst>
      <p:ext uri="{BB962C8B-B14F-4D97-AF65-F5344CB8AC3E}">
        <p14:creationId xmlns:p14="http://schemas.microsoft.com/office/powerpoint/2010/main" val="3991157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smtClean="0">
                <a:solidFill>
                  <a:srgbClr val="D5EBFF"/>
                </a:solidFill>
                <a:latin typeface="Arial" charset="0"/>
              </a:rPr>
              <a:t>Intel</a:t>
            </a:r>
            <a:r>
              <a:rPr lang="en-US" baseline="30000" dirty="0">
                <a:solidFill>
                  <a:srgbClr val="D5EBFF"/>
                </a:solidFill>
                <a:latin typeface="Arial" charset="0"/>
              </a:rPr>
              <a:t>®</a:t>
            </a:r>
            <a:r>
              <a:rPr lang="en-US" dirty="0" smtClean="0">
                <a:solidFill>
                  <a:srgbClr val="D5EBFF"/>
                </a:solidFill>
                <a:latin typeface="Arial" charset="0"/>
              </a:rPr>
              <a:t> Nehalem Microarchitecture </a:t>
            </a:r>
            <a:r>
              <a:rPr lang="en-US" dirty="0" err="1" smtClean="0">
                <a:solidFill>
                  <a:srgbClr val="D5EBFF"/>
                </a:solidFill>
                <a:latin typeface="Arial" charset="0"/>
              </a:rPr>
              <a:t>BLoG</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226</a:t>
            </a:fld>
            <a:endParaRPr lang="en-US" sz="1400">
              <a:solidFill>
                <a:srgbClr val="FFFFFF"/>
              </a:solidFill>
            </a:endParaRPr>
          </a:p>
        </p:txBody>
      </p:sp>
      <p:graphicFrame>
        <p:nvGraphicFramePr>
          <p:cNvPr id="157" name="Chart 5"/>
          <p:cNvGraphicFramePr>
            <a:graphicFrameLocks/>
          </p:cNvGraphicFramePr>
          <p:nvPr/>
        </p:nvGraphicFramePr>
        <p:xfrm>
          <a:off x="1152525" y="1095375"/>
          <a:ext cx="7105650" cy="4933950"/>
        </p:xfrm>
        <a:graphic>
          <a:graphicData uri="http://schemas.openxmlformats.org/presentationml/2006/ole">
            <mc:AlternateContent xmlns:mc="http://schemas.openxmlformats.org/markup-compatibility/2006">
              <mc:Choice xmlns:v="urn:schemas-microsoft-com:vml" Requires="v">
                <p:oleObj spid="_x0000_s513034" name="Chart" r:id="rId5" imgW="7108552" imgH="4932091" progId="Excel.Chart.8">
                  <p:embed/>
                </p:oleObj>
              </mc:Choice>
              <mc:Fallback>
                <p:oleObj name="Chart" r:id="rId5" imgW="7108552" imgH="4932091"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1095375"/>
                        <a:ext cx="7105650" cy="493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 name="Rectangle 12"/>
          <p:cNvSpPr>
            <a:spLocks noChangeArrowheads="1"/>
          </p:cNvSpPr>
          <p:nvPr/>
        </p:nvSpPr>
        <p:spPr bwMode="auto">
          <a:xfrm>
            <a:off x="3430588" y="4240213"/>
            <a:ext cx="24447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a:solidFill>
                  <a:srgbClr val="000066"/>
                </a:solidFill>
                <a:sym typeface="Wingdings" charset="0"/>
              </a:rPr>
              <a:t></a:t>
            </a:r>
          </a:p>
          <a:p>
            <a:pPr algn="ctr"/>
            <a:r>
              <a:rPr lang="en-US" sz="2400" b="0">
                <a:solidFill>
                  <a:srgbClr val="000066"/>
                </a:solidFill>
                <a:sym typeface="Wingdings" charset="0"/>
              </a:rPr>
              <a:t>Non-default type</a:t>
            </a:r>
          </a:p>
          <a:p>
            <a:pPr algn="ctr"/>
            <a:r>
              <a:rPr lang="en-US" sz="2400" b="0">
                <a:solidFill>
                  <a:srgbClr val="000066"/>
                </a:solidFill>
                <a:sym typeface="Wingdings" charset="0"/>
              </a:rPr>
              <a:t>86%</a:t>
            </a:r>
            <a:endParaRPr lang="en-US" sz="2400">
              <a:solidFill>
                <a:srgbClr val="000066"/>
              </a:solidFill>
            </a:endParaRPr>
          </a:p>
        </p:txBody>
      </p:sp>
      <p:sp>
        <p:nvSpPr>
          <p:cNvPr id="159" name="Rectangle 13"/>
          <p:cNvSpPr>
            <a:spLocks noChangeArrowheads="1"/>
          </p:cNvSpPr>
          <p:nvPr/>
        </p:nvSpPr>
        <p:spPr bwMode="auto">
          <a:xfrm>
            <a:off x="5183188" y="18319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rgbClr val="000066"/>
                </a:solidFill>
                <a:ea typeface="宋体" charset="0"/>
                <a:cs typeface="宋体" charset="0"/>
                <a:sym typeface="Wingdings" charset="0"/>
              </a:rPr>
              <a:t></a:t>
            </a:r>
            <a:r>
              <a:rPr lang="en-US" sz="1200" b="0">
                <a:solidFill>
                  <a:schemeClr val="tx2"/>
                </a:solidFill>
                <a:sym typeface="Wingdings" charset="0"/>
              </a:rPr>
              <a:t> </a:t>
            </a:r>
            <a:endParaRPr lang="en-US"/>
          </a:p>
        </p:txBody>
      </p:sp>
      <p:sp>
        <p:nvSpPr>
          <p:cNvPr id="160" name="Rectangle 7"/>
          <p:cNvSpPr>
            <a:spLocks noChangeArrowheads="1"/>
          </p:cNvSpPr>
          <p:nvPr/>
        </p:nvSpPr>
        <p:spPr bwMode="auto">
          <a:xfrm>
            <a:off x="1228725" y="1508125"/>
            <a:ext cx="2495550" cy="461963"/>
          </a:xfrm>
          <a:prstGeom prst="rect">
            <a:avLst/>
          </a:prstGeom>
          <a:noFill/>
          <a:ln w="38100">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2400" b="0">
                <a:solidFill>
                  <a:schemeClr val="tx2"/>
                </a:solidFill>
              </a:rPr>
              <a:t>Total: 160 Nodes</a:t>
            </a:r>
            <a:endParaRPr lang="en-US" sz="2400"/>
          </a:p>
        </p:txBody>
      </p:sp>
      <p:sp>
        <p:nvSpPr>
          <p:cNvPr id="161" name="TextBox 9"/>
          <p:cNvSpPr txBox="1">
            <a:spLocks noChangeArrowheads="1"/>
          </p:cNvSpPr>
          <p:nvPr/>
        </p:nvSpPr>
        <p:spPr bwMode="auto">
          <a:xfrm>
            <a:off x="6510338" y="1231900"/>
            <a:ext cx="1827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400" b="0"/>
              <a:t>Default type</a:t>
            </a:r>
          </a:p>
          <a:p>
            <a:pPr algn="ctr" eaLnBrk="1" hangingPunct="1"/>
            <a:r>
              <a:rPr lang="en-US" sz="2400" b="0"/>
              <a:t>14%</a:t>
            </a:r>
          </a:p>
          <a:p>
            <a:pPr algn="ctr" eaLnBrk="1" hangingPunct="1"/>
            <a:r>
              <a:rPr lang="en-US" sz="2400" b="0"/>
              <a:t>(Custom)</a:t>
            </a:r>
          </a:p>
        </p:txBody>
      </p:sp>
    </p:spTree>
    <p:extLst>
      <p:ext uri="{BB962C8B-B14F-4D97-AF65-F5344CB8AC3E}">
        <p14:creationId xmlns:p14="http://schemas.microsoft.com/office/powerpoint/2010/main" val="457800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err="1" smtClean="0">
                <a:solidFill>
                  <a:srgbClr val="D5EBFF"/>
                </a:solidFill>
                <a:latin typeface="Arial" charset="0"/>
              </a:rPr>
              <a:t>BLoG</a:t>
            </a:r>
            <a:r>
              <a:rPr lang="en-US" dirty="0" smtClean="0">
                <a:solidFill>
                  <a:srgbClr val="D5EBFF"/>
                </a:solidFill>
                <a:latin typeface="Arial" charset="0"/>
              </a:rPr>
              <a:t> Traversal Example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227</a:t>
            </a:fld>
            <a:endParaRPr lang="en-US" sz="1400">
              <a:solidFill>
                <a:srgbClr val="FFFFFF"/>
              </a:solidFill>
            </a:endParaRPr>
          </a:p>
        </p:txBody>
      </p:sp>
      <p:grpSp>
        <p:nvGrpSpPr>
          <p:cNvPr id="9" name="Group 42"/>
          <p:cNvGrpSpPr>
            <a:grpSpLocks/>
          </p:cNvGrpSpPr>
          <p:nvPr/>
        </p:nvGrpSpPr>
        <p:grpSpPr bwMode="auto">
          <a:xfrm>
            <a:off x="2303463" y="1490663"/>
            <a:ext cx="4403725" cy="4410075"/>
            <a:chOff x="2246313" y="1366838"/>
            <a:chExt cx="4403725" cy="4410075"/>
          </a:xfrm>
        </p:grpSpPr>
        <p:sp>
          <p:nvSpPr>
            <p:cNvPr id="10" name="Rectangle 59"/>
            <p:cNvSpPr>
              <a:spLocks noChangeArrowheads="1"/>
            </p:cNvSpPr>
            <p:nvPr/>
          </p:nvSpPr>
          <p:spPr bwMode="auto">
            <a:xfrm>
              <a:off x="2551113" y="1366838"/>
              <a:ext cx="1371600" cy="457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Queue</a:t>
              </a:r>
            </a:p>
          </p:txBody>
        </p:sp>
        <p:sp>
          <p:nvSpPr>
            <p:cNvPr id="11" name="Rectangle 59"/>
            <p:cNvSpPr>
              <a:spLocks noChangeArrowheads="1"/>
            </p:cNvSpPr>
            <p:nvPr/>
          </p:nvSpPr>
          <p:spPr bwMode="auto">
            <a:xfrm>
              <a:off x="4846638" y="1366838"/>
              <a:ext cx="1371600" cy="457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Mod.</a:t>
              </a:r>
            </a:p>
          </p:txBody>
        </p:sp>
        <p:sp>
          <p:nvSpPr>
            <p:cNvPr id="12" name="Rectangle 59"/>
            <p:cNvSpPr>
              <a:spLocks noChangeArrowheads="1"/>
            </p:cNvSpPr>
            <p:nvPr/>
          </p:nvSpPr>
          <p:spPr bwMode="auto">
            <a:xfrm>
              <a:off x="5278438" y="2209800"/>
              <a:ext cx="1371600" cy="457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Mod.</a:t>
              </a:r>
            </a:p>
          </p:txBody>
        </p:sp>
        <p:sp>
          <p:nvSpPr>
            <p:cNvPr id="13" name="Rectangle 59"/>
            <p:cNvSpPr>
              <a:spLocks noChangeArrowheads="1"/>
            </p:cNvSpPr>
            <p:nvPr/>
          </p:nvSpPr>
          <p:spPr bwMode="auto">
            <a:xfrm>
              <a:off x="2246313" y="2008188"/>
              <a:ext cx="1371600" cy="457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Queue</a:t>
              </a:r>
            </a:p>
          </p:txBody>
        </p:sp>
        <p:sp>
          <p:nvSpPr>
            <p:cNvPr id="14" name="Rectangle 59"/>
            <p:cNvSpPr>
              <a:spLocks noChangeArrowheads="1"/>
            </p:cNvSpPr>
            <p:nvPr/>
          </p:nvSpPr>
          <p:spPr bwMode="auto">
            <a:xfrm>
              <a:off x="3757613" y="2840038"/>
              <a:ext cx="1371600" cy="457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RAM</a:t>
              </a:r>
            </a:p>
          </p:txBody>
        </p:sp>
        <p:sp>
          <p:nvSpPr>
            <p:cNvPr id="15" name="Rectangle 59"/>
            <p:cNvSpPr>
              <a:spLocks noChangeArrowheads="1"/>
            </p:cNvSpPr>
            <p:nvPr/>
          </p:nvSpPr>
          <p:spPr bwMode="auto">
            <a:xfrm>
              <a:off x="2279650" y="3740150"/>
              <a:ext cx="1371600" cy="457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Mod.</a:t>
              </a:r>
            </a:p>
          </p:txBody>
        </p:sp>
        <p:sp>
          <p:nvSpPr>
            <p:cNvPr id="16" name="Rectangle 59"/>
            <p:cNvSpPr>
              <a:spLocks noChangeArrowheads="1"/>
            </p:cNvSpPr>
            <p:nvPr/>
          </p:nvSpPr>
          <p:spPr bwMode="auto">
            <a:xfrm>
              <a:off x="4375150" y="3916363"/>
              <a:ext cx="1371600" cy="457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Select</a:t>
              </a:r>
            </a:p>
          </p:txBody>
        </p:sp>
        <p:sp>
          <p:nvSpPr>
            <p:cNvPr id="17" name="Rectangle 59"/>
            <p:cNvSpPr>
              <a:spLocks noChangeArrowheads="1"/>
            </p:cNvSpPr>
            <p:nvPr/>
          </p:nvSpPr>
          <p:spPr bwMode="auto">
            <a:xfrm>
              <a:off x="4660900" y="5083175"/>
              <a:ext cx="1371600" cy="457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Mod.</a:t>
              </a:r>
            </a:p>
          </p:txBody>
        </p:sp>
        <p:cxnSp>
          <p:nvCxnSpPr>
            <p:cNvPr id="18" name="Straight Arrow Connector 52"/>
            <p:cNvCxnSpPr>
              <a:cxnSpLocks noChangeShapeType="1"/>
              <a:stCxn id="12" idx="2"/>
              <a:endCxn id="13" idx="6"/>
            </p:cNvCxnSpPr>
            <p:nvPr/>
          </p:nvCxnSpPr>
          <p:spPr bwMode="auto">
            <a:xfrm rot="10800000">
              <a:off x="3617913" y="2236788"/>
              <a:ext cx="1660525" cy="201612"/>
            </a:xfrm>
            <a:prstGeom prst="straightConnector1">
              <a:avLst/>
            </a:prstGeom>
            <a:noFill/>
            <a:ln w="38100" algn="ctr">
              <a:solidFill>
                <a:schemeClr val="tx2">
                  <a:lumMod val="60000"/>
                  <a:lumOff val="40000"/>
                </a:schemeClr>
              </a:solidFill>
              <a:round/>
              <a:headEnd type="none" w="sm" len="sm"/>
              <a:tailEnd type="arrow" w="med" len="med"/>
            </a:ln>
          </p:spPr>
        </p:cxnSp>
        <p:cxnSp>
          <p:nvCxnSpPr>
            <p:cNvPr id="19" name="Straight Arrow Connector 18"/>
            <p:cNvCxnSpPr>
              <a:cxnSpLocks noChangeShapeType="1"/>
              <a:stCxn id="14" idx="3"/>
              <a:endCxn id="15" idx="7"/>
            </p:cNvCxnSpPr>
            <p:nvPr/>
          </p:nvCxnSpPr>
          <p:spPr bwMode="auto">
            <a:xfrm rot="5400000">
              <a:off x="3416301" y="3263900"/>
              <a:ext cx="576262" cy="509587"/>
            </a:xfrm>
            <a:prstGeom prst="straightConnector1">
              <a:avLst/>
            </a:prstGeom>
            <a:noFill/>
            <a:ln w="38100" algn="ctr">
              <a:solidFill>
                <a:schemeClr val="tx2">
                  <a:lumMod val="60000"/>
                  <a:lumOff val="40000"/>
                </a:schemeClr>
              </a:solidFill>
              <a:round/>
              <a:headEnd type="none" w="sm" len="sm"/>
              <a:tailEnd type="arrow" w="med" len="med"/>
            </a:ln>
          </p:spPr>
        </p:cxnSp>
        <p:cxnSp>
          <p:nvCxnSpPr>
            <p:cNvPr id="20" name="Straight Arrow Connector 52"/>
            <p:cNvCxnSpPr>
              <a:cxnSpLocks noChangeShapeType="1"/>
              <a:stCxn id="10" idx="5"/>
              <a:endCxn id="12" idx="1"/>
            </p:cNvCxnSpPr>
            <p:nvPr/>
          </p:nvCxnSpPr>
          <p:spPr bwMode="auto">
            <a:xfrm rot="16200000" flipH="1">
              <a:off x="4341019" y="1137444"/>
              <a:ext cx="519112" cy="1758950"/>
            </a:xfrm>
            <a:prstGeom prst="straightConnector1">
              <a:avLst/>
            </a:prstGeom>
            <a:noFill/>
            <a:ln w="38100" algn="ctr">
              <a:solidFill>
                <a:schemeClr val="tx2">
                  <a:lumMod val="60000"/>
                  <a:lumOff val="40000"/>
                </a:schemeClr>
              </a:solidFill>
              <a:round/>
              <a:headEnd/>
              <a:tailEnd type="arrow" w="med" len="med"/>
            </a:ln>
          </p:spPr>
        </p:cxnSp>
        <p:cxnSp>
          <p:nvCxnSpPr>
            <p:cNvPr id="21" name="Straight Arrow Connector 52"/>
            <p:cNvCxnSpPr>
              <a:cxnSpLocks noChangeShapeType="1"/>
              <a:stCxn id="10" idx="6"/>
              <a:endCxn id="11" idx="2"/>
            </p:cNvCxnSpPr>
            <p:nvPr/>
          </p:nvCxnSpPr>
          <p:spPr bwMode="auto">
            <a:xfrm>
              <a:off x="3922713" y="1595438"/>
              <a:ext cx="923925" cy="1587"/>
            </a:xfrm>
            <a:prstGeom prst="straightConnector1">
              <a:avLst/>
            </a:prstGeom>
            <a:noFill/>
            <a:ln w="38100" algn="ctr">
              <a:solidFill>
                <a:schemeClr val="tx2">
                  <a:lumMod val="60000"/>
                  <a:lumOff val="40000"/>
                </a:schemeClr>
              </a:solidFill>
              <a:round/>
              <a:headEnd type="arrow" w="med" len="med"/>
              <a:tailEnd/>
            </a:ln>
          </p:spPr>
        </p:cxnSp>
        <p:cxnSp>
          <p:nvCxnSpPr>
            <p:cNvPr id="22" name="Straight Arrow Connector 52"/>
            <p:cNvCxnSpPr>
              <a:cxnSpLocks noChangeShapeType="1"/>
              <a:stCxn id="13" idx="5"/>
              <a:endCxn id="14" idx="1"/>
            </p:cNvCxnSpPr>
            <p:nvPr/>
          </p:nvCxnSpPr>
          <p:spPr bwMode="auto">
            <a:xfrm rot="16200000" flipH="1">
              <a:off x="3433763" y="2381250"/>
              <a:ext cx="508000" cy="542925"/>
            </a:xfrm>
            <a:prstGeom prst="straightConnector1">
              <a:avLst/>
            </a:prstGeom>
            <a:noFill/>
            <a:ln w="38100" algn="ctr">
              <a:solidFill>
                <a:schemeClr val="tx2">
                  <a:lumMod val="60000"/>
                  <a:lumOff val="40000"/>
                </a:schemeClr>
              </a:solidFill>
              <a:round/>
              <a:headEnd/>
              <a:tailEnd type="arrow" w="med" len="med"/>
            </a:ln>
          </p:spPr>
        </p:cxnSp>
        <p:cxnSp>
          <p:nvCxnSpPr>
            <p:cNvPr id="23" name="Straight Arrow Connector 52"/>
            <p:cNvCxnSpPr>
              <a:cxnSpLocks noChangeShapeType="1"/>
              <a:stCxn id="15" idx="6"/>
              <a:endCxn id="16" idx="2"/>
            </p:cNvCxnSpPr>
            <p:nvPr/>
          </p:nvCxnSpPr>
          <p:spPr bwMode="auto">
            <a:xfrm>
              <a:off x="3651250" y="3968750"/>
              <a:ext cx="723900" cy="176213"/>
            </a:xfrm>
            <a:prstGeom prst="straightConnector1">
              <a:avLst/>
            </a:prstGeom>
            <a:noFill/>
            <a:ln w="38100" algn="ctr">
              <a:solidFill>
                <a:schemeClr val="tx2">
                  <a:lumMod val="60000"/>
                  <a:lumOff val="40000"/>
                </a:schemeClr>
              </a:solidFill>
              <a:round/>
              <a:headEnd type="arrow" w="med" len="med"/>
              <a:tailEnd/>
            </a:ln>
          </p:spPr>
        </p:cxnSp>
        <p:cxnSp>
          <p:nvCxnSpPr>
            <p:cNvPr id="24" name="Straight Arrow Connector 52"/>
            <p:cNvCxnSpPr>
              <a:cxnSpLocks noChangeShapeType="1"/>
              <a:stCxn id="15" idx="5"/>
              <a:endCxn id="17" idx="1"/>
            </p:cNvCxnSpPr>
            <p:nvPr/>
          </p:nvCxnSpPr>
          <p:spPr bwMode="auto">
            <a:xfrm rot="16200000" flipH="1">
              <a:off x="3646488" y="3933825"/>
              <a:ext cx="1019175" cy="1412875"/>
            </a:xfrm>
            <a:prstGeom prst="straightConnector1">
              <a:avLst/>
            </a:prstGeom>
            <a:noFill/>
            <a:ln w="38100" algn="ctr">
              <a:solidFill>
                <a:schemeClr val="tx2">
                  <a:lumMod val="60000"/>
                  <a:lumOff val="40000"/>
                </a:schemeClr>
              </a:solidFill>
              <a:round/>
              <a:headEnd type="arrow" w="med" len="med"/>
              <a:tailEnd type="none" w="med" len="med"/>
            </a:ln>
          </p:spPr>
        </p:cxnSp>
        <p:cxnSp>
          <p:nvCxnSpPr>
            <p:cNvPr id="25" name="Straight Arrow Connector 52"/>
            <p:cNvCxnSpPr>
              <a:cxnSpLocks noChangeShapeType="1"/>
              <a:stCxn id="13" idx="4"/>
              <a:endCxn id="15" idx="0"/>
            </p:cNvCxnSpPr>
            <p:nvPr/>
          </p:nvCxnSpPr>
          <p:spPr bwMode="auto">
            <a:xfrm rot="16200000" flipH="1">
              <a:off x="2311401" y="3086100"/>
              <a:ext cx="1274762" cy="33337"/>
            </a:xfrm>
            <a:prstGeom prst="straightConnector1">
              <a:avLst/>
            </a:prstGeom>
            <a:noFill/>
            <a:ln w="38100" algn="ctr">
              <a:solidFill>
                <a:schemeClr val="tx2">
                  <a:lumMod val="60000"/>
                  <a:lumOff val="40000"/>
                </a:schemeClr>
              </a:solidFill>
              <a:round/>
              <a:headEnd type="none" w="sm" len="sm"/>
              <a:tailEnd type="arrow" w="med" len="med"/>
            </a:ln>
          </p:spPr>
        </p:cxnSp>
        <p:cxnSp>
          <p:nvCxnSpPr>
            <p:cNvPr id="26" name="Straight Arrow Connector 52"/>
            <p:cNvCxnSpPr>
              <a:cxnSpLocks noChangeShapeType="1"/>
              <a:stCxn id="14" idx="4"/>
              <a:endCxn id="16" idx="1"/>
            </p:cNvCxnSpPr>
            <p:nvPr/>
          </p:nvCxnSpPr>
          <p:spPr bwMode="auto">
            <a:xfrm rot="16200000" flipH="1">
              <a:off x="4167188" y="3573463"/>
              <a:ext cx="685800" cy="133350"/>
            </a:xfrm>
            <a:prstGeom prst="straightConnector1">
              <a:avLst/>
            </a:prstGeom>
            <a:noFill/>
            <a:ln w="38100" algn="ctr">
              <a:solidFill>
                <a:schemeClr val="tx2">
                  <a:lumMod val="60000"/>
                  <a:lumOff val="40000"/>
                </a:schemeClr>
              </a:solidFill>
              <a:round/>
              <a:headEnd type="none" w="sm" len="sm"/>
              <a:tailEnd type="arrow" w="med" len="med"/>
            </a:ln>
          </p:spPr>
        </p:cxnSp>
        <p:cxnSp>
          <p:nvCxnSpPr>
            <p:cNvPr id="27" name="Straight Arrow Connector 52"/>
            <p:cNvCxnSpPr>
              <a:cxnSpLocks noChangeShapeType="1"/>
              <a:stCxn id="12" idx="4"/>
              <a:endCxn id="17" idx="6"/>
            </p:cNvCxnSpPr>
            <p:nvPr/>
          </p:nvCxnSpPr>
          <p:spPr bwMode="auto">
            <a:xfrm rot="16200000" flipH="1">
              <a:off x="4675981" y="3955257"/>
              <a:ext cx="2644775" cy="68262"/>
            </a:xfrm>
            <a:prstGeom prst="straightConnector1">
              <a:avLst/>
            </a:prstGeom>
            <a:noFill/>
            <a:ln w="38100" algn="ctr">
              <a:solidFill>
                <a:schemeClr val="tx2">
                  <a:lumMod val="60000"/>
                  <a:lumOff val="40000"/>
                </a:schemeClr>
              </a:solidFill>
              <a:round/>
              <a:headEnd type="none" w="sm" len="sm"/>
              <a:tailEnd type="arrow" w="med" len="med"/>
            </a:ln>
          </p:spPr>
        </p:cxnSp>
        <p:cxnSp>
          <p:nvCxnSpPr>
            <p:cNvPr id="28" name="Straight Arrow Connector 52"/>
            <p:cNvCxnSpPr>
              <a:cxnSpLocks noChangeShapeType="1"/>
              <a:stCxn id="12" idx="4"/>
              <a:endCxn id="16" idx="7"/>
            </p:cNvCxnSpPr>
            <p:nvPr/>
          </p:nvCxnSpPr>
          <p:spPr bwMode="auto">
            <a:xfrm rot="5400000">
              <a:off x="5096669" y="3115469"/>
              <a:ext cx="1316038" cy="419100"/>
            </a:xfrm>
            <a:prstGeom prst="straightConnector1">
              <a:avLst/>
            </a:prstGeom>
            <a:noFill/>
            <a:ln w="38100" algn="ctr">
              <a:solidFill>
                <a:schemeClr val="tx2">
                  <a:lumMod val="60000"/>
                  <a:lumOff val="40000"/>
                </a:schemeClr>
              </a:solidFill>
              <a:round/>
              <a:headEnd type="none" w="sm" len="sm"/>
              <a:tailEnd type="arrow" w="med" len="med"/>
            </a:ln>
          </p:spPr>
        </p:cxnSp>
        <p:sp>
          <p:nvSpPr>
            <p:cNvPr id="29" name="Rectangle 59"/>
            <p:cNvSpPr>
              <a:spLocks noChangeArrowheads="1"/>
            </p:cNvSpPr>
            <p:nvPr/>
          </p:nvSpPr>
          <p:spPr bwMode="auto">
            <a:xfrm>
              <a:off x="2460625" y="5068888"/>
              <a:ext cx="1371600" cy="4572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r>
                <a:rPr lang="en-US" sz="2000" b="0"/>
                <a:t>Select</a:t>
              </a:r>
            </a:p>
          </p:txBody>
        </p:sp>
        <p:cxnSp>
          <p:nvCxnSpPr>
            <p:cNvPr id="30" name="Straight Arrow Connector 52"/>
            <p:cNvCxnSpPr>
              <a:cxnSpLocks noChangeShapeType="1"/>
              <a:stCxn id="29" idx="5"/>
            </p:cNvCxnSpPr>
            <p:nvPr/>
          </p:nvCxnSpPr>
          <p:spPr bwMode="auto">
            <a:xfrm rot="16200000" flipH="1">
              <a:off x="3685382" y="5404644"/>
              <a:ext cx="317500" cy="427037"/>
            </a:xfrm>
            <a:prstGeom prst="straightConnector1">
              <a:avLst/>
            </a:prstGeom>
            <a:noFill/>
            <a:ln w="38100" algn="ctr">
              <a:solidFill>
                <a:schemeClr val="tx2">
                  <a:lumMod val="60000"/>
                  <a:lumOff val="40000"/>
                </a:schemeClr>
              </a:solidFill>
              <a:round/>
              <a:headEnd type="none" w="sm" len="sm"/>
              <a:tailEnd type="arrow" w="med" len="med"/>
            </a:ln>
          </p:spPr>
        </p:cxnSp>
        <p:cxnSp>
          <p:nvCxnSpPr>
            <p:cNvPr id="31" name="Straight Arrow Connector 52"/>
            <p:cNvCxnSpPr>
              <a:cxnSpLocks noChangeShapeType="1"/>
              <a:endCxn id="29" idx="0"/>
            </p:cNvCxnSpPr>
            <p:nvPr/>
          </p:nvCxnSpPr>
          <p:spPr bwMode="auto">
            <a:xfrm rot="16200000" flipH="1">
              <a:off x="2620169" y="4542631"/>
              <a:ext cx="871538" cy="180975"/>
            </a:xfrm>
            <a:prstGeom prst="straightConnector1">
              <a:avLst/>
            </a:prstGeom>
            <a:noFill/>
            <a:ln w="38100" algn="ctr">
              <a:solidFill>
                <a:schemeClr val="tx2">
                  <a:lumMod val="60000"/>
                  <a:lumOff val="40000"/>
                </a:schemeClr>
              </a:solidFill>
              <a:round/>
              <a:headEnd/>
              <a:tailEnd type="arrow" w="med" len="med"/>
            </a:ln>
          </p:spPr>
        </p:cxnSp>
        <p:cxnSp>
          <p:nvCxnSpPr>
            <p:cNvPr id="32" name="Straight Arrow Connector 52"/>
            <p:cNvCxnSpPr>
              <a:cxnSpLocks noChangeShapeType="1"/>
              <a:stCxn id="29" idx="6"/>
            </p:cNvCxnSpPr>
            <p:nvPr/>
          </p:nvCxnSpPr>
          <p:spPr bwMode="auto">
            <a:xfrm>
              <a:off x="3832225" y="5297488"/>
              <a:ext cx="828675" cy="14287"/>
            </a:xfrm>
            <a:prstGeom prst="straightConnector1">
              <a:avLst/>
            </a:prstGeom>
            <a:noFill/>
            <a:ln w="38100" algn="ctr">
              <a:solidFill>
                <a:schemeClr val="tx2">
                  <a:lumMod val="60000"/>
                  <a:lumOff val="40000"/>
                </a:schemeClr>
              </a:solidFill>
              <a:round/>
              <a:headEnd type="arrow" w="med" len="med"/>
              <a:tailEnd/>
            </a:ln>
          </p:spPr>
        </p:cxnSp>
      </p:grpSp>
      <p:grpSp>
        <p:nvGrpSpPr>
          <p:cNvPr id="33" name="Group 110"/>
          <p:cNvGrpSpPr>
            <a:grpSpLocks/>
          </p:cNvGrpSpPr>
          <p:nvPr/>
        </p:nvGrpSpPr>
        <p:grpSpPr bwMode="auto">
          <a:xfrm>
            <a:off x="2813050" y="3656013"/>
            <a:ext cx="962025" cy="846137"/>
            <a:chOff x="2974669" y="3590855"/>
            <a:chExt cx="962302" cy="847273"/>
          </a:xfrm>
        </p:grpSpPr>
        <p:sp>
          <p:nvSpPr>
            <p:cNvPr id="34" name="Explosion 1 33"/>
            <p:cNvSpPr/>
            <p:nvPr/>
          </p:nvSpPr>
          <p:spPr bwMode="auto">
            <a:xfrm>
              <a:off x="2974669" y="3590855"/>
              <a:ext cx="466859" cy="386280"/>
            </a:xfrm>
            <a:prstGeom prst="irregularSeal1">
              <a:avLst/>
            </a:prstGeom>
            <a:solidFill>
              <a:srgbClr val="66FFFF"/>
            </a:solidFill>
            <a:ln w="12700" cap="flat" cmpd="sng" algn="ctr">
              <a:solidFill>
                <a:srgbClr val="66FFFF"/>
              </a:solidFill>
              <a:prstDash val="solid"/>
              <a:round/>
              <a:headEnd type="none" w="sm" len="sm"/>
              <a:tailEnd type="none" w="sm" len="sm"/>
            </a:ln>
            <a:effectLst/>
          </p:spPr>
          <p:txBody>
            <a:bodyPr tIns="0"/>
            <a:lstStyle/>
            <a:p>
              <a:endParaRPr lang="en-US" sz="2000" b="0">
                <a:solidFill>
                  <a:srgbClr val="001C3F"/>
                </a:solidFill>
              </a:endParaRPr>
            </a:p>
          </p:txBody>
        </p:sp>
        <p:sp>
          <p:nvSpPr>
            <p:cNvPr id="35" name="Explosion 1 34"/>
            <p:cNvSpPr/>
            <p:nvPr/>
          </p:nvSpPr>
          <p:spPr bwMode="auto">
            <a:xfrm>
              <a:off x="3470112" y="4051848"/>
              <a:ext cx="466859" cy="386280"/>
            </a:xfrm>
            <a:prstGeom prst="irregularSeal1">
              <a:avLst/>
            </a:prstGeom>
            <a:solidFill>
              <a:srgbClr val="66FFFF"/>
            </a:solidFill>
            <a:ln w="12700" cap="flat" cmpd="sng" algn="ctr">
              <a:solidFill>
                <a:srgbClr val="66FFFF"/>
              </a:solidFill>
              <a:prstDash val="solid"/>
              <a:round/>
              <a:headEnd type="none" w="sm" len="sm"/>
              <a:tailEnd type="none" w="sm" len="sm"/>
            </a:ln>
            <a:effectLst/>
          </p:spPr>
          <p:txBody>
            <a:bodyPr tIns="0"/>
            <a:lstStyle/>
            <a:p>
              <a:endParaRPr lang="en-US" sz="2000" b="0">
                <a:solidFill>
                  <a:srgbClr val="001C3F"/>
                </a:solidFill>
              </a:endParaRPr>
            </a:p>
          </p:txBody>
        </p:sp>
      </p:grpSp>
      <p:grpSp>
        <p:nvGrpSpPr>
          <p:cNvPr id="36" name="Group 117"/>
          <p:cNvGrpSpPr>
            <a:grpSpLocks/>
          </p:cNvGrpSpPr>
          <p:nvPr/>
        </p:nvGrpSpPr>
        <p:grpSpPr bwMode="auto">
          <a:xfrm>
            <a:off x="2776538" y="2409825"/>
            <a:ext cx="2368550" cy="3059113"/>
            <a:chOff x="2738131" y="2190804"/>
            <a:chExt cx="2368155" cy="3058813"/>
          </a:xfrm>
        </p:grpSpPr>
        <p:sp>
          <p:nvSpPr>
            <p:cNvPr id="37" name="Explosion 1 36"/>
            <p:cNvSpPr/>
            <p:nvPr/>
          </p:nvSpPr>
          <p:spPr bwMode="auto">
            <a:xfrm>
              <a:off x="2738131" y="2190804"/>
              <a:ext cx="466647" cy="385725"/>
            </a:xfrm>
            <a:prstGeom prst="irregularSeal1">
              <a:avLst/>
            </a:prstGeom>
            <a:solidFill>
              <a:srgbClr val="66FFFF"/>
            </a:solidFill>
            <a:ln w="12700" cap="flat" cmpd="sng" algn="ctr">
              <a:solidFill>
                <a:srgbClr val="66FFFF"/>
              </a:solidFill>
              <a:prstDash val="solid"/>
              <a:round/>
              <a:headEnd type="none" w="sm" len="sm"/>
              <a:tailEnd type="none" w="sm" len="sm"/>
            </a:ln>
            <a:effectLst/>
          </p:spPr>
          <p:txBody>
            <a:bodyPr tIns="0"/>
            <a:lstStyle/>
            <a:p>
              <a:endParaRPr lang="en-US" sz="2000" b="0">
                <a:solidFill>
                  <a:srgbClr val="001C3F"/>
                </a:solidFill>
              </a:endParaRPr>
            </a:p>
          </p:txBody>
        </p:sp>
        <p:sp>
          <p:nvSpPr>
            <p:cNvPr id="38" name="Explosion 1 37"/>
            <p:cNvSpPr/>
            <p:nvPr/>
          </p:nvSpPr>
          <p:spPr bwMode="auto">
            <a:xfrm>
              <a:off x="4639639" y="4863892"/>
              <a:ext cx="466647" cy="385725"/>
            </a:xfrm>
            <a:prstGeom prst="irregularSeal1">
              <a:avLst/>
            </a:prstGeom>
            <a:solidFill>
              <a:srgbClr val="66FFFF"/>
            </a:solidFill>
            <a:ln w="12700" cap="flat" cmpd="sng" algn="ctr">
              <a:solidFill>
                <a:srgbClr val="66FFFF"/>
              </a:solidFill>
              <a:prstDash val="solid"/>
              <a:round/>
              <a:headEnd type="none" w="sm" len="sm"/>
              <a:tailEnd type="none" w="sm" len="sm"/>
            </a:ln>
            <a:effectLst/>
          </p:spPr>
          <p:txBody>
            <a:bodyPr tIns="0"/>
            <a:lstStyle/>
            <a:p>
              <a:endParaRPr lang="en-US" sz="2000" b="0">
                <a:solidFill>
                  <a:srgbClr val="001C3F"/>
                </a:solidFill>
              </a:endParaRPr>
            </a:p>
          </p:txBody>
        </p:sp>
      </p:grpSp>
      <p:sp>
        <p:nvSpPr>
          <p:cNvPr id="39" name="Explosion 1 38"/>
          <p:cNvSpPr/>
          <p:nvPr/>
        </p:nvSpPr>
        <p:spPr bwMode="auto">
          <a:xfrm>
            <a:off x="2814638" y="4157663"/>
            <a:ext cx="466725" cy="385762"/>
          </a:xfrm>
          <a:prstGeom prst="irregularSeal1">
            <a:avLst/>
          </a:prstGeom>
          <a:solidFill>
            <a:srgbClr val="66FFFF"/>
          </a:solidFill>
          <a:ln w="12700" cap="flat" cmpd="sng" algn="ctr">
            <a:solidFill>
              <a:srgbClr val="66FFFF"/>
            </a:solidFill>
            <a:prstDash val="solid"/>
            <a:round/>
            <a:headEnd type="none" w="sm" len="sm"/>
            <a:tailEnd type="none" w="sm" len="sm"/>
          </a:ln>
          <a:effectLst/>
        </p:spPr>
        <p:txBody>
          <a:bodyPr tIns="0"/>
          <a:lstStyle/>
          <a:p>
            <a:endParaRPr lang="en-US" sz="2000" b="0">
              <a:solidFill>
                <a:srgbClr val="001C3F"/>
              </a:solidFill>
            </a:endParaRPr>
          </a:p>
        </p:txBody>
      </p:sp>
      <p:sp>
        <p:nvSpPr>
          <p:cNvPr id="40" name="Explosion 1 39"/>
          <p:cNvSpPr/>
          <p:nvPr/>
        </p:nvSpPr>
        <p:spPr bwMode="auto">
          <a:xfrm>
            <a:off x="5791200" y="5116513"/>
            <a:ext cx="465138" cy="385762"/>
          </a:xfrm>
          <a:prstGeom prst="irregularSeal1">
            <a:avLst/>
          </a:prstGeom>
          <a:solidFill>
            <a:srgbClr val="66FFFF"/>
          </a:solidFill>
          <a:ln w="12700" cap="flat" cmpd="sng" algn="ctr">
            <a:solidFill>
              <a:srgbClr val="66FFFF"/>
            </a:solidFill>
            <a:prstDash val="solid"/>
            <a:round/>
            <a:headEnd type="none" w="sm" len="sm"/>
            <a:tailEnd type="none" w="sm" len="sm"/>
          </a:ln>
          <a:effectLst/>
        </p:spPr>
        <p:txBody>
          <a:bodyPr tIns="0"/>
          <a:lstStyle/>
          <a:p>
            <a:endParaRPr lang="en-US" sz="2000" b="0">
              <a:solidFill>
                <a:srgbClr val="001C3F"/>
              </a:solidFill>
            </a:endParaRPr>
          </a:p>
        </p:txBody>
      </p:sp>
      <p:sp>
        <p:nvSpPr>
          <p:cNvPr id="41" name="Explosion 1 40"/>
          <p:cNvSpPr/>
          <p:nvPr/>
        </p:nvSpPr>
        <p:spPr bwMode="auto">
          <a:xfrm>
            <a:off x="5788025" y="2605088"/>
            <a:ext cx="466725" cy="385762"/>
          </a:xfrm>
          <a:prstGeom prst="irregularSeal1">
            <a:avLst/>
          </a:prstGeom>
          <a:solidFill>
            <a:srgbClr val="66FFFF"/>
          </a:solidFill>
          <a:ln w="12700" cap="flat" cmpd="sng" algn="ctr">
            <a:solidFill>
              <a:srgbClr val="66FFFF"/>
            </a:solidFill>
            <a:prstDash val="solid"/>
            <a:round/>
            <a:headEnd type="none" w="sm" len="sm"/>
            <a:tailEnd type="none" w="sm" len="sm"/>
          </a:ln>
          <a:effectLst/>
        </p:spPr>
        <p:txBody>
          <a:bodyPr tIns="0"/>
          <a:lstStyle/>
          <a:p>
            <a:endParaRPr lang="en-US" sz="2000" b="0">
              <a:solidFill>
                <a:srgbClr val="001C3F"/>
              </a:solidFill>
            </a:endParaRPr>
          </a:p>
        </p:txBody>
      </p:sp>
      <p:sp>
        <p:nvSpPr>
          <p:cNvPr id="42" name="Rectangle 41"/>
          <p:cNvSpPr/>
          <p:nvPr/>
        </p:nvSpPr>
        <p:spPr bwMode="auto">
          <a:xfrm>
            <a:off x="647700" y="857250"/>
            <a:ext cx="1247775" cy="1790700"/>
          </a:xfrm>
          <a:prstGeom prst="rect">
            <a:avLst/>
          </a:prstGeom>
          <a:noFill/>
          <a:ln w="38100" cap="flat" cmpd="sng" algn="ctr">
            <a:solidFill>
              <a:schemeClr val="tx1">
                <a:alpha val="50000"/>
              </a:schemeClr>
            </a:solidFill>
            <a:prstDash val="solid"/>
            <a:round/>
            <a:headEnd type="none" w="sm" len="sm"/>
            <a:tailEnd type="none" w="sm" len="sm"/>
          </a:ln>
          <a:effectLst/>
        </p:spPr>
        <p:txBody>
          <a:bodyPr/>
          <a:lstStyle/>
          <a:p>
            <a:pPr>
              <a:lnSpc>
                <a:spcPct val="150000"/>
              </a:lnSpc>
            </a:pPr>
            <a:r>
              <a:rPr lang="en-US" sz="2000" b="0">
                <a:solidFill>
                  <a:srgbClr val="BFBFBF"/>
                </a:solidFill>
              </a:rPr>
              <a:t>ID    AUX</a:t>
            </a:r>
          </a:p>
          <a:p>
            <a:r>
              <a:rPr lang="en-US" sz="2000" b="0">
                <a:solidFill>
                  <a:srgbClr val="BFBFBF"/>
                </a:solidFill>
              </a:rPr>
              <a:t> 0      23</a:t>
            </a:r>
          </a:p>
          <a:p>
            <a:r>
              <a:rPr lang="en-US" sz="2000" b="0">
                <a:solidFill>
                  <a:srgbClr val="BFBFBF"/>
                </a:solidFill>
              </a:rPr>
              <a:t> 1      24</a:t>
            </a:r>
          </a:p>
          <a:p>
            <a:r>
              <a:rPr lang="en-US" sz="2000" b="0">
                <a:solidFill>
                  <a:srgbClr val="BFBFBF"/>
                </a:solidFill>
              </a:rPr>
              <a:t> 4      43</a:t>
            </a:r>
          </a:p>
          <a:p>
            <a:r>
              <a:rPr lang="en-US" sz="2000" b="0">
                <a:solidFill>
                  <a:srgbClr val="BFBFBF"/>
                </a:solidFill>
              </a:rPr>
              <a:t> 6      88</a:t>
            </a:r>
          </a:p>
          <a:p>
            <a:endParaRPr lang="en-US" sz="2000" b="0">
              <a:solidFill>
                <a:srgbClr val="BFBFBF"/>
              </a:solidFill>
            </a:endParaRPr>
          </a:p>
        </p:txBody>
      </p:sp>
      <p:sp>
        <p:nvSpPr>
          <p:cNvPr id="43" name="Rectangle 42"/>
          <p:cNvSpPr/>
          <p:nvPr/>
        </p:nvSpPr>
        <p:spPr bwMode="auto">
          <a:xfrm>
            <a:off x="647700" y="2752725"/>
            <a:ext cx="1247775" cy="1790700"/>
          </a:xfrm>
          <a:prstGeom prst="rect">
            <a:avLst/>
          </a:prstGeom>
          <a:noFill/>
          <a:ln w="38100" cap="flat" cmpd="sng" algn="ctr">
            <a:solidFill>
              <a:schemeClr val="tx1">
                <a:alpha val="50000"/>
              </a:schemeClr>
            </a:solidFill>
            <a:prstDash val="solid"/>
            <a:round/>
            <a:headEnd type="none" w="sm" len="sm"/>
            <a:tailEnd type="none" w="sm" len="sm"/>
          </a:ln>
          <a:effectLst/>
        </p:spPr>
        <p:txBody>
          <a:bodyPr/>
          <a:lstStyle/>
          <a:p>
            <a:pPr>
              <a:lnSpc>
                <a:spcPct val="150000"/>
              </a:lnSpc>
            </a:pPr>
            <a:r>
              <a:rPr lang="en-US" sz="2000" b="0">
                <a:solidFill>
                  <a:srgbClr val="BFBFBF"/>
                </a:solidFill>
              </a:rPr>
              <a:t>ID    AUX</a:t>
            </a:r>
          </a:p>
          <a:p>
            <a:r>
              <a:rPr lang="en-US" sz="2000" b="0">
                <a:solidFill>
                  <a:srgbClr val="BFBFBF"/>
                </a:solidFill>
              </a:rPr>
              <a:t> 1     123</a:t>
            </a:r>
          </a:p>
          <a:p>
            <a:r>
              <a:rPr lang="en-US" sz="2000" b="0">
                <a:solidFill>
                  <a:srgbClr val="BFBFBF"/>
                </a:solidFill>
              </a:rPr>
              <a:t> 3     234</a:t>
            </a:r>
          </a:p>
          <a:p>
            <a:r>
              <a:rPr lang="en-US" sz="2000" b="0">
                <a:solidFill>
                  <a:srgbClr val="BFBFBF"/>
                </a:solidFill>
              </a:rPr>
              <a:t> 4     434</a:t>
            </a:r>
          </a:p>
          <a:p>
            <a:r>
              <a:rPr lang="en-US" sz="2000" b="0">
                <a:solidFill>
                  <a:srgbClr val="BFBFBF"/>
                </a:solidFill>
              </a:rPr>
              <a:t> 6     788</a:t>
            </a:r>
          </a:p>
          <a:p>
            <a:endParaRPr lang="en-US" sz="2000" b="0">
              <a:solidFill>
                <a:srgbClr val="BFBFBF"/>
              </a:solidFill>
            </a:endParaRPr>
          </a:p>
        </p:txBody>
      </p:sp>
      <p:sp>
        <p:nvSpPr>
          <p:cNvPr id="44" name="Rectangle 43"/>
          <p:cNvSpPr/>
          <p:nvPr/>
        </p:nvSpPr>
        <p:spPr bwMode="auto">
          <a:xfrm>
            <a:off x="647700" y="4648200"/>
            <a:ext cx="1247775" cy="1790700"/>
          </a:xfrm>
          <a:prstGeom prst="rect">
            <a:avLst/>
          </a:prstGeom>
          <a:noFill/>
          <a:ln w="38100" cap="flat" cmpd="sng" algn="ctr">
            <a:solidFill>
              <a:schemeClr val="tx1">
                <a:alpha val="50000"/>
              </a:schemeClr>
            </a:solidFill>
            <a:prstDash val="solid"/>
            <a:round/>
            <a:headEnd type="none" w="sm" len="sm"/>
            <a:tailEnd type="none" w="sm" len="sm"/>
          </a:ln>
          <a:effectLst/>
        </p:spPr>
        <p:txBody>
          <a:bodyPr/>
          <a:lstStyle/>
          <a:p>
            <a:pPr>
              <a:lnSpc>
                <a:spcPct val="150000"/>
              </a:lnSpc>
            </a:pPr>
            <a:r>
              <a:rPr lang="en-US" sz="2000" b="0">
                <a:solidFill>
                  <a:srgbClr val="BFBFBF"/>
                </a:solidFill>
              </a:rPr>
              <a:t>ID    AUX</a:t>
            </a:r>
          </a:p>
          <a:p>
            <a:r>
              <a:rPr lang="en-US" sz="2000" b="0">
                <a:solidFill>
                  <a:srgbClr val="BFBFBF"/>
                </a:solidFill>
              </a:rPr>
              <a:t> 0       2</a:t>
            </a:r>
          </a:p>
          <a:p>
            <a:r>
              <a:rPr lang="en-US" sz="2000" b="0">
                <a:solidFill>
                  <a:srgbClr val="BFBFBF"/>
                </a:solidFill>
              </a:rPr>
              <a:t> 1       4</a:t>
            </a:r>
          </a:p>
          <a:p>
            <a:r>
              <a:rPr lang="en-US" sz="2000" b="0">
                <a:solidFill>
                  <a:srgbClr val="BFBFBF"/>
                </a:solidFill>
              </a:rPr>
              <a:t> 2       4</a:t>
            </a:r>
          </a:p>
          <a:p>
            <a:r>
              <a:rPr lang="en-US" sz="2000" b="0">
                <a:solidFill>
                  <a:srgbClr val="BFBFBF"/>
                </a:solidFill>
              </a:rPr>
              <a:t> 3       7</a:t>
            </a:r>
          </a:p>
          <a:p>
            <a:endParaRPr lang="en-US" sz="2000" b="0">
              <a:solidFill>
                <a:srgbClr val="BFBFBF"/>
              </a:solidFill>
            </a:endParaRPr>
          </a:p>
        </p:txBody>
      </p:sp>
      <p:sp>
        <p:nvSpPr>
          <p:cNvPr id="45" name="Rectangle 44"/>
          <p:cNvSpPr/>
          <p:nvPr/>
        </p:nvSpPr>
        <p:spPr bwMode="auto">
          <a:xfrm>
            <a:off x="7096125" y="857250"/>
            <a:ext cx="1247775" cy="1790700"/>
          </a:xfrm>
          <a:prstGeom prst="rect">
            <a:avLst/>
          </a:prstGeom>
          <a:noFill/>
          <a:ln w="38100" cap="flat" cmpd="sng" algn="ctr">
            <a:solidFill>
              <a:schemeClr val="tx1">
                <a:alpha val="50000"/>
              </a:schemeClr>
            </a:solidFill>
            <a:prstDash val="solid"/>
            <a:round/>
            <a:headEnd type="none" w="sm" len="sm"/>
            <a:tailEnd type="none" w="sm" len="sm"/>
          </a:ln>
          <a:effectLst/>
        </p:spPr>
        <p:txBody>
          <a:bodyPr/>
          <a:lstStyle/>
          <a:p>
            <a:pPr>
              <a:lnSpc>
                <a:spcPct val="150000"/>
              </a:lnSpc>
            </a:pPr>
            <a:r>
              <a:rPr lang="en-US" sz="2000" b="0">
                <a:solidFill>
                  <a:srgbClr val="BFBFBF"/>
                </a:solidFill>
              </a:rPr>
              <a:t>ID    AUX</a:t>
            </a:r>
          </a:p>
          <a:p>
            <a:r>
              <a:rPr lang="en-US" sz="2000" b="0">
                <a:solidFill>
                  <a:srgbClr val="BFBFBF"/>
                </a:solidFill>
              </a:rPr>
              <a:t> 6      13</a:t>
            </a:r>
          </a:p>
          <a:p>
            <a:r>
              <a:rPr lang="en-US" sz="2000" b="0">
                <a:solidFill>
                  <a:srgbClr val="BFBFBF"/>
                </a:solidFill>
              </a:rPr>
              <a:t> 1      23</a:t>
            </a:r>
          </a:p>
          <a:p>
            <a:r>
              <a:rPr lang="en-US" sz="2000" b="0">
                <a:solidFill>
                  <a:srgbClr val="BFBFBF"/>
                </a:solidFill>
              </a:rPr>
              <a:t> 4      43</a:t>
            </a:r>
          </a:p>
          <a:p>
            <a:r>
              <a:rPr lang="en-US" sz="2000" b="0">
                <a:solidFill>
                  <a:srgbClr val="BFBFBF"/>
                </a:solidFill>
              </a:rPr>
              <a:t> 7      78</a:t>
            </a:r>
          </a:p>
          <a:p>
            <a:endParaRPr lang="en-US" sz="2000" b="0">
              <a:solidFill>
                <a:srgbClr val="BFBFBF"/>
              </a:solidFill>
            </a:endParaRPr>
          </a:p>
        </p:txBody>
      </p:sp>
      <p:sp>
        <p:nvSpPr>
          <p:cNvPr id="46" name="Rectangle 45"/>
          <p:cNvSpPr/>
          <p:nvPr/>
        </p:nvSpPr>
        <p:spPr bwMode="auto">
          <a:xfrm>
            <a:off x="7096125" y="2752725"/>
            <a:ext cx="1247775" cy="1790700"/>
          </a:xfrm>
          <a:prstGeom prst="rect">
            <a:avLst/>
          </a:prstGeom>
          <a:noFill/>
          <a:ln w="38100" cap="flat" cmpd="sng" algn="ctr">
            <a:solidFill>
              <a:schemeClr val="tx1">
                <a:alpha val="50000"/>
              </a:schemeClr>
            </a:solidFill>
            <a:prstDash val="solid"/>
            <a:round/>
            <a:headEnd type="none" w="sm" len="sm"/>
            <a:tailEnd type="none" w="sm" len="sm"/>
          </a:ln>
          <a:effectLst/>
        </p:spPr>
        <p:txBody>
          <a:bodyPr/>
          <a:lstStyle/>
          <a:p>
            <a:pPr>
              <a:lnSpc>
                <a:spcPct val="150000"/>
              </a:lnSpc>
            </a:pPr>
            <a:r>
              <a:rPr lang="en-US" sz="2000" b="0">
                <a:solidFill>
                  <a:srgbClr val="BFBFBF"/>
                </a:solidFill>
              </a:rPr>
              <a:t>ID    AUX</a:t>
            </a:r>
          </a:p>
          <a:p>
            <a:r>
              <a:rPr lang="en-US" sz="2000" b="0">
                <a:solidFill>
                  <a:srgbClr val="BFBFBF"/>
                </a:solidFill>
              </a:rPr>
              <a:t> 2      23</a:t>
            </a:r>
          </a:p>
          <a:p>
            <a:r>
              <a:rPr lang="en-US" sz="2000" b="0">
                <a:solidFill>
                  <a:srgbClr val="BFBFBF"/>
                </a:solidFill>
              </a:rPr>
              <a:t> 3      34</a:t>
            </a:r>
          </a:p>
          <a:p>
            <a:r>
              <a:rPr lang="en-US" sz="2000" b="0">
                <a:solidFill>
                  <a:srgbClr val="BFBFBF"/>
                </a:solidFill>
              </a:rPr>
              <a:t> 5      44</a:t>
            </a:r>
          </a:p>
          <a:p>
            <a:r>
              <a:rPr lang="en-US" sz="2000" b="0">
                <a:solidFill>
                  <a:srgbClr val="BFBFBF"/>
                </a:solidFill>
              </a:rPr>
              <a:t> 6      88</a:t>
            </a:r>
          </a:p>
          <a:p>
            <a:endParaRPr lang="en-US" sz="2000" b="0">
              <a:solidFill>
                <a:srgbClr val="BFBFBF"/>
              </a:solidFill>
            </a:endParaRPr>
          </a:p>
        </p:txBody>
      </p:sp>
      <p:sp>
        <p:nvSpPr>
          <p:cNvPr id="47" name="Rectangle 46"/>
          <p:cNvSpPr/>
          <p:nvPr/>
        </p:nvSpPr>
        <p:spPr bwMode="auto">
          <a:xfrm>
            <a:off x="7096125" y="4648200"/>
            <a:ext cx="1247775" cy="1790700"/>
          </a:xfrm>
          <a:prstGeom prst="rect">
            <a:avLst/>
          </a:prstGeom>
          <a:noFill/>
          <a:ln w="38100" cap="flat" cmpd="sng" algn="ctr">
            <a:solidFill>
              <a:schemeClr val="tx1">
                <a:alpha val="50000"/>
              </a:schemeClr>
            </a:solidFill>
            <a:prstDash val="solid"/>
            <a:round/>
            <a:headEnd type="none" w="sm" len="sm"/>
            <a:tailEnd type="none" w="sm" len="sm"/>
          </a:ln>
          <a:effectLst/>
        </p:spPr>
        <p:txBody>
          <a:bodyPr/>
          <a:lstStyle/>
          <a:p>
            <a:pPr>
              <a:lnSpc>
                <a:spcPct val="150000"/>
              </a:lnSpc>
            </a:pPr>
            <a:r>
              <a:rPr lang="en-US" sz="2000" b="0">
                <a:solidFill>
                  <a:srgbClr val="BFBFBF"/>
                </a:solidFill>
              </a:rPr>
              <a:t>ID    AUX</a:t>
            </a:r>
          </a:p>
          <a:p>
            <a:r>
              <a:rPr lang="en-US" sz="2000" b="0">
                <a:solidFill>
                  <a:srgbClr val="BFBFBF"/>
                </a:solidFill>
              </a:rPr>
              <a:t> 1     128</a:t>
            </a:r>
          </a:p>
          <a:p>
            <a:r>
              <a:rPr lang="en-US" sz="2000" b="0">
                <a:solidFill>
                  <a:srgbClr val="BFBFBF"/>
                </a:solidFill>
              </a:rPr>
              <a:t> 5     247</a:t>
            </a:r>
          </a:p>
          <a:p>
            <a:r>
              <a:rPr lang="en-US" sz="2000" b="0">
                <a:solidFill>
                  <a:srgbClr val="BFBFBF"/>
                </a:solidFill>
              </a:rPr>
              <a:t> 4     345</a:t>
            </a:r>
          </a:p>
          <a:p>
            <a:r>
              <a:rPr lang="en-US" sz="2000" b="0">
                <a:solidFill>
                  <a:srgbClr val="BFBFBF"/>
                </a:solidFill>
              </a:rPr>
              <a:t> 3     783</a:t>
            </a:r>
          </a:p>
          <a:p>
            <a:endParaRPr lang="en-US" sz="2000" b="0">
              <a:solidFill>
                <a:srgbClr val="BFBFBF"/>
              </a:solidFill>
            </a:endParaRPr>
          </a:p>
        </p:txBody>
      </p:sp>
      <p:cxnSp>
        <p:nvCxnSpPr>
          <p:cNvPr id="48" name="Straight Connector 47"/>
          <p:cNvCxnSpPr>
            <a:cxnSpLocks noChangeShapeType="1"/>
          </p:cNvCxnSpPr>
          <p:nvPr/>
        </p:nvCxnSpPr>
        <p:spPr bwMode="auto">
          <a:xfrm rot="5400000">
            <a:off x="1399382" y="4612481"/>
            <a:ext cx="1898650" cy="1379537"/>
          </a:xfrm>
          <a:prstGeom prst="line">
            <a:avLst/>
          </a:prstGeom>
          <a:noFill/>
          <a:ln w="38100">
            <a:solidFill>
              <a:srgbClr val="66FFFF"/>
            </a:solidFill>
            <a:round/>
            <a:headEnd/>
            <a:tailEnd type="arrow" w="med" len="med"/>
          </a:ln>
          <a:extLst>
            <a:ext uri="{909E8E84-426E-40DD-AFC4-6F175D3DCCD1}">
              <a14:hiddenFill xmlns:a14="http://schemas.microsoft.com/office/drawing/2010/main">
                <a:noFill/>
              </a14:hiddenFill>
            </a:ext>
          </a:extLst>
        </p:spPr>
      </p:cxnSp>
      <p:grpSp>
        <p:nvGrpSpPr>
          <p:cNvPr id="49" name="Group 112"/>
          <p:cNvGrpSpPr>
            <a:grpSpLocks/>
          </p:cNvGrpSpPr>
          <p:nvPr/>
        </p:nvGrpSpPr>
        <p:grpSpPr bwMode="auto">
          <a:xfrm>
            <a:off x="1831975" y="3686175"/>
            <a:ext cx="5368925" cy="628650"/>
            <a:chOff x="1774092" y="3685667"/>
            <a:chExt cx="5369910" cy="628890"/>
          </a:xfrm>
        </p:grpSpPr>
        <p:cxnSp>
          <p:nvCxnSpPr>
            <p:cNvPr id="50" name="Straight Connector 83"/>
            <p:cNvCxnSpPr>
              <a:cxnSpLocks noChangeShapeType="1"/>
            </p:cNvCxnSpPr>
            <p:nvPr/>
          </p:nvCxnSpPr>
          <p:spPr bwMode="auto">
            <a:xfrm rot="10800000">
              <a:off x="1774092" y="3751361"/>
              <a:ext cx="1206722" cy="86766"/>
            </a:xfrm>
            <a:prstGeom prst="line">
              <a:avLst/>
            </a:prstGeom>
            <a:noFill/>
            <a:ln w="38100">
              <a:solidFill>
                <a:srgbClr val="66FFFF"/>
              </a:solidFill>
              <a:round/>
              <a:headEnd/>
              <a:tailEnd type="arrow" w="med" len="med"/>
            </a:ln>
            <a:extLst>
              <a:ext uri="{909E8E84-426E-40DD-AFC4-6F175D3DCCD1}">
                <a14:hiddenFill xmlns:a14="http://schemas.microsoft.com/office/drawing/2010/main">
                  <a:noFill/>
                </a14:hiddenFill>
              </a:ext>
            </a:extLst>
          </p:spPr>
        </p:cxnSp>
        <p:cxnSp>
          <p:nvCxnSpPr>
            <p:cNvPr id="51" name="Straight Connector 88"/>
            <p:cNvCxnSpPr>
              <a:cxnSpLocks noChangeShapeType="1"/>
            </p:cNvCxnSpPr>
            <p:nvPr/>
          </p:nvCxnSpPr>
          <p:spPr bwMode="auto">
            <a:xfrm flipV="1">
              <a:off x="3476204" y="3685667"/>
              <a:ext cx="3667798" cy="628890"/>
            </a:xfrm>
            <a:prstGeom prst="line">
              <a:avLst/>
            </a:prstGeom>
            <a:noFill/>
            <a:ln w="38100">
              <a:solidFill>
                <a:srgbClr val="66FFFF"/>
              </a:solidFill>
              <a:round/>
              <a:headEnd/>
              <a:tailEnd type="arrow" w="med" len="med"/>
            </a:ln>
            <a:extLst>
              <a:ext uri="{909E8E84-426E-40DD-AFC4-6F175D3DCCD1}">
                <a14:hiddenFill xmlns:a14="http://schemas.microsoft.com/office/drawing/2010/main">
                  <a:noFill/>
                </a14:hiddenFill>
              </a:ext>
            </a:extLst>
          </p:spPr>
        </p:cxnSp>
      </p:grpSp>
      <p:cxnSp>
        <p:nvCxnSpPr>
          <p:cNvPr id="52" name="Straight Connector 51"/>
          <p:cNvCxnSpPr>
            <a:cxnSpLocks noChangeShapeType="1"/>
          </p:cNvCxnSpPr>
          <p:nvPr/>
        </p:nvCxnSpPr>
        <p:spPr bwMode="auto">
          <a:xfrm rot="10800000" flipV="1">
            <a:off x="1809750" y="2609850"/>
            <a:ext cx="1209675" cy="1123950"/>
          </a:xfrm>
          <a:prstGeom prst="line">
            <a:avLst/>
          </a:prstGeom>
          <a:noFill/>
          <a:ln w="38100">
            <a:solidFill>
              <a:srgbClr val="66FFFF"/>
            </a:solidFill>
            <a:round/>
            <a:headEnd/>
            <a:tailEnd type="arrow" w="med" len="med"/>
          </a:ln>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flipV="1">
            <a:off x="4924425" y="3743325"/>
            <a:ext cx="2276475" cy="1533525"/>
          </a:xfrm>
          <a:prstGeom prst="line">
            <a:avLst/>
          </a:prstGeom>
          <a:noFill/>
          <a:ln w="38100">
            <a:solidFill>
              <a:srgbClr val="66FFFF"/>
            </a:solidFill>
            <a:round/>
            <a:headEnd/>
            <a:tailEnd type="arrow" w="med" len="med"/>
          </a:ln>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flipV="1">
            <a:off x="6029325" y="5275263"/>
            <a:ext cx="1217613" cy="39687"/>
          </a:xfrm>
          <a:prstGeom prst="line">
            <a:avLst/>
          </a:prstGeom>
          <a:noFill/>
          <a:ln w="38100">
            <a:solidFill>
              <a:srgbClr val="66FFFF"/>
            </a:solidFill>
            <a:round/>
            <a:headEnd/>
            <a:tailEnd type="arrow" w="med" len="med"/>
          </a:ln>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rot="16200000" flipH="1">
            <a:off x="5376862" y="3443288"/>
            <a:ext cx="2486025" cy="1200150"/>
          </a:xfrm>
          <a:prstGeom prst="line">
            <a:avLst/>
          </a:prstGeom>
          <a:noFill/>
          <a:ln w="38100">
            <a:solidFill>
              <a:srgbClr val="66FFFF"/>
            </a:solidFill>
            <a:round/>
            <a:headEnd/>
            <a:tailEnd type="arrow" w="med" len="med"/>
          </a:ln>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rot="10800000" flipV="1">
            <a:off x="1790700" y="2409825"/>
            <a:ext cx="1524000" cy="1314450"/>
          </a:xfrm>
          <a:prstGeom prst="line">
            <a:avLst/>
          </a:prstGeom>
          <a:noFill/>
          <a:ln w="38100">
            <a:solidFill>
              <a:srgbClr val="66FFFF"/>
            </a:solidFill>
            <a:round/>
            <a:headEnd/>
            <a:tailEnd type="arrow" w="med" len="med"/>
          </a:ln>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rot="16200000" flipH="1">
            <a:off x="5143500" y="3181350"/>
            <a:ext cx="2647950" cy="1504950"/>
          </a:xfrm>
          <a:prstGeom prst="line">
            <a:avLst/>
          </a:prstGeom>
          <a:noFill/>
          <a:ln w="38100">
            <a:solidFill>
              <a:srgbClr val="66FFFF"/>
            </a:solidFill>
            <a:round/>
            <a:headEnd/>
            <a:tailEnd type="arrow" w="med" len="med"/>
          </a:ln>
          <a:extLst>
            <a:ext uri="{909E8E84-426E-40DD-AFC4-6F175D3DCCD1}">
              <a14:hiddenFill xmlns:a14="http://schemas.microsoft.com/office/drawing/2010/main">
                <a:noFill/>
              </a14:hiddenFill>
            </a:ext>
          </a:extLst>
        </p:spPr>
      </p:cxnSp>
      <p:sp>
        <p:nvSpPr>
          <p:cNvPr id="58" name="Rectangle 34"/>
          <p:cNvSpPr>
            <a:spLocks noChangeArrowheads="1"/>
          </p:cNvSpPr>
          <p:nvPr/>
        </p:nvSpPr>
        <p:spPr bwMode="auto">
          <a:xfrm>
            <a:off x="2133600" y="1152525"/>
            <a:ext cx="4743450" cy="4819650"/>
          </a:xfrm>
          <a:prstGeom prst="rect">
            <a:avLst/>
          </a:prstGeom>
          <a:noFill/>
          <a:ln w="38100" algn="ctr">
            <a:solidFill>
              <a:schemeClr val="tx2">
                <a:lumMod val="60000"/>
                <a:lumOff val="40000"/>
              </a:schemeClr>
            </a:solidFill>
            <a:prstDash val="sysDash"/>
            <a:round/>
            <a:headEnd type="none" w="sm" len="sm"/>
            <a:tailEnd type="none" w="sm" len="sm"/>
          </a:ln>
        </p:spPr>
        <p:txBody>
          <a:bodyPr/>
          <a:lstStyle/>
          <a:p>
            <a:endParaRPr lang="en-US" sz="2000" b="0"/>
          </a:p>
        </p:txBody>
      </p:sp>
      <p:sp>
        <p:nvSpPr>
          <p:cNvPr id="59" name="Explosion 1 58"/>
          <p:cNvSpPr/>
          <p:nvPr/>
        </p:nvSpPr>
        <p:spPr bwMode="auto">
          <a:xfrm>
            <a:off x="3090863" y="2209800"/>
            <a:ext cx="466725" cy="385763"/>
          </a:xfrm>
          <a:prstGeom prst="irregularSeal1">
            <a:avLst/>
          </a:prstGeom>
          <a:solidFill>
            <a:schemeClr val="tx2"/>
          </a:solidFill>
          <a:ln w="12700" cap="flat" cmpd="sng" algn="ctr">
            <a:solidFill>
              <a:schemeClr val="tx2"/>
            </a:solidFill>
            <a:prstDash val="solid"/>
            <a:round/>
            <a:headEnd type="none" w="sm" len="sm"/>
            <a:tailEnd type="none" w="sm" len="sm"/>
          </a:ln>
          <a:effectLst/>
        </p:spPr>
        <p:txBody>
          <a:bodyPr tIns="0"/>
          <a:lstStyle/>
          <a:p>
            <a:endParaRPr lang="en-US" sz="2000" b="0">
              <a:solidFill>
                <a:srgbClr val="001C3F"/>
              </a:solidFill>
            </a:endParaRPr>
          </a:p>
        </p:txBody>
      </p:sp>
      <p:sp>
        <p:nvSpPr>
          <p:cNvPr id="60" name="Explosion 1 59"/>
          <p:cNvSpPr/>
          <p:nvPr/>
        </p:nvSpPr>
        <p:spPr bwMode="auto">
          <a:xfrm>
            <a:off x="5443538" y="2419350"/>
            <a:ext cx="466725" cy="385763"/>
          </a:xfrm>
          <a:prstGeom prst="irregularSeal1">
            <a:avLst/>
          </a:prstGeom>
          <a:solidFill>
            <a:schemeClr val="tx2"/>
          </a:solidFill>
          <a:ln w="12700" cap="flat" cmpd="sng" algn="ctr">
            <a:solidFill>
              <a:schemeClr val="tx2"/>
            </a:solidFill>
            <a:prstDash val="solid"/>
            <a:round/>
            <a:headEnd type="none" w="sm" len="sm"/>
            <a:tailEnd type="none" w="sm" len="sm"/>
          </a:ln>
          <a:effectLst/>
        </p:spPr>
        <p:txBody>
          <a:bodyPr tIns="0"/>
          <a:lstStyle/>
          <a:p>
            <a:endParaRPr lang="en-US" sz="2000" b="0">
              <a:solidFill>
                <a:srgbClr val="001C3F"/>
              </a:solidFill>
            </a:endParaRPr>
          </a:p>
        </p:txBody>
      </p:sp>
      <p:sp>
        <p:nvSpPr>
          <p:cNvPr id="61" name="Rectangle 60"/>
          <p:cNvSpPr/>
          <p:nvPr/>
        </p:nvSpPr>
        <p:spPr>
          <a:xfrm>
            <a:off x="114300" y="973138"/>
            <a:ext cx="512763" cy="400050"/>
          </a:xfrm>
          <a:prstGeom prst="rect">
            <a:avLst/>
          </a:prstGeom>
        </p:spPr>
        <p:txBody>
          <a:bodyPr wrap="none">
            <a:spAutoFit/>
          </a:bodyPr>
          <a:lstStyle/>
          <a:p>
            <a:r>
              <a:rPr lang="en-US" sz="2000" b="0">
                <a:solidFill>
                  <a:srgbClr val="BFBFBF"/>
                </a:solidFill>
              </a:rPr>
              <a:t>R1</a:t>
            </a:r>
            <a:endParaRPr lang="en-US" sz="2000"/>
          </a:p>
        </p:txBody>
      </p:sp>
      <p:sp>
        <p:nvSpPr>
          <p:cNvPr id="62" name="Rectangle 61"/>
          <p:cNvSpPr/>
          <p:nvPr/>
        </p:nvSpPr>
        <p:spPr>
          <a:xfrm>
            <a:off x="114300" y="2890838"/>
            <a:ext cx="512763" cy="400050"/>
          </a:xfrm>
          <a:prstGeom prst="rect">
            <a:avLst/>
          </a:prstGeom>
        </p:spPr>
        <p:txBody>
          <a:bodyPr wrap="none">
            <a:spAutoFit/>
          </a:bodyPr>
          <a:lstStyle/>
          <a:p>
            <a:r>
              <a:rPr lang="en-US" sz="2000" b="0">
                <a:solidFill>
                  <a:srgbClr val="BFBFBF"/>
                </a:solidFill>
              </a:rPr>
              <a:t>R2</a:t>
            </a:r>
            <a:endParaRPr lang="en-US" sz="2000"/>
          </a:p>
        </p:txBody>
      </p:sp>
      <p:sp>
        <p:nvSpPr>
          <p:cNvPr id="63" name="Rectangle 62"/>
          <p:cNvSpPr/>
          <p:nvPr/>
        </p:nvSpPr>
        <p:spPr>
          <a:xfrm>
            <a:off x="114300" y="4745038"/>
            <a:ext cx="512763" cy="400050"/>
          </a:xfrm>
          <a:prstGeom prst="rect">
            <a:avLst/>
          </a:prstGeom>
        </p:spPr>
        <p:txBody>
          <a:bodyPr wrap="none">
            <a:spAutoFit/>
          </a:bodyPr>
          <a:lstStyle/>
          <a:p>
            <a:r>
              <a:rPr lang="en-US" sz="2000" b="0">
                <a:solidFill>
                  <a:srgbClr val="BFBFBF"/>
                </a:solidFill>
              </a:rPr>
              <a:t>R3</a:t>
            </a:r>
            <a:endParaRPr lang="en-US" sz="2000"/>
          </a:p>
        </p:txBody>
      </p:sp>
      <p:sp>
        <p:nvSpPr>
          <p:cNvPr id="64" name="Rectangle 63"/>
          <p:cNvSpPr/>
          <p:nvPr/>
        </p:nvSpPr>
        <p:spPr>
          <a:xfrm>
            <a:off x="8356600" y="960438"/>
            <a:ext cx="512763" cy="400050"/>
          </a:xfrm>
          <a:prstGeom prst="rect">
            <a:avLst/>
          </a:prstGeom>
        </p:spPr>
        <p:txBody>
          <a:bodyPr wrap="none">
            <a:spAutoFit/>
          </a:bodyPr>
          <a:lstStyle/>
          <a:p>
            <a:r>
              <a:rPr lang="en-US" sz="2000" b="0">
                <a:solidFill>
                  <a:srgbClr val="BFBFBF"/>
                </a:solidFill>
              </a:rPr>
              <a:t>R4</a:t>
            </a:r>
            <a:endParaRPr lang="en-US" sz="2000"/>
          </a:p>
        </p:txBody>
      </p:sp>
      <p:sp>
        <p:nvSpPr>
          <p:cNvPr id="65" name="Rectangle 64"/>
          <p:cNvSpPr/>
          <p:nvPr/>
        </p:nvSpPr>
        <p:spPr>
          <a:xfrm>
            <a:off x="8356600" y="2801938"/>
            <a:ext cx="512763" cy="400050"/>
          </a:xfrm>
          <a:prstGeom prst="rect">
            <a:avLst/>
          </a:prstGeom>
        </p:spPr>
        <p:txBody>
          <a:bodyPr wrap="none">
            <a:spAutoFit/>
          </a:bodyPr>
          <a:lstStyle/>
          <a:p>
            <a:r>
              <a:rPr lang="en-US" sz="2000" b="0">
                <a:solidFill>
                  <a:srgbClr val="BFBFBF"/>
                </a:solidFill>
              </a:rPr>
              <a:t>R5</a:t>
            </a:r>
            <a:endParaRPr lang="en-US" sz="2000"/>
          </a:p>
        </p:txBody>
      </p:sp>
      <p:sp>
        <p:nvSpPr>
          <p:cNvPr id="66" name="Rectangle 65"/>
          <p:cNvSpPr/>
          <p:nvPr/>
        </p:nvSpPr>
        <p:spPr>
          <a:xfrm>
            <a:off x="8356600" y="4719638"/>
            <a:ext cx="512763" cy="400050"/>
          </a:xfrm>
          <a:prstGeom prst="rect">
            <a:avLst/>
          </a:prstGeom>
        </p:spPr>
        <p:txBody>
          <a:bodyPr wrap="none">
            <a:spAutoFit/>
          </a:bodyPr>
          <a:lstStyle/>
          <a:p>
            <a:r>
              <a:rPr lang="en-US" sz="2000" b="0">
                <a:solidFill>
                  <a:srgbClr val="BFBFBF"/>
                </a:solidFill>
              </a:rPr>
              <a:t>R6</a:t>
            </a:r>
            <a:endParaRPr lang="en-US" sz="2000"/>
          </a:p>
        </p:txBody>
      </p:sp>
      <p:grpSp>
        <p:nvGrpSpPr>
          <p:cNvPr id="67" name="Group 149"/>
          <p:cNvGrpSpPr>
            <a:grpSpLocks/>
          </p:cNvGrpSpPr>
          <p:nvPr/>
        </p:nvGrpSpPr>
        <p:grpSpPr bwMode="auto">
          <a:xfrm>
            <a:off x="2514600" y="1684338"/>
            <a:ext cx="4043363" cy="4324350"/>
            <a:chOff x="2514600" y="1684338"/>
            <a:chExt cx="4043882" cy="4324350"/>
          </a:xfrm>
        </p:grpSpPr>
        <p:sp>
          <p:nvSpPr>
            <p:cNvPr id="68" name="Rectangle 67"/>
            <p:cNvSpPr/>
            <p:nvPr/>
          </p:nvSpPr>
          <p:spPr>
            <a:xfrm>
              <a:off x="3086173" y="4541838"/>
              <a:ext cx="512829" cy="400050"/>
            </a:xfrm>
            <a:prstGeom prst="rect">
              <a:avLst/>
            </a:prstGeom>
          </p:spPr>
          <p:txBody>
            <a:bodyPr wrap="none">
              <a:spAutoFit/>
            </a:bodyPr>
            <a:lstStyle/>
            <a:p>
              <a:r>
                <a:rPr lang="en-US" sz="2000" b="0">
                  <a:solidFill>
                    <a:srgbClr val="BFBFBF"/>
                  </a:solidFill>
                </a:rPr>
                <a:t>R3</a:t>
              </a:r>
              <a:endParaRPr lang="en-US" sz="2000"/>
            </a:p>
          </p:txBody>
        </p:sp>
        <p:sp>
          <p:nvSpPr>
            <p:cNvPr id="69" name="Rectangle 68"/>
            <p:cNvSpPr/>
            <p:nvPr/>
          </p:nvSpPr>
          <p:spPr>
            <a:xfrm>
              <a:off x="4369038" y="1684338"/>
              <a:ext cx="512829" cy="400050"/>
            </a:xfrm>
            <a:prstGeom prst="rect">
              <a:avLst/>
            </a:prstGeom>
          </p:spPr>
          <p:txBody>
            <a:bodyPr wrap="none">
              <a:spAutoFit/>
            </a:bodyPr>
            <a:lstStyle/>
            <a:p>
              <a:r>
                <a:rPr lang="en-US" sz="2000" b="0">
                  <a:solidFill>
                    <a:srgbClr val="BFBFBF"/>
                  </a:solidFill>
                </a:rPr>
                <a:t>R1</a:t>
              </a:r>
              <a:endParaRPr lang="en-US" sz="2000"/>
            </a:p>
          </p:txBody>
        </p:sp>
        <p:sp>
          <p:nvSpPr>
            <p:cNvPr id="70" name="Rectangle 69"/>
            <p:cNvSpPr/>
            <p:nvPr/>
          </p:nvSpPr>
          <p:spPr>
            <a:xfrm>
              <a:off x="4140409" y="2039938"/>
              <a:ext cx="512829" cy="400050"/>
            </a:xfrm>
            <a:prstGeom prst="rect">
              <a:avLst/>
            </a:prstGeom>
          </p:spPr>
          <p:txBody>
            <a:bodyPr wrap="none">
              <a:spAutoFit/>
            </a:bodyPr>
            <a:lstStyle/>
            <a:p>
              <a:r>
                <a:rPr lang="en-US" sz="2000" b="0">
                  <a:solidFill>
                    <a:srgbClr val="BFBFBF"/>
                  </a:solidFill>
                </a:rPr>
                <a:t>R2</a:t>
              </a:r>
              <a:endParaRPr lang="en-US" sz="2000"/>
            </a:p>
          </p:txBody>
        </p:sp>
        <p:sp>
          <p:nvSpPr>
            <p:cNvPr id="71" name="Rectangle 70"/>
            <p:cNvSpPr/>
            <p:nvPr/>
          </p:nvSpPr>
          <p:spPr>
            <a:xfrm>
              <a:off x="4064199" y="2446338"/>
              <a:ext cx="512829" cy="400050"/>
            </a:xfrm>
            <a:prstGeom prst="rect">
              <a:avLst/>
            </a:prstGeom>
          </p:spPr>
          <p:txBody>
            <a:bodyPr wrap="none">
              <a:spAutoFit/>
            </a:bodyPr>
            <a:lstStyle/>
            <a:p>
              <a:r>
                <a:rPr lang="en-US" sz="2000" b="0">
                  <a:solidFill>
                    <a:srgbClr val="BFBFBF"/>
                  </a:solidFill>
                </a:rPr>
                <a:t>R2</a:t>
              </a:r>
              <a:endParaRPr lang="en-US" sz="2000"/>
            </a:p>
          </p:txBody>
        </p:sp>
        <p:sp>
          <p:nvSpPr>
            <p:cNvPr id="72" name="Rectangle 71"/>
            <p:cNvSpPr/>
            <p:nvPr/>
          </p:nvSpPr>
          <p:spPr>
            <a:xfrm>
              <a:off x="3276698" y="2674938"/>
              <a:ext cx="512829" cy="400050"/>
            </a:xfrm>
            <a:prstGeom prst="rect">
              <a:avLst/>
            </a:prstGeom>
          </p:spPr>
          <p:txBody>
            <a:bodyPr wrap="none">
              <a:spAutoFit/>
            </a:bodyPr>
            <a:lstStyle/>
            <a:p>
              <a:r>
                <a:rPr lang="en-US" sz="2000" b="0">
                  <a:solidFill>
                    <a:srgbClr val="BFBFBF"/>
                  </a:solidFill>
                </a:rPr>
                <a:t>R2</a:t>
              </a:r>
              <a:endParaRPr lang="en-US" sz="2000"/>
            </a:p>
          </p:txBody>
        </p:sp>
        <p:sp>
          <p:nvSpPr>
            <p:cNvPr id="73" name="Rectangle 72"/>
            <p:cNvSpPr/>
            <p:nvPr/>
          </p:nvSpPr>
          <p:spPr>
            <a:xfrm>
              <a:off x="2514600" y="3081338"/>
              <a:ext cx="512829" cy="400050"/>
            </a:xfrm>
            <a:prstGeom prst="rect">
              <a:avLst/>
            </a:prstGeom>
          </p:spPr>
          <p:txBody>
            <a:bodyPr wrap="none">
              <a:spAutoFit/>
            </a:bodyPr>
            <a:lstStyle/>
            <a:p>
              <a:r>
                <a:rPr lang="en-US" sz="2000" b="0">
                  <a:solidFill>
                    <a:srgbClr val="BFBFBF"/>
                  </a:solidFill>
                </a:rPr>
                <a:t>R2</a:t>
              </a:r>
              <a:endParaRPr lang="en-US" sz="2000"/>
            </a:p>
          </p:txBody>
        </p:sp>
        <p:sp>
          <p:nvSpPr>
            <p:cNvPr id="74" name="Rectangle 73"/>
            <p:cNvSpPr/>
            <p:nvPr/>
          </p:nvSpPr>
          <p:spPr>
            <a:xfrm>
              <a:off x="3352908" y="3297238"/>
              <a:ext cx="512829" cy="400050"/>
            </a:xfrm>
            <a:prstGeom prst="rect">
              <a:avLst/>
            </a:prstGeom>
          </p:spPr>
          <p:txBody>
            <a:bodyPr wrap="none">
              <a:spAutoFit/>
            </a:bodyPr>
            <a:lstStyle/>
            <a:p>
              <a:r>
                <a:rPr lang="en-US" sz="2000" b="0">
                  <a:solidFill>
                    <a:srgbClr val="BFBFBF"/>
                  </a:solidFill>
                </a:rPr>
                <a:t>R2</a:t>
              </a:r>
              <a:endParaRPr lang="en-US" sz="2000"/>
            </a:p>
          </p:txBody>
        </p:sp>
        <p:sp>
          <p:nvSpPr>
            <p:cNvPr id="75" name="Rectangle 74"/>
            <p:cNvSpPr/>
            <p:nvPr/>
          </p:nvSpPr>
          <p:spPr>
            <a:xfrm>
              <a:off x="3860973" y="3729038"/>
              <a:ext cx="512829" cy="400050"/>
            </a:xfrm>
            <a:prstGeom prst="rect">
              <a:avLst/>
            </a:prstGeom>
          </p:spPr>
          <p:txBody>
            <a:bodyPr wrap="none">
              <a:spAutoFit/>
            </a:bodyPr>
            <a:lstStyle/>
            <a:p>
              <a:r>
                <a:rPr lang="en-US" sz="2000" b="0">
                  <a:solidFill>
                    <a:srgbClr val="BFBFBF"/>
                  </a:solidFill>
                </a:rPr>
                <a:t>R2</a:t>
              </a:r>
              <a:endParaRPr lang="en-US" sz="2000"/>
            </a:p>
          </p:txBody>
        </p:sp>
        <p:sp>
          <p:nvSpPr>
            <p:cNvPr id="76" name="Rectangle 75"/>
            <p:cNvSpPr/>
            <p:nvPr/>
          </p:nvSpPr>
          <p:spPr>
            <a:xfrm>
              <a:off x="4546861" y="3487738"/>
              <a:ext cx="512829" cy="400050"/>
            </a:xfrm>
            <a:prstGeom prst="rect">
              <a:avLst/>
            </a:prstGeom>
          </p:spPr>
          <p:txBody>
            <a:bodyPr wrap="none">
              <a:spAutoFit/>
            </a:bodyPr>
            <a:lstStyle/>
            <a:p>
              <a:r>
                <a:rPr lang="en-US" sz="2000" b="0">
                  <a:solidFill>
                    <a:srgbClr val="BFBFBF"/>
                  </a:solidFill>
                </a:rPr>
                <a:t>R3</a:t>
              </a:r>
              <a:endParaRPr lang="en-US" sz="2000"/>
            </a:p>
          </p:txBody>
        </p:sp>
        <p:sp>
          <p:nvSpPr>
            <p:cNvPr id="77" name="Rectangle 76"/>
            <p:cNvSpPr/>
            <p:nvPr/>
          </p:nvSpPr>
          <p:spPr>
            <a:xfrm>
              <a:off x="6045653" y="4656138"/>
              <a:ext cx="512829" cy="400050"/>
            </a:xfrm>
            <a:prstGeom prst="rect">
              <a:avLst/>
            </a:prstGeom>
          </p:spPr>
          <p:txBody>
            <a:bodyPr wrap="none">
              <a:spAutoFit/>
            </a:bodyPr>
            <a:lstStyle/>
            <a:p>
              <a:r>
                <a:rPr lang="en-US" sz="2000" b="0">
                  <a:solidFill>
                    <a:srgbClr val="BFBFBF"/>
                  </a:solidFill>
                </a:rPr>
                <a:t>R6</a:t>
              </a:r>
              <a:endParaRPr lang="en-US" sz="2000"/>
            </a:p>
          </p:txBody>
        </p:sp>
        <p:sp>
          <p:nvSpPr>
            <p:cNvPr id="78" name="Rectangle 77"/>
            <p:cNvSpPr/>
            <p:nvPr/>
          </p:nvSpPr>
          <p:spPr>
            <a:xfrm>
              <a:off x="5347064" y="3221038"/>
              <a:ext cx="512829" cy="400050"/>
            </a:xfrm>
            <a:prstGeom prst="rect">
              <a:avLst/>
            </a:prstGeom>
          </p:spPr>
          <p:txBody>
            <a:bodyPr wrap="none">
              <a:spAutoFit/>
            </a:bodyPr>
            <a:lstStyle/>
            <a:p>
              <a:r>
                <a:rPr lang="en-US" sz="2000" b="0">
                  <a:solidFill>
                    <a:srgbClr val="BFBFBF"/>
                  </a:solidFill>
                </a:rPr>
                <a:t>R3</a:t>
              </a:r>
              <a:endParaRPr lang="en-US" sz="2000"/>
            </a:p>
          </p:txBody>
        </p:sp>
        <p:sp>
          <p:nvSpPr>
            <p:cNvPr id="79" name="Rectangle 78"/>
            <p:cNvSpPr/>
            <p:nvPr/>
          </p:nvSpPr>
          <p:spPr>
            <a:xfrm>
              <a:off x="3987989" y="5037138"/>
              <a:ext cx="512829" cy="400050"/>
            </a:xfrm>
            <a:prstGeom prst="rect">
              <a:avLst/>
            </a:prstGeom>
          </p:spPr>
          <p:txBody>
            <a:bodyPr wrap="none">
              <a:spAutoFit/>
            </a:bodyPr>
            <a:lstStyle/>
            <a:p>
              <a:r>
                <a:rPr lang="en-US" sz="2000" b="0">
                  <a:solidFill>
                    <a:srgbClr val="BFBFBF"/>
                  </a:solidFill>
                </a:rPr>
                <a:t>R3</a:t>
              </a:r>
              <a:endParaRPr lang="en-US" sz="2000"/>
            </a:p>
          </p:txBody>
        </p:sp>
        <p:sp>
          <p:nvSpPr>
            <p:cNvPr id="80" name="Rectangle 79"/>
            <p:cNvSpPr/>
            <p:nvPr/>
          </p:nvSpPr>
          <p:spPr>
            <a:xfrm>
              <a:off x="3378311" y="5608638"/>
              <a:ext cx="512829" cy="400050"/>
            </a:xfrm>
            <a:prstGeom prst="rect">
              <a:avLst/>
            </a:prstGeom>
          </p:spPr>
          <p:txBody>
            <a:bodyPr wrap="none">
              <a:spAutoFit/>
            </a:bodyPr>
            <a:lstStyle/>
            <a:p>
              <a:r>
                <a:rPr lang="en-US" sz="2000" b="0">
                  <a:solidFill>
                    <a:srgbClr val="BFBFBF"/>
                  </a:solidFill>
                </a:rPr>
                <a:t>R3</a:t>
              </a:r>
              <a:endParaRPr lang="en-US" sz="2000"/>
            </a:p>
          </p:txBody>
        </p:sp>
        <p:sp>
          <p:nvSpPr>
            <p:cNvPr id="81" name="Rectangle 80"/>
            <p:cNvSpPr/>
            <p:nvPr/>
          </p:nvSpPr>
          <p:spPr>
            <a:xfrm>
              <a:off x="4165812" y="4452938"/>
              <a:ext cx="512829" cy="400050"/>
            </a:xfrm>
            <a:prstGeom prst="rect">
              <a:avLst/>
            </a:prstGeom>
          </p:spPr>
          <p:txBody>
            <a:bodyPr wrap="none">
              <a:spAutoFit/>
            </a:bodyPr>
            <a:lstStyle/>
            <a:p>
              <a:r>
                <a:rPr lang="en-US" sz="2000" b="0">
                  <a:solidFill>
                    <a:srgbClr val="BFBFBF"/>
                  </a:solidFill>
                </a:rPr>
                <a:t>R5</a:t>
              </a:r>
              <a:endParaRPr lang="en-US" sz="2000"/>
            </a:p>
          </p:txBody>
        </p:sp>
      </p:grpSp>
    </p:spTree>
    <p:extLst>
      <p:ext uri="{BB962C8B-B14F-4D97-AF65-F5344CB8AC3E}">
        <p14:creationId xmlns:p14="http://schemas.microsoft.com/office/powerpoint/2010/main" val="342183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0" nodeType="withEffect">
                                  <p:stCondLst>
                                    <p:cond delay="0"/>
                                  </p:stCondLst>
                                  <p:childTnLst>
                                    <p:set>
                                      <p:cBhvr override="childStyle">
                                        <p:cTn id="6" dur="indefinite"/>
                                        <p:tgtEl>
                                          <p:spTgt spid="44">
                                            <p:txEl>
                                              <p:pRg st="4" end="4"/>
                                            </p:txEl>
                                          </p:spTgt>
                                        </p:tgtEl>
                                        <p:attrNameLst>
                                          <p:attrName>style.fontStyle</p:attrName>
                                        </p:attrNameLst>
                                      </p:cBhvr>
                                      <p:to>
                                        <p:strVal val="normal"/>
                                      </p:to>
                                    </p:set>
                                    <p:set>
                                      <p:cBhvr override="childStyle">
                                        <p:cTn id="7" dur="indefinite"/>
                                        <p:tgtEl>
                                          <p:spTgt spid="44">
                                            <p:txEl>
                                              <p:pRg st="4" end="4"/>
                                            </p:txEl>
                                          </p:spTgt>
                                        </p:tgtEl>
                                        <p:attrNameLst>
                                          <p:attrName>style.fontWeight</p:attrName>
                                        </p:attrNameLst>
                                      </p:cBhvr>
                                      <p:to>
                                        <p:strVal val="normal"/>
                                      </p:to>
                                    </p:set>
                                    <p:set>
                                      <p:cBhvr override="childStyle">
                                        <p:cTn id="8" dur="indefinite"/>
                                        <p:tgtEl>
                                          <p:spTgt spid="44">
                                            <p:txEl>
                                              <p:pRg st="4" end="4"/>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44">
                                            <p:txEl>
                                              <p:pRg st="4" end="4"/>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5" presetClass="emph" presetSubtype="0" nodeType="withEffect">
                                  <p:stCondLst>
                                    <p:cond delay="0"/>
                                  </p:stCondLst>
                                  <p:childTnLst>
                                    <p:set>
                                      <p:cBhvr override="childStyle">
                                        <p:cTn id="18" dur="indefinite"/>
                                        <p:tgtEl>
                                          <p:spTgt spid="43">
                                            <p:txEl>
                                              <p:pRg st="2" end="2"/>
                                            </p:txEl>
                                          </p:spTgt>
                                        </p:tgtEl>
                                        <p:attrNameLst>
                                          <p:attrName>style.fontStyle</p:attrName>
                                        </p:attrNameLst>
                                      </p:cBhvr>
                                      <p:to>
                                        <p:strVal val="normal"/>
                                      </p:to>
                                    </p:set>
                                    <p:set>
                                      <p:cBhvr override="childStyle">
                                        <p:cTn id="19" dur="indefinite"/>
                                        <p:tgtEl>
                                          <p:spTgt spid="43">
                                            <p:txEl>
                                              <p:pRg st="2" end="2"/>
                                            </p:txEl>
                                          </p:spTgt>
                                        </p:tgtEl>
                                        <p:attrNameLst>
                                          <p:attrName>style.fontWeight</p:attrName>
                                        </p:attrNameLst>
                                      </p:cBhvr>
                                      <p:to>
                                        <p:strVal val="normal"/>
                                      </p:to>
                                    </p:set>
                                    <p:set>
                                      <p:cBhvr override="childStyle">
                                        <p:cTn id="20" dur="indefinite"/>
                                        <p:tgtEl>
                                          <p:spTgt spid="43">
                                            <p:txEl>
                                              <p:pRg st="2" end="2"/>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43">
                                            <p:txEl>
                                              <p:pRg st="2" end="2"/>
                                            </p:txEl>
                                          </p:spTgt>
                                        </p:tgtEl>
                                        <p:attrNameLst>
                                          <p:attrName>ppt_c</p:attrName>
                                        </p:attrNameLst>
                                      </p:cBhvr>
                                      <p:to>
                                        <a:schemeClr val="folHlink"/>
                                      </p:to>
                                    </p:animClr>
                                  </p:subTnLst>
                                </p:cTn>
                              </p:par>
                              <p:par>
                                <p:cTn id="21" presetID="5" presetClass="emph" presetSubtype="0" nodeType="withEffect">
                                  <p:stCondLst>
                                    <p:cond delay="0"/>
                                  </p:stCondLst>
                                  <p:childTnLst>
                                    <p:set>
                                      <p:cBhvr override="childStyle">
                                        <p:cTn id="22" dur="indefinite"/>
                                        <p:tgtEl>
                                          <p:spTgt spid="44">
                                            <p:txEl>
                                              <p:pRg st="4" end="4"/>
                                            </p:txEl>
                                          </p:spTgt>
                                        </p:tgtEl>
                                        <p:attrNameLst>
                                          <p:attrName>style.fontStyle</p:attrName>
                                        </p:attrNameLst>
                                      </p:cBhvr>
                                      <p:to>
                                        <p:strVal val="normal"/>
                                      </p:to>
                                    </p:set>
                                    <p:set>
                                      <p:cBhvr override="childStyle">
                                        <p:cTn id="23" dur="indefinite"/>
                                        <p:tgtEl>
                                          <p:spTgt spid="44">
                                            <p:txEl>
                                              <p:pRg st="4" end="4"/>
                                            </p:txEl>
                                          </p:spTgt>
                                        </p:tgtEl>
                                        <p:attrNameLst>
                                          <p:attrName>style.fontWeight</p:attrName>
                                        </p:attrNameLst>
                                      </p:cBhvr>
                                      <p:to>
                                        <p:strVal val="normal"/>
                                      </p:to>
                                    </p:set>
                                    <p:set>
                                      <p:cBhvr override="childStyle">
                                        <p:cTn id="24" dur="indefinite"/>
                                        <p:tgtEl>
                                          <p:spTgt spid="44">
                                            <p:txEl>
                                              <p:pRg st="4" end="4"/>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44">
                                            <p:txEl>
                                              <p:pRg st="4" end="4"/>
                                            </p:txEl>
                                          </p:spTgt>
                                        </p:tgtEl>
                                        <p:attrNameLst>
                                          <p:attrName>ppt_c</p:attrName>
                                        </p:attrNameLst>
                                      </p:cBhvr>
                                      <p:to>
                                        <a:schemeClr val="tx1"/>
                                      </p:to>
                                    </p:animClr>
                                  </p:subTnLst>
                                </p:cTn>
                              </p:par>
                              <p:par>
                                <p:cTn id="25" presetID="5" presetClass="emph" presetSubtype="0" nodeType="withEffect">
                                  <p:stCondLst>
                                    <p:cond delay="0"/>
                                  </p:stCondLst>
                                  <p:childTnLst>
                                    <p:set>
                                      <p:cBhvr override="childStyle">
                                        <p:cTn id="26" dur="indefinite"/>
                                        <p:tgtEl>
                                          <p:spTgt spid="46">
                                            <p:txEl>
                                              <p:pRg st="2" end="2"/>
                                            </p:txEl>
                                          </p:spTgt>
                                        </p:tgtEl>
                                        <p:attrNameLst>
                                          <p:attrName>style.fontStyle</p:attrName>
                                        </p:attrNameLst>
                                      </p:cBhvr>
                                      <p:to>
                                        <p:strVal val="normal"/>
                                      </p:to>
                                    </p:set>
                                    <p:set>
                                      <p:cBhvr override="childStyle">
                                        <p:cTn id="27" dur="indefinite"/>
                                        <p:tgtEl>
                                          <p:spTgt spid="46">
                                            <p:txEl>
                                              <p:pRg st="2" end="2"/>
                                            </p:txEl>
                                          </p:spTgt>
                                        </p:tgtEl>
                                        <p:attrNameLst>
                                          <p:attrName>style.fontWeight</p:attrName>
                                        </p:attrNameLst>
                                      </p:cBhvr>
                                      <p:to>
                                        <p:strVal val="normal"/>
                                      </p:to>
                                    </p:set>
                                    <p:set>
                                      <p:cBhvr override="childStyle">
                                        <p:cTn id="28" dur="indefinite"/>
                                        <p:tgtEl>
                                          <p:spTgt spid="46">
                                            <p:txEl>
                                              <p:pRg st="2" end="2"/>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46">
                                            <p:txEl>
                                              <p:pRg st="2" end="2"/>
                                            </p:txEl>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xit" presetSubtype="0" fill="hold" nodeType="withEffect">
                                  <p:stCondLst>
                                    <p:cond delay="0"/>
                                  </p:stCondLst>
                                  <p:childTnLst>
                                    <p:animEffect transition="out" filter="fade">
                                      <p:cBhvr>
                                        <p:cTn id="38" dur="500"/>
                                        <p:tgtEl>
                                          <p:spTgt spid="48"/>
                                        </p:tgtEl>
                                      </p:cBhvr>
                                    </p:animEffect>
                                    <p:set>
                                      <p:cBhvr>
                                        <p:cTn id="39" dur="1" fill="hold">
                                          <p:stCondLst>
                                            <p:cond delay="499"/>
                                          </p:stCondLst>
                                        </p:cTn>
                                        <p:tgtEl>
                                          <p:spTgt spid="4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xit" presetSubtype="0" fill="hold" nodeType="with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3"/>
                                        </p:tgtEl>
                                      </p:cBhvr>
                                    </p:animEffect>
                                    <p:set>
                                      <p:cBhvr>
                                        <p:cTn id="59" dur="1" fill="hold">
                                          <p:stCondLst>
                                            <p:cond delay="499"/>
                                          </p:stCondLst>
                                        </p:cTn>
                                        <p:tgtEl>
                                          <p:spTgt spid="33"/>
                                        </p:tgtEl>
                                        <p:attrNameLst>
                                          <p:attrName>style.visibility</p:attrName>
                                        </p:attrNameLst>
                                      </p:cBhvr>
                                      <p:to>
                                        <p:strVal val="hidden"/>
                                      </p:to>
                                    </p:set>
                                  </p:childTnLst>
                                </p:cTn>
                              </p:par>
                              <p:par>
                                <p:cTn id="60" presetID="5" presetClass="emph" presetSubtype="0" nodeType="withEffect">
                                  <p:stCondLst>
                                    <p:cond delay="0"/>
                                  </p:stCondLst>
                                  <p:childTnLst>
                                    <p:set>
                                      <p:cBhvr override="childStyle">
                                        <p:cTn id="61" dur="indefinite"/>
                                        <p:tgtEl>
                                          <p:spTgt spid="43">
                                            <p:txEl>
                                              <p:pRg st="2" end="2"/>
                                            </p:txEl>
                                          </p:spTgt>
                                        </p:tgtEl>
                                        <p:attrNameLst>
                                          <p:attrName>style.fontStyle</p:attrName>
                                        </p:attrNameLst>
                                      </p:cBhvr>
                                      <p:to>
                                        <p:strVal val="normal"/>
                                      </p:to>
                                    </p:set>
                                    <p:set>
                                      <p:cBhvr override="childStyle">
                                        <p:cTn id="62" dur="indefinite"/>
                                        <p:tgtEl>
                                          <p:spTgt spid="43">
                                            <p:txEl>
                                              <p:pRg st="2" end="2"/>
                                            </p:txEl>
                                          </p:spTgt>
                                        </p:tgtEl>
                                        <p:attrNameLst>
                                          <p:attrName>style.fontWeight</p:attrName>
                                        </p:attrNameLst>
                                      </p:cBhvr>
                                      <p:to>
                                        <p:strVal val="normal"/>
                                      </p:to>
                                    </p:set>
                                    <p:set>
                                      <p:cBhvr override="childStyle">
                                        <p:cTn id="63" dur="indefinite"/>
                                        <p:tgtEl>
                                          <p:spTgt spid="43">
                                            <p:txEl>
                                              <p:pRg st="2" end="2"/>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43">
                                            <p:txEl>
                                              <p:pRg st="2" end="2"/>
                                            </p:txEl>
                                          </p:spTgt>
                                        </p:tgtEl>
                                        <p:attrNameLst>
                                          <p:attrName>ppt_c</p:attrName>
                                        </p:attrNameLst>
                                      </p:cBhvr>
                                      <p:to>
                                        <a:schemeClr val="tx2"/>
                                      </p:to>
                                    </p:animClr>
                                  </p:subTnLst>
                                </p:cTn>
                              </p:par>
                              <p:par>
                                <p:cTn id="64" presetID="5" presetClass="emph" presetSubtype="0" nodeType="withEffect">
                                  <p:stCondLst>
                                    <p:cond delay="0"/>
                                  </p:stCondLst>
                                  <p:childTnLst>
                                    <p:set>
                                      <p:cBhvr override="childStyle">
                                        <p:cTn id="65" dur="indefinite"/>
                                        <p:tgtEl>
                                          <p:spTgt spid="47">
                                            <p:txEl>
                                              <p:pRg st="1" end="1"/>
                                            </p:txEl>
                                          </p:spTgt>
                                        </p:tgtEl>
                                        <p:attrNameLst>
                                          <p:attrName>style.fontStyle</p:attrName>
                                        </p:attrNameLst>
                                      </p:cBhvr>
                                      <p:to>
                                        <p:strVal val="normal"/>
                                      </p:to>
                                    </p:set>
                                    <p:set>
                                      <p:cBhvr override="childStyle">
                                        <p:cTn id="66" dur="indefinite"/>
                                        <p:tgtEl>
                                          <p:spTgt spid="47">
                                            <p:txEl>
                                              <p:pRg st="1" end="1"/>
                                            </p:txEl>
                                          </p:spTgt>
                                        </p:tgtEl>
                                        <p:attrNameLst>
                                          <p:attrName>style.fontWeight</p:attrName>
                                        </p:attrNameLst>
                                      </p:cBhvr>
                                      <p:to>
                                        <p:strVal val="normal"/>
                                      </p:to>
                                    </p:set>
                                    <p:set>
                                      <p:cBhvr override="childStyle">
                                        <p:cTn id="67" dur="indefinite"/>
                                        <p:tgtEl>
                                          <p:spTgt spid="47">
                                            <p:txEl>
                                              <p:pRg st="1" end="1"/>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47">
                                            <p:txEl>
                                              <p:pRg st="1" end="1"/>
                                            </p:txEl>
                                          </p:spTgt>
                                        </p:tgtEl>
                                        <p:attrNameLst>
                                          <p:attrName>ppt_c</p:attrName>
                                        </p:attrNameLst>
                                      </p:cBhvr>
                                      <p:to>
                                        <a:schemeClr val="folHlink"/>
                                      </p:to>
                                    </p:animClr>
                                  </p:subTnLst>
                                </p:cTn>
                              </p:par>
                              <p:par>
                                <p:cTn id="68" presetID="5" presetClass="emph" presetSubtype="0" nodeType="withEffect">
                                  <p:stCondLst>
                                    <p:cond delay="0"/>
                                  </p:stCondLst>
                                  <p:childTnLst>
                                    <p:set>
                                      <p:cBhvr override="childStyle">
                                        <p:cTn id="69" dur="indefinite"/>
                                        <p:tgtEl>
                                          <p:spTgt spid="46">
                                            <p:txEl>
                                              <p:pRg st="2" end="2"/>
                                            </p:txEl>
                                          </p:spTgt>
                                        </p:tgtEl>
                                        <p:attrNameLst>
                                          <p:attrName>style.fontStyle</p:attrName>
                                        </p:attrNameLst>
                                      </p:cBhvr>
                                      <p:to>
                                        <p:strVal val="normal"/>
                                      </p:to>
                                    </p:set>
                                    <p:set>
                                      <p:cBhvr override="childStyle">
                                        <p:cTn id="70" dur="indefinite"/>
                                        <p:tgtEl>
                                          <p:spTgt spid="46">
                                            <p:txEl>
                                              <p:pRg st="2" end="2"/>
                                            </p:txEl>
                                          </p:spTgt>
                                        </p:tgtEl>
                                        <p:attrNameLst>
                                          <p:attrName>style.fontWeight</p:attrName>
                                        </p:attrNameLst>
                                      </p:cBhvr>
                                      <p:to>
                                        <p:strVal val="normal"/>
                                      </p:to>
                                    </p:set>
                                    <p:set>
                                      <p:cBhvr override="childStyle">
                                        <p:cTn id="71" dur="indefinite"/>
                                        <p:tgtEl>
                                          <p:spTgt spid="46">
                                            <p:txEl>
                                              <p:pRg st="2" end="2"/>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46">
                                            <p:txEl>
                                              <p:pRg st="2" end="2"/>
                                            </p:txEl>
                                          </p:spTgt>
                                        </p:tgtEl>
                                        <p:attrNameLst>
                                          <p:attrName>ppt_c</p:attrName>
                                        </p:attrNameLst>
                                      </p:cBhvr>
                                      <p:to>
                                        <a:schemeClr val="tx1"/>
                                      </p:to>
                                    </p:animClr>
                                  </p:sub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xit" presetSubtype="0" fill="hold" nodeType="withEffect">
                                  <p:stCondLst>
                                    <p:cond delay="0"/>
                                  </p:stCondLst>
                                  <p:childTnLst>
                                    <p:animEffect transition="out" filter="fade">
                                      <p:cBhvr>
                                        <p:cTn id="81" dur="500"/>
                                        <p:tgtEl>
                                          <p:spTgt spid="36"/>
                                        </p:tgtEl>
                                      </p:cBhvr>
                                    </p:animEffect>
                                    <p:set>
                                      <p:cBhvr>
                                        <p:cTn id="82" dur="1" fill="hold">
                                          <p:stCondLst>
                                            <p:cond delay="499"/>
                                          </p:stCondLst>
                                        </p:cTn>
                                        <p:tgtEl>
                                          <p:spTgt spid="36"/>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par>
                                <p:cTn id="86" presetID="10" presetClass="entr" presetSubtype="0" fill="hold"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xit" presetSubtype="0" fill="hold" nodeType="withEffect">
                                  <p:stCondLst>
                                    <p:cond delay="0"/>
                                  </p:stCondLst>
                                  <p:childTnLst>
                                    <p:animEffect transition="out" filter="fade">
                                      <p:cBhvr>
                                        <p:cTn id="90" dur="500"/>
                                        <p:tgtEl>
                                          <p:spTgt spid="52"/>
                                        </p:tgtEl>
                                      </p:cBhvr>
                                    </p:animEffect>
                                    <p:set>
                                      <p:cBhvr>
                                        <p:cTn id="91" dur="1" fill="hold">
                                          <p:stCondLst>
                                            <p:cond delay="499"/>
                                          </p:stCondLst>
                                        </p:cTn>
                                        <p:tgtEl>
                                          <p:spTgt spid="5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53"/>
                                        </p:tgtEl>
                                      </p:cBhvr>
                                    </p:animEffect>
                                    <p:set>
                                      <p:cBhvr>
                                        <p:cTn id="94" dur="1" fill="hold">
                                          <p:stCondLst>
                                            <p:cond delay="499"/>
                                          </p:stCondLst>
                                        </p:cTn>
                                        <p:tgtEl>
                                          <p:spTgt spid="5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par>
                                <p:cTn id="100" presetID="10" presetClass="exit" presetSubtype="0" fill="hold" nodeType="withEffect">
                                  <p:stCondLst>
                                    <p:cond delay="0"/>
                                  </p:stCondLst>
                                  <p:childTnLst>
                                    <p:animEffect transition="out" filter="fade">
                                      <p:cBhvr>
                                        <p:cTn id="101" dur="500"/>
                                        <p:tgtEl>
                                          <p:spTgt spid="54"/>
                                        </p:tgtEl>
                                      </p:cBhvr>
                                    </p:animEffect>
                                    <p:set>
                                      <p:cBhvr>
                                        <p:cTn id="102" dur="1" fill="hold">
                                          <p:stCondLst>
                                            <p:cond delay="499"/>
                                          </p:stCondLst>
                                        </p:cTn>
                                        <p:tgtEl>
                                          <p:spTgt spid="54"/>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500"/>
                                        <p:tgtEl>
                                          <p:spTgt spid="55"/>
                                        </p:tgtEl>
                                      </p:cBhvr>
                                    </p:animEffect>
                                  </p:childTnLst>
                                </p:cTn>
                              </p:par>
                              <p:par>
                                <p:cTn id="106" presetID="10" presetClass="exit" presetSubtype="0" fill="hold" grpId="1" nodeType="withEffect">
                                  <p:stCondLst>
                                    <p:cond delay="0"/>
                                  </p:stCondLst>
                                  <p:childTnLst>
                                    <p:animEffect transition="out" filter="fade">
                                      <p:cBhvr>
                                        <p:cTn id="107" dur="500"/>
                                        <p:tgtEl>
                                          <p:spTgt spid="40"/>
                                        </p:tgtEl>
                                      </p:cBhvr>
                                    </p:animEffect>
                                    <p:set>
                                      <p:cBhvr>
                                        <p:cTn id="108" dur="1" fill="hold">
                                          <p:stCondLst>
                                            <p:cond delay="499"/>
                                          </p:stCondLst>
                                        </p:cTn>
                                        <p:tgtEl>
                                          <p:spTgt spid="40"/>
                                        </p:tgtEl>
                                        <p:attrNameLst>
                                          <p:attrName>style.visibility</p:attrName>
                                        </p:attrNameLst>
                                      </p:cBhvr>
                                      <p:to>
                                        <p:strVal val="hidden"/>
                                      </p:to>
                                    </p:set>
                                  </p:childTnLst>
                                </p:cTn>
                              </p:par>
                              <p:par>
                                <p:cTn id="109" presetID="5" presetClass="emph" presetSubtype="0" nodeType="withEffect">
                                  <p:stCondLst>
                                    <p:cond delay="0"/>
                                  </p:stCondLst>
                                  <p:childTnLst>
                                    <p:set>
                                      <p:cBhvr override="childStyle">
                                        <p:cTn id="110" dur="indefinite"/>
                                        <p:tgtEl>
                                          <p:spTgt spid="47">
                                            <p:txEl>
                                              <p:pRg st="1" end="1"/>
                                            </p:txEl>
                                          </p:spTgt>
                                        </p:tgtEl>
                                        <p:attrNameLst>
                                          <p:attrName>style.fontStyle</p:attrName>
                                        </p:attrNameLst>
                                      </p:cBhvr>
                                      <p:to>
                                        <p:strVal val="normal"/>
                                      </p:to>
                                    </p:set>
                                    <p:set>
                                      <p:cBhvr override="childStyle">
                                        <p:cTn id="111" dur="indefinite"/>
                                        <p:tgtEl>
                                          <p:spTgt spid="47">
                                            <p:txEl>
                                              <p:pRg st="1" end="1"/>
                                            </p:txEl>
                                          </p:spTgt>
                                        </p:tgtEl>
                                        <p:attrNameLst>
                                          <p:attrName>style.fontWeight</p:attrName>
                                        </p:attrNameLst>
                                      </p:cBhvr>
                                      <p:to>
                                        <p:strVal val="normal"/>
                                      </p:to>
                                    </p:set>
                                    <p:set>
                                      <p:cBhvr override="childStyle">
                                        <p:cTn id="112" dur="indefinite"/>
                                        <p:tgtEl>
                                          <p:spTgt spid="47">
                                            <p:txEl>
                                              <p:pRg st="1" end="1"/>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47">
                                            <p:txEl>
                                              <p:pRg st="1" end="1"/>
                                            </p:txEl>
                                          </p:spTgt>
                                        </p:tgtEl>
                                        <p:attrNameLst>
                                          <p:attrName>ppt_c</p:attrName>
                                        </p:attrNameLst>
                                      </p:cBhvr>
                                      <p:to>
                                        <a:schemeClr val="tx2"/>
                                      </p:to>
                                    </p:animClr>
                                  </p:sub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par>
                                <p:cTn id="118" presetID="10" presetClass="exit" presetSubtype="0" fill="hold" grpId="1" nodeType="withEffect">
                                  <p:stCondLst>
                                    <p:cond delay="0"/>
                                  </p:stCondLst>
                                  <p:childTnLst>
                                    <p:animEffect transition="out" filter="fade">
                                      <p:cBhvr>
                                        <p:cTn id="119" dur="500"/>
                                        <p:tgtEl>
                                          <p:spTgt spid="41"/>
                                        </p:tgtEl>
                                      </p:cBhvr>
                                    </p:animEffect>
                                    <p:set>
                                      <p:cBhvr>
                                        <p:cTn id="120" dur="1" fill="hold">
                                          <p:stCondLst>
                                            <p:cond delay="499"/>
                                          </p:stCondLst>
                                        </p:cTn>
                                        <p:tgtEl>
                                          <p:spTgt spid="4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55"/>
                                        </p:tgtEl>
                                      </p:cBhvr>
                                    </p:animEffect>
                                    <p:set>
                                      <p:cBhvr>
                                        <p:cTn id="123" dur="1" fill="hold">
                                          <p:stCondLst>
                                            <p:cond delay="499"/>
                                          </p:stCondLst>
                                        </p:cTn>
                                        <p:tgtEl>
                                          <p:spTgt spid="55"/>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fade">
                                      <p:cBhvr>
                                        <p:cTn id="12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59" grpId="0" animBg="1"/>
      <p:bldP spid="60"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err="1" smtClean="0">
                <a:solidFill>
                  <a:srgbClr val="D5EBFF"/>
                </a:solidFill>
                <a:latin typeface="Arial" charset="0"/>
              </a:rPr>
              <a:t>BLoG</a:t>
            </a:r>
            <a:r>
              <a:rPr lang="en-US" dirty="0" smtClean="0">
                <a:solidFill>
                  <a:srgbClr val="D5EBFF"/>
                </a:solidFill>
                <a:latin typeface="Arial" charset="0"/>
              </a:rPr>
              <a:t> Simulations: </a:t>
            </a:r>
            <a:r>
              <a:rPr lang="en-US" dirty="0">
                <a:solidFill>
                  <a:srgbClr val="D5EBFF"/>
                </a:solidFill>
                <a:latin typeface="Arial" charset="0"/>
              </a:rPr>
              <a:t>Intel</a:t>
            </a:r>
            <a:r>
              <a:rPr lang="en-US" baseline="30000" dirty="0">
                <a:solidFill>
                  <a:srgbClr val="D5EBFF"/>
                </a:solidFill>
                <a:latin typeface="Arial" charset="0"/>
              </a:rPr>
              <a:t>®</a:t>
            </a:r>
            <a:r>
              <a:rPr lang="en-US" dirty="0">
                <a:solidFill>
                  <a:srgbClr val="D5EBFF"/>
                </a:solidFill>
                <a:latin typeface="Arial" charset="0"/>
              </a:rPr>
              <a:t> Nehalem </a:t>
            </a: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228</a:t>
            </a:fld>
            <a:endParaRPr lang="en-US" sz="1400">
              <a:solidFill>
                <a:srgbClr val="FFFFFF"/>
              </a:solidFill>
            </a:endParaRPr>
          </a:p>
        </p:txBody>
      </p:sp>
      <p:pic>
        <p:nvPicPr>
          <p:cNvPr id="82"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1003300"/>
            <a:ext cx="10541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3"/>
          <p:cNvSpPr txBox="1">
            <a:spLocks noChangeArrowheads="1"/>
          </p:cNvSpPr>
          <p:nvPr/>
        </p:nvSpPr>
        <p:spPr bwMode="auto">
          <a:xfrm>
            <a:off x="715963" y="5310188"/>
            <a:ext cx="7686675" cy="1201737"/>
          </a:xfrm>
          <a:prstGeom prst="rect">
            <a:avLst/>
          </a:prstGeom>
          <a:noFill/>
          <a:ln w="38100">
            <a:solidFill>
              <a:schemeClr val="tx2">
                <a:lumMod val="40000"/>
                <a:lumOff val="60000"/>
              </a:schemeClr>
            </a:solidFill>
            <a:miter lim="800000"/>
            <a:headEnd/>
            <a:tailEnd/>
          </a:ln>
          <a:extLst/>
        </p:spPr>
        <p:txBody>
          <a:bodyPr lIns="92075" tIns="46038" rIns="92075" bIns="46038"/>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30000"/>
              </a:lnSpc>
              <a:spcBef>
                <a:spcPct val="30000"/>
              </a:spcBef>
              <a:buClr>
                <a:schemeClr val="tx2"/>
              </a:buClr>
              <a:buSzPct val="75000"/>
              <a:buFont typeface="Wingdings" pitchFamily="2" charset="2"/>
              <a:buNone/>
              <a:defRPr/>
            </a:pPr>
            <a:r>
              <a:rPr lang="en-US" sz="2400" dirty="0" smtClean="0">
                <a:ea typeface="+mn-ea"/>
              </a:rPr>
              <a:t>Bug localization candidate space =  269,000+</a:t>
            </a:r>
          </a:p>
          <a:p>
            <a:pPr algn="ctr" eaLnBrk="1" hangingPunct="1">
              <a:lnSpc>
                <a:spcPct val="130000"/>
              </a:lnSpc>
              <a:spcBef>
                <a:spcPct val="30000"/>
              </a:spcBef>
              <a:buClr>
                <a:schemeClr val="tx2"/>
              </a:buClr>
              <a:buSzPct val="75000"/>
              <a:buFont typeface="Wingdings" pitchFamily="2" charset="2"/>
              <a:buNone/>
              <a:defRPr/>
            </a:pPr>
            <a:r>
              <a:rPr lang="en-US" sz="2000" dirty="0" smtClean="0">
                <a:ea typeface="+mn-ea"/>
              </a:rPr>
              <a:t>(269 design blocks) x (1,000+ error appearance cycles)</a:t>
            </a:r>
          </a:p>
        </p:txBody>
      </p:sp>
      <p:sp>
        <p:nvSpPr>
          <p:cNvPr id="84" name="Line 21"/>
          <p:cNvSpPr>
            <a:spLocks noChangeShapeType="1"/>
          </p:cNvSpPr>
          <p:nvPr/>
        </p:nvSpPr>
        <p:spPr bwMode="auto">
          <a:xfrm flipV="1">
            <a:off x="2244725" y="1762125"/>
            <a:ext cx="3803650" cy="46038"/>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22"/>
          <p:cNvSpPr>
            <a:spLocks noChangeShapeType="1"/>
          </p:cNvSpPr>
          <p:nvPr/>
        </p:nvSpPr>
        <p:spPr bwMode="auto">
          <a:xfrm flipV="1">
            <a:off x="2473325" y="4056063"/>
            <a:ext cx="3771900" cy="663575"/>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Pie 85"/>
          <p:cNvSpPr/>
          <p:nvPr/>
        </p:nvSpPr>
        <p:spPr bwMode="auto">
          <a:xfrm rot="18984637">
            <a:off x="4968875" y="1774825"/>
            <a:ext cx="2286000" cy="2286000"/>
          </a:xfrm>
          <a:prstGeom prst="pie">
            <a:avLst>
              <a:gd name="adj1" fmla="val 3847931"/>
              <a:gd name="adj2" fmla="val 11986847"/>
            </a:avLst>
          </a:prstGeom>
          <a:gradFill flip="none" rotWithShape="1">
            <a:gsLst>
              <a:gs pos="0">
                <a:schemeClr val="accent4">
                  <a:lumMod val="90000"/>
                  <a:alpha val="50196"/>
                </a:schemeClr>
              </a:gs>
              <a:gs pos="100000">
                <a:schemeClr val="accent3">
                  <a:lumMod val="75000"/>
                  <a:alpha val="50196"/>
                </a:schemeClr>
              </a:gs>
            </a:gsLst>
            <a:path path="circle">
              <a:fillToRect l="50000" t="50000" r="50000" b="50000"/>
            </a:path>
            <a:tileRect/>
          </a:gradFill>
          <a:ln w="38100" cap="flat" cmpd="sng" algn="ctr">
            <a:solidFill>
              <a:schemeClr val="tx1"/>
            </a:solidFill>
            <a:prstDash val="solid"/>
            <a:round/>
            <a:headEnd type="none" w="sm" len="sm"/>
            <a:tailEnd type="none" w="sm" len="sm"/>
          </a:ln>
          <a:effectLst/>
        </p:spPr>
        <p:txBody>
          <a:bodyPr/>
          <a:lstStyle/>
          <a:p>
            <a:pPr>
              <a:defRPr/>
            </a:pPr>
            <a:endParaRPr lang="en-US" sz="2000">
              <a:ea typeface="+mn-ea"/>
              <a:cs typeface="Arial" charset="0"/>
            </a:endParaRPr>
          </a:p>
        </p:txBody>
      </p:sp>
      <p:sp>
        <p:nvSpPr>
          <p:cNvPr id="87" name="Pie 86"/>
          <p:cNvSpPr/>
          <p:nvPr/>
        </p:nvSpPr>
        <p:spPr bwMode="auto">
          <a:xfrm rot="8194912">
            <a:off x="4968875" y="1782763"/>
            <a:ext cx="2286000" cy="2286000"/>
          </a:xfrm>
          <a:prstGeom prst="pie">
            <a:avLst>
              <a:gd name="adj1" fmla="val 1193739"/>
              <a:gd name="adj2" fmla="val 14613755"/>
            </a:avLst>
          </a:prstGeom>
          <a:gradFill flip="none" rotWithShape="1">
            <a:gsLst>
              <a:gs pos="100000">
                <a:schemeClr val="accent1">
                  <a:lumMod val="75000"/>
                </a:schemeClr>
              </a:gs>
              <a:gs pos="0">
                <a:schemeClr val="accent1">
                  <a:lumMod val="20000"/>
                  <a:lumOff val="80000"/>
                </a:schemeClr>
              </a:gs>
            </a:gsLst>
            <a:path path="circle">
              <a:fillToRect l="50000" t="50000" r="50000" b="50000"/>
            </a:path>
            <a:tileRect/>
          </a:gradFill>
          <a:ln w="38100" cap="flat" cmpd="sng" algn="ctr">
            <a:solidFill>
              <a:srgbClr val="66FFFF"/>
            </a:solidFill>
            <a:prstDash val="solid"/>
            <a:round/>
            <a:headEnd type="none" w="sm" len="sm"/>
            <a:tailEnd type="none" w="sm" len="sm"/>
          </a:ln>
          <a:effectLst/>
        </p:spPr>
        <p:txBody>
          <a:bodyPr/>
          <a:lstStyle/>
          <a:p>
            <a:pPr>
              <a:defRPr/>
            </a:pPr>
            <a:endParaRPr lang="en-US" sz="2000">
              <a:ea typeface="+mn-ea"/>
              <a:cs typeface="Arial" charset="0"/>
            </a:endParaRPr>
          </a:p>
        </p:txBody>
      </p:sp>
      <p:graphicFrame>
        <p:nvGraphicFramePr>
          <p:cNvPr id="88" name="Chart 25"/>
          <p:cNvGraphicFramePr>
            <a:graphicFrameLocks/>
          </p:cNvGraphicFramePr>
          <p:nvPr/>
        </p:nvGraphicFramePr>
        <p:xfrm>
          <a:off x="222250" y="884238"/>
          <a:ext cx="3773488" cy="4064000"/>
        </p:xfrm>
        <a:graphic>
          <a:graphicData uri="http://schemas.openxmlformats.org/presentationml/2006/ole">
            <mc:AlternateContent xmlns:mc="http://schemas.openxmlformats.org/markup-compatibility/2006">
              <mc:Choice xmlns:v="urn:schemas-microsoft-com:vml" Requires="v">
                <p:oleObj spid="_x0000_s514058" name="Chart" r:id="rId6" imgW="3773112" imgH="4065696" progId="Excel.Chart.8">
                  <p:embed/>
                </p:oleObj>
              </mc:Choice>
              <mc:Fallback>
                <p:oleObj name="Chart" r:id="rId6" imgW="3773112" imgH="406569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0" y="884238"/>
                        <a:ext cx="377348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 name="Rectangle 4"/>
          <p:cNvSpPr>
            <a:spLocks noChangeArrowheads="1"/>
          </p:cNvSpPr>
          <p:nvPr/>
        </p:nvSpPr>
        <p:spPr bwMode="auto">
          <a:xfrm>
            <a:off x="801688" y="3581400"/>
            <a:ext cx="2855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400">
                <a:solidFill>
                  <a:srgbClr val="000000"/>
                </a:solidFill>
              </a:rPr>
              <a:t>Correct localization</a:t>
            </a:r>
          </a:p>
          <a:p>
            <a:pPr algn="ctr"/>
            <a:r>
              <a:rPr lang="en-US" sz="2400">
                <a:solidFill>
                  <a:srgbClr val="000000"/>
                </a:solidFill>
              </a:rPr>
              <a:t> </a:t>
            </a:r>
          </a:p>
        </p:txBody>
      </p:sp>
      <p:sp>
        <p:nvSpPr>
          <p:cNvPr id="90" name="Rectangle 5"/>
          <p:cNvSpPr>
            <a:spLocks noChangeArrowheads="1"/>
          </p:cNvSpPr>
          <p:nvPr/>
        </p:nvSpPr>
        <p:spPr bwMode="auto">
          <a:xfrm>
            <a:off x="277813" y="1060450"/>
            <a:ext cx="24114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dirty="0"/>
              <a:t>Miss (10%) </a:t>
            </a:r>
          </a:p>
        </p:txBody>
      </p:sp>
      <p:sp>
        <p:nvSpPr>
          <p:cNvPr id="91" name="Rectangle 6"/>
          <p:cNvSpPr>
            <a:spLocks noChangeArrowheads="1"/>
          </p:cNvSpPr>
          <p:nvPr/>
        </p:nvSpPr>
        <p:spPr bwMode="auto">
          <a:xfrm>
            <a:off x="4995863" y="1201738"/>
            <a:ext cx="2673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400"/>
              <a:t>Exact localization</a:t>
            </a:r>
          </a:p>
        </p:txBody>
      </p:sp>
      <p:sp>
        <p:nvSpPr>
          <p:cNvPr id="92" name="Rectangle 7"/>
          <p:cNvSpPr>
            <a:spLocks noChangeArrowheads="1"/>
          </p:cNvSpPr>
          <p:nvPr/>
        </p:nvSpPr>
        <p:spPr bwMode="auto">
          <a:xfrm>
            <a:off x="4546600" y="4322763"/>
            <a:ext cx="368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400">
                <a:solidFill>
                  <a:srgbClr val="FFFFFF"/>
                </a:solidFill>
              </a:rPr>
              <a:t>6 out of 269,000 candidates </a:t>
            </a:r>
            <a:endParaRPr lang="en-US" sz="2400"/>
          </a:p>
        </p:txBody>
      </p:sp>
      <p:sp>
        <p:nvSpPr>
          <p:cNvPr id="93" name="Rectangle 14"/>
          <p:cNvSpPr>
            <a:spLocks noChangeArrowheads="1"/>
          </p:cNvSpPr>
          <p:nvPr/>
        </p:nvSpPr>
        <p:spPr bwMode="auto">
          <a:xfrm>
            <a:off x="1592263" y="3922713"/>
            <a:ext cx="388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1">
                <a:solidFill>
                  <a:srgbClr val="000000"/>
                </a:solidFill>
                <a:latin typeface="Wingdings" charset="0"/>
              </a:rPr>
              <a:t>J</a:t>
            </a:r>
            <a:endParaRPr lang="en-US" sz="3600" b="1">
              <a:solidFill>
                <a:srgbClr val="000000"/>
              </a:solidFill>
            </a:endParaRPr>
          </a:p>
        </p:txBody>
      </p:sp>
      <p:sp>
        <p:nvSpPr>
          <p:cNvPr id="94" name="Rectangle 15"/>
          <p:cNvSpPr>
            <a:spLocks noChangeArrowheads="1"/>
          </p:cNvSpPr>
          <p:nvPr/>
        </p:nvSpPr>
        <p:spPr bwMode="auto">
          <a:xfrm>
            <a:off x="5499100" y="3214688"/>
            <a:ext cx="385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1">
                <a:solidFill>
                  <a:srgbClr val="000000"/>
                </a:solidFill>
                <a:latin typeface="Wingdings" charset="0"/>
              </a:rPr>
              <a:t>K</a:t>
            </a:r>
            <a:endParaRPr lang="en-US" sz="3600" b="1">
              <a:solidFill>
                <a:srgbClr val="000000"/>
              </a:solidFill>
            </a:endParaRPr>
          </a:p>
        </p:txBody>
      </p:sp>
      <p:sp>
        <p:nvSpPr>
          <p:cNvPr id="95" name="Rectangle 16"/>
          <p:cNvSpPr>
            <a:spLocks noChangeArrowheads="1"/>
          </p:cNvSpPr>
          <p:nvPr/>
        </p:nvSpPr>
        <p:spPr bwMode="auto">
          <a:xfrm>
            <a:off x="5495925" y="2209800"/>
            <a:ext cx="385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1">
                <a:solidFill>
                  <a:srgbClr val="000000"/>
                </a:solidFill>
                <a:latin typeface="Wingdings" charset="0"/>
              </a:rPr>
              <a:t>J</a:t>
            </a:r>
            <a:endParaRPr lang="en-US" sz="3600" b="1">
              <a:solidFill>
                <a:srgbClr val="000000"/>
              </a:solidFill>
            </a:endParaRPr>
          </a:p>
        </p:txBody>
      </p:sp>
      <p:sp>
        <p:nvSpPr>
          <p:cNvPr id="96" name="Rectangle 17"/>
          <p:cNvSpPr>
            <a:spLocks noChangeArrowheads="1"/>
          </p:cNvSpPr>
          <p:nvPr/>
        </p:nvSpPr>
        <p:spPr bwMode="auto">
          <a:xfrm>
            <a:off x="1550988" y="1603375"/>
            <a:ext cx="3857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600" b="1">
                <a:solidFill>
                  <a:srgbClr val="000000"/>
                </a:solidFill>
                <a:latin typeface="Wingdings" charset="0"/>
              </a:rPr>
              <a:t>L</a:t>
            </a:r>
            <a:endParaRPr lang="en-US" sz="3600" b="1">
              <a:solidFill>
                <a:srgbClr val="000000"/>
              </a:solidFill>
            </a:endParaRPr>
          </a:p>
        </p:txBody>
      </p:sp>
      <p:cxnSp>
        <p:nvCxnSpPr>
          <p:cNvPr id="97" name="Straight Arrow Connector 19"/>
          <p:cNvCxnSpPr>
            <a:cxnSpLocks noChangeShapeType="1"/>
            <a:stCxn id="91" idx="2"/>
          </p:cNvCxnSpPr>
          <p:nvPr/>
        </p:nvCxnSpPr>
        <p:spPr bwMode="auto">
          <a:xfrm rot="5400000">
            <a:off x="5932488" y="1741488"/>
            <a:ext cx="574675" cy="225425"/>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98" name="Straight Arrow Connector 20"/>
          <p:cNvCxnSpPr>
            <a:cxnSpLocks noChangeShapeType="1"/>
            <a:stCxn id="92" idx="0"/>
          </p:cNvCxnSpPr>
          <p:nvPr/>
        </p:nvCxnSpPr>
        <p:spPr bwMode="auto">
          <a:xfrm flipH="1" flipV="1">
            <a:off x="6194425" y="3654425"/>
            <a:ext cx="193675" cy="668338"/>
          </a:xfrm>
          <a:prstGeom prst="straightConnector1">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99" name="Rectangle 45"/>
          <p:cNvSpPr>
            <a:spLocks noChangeArrowheads="1"/>
          </p:cNvSpPr>
          <p:nvPr/>
        </p:nvSpPr>
        <p:spPr bwMode="auto">
          <a:xfrm>
            <a:off x="5870575" y="324485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(38%)</a:t>
            </a:r>
            <a:endParaRPr lang="en-US" sz="2400" b="1">
              <a:solidFill>
                <a:srgbClr val="000000"/>
              </a:solidFill>
            </a:endParaRPr>
          </a:p>
        </p:txBody>
      </p:sp>
      <p:sp>
        <p:nvSpPr>
          <p:cNvPr id="100" name="Rectangle 46"/>
          <p:cNvSpPr>
            <a:spLocks noChangeArrowheads="1"/>
          </p:cNvSpPr>
          <p:nvPr/>
        </p:nvSpPr>
        <p:spPr bwMode="auto">
          <a:xfrm>
            <a:off x="5884863" y="2236788"/>
            <a:ext cx="998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(62%)</a:t>
            </a:r>
            <a:endParaRPr lang="en-US" sz="2400" b="1">
              <a:solidFill>
                <a:srgbClr val="000000"/>
              </a:solidFill>
            </a:endParaRPr>
          </a:p>
        </p:txBody>
      </p:sp>
      <p:sp>
        <p:nvSpPr>
          <p:cNvPr id="101" name="Rectangle 48"/>
          <p:cNvSpPr>
            <a:spLocks noChangeArrowheads="1"/>
          </p:cNvSpPr>
          <p:nvPr/>
        </p:nvSpPr>
        <p:spPr bwMode="auto">
          <a:xfrm>
            <a:off x="1941513" y="3960813"/>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rPr>
              <a:t>(90%) </a:t>
            </a:r>
          </a:p>
        </p:txBody>
      </p:sp>
    </p:spTree>
    <p:extLst>
      <p:ext uri="{BB962C8B-B14F-4D97-AF65-F5344CB8AC3E}">
        <p14:creationId xmlns:p14="http://schemas.microsoft.com/office/powerpoint/2010/main" val="2561594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229</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solidFill>
                  <a:schemeClr val="tx2"/>
                </a:solidFill>
              </a:rPr>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1418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23</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line and branch coverage.”?</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1664851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125538"/>
            <a:ext cx="8686800" cy="5732462"/>
          </a:xfrm>
        </p:spPr>
        <p:txBody>
          <a:bodyPr>
            <a:normAutofit lnSpcReduction="10000"/>
          </a:bodyPr>
          <a:lstStyle/>
          <a:p>
            <a:r>
              <a:rPr lang="en-US" sz="3000" dirty="0" smtClean="0"/>
              <a:t>IFRA/</a:t>
            </a:r>
            <a:r>
              <a:rPr lang="en-US" sz="3000" dirty="0" err="1" smtClean="0"/>
              <a:t>BLoG</a:t>
            </a:r>
            <a:r>
              <a:rPr lang="en-US" sz="3000" dirty="0" smtClean="0"/>
              <a:t> combine both trace computation and bug localization, for processors, at a </a:t>
            </a:r>
            <a:r>
              <a:rPr lang="en-US" sz="3000" dirty="0" err="1" smtClean="0"/>
              <a:t>microarchitectural</a:t>
            </a:r>
            <a:r>
              <a:rPr lang="en-US" sz="3000" dirty="0" smtClean="0"/>
              <a:t> level.</a:t>
            </a:r>
          </a:p>
          <a:p>
            <a:r>
              <a:rPr lang="en-US" sz="3000" dirty="0" smtClean="0"/>
              <a:t>In theory, if you have a trace, you can automate the bug localization even at the gate- or switch-level!</a:t>
            </a:r>
          </a:p>
          <a:p>
            <a:pPr lvl="1"/>
            <a:r>
              <a:rPr lang="en-US" sz="3000" dirty="0" smtClean="0"/>
              <a:t>Assumption of a small number of electrical bugs.</a:t>
            </a:r>
          </a:p>
          <a:p>
            <a:r>
              <a:rPr lang="en-US" sz="3000" dirty="0" smtClean="0"/>
              <a:t>Large body of research, all working within the same general paradigm.</a:t>
            </a:r>
          </a:p>
          <a:p>
            <a:pPr lvl="1"/>
            <a:r>
              <a:rPr lang="en-US" sz="3000" dirty="0" smtClean="0"/>
              <a:t>I will present some of the key results.</a:t>
            </a:r>
          </a:p>
          <a:p>
            <a:pPr lvl="1"/>
            <a:r>
              <a:rPr lang="en-US" sz="3000" dirty="0" smtClean="0"/>
              <a:t>Progress comes in improving scalability!</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230</a:t>
            </a:fld>
            <a:endParaRPr lang="en-US" dirty="0"/>
          </a:p>
        </p:txBody>
      </p:sp>
      <p:sp>
        <p:nvSpPr>
          <p:cNvPr id="109571" name="Title 1"/>
          <p:cNvSpPr>
            <a:spLocks noGrp="1"/>
          </p:cNvSpPr>
          <p:nvPr>
            <p:ph type="title"/>
          </p:nvPr>
        </p:nvSpPr>
        <p:spPr>
          <a:xfrm>
            <a:off x="457200" y="28091"/>
            <a:ext cx="8229600" cy="1143000"/>
          </a:xfrm>
        </p:spPr>
        <p:txBody>
          <a:bodyPr/>
          <a:lstStyle/>
          <a:p>
            <a:r>
              <a:rPr lang="en-US" sz="4000" dirty="0" smtClean="0"/>
              <a:t>Automatic Localization/Diagnosis</a:t>
            </a:r>
            <a:endParaRPr lang="en-US" dirty="0" smtClean="0"/>
          </a:p>
        </p:txBody>
      </p:sp>
    </p:spTree>
    <p:extLst>
      <p:ext uri="{BB962C8B-B14F-4D97-AF65-F5344CB8AC3E}">
        <p14:creationId xmlns:p14="http://schemas.microsoft.com/office/powerpoint/2010/main" val="2562985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293961"/>
            <a:ext cx="8686800" cy="5443268"/>
          </a:xfrm>
        </p:spPr>
        <p:txBody>
          <a:bodyPr>
            <a:normAutofit/>
          </a:bodyPr>
          <a:lstStyle/>
          <a:p>
            <a:r>
              <a:rPr lang="en-US" dirty="0" smtClean="0"/>
              <a:t>An electrical bug manifests as an inconsistency between a golden reference (e.g., the </a:t>
            </a:r>
            <a:r>
              <a:rPr lang="en-US" dirty="0" err="1" smtClean="0"/>
              <a:t>netlist</a:t>
            </a:r>
            <a:r>
              <a:rPr lang="en-US" dirty="0" smtClean="0"/>
              <a:t>) and the observed behavior of the chip (via scan, trace buffers, logic analyzers, </a:t>
            </a:r>
            <a:r>
              <a:rPr lang="en-US" dirty="0" err="1" smtClean="0"/>
              <a:t>BackSpace</a:t>
            </a:r>
            <a:r>
              <a:rPr lang="en-US" dirty="0" smtClean="0"/>
              <a:t>, IFRA, etc.)</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231</a:t>
            </a:fld>
            <a:endParaRPr lang="en-US" dirty="0"/>
          </a:p>
        </p:txBody>
      </p:sp>
      <p:sp>
        <p:nvSpPr>
          <p:cNvPr id="109571" name="Title 1"/>
          <p:cNvSpPr>
            <a:spLocks noGrp="1"/>
          </p:cNvSpPr>
          <p:nvPr>
            <p:ph type="title"/>
          </p:nvPr>
        </p:nvSpPr>
        <p:spPr>
          <a:xfrm>
            <a:off x="457200" y="28091"/>
            <a:ext cx="8229600" cy="1143000"/>
          </a:xfrm>
        </p:spPr>
        <p:txBody>
          <a:bodyPr/>
          <a:lstStyle/>
          <a:p>
            <a:r>
              <a:rPr lang="en-US" sz="4000" dirty="0" smtClean="0"/>
              <a:t>Automatic Localization/Diagnosis:</a:t>
            </a:r>
            <a:br>
              <a:rPr lang="en-US" sz="4000" dirty="0" smtClean="0"/>
            </a:br>
            <a:r>
              <a:rPr lang="en-US" sz="4000" dirty="0" smtClean="0"/>
              <a:t>General Paradigm</a:t>
            </a:r>
            <a:endParaRPr lang="en-US" dirty="0" smtClean="0"/>
          </a:p>
        </p:txBody>
      </p:sp>
      <p:sp>
        <p:nvSpPr>
          <p:cNvPr id="8" name="Rounded Rectangle 7"/>
          <p:cNvSpPr/>
          <p:nvPr/>
        </p:nvSpPr>
        <p:spPr bwMode="auto">
          <a:xfrm>
            <a:off x="423333" y="2952474"/>
            <a:ext cx="8398934" cy="3623734"/>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049869" y="2931308"/>
            <a:ext cx="7360182" cy="3966633"/>
          </a:xfrm>
          <a:prstGeom prst="rect">
            <a:avLst/>
          </a:prstGeom>
        </p:spPr>
      </p:pic>
      <p:sp>
        <p:nvSpPr>
          <p:cNvPr id="2" name="TextBox 1"/>
          <p:cNvSpPr txBox="1"/>
          <p:nvPr/>
        </p:nvSpPr>
        <p:spPr>
          <a:xfrm>
            <a:off x="-34506" y="6593461"/>
            <a:ext cx="2985113" cy="276999"/>
          </a:xfrm>
          <a:prstGeom prst="rect">
            <a:avLst/>
          </a:prstGeom>
          <a:noFill/>
        </p:spPr>
        <p:txBody>
          <a:bodyPr wrap="none" rtlCol="0">
            <a:spAutoFit/>
          </a:bodyPr>
          <a:lstStyle/>
          <a:p>
            <a:r>
              <a:rPr lang="en-CA" sz="1200" dirty="0" smtClean="0"/>
              <a:t>Diagrams courtesy of Prof. </a:t>
            </a:r>
            <a:r>
              <a:rPr lang="en-CA" sz="1200" dirty="0" err="1" smtClean="0"/>
              <a:t>Sharad</a:t>
            </a:r>
            <a:r>
              <a:rPr lang="en-CA" sz="1200" dirty="0" smtClean="0"/>
              <a:t> Malik.</a:t>
            </a:r>
            <a:endParaRPr lang="en-CA" sz="1200" dirty="0"/>
          </a:p>
        </p:txBody>
      </p:sp>
    </p:spTree>
    <p:extLst>
      <p:ext uri="{BB962C8B-B14F-4D97-AF65-F5344CB8AC3E}">
        <p14:creationId xmlns:p14="http://schemas.microsoft.com/office/powerpoint/2010/main" val="2242024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293961"/>
            <a:ext cx="8686800" cy="5443268"/>
          </a:xfrm>
        </p:spPr>
        <p:txBody>
          <a:bodyPr>
            <a:normAutofit/>
          </a:bodyPr>
          <a:lstStyle/>
          <a:p>
            <a:r>
              <a:rPr lang="en-US" dirty="0" smtClean="0"/>
              <a:t>An electrical bug manifests as an inconsistency between a golden reference (e.g., the </a:t>
            </a:r>
            <a:r>
              <a:rPr lang="en-US" dirty="0" err="1" smtClean="0"/>
              <a:t>netlist</a:t>
            </a:r>
            <a:r>
              <a:rPr lang="en-US" dirty="0" smtClean="0"/>
              <a:t>) and the observed behavior of the chip (via scan, trace buffers, logic analyzers, </a:t>
            </a:r>
            <a:r>
              <a:rPr lang="en-US" dirty="0" err="1" smtClean="0"/>
              <a:t>BackSpace</a:t>
            </a:r>
            <a:r>
              <a:rPr lang="en-US" dirty="0" smtClean="0"/>
              <a:t>, IFRA, etc.)</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232</a:t>
            </a:fld>
            <a:endParaRPr lang="en-US" dirty="0"/>
          </a:p>
        </p:txBody>
      </p:sp>
      <p:sp>
        <p:nvSpPr>
          <p:cNvPr id="109571" name="Title 1"/>
          <p:cNvSpPr>
            <a:spLocks noGrp="1"/>
          </p:cNvSpPr>
          <p:nvPr>
            <p:ph type="title"/>
          </p:nvPr>
        </p:nvSpPr>
        <p:spPr>
          <a:xfrm>
            <a:off x="457200" y="28091"/>
            <a:ext cx="8229600" cy="1143000"/>
          </a:xfrm>
        </p:spPr>
        <p:txBody>
          <a:bodyPr/>
          <a:lstStyle/>
          <a:p>
            <a:r>
              <a:rPr lang="en-US" sz="4000" dirty="0" smtClean="0"/>
              <a:t>Automatic Localization/Diagnosis:</a:t>
            </a:r>
            <a:br>
              <a:rPr lang="en-US" sz="4000" dirty="0" smtClean="0"/>
            </a:br>
            <a:r>
              <a:rPr lang="en-US" sz="4000" dirty="0" smtClean="0"/>
              <a:t>General Paradigm</a:t>
            </a:r>
            <a:endParaRPr lang="en-US" dirty="0" smtClean="0"/>
          </a:p>
        </p:txBody>
      </p:sp>
      <p:sp>
        <p:nvSpPr>
          <p:cNvPr id="8" name="Rounded Rectangle 7"/>
          <p:cNvSpPr/>
          <p:nvPr/>
        </p:nvSpPr>
        <p:spPr bwMode="auto">
          <a:xfrm>
            <a:off x="423333" y="2952474"/>
            <a:ext cx="8398934" cy="3623734"/>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049869" y="2931308"/>
            <a:ext cx="7360182" cy="3966633"/>
          </a:xfrm>
          <a:prstGeom prst="rect">
            <a:avLst/>
          </a:prstGeom>
        </p:spPr>
      </p:pic>
      <p:sp>
        <p:nvSpPr>
          <p:cNvPr id="2" name="TextBox 1"/>
          <p:cNvSpPr txBox="1"/>
          <p:nvPr/>
        </p:nvSpPr>
        <p:spPr>
          <a:xfrm>
            <a:off x="-34506" y="6593461"/>
            <a:ext cx="2985113" cy="276999"/>
          </a:xfrm>
          <a:prstGeom prst="rect">
            <a:avLst/>
          </a:prstGeom>
          <a:noFill/>
        </p:spPr>
        <p:txBody>
          <a:bodyPr wrap="none" rtlCol="0">
            <a:spAutoFit/>
          </a:bodyPr>
          <a:lstStyle/>
          <a:p>
            <a:r>
              <a:rPr lang="en-CA" sz="1200" dirty="0" smtClean="0"/>
              <a:t>Diagrams courtesy of Prof. </a:t>
            </a:r>
            <a:r>
              <a:rPr lang="en-CA" sz="1200" dirty="0" err="1" smtClean="0"/>
              <a:t>Sharad</a:t>
            </a:r>
            <a:r>
              <a:rPr lang="en-CA" sz="1200" dirty="0" smtClean="0"/>
              <a:t> Malik.</a:t>
            </a:r>
            <a:endParaRPr lang="en-CA" sz="1200" dirty="0"/>
          </a:p>
        </p:txBody>
      </p:sp>
    </p:spTree>
    <p:extLst>
      <p:ext uri="{BB962C8B-B14F-4D97-AF65-F5344CB8AC3E}">
        <p14:creationId xmlns:p14="http://schemas.microsoft.com/office/powerpoint/2010/main" val="600589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Formally, add CNF constraints for unrolled circuit </a:t>
            </a:r>
            <a:r>
              <a:rPr lang="en-US" dirty="0" err="1" smtClean="0"/>
              <a:t>netlist</a:t>
            </a:r>
            <a:r>
              <a:rPr lang="en-US" dirty="0" smtClean="0"/>
              <a:t> and all known information.  If there is a bug (and there is enough observed information), this will be UNSAT.</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233</a:t>
            </a:fld>
            <a:endParaRPr lang="en-US" dirty="0"/>
          </a:p>
        </p:txBody>
      </p:sp>
      <p:sp>
        <p:nvSpPr>
          <p:cNvPr id="109571" name="Title 1"/>
          <p:cNvSpPr>
            <a:spLocks noGrp="1"/>
          </p:cNvSpPr>
          <p:nvPr>
            <p:ph type="title"/>
          </p:nvPr>
        </p:nvSpPr>
        <p:spPr>
          <a:xfrm>
            <a:off x="457200" y="28091"/>
            <a:ext cx="8229600" cy="1143000"/>
          </a:xfrm>
        </p:spPr>
        <p:txBody>
          <a:bodyPr/>
          <a:lstStyle/>
          <a:p>
            <a:r>
              <a:rPr lang="en-US" sz="4000" dirty="0" smtClean="0"/>
              <a:t>Automatic Localization/Diagnosis:</a:t>
            </a:r>
            <a:br>
              <a:rPr lang="en-US" sz="4000" dirty="0" smtClean="0"/>
            </a:br>
            <a:r>
              <a:rPr lang="en-US" sz="4000" dirty="0" smtClean="0"/>
              <a:t>General Paradigm</a:t>
            </a:r>
            <a:endParaRPr lang="en-US" dirty="0" smtClean="0"/>
          </a:p>
        </p:txBody>
      </p:sp>
      <p:sp>
        <p:nvSpPr>
          <p:cNvPr id="2" name="TextBox 1"/>
          <p:cNvSpPr txBox="1"/>
          <p:nvPr/>
        </p:nvSpPr>
        <p:spPr>
          <a:xfrm>
            <a:off x="-34506" y="6593461"/>
            <a:ext cx="2985113" cy="276999"/>
          </a:xfrm>
          <a:prstGeom prst="rect">
            <a:avLst/>
          </a:prstGeom>
          <a:noFill/>
        </p:spPr>
        <p:txBody>
          <a:bodyPr wrap="none" rtlCol="0">
            <a:spAutoFit/>
          </a:bodyPr>
          <a:lstStyle/>
          <a:p>
            <a:r>
              <a:rPr lang="en-CA" sz="1200" dirty="0" smtClean="0"/>
              <a:t>Diagrams courtesy of Prof. </a:t>
            </a:r>
            <a:r>
              <a:rPr lang="en-CA" sz="1200" dirty="0" err="1" smtClean="0"/>
              <a:t>Sharad</a:t>
            </a:r>
            <a:r>
              <a:rPr lang="en-CA" sz="1200" dirty="0" smtClean="0"/>
              <a:t> Malik.</a:t>
            </a:r>
            <a:endParaRPr lang="en-CA" sz="1200" dirty="0"/>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Tree>
    <p:extLst>
      <p:ext uri="{BB962C8B-B14F-4D97-AF65-F5344CB8AC3E}">
        <p14:creationId xmlns:p14="http://schemas.microsoft.com/office/powerpoint/2010/main" val="3281437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Add </a:t>
            </a:r>
            <a:r>
              <a:rPr lang="en-US" dirty="0" err="1" smtClean="0"/>
              <a:t>MUXes</a:t>
            </a:r>
            <a:r>
              <a:rPr lang="en-US" dirty="0" smtClean="0"/>
              <a:t> to model all possible faults.  Control SAT solver to find SAT solution with minimum number of faults.</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234</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Localization Using SAT:</a:t>
            </a:r>
            <a:br>
              <a:rPr lang="en-US" dirty="0" smtClean="0"/>
            </a:br>
            <a:r>
              <a:rPr lang="en-US" sz="2800" dirty="0" smtClean="0"/>
              <a:t>Ali, </a:t>
            </a:r>
            <a:r>
              <a:rPr lang="en-US" sz="2800" dirty="0" err="1" smtClean="0"/>
              <a:t>Veneris</a:t>
            </a:r>
            <a:r>
              <a:rPr lang="en-US" sz="2800" dirty="0" smtClean="0"/>
              <a:t>, Smith, </a:t>
            </a:r>
            <a:r>
              <a:rPr lang="en-US" sz="2800" dirty="0" err="1" smtClean="0"/>
              <a:t>Safarpour</a:t>
            </a:r>
            <a:r>
              <a:rPr lang="en-US" sz="2800" dirty="0" smtClean="0"/>
              <a:t>, </a:t>
            </a:r>
            <a:r>
              <a:rPr lang="en-US" sz="2800" dirty="0" err="1" smtClean="0"/>
              <a:t>Drechsler</a:t>
            </a:r>
            <a:r>
              <a:rPr lang="en-US" sz="2800" dirty="0" smtClean="0"/>
              <a:t>, </a:t>
            </a:r>
            <a:r>
              <a:rPr lang="en-US" sz="2800" dirty="0" err="1" smtClean="0"/>
              <a:t>Abadir</a:t>
            </a:r>
            <a:r>
              <a:rPr lang="en-US" sz="2800" dirty="0" smtClean="0"/>
              <a:t>, ICCAD 2004</a:t>
            </a:r>
          </a:p>
        </p:txBody>
      </p:sp>
      <p:sp>
        <p:nvSpPr>
          <p:cNvPr id="2" name="TextBox 1"/>
          <p:cNvSpPr txBox="1"/>
          <p:nvPr/>
        </p:nvSpPr>
        <p:spPr>
          <a:xfrm>
            <a:off x="-34506" y="6593461"/>
            <a:ext cx="2985113" cy="276999"/>
          </a:xfrm>
          <a:prstGeom prst="rect">
            <a:avLst/>
          </a:prstGeom>
          <a:noFill/>
        </p:spPr>
        <p:txBody>
          <a:bodyPr wrap="none" rtlCol="0">
            <a:spAutoFit/>
          </a:bodyPr>
          <a:lstStyle/>
          <a:p>
            <a:r>
              <a:rPr lang="en-CA" sz="1200" dirty="0" smtClean="0"/>
              <a:t>Diagrams courtesy of Prof. </a:t>
            </a:r>
            <a:r>
              <a:rPr lang="en-CA" sz="1200" dirty="0" err="1" smtClean="0"/>
              <a:t>Sharad</a:t>
            </a:r>
            <a:r>
              <a:rPr lang="en-CA" sz="1200" dirty="0" smtClean="0"/>
              <a:t> Malik.</a:t>
            </a:r>
            <a:endParaRPr lang="en-CA" sz="1200" dirty="0"/>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Tree>
    <p:extLst>
      <p:ext uri="{BB962C8B-B14F-4D97-AF65-F5344CB8AC3E}">
        <p14:creationId xmlns:p14="http://schemas.microsoft.com/office/powerpoint/2010/main" val="341343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Add </a:t>
            </a:r>
            <a:r>
              <a:rPr lang="en-US" dirty="0" err="1" smtClean="0"/>
              <a:t>MUXes</a:t>
            </a:r>
            <a:r>
              <a:rPr lang="en-US" dirty="0" smtClean="0"/>
              <a:t> to model all possible faults.  Control SAT solver to find SAT solution with minimum number of faults.</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235</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Localization Using SAT:</a:t>
            </a:r>
            <a:br>
              <a:rPr lang="en-US" dirty="0" smtClean="0"/>
            </a:br>
            <a:r>
              <a:rPr lang="en-US" sz="2800" dirty="0" smtClean="0"/>
              <a:t>Ali, </a:t>
            </a:r>
            <a:r>
              <a:rPr lang="en-US" sz="2800" dirty="0" err="1" smtClean="0"/>
              <a:t>Veneris</a:t>
            </a:r>
            <a:r>
              <a:rPr lang="en-US" sz="2800" dirty="0" smtClean="0"/>
              <a:t>, Smith, </a:t>
            </a:r>
            <a:r>
              <a:rPr lang="en-US" sz="2800" dirty="0" err="1" smtClean="0"/>
              <a:t>Safarpour</a:t>
            </a:r>
            <a:r>
              <a:rPr lang="en-US" sz="2800" dirty="0" smtClean="0"/>
              <a:t>, </a:t>
            </a:r>
            <a:r>
              <a:rPr lang="en-US" sz="2800" dirty="0" err="1" smtClean="0"/>
              <a:t>Drechsler</a:t>
            </a:r>
            <a:r>
              <a:rPr lang="en-US" sz="2800" dirty="0" smtClean="0"/>
              <a:t>, </a:t>
            </a:r>
            <a:r>
              <a:rPr lang="en-US" sz="2800" dirty="0" err="1" smtClean="0"/>
              <a:t>Abadir</a:t>
            </a:r>
            <a:r>
              <a:rPr lang="en-US" sz="2800" dirty="0" smtClean="0"/>
              <a:t>, ICCAD 2004</a:t>
            </a:r>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
        <p:nvSpPr>
          <p:cNvPr id="3" name="Flowchart: Manual Operation 2"/>
          <p:cNvSpPr/>
          <p:nvPr/>
        </p:nvSpPr>
        <p:spPr bwMode="auto">
          <a:xfrm rot="16200000">
            <a:off x="1759789" y="4088921"/>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9" name="Flowchart: Manual Operation 8"/>
          <p:cNvSpPr/>
          <p:nvPr/>
        </p:nvSpPr>
        <p:spPr bwMode="auto">
          <a:xfrm rot="16200000">
            <a:off x="2222743" y="4172309"/>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2" name="Flowchart: Manual Operation 11"/>
          <p:cNvSpPr/>
          <p:nvPr/>
        </p:nvSpPr>
        <p:spPr bwMode="auto">
          <a:xfrm rot="16200000">
            <a:off x="1857553" y="4773287"/>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3" name="Flowchart: Manual Operation 12"/>
          <p:cNvSpPr/>
          <p:nvPr/>
        </p:nvSpPr>
        <p:spPr bwMode="auto">
          <a:xfrm rot="16200000">
            <a:off x="2130724" y="4873928"/>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4" name="Flowchart: Manual Operation 13"/>
          <p:cNvSpPr/>
          <p:nvPr/>
        </p:nvSpPr>
        <p:spPr bwMode="auto">
          <a:xfrm rot="16200000">
            <a:off x="3378694" y="4051538"/>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5" name="Flowchart: Manual Operation 14"/>
          <p:cNvSpPr/>
          <p:nvPr/>
        </p:nvSpPr>
        <p:spPr bwMode="auto">
          <a:xfrm rot="16200000">
            <a:off x="3841648" y="4134926"/>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6" name="Flowchart: Manual Operation 15"/>
          <p:cNvSpPr/>
          <p:nvPr/>
        </p:nvSpPr>
        <p:spPr bwMode="auto">
          <a:xfrm rot="16200000">
            <a:off x="3476458" y="4735904"/>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7" name="Flowchart: Manual Operation 16"/>
          <p:cNvSpPr/>
          <p:nvPr/>
        </p:nvSpPr>
        <p:spPr bwMode="auto">
          <a:xfrm rot="16200000">
            <a:off x="3749629" y="4836545"/>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8" name="Flowchart: Manual Operation 17"/>
          <p:cNvSpPr/>
          <p:nvPr/>
        </p:nvSpPr>
        <p:spPr bwMode="auto">
          <a:xfrm rot="16200000">
            <a:off x="5066611" y="4065914"/>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9" name="Flowchart: Manual Operation 18"/>
          <p:cNvSpPr/>
          <p:nvPr/>
        </p:nvSpPr>
        <p:spPr bwMode="auto">
          <a:xfrm rot="16200000">
            <a:off x="5529565" y="4149302"/>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20" name="Flowchart: Manual Operation 19"/>
          <p:cNvSpPr/>
          <p:nvPr/>
        </p:nvSpPr>
        <p:spPr bwMode="auto">
          <a:xfrm rot="16200000">
            <a:off x="5164375" y="4750280"/>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21" name="Flowchart: Manual Operation 20"/>
          <p:cNvSpPr/>
          <p:nvPr/>
        </p:nvSpPr>
        <p:spPr bwMode="auto">
          <a:xfrm rot="16200000">
            <a:off x="5437546" y="4850921"/>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22" name="Flowchart: Manual Operation 21"/>
          <p:cNvSpPr/>
          <p:nvPr/>
        </p:nvSpPr>
        <p:spPr bwMode="auto">
          <a:xfrm rot="16200000">
            <a:off x="6685516" y="4080290"/>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23" name="Flowchart: Manual Operation 22"/>
          <p:cNvSpPr/>
          <p:nvPr/>
        </p:nvSpPr>
        <p:spPr bwMode="auto">
          <a:xfrm rot="16200000">
            <a:off x="7148470" y="4163678"/>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24" name="Flowchart: Manual Operation 23"/>
          <p:cNvSpPr/>
          <p:nvPr/>
        </p:nvSpPr>
        <p:spPr bwMode="auto">
          <a:xfrm rot="16200000">
            <a:off x="6783280" y="4764656"/>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25" name="Flowchart: Manual Operation 24"/>
          <p:cNvSpPr/>
          <p:nvPr/>
        </p:nvSpPr>
        <p:spPr bwMode="auto">
          <a:xfrm rot="16200000">
            <a:off x="7056451" y="4865297"/>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13577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Computing UNSAT core restricts possible location of bugs.</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236</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Localization Using UNSAT Core:</a:t>
            </a:r>
            <a:br>
              <a:rPr lang="en-US" dirty="0" smtClean="0"/>
            </a:br>
            <a:r>
              <a:rPr lang="en-US" sz="2800" dirty="0" err="1" smtClean="0"/>
              <a:t>Sülflow</a:t>
            </a:r>
            <a:r>
              <a:rPr lang="en-US" sz="2800" dirty="0" smtClean="0"/>
              <a:t>, Fey, </a:t>
            </a:r>
            <a:r>
              <a:rPr lang="en-US" sz="2800" dirty="0" err="1" smtClean="0"/>
              <a:t>Bloem</a:t>
            </a:r>
            <a:r>
              <a:rPr lang="en-US" sz="2800" dirty="0" smtClean="0"/>
              <a:t>, </a:t>
            </a:r>
            <a:r>
              <a:rPr lang="en-US" sz="2800" dirty="0" err="1" smtClean="0"/>
              <a:t>Drechsler</a:t>
            </a:r>
            <a:r>
              <a:rPr lang="en-US" sz="2800" dirty="0" smtClean="0"/>
              <a:t>,</a:t>
            </a:r>
            <a:br>
              <a:rPr lang="en-US" sz="2800" dirty="0" smtClean="0"/>
            </a:br>
            <a:r>
              <a:rPr lang="en-US" sz="2800" dirty="0" smtClean="0"/>
              <a:t>GLSVLSI 2008</a:t>
            </a:r>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Tree>
    <p:extLst>
      <p:ext uri="{BB962C8B-B14F-4D97-AF65-F5344CB8AC3E}">
        <p14:creationId xmlns:p14="http://schemas.microsoft.com/office/powerpoint/2010/main" val="61548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Computing UNSAT core restricts possible location of bugs.</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237</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Localization Using UNSAT Core:</a:t>
            </a:r>
            <a:br>
              <a:rPr lang="en-US" dirty="0" smtClean="0"/>
            </a:br>
            <a:r>
              <a:rPr lang="en-US" sz="2800" dirty="0" err="1" smtClean="0"/>
              <a:t>Sülflow</a:t>
            </a:r>
            <a:r>
              <a:rPr lang="en-US" sz="2800" dirty="0" smtClean="0"/>
              <a:t>, Fey, </a:t>
            </a:r>
            <a:r>
              <a:rPr lang="en-US" sz="2800" dirty="0" err="1" smtClean="0"/>
              <a:t>Bloem</a:t>
            </a:r>
            <a:r>
              <a:rPr lang="en-US" sz="2800" dirty="0" smtClean="0"/>
              <a:t>, </a:t>
            </a:r>
            <a:r>
              <a:rPr lang="en-US" sz="2800" dirty="0" err="1" smtClean="0"/>
              <a:t>Drechsler</a:t>
            </a:r>
            <a:r>
              <a:rPr lang="en-US" sz="2800" dirty="0" smtClean="0"/>
              <a:t>,</a:t>
            </a:r>
            <a:br>
              <a:rPr lang="en-US" sz="2800" dirty="0" smtClean="0"/>
            </a:br>
            <a:r>
              <a:rPr lang="en-US" sz="2800" dirty="0" smtClean="0"/>
              <a:t>GLSVLSI 2008</a:t>
            </a:r>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
        <p:nvSpPr>
          <p:cNvPr id="3" name="Cloud 2"/>
          <p:cNvSpPr/>
          <p:nvPr/>
        </p:nvSpPr>
        <p:spPr bwMode="auto">
          <a:xfrm>
            <a:off x="1155935" y="3502323"/>
            <a:ext cx="6556076" cy="1069676"/>
          </a:xfrm>
          <a:prstGeom prst="cloud">
            <a:avLst/>
          </a:prstGeom>
          <a:solidFill>
            <a:srgbClr val="FF0000">
              <a:alpha val="34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81581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Computing UNSAT core restricts possible location of bugs.</a:t>
            </a:r>
          </a:p>
          <a:p>
            <a:r>
              <a:rPr lang="en-US" dirty="0" smtClean="0"/>
              <a:t>Therefore, fewer </a:t>
            </a:r>
            <a:r>
              <a:rPr lang="en-US" dirty="0" err="1" smtClean="0"/>
              <a:t>MUXes</a:t>
            </a:r>
            <a:r>
              <a:rPr lang="en-US" dirty="0" smtClean="0"/>
              <a:t> needed for fewer possible faults.</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238</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Localization Using UNSAT Core:</a:t>
            </a:r>
            <a:br>
              <a:rPr lang="en-US" dirty="0" smtClean="0"/>
            </a:br>
            <a:r>
              <a:rPr lang="en-US" sz="2800" dirty="0" err="1" smtClean="0"/>
              <a:t>Sülflow</a:t>
            </a:r>
            <a:r>
              <a:rPr lang="en-US" sz="2800" dirty="0" smtClean="0"/>
              <a:t>, Fey, </a:t>
            </a:r>
            <a:r>
              <a:rPr lang="en-US" sz="2800" dirty="0" err="1" smtClean="0"/>
              <a:t>Bloem</a:t>
            </a:r>
            <a:r>
              <a:rPr lang="en-US" sz="2800" dirty="0" smtClean="0"/>
              <a:t>, </a:t>
            </a:r>
            <a:r>
              <a:rPr lang="en-US" sz="2800" dirty="0" err="1" smtClean="0"/>
              <a:t>Drechsler</a:t>
            </a:r>
            <a:r>
              <a:rPr lang="en-US" sz="2800" dirty="0" smtClean="0"/>
              <a:t>,</a:t>
            </a:r>
            <a:br>
              <a:rPr lang="en-US" sz="2800" dirty="0" smtClean="0"/>
            </a:br>
            <a:r>
              <a:rPr lang="en-US" sz="2800" dirty="0" smtClean="0"/>
              <a:t>GLSVLSI 2008</a:t>
            </a:r>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
        <p:nvSpPr>
          <p:cNvPr id="3" name="Cloud 2"/>
          <p:cNvSpPr/>
          <p:nvPr/>
        </p:nvSpPr>
        <p:spPr bwMode="auto">
          <a:xfrm>
            <a:off x="1155935" y="3623094"/>
            <a:ext cx="6556076" cy="1069676"/>
          </a:xfrm>
          <a:prstGeom prst="cloud">
            <a:avLst/>
          </a:prstGeom>
          <a:solidFill>
            <a:srgbClr val="FF0000">
              <a:alpha val="34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8" name="Flowchart: Manual Operation 7"/>
          <p:cNvSpPr/>
          <p:nvPr/>
        </p:nvSpPr>
        <p:spPr bwMode="auto">
          <a:xfrm rot="16200000">
            <a:off x="1759789" y="4088921"/>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9" name="Flowchart: Manual Operation 8"/>
          <p:cNvSpPr/>
          <p:nvPr/>
        </p:nvSpPr>
        <p:spPr bwMode="auto">
          <a:xfrm rot="16200000">
            <a:off x="2222743" y="4172309"/>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2" name="Flowchart: Manual Operation 11"/>
          <p:cNvSpPr/>
          <p:nvPr/>
        </p:nvSpPr>
        <p:spPr bwMode="auto">
          <a:xfrm rot="16200000">
            <a:off x="3378694" y="4051538"/>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3" name="Flowchart: Manual Operation 12"/>
          <p:cNvSpPr/>
          <p:nvPr/>
        </p:nvSpPr>
        <p:spPr bwMode="auto">
          <a:xfrm rot="16200000">
            <a:off x="3841648" y="4134926"/>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4" name="Flowchart: Manual Operation 13"/>
          <p:cNvSpPr/>
          <p:nvPr/>
        </p:nvSpPr>
        <p:spPr bwMode="auto">
          <a:xfrm rot="16200000">
            <a:off x="5066611" y="4065914"/>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5" name="Flowchart: Manual Operation 14"/>
          <p:cNvSpPr/>
          <p:nvPr/>
        </p:nvSpPr>
        <p:spPr bwMode="auto">
          <a:xfrm rot="16200000">
            <a:off x="5529565" y="4149302"/>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6" name="Flowchart: Manual Operation 15"/>
          <p:cNvSpPr/>
          <p:nvPr/>
        </p:nvSpPr>
        <p:spPr bwMode="auto">
          <a:xfrm rot="16200000">
            <a:off x="6685516" y="4080290"/>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17" name="Flowchart: Manual Operation 16"/>
          <p:cNvSpPr/>
          <p:nvPr/>
        </p:nvSpPr>
        <p:spPr bwMode="auto">
          <a:xfrm rot="16200000">
            <a:off x="7148470" y="4163678"/>
            <a:ext cx="224286" cy="155275"/>
          </a:xfrm>
          <a:prstGeom prst="flowChartManualOperation">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21250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directly satisfies as many clauses as possible.</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239</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Localization Using MAX-SAT:</a:t>
            </a:r>
            <a:br>
              <a:rPr lang="en-US" dirty="0" smtClean="0"/>
            </a:br>
            <a:r>
              <a:rPr lang="en-US" sz="2800" dirty="0" smtClean="0"/>
              <a:t>Chen, </a:t>
            </a:r>
            <a:r>
              <a:rPr lang="en-US" sz="2800" dirty="0" err="1" smtClean="0"/>
              <a:t>Safarpour</a:t>
            </a:r>
            <a:r>
              <a:rPr lang="en-US" sz="2800" dirty="0" smtClean="0"/>
              <a:t>, Marques-Silva, </a:t>
            </a:r>
            <a:r>
              <a:rPr lang="en-US" sz="2800" dirty="0" err="1" smtClean="0"/>
              <a:t>Veneris</a:t>
            </a:r>
            <a:r>
              <a:rPr lang="en-US" sz="2800" dirty="0" smtClean="0"/>
              <a:t>,</a:t>
            </a:r>
            <a:br>
              <a:rPr lang="en-US" sz="2800" dirty="0" smtClean="0"/>
            </a:br>
            <a:r>
              <a:rPr lang="en-US" sz="2800" dirty="0" smtClean="0"/>
              <a:t>GLSVLSI 2009</a:t>
            </a:r>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Tree>
    <p:extLst>
      <p:ext uri="{BB962C8B-B14F-4D97-AF65-F5344CB8AC3E}">
        <p14:creationId xmlns:p14="http://schemas.microsoft.com/office/powerpoint/2010/main" val="881047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24</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line and branch coverage.”?  Fine!</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742600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directly satisfies as many clauses as possible.</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240</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Localization Using MAX-SAT:</a:t>
            </a:r>
            <a:br>
              <a:rPr lang="en-US" dirty="0" smtClean="0"/>
            </a:br>
            <a:r>
              <a:rPr lang="en-US" sz="2800" dirty="0" smtClean="0"/>
              <a:t>Chen, </a:t>
            </a:r>
            <a:r>
              <a:rPr lang="en-US" sz="2800" dirty="0" err="1" smtClean="0"/>
              <a:t>Safarpour</a:t>
            </a:r>
            <a:r>
              <a:rPr lang="en-US" sz="2800" dirty="0" smtClean="0"/>
              <a:t>, Marques-Silva, </a:t>
            </a:r>
            <a:r>
              <a:rPr lang="en-US" sz="2800" dirty="0" err="1" smtClean="0"/>
              <a:t>Veneris</a:t>
            </a:r>
            <a:r>
              <a:rPr lang="en-US" sz="2800" dirty="0" smtClean="0"/>
              <a:t>,</a:t>
            </a:r>
            <a:br>
              <a:rPr lang="en-US" sz="2800" dirty="0" smtClean="0"/>
            </a:br>
            <a:r>
              <a:rPr lang="en-US" sz="2800" dirty="0" smtClean="0"/>
              <a:t>GLSVLSI 2009</a:t>
            </a:r>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
        <p:nvSpPr>
          <p:cNvPr id="3" name="Freeform 2"/>
          <p:cNvSpPr/>
          <p:nvPr/>
        </p:nvSpPr>
        <p:spPr bwMode="auto">
          <a:xfrm>
            <a:off x="155275" y="2587925"/>
            <a:ext cx="8850702" cy="3812875"/>
          </a:xfrm>
          <a:custGeom>
            <a:avLst/>
            <a:gdLst>
              <a:gd name="connsiteX0" fmla="*/ 4848046 w 8850702"/>
              <a:gd name="connsiteY0" fmla="*/ 1500996 h 3812875"/>
              <a:gd name="connsiteX1" fmla="*/ 4710023 w 8850702"/>
              <a:gd name="connsiteY1" fmla="*/ 17252 h 3812875"/>
              <a:gd name="connsiteX2" fmla="*/ 7591246 w 8850702"/>
              <a:gd name="connsiteY2" fmla="*/ 34505 h 3812875"/>
              <a:gd name="connsiteX3" fmla="*/ 8833450 w 8850702"/>
              <a:gd name="connsiteY3" fmla="*/ 983411 h 3812875"/>
              <a:gd name="connsiteX4" fmla="*/ 8850702 w 8850702"/>
              <a:gd name="connsiteY4" fmla="*/ 2605177 h 3812875"/>
              <a:gd name="connsiteX5" fmla="*/ 7522234 w 8850702"/>
              <a:gd name="connsiteY5" fmla="*/ 3812875 h 3812875"/>
              <a:gd name="connsiteX6" fmla="*/ 1483744 w 8850702"/>
              <a:gd name="connsiteY6" fmla="*/ 3812875 h 3812875"/>
              <a:gd name="connsiteX7" fmla="*/ 0 w 8850702"/>
              <a:gd name="connsiteY7" fmla="*/ 2484407 h 3812875"/>
              <a:gd name="connsiteX8" fmla="*/ 17253 w 8850702"/>
              <a:gd name="connsiteY8" fmla="*/ 1104181 h 3812875"/>
              <a:gd name="connsiteX9" fmla="*/ 1483744 w 8850702"/>
              <a:gd name="connsiteY9" fmla="*/ 34505 h 3812875"/>
              <a:gd name="connsiteX10" fmla="*/ 4140680 w 8850702"/>
              <a:gd name="connsiteY10" fmla="*/ 0 h 3812875"/>
              <a:gd name="connsiteX11" fmla="*/ 4192438 w 8850702"/>
              <a:gd name="connsiteY11" fmla="*/ 1155939 h 3812875"/>
              <a:gd name="connsiteX12" fmla="*/ 3830129 w 8850702"/>
              <a:gd name="connsiteY12" fmla="*/ 1431984 h 3812875"/>
              <a:gd name="connsiteX13" fmla="*/ 3933646 w 8850702"/>
              <a:gd name="connsiteY13" fmla="*/ 1759788 h 3812875"/>
              <a:gd name="connsiteX14" fmla="*/ 4917057 w 8850702"/>
              <a:gd name="connsiteY14" fmla="*/ 1759788 h 38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0702" h="3812875">
                <a:moveTo>
                  <a:pt x="4848046" y="1500996"/>
                </a:moveTo>
                <a:lnTo>
                  <a:pt x="4710023" y="17252"/>
                </a:lnTo>
                <a:lnTo>
                  <a:pt x="7591246" y="34505"/>
                </a:lnTo>
                <a:lnTo>
                  <a:pt x="8833450" y="983411"/>
                </a:lnTo>
                <a:lnTo>
                  <a:pt x="8850702" y="2605177"/>
                </a:lnTo>
                <a:lnTo>
                  <a:pt x="7522234" y="3812875"/>
                </a:lnTo>
                <a:lnTo>
                  <a:pt x="1483744" y="3812875"/>
                </a:lnTo>
                <a:lnTo>
                  <a:pt x="0" y="2484407"/>
                </a:lnTo>
                <a:lnTo>
                  <a:pt x="17253" y="1104181"/>
                </a:lnTo>
                <a:lnTo>
                  <a:pt x="1483744" y="34505"/>
                </a:lnTo>
                <a:lnTo>
                  <a:pt x="4140680" y="0"/>
                </a:lnTo>
                <a:lnTo>
                  <a:pt x="4192438" y="1155939"/>
                </a:lnTo>
                <a:lnTo>
                  <a:pt x="3830129" y="1431984"/>
                </a:lnTo>
                <a:lnTo>
                  <a:pt x="3933646" y="1759788"/>
                </a:lnTo>
                <a:lnTo>
                  <a:pt x="4917057" y="1759788"/>
                </a:lnTo>
              </a:path>
            </a:pathLst>
          </a:custGeom>
          <a:solidFill>
            <a:srgbClr val="00B050">
              <a:alpha val="20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30614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directly satisfies as many clauses as possible.</a:t>
            </a:r>
          </a:p>
          <a:p>
            <a:r>
              <a:rPr lang="en-US" dirty="0" smtClean="0"/>
              <a:t>Whatever is left is likely location of bug.</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241</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Localization Using MAX-SAT:</a:t>
            </a:r>
            <a:br>
              <a:rPr lang="en-US" dirty="0" smtClean="0"/>
            </a:br>
            <a:r>
              <a:rPr lang="en-US" sz="2800" dirty="0" smtClean="0"/>
              <a:t>Chen, </a:t>
            </a:r>
            <a:r>
              <a:rPr lang="en-US" sz="2800" dirty="0" err="1" smtClean="0"/>
              <a:t>Safarpour</a:t>
            </a:r>
            <a:r>
              <a:rPr lang="en-US" sz="2800" dirty="0" smtClean="0"/>
              <a:t>, Marques-Silva, </a:t>
            </a:r>
            <a:r>
              <a:rPr lang="en-US" sz="2800" dirty="0" err="1" smtClean="0"/>
              <a:t>Veneris</a:t>
            </a:r>
            <a:r>
              <a:rPr lang="en-US" sz="2800" dirty="0" smtClean="0"/>
              <a:t>,</a:t>
            </a:r>
            <a:br>
              <a:rPr lang="en-US" sz="2800" dirty="0" smtClean="0"/>
            </a:br>
            <a:r>
              <a:rPr lang="en-US" sz="2800" dirty="0" smtClean="0"/>
              <a:t>GLSVLSI 2009</a:t>
            </a:r>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
        <p:nvSpPr>
          <p:cNvPr id="3" name="Freeform 2"/>
          <p:cNvSpPr/>
          <p:nvPr/>
        </p:nvSpPr>
        <p:spPr bwMode="auto">
          <a:xfrm>
            <a:off x="155275" y="2587925"/>
            <a:ext cx="8850702" cy="3812875"/>
          </a:xfrm>
          <a:custGeom>
            <a:avLst/>
            <a:gdLst>
              <a:gd name="connsiteX0" fmla="*/ 4848046 w 8850702"/>
              <a:gd name="connsiteY0" fmla="*/ 1500996 h 3812875"/>
              <a:gd name="connsiteX1" fmla="*/ 4710023 w 8850702"/>
              <a:gd name="connsiteY1" fmla="*/ 17252 h 3812875"/>
              <a:gd name="connsiteX2" fmla="*/ 7591246 w 8850702"/>
              <a:gd name="connsiteY2" fmla="*/ 34505 h 3812875"/>
              <a:gd name="connsiteX3" fmla="*/ 8833450 w 8850702"/>
              <a:gd name="connsiteY3" fmla="*/ 983411 h 3812875"/>
              <a:gd name="connsiteX4" fmla="*/ 8850702 w 8850702"/>
              <a:gd name="connsiteY4" fmla="*/ 2605177 h 3812875"/>
              <a:gd name="connsiteX5" fmla="*/ 7522234 w 8850702"/>
              <a:gd name="connsiteY5" fmla="*/ 3812875 h 3812875"/>
              <a:gd name="connsiteX6" fmla="*/ 1483744 w 8850702"/>
              <a:gd name="connsiteY6" fmla="*/ 3812875 h 3812875"/>
              <a:gd name="connsiteX7" fmla="*/ 0 w 8850702"/>
              <a:gd name="connsiteY7" fmla="*/ 2484407 h 3812875"/>
              <a:gd name="connsiteX8" fmla="*/ 17253 w 8850702"/>
              <a:gd name="connsiteY8" fmla="*/ 1104181 h 3812875"/>
              <a:gd name="connsiteX9" fmla="*/ 1483744 w 8850702"/>
              <a:gd name="connsiteY9" fmla="*/ 34505 h 3812875"/>
              <a:gd name="connsiteX10" fmla="*/ 4140680 w 8850702"/>
              <a:gd name="connsiteY10" fmla="*/ 0 h 3812875"/>
              <a:gd name="connsiteX11" fmla="*/ 4192438 w 8850702"/>
              <a:gd name="connsiteY11" fmla="*/ 1155939 h 3812875"/>
              <a:gd name="connsiteX12" fmla="*/ 3830129 w 8850702"/>
              <a:gd name="connsiteY12" fmla="*/ 1431984 h 3812875"/>
              <a:gd name="connsiteX13" fmla="*/ 3933646 w 8850702"/>
              <a:gd name="connsiteY13" fmla="*/ 1759788 h 3812875"/>
              <a:gd name="connsiteX14" fmla="*/ 4917057 w 8850702"/>
              <a:gd name="connsiteY14" fmla="*/ 1759788 h 38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0702" h="3812875">
                <a:moveTo>
                  <a:pt x="4848046" y="1500996"/>
                </a:moveTo>
                <a:lnTo>
                  <a:pt x="4710023" y="17252"/>
                </a:lnTo>
                <a:lnTo>
                  <a:pt x="7591246" y="34505"/>
                </a:lnTo>
                <a:lnTo>
                  <a:pt x="8833450" y="983411"/>
                </a:lnTo>
                <a:lnTo>
                  <a:pt x="8850702" y="2605177"/>
                </a:lnTo>
                <a:lnTo>
                  <a:pt x="7522234" y="3812875"/>
                </a:lnTo>
                <a:lnTo>
                  <a:pt x="1483744" y="3812875"/>
                </a:lnTo>
                <a:lnTo>
                  <a:pt x="0" y="2484407"/>
                </a:lnTo>
                <a:lnTo>
                  <a:pt x="17253" y="1104181"/>
                </a:lnTo>
                <a:lnTo>
                  <a:pt x="1483744" y="34505"/>
                </a:lnTo>
                <a:lnTo>
                  <a:pt x="4140680" y="0"/>
                </a:lnTo>
                <a:lnTo>
                  <a:pt x="4192438" y="1155939"/>
                </a:lnTo>
                <a:lnTo>
                  <a:pt x="3830129" y="1431984"/>
                </a:lnTo>
                <a:lnTo>
                  <a:pt x="3933646" y="1759788"/>
                </a:lnTo>
                <a:lnTo>
                  <a:pt x="4917057" y="1759788"/>
                </a:lnTo>
              </a:path>
            </a:pathLst>
          </a:custGeom>
          <a:solidFill>
            <a:srgbClr val="00B050">
              <a:alpha val="20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2" name="Oval 1"/>
          <p:cNvSpPr/>
          <p:nvPr/>
        </p:nvSpPr>
        <p:spPr bwMode="auto">
          <a:xfrm>
            <a:off x="3933645" y="3692106"/>
            <a:ext cx="1311215" cy="786763"/>
          </a:xfrm>
          <a:prstGeom prst="ellipse">
            <a:avLst/>
          </a:prstGeom>
          <a:no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70061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directly satisfies as many clauses as possible.</a:t>
            </a:r>
          </a:p>
          <a:p>
            <a:r>
              <a:rPr lang="en-US" dirty="0" smtClean="0"/>
              <a:t>Whatever is left is likely location of bug.</a:t>
            </a:r>
            <a:endParaRPr lang="en-US" dirty="0"/>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242</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Localization Using MAX-SAT:</a:t>
            </a:r>
            <a:br>
              <a:rPr lang="en-US" dirty="0" smtClean="0"/>
            </a:br>
            <a:r>
              <a:rPr lang="en-US" sz="2800" dirty="0" smtClean="0"/>
              <a:t>Chen, </a:t>
            </a:r>
            <a:r>
              <a:rPr lang="en-US" sz="2800" dirty="0" err="1" smtClean="0"/>
              <a:t>Safarpour</a:t>
            </a:r>
            <a:r>
              <a:rPr lang="en-US" sz="2800" dirty="0" smtClean="0"/>
              <a:t>, Marques-Silva, </a:t>
            </a:r>
            <a:r>
              <a:rPr lang="en-US" sz="2800" dirty="0" err="1" smtClean="0"/>
              <a:t>Veneris</a:t>
            </a:r>
            <a:r>
              <a:rPr lang="en-US" sz="2800" dirty="0" smtClean="0"/>
              <a:t>,</a:t>
            </a:r>
            <a:br>
              <a:rPr lang="en-US" sz="2800" dirty="0" smtClean="0"/>
            </a:br>
            <a:r>
              <a:rPr lang="en-US" sz="2800" dirty="0" smtClean="0"/>
              <a:t>GLSVLSI 2009</a:t>
            </a:r>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
        <p:nvSpPr>
          <p:cNvPr id="3" name="Freeform 2"/>
          <p:cNvSpPr/>
          <p:nvPr/>
        </p:nvSpPr>
        <p:spPr bwMode="auto">
          <a:xfrm>
            <a:off x="155275" y="2587925"/>
            <a:ext cx="8850702" cy="3812875"/>
          </a:xfrm>
          <a:custGeom>
            <a:avLst/>
            <a:gdLst>
              <a:gd name="connsiteX0" fmla="*/ 4848046 w 8850702"/>
              <a:gd name="connsiteY0" fmla="*/ 1500996 h 3812875"/>
              <a:gd name="connsiteX1" fmla="*/ 4710023 w 8850702"/>
              <a:gd name="connsiteY1" fmla="*/ 17252 h 3812875"/>
              <a:gd name="connsiteX2" fmla="*/ 7591246 w 8850702"/>
              <a:gd name="connsiteY2" fmla="*/ 34505 h 3812875"/>
              <a:gd name="connsiteX3" fmla="*/ 8833450 w 8850702"/>
              <a:gd name="connsiteY3" fmla="*/ 983411 h 3812875"/>
              <a:gd name="connsiteX4" fmla="*/ 8850702 w 8850702"/>
              <a:gd name="connsiteY4" fmla="*/ 2605177 h 3812875"/>
              <a:gd name="connsiteX5" fmla="*/ 7522234 w 8850702"/>
              <a:gd name="connsiteY5" fmla="*/ 3812875 h 3812875"/>
              <a:gd name="connsiteX6" fmla="*/ 1483744 w 8850702"/>
              <a:gd name="connsiteY6" fmla="*/ 3812875 h 3812875"/>
              <a:gd name="connsiteX7" fmla="*/ 0 w 8850702"/>
              <a:gd name="connsiteY7" fmla="*/ 2484407 h 3812875"/>
              <a:gd name="connsiteX8" fmla="*/ 17253 w 8850702"/>
              <a:gd name="connsiteY8" fmla="*/ 1104181 h 3812875"/>
              <a:gd name="connsiteX9" fmla="*/ 1483744 w 8850702"/>
              <a:gd name="connsiteY9" fmla="*/ 34505 h 3812875"/>
              <a:gd name="connsiteX10" fmla="*/ 4140680 w 8850702"/>
              <a:gd name="connsiteY10" fmla="*/ 0 h 3812875"/>
              <a:gd name="connsiteX11" fmla="*/ 4192438 w 8850702"/>
              <a:gd name="connsiteY11" fmla="*/ 1155939 h 3812875"/>
              <a:gd name="connsiteX12" fmla="*/ 3830129 w 8850702"/>
              <a:gd name="connsiteY12" fmla="*/ 1431984 h 3812875"/>
              <a:gd name="connsiteX13" fmla="*/ 3933646 w 8850702"/>
              <a:gd name="connsiteY13" fmla="*/ 1759788 h 3812875"/>
              <a:gd name="connsiteX14" fmla="*/ 4917057 w 8850702"/>
              <a:gd name="connsiteY14" fmla="*/ 1759788 h 38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0702" h="3812875">
                <a:moveTo>
                  <a:pt x="4848046" y="1500996"/>
                </a:moveTo>
                <a:lnTo>
                  <a:pt x="4710023" y="17252"/>
                </a:lnTo>
                <a:lnTo>
                  <a:pt x="7591246" y="34505"/>
                </a:lnTo>
                <a:lnTo>
                  <a:pt x="8833450" y="983411"/>
                </a:lnTo>
                <a:lnTo>
                  <a:pt x="8850702" y="2605177"/>
                </a:lnTo>
                <a:lnTo>
                  <a:pt x="7522234" y="3812875"/>
                </a:lnTo>
                <a:lnTo>
                  <a:pt x="1483744" y="3812875"/>
                </a:lnTo>
                <a:lnTo>
                  <a:pt x="0" y="2484407"/>
                </a:lnTo>
                <a:lnTo>
                  <a:pt x="17253" y="1104181"/>
                </a:lnTo>
                <a:lnTo>
                  <a:pt x="1483744" y="34505"/>
                </a:lnTo>
                <a:lnTo>
                  <a:pt x="4140680" y="0"/>
                </a:lnTo>
                <a:lnTo>
                  <a:pt x="4192438" y="1155939"/>
                </a:lnTo>
                <a:lnTo>
                  <a:pt x="3830129" y="1431984"/>
                </a:lnTo>
                <a:lnTo>
                  <a:pt x="3933646" y="1759788"/>
                </a:lnTo>
                <a:lnTo>
                  <a:pt x="4917057" y="1759788"/>
                </a:lnTo>
              </a:path>
            </a:pathLst>
          </a:custGeom>
          <a:solidFill>
            <a:srgbClr val="00B050">
              <a:alpha val="20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2" name="Oval 1"/>
          <p:cNvSpPr/>
          <p:nvPr/>
        </p:nvSpPr>
        <p:spPr bwMode="auto">
          <a:xfrm>
            <a:off x="3933645" y="3692106"/>
            <a:ext cx="1311215" cy="786763"/>
          </a:xfrm>
          <a:prstGeom prst="ellipse">
            <a:avLst/>
          </a:prstGeom>
          <a:no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sp>
        <p:nvSpPr>
          <p:cNvPr id="5" name="TextBox 4"/>
          <p:cNvSpPr txBox="1"/>
          <p:nvPr/>
        </p:nvSpPr>
        <p:spPr>
          <a:xfrm>
            <a:off x="3398807" y="2113152"/>
            <a:ext cx="3180679" cy="461665"/>
          </a:xfrm>
          <a:prstGeom prst="rect">
            <a:avLst/>
          </a:prstGeom>
          <a:noFill/>
        </p:spPr>
        <p:txBody>
          <a:bodyPr wrap="none" rtlCol="0">
            <a:spAutoFit/>
          </a:bodyPr>
          <a:lstStyle/>
          <a:p>
            <a:r>
              <a:rPr lang="en-CA" sz="2400" dirty="0" smtClean="0">
                <a:solidFill>
                  <a:schemeClr val="tx2"/>
                </a:solidFill>
              </a:rPr>
              <a:t>5x Faster Localization</a:t>
            </a:r>
            <a:endParaRPr lang="en-CA" sz="2400" dirty="0">
              <a:solidFill>
                <a:schemeClr val="tx2"/>
              </a:solidFill>
            </a:endParaRPr>
          </a:p>
        </p:txBody>
      </p:sp>
    </p:spTree>
    <p:extLst>
      <p:ext uri="{BB962C8B-B14F-4D97-AF65-F5344CB8AC3E}">
        <p14:creationId xmlns:p14="http://schemas.microsoft.com/office/powerpoint/2010/main" val="227456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8533" y="2523069"/>
            <a:ext cx="8906934" cy="3911600"/>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has limited scalability, and trace buffers are too short to encompass from root-cause to crash.  (Authors were not aware of </a:t>
            </a:r>
            <a:r>
              <a:rPr lang="en-US" dirty="0" err="1" smtClean="0"/>
              <a:t>BackSpace</a:t>
            </a:r>
            <a:r>
              <a:rPr lang="en-US" dirty="0" smtClean="0"/>
              <a:t> at the time.)</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243</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MAX-SAT, Backbones, and Windows:</a:t>
            </a:r>
            <a:br>
              <a:rPr lang="en-US" dirty="0" smtClean="0"/>
            </a:br>
            <a:r>
              <a:rPr lang="en-US" sz="2800" dirty="0" smtClean="0"/>
              <a:t>Zhu, </a:t>
            </a:r>
            <a:r>
              <a:rPr lang="en-US" sz="2800" dirty="0" err="1" smtClean="0"/>
              <a:t>Weissenbacher</a:t>
            </a:r>
            <a:r>
              <a:rPr lang="en-US" sz="2800" dirty="0" smtClean="0"/>
              <a:t>, Malik</a:t>
            </a:r>
            <a:br>
              <a:rPr lang="en-US" sz="2800" dirty="0" smtClean="0"/>
            </a:br>
            <a:r>
              <a:rPr lang="en-US" sz="2800" dirty="0" smtClean="0"/>
              <a:t>FMCAD 2011</a:t>
            </a:r>
          </a:p>
        </p:txBody>
      </p:sp>
      <p:pic>
        <p:nvPicPr>
          <p:cNvPr id="10" name="Picture 9"/>
          <p:cNvPicPr>
            <a:picLocks noChangeAspect="1"/>
          </p:cNvPicPr>
          <p:nvPr/>
        </p:nvPicPr>
        <p:blipFill>
          <a:blip r:embed="rId3"/>
          <a:stretch>
            <a:fillRect/>
          </a:stretch>
        </p:blipFill>
        <p:spPr>
          <a:xfrm>
            <a:off x="-55028" y="2302935"/>
            <a:ext cx="9258926" cy="4453467"/>
          </a:xfrm>
          <a:prstGeom prst="rect">
            <a:avLst/>
          </a:prstGeom>
        </p:spPr>
      </p:pic>
    </p:spTree>
    <p:extLst>
      <p:ext uri="{BB962C8B-B14F-4D97-AF65-F5344CB8AC3E}">
        <p14:creationId xmlns:p14="http://schemas.microsoft.com/office/powerpoint/2010/main" val="179589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has limited scalability, and trace buffers are too short to encompass from root-cause to crash.  (Authors were not aware of </a:t>
            </a:r>
            <a:r>
              <a:rPr lang="en-US" dirty="0" err="1" smtClean="0"/>
              <a:t>BackSpace</a:t>
            </a:r>
            <a:r>
              <a:rPr lang="en-US" dirty="0" smtClean="0"/>
              <a:t> at the time.)</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244</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MAX-SAT, Backbones, and Windows:</a:t>
            </a:r>
            <a:br>
              <a:rPr lang="en-US" dirty="0" smtClean="0"/>
            </a:br>
            <a:r>
              <a:rPr lang="en-US" sz="2800" dirty="0" smtClean="0"/>
              <a:t>Zhu, </a:t>
            </a:r>
            <a:r>
              <a:rPr lang="en-US" sz="2800" dirty="0" err="1" smtClean="0"/>
              <a:t>Weissenbacher</a:t>
            </a:r>
            <a:r>
              <a:rPr lang="en-US" sz="2800" dirty="0" smtClean="0"/>
              <a:t>, Malik</a:t>
            </a:r>
            <a:br>
              <a:rPr lang="en-US" sz="2800" dirty="0" smtClean="0"/>
            </a:br>
            <a:r>
              <a:rPr lang="en-US" sz="2800" dirty="0" smtClean="0"/>
              <a:t>FMCAD 2011</a:t>
            </a:r>
          </a:p>
        </p:txBody>
      </p:sp>
      <p:pic>
        <p:nvPicPr>
          <p:cNvPr id="10" name="Picture 9"/>
          <p:cNvPicPr>
            <a:picLocks noChangeAspect="1"/>
          </p:cNvPicPr>
          <p:nvPr/>
        </p:nvPicPr>
        <p:blipFill>
          <a:blip r:embed="rId3"/>
          <a:stretch>
            <a:fillRect/>
          </a:stretch>
        </p:blipFill>
        <p:spPr>
          <a:xfrm>
            <a:off x="6100546" y="4787368"/>
            <a:ext cx="3103352" cy="1492687"/>
          </a:xfrm>
          <a:prstGeom prst="rect">
            <a:avLst/>
          </a:prstGeom>
        </p:spPr>
      </p:pic>
    </p:spTree>
    <p:extLst>
      <p:ext uri="{BB962C8B-B14F-4D97-AF65-F5344CB8AC3E}">
        <p14:creationId xmlns:p14="http://schemas.microsoft.com/office/powerpoint/2010/main" val="211676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has limited scalability, and trace buffers are too short to encompass from root-cause to crash.  (Authors were not aware of </a:t>
            </a:r>
            <a:r>
              <a:rPr lang="en-US" dirty="0" err="1" smtClean="0"/>
              <a:t>BackSpace</a:t>
            </a:r>
            <a:r>
              <a:rPr lang="en-US" dirty="0" smtClean="0"/>
              <a:t> at the time.)</a:t>
            </a:r>
          </a:p>
          <a:p>
            <a:r>
              <a:rPr lang="en-US" dirty="0" smtClean="0"/>
              <a:t>Goal is to stitch together results from overlapping MAX-SAT runs, a la TAB-</a:t>
            </a:r>
            <a:r>
              <a:rPr lang="en-US" dirty="0" err="1" smtClean="0"/>
              <a:t>BackSpace</a:t>
            </a:r>
            <a:r>
              <a:rPr lang="en-US" dirty="0" smtClean="0"/>
              <a:t>.</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245</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MAX-SAT, Backbones, and Windows:</a:t>
            </a:r>
            <a:br>
              <a:rPr lang="en-US" dirty="0" smtClean="0"/>
            </a:br>
            <a:r>
              <a:rPr lang="en-US" sz="2800" dirty="0" smtClean="0"/>
              <a:t>Zhu, </a:t>
            </a:r>
            <a:r>
              <a:rPr lang="en-US" sz="2800" dirty="0" err="1" smtClean="0"/>
              <a:t>Weissenbacher</a:t>
            </a:r>
            <a:r>
              <a:rPr lang="en-US" sz="2800" dirty="0" smtClean="0"/>
              <a:t>, Malik</a:t>
            </a:r>
            <a:br>
              <a:rPr lang="en-US" sz="2800" dirty="0" smtClean="0"/>
            </a:br>
            <a:r>
              <a:rPr lang="en-US" sz="2800" dirty="0" smtClean="0"/>
              <a:t>FMCAD 2011</a:t>
            </a:r>
          </a:p>
        </p:txBody>
      </p:sp>
      <p:pic>
        <p:nvPicPr>
          <p:cNvPr id="10" name="Picture 9"/>
          <p:cNvPicPr>
            <a:picLocks noChangeAspect="1"/>
          </p:cNvPicPr>
          <p:nvPr/>
        </p:nvPicPr>
        <p:blipFill>
          <a:blip r:embed="rId3"/>
          <a:stretch>
            <a:fillRect/>
          </a:stretch>
        </p:blipFill>
        <p:spPr>
          <a:xfrm>
            <a:off x="6100546" y="4787368"/>
            <a:ext cx="3103352" cy="1492687"/>
          </a:xfrm>
          <a:prstGeom prst="rect">
            <a:avLst/>
          </a:prstGeom>
        </p:spPr>
      </p:pic>
    </p:spTree>
    <p:extLst>
      <p:ext uri="{BB962C8B-B14F-4D97-AF65-F5344CB8AC3E}">
        <p14:creationId xmlns:p14="http://schemas.microsoft.com/office/powerpoint/2010/main" val="122561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has limited scalability, and trace buffers are too short to encompass from root-cause to crash.  (Authors were not aware of </a:t>
            </a:r>
            <a:r>
              <a:rPr lang="en-US" dirty="0" err="1" smtClean="0"/>
              <a:t>BackSpace</a:t>
            </a:r>
            <a:r>
              <a:rPr lang="en-US" dirty="0" smtClean="0"/>
              <a:t> at the time.)</a:t>
            </a:r>
          </a:p>
          <a:p>
            <a:r>
              <a:rPr lang="en-US" dirty="0" smtClean="0"/>
              <a:t>Goal is to stitch together results from overlapping MAX-SAT runs, a la TAB-</a:t>
            </a:r>
            <a:r>
              <a:rPr lang="en-US" dirty="0" err="1" smtClean="0"/>
              <a:t>BackSpace</a:t>
            </a:r>
            <a:r>
              <a:rPr lang="en-US" dirty="0" smtClean="0"/>
              <a:t>.</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246</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MAX-SAT, Backbones, and Windows:</a:t>
            </a:r>
            <a:br>
              <a:rPr lang="en-US" dirty="0" smtClean="0"/>
            </a:br>
            <a:r>
              <a:rPr lang="en-US" sz="2800" dirty="0" smtClean="0"/>
              <a:t>Zhu, </a:t>
            </a:r>
            <a:r>
              <a:rPr lang="en-US" sz="2800" dirty="0" err="1" smtClean="0"/>
              <a:t>Weissenbacher</a:t>
            </a:r>
            <a:r>
              <a:rPr lang="en-US" sz="2800" dirty="0" smtClean="0"/>
              <a:t>, Malik</a:t>
            </a:r>
            <a:br>
              <a:rPr lang="en-US" sz="2800" dirty="0" smtClean="0"/>
            </a:br>
            <a:r>
              <a:rPr lang="en-US" sz="2800" dirty="0" smtClean="0"/>
              <a:t>FMCAD 2011</a:t>
            </a:r>
          </a:p>
        </p:txBody>
      </p:sp>
      <p:pic>
        <p:nvPicPr>
          <p:cNvPr id="10" name="Picture 9"/>
          <p:cNvPicPr>
            <a:picLocks noChangeAspect="1"/>
          </p:cNvPicPr>
          <p:nvPr/>
        </p:nvPicPr>
        <p:blipFill>
          <a:blip r:embed="rId3"/>
          <a:stretch>
            <a:fillRect/>
          </a:stretch>
        </p:blipFill>
        <p:spPr>
          <a:xfrm>
            <a:off x="6100546" y="4787368"/>
            <a:ext cx="3103352" cy="1492687"/>
          </a:xfrm>
          <a:prstGeom prst="rect">
            <a:avLst/>
          </a:prstGeom>
        </p:spPr>
      </p:pic>
      <p:pic>
        <p:nvPicPr>
          <p:cNvPr id="6" name="Picture 5"/>
          <p:cNvPicPr>
            <a:picLocks noChangeAspect="1"/>
          </p:cNvPicPr>
          <p:nvPr/>
        </p:nvPicPr>
        <p:blipFill>
          <a:blip r:embed="rId3"/>
          <a:stretch>
            <a:fillRect/>
          </a:stretch>
        </p:blipFill>
        <p:spPr>
          <a:xfrm>
            <a:off x="3682249" y="4784491"/>
            <a:ext cx="3103352" cy="1492687"/>
          </a:xfrm>
          <a:prstGeom prst="rect">
            <a:avLst/>
          </a:prstGeom>
        </p:spPr>
      </p:pic>
    </p:spTree>
    <p:extLst>
      <p:ext uri="{BB962C8B-B14F-4D97-AF65-F5344CB8AC3E}">
        <p14:creationId xmlns:p14="http://schemas.microsoft.com/office/powerpoint/2010/main" val="217135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has limited scalability, and trace buffers are too short to encompass from root-cause to crash.  (Authors were not aware of </a:t>
            </a:r>
            <a:r>
              <a:rPr lang="en-US" dirty="0" err="1" smtClean="0"/>
              <a:t>BackSpace</a:t>
            </a:r>
            <a:r>
              <a:rPr lang="en-US" dirty="0" smtClean="0"/>
              <a:t> at the time.)</a:t>
            </a:r>
          </a:p>
          <a:p>
            <a:r>
              <a:rPr lang="en-US" dirty="0" smtClean="0"/>
              <a:t>Goal is to stitch together results from overlapping MAX-SAT runs, a la TAB-</a:t>
            </a:r>
            <a:r>
              <a:rPr lang="en-US" dirty="0" err="1" smtClean="0"/>
              <a:t>BackSpace</a:t>
            </a:r>
            <a:r>
              <a:rPr lang="en-US" dirty="0" smtClean="0"/>
              <a:t>.</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247</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MAX-SAT, Backbones, and Windows:</a:t>
            </a:r>
            <a:br>
              <a:rPr lang="en-US" dirty="0" smtClean="0"/>
            </a:br>
            <a:r>
              <a:rPr lang="en-US" sz="2800" dirty="0" smtClean="0"/>
              <a:t>Zhu, </a:t>
            </a:r>
            <a:r>
              <a:rPr lang="en-US" sz="2800" dirty="0" err="1" smtClean="0"/>
              <a:t>Weissenbacher</a:t>
            </a:r>
            <a:r>
              <a:rPr lang="en-US" sz="2800" dirty="0" smtClean="0"/>
              <a:t>, Malik</a:t>
            </a:r>
            <a:br>
              <a:rPr lang="en-US" sz="2800" dirty="0" smtClean="0"/>
            </a:br>
            <a:r>
              <a:rPr lang="en-US" sz="2800" dirty="0" smtClean="0"/>
              <a:t>FMCAD 2011</a:t>
            </a:r>
          </a:p>
        </p:txBody>
      </p:sp>
      <p:pic>
        <p:nvPicPr>
          <p:cNvPr id="10" name="Picture 9"/>
          <p:cNvPicPr>
            <a:picLocks noChangeAspect="1"/>
          </p:cNvPicPr>
          <p:nvPr/>
        </p:nvPicPr>
        <p:blipFill>
          <a:blip r:embed="rId3"/>
          <a:stretch>
            <a:fillRect/>
          </a:stretch>
        </p:blipFill>
        <p:spPr>
          <a:xfrm>
            <a:off x="6100546" y="4787368"/>
            <a:ext cx="3103352" cy="1492687"/>
          </a:xfrm>
          <a:prstGeom prst="rect">
            <a:avLst/>
          </a:prstGeom>
        </p:spPr>
      </p:pic>
      <p:pic>
        <p:nvPicPr>
          <p:cNvPr id="6" name="Picture 5"/>
          <p:cNvPicPr>
            <a:picLocks noChangeAspect="1"/>
          </p:cNvPicPr>
          <p:nvPr/>
        </p:nvPicPr>
        <p:blipFill>
          <a:blip r:embed="rId3"/>
          <a:stretch>
            <a:fillRect/>
          </a:stretch>
        </p:blipFill>
        <p:spPr>
          <a:xfrm>
            <a:off x="3682249" y="4784491"/>
            <a:ext cx="3103352" cy="1492687"/>
          </a:xfrm>
          <a:prstGeom prst="rect">
            <a:avLst/>
          </a:prstGeom>
        </p:spPr>
      </p:pic>
      <p:pic>
        <p:nvPicPr>
          <p:cNvPr id="7" name="Picture 6"/>
          <p:cNvPicPr>
            <a:picLocks noChangeAspect="1"/>
          </p:cNvPicPr>
          <p:nvPr/>
        </p:nvPicPr>
        <p:blipFill>
          <a:blip r:embed="rId3"/>
          <a:stretch>
            <a:fillRect/>
          </a:stretch>
        </p:blipFill>
        <p:spPr>
          <a:xfrm>
            <a:off x="1177687" y="4781614"/>
            <a:ext cx="3103352" cy="1492687"/>
          </a:xfrm>
          <a:prstGeom prst="rect">
            <a:avLst/>
          </a:prstGeom>
        </p:spPr>
      </p:pic>
    </p:spTree>
    <p:extLst>
      <p:ext uri="{BB962C8B-B14F-4D97-AF65-F5344CB8AC3E}">
        <p14:creationId xmlns:p14="http://schemas.microsoft.com/office/powerpoint/2010/main" val="399043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has limited scalability, and trace buffers are too short to encompass from root-cause to crash.  (Authors were not aware of </a:t>
            </a:r>
            <a:r>
              <a:rPr lang="en-US" dirty="0" err="1" smtClean="0"/>
              <a:t>BackSpace</a:t>
            </a:r>
            <a:r>
              <a:rPr lang="en-US" dirty="0" smtClean="0"/>
              <a:t> at the time.)</a:t>
            </a:r>
          </a:p>
          <a:p>
            <a:r>
              <a:rPr lang="en-US" dirty="0" smtClean="0"/>
              <a:t>Goal is to stitch together results from overlapping MAX-SAT runs, a la TAB-</a:t>
            </a:r>
            <a:r>
              <a:rPr lang="en-US" dirty="0" err="1" smtClean="0"/>
              <a:t>BackSpace</a:t>
            </a:r>
            <a:r>
              <a:rPr lang="en-US" dirty="0" smtClean="0"/>
              <a:t>.</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248</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MAX-SAT, Backbones, and Windows:</a:t>
            </a:r>
            <a:br>
              <a:rPr lang="en-US" dirty="0" smtClean="0"/>
            </a:br>
            <a:r>
              <a:rPr lang="en-US" sz="2800" dirty="0" smtClean="0"/>
              <a:t>Zhu, </a:t>
            </a:r>
            <a:r>
              <a:rPr lang="en-US" sz="2800" dirty="0" err="1" smtClean="0"/>
              <a:t>Weissenbacher</a:t>
            </a:r>
            <a:r>
              <a:rPr lang="en-US" sz="2800" dirty="0" smtClean="0"/>
              <a:t>, Malik</a:t>
            </a:r>
            <a:br>
              <a:rPr lang="en-US" sz="2800" dirty="0" smtClean="0"/>
            </a:br>
            <a:r>
              <a:rPr lang="en-US" sz="2800" dirty="0" smtClean="0"/>
              <a:t>FMCAD 2011</a:t>
            </a:r>
          </a:p>
        </p:txBody>
      </p:sp>
      <p:pic>
        <p:nvPicPr>
          <p:cNvPr id="10" name="Picture 9"/>
          <p:cNvPicPr>
            <a:picLocks noChangeAspect="1"/>
          </p:cNvPicPr>
          <p:nvPr/>
        </p:nvPicPr>
        <p:blipFill>
          <a:blip r:embed="rId3"/>
          <a:stretch>
            <a:fillRect/>
          </a:stretch>
        </p:blipFill>
        <p:spPr>
          <a:xfrm>
            <a:off x="6100546" y="4787368"/>
            <a:ext cx="3103352" cy="1492687"/>
          </a:xfrm>
          <a:prstGeom prst="rect">
            <a:avLst/>
          </a:prstGeom>
        </p:spPr>
      </p:pic>
      <p:pic>
        <p:nvPicPr>
          <p:cNvPr id="6" name="Picture 5"/>
          <p:cNvPicPr>
            <a:picLocks noChangeAspect="1"/>
          </p:cNvPicPr>
          <p:nvPr/>
        </p:nvPicPr>
        <p:blipFill>
          <a:blip r:embed="rId3"/>
          <a:stretch>
            <a:fillRect/>
          </a:stretch>
        </p:blipFill>
        <p:spPr>
          <a:xfrm>
            <a:off x="3682249" y="4784491"/>
            <a:ext cx="3103352" cy="1492687"/>
          </a:xfrm>
          <a:prstGeom prst="rect">
            <a:avLst/>
          </a:prstGeom>
        </p:spPr>
      </p:pic>
      <p:pic>
        <p:nvPicPr>
          <p:cNvPr id="7" name="Picture 6"/>
          <p:cNvPicPr>
            <a:picLocks noChangeAspect="1"/>
          </p:cNvPicPr>
          <p:nvPr/>
        </p:nvPicPr>
        <p:blipFill>
          <a:blip r:embed="rId3"/>
          <a:stretch>
            <a:fillRect/>
          </a:stretch>
        </p:blipFill>
        <p:spPr>
          <a:xfrm>
            <a:off x="1177687" y="4781614"/>
            <a:ext cx="3103352" cy="1492687"/>
          </a:xfrm>
          <a:prstGeom prst="rect">
            <a:avLst/>
          </a:prstGeom>
        </p:spPr>
      </p:pic>
      <p:pic>
        <p:nvPicPr>
          <p:cNvPr id="8" name="Picture 7"/>
          <p:cNvPicPr>
            <a:picLocks noChangeAspect="1"/>
          </p:cNvPicPr>
          <p:nvPr/>
        </p:nvPicPr>
        <p:blipFill>
          <a:blip r:embed="rId3"/>
          <a:stretch>
            <a:fillRect/>
          </a:stretch>
        </p:blipFill>
        <p:spPr>
          <a:xfrm>
            <a:off x="-1275116" y="4778737"/>
            <a:ext cx="3103352" cy="1492687"/>
          </a:xfrm>
          <a:prstGeom prst="rect">
            <a:avLst/>
          </a:prstGeom>
        </p:spPr>
      </p:pic>
    </p:spTree>
    <p:extLst>
      <p:ext uri="{BB962C8B-B14F-4D97-AF65-F5344CB8AC3E}">
        <p14:creationId xmlns:p14="http://schemas.microsoft.com/office/powerpoint/2010/main" val="44740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293961"/>
            <a:ext cx="8686800" cy="5443268"/>
          </a:xfrm>
        </p:spPr>
        <p:txBody>
          <a:bodyPr>
            <a:normAutofit/>
          </a:bodyPr>
          <a:lstStyle/>
          <a:p>
            <a:r>
              <a:rPr lang="en-US" dirty="0" smtClean="0"/>
              <a:t>MAX-SAT has limited scalability, and trace buffers are too short to encompass from root-cause to crash.  (Authors were not aware of </a:t>
            </a:r>
            <a:r>
              <a:rPr lang="en-US" dirty="0" err="1" smtClean="0"/>
              <a:t>BackSpace</a:t>
            </a:r>
            <a:r>
              <a:rPr lang="en-US" dirty="0" smtClean="0"/>
              <a:t> at the time.)</a:t>
            </a:r>
          </a:p>
          <a:p>
            <a:r>
              <a:rPr lang="en-US" dirty="0" smtClean="0"/>
              <a:t>Goal is to stitch together results from overlapping MAX-SAT runs, a la TAB-</a:t>
            </a:r>
            <a:r>
              <a:rPr lang="en-US" dirty="0" err="1" smtClean="0"/>
              <a:t>BackSpace</a:t>
            </a:r>
            <a:r>
              <a:rPr lang="en-US" dirty="0" smtClean="0"/>
              <a:t>.</a:t>
            </a:r>
          </a:p>
          <a:p>
            <a:r>
              <a:rPr lang="en-US" dirty="0" smtClean="0"/>
              <a:t>Backbones allow propagating limited information from one run to the next.</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249</a:t>
            </a:fld>
            <a:endParaRPr lang="en-US" dirty="0"/>
          </a:p>
        </p:txBody>
      </p:sp>
      <p:sp>
        <p:nvSpPr>
          <p:cNvPr id="109571" name="Title 1"/>
          <p:cNvSpPr>
            <a:spLocks noGrp="1"/>
          </p:cNvSpPr>
          <p:nvPr>
            <p:ph type="title"/>
          </p:nvPr>
        </p:nvSpPr>
        <p:spPr>
          <a:xfrm>
            <a:off x="457200" y="28091"/>
            <a:ext cx="8229600" cy="1143000"/>
          </a:xfrm>
        </p:spPr>
        <p:txBody>
          <a:bodyPr/>
          <a:lstStyle/>
          <a:p>
            <a:r>
              <a:rPr lang="en-US" dirty="0" smtClean="0"/>
              <a:t>MAX-SAT, Backbones, and Windows:</a:t>
            </a:r>
            <a:br>
              <a:rPr lang="en-US" dirty="0" smtClean="0"/>
            </a:br>
            <a:r>
              <a:rPr lang="en-US" sz="2800" dirty="0" smtClean="0"/>
              <a:t>Zhu, </a:t>
            </a:r>
            <a:r>
              <a:rPr lang="en-US" sz="2800" dirty="0" err="1" smtClean="0"/>
              <a:t>Weissenbacher</a:t>
            </a:r>
            <a:r>
              <a:rPr lang="en-US" sz="2800" dirty="0" smtClean="0"/>
              <a:t>, Malik</a:t>
            </a:r>
            <a:br>
              <a:rPr lang="en-US" sz="2800" dirty="0" smtClean="0"/>
            </a:br>
            <a:r>
              <a:rPr lang="en-US" sz="2800" dirty="0" smtClean="0"/>
              <a:t>FMCAD 2011</a:t>
            </a:r>
          </a:p>
        </p:txBody>
      </p:sp>
      <p:pic>
        <p:nvPicPr>
          <p:cNvPr id="10" name="Picture 9"/>
          <p:cNvPicPr>
            <a:picLocks noChangeAspect="1"/>
          </p:cNvPicPr>
          <p:nvPr/>
        </p:nvPicPr>
        <p:blipFill>
          <a:blip r:embed="rId3"/>
          <a:stretch>
            <a:fillRect/>
          </a:stretch>
        </p:blipFill>
        <p:spPr>
          <a:xfrm>
            <a:off x="6100546" y="4787368"/>
            <a:ext cx="3103352" cy="1492687"/>
          </a:xfrm>
          <a:prstGeom prst="rect">
            <a:avLst/>
          </a:prstGeom>
        </p:spPr>
      </p:pic>
      <p:pic>
        <p:nvPicPr>
          <p:cNvPr id="6" name="Picture 5"/>
          <p:cNvPicPr>
            <a:picLocks noChangeAspect="1"/>
          </p:cNvPicPr>
          <p:nvPr/>
        </p:nvPicPr>
        <p:blipFill>
          <a:blip r:embed="rId3"/>
          <a:stretch>
            <a:fillRect/>
          </a:stretch>
        </p:blipFill>
        <p:spPr>
          <a:xfrm>
            <a:off x="3682249" y="4784491"/>
            <a:ext cx="3103352" cy="1492687"/>
          </a:xfrm>
          <a:prstGeom prst="rect">
            <a:avLst/>
          </a:prstGeom>
        </p:spPr>
      </p:pic>
      <p:pic>
        <p:nvPicPr>
          <p:cNvPr id="7" name="Picture 6"/>
          <p:cNvPicPr>
            <a:picLocks noChangeAspect="1"/>
          </p:cNvPicPr>
          <p:nvPr/>
        </p:nvPicPr>
        <p:blipFill>
          <a:blip r:embed="rId3"/>
          <a:stretch>
            <a:fillRect/>
          </a:stretch>
        </p:blipFill>
        <p:spPr>
          <a:xfrm>
            <a:off x="1177687" y="4781614"/>
            <a:ext cx="3103352" cy="1492687"/>
          </a:xfrm>
          <a:prstGeom prst="rect">
            <a:avLst/>
          </a:prstGeom>
        </p:spPr>
      </p:pic>
      <p:pic>
        <p:nvPicPr>
          <p:cNvPr id="8" name="Picture 7"/>
          <p:cNvPicPr>
            <a:picLocks noChangeAspect="1"/>
          </p:cNvPicPr>
          <p:nvPr/>
        </p:nvPicPr>
        <p:blipFill>
          <a:blip r:embed="rId3"/>
          <a:stretch>
            <a:fillRect/>
          </a:stretch>
        </p:blipFill>
        <p:spPr>
          <a:xfrm>
            <a:off x="-1275116" y="4778737"/>
            <a:ext cx="3103352" cy="1492687"/>
          </a:xfrm>
          <a:prstGeom prst="rect">
            <a:avLst/>
          </a:prstGeom>
        </p:spPr>
      </p:pic>
      <p:cxnSp>
        <p:nvCxnSpPr>
          <p:cNvPr id="13" name="Straight Connector 12"/>
          <p:cNvCxnSpPr/>
          <p:nvPr/>
        </p:nvCxnSpPr>
        <p:spPr bwMode="auto">
          <a:xfrm>
            <a:off x="6290329" y="5382896"/>
            <a:ext cx="342527" cy="0"/>
          </a:xfrm>
          <a:prstGeom prst="line">
            <a:avLst/>
          </a:prstGeom>
          <a:solidFill>
            <a:schemeClr val="bg1"/>
          </a:solidFill>
          <a:ln w="76200" cap="flat" cmpd="sng" algn="ctr">
            <a:solidFill>
              <a:schemeClr val="bg1"/>
            </a:solidFill>
            <a:prstDash val="solid"/>
            <a:round/>
            <a:headEnd type="none" w="sm" len="sm"/>
            <a:tailEnd type="none" w="sm" len="sm"/>
          </a:ln>
          <a:effectLst/>
        </p:spPr>
      </p:cxnSp>
      <p:cxnSp>
        <p:nvCxnSpPr>
          <p:cNvPr id="14" name="Straight Connector 13"/>
          <p:cNvCxnSpPr/>
          <p:nvPr/>
        </p:nvCxnSpPr>
        <p:spPr bwMode="auto">
          <a:xfrm>
            <a:off x="3820273" y="5535296"/>
            <a:ext cx="342527" cy="0"/>
          </a:xfrm>
          <a:prstGeom prst="line">
            <a:avLst/>
          </a:prstGeom>
          <a:solidFill>
            <a:schemeClr val="bg1"/>
          </a:solidFill>
          <a:ln w="76200" cap="flat" cmpd="sng" algn="ctr">
            <a:solidFill>
              <a:schemeClr val="bg1"/>
            </a:solidFill>
            <a:prstDash val="solid"/>
            <a:round/>
            <a:headEnd type="none" w="sm" len="sm"/>
            <a:tailEnd type="none" w="sm" len="sm"/>
          </a:ln>
          <a:effectLst/>
        </p:spPr>
      </p:cxnSp>
      <p:cxnSp>
        <p:nvCxnSpPr>
          <p:cNvPr id="15" name="Straight Connector 14"/>
          <p:cNvCxnSpPr/>
          <p:nvPr/>
        </p:nvCxnSpPr>
        <p:spPr bwMode="auto">
          <a:xfrm>
            <a:off x="1332964" y="5653190"/>
            <a:ext cx="342527" cy="0"/>
          </a:xfrm>
          <a:prstGeom prst="line">
            <a:avLst/>
          </a:prstGeom>
          <a:solidFill>
            <a:schemeClr val="bg1"/>
          </a:solidFill>
          <a:ln w="76200" cap="flat" cmpd="sng" algn="ctr">
            <a:solidFill>
              <a:schemeClr val="bg1"/>
            </a:solidFill>
            <a:prstDash val="solid"/>
            <a:round/>
            <a:headEnd type="none" w="sm" len="sm"/>
            <a:tailEnd type="none" w="sm" len="sm"/>
          </a:ln>
          <a:effectLst/>
        </p:spPr>
      </p:cxnSp>
    </p:spTree>
    <p:extLst>
      <p:ext uri="{BB962C8B-B14F-4D97-AF65-F5344CB8AC3E}">
        <p14:creationId xmlns:p14="http://schemas.microsoft.com/office/powerpoint/2010/main" val="1210834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25</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line and branch coverage, except for stupid cases.”?</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6739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293961"/>
            <a:ext cx="8686800" cy="5443268"/>
          </a:xfrm>
        </p:spPr>
        <p:txBody>
          <a:bodyPr>
            <a:normAutofit/>
          </a:bodyPr>
          <a:lstStyle/>
          <a:p>
            <a:r>
              <a:rPr lang="en-US" dirty="0" smtClean="0"/>
              <a:t>Here is work that is quite different:  system-level vs. gate-level, and based on machine-learning techniques…</a:t>
            </a:r>
          </a:p>
          <a:p>
            <a:r>
              <a:rPr lang="en-US" dirty="0" smtClean="0"/>
              <a:t>Li, </a:t>
            </a:r>
            <a:r>
              <a:rPr lang="en-US" dirty="0" err="1" smtClean="0"/>
              <a:t>Forin</a:t>
            </a:r>
            <a:r>
              <a:rPr lang="en-US" dirty="0" smtClean="0"/>
              <a:t>, </a:t>
            </a:r>
            <a:r>
              <a:rPr lang="en-US" dirty="0" err="1" smtClean="0"/>
              <a:t>Seshia</a:t>
            </a:r>
            <a:r>
              <a:rPr lang="en-US" dirty="0" smtClean="0"/>
              <a:t>, “Scalable Specification Mining for Verification and Diagnosis,” DAC 2010.</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250</a:t>
            </a:fld>
            <a:endParaRPr lang="en-US" dirty="0"/>
          </a:p>
        </p:txBody>
      </p:sp>
      <p:sp>
        <p:nvSpPr>
          <p:cNvPr id="109571" name="Title 1"/>
          <p:cNvSpPr>
            <a:spLocks noGrp="1"/>
          </p:cNvSpPr>
          <p:nvPr>
            <p:ph type="title"/>
          </p:nvPr>
        </p:nvSpPr>
        <p:spPr>
          <a:xfrm>
            <a:off x="457200" y="28091"/>
            <a:ext cx="8229600" cy="1143000"/>
          </a:xfrm>
        </p:spPr>
        <p:txBody>
          <a:bodyPr/>
          <a:lstStyle/>
          <a:p>
            <a:r>
              <a:rPr lang="en-US" sz="4000" dirty="0" smtClean="0"/>
              <a:t>Automatic Localization/Diagnosis:</a:t>
            </a:r>
            <a:br>
              <a:rPr lang="en-US" sz="4000" dirty="0" smtClean="0"/>
            </a:br>
            <a:r>
              <a:rPr lang="en-US" sz="4000" dirty="0" smtClean="0"/>
              <a:t>General Paradigm</a:t>
            </a:r>
            <a:endParaRPr lang="en-US" dirty="0" smtClean="0"/>
          </a:p>
        </p:txBody>
      </p:sp>
      <p:sp>
        <p:nvSpPr>
          <p:cNvPr id="8" name="Rounded Rectangle 7"/>
          <p:cNvSpPr/>
          <p:nvPr/>
        </p:nvSpPr>
        <p:spPr bwMode="auto">
          <a:xfrm>
            <a:off x="423333" y="2952474"/>
            <a:ext cx="8398934" cy="3623734"/>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049869" y="2931308"/>
            <a:ext cx="7360182" cy="3966633"/>
          </a:xfrm>
          <a:prstGeom prst="rect">
            <a:avLst/>
          </a:prstGeom>
        </p:spPr>
      </p:pic>
      <p:sp>
        <p:nvSpPr>
          <p:cNvPr id="2" name="TextBox 1"/>
          <p:cNvSpPr txBox="1"/>
          <p:nvPr/>
        </p:nvSpPr>
        <p:spPr>
          <a:xfrm>
            <a:off x="-34506" y="6593461"/>
            <a:ext cx="2985113" cy="276999"/>
          </a:xfrm>
          <a:prstGeom prst="rect">
            <a:avLst/>
          </a:prstGeom>
          <a:noFill/>
        </p:spPr>
        <p:txBody>
          <a:bodyPr wrap="none" rtlCol="0">
            <a:spAutoFit/>
          </a:bodyPr>
          <a:lstStyle/>
          <a:p>
            <a:r>
              <a:rPr lang="en-CA" sz="1200" dirty="0" smtClean="0"/>
              <a:t>Diagrams courtesy of Prof. </a:t>
            </a:r>
            <a:r>
              <a:rPr lang="en-CA" sz="1200" dirty="0" err="1" smtClean="0"/>
              <a:t>Sharad</a:t>
            </a:r>
            <a:r>
              <a:rPr lang="en-CA" sz="1200" dirty="0" smtClean="0"/>
              <a:t> Malik.</a:t>
            </a:r>
            <a:endParaRPr lang="en-CA" sz="1200" dirty="0"/>
          </a:p>
        </p:txBody>
      </p:sp>
    </p:spTree>
    <p:extLst>
      <p:ext uri="{BB962C8B-B14F-4D97-AF65-F5344CB8AC3E}">
        <p14:creationId xmlns:p14="http://schemas.microsoft.com/office/powerpoint/2010/main" val="600589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502"/>
            <a:ext cx="8966200" cy="646973"/>
          </a:xfrm>
        </p:spPr>
        <p:txBody>
          <a:bodyPr>
            <a:spAutoFit/>
          </a:bodyPr>
          <a:lstStyle/>
          <a:p>
            <a:pPr>
              <a:lnSpc>
                <a:spcPct val="100000"/>
              </a:lnSpc>
            </a:pPr>
            <a:r>
              <a:rPr lang="en-US" dirty="0" smtClean="0">
                <a:solidFill>
                  <a:srgbClr val="D5EBFF"/>
                </a:solidFill>
                <a:latin typeface="Arial" charset="0"/>
              </a:rPr>
              <a:t>Localization using Mined Assertions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251</a:t>
            </a:fld>
            <a:endParaRPr lang="en-US" sz="1400">
              <a:solidFill>
                <a:srgbClr val="FFFFFF"/>
              </a:solidFill>
            </a:endParaRPr>
          </a:p>
        </p:txBody>
      </p:sp>
      <p:sp>
        <p:nvSpPr>
          <p:cNvPr id="7" name="TextBox 87"/>
          <p:cNvSpPr txBox="1">
            <a:spLocks noChangeArrowheads="1"/>
          </p:cNvSpPr>
          <p:nvPr/>
        </p:nvSpPr>
        <p:spPr bwMode="auto">
          <a:xfrm>
            <a:off x="6837363" y="3378200"/>
            <a:ext cx="1798637" cy="100647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eaLnBrk="1" hangingPunct="1"/>
            <a:r>
              <a:rPr lang="en-US" sz="2000" b="0">
                <a:cs typeface="Times New Roman" charset="0"/>
              </a:rPr>
              <a:t>Distinguishing Patterns:       </a:t>
            </a:r>
            <a:r>
              <a:rPr lang="en-US" sz="2000" b="0">
                <a:solidFill>
                  <a:schemeClr val="tx2"/>
                </a:solidFill>
                <a:cs typeface="Times New Roman" charset="0"/>
              </a:rPr>
              <a:t>C </a:t>
            </a:r>
            <a:r>
              <a:rPr lang="en-US" sz="2000" b="0">
                <a:solidFill>
                  <a:schemeClr val="tx2"/>
                </a:solidFill>
                <a:cs typeface="Times New Roman" charset="0"/>
                <a:sym typeface="Symbol" charset="0"/>
              </a:rPr>
              <a:t></a:t>
            </a:r>
            <a:r>
              <a:rPr lang="en-US" sz="2000" b="0">
                <a:solidFill>
                  <a:schemeClr val="tx2"/>
                </a:solidFill>
                <a:cs typeface="Times New Roman" charset="0"/>
              </a:rPr>
              <a:t> E</a:t>
            </a:r>
          </a:p>
        </p:txBody>
      </p:sp>
      <p:sp>
        <p:nvSpPr>
          <p:cNvPr id="8" name="Flowchart: Process 10"/>
          <p:cNvSpPr>
            <a:spLocks noChangeArrowheads="1"/>
          </p:cNvSpPr>
          <p:nvPr/>
        </p:nvSpPr>
        <p:spPr bwMode="auto">
          <a:xfrm>
            <a:off x="6788150" y="4489450"/>
            <a:ext cx="2266950" cy="933450"/>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chemeClr val="accent2"/>
                </a:solidFill>
              </a14:hiddenFill>
            </a:ext>
          </a:extLst>
        </p:spPr>
        <p:txBody>
          <a:bodyPr anchor="ctr"/>
          <a:lstStyle/>
          <a:p>
            <a:pPr algn="ctr"/>
            <a:r>
              <a:rPr lang="en-US" sz="2000" b="0">
                <a:cs typeface="Times New Roman" charset="0"/>
              </a:rPr>
              <a:t>Candidate</a:t>
            </a:r>
          </a:p>
          <a:p>
            <a:pPr algn="ctr"/>
            <a:r>
              <a:rPr lang="en-US" sz="2000" b="0">
                <a:cs typeface="Times New Roman" charset="0"/>
              </a:rPr>
              <a:t>Ranking</a:t>
            </a:r>
          </a:p>
        </p:txBody>
      </p:sp>
      <p:sp>
        <p:nvSpPr>
          <p:cNvPr id="9" name="TextBox 87"/>
          <p:cNvSpPr txBox="1">
            <a:spLocks noChangeArrowheads="1"/>
          </p:cNvSpPr>
          <p:nvPr/>
        </p:nvSpPr>
        <p:spPr bwMode="auto">
          <a:xfrm>
            <a:off x="7086600" y="6172200"/>
            <a:ext cx="1798638" cy="39687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cs typeface="Times New Roman" charset="0"/>
              </a:rPr>
              <a:t>Bug Locations</a:t>
            </a:r>
          </a:p>
        </p:txBody>
      </p:sp>
      <p:sp>
        <p:nvSpPr>
          <p:cNvPr id="10" name="Flowchart: Process 13"/>
          <p:cNvSpPr>
            <a:spLocks noChangeArrowheads="1"/>
          </p:cNvSpPr>
          <p:nvPr/>
        </p:nvSpPr>
        <p:spPr bwMode="auto">
          <a:xfrm>
            <a:off x="2074863" y="1054100"/>
            <a:ext cx="2133600" cy="700088"/>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chemeClr val="accent2"/>
                </a:solidFill>
              </a14:hiddenFill>
            </a:ext>
          </a:extLst>
        </p:spPr>
        <p:txBody>
          <a:bodyPr anchor="ctr"/>
          <a:lstStyle/>
          <a:p>
            <a:pPr algn="ctr"/>
            <a:r>
              <a:rPr lang="en-US" sz="2000" b="0">
                <a:cs typeface="Times New Roman" charset="0"/>
              </a:rPr>
              <a:t>Spec. Mining</a:t>
            </a:r>
          </a:p>
        </p:txBody>
      </p:sp>
      <p:sp>
        <p:nvSpPr>
          <p:cNvPr id="11" name="TextBox 20"/>
          <p:cNvSpPr txBox="1">
            <a:spLocks noChangeArrowheads="1"/>
          </p:cNvSpPr>
          <p:nvPr/>
        </p:nvSpPr>
        <p:spPr bwMode="auto">
          <a:xfrm>
            <a:off x="4462463" y="927100"/>
            <a:ext cx="1898650" cy="6096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cs typeface="Times New Roman" charset="0"/>
              </a:rPr>
              <a:t>Mined </a:t>
            </a:r>
          </a:p>
          <a:p>
            <a:pPr algn="ctr" eaLnBrk="1" hangingPunct="1"/>
            <a:r>
              <a:rPr lang="en-US" sz="2000" b="0">
                <a:cs typeface="Times New Roman" charset="0"/>
              </a:rPr>
              <a:t>Assertions </a:t>
            </a:r>
            <a:r>
              <a:rPr lang="en-US" sz="2000" b="0">
                <a:solidFill>
                  <a:schemeClr val="tx2"/>
                </a:solidFill>
                <a:cs typeface="Times New Roman" charset="0"/>
              </a:rPr>
              <a:t>C</a:t>
            </a:r>
          </a:p>
        </p:txBody>
      </p:sp>
      <p:sp>
        <p:nvSpPr>
          <p:cNvPr id="12" name="TextBox 21"/>
          <p:cNvSpPr txBox="1">
            <a:spLocks noChangeArrowheads="1"/>
          </p:cNvSpPr>
          <p:nvPr/>
        </p:nvSpPr>
        <p:spPr bwMode="auto">
          <a:xfrm>
            <a:off x="4367213" y="2438400"/>
            <a:ext cx="1473200" cy="6096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cs typeface="Times New Roman" charset="0"/>
              </a:rPr>
              <a:t>Mined </a:t>
            </a:r>
          </a:p>
          <a:p>
            <a:pPr algn="ctr" eaLnBrk="1" hangingPunct="1"/>
            <a:r>
              <a:rPr lang="en-US" sz="2000" b="0">
                <a:cs typeface="Times New Roman" charset="0"/>
              </a:rPr>
              <a:t>Assertions </a:t>
            </a:r>
            <a:r>
              <a:rPr lang="en-US" sz="2000" b="0">
                <a:solidFill>
                  <a:schemeClr val="tx2"/>
                </a:solidFill>
                <a:cs typeface="Times New Roman" charset="0"/>
              </a:rPr>
              <a:t>E</a:t>
            </a:r>
          </a:p>
        </p:txBody>
      </p:sp>
      <p:sp>
        <p:nvSpPr>
          <p:cNvPr id="13" name="Line 11"/>
          <p:cNvSpPr>
            <a:spLocks noChangeShapeType="1"/>
          </p:cNvSpPr>
          <p:nvPr/>
        </p:nvSpPr>
        <p:spPr bwMode="auto">
          <a:xfrm>
            <a:off x="1489075" y="1562100"/>
            <a:ext cx="441325" cy="1588"/>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2000"/>
          </a:p>
        </p:txBody>
      </p:sp>
      <p:sp>
        <p:nvSpPr>
          <p:cNvPr id="14" name="Line 13"/>
          <p:cNvSpPr>
            <a:spLocks noChangeShapeType="1"/>
          </p:cNvSpPr>
          <p:nvPr/>
        </p:nvSpPr>
        <p:spPr bwMode="auto">
          <a:xfrm>
            <a:off x="1489075" y="2895600"/>
            <a:ext cx="441325" cy="1588"/>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2000"/>
          </a:p>
        </p:txBody>
      </p:sp>
      <p:sp>
        <p:nvSpPr>
          <p:cNvPr id="15" name="Line 14"/>
          <p:cNvSpPr>
            <a:spLocks noChangeShapeType="1"/>
          </p:cNvSpPr>
          <p:nvPr/>
        </p:nvSpPr>
        <p:spPr bwMode="auto">
          <a:xfrm>
            <a:off x="4419600" y="1689100"/>
            <a:ext cx="196215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endParaRPr lang="en-US" sz="2000"/>
          </a:p>
        </p:txBody>
      </p:sp>
      <p:sp>
        <p:nvSpPr>
          <p:cNvPr id="16" name="Line 15"/>
          <p:cNvSpPr>
            <a:spLocks noChangeShapeType="1"/>
          </p:cNvSpPr>
          <p:nvPr/>
        </p:nvSpPr>
        <p:spPr bwMode="auto">
          <a:xfrm>
            <a:off x="4635500" y="3162300"/>
            <a:ext cx="952500"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endParaRPr lang="en-US" sz="2000"/>
          </a:p>
        </p:txBody>
      </p:sp>
      <p:sp>
        <p:nvSpPr>
          <p:cNvPr id="17" name="Line 16"/>
          <p:cNvSpPr>
            <a:spLocks noChangeShapeType="1"/>
          </p:cNvSpPr>
          <p:nvPr/>
        </p:nvSpPr>
        <p:spPr bwMode="auto">
          <a:xfrm rot="5400000">
            <a:off x="7893050" y="3638550"/>
            <a:ext cx="1473200"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endParaRPr lang="en-US" sz="2000"/>
          </a:p>
        </p:txBody>
      </p:sp>
      <p:sp>
        <p:nvSpPr>
          <p:cNvPr id="18" name="TextBox 20"/>
          <p:cNvSpPr txBox="1">
            <a:spLocks noChangeArrowheads="1"/>
          </p:cNvSpPr>
          <p:nvPr/>
        </p:nvSpPr>
        <p:spPr bwMode="auto">
          <a:xfrm>
            <a:off x="231775" y="1143000"/>
            <a:ext cx="1346200" cy="6096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cs typeface="Times New Roman" charset="0"/>
              </a:rPr>
              <a:t>Correct</a:t>
            </a:r>
          </a:p>
          <a:p>
            <a:pPr algn="ctr" eaLnBrk="1" hangingPunct="1"/>
            <a:r>
              <a:rPr lang="en-US" sz="2000" b="0">
                <a:cs typeface="Times New Roman" charset="0"/>
              </a:rPr>
              <a:t>Traces</a:t>
            </a:r>
          </a:p>
        </p:txBody>
      </p:sp>
      <p:sp>
        <p:nvSpPr>
          <p:cNvPr id="19" name="TextBox 20"/>
          <p:cNvSpPr txBox="1">
            <a:spLocks noChangeArrowheads="1"/>
          </p:cNvSpPr>
          <p:nvPr/>
        </p:nvSpPr>
        <p:spPr bwMode="auto">
          <a:xfrm>
            <a:off x="244475" y="2540000"/>
            <a:ext cx="1320800" cy="6096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Arial" charset="0"/>
              </a:defRPr>
            </a:lvl1pPr>
            <a:lvl2pPr marL="742950" indent="-285750" eaLnBrk="0" hangingPunct="0">
              <a:defRPr sz="1600" b="1">
                <a:solidFill>
                  <a:schemeClr val="tx1"/>
                </a:solidFill>
                <a:latin typeface="Arial" charset="0"/>
                <a:ea typeface="Arial" charset="0"/>
                <a:cs typeface="Arial" charset="0"/>
              </a:defRPr>
            </a:lvl2pPr>
            <a:lvl3pPr marL="1143000" indent="-228600" eaLnBrk="0" hangingPunct="0">
              <a:defRPr sz="1600" b="1">
                <a:solidFill>
                  <a:schemeClr val="tx1"/>
                </a:solidFill>
                <a:latin typeface="Arial" charset="0"/>
                <a:ea typeface="Arial" charset="0"/>
                <a:cs typeface="Arial" charset="0"/>
              </a:defRPr>
            </a:lvl3pPr>
            <a:lvl4pPr marL="1600200" indent="-228600" eaLnBrk="0" hangingPunct="0">
              <a:defRPr sz="1600" b="1">
                <a:solidFill>
                  <a:schemeClr val="tx1"/>
                </a:solidFill>
                <a:latin typeface="Arial" charset="0"/>
                <a:ea typeface="Arial" charset="0"/>
                <a:cs typeface="Arial" charset="0"/>
              </a:defRPr>
            </a:lvl4pPr>
            <a:lvl5pPr marL="2057400" indent="-228600" eaLnBrk="0" hangingPunct="0">
              <a:defRPr sz="16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cs typeface="Times New Roman" charset="0"/>
              </a:rPr>
              <a:t>Error  Traces</a:t>
            </a:r>
          </a:p>
        </p:txBody>
      </p:sp>
      <p:sp>
        <p:nvSpPr>
          <p:cNvPr id="20" name="Line 20"/>
          <p:cNvSpPr>
            <a:spLocks noChangeShapeType="1"/>
          </p:cNvSpPr>
          <p:nvPr/>
        </p:nvSpPr>
        <p:spPr bwMode="auto">
          <a:xfrm>
            <a:off x="8051800" y="2908300"/>
            <a:ext cx="5842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21" name="Line 21"/>
          <p:cNvSpPr>
            <a:spLocks noChangeShapeType="1"/>
          </p:cNvSpPr>
          <p:nvPr/>
        </p:nvSpPr>
        <p:spPr bwMode="auto">
          <a:xfrm rot="16200000" flipH="1">
            <a:off x="6007100" y="2057400"/>
            <a:ext cx="685800"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endParaRPr lang="en-US" sz="2000"/>
          </a:p>
        </p:txBody>
      </p:sp>
      <p:cxnSp>
        <p:nvCxnSpPr>
          <p:cNvPr id="22" name="Straight Connector 51"/>
          <p:cNvCxnSpPr>
            <a:cxnSpLocks noChangeShapeType="1"/>
          </p:cNvCxnSpPr>
          <p:nvPr/>
        </p:nvCxnSpPr>
        <p:spPr bwMode="auto">
          <a:xfrm flipV="1">
            <a:off x="215900" y="2203450"/>
            <a:ext cx="8724900" cy="0"/>
          </a:xfrm>
          <a:prstGeom prst="line">
            <a:avLst/>
          </a:prstGeom>
          <a:noFill/>
          <a:ln w="38100">
            <a:solidFill>
              <a:srgbClr val="66FFFF"/>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23" name="Line 23"/>
          <p:cNvSpPr>
            <a:spLocks noChangeShapeType="1"/>
          </p:cNvSpPr>
          <p:nvPr/>
        </p:nvSpPr>
        <p:spPr bwMode="auto">
          <a:xfrm flipH="1" flipV="1">
            <a:off x="7969250" y="5657850"/>
            <a:ext cx="6350" cy="558800"/>
          </a:xfrm>
          <a:prstGeom prst="line">
            <a:avLst/>
          </a:prstGeom>
          <a:noFill/>
          <a:ln w="571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endParaRPr lang="en-US" sz="2000"/>
          </a:p>
        </p:txBody>
      </p:sp>
      <p:sp>
        <p:nvSpPr>
          <p:cNvPr id="27" name="TextBox 83"/>
          <p:cNvSpPr txBox="1">
            <a:spLocks noChangeArrowheads="1"/>
          </p:cNvSpPr>
          <p:nvPr/>
        </p:nvSpPr>
        <p:spPr bwMode="auto">
          <a:xfrm>
            <a:off x="6870324" y="944563"/>
            <a:ext cx="14247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charset="0"/>
                <a:cs typeface="Arial" charset="0"/>
              </a:defRPr>
            </a:lvl1pPr>
            <a:lvl2pPr marL="37931725" indent="-37474525" eaLnBrk="0" hangingPunct="0">
              <a:defRPr sz="1600" b="1">
                <a:solidFill>
                  <a:schemeClr val="tx1"/>
                </a:solidFill>
                <a:latin typeface="Arial" charset="0"/>
                <a:ea typeface="Arial" charset="0"/>
                <a:cs typeface="Arial" charset="0"/>
              </a:defRPr>
            </a:lvl2pPr>
            <a:lvl3pPr eaLnBrk="0" hangingPunct="0">
              <a:defRPr sz="1600" b="1">
                <a:solidFill>
                  <a:schemeClr val="tx1"/>
                </a:solidFill>
                <a:latin typeface="Arial" charset="0"/>
                <a:ea typeface="Arial" charset="0"/>
                <a:cs typeface="Arial" charset="0"/>
              </a:defRPr>
            </a:lvl3pPr>
            <a:lvl4pPr eaLnBrk="0" hangingPunct="0">
              <a:defRPr sz="1600" b="1">
                <a:solidFill>
                  <a:schemeClr val="tx1"/>
                </a:solidFill>
                <a:latin typeface="Arial" charset="0"/>
                <a:ea typeface="Arial" charset="0"/>
                <a:cs typeface="Arial" charset="0"/>
              </a:defRPr>
            </a:lvl4pPr>
            <a:lvl5pPr eaLnBrk="0" hangingPunct="0">
              <a:defRPr sz="1600" b="1">
                <a:solidFill>
                  <a:schemeClr val="tx1"/>
                </a:solidFill>
                <a:latin typeface="Arial" charset="0"/>
                <a:ea typeface="Arial" charset="0"/>
                <a:cs typeface="Arial" charset="0"/>
              </a:defRPr>
            </a:lvl5pPr>
            <a:lvl6pPr marL="457200" eaLnBrk="0" fontAlgn="base" hangingPunct="0">
              <a:spcBef>
                <a:spcPct val="0"/>
              </a:spcBef>
              <a:spcAft>
                <a:spcPct val="0"/>
              </a:spcAft>
              <a:defRPr sz="1600" b="1">
                <a:solidFill>
                  <a:schemeClr val="tx1"/>
                </a:solidFill>
                <a:latin typeface="Arial" charset="0"/>
                <a:ea typeface="Arial" charset="0"/>
                <a:cs typeface="Arial" charset="0"/>
              </a:defRPr>
            </a:lvl6pPr>
            <a:lvl7pPr marL="914400" eaLnBrk="0" fontAlgn="base" hangingPunct="0">
              <a:spcBef>
                <a:spcPct val="0"/>
              </a:spcBef>
              <a:spcAft>
                <a:spcPct val="0"/>
              </a:spcAft>
              <a:defRPr sz="1600" b="1">
                <a:solidFill>
                  <a:schemeClr val="tx1"/>
                </a:solidFill>
                <a:latin typeface="Arial" charset="0"/>
                <a:ea typeface="Arial" charset="0"/>
                <a:cs typeface="Arial" charset="0"/>
              </a:defRPr>
            </a:lvl7pPr>
            <a:lvl8pPr marL="1371600" eaLnBrk="0" fontAlgn="base" hangingPunct="0">
              <a:spcBef>
                <a:spcPct val="0"/>
              </a:spcBef>
              <a:spcAft>
                <a:spcPct val="0"/>
              </a:spcAft>
              <a:defRPr sz="1600" b="1">
                <a:solidFill>
                  <a:schemeClr val="tx1"/>
                </a:solidFill>
                <a:latin typeface="Arial" charset="0"/>
                <a:ea typeface="Arial" charset="0"/>
                <a:cs typeface="Arial" charset="0"/>
              </a:defRPr>
            </a:lvl8pPr>
            <a:lvl9pPr marL="1828800" eaLnBrk="0" fontAlgn="base" hangingPunct="0">
              <a:spcBef>
                <a:spcPct val="0"/>
              </a:spcBef>
              <a:spcAft>
                <a:spcPct val="0"/>
              </a:spcAft>
              <a:defRPr sz="1600" b="1">
                <a:solidFill>
                  <a:schemeClr val="tx1"/>
                </a:solidFill>
                <a:latin typeface="Arial" charset="0"/>
                <a:ea typeface="Arial" charset="0"/>
                <a:cs typeface="Arial" charset="0"/>
              </a:defRPr>
            </a:lvl9pPr>
          </a:lstStyle>
          <a:p>
            <a:pPr algn="ctr" eaLnBrk="1" hangingPunct="1"/>
            <a:r>
              <a:rPr lang="en-US" sz="2000" b="0">
                <a:solidFill>
                  <a:srgbClr val="66FFFF"/>
                </a:solidFill>
              </a:rPr>
              <a:t>Pre-Silicon</a:t>
            </a:r>
          </a:p>
          <a:p>
            <a:pPr algn="ctr" eaLnBrk="1" hangingPunct="1"/>
            <a:r>
              <a:rPr lang="en-US" sz="2000" b="0">
                <a:solidFill>
                  <a:srgbClr val="66FFFF"/>
                </a:solidFill>
              </a:rPr>
              <a:t>Analysis</a:t>
            </a:r>
          </a:p>
        </p:txBody>
      </p:sp>
      <p:sp>
        <p:nvSpPr>
          <p:cNvPr id="29" name="Flowchart: Process 13"/>
          <p:cNvSpPr>
            <a:spLocks noChangeArrowheads="1"/>
          </p:cNvSpPr>
          <p:nvPr/>
        </p:nvSpPr>
        <p:spPr bwMode="auto">
          <a:xfrm>
            <a:off x="2074863" y="2540000"/>
            <a:ext cx="2133600" cy="700088"/>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chemeClr val="accent2"/>
                </a:solidFill>
              </a14:hiddenFill>
            </a:ext>
          </a:extLst>
        </p:spPr>
        <p:txBody>
          <a:bodyPr anchor="ctr"/>
          <a:lstStyle/>
          <a:p>
            <a:pPr algn="ctr"/>
            <a:r>
              <a:rPr lang="en-US" sz="2000" b="0">
                <a:cs typeface="Times New Roman" charset="0"/>
              </a:rPr>
              <a:t>Spec. Mining</a:t>
            </a:r>
          </a:p>
        </p:txBody>
      </p:sp>
      <p:sp>
        <p:nvSpPr>
          <p:cNvPr id="30" name="Flowchart: Process 13"/>
          <p:cNvSpPr>
            <a:spLocks noChangeArrowheads="1"/>
          </p:cNvSpPr>
          <p:nvPr/>
        </p:nvSpPr>
        <p:spPr bwMode="auto">
          <a:xfrm>
            <a:off x="6024563" y="2540000"/>
            <a:ext cx="1879600" cy="700088"/>
          </a:xfrm>
          <a:prstGeom prst="flowChartProcess">
            <a:avLst/>
          </a:prstGeom>
          <a:noFill/>
          <a:ln w="25400">
            <a:solidFill>
              <a:schemeClr val="tx1"/>
            </a:solidFill>
            <a:miter lim="800000"/>
            <a:headEnd/>
            <a:tailEnd/>
          </a:ln>
          <a:extLst>
            <a:ext uri="{909E8E84-426E-40DD-AFC4-6F175D3DCCD1}">
              <a14:hiddenFill xmlns:a14="http://schemas.microsoft.com/office/drawing/2010/main">
                <a:solidFill>
                  <a:schemeClr val="accent2"/>
                </a:solidFill>
              </a14:hiddenFill>
            </a:ext>
          </a:extLst>
        </p:spPr>
        <p:txBody>
          <a:bodyPr anchor="ctr"/>
          <a:lstStyle/>
          <a:p>
            <a:pPr algn="ctr"/>
            <a:r>
              <a:rPr lang="en-US" sz="2000" b="0">
                <a:cs typeface="Times New Roman" charset="0"/>
              </a:rPr>
              <a:t>Diagnosis</a:t>
            </a:r>
          </a:p>
        </p:txBody>
      </p:sp>
      <p:sp>
        <p:nvSpPr>
          <p:cNvPr id="31" name="Rectangle 3"/>
          <p:cNvSpPr txBox="1">
            <a:spLocks noChangeArrowheads="1"/>
          </p:cNvSpPr>
          <p:nvPr/>
        </p:nvSpPr>
        <p:spPr>
          <a:xfrm>
            <a:off x="338660" y="3587753"/>
            <a:ext cx="5672671" cy="2762244"/>
          </a:xfrm>
          <a:prstGeom prst="rect">
            <a:avLst/>
          </a:prstGeom>
          <a:ln w="38100" cmpd="sng">
            <a:solidFill>
              <a:srgbClr val="67FFF8"/>
            </a:solidFill>
          </a:ln>
        </p:spPr>
        <p:txBody>
          <a:bodyPr/>
          <a:lstStyle>
            <a:lvl1pPr marL="342900" indent="-342900" algn="l" rtl="0" eaLnBrk="0" fontAlgn="base" hangingPunct="0">
              <a:spcBef>
                <a:spcPct val="0"/>
              </a:spcBef>
              <a:spcAft>
                <a:spcPts val="800"/>
              </a:spcAft>
              <a:buClr>
                <a:schemeClr val="tx2"/>
              </a:buClr>
              <a:buSzPct val="75000"/>
              <a:buFont typeface="Wingdings" charset="0"/>
              <a:buChar char="l"/>
              <a:defRPr sz="2400">
                <a:solidFill>
                  <a:srgbClr val="FFFFFF"/>
                </a:solidFill>
                <a:latin typeface="+mn-lt"/>
                <a:ea typeface="ＭＳ Ｐゴシック" charset="0"/>
                <a:cs typeface="ＭＳ Ｐゴシック" charset="0"/>
              </a:defRPr>
            </a:lvl1pPr>
            <a:lvl2pPr marL="685800" indent="-228600" algn="l" rtl="0" eaLnBrk="0" fontAlgn="base" hangingPunct="0">
              <a:spcBef>
                <a:spcPct val="0"/>
              </a:spcBef>
              <a:spcAft>
                <a:spcPts val="800"/>
              </a:spcAft>
              <a:buClr>
                <a:schemeClr val="tx2"/>
              </a:buClr>
              <a:buSzPct val="100000"/>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0"/>
              </a:spcBef>
              <a:spcAft>
                <a:spcPts val="800"/>
              </a:spcAft>
              <a:buClr>
                <a:schemeClr val="tx2"/>
              </a:buClr>
              <a:buSzPct val="100000"/>
              <a:buFont typeface="Arial" charset="0"/>
              <a:buChar char="•"/>
              <a:defRPr sz="2400">
                <a:solidFill>
                  <a:srgbClr val="FFFFFF"/>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a:lnSpc>
                <a:spcPct val="150000"/>
              </a:lnSpc>
            </a:pPr>
            <a:r>
              <a:rPr lang="en-US" dirty="0" smtClean="0">
                <a:solidFill>
                  <a:schemeClr val="tx1"/>
                </a:solidFill>
                <a:latin typeface="Arial" charset="0"/>
              </a:rPr>
              <a:t>Correct location</a:t>
            </a:r>
          </a:p>
          <a:p>
            <a:pPr lvl="1">
              <a:lnSpc>
                <a:spcPct val="150000"/>
              </a:lnSpc>
            </a:pPr>
            <a:r>
              <a:rPr lang="en-US" dirty="0" smtClean="0">
                <a:latin typeface="Arial" charset="0"/>
              </a:rPr>
              <a:t> </a:t>
            </a:r>
            <a:r>
              <a:rPr lang="en-US" dirty="0" err="1" smtClean="0">
                <a:latin typeface="Arial" charset="0"/>
              </a:rPr>
              <a:t>eMIPS</a:t>
            </a:r>
            <a:r>
              <a:rPr lang="en-US" dirty="0" smtClean="0">
                <a:latin typeface="Arial" charset="0"/>
              </a:rPr>
              <a:t> core: 1 of 278 blocks</a:t>
            </a:r>
          </a:p>
          <a:p>
            <a:pPr>
              <a:lnSpc>
                <a:spcPct val="150000"/>
              </a:lnSpc>
            </a:pPr>
            <a:r>
              <a:rPr lang="en-US" dirty="0" smtClean="0">
                <a:latin typeface="Arial" charset="0"/>
              </a:rPr>
              <a:t>Correct time</a:t>
            </a:r>
          </a:p>
          <a:p>
            <a:pPr lvl="1">
              <a:lnSpc>
                <a:spcPct val="150000"/>
              </a:lnSpc>
            </a:pPr>
            <a:r>
              <a:rPr lang="en-US" dirty="0" smtClean="0">
                <a:latin typeface="Arial" charset="0"/>
              </a:rPr>
              <a:t> CMP router: within 15 cycles</a:t>
            </a:r>
          </a:p>
          <a:p>
            <a:pPr marL="457200" lvl="1" indent="0">
              <a:lnSpc>
                <a:spcPct val="150000"/>
              </a:lnSpc>
              <a:buNone/>
            </a:pPr>
            <a:endParaRPr lang="en-US" dirty="0">
              <a:latin typeface="Arial" charset="0"/>
            </a:endParaRPr>
          </a:p>
        </p:txBody>
      </p:sp>
      <p:sp>
        <p:nvSpPr>
          <p:cNvPr id="32" name="TextBox 31"/>
          <p:cNvSpPr txBox="1">
            <a:spLocks noChangeArrowheads="1"/>
          </p:cNvSpPr>
          <p:nvPr/>
        </p:nvSpPr>
        <p:spPr bwMode="auto">
          <a:xfrm>
            <a:off x="-1" y="6482544"/>
            <a:ext cx="3589868" cy="372410"/>
          </a:xfrm>
          <a:prstGeom prst="rect">
            <a:avLst/>
          </a:prstGeom>
          <a:noFill/>
          <a:ln>
            <a:noFill/>
          </a:ln>
          <a:extLst/>
        </p:spPr>
        <p:txBody>
          <a:bodyPr wrap="squar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eaLnBrk="1" hangingPunct="1">
              <a:lnSpc>
                <a:spcPct val="130000"/>
              </a:lnSpc>
              <a:spcBef>
                <a:spcPts val="1000"/>
              </a:spcBef>
              <a:defRPr/>
            </a:pPr>
            <a:r>
              <a:rPr lang="en-US" sz="1400" b="0" dirty="0" smtClean="0">
                <a:solidFill>
                  <a:srgbClr val="FFFFFF"/>
                </a:solidFill>
              </a:rPr>
              <a:t>Slide courtesy of Prof. </a:t>
            </a:r>
            <a:r>
              <a:rPr lang="en-US" sz="1400" b="0" dirty="0" err="1" smtClean="0">
                <a:solidFill>
                  <a:srgbClr val="FFFFFF"/>
                </a:solidFill>
              </a:rPr>
              <a:t>Sanjit</a:t>
            </a:r>
            <a:r>
              <a:rPr lang="en-US" sz="1400" b="0" dirty="0" smtClean="0">
                <a:solidFill>
                  <a:srgbClr val="FFFFFF"/>
                </a:solidFill>
              </a:rPr>
              <a:t> </a:t>
            </a:r>
            <a:r>
              <a:rPr lang="en-US" sz="1400" b="0" dirty="0" err="1" smtClean="0">
                <a:solidFill>
                  <a:srgbClr val="FFFFFF"/>
                </a:solidFill>
              </a:rPr>
              <a:t>Seshia</a:t>
            </a:r>
            <a:r>
              <a:rPr lang="en-US" sz="1400" b="0" dirty="0" smtClean="0">
                <a:solidFill>
                  <a:srgbClr val="FFFFFF"/>
                </a:solidFill>
              </a:rPr>
              <a:t>.</a:t>
            </a:r>
          </a:p>
        </p:txBody>
      </p:sp>
    </p:spTree>
    <p:extLst>
      <p:ext uri="{BB962C8B-B14F-4D97-AF65-F5344CB8AC3E}">
        <p14:creationId xmlns:p14="http://schemas.microsoft.com/office/powerpoint/2010/main" val="1412432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252</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solidFill>
                  <a:schemeClr val="tx2"/>
                </a:solidFill>
              </a:rPr>
              <a:t>Automated Repair</a:t>
            </a:r>
          </a:p>
        </p:txBody>
      </p:sp>
    </p:spTree>
    <p:extLst>
      <p:ext uri="{BB962C8B-B14F-4D97-AF65-F5344CB8AC3E}">
        <p14:creationId xmlns:p14="http://schemas.microsoft.com/office/powerpoint/2010/main" val="1418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125538"/>
            <a:ext cx="8686800" cy="5732462"/>
          </a:xfrm>
        </p:spPr>
        <p:txBody>
          <a:bodyPr>
            <a:normAutofit fontScale="77500" lnSpcReduction="20000"/>
          </a:bodyPr>
          <a:lstStyle/>
          <a:p>
            <a:r>
              <a:rPr lang="en-US" sz="3000" dirty="0" smtClean="0"/>
              <a:t>There is even some research on automatically making repairs!  E.g.,</a:t>
            </a:r>
          </a:p>
          <a:p>
            <a:pPr marL="457200" lvl="1" indent="0">
              <a:buNone/>
            </a:pPr>
            <a:r>
              <a:rPr lang="en-US" sz="3000" dirty="0" smtClean="0"/>
              <a:t>Chang, Markov, </a:t>
            </a:r>
            <a:r>
              <a:rPr lang="en-US" sz="3000" dirty="0" err="1" smtClean="0"/>
              <a:t>Bertacco</a:t>
            </a:r>
            <a:r>
              <a:rPr lang="en-US" sz="3000" dirty="0" smtClean="0"/>
              <a:t>, “Automating Post-Silicon Debugging and Repair,” IWLS 2007.</a:t>
            </a:r>
          </a:p>
          <a:p>
            <a:pPr lvl="1"/>
            <a:r>
              <a:rPr lang="en-US" sz="3000" dirty="0" smtClean="0"/>
              <a:t>Requires error trace as input</a:t>
            </a:r>
          </a:p>
          <a:p>
            <a:pPr lvl="1"/>
            <a:r>
              <a:rPr lang="en-US" sz="3000" dirty="0" smtClean="0"/>
              <a:t>Performs minimization on error trace</a:t>
            </a:r>
          </a:p>
          <a:p>
            <a:pPr lvl="2"/>
            <a:r>
              <a:rPr lang="en-US" sz="3000" dirty="0" smtClean="0"/>
              <a:t>“</a:t>
            </a:r>
            <a:r>
              <a:rPr lang="en-US" sz="3000" dirty="0" err="1" smtClean="0"/>
              <a:t>Simbutramin</a:t>
            </a:r>
            <a:r>
              <a:rPr lang="en-US" sz="3000" dirty="0" smtClean="0"/>
              <a:t>” – Chang, </a:t>
            </a:r>
            <a:r>
              <a:rPr lang="en-US" sz="3000" dirty="0" err="1" smtClean="0"/>
              <a:t>Bertacco</a:t>
            </a:r>
            <a:r>
              <a:rPr lang="en-US" sz="3000" dirty="0" smtClean="0"/>
              <a:t>, Markov, ICCAD 2005.</a:t>
            </a:r>
          </a:p>
          <a:p>
            <a:pPr lvl="1"/>
            <a:r>
              <a:rPr lang="en-US" sz="3000" dirty="0" smtClean="0"/>
              <a:t>Simulates error trace to determine whether bug is electrical or logical.</a:t>
            </a:r>
          </a:p>
          <a:p>
            <a:pPr lvl="2"/>
            <a:r>
              <a:rPr lang="en-US" sz="3000" dirty="0" smtClean="0"/>
              <a:t>If logical, performs exhaustive exploration of possible circuit changes.</a:t>
            </a:r>
          </a:p>
          <a:p>
            <a:pPr lvl="2"/>
            <a:r>
              <a:rPr lang="en-US" sz="3000" dirty="0" smtClean="0"/>
              <a:t>If electrical, needs manual intervention.</a:t>
            </a:r>
          </a:p>
          <a:p>
            <a:pPr lvl="1"/>
            <a:r>
              <a:rPr lang="en-US" sz="3000" dirty="0" smtClean="0"/>
              <a:t>Perform physically aware </a:t>
            </a:r>
            <a:r>
              <a:rPr lang="en-US" sz="3000" dirty="0" err="1" smtClean="0"/>
              <a:t>resynthesis</a:t>
            </a:r>
            <a:r>
              <a:rPr lang="en-US" sz="3000" dirty="0" smtClean="0"/>
              <a:t>.</a:t>
            </a:r>
          </a:p>
          <a:p>
            <a:r>
              <a:rPr lang="en-US" sz="3000" dirty="0" smtClean="0"/>
              <a:t>Much of this is “brute-force”, but the key is that formal specification and reasoning engines enable automation!</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253</a:t>
            </a:fld>
            <a:endParaRPr lang="en-US" dirty="0"/>
          </a:p>
        </p:txBody>
      </p:sp>
      <p:sp>
        <p:nvSpPr>
          <p:cNvPr id="109571" name="Title 1"/>
          <p:cNvSpPr>
            <a:spLocks noGrp="1"/>
          </p:cNvSpPr>
          <p:nvPr>
            <p:ph type="title"/>
          </p:nvPr>
        </p:nvSpPr>
        <p:spPr>
          <a:xfrm>
            <a:off x="457200" y="28091"/>
            <a:ext cx="8229600" cy="1143000"/>
          </a:xfrm>
        </p:spPr>
        <p:txBody>
          <a:bodyPr/>
          <a:lstStyle/>
          <a:p>
            <a:r>
              <a:rPr lang="en-US" sz="4000" dirty="0" smtClean="0"/>
              <a:t>Automatic Repair</a:t>
            </a:r>
            <a:endParaRPr lang="en-US" dirty="0" smtClean="0"/>
          </a:p>
        </p:txBody>
      </p:sp>
    </p:spTree>
    <p:extLst>
      <p:ext uri="{BB962C8B-B14F-4D97-AF65-F5344CB8AC3E}">
        <p14:creationId xmlns:p14="http://schemas.microsoft.com/office/powerpoint/2010/main" val="2013572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254</a:t>
            </a:fld>
            <a:endParaRPr lang="en-US" dirty="0"/>
          </a:p>
        </p:txBody>
      </p:sp>
      <p:sp>
        <p:nvSpPr>
          <p:cNvPr id="109571" name="Title 1"/>
          <p:cNvSpPr>
            <a:spLocks noGrp="1"/>
          </p:cNvSpPr>
          <p:nvPr>
            <p:ph type="title"/>
          </p:nvPr>
        </p:nvSpPr>
        <p:spPr>
          <a:xfrm>
            <a:off x="0" y="0"/>
            <a:ext cx="9144000" cy="1143000"/>
          </a:xfrm>
        </p:spPr>
        <p:txBody>
          <a:bodyPr/>
          <a:lstStyle/>
          <a:p>
            <a:r>
              <a:rPr lang="en-US" sz="4000" dirty="0" smtClean="0"/>
              <a:t>Automatic Repair:</a:t>
            </a:r>
            <a:br>
              <a:rPr lang="en-US" sz="4000" dirty="0" smtClean="0"/>
            </a:br>
            <a:r>
              <a:rPr lang="en-US" sz="4000" dirty="0" err="1" smtClean="0"/>
              <a:t>FogClear</a:t>
            </a:r>
            <a:r>
              <a:rPr lang="en-US" sz="4000" dirty="0" smtClean="0"/>
              <a:t> Methodology</a:t>
            </a:r>
            <a:endParaRPr lang="en-US" dirty="0" smtClean="0"/>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10516" y="1500996"/>
            <a:ext cx="8743703" cy="4738722"/>
          </a:xfrm>
        </p:spPr>
      </p:pic>
      <p:sp>
        <p:nvSpPr>
          <p:cNvPr id="5" name="TextBox 4"/>
          <p:cNvSpPr txBox="1"/>
          <p:nvPr/>
        </p:nvSpPr>
        <p:spPr>
          <a:xfrm>
            <a:off x="17250" y="6504316"/>
            <a:ext cx="7008009" cy="276999"/>
          </a:xfrm>
          <a:prstGeom prst="rect">
            <a:avLst/>
          </a:prstGeom>
          <a:noFill/>
        </p:spPr>
        <p:txBody>
          <a:bodyPr wrap="none" rtlCol="0">
            <a:spAutoFit/>
          </a:bodyPr>
          <a:lstStyle/>
          <a:p>
            <a:pPr marL="0" lvl="1"/>
            <a:r>
              <a:rPr lang="en-CA" sz="1200" dirty="0" smtClean="0"/>
              <a:t>Figure from </a:t>
            </a:r>
            <a:r>
              <a:rPr lang="en-US" sz="1200" dirty="0"/>
              <a:t>Chang, Markov, </a:t>
            </a:r>
            <a:r>
              <a:rPr lang="en-US" sz="1200" dirty="0" err="1"/>
              <a:t>Bertacco</a:t>
            </a:r>
            <a:r>
              <a:rPr lang="en-US" sz="1200" dirty="0"/>
              <a:t>, “Automating Post-Silicon Debugging and Repair,” IWLS 2007</a:t>
            </a:r>
            <a:r>
              <a:rPr lang="en-US" sz="1200" dirty="0" smtClean="0"/>
              <a:t>.</a:t>
            </a:r>
            <a:endParaRPr lang="en-US" sz="1200" dirty="0"/>
          </a:p>
        </p:txBody>
      </p:sp>
    </p:spTree>
    <p:extLst>
      <p:ext uri="{BB962C8B-B14F-4D97-AF65-F5344CB8AC3E}">
        <p14:creationId xmlns:p14="http://schemas.microsoft.com/office/powerpoint/2010/main" val="1628560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255</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183830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ontent Placeholder 2"/>
          <p:cNvSpPr>
            <a:spLocks noGrp="1"/>
          </p:cNvSpPr>
          <p:nvPr>
            <p:ph idx="1"/>
          </p:nvPr>
        </p:nvSpPr>
        <p:spPr>
          <a:xfrm>
            <a:off x="457200" y="1125538"/>
            <a:ext cx="8686800" cy="5732462"/>
          </a:xfrm>
        </p:spPr>
        <p:txBody>
          <a:bodyPr>
            <a:normAutofit/>
          </a:bodyPr>
          <a:lstStyle/>
          <a:p>
            <a:r>
              <a:rPr lang="en-US" sz="3000" dirty="0" smtClean="0"/>
              <a:t>I hope you found this informative and useful!</a:t>
            </a:r>
          </a:p>
          <a:p>
            <a:endParaRPr lang="en-US" sz="3000" dirty="0"/>
          </a:p>
          <a:p>
            <a:r>
              <a:rPr lang="en-US" sz="3000" dirty="0" smtClean="0"/>
              <a:t>Big Message:  Disruptive innovation is coming to post-silicon debug!</a:t>
            </a:r>
          </a:p>
          <a:p>
            <a:pPr lvl="1"/>
            <a:r>
              <a:rPr lang="en-US" sz="3000" dirty="0" smtClean="0">
                <a:solidFill>
                  <a:schemeClr val="tx2"/>
                </a:solidFill>
              </a:rPr>
              <a:t>You can call this “structured” or “systematic” or “formal”, but it enables automating many of the pain points in the current debug flow.</a:t>
            </a:r>
          </a:p>
        </p:txBody>
      </p:sp>
      <p:sp>
        <p:nvSpPr>
          <p:cNvPr id="4" name="Slide Number Placeholder 3"/>
          <p:cNvSpPr>
            <a:spLocks noGrp="1"/>
          </p:cNvSpPr>
          <p:nvPr>
            <p:ph type="sldNum" sz="quarter" idx="4294967295"/>
          </p:nvPr>
        </p:nvSpPr>
        <p:spPr>
          <a:xfrm>
            <a:off x="8347495" y="6521570"/>
            <a:ext cx="796505" cy="336430"/>
          </a:xfrm>
          <a:prstGeom prst="rect">
            <a:avLst/>
          </a:prstGeom>
        </p:spPr>
        <p:txBody>
          <a:bodyPr/>
          <a:lstStyle/>
          <a:p>
            <a:pPr>
              <a:defRPr/>
            </a:pPr>
            <a:fld id="{75AF357E-4DF5-4941-AE73-23ECF9F0B41A}" type="slidenum">
              <a:rPr lang="en-US"/>
              <a:pPr>
                <a:defRPr/>
              </a:pPr>
              <a:t>256</a:t>
            </a:fld>
            <a:endParaRPr lang="en-US" dirty="0"/>
          </a:p>
        </p:txBody>
      </p:sp>
      <p:sp>
        <p:nvSpPr>
          <p:cNvPr id="109571" name="Title 1"/>
          <p:cNvSpPr>
            <a:spLocks noGrp="1"/>
          </p:cNvSpPr>
          <p:nvPr>
            <p:ph type="title"/>
          </p:nvPr>
        </p:nvSpPr>
        <p:spPr>
          <a:xfrm>
            <a:off x="457200" y="28091"/>
            <a:ext cx="8229600" cy="1143000"/>
          </a:xfrm>
        </p:spPr>
        <p:txBody>
          <a:bodyPr/>
          <a:lstStyle/>
          <a:p>
            <a:r>
              <a:rPr lang="en-US" sz="4000" dirty="0" smtClean="0"/>
              <a:t>Conclusion</a:t>
            </a:r>
            <a:endParaRPr lang="en-US" dirty="0" smtClean="0"/>
          </a:p>
        </p:txBody>
      </p:sp>
    </p:spTree>
    <p:extLst>
      <p:ext uri="{BB962C8B-B14F-4D97-AF65-F5344CB8AC3E}">
        <p14:creationId xmlns:p14="http://schemas.microsoft.com/office/powerpoint/2010/main" val="3881969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26</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line and branch coverage, except for stupid cases.”?</a:t>
            </a:r>
          </a:p>
          <a:p>
            <a:pPr marL="457200" lvl="1" indent="0">
              <a:lnSpc>
                <a:spcPct val="130000"/>
              </a:lnSpc>
              <a:spcAft>
                <a:spcPts val="800"/>
              </a:spcAft>
              <a:buClr>
                <a:schemeClr val="tx2"/>
              </a:buClr>
              <a:buSzPct val="75000"/>
              <a:defRPr/>
            </a:pPr>
            <a:r>
              <a:rPr lang="en-US" sz="2800" dirty="0"/>
              <a:t>	</a:t>
            </a:r>
            <a:r>
              <a:rPr lang="en-US" sz="2800" dirty="0" smtClean="0"/>
              <a:t>Define “stupid cases”.</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1148795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27</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line and branch coverage, except for this list my friend and I came up with.”?</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406647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28</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line and branch coverage, except for this list my friend and I came up with.”?  Fine!</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28353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29</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line and branch coverage, except for provably dead code.”</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1592561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Audience?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3</a:t>
            </a:fld>
            <a:endParaRPr lang="en-US" sz="1400">
              <a:solidFill>
                <a:srgbClr val="FFFFFF"/>
              </a:solidFill>
            </a:endParaRPr>
          </a:p>
        </p:txBody>
      </p:sp>
      <p:sp>
        <p:nvSpPr>
          <p:cNvPr id="266243" name="Content Placeholder 2"/>
          <p:cNvSpPr txBox="1">
            <a:spLocks/>
          </p:cNvSpPr>
          <p:nvPr/>
        </p:nvSpPr>
        <p:spPr bwMode="auto">
          <a:xfrm>
            <a:off x="371475" y="885825"/>
            <a:ext cx="8770938"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Debug Engineers, Managers?</a:t>
            </a:r>
          </a:p>
          <a:p>
            <a:pPr>
              <a:lnSpc>
                <a:spcPct val="130000"/>
              </a:lnSpc>
              <a:spcAft>
                <a:spcPts val="800"/>
              </a:spcAft>
              <a:buClr>
                <a:schemeClr val="tx2"/>
              </a:buClr>
              <a:buSzPct val="75000"/>
              <a:buFont typeface="Wingdings" charset="0"/>
              <a:buChar char="l"/>
              <a:defRPr/>
            </a:pPr>
            <a:r>
              <a:rPr lang="en-US" sz="2800" dirty="0" smtClean="0"/>
              <a:t>CAD Developers, Managers?</a:t>
            </a:r>
          </a:p>
          <a:p>
            <a:pPr>
              <a:lnSpc>
                <a:spcPct val="130000"/>
              </a:lnSpc>
              <a:spcAft>
                <a:spcPts val="800"/>
              </a:spcAft>
              <a:buClr>
                <a:schemeClr val="tx2"/>
              </a:buClr>
              <a:buSzPct val="75000"/>
              <a:buFont typeface="Wingdings" charset="0"/>
              <a:buChar char="l"/>
              <a:defRPr/>
            </a:pPr>
            <a:r>
              <a:rPr lang="en-US" sz="2800" dirty="0" smtClean="0"/>
              <a:t>Students, Professors?</a:t>
            </a:r>
          </a:p>
          <a:p>
            <a:pPr>
              <a:lnSpc>
                <a:spcPct val="130000"/>
              </a:lnSpc>
              <a:spcAft>
                <a:spcPts val="800"/>
              </a:spcAft>
              <a:buClr>
                <a:schemeClr val="tx2"/>
              </a:buClr>
              <a:buSzPct val="75000"/>
              <a:buFont typeface="Wingdings" charset="0"/>
              <a:buChar char="l"/>
              <a:defRPr/>
            </a:pPr>
            <a:r>
              <a:rPr lang="en-US" sz="2800" dirty="0" smtClean="0"/>
              <a:t>Others?</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r>
              <a:rPr lang="en-US" sz="2800" dirty="0" smtClean="0"/>
              <a:t>Familiarity with Formal Techniques (e.g. SAT, Equivalence Checking, Model Checking)?</a:t>
            </a:r>
          </a:p>
        </p:txBody>
      </p:sp>
    </p:spTree>
    <p:extLst>
      <p:ext uri="{BB962C8B-B14F-4D97-AF65-F5344CB8AC3E}">
        <p14:creationId xmlns:p14="http://schemas.microsoft.com/office/powerpoint/2010/main" val="2284141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30</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line and branch coverage, except for provably dead code.”  Fine!</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147419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31</a:t>
            </a:fld>
            <a:endParaRPr lang="en-US" sz="1400">
              <a:solidFill>
                <a:srgbClr val="FFFFFF"/>
              </a:solidFill>
            </a:endParaRPr>
          </a:p>
        </p:txBody>
      </p:sp>
      <p:sp>
        <p:nvSpPr>
          <p:cNvPr id="7" name="Content Placeholder 2"/>
          <p:cNvSpPr txBox="1">
            <a:spLocks/>
          </p:cNvSpPr>
          <p:nvPr/>
        </p:nvSpPr>
        <p:spPr bwMode="auto">
          <a:xfrm>
            <a:off x="371475" y="1203325"/>
            <a:ext cx="761658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Precise, unambiguous </a:t>
            </a:r>
            <a:r>
              <a:rPr lang="en-US" sz="2800" b="1" dirty="0" smtClean="0">
                <a:solidFill>
                  <a:srgbClr val="FFFF00"/>
                </a:solidFill>
              </a:rPr>
              <a:t>specification</a:t>
            </a:r>
            <a:r>
              <a:rPr lang="en-US" sz="2800" dirty="0" smtClean="0">
                <a:solidFill>
                  <a:srgbClr val="FFFF00"/>
                </a:solidFill>
              </a:rPr>
              <a:t> </a:t>
            </a:r>
            <a:r>
              <a:rPr lang="en-US" sz="2800" dirty="0" smtClean="0"/>
              <a:t>of what you want.</a:t>
            </a:r>
          </a:p>
          <a:p>
            <a:pPr lvl="1">
              <a:lnSpc>
                <a:spcPct val="130000"/>
              </a:lnSpc>
              <a:spcAft>
                <a:spcPts val="800"/>
              </a:spcAft>
              <a:buClr>
                <a:schemeClr val="tx2"/>
              </a:buClr>
              <a:buSzPct val="75000"/>
              <a:buFont typeface="Wingdings" charset="0"/>
              <a:buChar char="l"/>
              <a:defRPr/>
            </a:pPr>
            <a:r>
              <a:rPr lang="en-US" sz="2800" dirty="0" smtClean="0"/>
              <a:t>Is a C++ program “formal”?  Sure!</a:t>
            </a:r>
          </a:p>
          <a:p>
            <a:pPr lvl="1">
              <a:lnSpc>
                <a:spcPct val="130000"/>
              </a:lnSpc>
              <a:spcAft>
                <a:spcPts val="800"/>
              </a:spcAft>
              <a:buClr>
                <a:schemeClr val="tx2"/>
              </a:buClr>
              <a:buSzPct val="75000"/>
              <a:buFont typeface="Wingdings" charset="0"/>
              <a:buChar char="l"/>
              <a:defRPr/>
            </a:pPr>
            <a:r>
              <a:rPr lang="en-US" sz="2800" dirty="0" smtClean="0"/>
              <a:t>Python?  Perl?  Great!</a:t>
            </a:r>
          </a:p>
          <a:p>
            <a:pPr lvl="1">
              <a:lnSpc>
                <a:spcPct val="130000"/>
              </a:lnSpc>
              <a:spcAft>
                <a:spcPts val="800"/>
              </a:spcAft>
              <a:buClr>
                <a:schemeClr val="tx2"/>
              </a:buClr>
              <a:buSzPct val="75000"/>
              <a:buFont typeface="Wingdings" charset="0"/>
              <a:buChar char="l"/>
              <a:defRPr/>
            </a:pPr>
            <a:r>
              <a:rPr lang="en-US" sz="2800" dirty="0" smtClean="0"/>
              <a:t>“I want 100% line and branch coverage, except for provably dead code.”  Fine!</a:t>
            </a:r>
          </a:p>
          <a:p>
            <a:pPr lvl="1">
              <a:lnSpc>
                <a:spcPct val="130000"/>
              </a:lnSpc>
              <a:spcAft>
                <a:spcPts val="800"/>
              </a:spcAft>
              <a:buClr>
                <a:schemeClr val="tx2"/>
              </a:buClr>
              <a:buSzPct val="75000"/>
              <a:buFont typeface="Wingdings" charset="0"/>
              <a:buChar char="l"/>
              <a:defRPr/>
            </a:pPr>
            <a:r>
              <a:rPr lang="en-US" sz="2800" dirty="0" smtClean="0"/>
              <a:t>Etc.</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3693449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“Formal” doesn’t  imply “Painful”</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32</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700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Historically, some formal methods advocates were very dogmatic about specific formalisms…</a:t>
            </a:r>
          </a:p>
          <a:p>
            <a:pPr lvl="1">
              <a:lnSpc>
                <a:spcPct val="130000"/>
              </a:lnSpc>
              <a:spcAft>
                <a:spcPts val="800"/>
              </a:spcAft>
              <a:buClr>
                <a:schemeClr val="tx2"/>
              </a:buClr>
              <a:buSzPct val="75000"/>
              <a:buFont typeface="Wingdings" charset="0"/>
              <a:buChar char="l"/>
              <a:defRPr/>
            </a:pPr>
            <a:r>
              <a:rPr lang="en-US" sz="2800" dirty="0" smtClean="0"/>
              <a:t>Idealized notations made it easier to focus on fundamental research problems.</a:t>
            </a:r>
          </a:p>
          <a:p>
            <a:pPr lvl="1">
              <a:lnSpc>
                <a:spcPct val="130000"/>
              </a:lnSpc>
              <a:spcAft>
                <a:spcPts val="800"/>
              </a:spcAft>
              <a:buClr>
                <a:schemeClr val="tx2"/>
              </a:buClr>
              <a:buSzPct val="75000"/>
              <a:buFont typeface="Wingdings" charset="0"/>
              <a:buChar char="l"/>
              <a:defRPr/>
            </a:pPr>
            <a:r>
              <a:rPr lang="en-US" sz="2800" dirty="0" smtClean="0"/>
              <a:t>Some notations make it easier to be precise, to say what you want.</a:t>
            </a:r>
          </a:p>
          <a:p>
            <a:pPr lvl="1">
              <a:lnSpc>
                <a:spcPct val="130000"/>
              </a:lnSpc>
              <a:spcAft>
                <a:spcPts val="800"/>
              </a:spcAft>
              <a:buClr>
                <a:schemeClr val="tx2"/>
              </a:buClr>
              <a:buSzPct val="75000"/>
              <a:buFont typeface="Wingdings" charset="0"/>
              <a:buChar char="l"/>
              <a:defRPr/>
            </a:pPr>
            <a:r>
              <a:rPr lang="en-US" sz="2800" dirty="0" smtClean="0"/>
              <a:t>Some notations make is easier for automated reasoning tools.</a:t>
            </a:r>
          </a:p>
          <a:p>
            <a:pPr>
              <a:lnSpc>
                <a:spcPct val="130000"/>
              </a:lnSpc>
              <a:spcAft>
                <a:spcPts val="800"/>
              </a:spcAft>
              <a:buClr>
                <a:schemeClr val="tx2"/>
              </a:buClr>
              <a:buSzPct val="75000"/>
              <a:buFont typeface="Wingdings" charset="0"/>
              <a:buChar char="l"/>
              <a:defRPr/>
            </a:pPr>
            <a:r>
              <a:rPr lang="en-US" sz="2800" dirty="0" smtClean="0"/>
              <a:t>… but don’t get distracted by issues of notation or language!  As long as you are expressing what you want in a clear and precise manner, you are opening the door to formal methods and automation!</a:t>
            </a:r>
          </a:p>
          <a:p>
            <a:pPr lvl="1">
              <a:lnSpc>
                <a:spcPct val="130000"/>
              </a:lnSpc>
              <a:spcAft>
                <a:spcPts val="800"/>
              </a:spcAft>
              <a:buClr>
                <a:schemeClr val="tx2"/>
              </a:buClr>
              <a:buSzPct val="75000"/>
              <a:buFont typeface="Wingdings" charset="0"/>
              <a:buChar char="l"/>
              <a:defRPr/>
            </a:pPr>
            <a:r>
              <a:rPr lang="en-US" sz="2800" dirty="0" smtClean="0">
                <a:solidFill>
                  <a:schemeClr val="tx2"/>
                </a:solidFill>
              </a:rPr>
              <a:t>If you can compile it, or synthesize it, or simulate it, then in principle, it is “formal” and can be analyzed using formal methods.</a:t>
            </a:r>
          </a:p>
          <a:p>
            <a:pPr lvl="1">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3538459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33</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solidFill>
                  <a:schemeClr val="tx2"/>
                </a:solidFill>
              </a:rPr>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3606514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SAT</a:t>
            </a:r>
          </a:p>
        </p:txBody>
      </p:sp>
      <p:sp>
        <p:nvSpPr>
          <p:cNvPr id="109571" name="Rectangle 3"/>
          <p:cNvSpPr>
            <a:spLocks noGrp="1" noChangeArrowheads="1"/>
          </p:cNvSpPr>
          <p:nvPr>
            <p:ph type="body" sz="half" idx="1"/>
          </p:nvPr>
        </p:nvSpPr>
        <p:spPr>
          <a:xfrm>
            <a:off x="668338" y="1360488"/>
            <a:ext cx="8091487" cy="1808162"/>
          </a:xfrm>
        </p:spPr>
        <p:txBody>
          <a:bodyPr/>
          <a:lstStyle/>
          <a:p>
            <a:r>
              <a:rPr lang="en-US" altLang="en-US" dirty="0"/>
              <a:t>SAT = Boolean Satisfiability:</a:t>
            </a:r>
          </a:p>
          <a:p>
            <a:pPr lvl="1"/>
            <a:r>
              <a:rPr lang="en-US" altLang="en-US" dirty="0"/>
              <a:t>Given a formula in CNF (product of sums), find a satisfying assignment, or determine that none exists.</a:t>
            </a:r>
          </a:p>
        </p:txBody>
      </p:sp>
      <p:graphicFrame>
        <p:nvGraphicFramePr>
          <p:cNvPr id="109572" name="Object 4"/>
          <p:cNvGraphicFramePr>
            <a:graphicFrameLocks noGrp="1" noChangeAspect="1"/>
          </p:cNvGraphicFramePr>
          <p:nvPr>
            <p:ph sz="half" idx="2"/>
          </p:nvPr>
        </p:nvGraphicFramePr>
        <p:xfrm>
          <a:off x="1155700" y="2814638"/>
          <a:ext cx="7127875" cy="1322387"/>
        </p:xfrm>
        <a:graphic>
          <a:graphicData uri="http://schemas.openxmlformats.org/presentationml/2006/ole">
            <mc:AlternateContent xmlns:mc="http://schemas.openxmlformats.org/markup-compatibility/2006">
              <mc:Choice xmlns:v="urn:schemas-microsoft-com:vml" Requires="v">
                <p:oleObj spid="_x0000_s494635" name="Equation" r:id="rId4" imgW="3009600" imgH="482400" progId="Equation.3">
                  <p:embed/>
                </p:oleObj>
              </mc:Choice>
              <mc:Fallback>
                <p:oleObj name="Equation" r:id="rId4" imgW="30096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2814638"/>
                        <a:ext cx="7127875" cy="132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74" name="Oval 6"/>
          <p:cNvSpPr>
            <a:spLocks noChangeArrowheads="1"/>
          </p:cNvSpPr>
          <p:nvPr/>
        </p:nvSpPr>
        <p:spPr bwMode="auto">
          <a:xfrm>
            <a:off x="1554163" y="3527425"/>
            <a:ext cx="2278062" cy="652463"/>
          </a:xfrm>
          <a:prstGeom prst="ellipse">
            <a:avLst/>
          </a:prstGeom>
          <a:noFill/>
          <a:ln w="25400" cap="sq">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a:endParaRPr lang="en-US" altLang="en-US"/>
          </a:p>
        </p:txBody>
      </p:sp>
      <p:sp>
        <p:nvSpPr>
          <p:cNvPr id="109575" name="Line 7"/>
          <p:cNvSpPr>
            <a:spLocks noChangeShapeType="1"/>
          </p:cNvSpPr>
          <p:nvPr/>
        </p:nvSpPr>
        <p:spPr bwMode="auto">
          <a:xfrm flipV="1">
            <a:off x="2263775" y="4224338"/>
            <a:ext cx="160338" cy="869950"/>
          </a:xfrm>
          <a:prstGeom prst="line">
            <a:avLst/>
          </a:prstGeom>
          <a:noFill/>
          <a:ln w="25400" cap="sq">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CA"/>
          </a:p>
        </p:txBody>
      </p:sp>
      <p:sp>
        <p:nvSpPr>
          <p:cNvPr id="109576" name="Text Box 8"/>
          <p:cNvSpPr txBox="1">
            <a:spLocks noChangeArrowheads="1"/>
          </p:cNvSpPr>
          <p:nvPr/>
        </p:nvSpPr>
        <p:spPr bwMode="auto">
          <a:xfrm>
            <a:off x="1625600" y="5051425"/>
            <a:ext cx="1698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2800">
                <a:solidFill>
                  <a:srgbClr val="FFFF00"/>
                </a:solidFill>
              </a:rPr>
              <a:t>Clause</a:t>
            </a:r>
          </a:p>
        </p:txBody>
      </p:sp>
      <p:sp>
        <p:nvSpPr>
          <p:cNvPr id="109577" name="Oval 9"/>
          <p:cNvSpPr>
            <a:spLocks noChangeArrowheads="1"/>
          </p:cNvSpPr>
          <p:nvPr/>
        </p:nvSpPr>
        <p:spPr bwMode="auto">
          <a:xfrm>
            <a:off x="4735513" y="3562350"/>
            <a:ext cx="395287" cy="506413"/>
          </a:xfrm>
          <a:prstGeom prst="ellipse">
            <a:avLst/>
          </a:prstGeom>
          <a:noFill/>
          <a:ln w="25400" cap="sq">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endParaRPr lang="en-US" altLang="en-US"/>
          </a:p>
        </p:txBody>
      </p:sp>
      <p:sp>
        <p:nvSpPr>
          <p:cNvPr id="109578" name="Line 10"/>
          <p:cNvSpPr>
            <a:spLocks noChangeShapeType="1"/>
          </p:cNvSpPr>
          <p:nvPr/>
        </p:nvSpPr>
        <p:spPr bwMode="auto">
          <a:xfrm flipV="1">
            <a:off x="4759325" y="4076700"/>
            <a:ext cx="160338" cy="869950"/>
          </a:xfrm>
          <a:prstGeom prst="line">
            <a:avLst/>
          </a:prstGeom>
          <a:noFill/>
          <a:ln w="25400" cap="sq">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CA"/>
          </a:p>
        </p:txBody>
      </p:sp>
      <p:sp>
        <p:nvSpPr>
          <p:cNvPr id="109579" name="Line 11"/>
          <p:cNvSpPr>
            <a:spLocks noChangeShapeType="1"/>
          </p:cNvSpPr>
          <p:nvPr/>
        </p:nvSpPr>
        <p:spPr bwMode="auto">
          <a:xfrm flipH="1" flipV="1">
            <a:off x="5543550" y="4071938"/>
            <a:ext cx="1058863" cy="882650"/>
          </a:xfrm>
          <a:prstGeom prst="line">
            <a:avLst/>
          </a:prstGeom>
          <a:noFill/>
          <a:ln w="25400" cap="sq">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CA"/>
          </a:p>
        </p:txBody>
      </p:sp>
      <p:sp>
        <p:nvSpPr>
          <p:cNvPr id="109581" name="Text Box 13"/>
          <p:cNvSpPr txBox="1">
            <a:spLocks noChangeArrowheads="1"/>
          </p:cNvSpPr>
          <p:nvPr/>
        </p:nvSpPr>
        <p:spPr bwMode="auto">
          <a:xfrm>
            <a:off x="4000500" y="4986338"/>
            <a:ext cx="1698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2800">
                <a:solidFill>
                  <a:srgbClr val="FFFF00"/>
                </a:solidFill>
              </a:rPr>
              <a:t>Positive Literal</a:t>
            </a:r>
          </a:p>
        </p:txBody>
      </p:sp>
      <p:sp>
        <p:nvSpPr>
          <p:cNvPr id="109582" name="Text Box 14"/>
          <p:cNvSpPr txBox="1">
            <a:spLocks noChangeArrowheads="1"/>
          </p:cNvSpPr>
          <p:nvPr/>
        </p:nvSpPr>
        <p:spPr bwMode="auto">
          <a:xfrm>
            <a:off x="6153150" y="4960938"/>
            <a:ext cx="1698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2800">
                <a:solidFill>
                  <a:srgbClr val="FFFF00"/>
                </a:solidFill>
              </a:rPr>
              <a:t>Negative Literal</a:t>
            </a:r>
          </a:p>
        </p:txBody>
      </p:sp>
      <p:sp>
        <p:nvSpPr>
          <p:cNvPr id="109583" name="Oval 15"/>
          <p:cNvSpPr>
            <a:spLocks noChangeArrowheads="1"/>
          </p:cNvSpPr>
          <p:nvPr/>
        </p:nvSpPr>
        <p:spPr bwMode="auto">
          <a:xfrm>
            <a:off x="5256213" y="3546475"/>
            <a:ext cx="395287" cy="506413"/>
          </a:xfrm>
          <a:prstGeom prst="ellipse">
            <a:avLst/>
          </a:prstGeom>
          <a:noFill/>
          <a:ln w="25400" cap="sq">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endParaRPr lang="en-US" altLang="en-US"/>
          </a:p>
        </p:txBody>
      </p:sp>
    </p:spTree>
    <p:extLst>
      <p:ext uri="{BB962C8B-B14F-4D97-AF65-F5344CB8AC3E}">
        <p14:creationId xmlns:p14="http://schemas.microsoft.com/office/powerpoint/2010/main" val="362491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5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5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5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animBg="1"/>
      <p:bldP spid="109575" grpId="0" animBg="1"/>
      <p:bldP spid="109576" grpId="0"/>
      <p:bldP spid="109577" grpId="0" animBg="1"/>
      <p:bldP spid="109578" grpId="0" animBg="1"/>
      <p:bldP spid="10957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SAT</a:t>
            </a:r>
          </a:p>
        </p:txBody>
      </p:sp>
      <p:sp>
        <p:nvSpPr>
          <p:cNvPr id="109571" name="Rectangle 3"/>
          <p:cNvSpPr>
            <a:spLocks noGrp="1" noChangeArrowheads="1"/>
          </p:cNvSpPr>
          <p:nvPr>
            <p:ph type="body" sz="half" idx="1"/>
          </p:nvPr>
        </p:nvSpPr>
        <p:spPr>
          <a:xfrm>
            <a:off x="668338" y="1360488"/>
            <a:ext cx="8091487" cy="1808162"/>
          </a:xfrm>
        </p:spPr>
        <p:txBody>
          <a:bodyPr/>
          <a:lstStyle/>
          <a:p>
            <a:r>
              <a:rPr lang="en-US" altLang="en-US" dirty="0"/>
              <a:t>SAT = Boolean Satisfiability:</a:t>
            </a:r>
          </a:p>
          <a:p>
            <a:pPr lvl="1"/>
            <a:r>
              <a:rPr lang="en-US" altLang="en-US" dirty="0"/>
              <a:t>Given a formula in CNF (product of sums), find a satisfying assignment, or determine that none exists.</a:t>
            </a:r>
          </a:p>
        </p:txBody>
      </p:sp>
      <p:graphicFrame>
        <p:nvGraphicFramePr>
          <p:cNvPr id="109572" name="Object 4"/>
          <p:cNvGraphicFramePr>
            <a:graphicFrameLocks noGrp="1" noChangeAspect="1"/>
          </p:cNvGraphicFramePr>
          <p:nvPr>
            <p:ph sz="half" idx="2"/>
          </p:nvPr>
        </p:nvGraphicFramePr>
        <p:xfrm>
          <a:off x="1155700" y="2814638"/>
          <a:ext cx="7127875" cy="1322387"/>
        </p:xfrm>
        <a:graphic>
          <a:graphicData uri="http://schemas.openxmlformats.org/presentationml/2006/ole">
            <mc:AlternateContent xmlns:mc="http://schemas.openxmlformats.org/markup-compatibility/2006">
              <mc:Choice xmlns:v="urn:schemas-microsoft-com:vml" Requires="v">
                <p:oleObj spid="_x0000_s495659" name="Equation" r:id="rId4" imgW="3009600" imgH="482400" progId="Equation.3">
                  <p:embed/>
                </p:oleObj>
              </mc:Choice>
              <mc:Fallback>
                <p:oleObj name="Equation" r:id="rId4" imgW="30096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2814638"/>
                        <a:ext cx="7127875" cy="132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724601" y="4502981"/>
            <a:ext cx="7492757" cy="1569660"/>
          </a:xfrm>
          <a:prstGeom prst="rect">
            <a:avLst/>
          </a:prstGeom>
          <a:noFill/>
          <a:ln w="50800">
            <a:solidFill>
              <a:srgbClr val="FFFF00"/>
            </a:solidFill>
          </a:ln>
        </p:spPr>
        <p:txBody>
          <a:bodyPr wrap="none" rtlCol="0">
            <a:spAutoFit/>
          </a:bodyPr>
          <a:lstStyle/>
          <a:p>
            <a:r>
              <a:rPr lang="en-CA" sz="2400" dirty="0" smtClean="0">
                <a:solidFill>
                  <a:srgbClr val="FFFF00"/>
                </a:solidFill>
              </a:rPr>
              <a:t>Note:  Do not think of this as two-level logic.</a:t>
            </a:r>
          </a:p>
          <a:p>
            <a:endParaRPr lang="en-CA" sz="2400" dirty="0">
              <a:solidFill>
                <a:srgbClr val="FFFF00"/>
              </a:solidFill>
            </a:endParaRPr>
          </a:p>
          <a:p>
            <a:r>
              <a:rPr lang="en-CA" sz="2400" dirty="0" smtClean="0">
                <a:solidFill>
                  <a:srgbClr val="FFFF00"/>
                </a:solidFill>
              </a:rPr>
              <a:t>Think of each clause as a constraint on your problem,</a:t>
            </a:r>
          </a:p>
          <a:p>
            <a:r>
              <a:rPr lang="en-CA" sz="2400" dirty="0" smtClean="0">
                <a:solidFill>
                  <a:srgbClr val="FFFF00"/>
                </a:solidFill>
              </a:rPr>
              <a:t>and you are trying to satisfy all constraints.</a:t>
            </a:r>
            <a:endParaRPr lang="en-CA" sz="2400" dirty="0">
              <a:solidFill>
                <a:srgbClr val="FFFF00"/>
              </a:solidFill>
            </a:endParaRPr>
          </a:p>
        </p:txBody>
      </p:sp>
    </p:spTree>
    <p:extLst>
      <p:ext uri="{BB962C8B-B14F-4D97-AF65-F5344CB8AC3E}">
        <p14:creationId xmlns:p14="http://schemas.microsoft.com/office/powerpoint/2010/main" val="293883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SAT</a:t>
            </a:r>
          </a:p>
        </p:txBody>
      </p:sp>
      <p:sp>
        <p:nvSpPr>
          <p:cNvPr id="109571" name="Rectangle 3"/>
          <p:cNvSpPr>
            <a:spLocks noGrp="1" noChangeArrowheads="1"/>
          </p:cNvSpPr>
          <p:nvPr>
            <p:ph type="body" sz="half" idx="1"/>
          </p:nvPr>
        </p:nvSpPr>
        <p:spPr>
          <a:xfrm>
            <a:off x="668338" y="1360488"/>
            <a:ext cx="8091487" cy="1808162"/>
          </a:xfrm>
        </p:spPr>
        <p:txBody>
          <a:bodyPr/>
          <a:lstStyle/>
          <a:p>
            <a:r>
              <a:rPr lang="en-US" altLang="en-US" dirty="0"/>
              <a:t>SAT = Boolean Satisfiability:</a:t>
            </a:r>
          </a:p>
          <a:p>
            <a:pPr lvl="1"/>
            <a:r>
              <a:rPr lang="en-US" altLang="en-US" dirty="0"/>
              <a:t>Given a formula in CNF (product of sums), find a satisfying assignment, or determine that none exists.</a:t>
            </a:r>
          </a:p>
        </p:txBody>
      </p:sp>
      <p:graphicFrame>
        <p:nvGraphicFramePr>
          <p:cNvPr id="109572" name="Object 4"/>
          <p:cNvGraphicFramePr>
            <a:graphicFrameLocks noGrp="1" noChangeAspect="1"/>
          </p:cNvGraphicFramePr>
          <p:nvPr>
            <p:ph sz="half" idx="2"/>
          </p:nvPr>
        </p:nvGraphicFramePr>
        <p:xfrm>
          <a:off x="1155700" y="2814638"/>
          <a:ext cx="7127875" cy="1322387"/>
        </p:xfrm>
        <a:graphic>
          <a:graphicData uri="http://schemas.openxmlformats.org/presentationml/2006/ole">
            <mc:AlternateContent xmlns:mc="http://schemas.openxmlformats.org/markup-compatibility/2006">
              <mc:Choice xmlns:v="urn:schemas-microsoft-com:vml" Requires="v">
                <p:oleObj spid="_x0000_s496684" name="Equation" r:id="rId4" imgW="3009600" imgH="482400" progId="Equation.3">
                  <p:embed/>
                </p:oleObj>
              </mc:Choice>
              <mc:Fallback>
                <p:oleObj name="Equation" r:id="rId4" imgW="30096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2814638"/>
                        <a:ext cx="7127875" cy="132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724601" y="4502981"/>
            <a:ext cx="8111516" cy="1200329"/>
          </a:xfrm>
          <a:prstGeom prst="rect">
            <a:avLst/>
          </a:prstGeom>
          <a:noFill/>
          <a:ln w="50800">
            <a:noFill/>
          </a:ln>
        </p:spPr>
        <p:txBody>
          <a:bodyPr wrap="none" rtlCol="0">
            <a:spAutoFit/>
          </a:bodyPr>
          <a:lstStyle/>
          <a:p>
            <a:r>
              <a:rPr lang="en-CA" sz="2400" dirty="0" smtClean="0">
                <a:solidFill>
                  <a:srgbClr val="FFFF00"/>
                </a:solidFill>
              </a:rPr>
              <a:t>For example, you can specify a (multi-level) combinational</a:t>
            </a:r>
          </a:p>
          <a:p>
            <a:r>
              <a:rPr lang="en-CA" sz="2400" dirty="0" smtClean="0">
                <a:solidFill>
                  <a:srgbClr val="FFFF00"/>
                </a:solidFill>
              </a:rPr>
              <a:t>circuit in linear space by listing the constraints imposed by</a:t>
            </a:r>
          </a:p>
          <a:p>
            <a:r>
              <a:rPr lang="en-CA" sz="2400" dirty="0" smtClean="0">
                <a:solidFill>
                  <a:srgbClr val="FFFF00"/>
                </a:solidFill>
              </a:rPr>
              <a:t>each gate:</a:t>
            </a:r>
          </a:p>
        </p:txBody>
      </p:sp>
      <p:grpSp>
        <p:nvGrpSpPr>
          <p:cNvPr id="7" name="Group 6"/>
          <p:cNvGrpSpPr/>
          <p:nvPr/>
        </p:nvGrpSpPr>
        <p:grpSpPr>
          <a:xfrm>
            <a:off x="2448327" y="5618661"/>
            <a:ext cx="2170249" cy="1100026"/>
            <a:chOff x="2620857" y="5515143"/>
            <a:chExt cx="2170249" cy="1100026"/>
          </a:xfrm>
        </p:grpSpPr>
        <p:sp>
          <p:nvSpPr>
            <p:cNvPr id="2" name="Flowchart: Delay 1"/>
            <p:cNvSpPr/>
            <p:nvPr/>
          </p:nvSpPr>
          <p:spPr bwMode="auto">
            <a:xfrm>
              <a:off x="3364300" y="5779695"/>
              <a:ext cx="724619" cy="586596"/>
            </a:xfrm>
            <a:prstGeom prst="flowChartDelay">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a:off x="2743200" y="5934969"/>
              <a:ext cx="621100" cy="0"/>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2740323" y="6190887"/>
              <a:ext cx="621100" cy="0"/>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0" name="Straight Connector 9"/>
            <p:cNvCxnSpPr/>
            <p:nvPr/>
          </p:nvCxnSpPr>
          <p:spPr bwMode="auto">
            <a:xfrm>
              <a:off x="4103310" y="6087369"/>
              <a:ext cx="621100" cy="0"/>
            </a:xfrm>
            <a:prstGeom prst="line">
              <a:avLst/>
            </a:prstGeom>
            <a:solidFill>
              <a:schemeClr val="bg1"/>
            </a:solidFill>
            <a:ln w="12700" cap="flat" cmpd="sng" algn="ctr">
              <a:solidFill>
                <a:schemeClr val="tx1"/>
              </a:solidFill>
              <a:prstDash val="solid"/>
              <a:round/>
              <a:headEnd type="none" w="sm" len="sm"/>
              <a:tailEnd type="none" w="sm" len="sm"/>
            </a:ln>
            <a:effectLst/>
          </p:spPr>
        </p:cxnSp>
        <p:sp>
          <p:nvSpPr>
            <p:cNvPr id="6" name="TextBox 5"/>
            <p:cNvSpPr txBox="1"/>
            <p:nvPr/>
          </p:nvSpPr>
          <p:spPr>
            <a:xfrm>
              <a:off x="4452552" y="5656044"/>
              <a:ext cx="338554" cy="461665"/>
            </a:xfrm>
            <a:prstGeom prst="rect">
              <a:avLst/>
            </a:prstGeom>
            <a:noFill/>
          </p:spPr>
          <p:txBody>
            <a:bodyPr wrap="none" rtlCol="0">
              <a:spAutoFit/>
            </a:bodyPr>
            <a:lstStyle/>
            <a:p>
              <a:r>
                <a:rPr lang="en-CA" sz="2400" dirty="0" smtClean="0"/>
                <a:t>z</a:t>
              </a:r>
              <a:endParaRPr lang="en-CA" dirty="0"/>
            </a:p>
          </p:txBody>
        </p:sp>
        <p:sp>
          <p:nvSpPr>
            <p:cNvPr id="12" name="TextBox 11"/>
            <p:cNvSpPr txBox="1"/>
            <p:nvPr/>
          </p:nvSpPr>
          <p:spPr>
            <a:xfrm>
              <a:off x="2620857" y="6153504"/>
              <a:ext cx="338554" cy="461665"/>
            </a:xfrm>
            <a:prstGeom prst="rect">
              <a:avLst/>
            </a:prstGeom>
            <a:noFill/>
          </p:spPr>
          <p:txBody>
            <a:bodyPr wrap="none" rtlCol="0">
              <a:spAutoFit/>
            </a:bodyPr>
            <a:lstStyle/>
            <a:p>
              <a:r>
                <a:rPr lang="en-CA" sz="2400" dirty="0"/>
                <a:t>y</a:t>
              </a:r>
              <a:endParaRPr lang="en-CA" dirty="0"/>
            </a:p>
          </p:txBody>
        </p:sp>
        <p:sp>
          <p:nvSpPr>
            <p:cNvPr id="13" name="TextBox 12"/>
            <p:cNvSpPr txBox="1"/>
            <p:nvPr/>
          </p:nvSpPr>
          <p:spPr>
            <a:xfrm>
              <a:off x="2620857" y="5515143"/>
              <a:ext cx="338554" cy="461665"/>
            </a:xfrm>
            <a:prstGeom prst="rect">
              <a:avLst/>
            </a:prstGeom>
            <a:noFill/>
          </p:spPr>
          <p:txBody>
            <a:bodyPr wrap="none" rtlCol="0">
              <a:spAutoFit/>
            </a:bodyPr>
            <a:lstStyle/>
            <a:p>
              <a:r>
                <a:rPr lang="en-CA" sz="2400" dirty="0"/>
                <a:t>x</a:t>
              </a:r>
              <a:endParaRPr lang="en-CA" dirty="0"/>
            </a:p>
          </p:txBody>
        </p:sp>
      </p:grpSp>
    </p:spTree>
    <p:extLst>
      <p:ext uri="{BB962C8B-B14F-4D97-AF65-F5344CB8AC3E}">
        <p14:creationId xmlns:p14="http://schemas.microsoft.com/office/powerpoint/2010/main" val="2795957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SAT</a:t>
            </a:r>
          </a:p>
        </p:txBody>
      </p:sp>
      <p:sp>
        <p:nvSpPr>
          <p:cNvPr id="109571" name="Rectangle 3"/>
          <p:cNvSpPr>
            <a:spLocks noGrp="1" noChangeArrowheads="1"/>
          </p:cNvSpPr>
          <p:nvPr>
            <p:ph type="body" sz="half" idx="1"/>
          </p:nvPr>
        </p:nvSpPr>
        <p:spPr>
          <a:xfrm>
            <a:off x="668338" y="1360488"/>
            <a:ext cx="8091487" cy="1808162"/>
          </a:xfrm>
        </p:spPr>
        <p:txBody>
          <a:bodyPr/>
          <a:lstStyle/>
          <a:p>
            <a:r>
              <a:rPr lang="en-US" altLang="en-US" dirty="0"/>
              <a:t>SAT = Boolean Satisfiability:</a:t>
            </a:r>
          </a:p>
          <a:p>
            <a:pPr lvl="1"/>
            <a:r>
              <a:rPr lang="en-US" altLang="en-US" dirty="0"/>
              <a:t>Given a formula in CNF (product of sums), find a satisfying assignment, or determine that none exists.</a:t>
            </a:r>
          </a:p>
        </p:txBody>
      </p:sp>
      <p:graphicFrame>
        <p:nvGraphicFramePr>
          <p:cNvPr id="109572" name="Object 4"/>
          <p:cNvGraphicFramePr>
            <a:graphicFrameLocks noGrp="1" noChangeAspect="1"/>
          </p:cNvGraphicFramePr>
          <p:nvPr>
            <p:ph sz="half" idx="2"/>
          </p:nvPr>
        </p:nvGraphicFramePr>
        <p:xfrm>
          <a:off x="1155700" y="2814638"/>
          <a:ext cx="7127875" cy="1322387"/>
        </p:xfrm>
        <a:graphic>
          <a:graphicData uri="http://schemas.openxmlformats.org/presentationml/2006/ole">
            <mc:AlternateContent xmlns:mc="http://schemas.openxmlformats.org/markup-compatibility/2006">
              <mc:Choice xmlns:v="urn:schemas-microsoft-com:vml" Requires="v">
                <p:oleObj spid="_x0000_s497708" name="Equation" r:id="rId4" imgW="3009600" imgH="482400" progId="Equation.3">
                  <p:embed/>
                </p:oleObj>
              </mc:Choice>
              <mc:Fallback>
                <p:oleObj name="Equation" r:id="rId4" imgW="30096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2814638"/>
                        <a:ext cx="7127875" cy="132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724601" y="4502981"/>
            <a:ext cx="8111516" cy="1200329"/>
          </a:xfrm>
          <a:prstGeom prst="rect">
            <a:avLst/>
          </a:prstGeom>
          <a:noFill/>
          <a:ln w="50800">
            <a:noFill/>
          </a:ln>
        </p:spPr>
        <p:txBody>
          <a:bodyPr wrap="none" rtlCol="0">
            <a:spAutoFit/>
          </a:bodyPr>
          <a:lstStyle/>
          <a:p>
            <a:r>
              <a:rPr lang="en-CA" sz="2400" dirty="0" smtClean="0">
                <a:solidFill>
                  <a:srgbClr val="FFFF00"/>
                </a:solidFill>
              </a:rPr>
              <a:t>For example, you can specify a (multi-level) combinational</a:t>
            </a:r>
          </a:p>
          <a:p>
            <a:r>
              <a:rPr lang="en-CA" sz="2400" dirty="0" smtClean="0">
                <a:solidFill>
                  <a:srgbClr val="FFFF00"/>
                </a:solidFill>
              </a:rPr>
              <a:t>circuit in linear space by listing the constraints imposed by</a:t>
            </a:r>
          </a:p>
          <a:p>
            <a:r>
              <a:rPr lang="en-CA" sz="2400" dirty="0" smtClean="0">
                <a:solidFill>
                  <a:srgbClr val="FFFF00"/>
                </a:solidFill>
              </a:rPr>
              <a:t>each gate: (“</a:t>
            </a:r>
            <a:r>
              <a:rPr lang="en-CA" sz="2400" dirty="0" err="1" smtClean="0">
                <a:solidFill>
                  <a:srgbClr val="FFFF00"/>
                </a:solidFill>
              </a:rPr>
              <a:t>Tseitin</a:t>
            </a:r>
            <a:r>
              <a:rPr lang="en-CA" sz="2400" dirty="0" smtClean="0">
                <a:solidFill>
                  <a:srgbClr val="FFFF00"/>
                </a:solidFill>
              </a:rPr>
              <a:t> Transform”)</a:t>
            </a:r>
          </a:p>
        </p:txBody>
      </p:sp>
      <p:grpSp>
        <p:nvGrpSpPr>
          <p:cNvPr id="7" name="Group 6"/>
          <p:cNvGrpSpPr/>
          <p:nvPr/>
        </p:nvGrpSpPr>
        <p:grpSpPr>
          <a:xfrm>
            <a:off x="2448327" y="5618661"/>
            <a:ext cx="2170249" cy="1100026"/>
            <a:chOff x="2620857" y="5515143"/>
            <a:chExt cx="2170249" cy="1100026"/>
          </a:xfrm>
        </p:grpSpPr>
        <p:sp>
          <p:nvSpPr>
            <p:cNvPr id="2" name="Flowchart: Delay 1"/>
            <p:cNvSpPr/>
            <p:nvPr/>
          </p:nvSpPr>
          <p:spPr bwMode="auto">
            <a:xfrm>
              <a:off x="3364300" y="5779695"/>
              <a:ext cx="724619" cy="586596"/>
            </a:xfrm>
            <a:prstGeom prst="flowChartDelay">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a:off x="2743200" y="5934969"/>
              <a:ext cx="621100" cy="0"/>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2740323" y="6190887"/>
              <a:ext cx="621100" cy="0"/>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0" name="Straight Connector 9"/>
            <p:cNvCxnSpPr/>
            <p:nvPr/>
          </p:nvCxnSpPr>
          <p:spPr bwMode="auto">
            <a:xfrm>
              <a:off x="4103310" y="6087369"/>
              <a:ext cx="621100" cy="0"/>
            </a:xfrm>
            <a:prstGeom prst="line">
              <a:avLst/>
            </a:prstGeom>
            <a:solidFill>
              <a:schemeClr val="bg1"/>
            </a:solidFill>
            <a:ln w="12700" cap="flat" cmpd="sng" algn="ctr">
              <a:solidFill>
                <a:schemeClr val="tx1"/>
              </a:solidFill>
              <a:prstDash val="solid"/>
              <a:round/>
              <a:headEnd type="none" w="sm" len="sm"/>
              <a:tailEnd type="none" w="sm" len="sm"/>
            </a:ln>
            <a:effectLst/>
          </p:spPr>
        </p:cxnSp>
        <p:sp>
          <p:nvSpPr>
            <p:cNvPr id="6" name="TextBox 5"/>
            <p:cNvSpPr txBox="1"/>
            <p:nvPr/>
          </p:nvSpPr>
          <p:spPr>
            <a:xfrm>
              <a:off x="4452552" y="5656044"/>
              <a:ext cx="338554" cy="461665"/>
            </a:xfrm>
            <a:prstGeom prst="rect">
              <a:avLst/>
            </a:prstGeom>
            <a:noFill/>
          </p:spPr>
          <p:txBody>
            <a:bodyPr wrap="none" rtlCol="0">
              <a:spAutoFit/>
            </a:bodyPr>
            <a:lstStyle/>
            <a:p>
              <a:r>
                <a:rPr lang="en-CA" sz="2400" dirty="0" smtClean="0"/>
                <a:t>z</a:t>
              </a:r>
              <a:endParaRPr lang="en-CA" dirty="0"/>
            </a:p>
          </p:txBody>
        </p:sp>
        <p:sp>
          <p:nvSpPr>
            <p:cNvPr id="12" name="TextBox 11"/>
            <p:cNvSpPr txBox="1"/>
            <p:nvPr/>
          </p:nvSpPr>
          <p:spPr>
            <a:xfrm>
              <a:off x="2620857" y="6153504"/>
              <a:ext cx="338554" cy="461665"/>
            </a:xfrm>
            <a:prstGeom prst="rect">
              <a:avLst/>
            </a:prstGeom>
            <a:noFill/>
          </p:spPr>
          <p:txBody>
            <a:bodyPr wrap="none" rtlCol="0">
              <a:spAutoFit/>
            </a:bodyPr>
            <a:lstStyle/>
            <a:p>
              <a:r>
                <a:rPr lang="en-CA" sz="2400" dirty="0"/>
                <a:t>y</a:t>
              </a:r>
              <a:endParaRPr lang="en-CA" dirty="0"/>
            </a:p>
          </p:txBody>
        </p:sp>
        <p:sp>
          <p:nvSpPr>
            <p:cNvPr id="13" name="TextBox 12"/>
            <p:cNvSpPr txBox="1"/>
            <p:nvPr/>
          </p:nvSpPr>
          <p:spPr>
            <a:xfrm>
              <a:off x="2620857" y="5515143"/>
              <a:ext cx="338554" cy="461665"/>
            </a:xfrm>
            <a:prstGeom prst="rect">
              <a:avLst/>
            </a:prstGeom>
            <a:noFill/>
          </p:spPr>
          <p:txBody>
            <a:bodyPr wrap="none" rtlCol="0">
              <a:spAutoFit/>
            </a:bodyPr>
            <a:lstStyle/>
            <a:p>
              <a:r>
                <a:rPr lang="en-CA" sz="2400" dirty="0"/>
                <a:t>x</a:t>
              </a:r>
              <a:endParaRPr lang="en-CA" dirty="0"/>
            </a:p>
          </p:txBody>
        </p:sp>
      </p:grpSp>
      <mc:AlternateContent xmlns:mc="http://schemas.openxmlformats.org/markup-compatibility/2006" xmlns:a14="http://schemas.microsoft.com/office/drawing/2010/main">
        <mc:Choice Requires="a14">
          <p:sp>
            <p:nvSpPr>
              <p:cNvPr id="4" name="TextBox 3"/>
              <p:cNvSpPr txBox="1"/>
              <p:nvPr/>
            </p:nvSpPr>
            <p:spPr>
              <a:xfrm>
                <a:off x="5167233" y="5960882"/>
                <a:ext cx="366549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a:rPr>
                        <m:t>(</m:t>
                      </m:r>
                      <m:acc>
                        <m:accPr>
                          <m:chr m:val="̅"/>
                          <m:ctrlPr>
                            <a:rPr lang="en-CA" sz="2400" b="0" i="1" smtClean="0">
                              <a:latin typeface="Cambria Math" panose="02040503050406030204" pitchFamily="18" charset="0"/>
                            </a:rPr>
                          </m:ctrlPr>
                        </m:accPr>
                        <m:e>
                          <m:r>
                            <a:rPr lang="en-CA" sz="2400" b="0" i="1" smtClean="0">
                              <a:latin typeface="Cambria Math"/>
                            </a:rPr>
                            <m:t>𝑧</m:t>
                          </m:r>
                        </m:e>
                      </m:acc>
                      <m:r>
                        <a:rPr lang="en-CA" sz="2400" b="0" i="1" smtClean="0">
                          <a:latin typeface="Cambria Math"/>
                        </a:rPr>
                        <m:t>+</m:t>
                      </m:r>
                      <m:r>
                        <a:rPr lang="en-CA" sz="2400" b="0" i="1" smtClean="0">
                          <a:latin typeface="Cambria Math"/>
                        </a:rPr>
                        <m:t>𝑥</m:t>
                      </m:r>
                      <m:r>
                        <a:rPr lang="en-CA" sz="2400" b="0" i="1" smtClean="0">
                          <a:latin typeface="Cambria Math"/>
                        </a:rPr>
                        <m:t>)(</m:t>
                      </m:r>
                      <m:acc>
                        <m:accPr>
                          <m:chr m:val="̅"/>
                          <m:ctrlPr>
                            <a:rPr lang="en-CA" sz="2400" b="0" i="1" smtClean="0">
                              <a:latin typeface="Cambria Math" panose="02040503050406030204" pitchFamily="18" charset="0"/>
                            </a:rPr>
                          </m:ctrlPr>
                        </m:accPr>
                        <m:e>
                          <m:r>
                            <a:rPr lang="en-CA" sz="2400" b="0" i="1" smtClean="0">
                              <a:latin typeface="Cambria Math"/>
                            </a:rPr>
                            <m:t>𝑧</m:t>
                          </m:r>
                        </m:e>
                      </m:acc>
                      <m:r>
                        <a:rPr lang="en-CA" sz="2400" b="0" i="1" smtClean="0">
                          <a:latin typeface="Cambria Math"/>
                        </a:rPr>
                        <m:t>+</m:t>
                      </m:r>
                      <m:r>
                        <a:rPr lang="en-CA" sz="2400" b="0" i="1" smtClean="0">
                          <a:latin typeface="Cambria Math"/>
                        </a:rPr>
                        <m:t>𝑦</m:t>
                      </m:r>
                      <m:r>
                        <a:rPr lang="en-CA" sz="2400" b="0" i="1" smtClean="0">
                          <a:latin typeface="Cambria Math"/>
                        </a:rPr>
                        <m:t>)(</m:t>
                      </m:r>
                      <m:acc>
                        <m:accPr>
                          <m:chr m:val="̅"/>
                          <m:ctrlPr>
                            <a:rPr lang="en-CA" sz="2400" b="0" i="1" smtClean="0">
                              <a:latin typeface="Cambria Math" panose="02040503050406030204" pitchFamily="18" charset="0"/>
                            </a:rPr>
                          </m:ctrlPr>
                        </m:accPr>
                        <m:e>
                          <m:r>
                            <a:rPr lang="en-CA" sz="2400" b="0" i="1" smtClean="0">
                              <a:latin typeface="Cambria Math"/>
                            </a:rPr>
                            <m:t>𝑥</m:t>
                          </m:r>
                        </m:e>
                      </m:acc>
                      <m:r>
                        <a:rPr lang="en-CA" sz="2400" b="0" i="1" smtClean="0">
                          <a:latin typeface="Cambria Math"/>
                        </a:rPr>
                        <m:t>+</m:t>
                      </m:r>
                      <m:acc>
                        <m:accPr>
                          <m:chr m:val="̅"/>
                          <m:ctrlPr>
                            <a:rPr lang="en-CA" sz="2400" b="0" i="1" smtClean="0">
                              <a:latin typeface="Cambria Math" panose="02040503050406030204" pitchFamily="18" charset="0"/>
                            </a:rPr>
                          </m:ctrlPr>
                        </m:accPr>
                        <m:e>
                          <m:r>
                            <a:rPr lang="en-CA" sz="2400" b="0" i="1" smtClean="0">
                              <a:latin typeface="Cambria Math"/>
                            </a:rPr>
                            <m:t>𝑦</m:t>
                          </m:r>
                        </m:e>
                      </m:acc>
                      <m:r>
                        <a:rPr lang="en-CA" sz="2400" b="0" i="1" smtClean="0">
                          <a:latin typeface="Cambria Math"/>
                        </a:rPr>
                        <m:t>+</m:t>
                      </m:r>
                      <m:r>
                        <a:rPr lang="en-CA" sz="2400" b="0" i="1" smtClean="0">
                          <a:latin typeface="Cambria Math"/>
                        </a:rPr>
                        <m:t>𝑧</m:t>
                      </m:r>
                      <m:r>
                        <a:rPr lang="en-CA" sz="2400" b="0" i="1" smtClean="0">
                          <a:latin typeface="Cambria Math"/>
                        </a:rPr>
                        <m:t>)</m:t>
                      </m:r>
                    </m:oMath>
                  </m:oMathPara>
                </a14:m>
                <a:endParaRPr lang="en-CA" dirty="0"/>
              </a:p>
            </p:txBody>
          </p:sp>
        </mc:Choice>
        <mc:Fallback xmlns="">
          <p:sp>
            <p:nvSpPr>
              <p:cNvPr id="4" name="TextBox 3"/>
              <p:cNvSpPr txBox="1">
                <a:spLocks noRot="1" noChangeAspect="1" noMove="1" noResize="1" noEditPoints="1" noAdjustHandles="1" noChangeArrowheads="1" noChangeShapeType="1" noTextEdit="1"/>
              </p:cNvSpPr>
              <p:nvPr/>
            </p:nvSpPr>
            <p:spPr>
              <a:xfrm>
                <a:off x="5167233" y="5960882"/>
                <a:ext cx="3665491" cy="461665"/>
              </a:xfrm>
              <a:prstGeom prst="rect">
                <a:avLst/>
              </a:prstGeom>
              <a:blipFill rotWithShape="1">
                <a:blip r:embed="rId6"/>
                <a:stretch>
                  <a:fillRect b="-19737"/>
                </a:stretch>
              </a:blipFill>
            </p:spPr>
            <p:txBody>
              <a:bodyPr/>
              <a:lstStyle/>
              <a:p>
                <a:r>
                  <a:rPr lang="en-CA">
                    <a:noFill/>
                  </a:rPr>
                  <a:t> </a:t>
                </a:r>
              </a:p>
            </p:txBody>
          </p:sp>
        </mc:Fallback>
      </mc:AlternateContent>
    </p:spTree>
    <p:extLst>
      <p:ext uri="{BB962C8B-B14F-4D97-AF65-F5344CB8AC3E}">
        <p14:creationId xmlns:p14="http://schemas.microsoft.com/office/powerpoint/2010/main" val="3755078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dirty="0" smtClean="0"/>
              <a:t>Why SAT?</a:t>
            </a:r>
            <a:endParaRPr lang="en-US" altLang="en-US" dirty="0"/>
          </a:p>
        </p:txBody>
      </p:sp>
      <p:sp>
        <p:nvSpPr>
          <p:cNvPr id="108547" name="Rectangle 3"/>
          <p:cNvSpPr>
            <a:spLocks noGrp="1" noChangeArrowheads="1"/>
          </p:cNvSpPr>
          <p:nvPr>
            <p:ph type="body" idx="1"/>
          </p:nvPr>
        </p:nvSpPr>
        <p:spPr/>
        <p:txBody>
          <a:bodyPr/>
          <a:lstStyle/>
          <a:p>
            <a:r>
              <a:rPr lang="en-US" altLang="en-US" dirty="0" smtClean="0"/>
              <a:t>SAT is the </a:t>
            </a:r>
            <a:r>
              <a:rPr lang="en-US" altLang="en-US" dirty="0"/>
              <a:t>dominant Boolean reasoning engine for EDA applications. </a:t>
            </a:r>
          </a:p>
          <a:p>
            <a:r>
              <a:rPr lang="en-US" altLang="en-US" dirty="0"/>
              <a:t>SAT is </a:t>
            </a:r>
            <a:r>
              <a:rPr lang="en-US" altLang="en-US" dirty="0" smtClean="0"/>
              <a:t>the original NP-complete problem, </a:t>
            </a:r>
            <a:r>
              <a:rPr lang="en-US" altLang="en-US" dirty="0"/>
              <a:t>so </a:t>
            </a:r>
            <a:r>
              <a:rPr lang="en-US" altLang="en-US" dirty="0" smtClean="0"/>
              <a:t>all known algorithms are worst-case exponential…</a:t>
            </a:r>
            <a:endParaRPr lang="en-US" altLang="en-US" dirty="0"/>
          </a:p>
          <a:p>
            <a:pPr>
              <a:buFont typeface="Wingdings" pitchFamily="2" charset="2"/>
              <a:buNone/>
            </a:pPr>
            <a:endParaRPr lang="en-US" altLang="en-US" dirty="0"/>
          </a:p>
        </p:txBody>
      </p:sp>
    </p:spTree>
    <p:extLst>
      <p:ext uri="{BB962C8B-B14F-4D97-AF65-F5344CB8AC3E}">
        <p14:creationId xmlns:p14="http://schemas.microsoft.com/office/powerpoint/2010/main" val="7808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dirty="0" smtClean="0"/>
              <a:t>Why SAT?</a:t>
            </a:r>
            <a:endParaRPr lang="en-US" altLang="en-US" dirty="0"/>
          </a:p>
        </p:txBody>
      </p:sp>
      <p:sp>
        <p:nvSpPr>
          <p:cNvPr id="108547" name="Rectangle 3"/>
          <p:cNvSpPr>
            <a:spLocks noGrp="1" noChangeArrowheads="1"/>
          </p:cNvSpPr>
          <p:nvPr>
            <p:ph type="body" idx="1"/>
          </p:nvPr>
        </p:nvSpPr>
        <p:spPr/>
        <p:txBody>
          <a:bodyPr/>
          <a:lstStyle/>
          <a:p>
            <a:r>
              <a:rPr lang="en-US" altLang="en-US" dirty="0" smtClean="0"/>
              <a:t>SAT is the </a:t>
            </a:r>
            <a:r>
              <a:rPr lang="en-US" altLang="en-US" dirty="0"/>
              <a:t>dominant Boolean reasoning engine for EDA applications. </a:t>
            </a:r>
          </a:p>
          <a:p>
            <a:r>
              <a:rPr lang="en-US" altLang="en-US" dirty="0"/>
              <a:t>SAT is </a:t>
            </a:r>
            <a:r>
              <a:rPr lang="en-US" altLang="en-US" dirty="0" smtClean="0"/>
              <a:t>the original NP-complete problem, </a:t>
            </a:r>
            <a:r>
              <a:rPr lang="en-US" altLang="en-US" dirty="0"/>
              <a:t>so </a:t>
            </a:r>
            <a:r>
              <a:rPr lang="en-US" altLang="en-US" dirty="0" smtClean="0"/>
              <a:t>all known algorithms are worst-case exponential…</a:t>
            </a:r>
          </a:p>
          <a:p>
            <a:r>
              <a:rPr lang="en-US" altLang="en-US" dirty="0" smtClean="0"/>
              <a:t>… but in practice, SAT solvers routinely solve practical instances with millions of variables!</a:t>
            </a:r>
            <a:endParaRPr lang="en-US" altLang="en-US" dirty="0"/>
          </a:p>
          <a:p>
            <a:pPr>
              <a:buFont typeface="Wingdings" pitchFamily="2" charset="2"/>
              <a:buNone/>
            </a:pPr>
            <a:endParaRPr lang="en-US" altLang="en-US" dirty="0"/>
          </a:p>
        </p:txBody>
      </p:sp>
    </p:spTree>
    <p:extLst>
      <p:ext uri="{BB962C8B-B14F-4D97-AF65-F5344CB8AC3E}">
        <p14:creationId xmlns:p14="http://schemas.microsoft.com/office/powerpoint/2010/main" val="3235524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Learning Goals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a:t>
            </a:fld>
            <a:endParaRPr lang="en-US" sz="1400">
              <a:solidFill>
                <a:srgbClr val="FFFFFF"/>
              </a:solidFill>
            </a:endParaRPr>
          </a:p>
        </p:txBody>
      </p:sp>
      <p:sp>
        <p:nvSpPr>
          <p:cNvPr id="266243" name="Content Placeholder 2"/>
          <p:cNvSpPr txBox="1">
            <a:spLocks/>
          </p:cNvSpPr>
          <p:nvPr/>
        </p:nvSpPr>
        <p:spPr bwMode="auto">
          <a:xfrm>
            <a:off x="371475" y="885825"/>
            <a:ext cx="8770938"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Debug Engineers, Managers</a:t>
            </a:r>
          </a:p>
          <a:p>
            <a:pPr>
              <a:lnSpc>
                <a:spcPct val="130000"/>
              </a:lnSpc>
              <a:spcAft>
                <a:spcPts val="800"/>
              </a:spcAft>
              <a:buClr>
                <a:schemeClr val="tx2"/>
              </a:buClr>
              <a:buSzPct val="75000"/>
              <a:buFont typeface="Wingdings" charset="0"/>
              <a:buChar char="l"/>
              <a:defRPr/>
            </a:pPr>
            <a:r>
              <a:rPr lang="en-US" sz="2800" dirty="0" smtClean="0"/>
              <a:t>CAD Developers, Managers</a:t>
            </a:r>
          </a:p>
          <a:p>
            <a:pPr>
              <a:lnSpc>
                <a:spcPct val="130000"/>
              </a:lnSpc>
              <a:spcAft>
                <a:spcPts val="800"/>
              </a:spcAft>
              <a:buClr>
                <a:schemeClr val="tx2"/>
              </a:buClr>
              <a:buSzPct val="75000"/>
              <a:buFont typeface="Wingdings" charset="0"/>
              <a:buChar char="l"/>
              <a:defRPr/>
            </a:pPr>
            <a:r>
              <a:rPr lang="en-US" sz="2800" dirty="0" smtClean="0"/>
              <a:t>Students, Professors</a:t>
            </a:r>
          </a:p>
          <a:p>
            <a:pPr>
              <a:lnSpc>
                <a:spcPct val="130000"/>
              </a:lnSpc>
              <a:spcAft>
                <a:spcPts val="800"/>
              </a:spcAft>
              <a:buClr>
                <a:schemeClr val="tx2"/>
              </a:buClr>
              <a:buSzPct val="75000"/>
              <a:buFont typeface="Wingdings" charset="0"/>
              <a:buChar char="l"/>
              <a:defRPr/>
            </a:pPr>
            <a:r>
              <a:rPr lang="en-US" sz="2800" dirty="0" smtClean="0"/>
              <a:t>Others</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r>
              <a:rPr lang="en-US" sz="2800" dirty="0" smtClean="0"/>
              <a:t>Familiarity with Formal Techniques (e.g. SAT, Equivalence Checking, Model Checking)?</a:t>
            </a:r>
          </a:p>
        </p:txBody>
      </p:sp>
    </p:spTree>
    <p:extLst>
      <p:ext uri="{BB962C8B-B14F-4D97-AF65-F5344CB8AC3E}">
        <p14:creationId xmlns:p14="http://schemas.microsoft.com/office/powerpoint/2010/main" val="216958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CDCL SAT Algorithm</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40</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77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CDCL = “Conflict-Driven Clause Learning”</a:t>
            </a:r>
          </a:p>
          <a:p>
            <a:pPr>
              <a:lnSpc>
                <a:spcPct val="130000"/>
              </a:lnSpc>
              <a:spcAft>
                <a:spcPts val="800"/>
              </a:spcAft>
              <a:buClr>
                <a:schemeClr val="tx2"/>
              </a:buClr>
              <a:buSzPct val="75000"/>
              <a:buFont typeface="Wingdings" charset="0"/>
              <a:buChar char="l"/>
              <a:defRPr/>
            </a:pPr>
            <a:r>
              <a:rPr lang="en-US" sz="2800" dirty="0" smtClean="0"/>
              <a:t>This is the breakthrough that powers all modern complete SAT solvers.</a:t>
            </a:r>
          </a:p>
          <a:p>
            <a:pPr lvl="1">
              <a:lnSpc>
                <a:spcPct val="130000"/>
              </a:lnSpc>
              <a:spcAft>
                <a:spcPts val="800"/>
              </a:spcAft>
              <a:buClr>
                <a:schemeClr val="tx2"/>
              </a:buClr>
              <a:buSzPct val="75000"/>
              <a:buFont typeface="Wingdings" charset="0"/>
              <a:buChar char="l"/>
              <a:defRPr/>
            </a:pPr>
            <a:r>
              <a:rPr lang="en-US" sz="2000" dirty="0" smtClean="0"/>
              <a:t>Marques-Silva, </a:t>
            </a:r>
            <a:r>
              <a:rPr lang="en-US" sz="2000" dirty="0" err="1" smtClean="0"/>
              <a:t>Sakallah</a:t>
            </a:r>
            <a:r>
              <a:rPr lang="en-US" sz="2000" dirty="0" smtClean="0"/>
              <a:t>, “GRASP: A Search Algorithm for Propositional Satisfiability,” IEEE Trans. Computers, C-48, 1999.</a:t>
            </a:r>
          </a:p>
          <a:p>
            <a:pPr lvl="1">
              <a:lnSpc>
                <a:spcPct val="130000"/>
              </a:lnSpc>
              <a:spcAft>
                <a:spcPts val="800"/>
              </a:spcAft>
              <a:buClr>
                <a:schemeClr val="tx2"/>
              </a:buClr>
              <a:buSzPct val="75000"/>
              <a:buFont typeface="Wingdings" charset="0"/>
              <a:buChar char="l"/>
              <a:defRPr/>
            </a:pPr>
            <a:r>
              <a:rPr lang="en-US" sz="2100" dirty="0" err="1" smtClean="0"/>
              <a:t>Moskewicz</a:t>
            </a:r>
            <a:r>
              <a:rPr lang="en-US" sz="2100" dirty="0" smtClean="0"/>
              <a:t>, Madigan, Zhao, Zhang, Malik, “Chaff:  Engineering an Efficient SAT Solver,” DAC 2001.</a:t>
            </a:r>
          </a:p>
          <a:p>
            <a:pPr marL="0" indent="0">
              <a:lnSpc>
                <a:spcPct val="130000"/>
              </a:lnSpc>
              <a:spcAft>
                <a:spcPts val="800"/>
              </a:spcAft>
              <a:buClr>
                <a:schemeClr val="tx2"/>
              </a:buClr>
              <a:buSzPct val="75000"/>
              <a:defRPr/>
            </a:pPr>
            <a:r>
              <a:rPr lang="en-US" sz="2800" dirty="0" smtClean="0"/>
              <a:t>Loop</a:t>
            </a:r>
          </a:p>
          <a:p>
            <a:pPr marL="342900" lvl="1" indent="0">
              <a:lnSpc>
                <a:spcPct val="130000"/>
              </a:lnSpc>
              <a:spcAft>
                <a:spcPts val="800"/>
              </a:spcAft>
              <a:buClr>
                <a:schemeClr val="tx2"/>
              </a:buClr>
              <a:buSzPct val="75000"/>
              <a:defRPr/>
            </a:pPr>
            <a:r>
              <a:rPr lang="en-US" sz="2800" dirty="0" smtClean="0">
                <a:solidFill>
                  <a:srgbClr val="FFFF00"/>
                </a:solidFill>
              </a:rPr>
              <a:t>Choose</a:t>
            </a:r>
            <a:r>
              <a:rPr lang="en-US" sz="2800" dirty="0" smtClean="0"/>
              <a:t> a literal to make true.  (If none left, problem is SAT.)</a:t>
            </a:r>
          </a:p>
          <a:p>
            <a:pPr marL="342900" lvl="1" indent="0">
              <a:lnSpc>
                <a:spcPct val="130000"/>
              </a:lnSpc>
              <a:spcAft>
                <a:spcPts val="800"/>
              </a:spcAft>
              <a:buClr>
                <a:schemeClr val="tx2"/>
              </a:buClr>
              <a:buSzPct val="75000"/>
              <a:defRPr/>
            </a:pPr>
            <a:r>
              <a:rPr lang="en-US" sz="2800" dirty="0" smtClean="0">
                <a:solidFill>
                  <a:srgbClr val="FFFF00"/>
                </a:solidFill>
              </a:rPr>
              <a:t>Propagate</a:t>
            </a:r>
            <a:r>
              <a:rPr lang="en-US" sz="2800" dirty="0" smtClean="0"/>
              <a:t> implications of the choice.</a:t>
            </a:r>
          </a:p>
          <a:p>
            <a:pPr marL="342900" lvl="1" indent="0">
              <a:lnSpc>
                <a:spcPct val="130000"/>
              </a:lnSpc>
              <a:spcAft>
                <a:spcPts val="800"/>
              </a:spcAft>
              <a:buClr>
                <a:schemeClr val="tx2"/>
              </a:buClr>
              <a:buSzPct val="75000"/>
              <a:defRPr/>
            </a:pPr>
            <a:r>
              <a:rPr lang="en-US" sz="2800" dirty="0" smtClean="0"/>
              <a:t>If there is a conflict, </a:t>
            </a:r>
            <a:r>
              <a:rPr lang="en-US" sz="2800" dirty="0" smtClean="0">
                <a:solidFill>
                  <a:srgbClr val="FFFF00"/>
                </a:solidFill>
              </a:rPr>
              <a:t>learn</a:t>
            </a:r>
            <a:r>
              <a:rPr lang="en-US" sz="2800" dirty="0" smtClean="0"/>
              <a:t> a clause and </a:t>
            </a:r>
            <a:r>
              <a:rPr lang="en-US" sz="2800" dirty="0" smtClean="0">
                <a:solidFill>
                  <a:srgbClr val="FFFF00"/>
                </a:solidFill>
              </a:rPr>
              <a:t>backtrack</a:t>
            </a:r>
            <a:r>
              <a:rPr lang="en-US" sz="2800" dirty="0" smtClean="0"/>
              <a:t>.</a:t>
            </a:r>
          </a:p>
          <a:p>
            <a:pPr marL="800100" lvl="2" indent="0">
              <a:lnSpc>
                <a:spcPct val="130000"/>
              </a:lnSpc>
              <a:spcAft>
                <a:spcPts val="800"/>
              </a:spcAft>
              <a:buClr>
                <a:schemeClr val="tx2"/>
              </a:buClr>
              <a:buSzPct val="75000"/>
              <a:defRPr/>
            </a:pPr>
            <a:r>
              <a:rPr lang="en-US" sz="2800" dirty="0" smtClean="0"/>
              <a:t>(If nowhere left to backtrack to, problem is UNSAT.)</a:t>
            </a:r>
          </a:p>
          <a:p>
            <a:pPr marL="0" indent="0">
              <a:lnSpc>
                <a:spcPct val="130000"/>
              </a:lnSpc>
              <a:spcAft>
                <a:spcPts val="800"/>
              </a:spcAft>
              <a:buClr>
                <a:schemeClr val="tx2"/>
              </a:buClr>
              <a:buSzPct val="75000"/>
              <a:defRPr/>
            </a:pPr>
            <a:r>
              <a:rPr lang="en-US" sz="2800" dirty="0" err="1" smtClean="0"/>
              <a:t>EndLoop</a:t>
            </a:r>
            <a:endParaRPr lang="en-US" sz="2800" dirty="0" smtClean="0"/>
          </a:p>
          <a:p>
            <a:pPr>
              <a:lnSpc>
                <a:spcPct val="130000"/>
              </a:lnSpc>
              <a:spcAft>
                <a:spcPts val="800"/>
              </a:spcAft>
              <a:buClr>
                <a:schemeClr val="tx2"/>
              </a:buClr>
              <a:buSzPct val="75000"/>
              <a:buFont typeface="Wingdings" charset="0"/>
              <a:buChar char="l"/>
              <a:defRPr/>
            </a:pPr>
            <a:endParaRPr lang="en-US" sz="2800" dirty="0" smtClean="0"/>
          </a:p>
        </p:txBody>
      </p:sp>
    </p:spTree>
    <p:extLst>
      <p:ext uri="{BB962C8B-B14F-4D97-AF65-F5344CB8AC3E}">
        <p14:creationId xmlns:p14="http://schemas.microsoft.com/office/powerpoint/2010/main" val="3836443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Open-Source SAT Solvers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41</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9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There are many, state-of-the-art, open-source SAT solvers available.</a:t>
            </a:r>
          </a:p>
          <a:p>
            <a:pPr lvl="1">
              <a:lnSpc>
                <a:spcPct val="130000"/>
              </a:lnSpc>
              <a:spcAft>
                <a:spcPts val="800"/>
              </a:spcAft>
              <a:buClr>
                <a:schemeClr val="tx2"/>
              </a:buClr>
              <a:buSzPct val="75000"/>
              <a:buFont typeface="Wingdings" charset="0"/>
              <a:buChar char="l"/>
              <a:defRPr/>
            </a:pPr>
            <a:r>
              <a:rPr lang="en-US" sz="2800" dirty="0" smtClean="0"/>
              <a:t>This is part of what has made progress so fast.</a:t>
            </a:r>
          </a:p>
          <a:p>
            <a:pPr lvl="1">
              <a:lnSpc>
                <a:spcPct val="130000"/>
              </a:lnSpc>
              <a:spcAft>
                <a:spcPts val="800"/>
              </a:spcAft>
              <a:buClr>
                <a:schemeClr val="tx2"/>
              </a:buClr>
              <a:buSzPct val="75000"/>
              <a:buFont typeface="Wingdings" charset="0"/>
              <a:buChar char="l"/>
              <a:defRPr/>
            </a:pPr>
            <a:r>
              <a:rPr lang="en-US" sz="2800" dirty="0" smtClean="0"/>
              <a:t>A great starting point is </a:t>
            </a:r>
            <a:r>
              <a:rPr lang="en-US" sz="2800" dirty="0" err="1" smtClean="0"/>
              <a:t>MiniSAT</a:t>
            </a:r>
            <a:r>
              <a:rPr lang="en-US" sz="2800" dirty="0" smtClean="0"/>
              <a:t>, by </a:t>
            </a:r>
            <a:r>
              <a:rPr lang="en-US" sz="2800" dirty="0" err="1" smtClean="0"/>
              <a:t>Niklas</a:t>
            </a:r>
            <a:r>
              <a:rPr lang="en-US" sz="2800" dirty="0" smtClean="0"/>
              <a:t> </a:t>
            </a:r>
            <a:r>
              <a:rPr lang="en-US" sz="2800" dirty="0" err="1" smtClean="0"/>
              <a:t>Eén</a:t>
            </a:r>
            <a:r>
              <a:rPr lang="en-US" sz="2800" dirty="0" smtClean="0"/>
              <a:t> and </a:t>
            </a:r>
            <a:r>
              <a:rPr lang="en-US" sz="2800" dirty="0" err="1" smtClean="0"/>
              <a:t>Niklas</a:t>
            </a:r>
            <a:r>
              <a:rPr lang="en-US" sz="2800" dirty="0" smtClean="0"/>
              <a:t> </a:t>
            </a:r>
            <a:r>
              <a:rPr lang="en-US" sz="2800" dirty="0" err="1" smtClean="0"/>
              <a:t>Sörensseon</a:t>
            </a:r>
            <a:r>
              <a:rPr lang="en-US" sz="2800" dirty="0" smtClean="0"/>
              <a:t>:                  </a:t>
            </a:r>
            <a:r>
              <a:rPr lang="en-US" sz="2800" dirty="0" smtClean="0">
                <a:hlinkClick r:id="rId3"/>
              </a:rPr>
              <a:t>http://www.minisat.se</a:t>
            </a:r>
            <a:endParaRPr lang="en-US" sz="2800" dirty="0" smtClean="0"/>
          </a:p>
          <a:p>
            <a:pPr lvl="1">
              <a:lnSpc>
                <a:spcPct val="130000"/>
              </a:lnSpc>
              <a:spcAft>
                <a:spcPts val="800"/>
              </a:spcAft>
              <a:buClr>
                <a:schemeClr val="tx2"/>
              </a:buClr>
              <a:buSzPct val="75000"/>
              <a:buFont typeface="Wingdings" charset="0"/>
              <a:buChar char="l"/>
              <a:defRPr/>
            </a:pPr>
            <a:r>
              <a:rPr lang="en-US" sz="2800" dirty="0" smtClean="0"/>
              <a:t>There is also the annual SAT Competition, to follow the latest developments:  </a:t>
            </a:r>
            <a:r>
              <a:rPr lang="en-US" sz="2800" dirty="0" smtClean="0">
                <a:hlinkClick r:id="rId4"/>
              </a:rPr>
              <a:t>http://www.satcompetition.org</a:t>
            </a:r>
            <a:endParaRPr lang="en-US" sz="2800" dirty="0" smtClean="0"/>
          </a:p>
          <a:p>
            <a:pPr lvl="1">
              <a:lnSpc>
                <a:spcPct val="130000"/>
              </a:lnSpc>
              <a:spcAft>
                <a:spcPts val="800"/>
              </a:spcAft>
              <a:buClr>
                <a:schemeClr val="tx2"/>
              </a:buClr>
              <a:buSzPct val="75000"/>
              <a:buFont typeface="Wingdings" charset="0"/>
              <a:buChar char="l"/>
              <a:defRPr/>
            </a:pPr>
            <a:r>
              <a:rPr lang="en-US" sz="2800" dirty="0" smtClean="0"/>
              <a:t>And there is the annual SAT conference:  </a:t>
            </a:r>
            <a:r>
              <a:rPr lang="en-US" sz="2800" dirty="0" smtClean="0">
                <a:hlinkClick r:id="rId5"/>
              </a:rPr>
              <a:t>http://www.satlive.org</a:t>
            </a:r>
            <a:endParaRPr lang="en-US" sz="2800" dirty="0" smtClean="0"/>
          </a:p>
          <a:p>
            <a:pPr marL="457200" lvl="1" indent="0">
              <a:lnSpc>
                <a:spcPct val="130000"/>
              </a:lnSpc>
              <a:spcAft>
                <a:spcPts val="800"/>
              </a:spcAft>
              <a:buClr>
                <a:schemeClr val="tx2"/>
              </a:buClr>
              <a:buSzPct val="75000"/>
              <a:defRPr/>
            </a:pPr>
            <a:endParaRPr lang="en-US" sz="2800" dirty="0"/>
          </a:p>
          <a:p>
            <a:pPr marL="114300" indent="0">
              <a:lnSpc>
                <a:spcPct val="130000"/>
              </a:lnSpc>
              <a:spcAft>
                <a:spcPts val="800"/>
              </a:spcAft>
              <a:buClr>
                <a:schemeClr val="tx2"/>
              </a:buClr>
              <a:buSzPct val="75000"/>
              <a:defRPr/>
            </a:pPr>
            <a:endParaRPr lang="en-US" sz="2800" dirty="0"/>
          </a:p>
        </p:txBody>
      </p:sp>
    </p:spTree>
    <p:extLst>
      <p:ext uri="{BB962C8B-B14F-4D97-AF65-F5344CB8AC3E}">
        <p14:creationId xmlns:p14="http://schemas.microsoft.com/office/powerpoint/2010/main" val="210682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Variations:  Incremental SAT</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42</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If solving a series of SAT problems, in which constraints are only added, the solver can re-use everything it has learned so far.</a:t>
            </a:r>
          </a:p>
          <a:p>
            <a:pPr>
              <a:lnSpc>
                <a:spcPct val="130000"/>
              </a:lnSpc>
              <a:spcAft>
                <a:spcPts val="800"/>
              </a:spcAft>
              <a:buClr>
                <a:schemeClr val="tx2"/>
              </a:buClr>
              <a:buSzPct val="75000"/>
              <a:buFont typeface="Wingdings" charset="0"/>
              <a:buChar char="l"/>
              <a:defRPr/>
            </a:pPr>
            <a:r>
              <a:rPr lang="en-US" sz="2800" dirty="0" smtClean="0"/>
              <a:t>This can be a huge efficiency boost.  It’s worth trying to formulate problems to take advantage of this.</a:t>
            </a:r>
          </a:p>
          <a:p>
            <a:pPr marL="457200" lvl="1" indent="0">
              <a:lnSpc>
                <a:spcPct val="130000"/>
              </a:lnSpc>
              <a:spcAft>
                <a:spcPts val="800"/>
              </a:spcAft>
              <a:buClr>
                <a:schemeClr val="tx2"/>
              </a:buClr>
              <a:buSzPct val="75000"/>
              <a:defRPr/>
            </a:pPr>
            <a:endParaRPr lang="en-US" sz="2800" dirty="0"/>
          </a:p>
          <a:p>
            <a:pPr marL="114300" indent="0">
              <a:lnSpc>
                <a:spcPct val="130000"/>
              </a:lnSpc>
              <a:spcAft>
                <a:spcPts val="800"/>
              </a:spcAft>
              <a:buClr>
                <a:schemeClr val="tx2"/>
              </a:buClr>
              <a:buSzPct val="75000"/>
              <a:defRPr/>
            </a:pPr>
            <a:endParaRPr lang="en-US" sz="2800" dirty="0"/>
          </a:p>
        </p:txBody>
      </p:sp>
    </p:spTree>
    <p:extLst>
      <p:ext uri="{BB962C8B-B14F-4D97-AF65-F5344CB8AC3E}">
        <p14:creationId xmlns:p14="http://schemas.microsoft.com/office/powerpoint/2010/main" val="415066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Variations:  ALL-SAT, #SAT</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43</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Sometimes, you want all solutions, not just a solution (ALL-SAT), or a count of the number of solutions (#SAT)</a:t>
            </a:r>
          </a:p>
          <a:p>
            <a:pPr>
              <a:lnSpc>
                <a:spcPct val="130000"/>
              </a:lnSpc>
              <a:spcAft>
                <a:spcPts val="800"/>
              </a:spcAft>
              <a:buClr>
                <a:schemeClr val="tx2"/>
              </a:buClr>
              <a:buSzPct val="75000"/>
              <a:buFont typeface="Wingdings" charset="0"/>
              <a:buChar char="l"/>
              <a:defRPr/>
            </a:pPr>
            <a:r>
              <a:rPr lang="en-US" sz="2800" dirty="0" smtClean="0"/>
              <a:t>This is theoretically a much harder problem, and current solvers are not nearly as good as normal SAT solvers.</a:t>
            </a:r>
          </a:p>
          <a:p>
            <a:pPr>
              <a:lnSpc>
                <a:spcPct val="130000"/>
              </a:lnSpc>
              <a:spcAft>
                <a:spcPts val="800"/>
              </a:spcAft>
              <a:buClr>
                <a:schemeClr val="tx2"/>
              </a:buClr>
              <a:buSzPct val="75000"/>
              <a:buFont typeface="Wingdings" charset="0"/>
              <a:buChar char="l"/>
              <a:defRPr/>
            </a:pPr>
            <a:r>
              <a:rPr lang="en-US" sz="2800" dirty="0" smtClean="0"/>
              <a:t>If the number of solutions is small, you can do this efficiently via incremental SAT, by adding a “blocking clause” whenever you find a solution.</a:t>
            </a:r>
          </a:p>
          <a:p>
            <a:pPr marL="457200" lvl="1" indent="0">
              <a:lnSpc>
                <a:spcPct val="130000"/>
              </a:lnSpc>
              <a:spcAft>
                <a:spcPts val="800"/>
              </a:spcAft>
              <a:buClr>
                <a:schemeClr val="tx2"/>
              </a:buClr>
              <a:buSzPct val="75000"/>
              <a:defRPr/>
            </a:pPr>
            <a:endParaRPr lang="en-US" sz="2800" dirty="0"/>
          </a:p>
          <a:p>
            <a:pPr marL="114300" indent="0">
              <a:lnSpc>
                <a:spcPct val="130000"/>
              </a:lnSpc>
              <a:spcAft>
                <a:spcPts val="800"/>
              </a:spcAft>
              <a:buClr>
                <a:schemeClr val="tx2"/>
              </a:buClr>
              <a:buSzPct val="75000"/>
              <a:defRPr/>
            </a:pPr>
            <a:endParaRPr lang="en-US" sz="2800" dirty="0"/>
          </a:p>
        </p:txBody>
      </p:sp>
    </p:spTree>
    <p:extLst>
      <p:ext uri="{BB962C8B-B14F-4D97-AF65-F5344CB8AC3E}">
        <p14:creationId xmlns:p14="http://schemas.microsoft.com/office/powerpoint/2010/main" val="982150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Variations:  MAX-SAT</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44</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MAX-SAT is the problem of finding an assignment that satisfies as many clauses as possible.</a:t>
            </a:r>
          </a:p>
          <a:p>
            <a:pPr>
              <a:lnSpc>
                <a:spcPct val="130000"/>
              </a:lnSpc>
              <a:spcAft>
                <a:spcPts val="800"/>
              </a:spcAft>
              <a:buClr>
                <a:schemeClr val="tx2"/>
              </a:buClr>
              <a:buSzPct val="75000"/>
              <a:buFont typeface="Wingdings" charset="0"/>
              <a:buChar char="l"/>
              <a:defRPr/>
            </a:pPr>
            <a:r>
              <a:rPr lang="en-US" sz="2800" dirty="0" smtClean="0"/>
              <a:t>In theory, finding the optimum solution is “harder” than SAT.  Current solvers do not scale to practical sizes needed for EDA applications.</a:t>
            </a:r>
          </a:p>
          <a:p>
            <a:pPr>
              <a:lnSpc>
                <a:spcPct val="130000"/>
              </a:lnSpc>
              <a:spcAft>
                <a:spcPts val="800"/>
              </a:spcAft>
              <a:buClr>
                <a:schemeClr val="tx2"/>
              </a:buClr>
              <a:buSzPct val="75000"/>
              <a:buFont typeface="Wingdings" charset="0"/>
              <a:buChar char="l"/>
              <a:defRPr/>
            </a:pPr>
            <a:r>
              <a:rPr lang="en-US" sz="2800" dirty="0" smtClean="0"/>
              <a:t>In practice, it’s often possible to find heuristically useful, good-enough solution.</a:t>
            </a:r>
          </a:p>
          <a:p>
            <a:pPr marL="457200" lvl="1" indent="0">
              <a:lnSpc>
                <a:spcPct val="130000"/>
              </a:lnSpc>
              <a:spcAft>
                <a:spcPts val="800"/>
              </a:spcAft>
              <a:buClr>
                <a:schemeClr val="tx2"/>
              </a:buClr>
              <a:buSzPct val="75000"/>
              <a:defRPr/>
            </a:pPr>
            <a:endParaRPr lang="en-US" sz="2800" dirty="0"/>
          </a:p>
          <a:p>
            <a:pPr marL="114300" indent="0">
              <a:lnSpc>
                <a:spcPct val="130000"/>
              </a:lnSpc>
              <a:spcAft>
                <a:spcPts val="800"/>
              </a:spcAft>
              <a:buClr>
                <a:schemeClr val="tx2"/>
              </a:buClr>
              <a:buSzPct val="75000"/>
              <a:defRPr/>
            </a:pPr>
            <a:endParaRPr lang="en-US" sz="2800" dirty="0"/>
          </a:p>
        </p:txBody>
      </p:sp>
    </p:spTree>
    <p:extLst>
      <p:ext uri="{BB962C8B-B14F-4D97-AF65-F5344CB8AC3E}">
        <p14:creationId xmlns:p14="http://schemas.microsoft.com/office/powerpoint/2010/main" val="2936369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Variations:  UNSAT Core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45</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UNSAT Core is the similar problem of finding a small subset of the clauses that is still </a:t>
            </a:r>
            <a:r>
              <a:rPr lang="en-US" sz="2800" dirty="0" err="1" smtClean="0"/>
              <a:t>unsatisfiable</a:t>
            </a:r>
            <a:r>
              <a:rPr lang="en-US" sz="2800" dirty="0" smtClean="0"/>
              <a:t>.</a:t>
            </a:r>
          </a:p>
          <a:p>
            <a:pPr>
              <a:lnSpc>
                <a:spcPct val="130000"/>
              </a:lnSpc>
              <a:spcAft>
                <a:spcPts val="800"/>
              </a:spcAft>
              <a:buClr>
                <a:schemeClr val="tx2"/>
              </a:buClr>
              <a:buSzPct val="75000"/>
              <a:buFont typeface="Wingdings" charset="0"/>
              <a:buChar char="l"/>
              <a:defRPr/>
            </a:pPr>
            <a:r>
              <a:rPr lang="en-US" sz="2800" dirty="0" smtClean="0"/>
              <a:t>As with MAX-SAT, in theory, finding the optimum solution is “harder” than SAT.</a:t>
            </a:r>
          </a:p>
          <a:p>
            <a:pPr>
              <a:lnSpc>
                <a:spcPct val="130000"/>
              </a:lnSpc>
              <a:spcAft>
                <a:spcPts val="800"/>
              </a:spcAft>
              <a:buClr>
                <a:schemeClr val="tx2"/>
              </a:buClr>
              <a:buSzPct val="75000"/>
              <a:buFont typeface="Wingdings" charset="0"/>
              <a:buChar char="l"/>
              <a:defRPr/>
            </a:pPr>
            <a:r>
              <a:rPr lang="en-US" sz="2800" dirty="0" smtClean="0"/>
              <a:t>In practice, it’s often possible to find heuristically useful, good-enough solution (e.g., “minimal” vs. “minimum”).  This can extracted efficiently from a normal run of a SAT solver.</a:t>
            </a:r>
          </a:p>
          <a:p>
            <a:pPr marL="457200" lvl="1" indent="0">
              <a:lnSpc>
                <a:spcPct val="130000"/>
              </a:lnSpc>
              <a:spcAft>
                <a:spcPts val="800"/>
              </a:spcAft>
              <a:buClr>
                <a:schemeClr val="tx2"/>
              </a:buClr>
              <a:buSzPct val="75000"/>
              <a:defRPr/>
            </a:pPr>
            <a:endParaRPr lang="en-US" sz="2800" dirty="0"/>
          </a:p>
          <a:p>
            <a:pPr marL="114300" indent="0">
              <a:lnSpc>
                <a:spcPct val="130000"/>
              </a:lnSpc>
              <a:spcAft>
                <a:spcPts val="800"/>
              </a:spcAft>
              <a:buClr>
                <a:schemeClr val="tx2"/>
              </a:buClr>
              <a:buSzPct val="75000"/>
              <a:defRPr/>
            </a:pPr>
            <a:endParaRPr lang="en-US" sz="2800" dirty="0"/>
          </a:p>
        </p:txBody>
      </p:sp>
    </p:spTree>
    <p:extLst>
      <p:ext uri="{BB962C8B-B14F-4D97-AF65-F5344CB8AC3E}">
        <p14:creationId xmlns:p14="http://schemas.microsoft.com/office/powerpoint/2010/main" val="1921423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Variations:  Backbones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46</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A backbone is a set of literals that are true for all satisfying assignments.</a:t>
            </a:r>
          </a:p>
          <a:p>
            <a:pPr lvl="1">
              <a:lnSpc>
                <a:spcPct val="130000"/>
              </a:lnSpc>
              <a:spcAft>
                <a:spcPts val="800"/>
              </a:spcAft>
              <a:buClr>
                <a:schemeClr val="tx2"/>
              </a:buClr>
              <a:buSzPct val="75000"/>
              <a:buFont typeface="Wingdings" charset="0"/>
              <a:buChar char="l"/>
              <a:defRPr/>
            </a:pPr>
            <a:r>
              <a:rPr lang="en-US" sz="2800" dirty="0" smtClean="0"/>
              <a:t>You can also think of this as a cube that covers all satisfying assignments.</a:t>
            </a:r>
          </a:p>
          <a:p>
            <a:pPr>
              <a:lnSpc>
                <a:spcPct val="130000"/>
              </a:lnSpc>
              <a:spcAft>
                <a:spcPts val="800"/>
              </a:spcAft>
              <a:buClr>
                <a:schemeClr val="tx2"/>
              </a:buClr>
              <a:buSzPct val="75000"/>
              <a:buFont typeface="Wingdings" charset="0"/>
              <a:buChar char="l"/>
              <a:defRPr/>
            </a:pPr>
            <a:r>
              <a:rPr lang="en-US" sz="2800" dirty="0" smtClean="0"/>
              <a:t>Backbones don’t always exist, but they are very useful if there’s a big backbone.</a:t>
            </a:r>
          </a:p>
          <a:p>
            <a:pPr>
              <a:lnSpc>
                <a:spcPct val="130000"/>
              </a:lnSpc>
              <a:spcAft>
                <a:spcPts val="800"/>
              </a:spcAft>
              <a:buClr>
                <a:schemeClr val="tx2"/>
              </a:buClr>
              <a:buSzPct val="75000"/>
              <a:buFont typeface="Wingdings" charset="0"/>
              <a:buChar char="l"/>
              <a:defRPr/>
            </a:pPr>
            <a:r>
              <a:rPr lang="en-US" sz="2800" dirty="0" smtClean="0"/>
              <a:t>Good heuristic solutions exist, based on repeatedly calling (incremental) SAT or (approximate) UNSAT Core.</a:t>
            </a:r>
          </a:p>
          <a:p>
            <a:pPr marL="457200" lvl="1" indent="0">
              <a:lnSpc>
                <a:spcPct val="130000"/>
              </a:lnSpc>
              <a:spcAft>
                <a:spcPts val="800"/>
              </a:spcAft>
              <a:buClr>
                <a:schemeClr val="tx2"/>
              </a:buClr>
              <a:buSzPct val="75000"/>
              <a:defRPr/>
            </a:pPr>
            <a:endParaRPr lang="en-US" sz="2800" dirty="0"/>
          </a:p>
          <a:p>
            <a:pPr marL="114300" indent="0">
              <a:lnSpc>
                <a:spcPct val="130000"/>
              </a:lnSpc>
              <a:spcAft>
                <a:spcPts val="800"/>
              </a:spcAft>
              <a:buClr>
                <a:schemeClr val="tx2"/>
              </a:buClr>
              <a:buSzPct val="75000"/>
              <a:defRPr/>
            </a:pPr>
            <a:endParaRPr lang="en-US" sz="2800" dirty="0"/>
          </a:p>
        </p:txBody>
      </p:sp>
    </p:spTree>
    <p:extLst>
      <p:ext uri="{BB962C8B-B14F-4D97-AF65-F5344CB8AC3E}">
        <p14:creationId xmlns:p14="http://schemas.microsoft.com/office/powerpoint/2010/main" val="1921423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274284"/>
            <a:ext cx="8966200" cy="646973"/>
          </a:xfrm>
        </p:spPr>
        <p:txBody>
          <a:bodyPr>
            <a:spAutoFit/>
          </a:bodyPr>
          <a:lstStyle/>
          <a:p>
            <a:pPr>
              <a:lnSpc>
                <a:spcPct val="100000"/>
              </a:lnSpc>
            </a:pPr>
            <a:r>
              <a:rPr lang="en-US" dirty="0" smtClean="0">
                <a:solidFill>
                  <a:srgbClr val="D5EBFF"/>
                </a:solidFill>
                <a:latin typeface="Arial" charset="0"/>
              </a:rPr>
              <a:t>SMT (Satisfiability Modulo Theories)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47</a:t>
            </a:fld>
            <a:endParaRPr lang="en-US" sz="1400">
              <a:solidFill>
                <a:srgbClr val="FFFFFF"/>
              </a:solidFill>
            </a:endParaRPr>
          </a:p>
        </p:txBody>
      </p:sp>
      <p:sp>
        <p:nvSpPr>
          <p:cNvPr id="7" name="Content Placeholder 2"/>
          <p:cNvSpPr txBox="1">
            <a:spLocks/>
          </p:cNvSpPr>
          <p:nvPr/>
        </p:nvSpPr>
        <p:spPr bwMode="auto">
          <a:xfrm>
            <a:off x="371475" y="1203325"/>
            <a:ext cx="837571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700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nSpc>
                <a:spcPct val="130000"/>
              </a:lnSpc>
              <a:spcAft>
                <a:spcPts val="800"/>
              </a:spcAft>
              <a:buClr>
                <a:schemeClr val="tx2"/>
              </a:buClr>
              <a:buSzPct val="75000"/>
              <a:defRPr/>
            </a:pPr>
            <a:r>
              <a:rPr lang="en-US" sz="2800" dirty="0"/>
              <a:t>A</a:t>
            </a:r>
            <a:r>
              <a:rPr lang="en-US" sz="2800" dirty="0" smtClean="0"/>
              <a:t> SAT solver with special superpowers </a:t>
            </a:r>
            <a:r>
              <a:rPr lang="en-US" sz="2800" dirty="0" smtClean="0">
                <a:sym typeface="Wingdings" panose="05000000000000000000" pitchFamily="2" charset="2"/>
              </a:rPr>
              <a:t></a:t>
            </a:r>
          </a:p>
          <a:p>
            <a:pPr>
              <a:lnSpc>
                <a:spcPct val="130000"/>
              </a:lnSpc>
              <a:spcAft>
                <a:spcPts val="800"/>
              </a:spcAft>
              <a:buClr>
                <a:schemeClr val="tx2"/>
              </a:buClr>
              <a:buSzPct val="75000"/>
              <a:buFont typeface="Wingdings" charset="0"/>
              <a:buChar char="l"/>
              <a:defRPr/>
            </a:pPr>
            <a:r>
              <a:rPr lang="en-US" sz="2800" dirty="0" smtClean="0">
                <a:sym typeface="Wingdings" panose="05000000000000000000" pitchFamily="2" charset="2"/>
              </a:rPr>
              <a:t>Often, it’s convenient to reason about things at a more abstract level:  e.g., bit vectors, integers, real numbers, arrays, etc.</a:t>
            </a:r>
          </a:p>
          <a:p>
            <a:pPr>
              <a:lnSpc>
                <a:spcPct val="130000"/>
              </a:lnSpc>
              <a:spcAft>
                <a:spcPts val="800"/>
              </a:spcAft>
              <a:buClr>
                <a:schemeClr val="tx2"/>
              </a:buClr>
              <a:buSzPct val="75000"/>
              <a:buFont typeface="Wingdings" charset="0"/>
              <a:buChar char="l"/>
              <a:defRPr/>
            </a:pPr>
            <a:r>
              <a:rPr lang="en-US" sz="2800" dirty="0" smtClean="0">
                <a:sym typeface="Wingdings" panose="05000000000000000000" pitchFamily="2" charset="2"/>
              </a:rPr>
              <a:t>An SMT solver is just a SAT solver interacting with specialized theory solvers.</a:t>
            </a:r>
          </a:p>
          <a:p>
            <a:pPr>
              <a:lnSpc>
                <a:spcPct val="130000"/>
              </a:lnSpc>
              <a:spcAft>
                <a:spcPts val="800"/>
              </a:spcAft>
              <a:buClr>
                <a:schemeClr val="tx2"/>
              </a:buClr>
              <a:buSzPct val="75000"/>
              <a:buFont typeface="Wingdings" charset="0"/>
              <a:buChar char="l"/>
              <a:defRPr/>
            </a:pPr>
            <a:r>
              <a:rPr lang="en-US" sz="2800" dirty="0" smtClean="0">
                <a:sym typeface="Wingdings" panose="05000000000000000000" pitchFamily="2" charset="2"/>
              </a:rPr>
              <a:t>Some theories are computationally much harder than Boolean SAT, but reasoning at the higher level of abstraction can be a big win.</a:t>
            </a:r>
          </a:p>
          <a:p>
            <a:pPr>
              <a:lnSpc>
                <a:spcPct val="130000"/>
              </a:lnSpc>
              <a:spcAft>
                <a:spcPts val="800"/>
              </a:spcAft>
              <a:buClr>
                <a:schemeClr val="tx2"/>
              </a:buClr>
              <a:buSzPct val="75000"/>
              <a:buFont typeface="Wingdings" charset="0"/>
              <a:buChar char="l"/>
              <a:defRPr/>
            </a:pPr>
            <a:r>
              <a:rPr lang="en-US" sz="2800" dirty="0" smtClean="0">
                <a:sym typeface="Wingdings" panose="05000000000000000000" pitchFamily="2" charset="2"/>
              </a:rPr>
              <a:t>The leading solver, Z3, is publicly available for non-commercial use:  </a:t>
            </a:r>
            <a:r>
              <a:rPr lang="en-US" sz="2800" dirty="0" smtClean="0">
                <a:sym typeface="Wingdings" panose="05000000000000000000" pitchFamily="2" charset="2"/>
                <a:hlinkClick r:id="rId3"/>
              </a:rPr>
              <a:t>http://z3.codeplex.com</a:t>
            </a:r>
            <a:endParaRPr lang="en-US" sz="2800" dirty="0" smtClean="0">
              <a:sym typeface="Wingdings" panose="05000000000000000000" pitchFamily="2" charset="2"/>
            </a:endParaRPr>
          </a:p>
          <a:p>
            <a:pPr>
              <a:lnSpc>
                <a:spcPct val="130000"/>
              </a:lnSpc>
              <a:spcAft>
                <a:spcPts val="800"/>
              </a:spcAft>
              <a:buClr>
                <a:schemeClr val="tx2"/>
              </a:buClr>
              <a:buSzPct val="75000"/>
              <a:buFont typeface="Wingdings" charset="0"/>
              <a:buChar char="l"/>
              <a:defRPr/>
            </a:pPr>
            <a:r>
              <a:rPr lang="en-US" sz="2800" dirty="0" smtClean="0">
                <a:sym typeface="Wingdings" panose="05000000000000000000" pitchFamily="2" charset="2"/>
              </a:rPr>
              <a:t>CVC is a very general, completely open-source solver:  </a:t>
            </a:r>
            <a:r>
              <a:rPr lang="en-US" sz="2800" dirty="0" smtClean="0">
                <a:sym typeface="Wingdings" panose="05000000000000000000" pitchFamily="2" charset="2"/>
                <a:hlinkClick r:id="rId4"/>
              </a:rPr>
              <a:t>http://cvc4.cs.nyu.edu</a:t>
            </a:r>
            <a:endParaRPr lang="en-US" sz="2800" dirty="0" smtClean="0">
              <a:sym typeface="Wingdings" panose="05000000000000000000" pitchFamily="2" charset="2"/>
            </a:endParaRPr>
          </a:p>
          <a:p>
            <a:pPr>
              <a:lnSpc>
                <a:spcPct val="130000"/>
              </a:lnSpc>
              <a:spcAft>
                <a:spcPts val="800"/>
              </a:spcAft>
              <a:buClr>
                <a:schemeClr val="tx2"/>
              </a:buClr>
              <a:buSzPct val="75000"/>
              <a:buFont typeface="Wingdings" charset="0"/>
              <a:buChar char="l"/>
              <a:defRPr/>
            </a:pPr>
            <a:r>
              <a:rPr lang="en-US" sz="2800" dirty="0" smtClean="0">
                <a:sym typeface="Wingdings" panose="05000000000000000000" pitchFamily="2" charset="2"/>
              </a:rPr>
              <a:t>There are several others.  See the SMT Competition for more information:  </a:t>
            </a:r>
            <a:r>
              <a:rPr lang="en-US" sz="2800" dirty="0" smtClean="0">
                <a:sym typeface="Wingdings" panose="05000000000000000000" pitchFamily="2" charset="2"/>
                <a:hlinkClick r:id="rId5"/>
              </a:rPr>
              <a:t>http://smtcomp.sourceforge.net</a:t>
            </a:r>
            <a:endParaRPr lang="en-US" sz="2800" dirty="0" smtClean="0"/>
          </a:p>
          <a:p>
            <a:pPr marL="457200" lvl="1" indent="0">
              <a:lnSpc>
                <a:spcPct val="130000"/>
              </a:lnSpc>
              <a:spcAft>
                <a:spcPts val="800"/>
              </a:spcAft>
              <a:buClr>
                <a:schemeClr val="tx2"/>
              </a:buClr>
              <a:buSzPct val="75000"/>
              <a:defRPr/>
            </a:pPr>
            <a:endParaRPr lang="en-US" sz="2800" dirty="0"/>
          </a:p>
          <a:p>
            <a:pPr marL="114300" indent="0">
              <a:lnSpc>
                <a:spcPct val="130000"/>
              </a:lnSpc>
              <a:spcAft>
                <a:spcPts val="800"/>
              </a:spcAft>
              <a:buClr>
                <a:schemeClr val="tx2"/>
              </a:buClr>
              <a:buSzPct val="75000"/>
              <a:defRPr/>
            </a:pPr>
            <a:endParaRPr lang="en-US" sz="2800" dirty="0"/>
          </a:p>
        </p:txBody>
      </p:sp>
    </p:spTree>
    <p:extLst>
      <p:ext uri="{BB962C8B-B14F-4D97-AF65-F5344CB8AC3E}">
        <p14:creationId xmlns:p14="http://schemas.microsoft.com/office/powerpoint/2010/main" val="1616779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48</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solidFill>
                  <a:srgbClr val="FFFF00"/>
                </a:solidFill>
              </a:rPr>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1799912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4294967295"/>
          </p:nvPr>
        </p:nvSpPr>
        <p:spPr>
          <a:xfrm>
            <a:off x="6553200" y="6245225"/>
            <a:ext cx="2133600" cy="476250"/>
          </a:xfrm>
          <a:prstGeom prst="rect">
            <a:avLst/>
          </a:prstGeom>
        </p:spPr>
        <p:txBody>
          <a:bodyPr/>
          <a:lstStyle/>
          <a:p>
            <a:fld id="{717602AB-6860-4707-ABD0-6650ADF51948}" type="slidenum">
              <a:rPr lang="zh-CN" altLang="en-US"/>
              <a:pPr/>
              <a:t>49</a:t>
            </a:fld>
            <a:endParaRPr lang="en-US" altLang="zh-CN"/>
          </a:p>
        </p:txBody>
      </p:sp>
      <p:sp>
        <p:nvSpPr>
          <p:cNvPr id="130050" name="Rectangle 2"/>
          <p:cNvSpPr>
            <a:spLocks noGrp="1" noChangeArrowheads="1"/>
          </p:cNvSpPr>
          <p:nvPr>
            <p:ph type="title"/>
          </p:nvPr>
        </p:nvSpPr>
        <p:spPr/>
        <p:txBody>
          <a:bodyPr/>
          <a:lstStyle/>
          <a:p>
            <a:r>
              <a:rPr lang="en-US" altLang="zh-CN"/>
              <a:t>Combinational Equivalence</a:t>
            </a:r>
          </a:p>
        </p:txBody>
      </p:sp>
      <p:sp>
        <p:nvSpPr>
          <p:cNvPr id="130052" name="AutoShape 4"/>
          <p:cNvSpPr>
            <a:spLocks noChangeAspect="1" noChangeArrowheads="1" noTextEdit="1"/>
          </p:cNvSpPr>
          <p:nvPr/>
        </p:nvSpPr>
        <p:spPr bwMode="auto">
          <a:xfrm>
            <a:off x="685800" y="1600200"/>
            <a:ext cx="7620000" cy="1262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53" name="Freeform 5"/>
          <p:cNvSpPr>
            <a:spLocks/>
          </p:cNvSpPr>
          <p:nvPr/>
        </p:nvSpPr>
        <p:spPr bwMode="auto">
          <a:xfrm>
            <a:off x="1704975" y="2279650"/>
            <a:ext cx="327025" cy="219075"/>
          </a:xfrm>
          <a:custGeom>
            <a:avLst/>
            <a:gdLst>
              <a:gd name="T0" fmla="*/ 0 w 206"/>
              <a:gd name="T1" fmla="*/ 0 h 138"/>
              <a:gd name="T2" fmla="*/ 69 w 206"/>
              <a:gd name="T3" fmla="*/ 0 h 138"/>
              <a:gd name="T4" fmla="*/ 69 w 206"/>
              <a:gd name="T5" fmla="*/ 138 h 138"/>
              <a:gd name="T6" fmla="*/ 206 w 206"/>
              <a:gd name="T7" fmla="*/ 138 h 138"/>
            </a:gdLst>
            <a:ahLst/>
            <a:cxnLst>
              <a:cxn ang="0">
                <a:pos x="T0" y="T1"/>
              </a:cxn>
              <a:cxn ang="0">
                <a:pos x="T2" y="T3"/>
              </a:cxn>
              <a:cxn ang="0">
                <a:pos x="T4" y="T5"/>
              </a:cxn>
              <a:cxn ang="0">
                <a:pos x="T6" y="T7"/>
              </a:cxn>
            </a:cxnLst>
            <a:rect l="0" t="0" r="r" b="b"/>
            <a:pathLst>
              <a:path w="206" h="138">
                <a:moveTo>
                  <a:pt x="0" y="0"/>
                </a:moveTo>
                <a:lnTo>
                  <a:pt x="69" y="0"/>
                </a:lnTo>
                <a:lnTo>
                  <a:pt x="69" y="138"/>
                </a:lnTo>
                <a:lnTo>
                  <a:pt x="206"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54" name="Freeform 6"/>
          <p:cNvSpPr>
            <a:spLocks/>
          </p:cNvSpPr>
          <p:nvPr/>
        </p:nvSpPr>
        <p:spPr bwMode="auto">
          <a:xfrm>
            <a:off x="4872038" y="2170113"/>
            <a:ext cx="982663" cy="219075"/>
          </a:xfrm>
          <a:custGeom>
            <a:avLst/>
            <a:gdLst>
              <a:gd name="T0" fmla="*/ 0 w 619"/>
              <a:gd name="T1" fmla="*/ 0 h 138"/>
              <a:gd name="T2" fmla="*/ 550 w 619"/>
              <a:gd name="T3" fmla="*/ 0 h 138"/>
              <a:gd name="T4" fmla="*/ 550 w 619"/>
              <a:gd name="T5" fmla="*/ 138 h 138"/>
              <a:gd name="T6" fmla="*/ 619 w 619"/>
              <a:gd name="T7" fmla="*/ 138 h 138"/>
            </a:gdLst>
            <a:ahLst/>
            <a:cxnLst>
              <a:cxn ang="0">
                <a:pos x="T0" y="T1"/>
              </a:cxn>
              <a:cxn ang="0">
                <a:pos x="T2" y="T3"/>
              </a:cxn>
              <a:cxn ang="0">
                <a:pos x="T4" y="T5"/>
              </a:cxn>
              <a:cxn ang="0">
                <a:pos x="T6" y="T7"/>
              </a:cxn>
            </a:cxnLst>
            <a:rect l="0" t="0" r="r" b="b"/>
            <a:pathLst>
              <a:path w="619" h="138">
                <a:moveTo>
                  <a:pt x="0" y="0"/>
                </a:moveTo>
                <a:lnTo>
                  <a:pt x="550" y="0"/>
                </a:lnTo>
                <a:lnTo>
                  <a:pt x="550" y="138"/>
                </a:lnTo>
                <a:lnTo>
                  <a:pt x="619"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55" name="Line 7"/>
          <p:cNvSpPr>
            <a:spLocks noChangeShapeType="1"/>
          </p:cNvSpPr>
          <p:nvPr/>
        </p:nvSpPr>
        <p:spPr bwMode="auto">
          <a:xfrm>
            <a:off x="5635625" y="2606675"/>
            <a:ext cx="21907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56" name="Line 8"/>
          <p:cNvSpPr>
            <a:spLocks noChangeShapeType="1"/>
          </p:cNvSpPr>
          <p:nvPr/>
        </p:nvSpPr>
        <p:spPr bwMode="auto">
          <a:xfrm flipH="1">
            <a:off x="941388" y="1733550"/>
            <a:ext cx="25114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57" name="Line 9"/>
          <p:cNvSpPr>
            <a:spLocks noChangeShapeType="1"/>
          </p:cNvSpPr>
          <p:nvPr/>
        </p:nvSpPr>
        <p:spPr bwMode="auto">
          <a:xfrm flipH="1">
            <a:off x="4872038" y="1733550"/>
            <a:ext cx="25114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58" name="Freeform 10"/>
          <p:cNvSpPr>
            <a:spLocks/>
          </p:cNvSpPr>
          <p:nvPr/>
        </p:nvSpPr>
        <p:spPr bwMode="auto">
          <a:xfrm>
            <a:off x="4222750" y="1770063"/>
            <a:ext cx="103188" cy="182563"/>
          </a:xfrm>
          <a:custGeom>
            <a:avLst/>
            <a:gdLst>
              <a:gd name="T0" fmla="*/ 31 w 65"/>
              <a:gd name="T1" fmla="*/ 46 h 115"/>
              <a:gd name="T2" fmla="*/ 31 w 65"/>
              <a:gd name="T3" fmla="*/ 96 h 115"/>
              <a:gd name="T4" fmla="*/ 31 w 65"/>
              <a:gd name="T5" fmla="*/ 103 h 115"/>
              <a:gd name="T6" fmla="*/ 31 w 65"/>
              <a:gd name="T7" fmla="*/ 111 h 115"/>
              <a:gd name="T8" fmla="*/ 34 w 65"/>
              <a:gd name="T9" fmla="*/ 111 h 115"/>
              <a:gd name="T10" fmla="*/ 38 w 65"/>
              <a:gd name="T11" fmla="*/ 115 h 115"/>
              <a:gd name="T12" fmla="*/ 46 w 65"/>
              <a:gd name="T13" fmla="*/ 115 h 115"/>
              <a:gd name="T14" fmla="*/ 46 w 65"/>
              <a:gd name="T15" fmla="*/ 115 h 115"/>
              <a:gd name="T16" fmla="*/ 0 w 65"/>
              <a:gd name="T17" fmla="*/ 115 h 115"/>
              <a:gd name="T18" fmla="*/ 0 w 65"/>
              <a:gd name="T19" fmla="*/ 115 h 115"/>
              <a:gd name="T20" fmla="*/ 4 w 65"/>
              <a:gd name="T21" fmla="*/ 115 h 115"/>
              <a:gd name="T22" fmla="*/ 8 w 65"/>
              <a:gd name="T23" fmla="*/ 111 h 115"/>
              <a:gd name="T24" fmla="*/ 11 w 65"/>
              <a:gd name="T25" fmla="*/ 111 h 115"/>
              <a:gd name="T26" fmla="*/ 11 w 65"/>
              <a:gd name="T27" fmla="*/ 111 h 115"/>
              <a:gd name="T28" fmla="*/ 15 w 65"/>
              <a:gd name="T29" fmla="*/ 107 h 115"/>
              <a:gd name="T30" fmla="*/ 15 w 65"/>
              <a:gd name="T31" fmla="*/ 103 h 115"/>
              <a:gd name="T32" fmla="*/ 15 w 65"/>
              <a:gd name="T33" fmla="*/ 96 h 115"/>
              <a:gd name="T34" fmla="*/ 15 w 65"/>
              <a:gd name="T35" fmla="*/ 46 h 115"/>
              <a:gd name="T36" fmla="*/ 0 w 65"/>
              <a:gd name="T37" fmla="*/ 46 h 115"/>
              <a:gd name="T38" fmla="*/ 0 w 65"/>
              <a:gd name="T39" fmla="*/ 42 h 115"/>
              <a:gd name="T40" fmla="*/ 15 w 65"/>
              <a:gd name="T41" fmla="*/ 42 h 115"/>
              <a:gd name="T42" fmla="*/ 15 w 65"/>
              <a:gd name="T43" fmla="*/ 34 h 115"/>
              <a:gd name="T44" fmla="*/ 15 w 65"/>
              <a:gd name="T45" fmla="*/ 27 h 115"/>
              <a:gd name="T46" fmla="*/ 19 w 65"/>
              <a:gd name="T47" fmla="*/ 15 h 115"/>
              <a:gd name="T48" fmla="*/ 23 w 65"/>
              <a:gd name="T49" fmla="*/ 11 h 115"/>
              <a:gd name="T50" fmla="*/ 31 w 65"/>
              <a:gd name="T51" fmla="*/ 4 h 115"/>
              <a:gd name="T52" fmla="*/ 38 w 65"/>
              <a:gd name="T53" fmla="*/ 0 h 115"/>
              <a:gd name="T54" fmla="*/ 46 w 65"/>
              <a:gd name="T55" fmla="*/ 0 h 115"/>
              <a:gd name="T56" fmla="*/ 54 w 65"/>
              <a:gd name="T57" fmla="*/ 0 h 115"/>
              <a:gd name="T58" fmla="*/ 61 w 65"/>
              <a:gd name="T59" fmla="*/ 4 h 115"/>
              <a:gd name="T60" fmla="*/ 65 w 65"/>
              <a:gd name="T61" fmla="*/ 8 h 115"/>
              <a:gd name="T62" fmla="*/ 65 w 65"/>
              <a:gd name="T63" fmla="*/ 11 h 115"/>
              <a:gd name="T64" fmla="*/ 65 w 65"/>
              <a:gd name="T65" fmla="*/ 15 h 115"/>
              <a:gd name="T66" fmla="*/ 65 w 65"/>
              <a:gd name="T67" fmla="*/ 19 h 115"/>
              <a:gd name="T68" fmla="*/ 61 w 65"/>
              <a:gd name="T69" fmla="*/ 19 h 115"/>
              <a:gd name="T70" fmla="*/ 61 w 65"/>
              <a:gd name="T71" fmla="*/ 19 h 115"/>
              <a:gd name="T72" fmla="*/ 57 w 65"/>
              <a:gd name="T73" fmla="*/ 19 h 115"/>
              <a:gd name="T74" fmla="*/ 57 w 65"/>
              <a:gd name="T75" fmla="*/ 19 h 115"/>
              <a:gd name="T76" fmla="*/ 54 w 65"/>
              <a:gd name="T77" fmla="*/ 15 h 115"/>
              <a:gd name="T78" fmla="*/ 50 w 65"/>
              <a:gd name="T79" fmla="*/ 11 h 115"/>
              <a:gd name="T80" fmla="*/ 50 w 65"/>
              <a:gd name="T81" fmla="*/ 8 h 115"/>
              <a:gd name="T82" fmla="*/ 46 w 65"/>
              <a:gd name="T83" fmla="*/ 8 h 115"/>
              <a:gd name="T84" fmla="*/ 42 w 65"/>
              <a:gd name="T85" fmla="*/ 4 h 115"/>
              <a:gd name="T86" fmla="*/ 38 w 65"/>
              <a:gd name="T87" fmla="*/ 4 h 115"/>
              <a:gd name="T88" fmla="*/ 38 w 65"/>
              <a:gd name="T89" fmla="*/ 4 h 115"/>
              <a:gd name="T90" fmla="*/ 34 w 65"/>
              <a:gd name="T91" fmla="*/ 8 h 115"/>
              <a:gd name="T92" fmla="*/ 31 w 65"/>
              <a:gd name="T93" fmla="*/ 8 h 115"/>
              <a:gd name="T94" fmla="*/ 31 w 65"/>
              <a:gd name="T95" fmla="*/ 11 h 115"/>
              <a:gd name="T96" fmla="*/ 31 w 65"/>
              <a:gd name="T97" fmla="*/ 19 h 115"/>
              <a:gd name="T98" fmla="*/ 31 w 65"/>
              <a:gd name="T99" fmla="*/ 34 h 115"/>
              <a:gd name="T100" fmla="*/ 31 w 65"/>
              <a:gd name="T101" fmla="*/ 42 h 115"/>
              <a:gd name="T102" fmla="*/ 50 w 65"/>
              <a:gd name="T103" fmla="*/ 42 h 115"/>
              <a:gd name="T104" fmla="*/ 50 w 65"/>
              <a:gd name="T105" fmla="*/ 46 h 115"/>
              <a:gd name="T106" fmla="*/ 31 w 65"/>
              <a:gd name="T107" fmla="*/ 4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115">
                <a:moveTo>
                  <a:pt x="31" y="46"/>
                </a:moveTo>
                <a:lnTo>
                  <a:pt x="31" y="96"/>
                </a:lnTo>
                <a:lnTo>
                  <a:pt x="31" y="103"/>
                </a:lnTo>
                <a:lnTo>
                  <a:pt x="31" y="111"/>
                </a:lnTo>
                <a:lnTo>
                  <a:pt x="34" y="111"/>
                </a:lnTo>
                <a:lnTo>
                  <a:pt x="38" y="115"/>
                </a:lnTo>
                <a:lnTo>
                  <a:pt x="46" y="115"/>
                </a:lnTo>
                <a:lnTo>
                  <a:pt x="46" y="115"/>
                </a:lnTo>
                <a:lnTo>
                  <a:pt x="0" y="115"/>
                </a:lnTo>
                <a:lnTo>
                  <a:pt x="0" y="115"/>
                </a:lnTo>
                <a:lnTo>
                  <a:pt x="4" y="115"/>
                </a:lnTo>
                <a:lnTo>
                  <a:pt x="8" y="111"/>
                </a:lnTo>
                <a:lnTo>
                  <a:pt x="11" y="111"/>
                </a:lnTo>
                <a:lnTo>
                  <a:pt x="11" y="111"/>
                </a:lnTo>
                <a:lnTo>
                  <a:pt x="15" y="107"/>
                </a:lnTo>
                <a:lnTo>
                  <a:pt x="15" y="103"/>
                </a:lnTo>
                <a:lnTo>
                  <a:pt x="15" y="96"/>
                </a:lnTo>
                <a:lnTo>
                  <a:pt x="15" y="46"/>
                </a:lnTo>
                <a:lnTo>
                  <a:pt x="0" y="46"/>
                </a:lnTo>
                <a:lnTo>
                  <a:pt x="0" y="42"/>
                </a:lnTo>
                <a:lnTo>
                  <a:pt x="15" y="42"/>
                </a:lnTo>
                <a:lnTo>
                  <a:pt x="15" y="34"/>
                </a:lnTo>
                <a:lnTo>
                  <a:pt x="15" y="27"/>
                </a:lnTo>
                <a:lnTo>
                  <a:pt x="19" y="15"/>
                </a:lnTo>
                <a:lnTo>
                  <a:pt x="23" y="11"/>
                </a:lnTo>
                <a:lnTo>
                  <a:pt x="31" y="4"/>
                </a:lnTo>
                <a:lnTo>
                  <a:pt x="38" y="0"/>
                </a:lnTo>
                <a:lnTo>
                  <a:pt x="46" y="0"/>
                </a:lnTo>
                <a:lnTo>
                  <a:pt x="54" y="0"/>
                </a:lnTo>
                <a:lnTo>
                  <a:pt x="61" y="4"/>
                </a:lnTo>
                <a:lnTo>
                  <a:pt x="65" y="8"/>
                </a:lnTo>
                <a:lnTo>
                  <a:pt x="65" y="11"/>
                </a:lnTo>
                <a:lnTo>
                  <a:pt x="65" y="15"/>
                </a:lnTo>
                <a:lnTo>
                  <a:pt x="65" y="19"/>
                </a:lnTo>
                <a:lnTo>
                  <a:pt x="61" y="19"/>
                </a:lnTo>
                <a:lnTo>
                  <a:pt x="61" y="19"/>
                </a:lnTo>
                <a:lnTo>
                  <a:pt x="57" y="19"/>
                </a:lnTo>
                <a:lnTo>
                  <a:pt x="57" y="19"/>
                </a:lnTo>
                <a:lnTo>
                  <a:pt x="54" y="15"/>
                </a:lnTo>
                <a:lnTo>
                  <a:pt x="50" y="11"/>
                </a:lnTo>
                <a:lnTo>
                  <a:pt x="50" y="8"/>
                </a:lnTo>
                <a:lnTo>
                  <a:pt x="46" y="8"/>
                </a:lnTo>
                <a:lnTo>
                  <a:pt x="42" y="4"/>
                </a:lnTo>
                <a:lnTo>
                  <a:pt x="38" y="4"/>
                </a:lnTo>
                <a:lnTo>
                  <a:pt x="38" y="4"/>
                </a:lnTo>
                <a:lnTo>
                  <a:pt x="34" y="8"/>
                </a:lnTo>
                <a:lnTo>
                  <a:pt x="31" y="8"/>
                </a:lnTo>
                <a:lnTo>
                  <a:pt x="31" y="11"/>
                </a:lnTo>
                <a:lnTo>
                  <a:pt x="31" y="19"/>
                </a:lnTo>
                <a:lnTo>
                  <a:pt x="31" y="34"/>
                </a:lnTo>
                <a:lnTo>
                  <a:pt x="31" y="42"/>
                </a:lnTo>
                <a:lnTo>
                  <a:pt x="50" y="42"/>
                </a:lnTo>
                <a:lnTo>
                  <a:pt x="50" y="46"/>
                </a:lnTo>
                <a:lnTo>
                  <a:pt x="31" y="46"/>
                </a:lnTo>
                <a:close/>
              </a:path>
            </a:pathLst>
          </a:custGeom>
          <a:solidFill>
            <a:srgbClr val="000000"/>
          </a:solidFill>
          <a:ln w="0">
            <a:solidFill>
              <a:schemeClr val="tx1"/>
            </a:solidFill>
            <a:prstDash val="solid"/>
            <a:round/>
            <a:headEnd/>
            <a:tailEnd/>
          </a:ln>
        </p:spPr>
        <p:txBody>
          <a:bodyPr/>
          <a:lstStyle/>
          <a:p>
            <a:endParaRPr lang="en-CA"/>
          </a:p>
        </p:txBody>
      </p:sp>
      <p:sp>
        <p:nvSpPr>
          <p:cNvPr id="130059" name="Freeform 11"/>
          <p:cNvSpPr>
            <a:spLocks noEditPoints="1"/>
          </p:cNvSpPr>
          <p:nvPr/>
        </p:nvSpPr>
        <p:spPr bwMode="auto">
          <a:xfrm>
            <a:off x="8153400" y="1830388"/>
            <a:ext cx="122238" cy="176213"/>
          </a:xfrm>
          <a:custGeom>
            <a:avLst/>
            <a:gdLst>
              <a:gd name="T0" fmla="*/ 16 w 77"/>
              <a:gd name="T1" fmla="*/ 46 h 111"/>
              <a:gd name="T2" fmla="*/ 8 w 77"/>
              <a:gd name="T3" fmla="*/ 35 h 111"/>
              <a:gd name="T4" fmla="*/ 8 w 77"/>
              <a:gd name="T5" fmla="*/ 19 h 111"/>
              <a:gd name="T6" fmla="*/ 23 w 77"/>
              <a:gd name="T7" fmla="*/ 4 h 111"/>
              <a:gd name="T8" fmla="*/ 46 w 77"/>
              <a:gd name="T9" fmla="*/ 4 h 111"/>
              <a:gd name="T10" fmla="*/ 69 w 77"/>
              <a:gd name="T11" fmla="*/ 8 h 111"/>
              <a:gd name="T12" fmla="*/ 73 w 77"/>
              <a:gd name="T13" fmla="*/ 8 h 111"/>
              <a:gd name="T14" fmla="*/ 77 w 77"/>
              <a:gd name="T15" fmla="*/ 8 h 111"/>
              <a:gd name="T16" fmla="*/ 77 w 77"/>
              <a:gd name="T17" fmla="*/ 8 h 111"/>
              <a:gd name="T18" fmla="*/ 77 w 77"/>
              <a:gd name="T19" fmla="*/ 12 h 111"/>
              <a:gd name="T20" fmla="*/ 73 w 77"/>
              <a:gd name="T21" fmla="*/ 12 h 111"/>
              <a:gd name="T22" fmla="*/ 69 w 77"/>
              <a:gd name="T23" fmla="*/ 12 h 111"/>
              <a:gd name="T24" fmla="*/ 65 w 77"/>
              <a:gd name="T25" fmla="*/ 19 h 111"/>
              <a:gd name="T26" fmla="*/ 62 w 77"/>
              <a:gd name="T27" fmla="*/ 38 h 111"/>
              <a:gd name="T28" fmla="*/ 46 w 77"/>
              <a:gd name="T29" fmla="*/ 50 h 111"/>
              <a:gd name="T30" fmla="*/ 31 w 77"/>
              <a:gd name="T31" fmla="*/ 54 h 111"/>
              <a:gd name="T32" fmla="*/ 20 w 77"/>
              <a:gd name="T33" fmla="*/ 54 h 111"/>
              <a:gd name="T34" fmla="*/ 20 w 77"/>
              <a:gd name="T35" fmla="*/ 58 h 111"/>
              <a:gd name="T36" fmla="*/ 16 w 77"/>
              <a:gd name="T37" fmla="*/ 61 h 111"/>
              <a:gd name="T38" fmla="*/ 20 w 77"/>
              <a:gd name="T39" fmla="*/ 65 h 111"/>
              <a:gd name="T40" fmla="*/ 27 w 77"/>
              <a:gd name="T41" fmla="*/ 65 h 111"/>
              <a:gd name="T42" fmla="*/ 50 w 77"/>
              <a:gd name="T43" fmla="*/ 65 h 111"/>
              <a:gd name="T44" fmla="*/ 65 w 77"/>
              <a:gd name="T45" fmla="*/ 69 h 111"/>
              <a:gd name="T46" fmla="*/ 73 w 77"/>
              <a:gd name="T47" fmla="*/ 77 h 111"/>
              <a:gd name="T48" fmla="*/ 73 w 77"/>
              <a:gd name="T49" fmla="*/ 92 h 111"/>
              <a:gd name="T50" fmla="*/ 58 w 77"/>
              <a:gd name="T51" fmla="*/ 107 h 111"/>
              <a:gd name="T52" fmla="*/ 35 w 77"/>
              <a:gd name="T53" fmla="*/ 111 h 111"/>
              <a:gd name="T54" fmla="*/ 8 w 77"/>
              <a:gd name="T55" fmla="*/ 107 h 111"/>
              <a:gd name="T56" fmla="*/ 0 w 77"/>
              <a:gd name="T57" fmla="*/ 96 h 111"/>
              <a:gd name="T58" fmla="*/ 4 w 77"/>
              <a:gd name="T59" fmla="*/ 92 h 111"/>
              <a:gd name="T60" fmla="*/ 8 w 77"/>
              <a:gd name="T61" fmla="*/ 84 h 111"/>
              <a:gd name="T62" fmla="*/ 16 w 77"/>
              <a:gd name="T63" fmla="*/ 77 h 111"/>
              <a:gd name="T64" fmla="*/ 8 w 77"/>
              <a:gd name="T65" fmla="*/ 73 h 111"/>
              <a:gd name="T66" fmla="*/ 8 w 77"/>
              <a:gd name="T67" fmla="*/ 65 h 111"/>
              <a:gd name="T68" fmla="*/ 8 w 77"/>
              <a:gd name="T69" fmla="*/ 61 h 111"/>
              <a:gd name="T70" fmla="*/ 20 w 77"/>
              <a:gd name="T71" fmla="*/ 50 h 111"/>
              <a:gd name="T72" fmla="*/ 31 w 77"/>
              <a:gd name="T73" fmla="*/ 4 h 111"/>
              <a:gd name="T74" fmla="*/ 23 w 77"/>
              <a:gd name="T75" fmla="*/ 16 h 111"/>
              <a:gd name="T76" fmla="*/ 23 w 77"/>
              <a:gd name="T77" fmla="*/ 35 h 111"/>
              <a:gd name="T78" fmla="*/ 31 w 77"/>
              <a:gd name="T79" fmla="*/ 46 h 111"/>
              <a:gd name="T80" fmla="*/ 42 w 77"/>
              <a:gd name="T81" fmla="*/ 46 h 111"/>
              <a:gd name="T82" fmla="*/ 50 w 77"/>
              <a:gd name="T83" fmla="*/ 38 h 111"/>
              <a:gd name="T84" fmla="*/ 50 w 77"/>
              <a:gd name="T85" fmla="*/ 19 h 111"/>
              <a:gd name="T86" fmla="*/ 42 w 77"/>
              <a:gd name="T87" fmla="*/ 4 h 111"/>
              <a:gd name="T88" fmla="*/ 20 w 77"/>
              <a:gd name="T89" fmla="*/ 77 h 111"/>
              <a:gd name="T90" fmla="*/ 16 w 77"/>
              <a:gd name="T91" fmla="*/ 84 h 111"/>
              <a:gd name="T92" fmla="*/ 12 w 77"/>
              <a:gd name="T93" fmla="*/ 92 h 111"/>
              <a:gd name="T94" fmla="*/ 16 w 77"/>
              <a:gd name="T95" fmla="*/ 96 h 111"/>
              <a:gd name="T96" fmla="*/ 39 w 77"/>
              <a:gd name="T97" fmla="*/ 103 h 111"/>
              <a:gd name="T98" fmla="*/ 62 w 77"/>
              <a:gd name="T99" fmla="*/ 96 h 111"/>
              <a:gd name="T100" fmla="*/ 69 w 77"/>
              <a:gd name="T101" fmla="*/ 88 h 111"/>
              <a:gd name="T102" fmla="*/ 65 w 77"/>
              <a:gd name="T103" fmla="*/ 81 h 111"/>
              <a:gd name="T104" fmla="*/ 46 w 77"/>
              <a:gd name="T105" fmla="*/ 77 h 111"/>
              <a:gd name="T106" fmla="*/ 20 w 77"/>
              <a:gd name="T107"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 h="111">
                <a:moveTo>
                  <a:pt x="20" y="50"/>
                </a:moveTo>
                <a:lnTo>
                  <a:pt x="16" y="46"/>
                </a:lnTo>
                <a:lnTo>
                  <a:pt x="12" y="42"/>
                </a:lnTo>
                <a:lnTo>
                  <a:pt x="8" y="35"/>
                </a:lnTo>
                <a:lnTo>
                  <a:pt x="8" y="27"/>
                </a:lnTo>
                <a:lnTo>
                  <a:pt x="8" y="19"/>
                </a:lnTo>
                <a:lnTo>
                  <a:pt x="16" y="8"/>
                </a:lnTo>
                <a:lnTo>
                  <a:pt x="23" y="4"/>
                </a:lnTo>
                <a:lnTo>
                  <a:pt x="35" y="0"/>
                </a:lnTo>
                <a:lnTo>
                  <a:pt x="46" y="4"/>
                </a:lnTo>
                <a:lnTo>
                  <a:pt x="54" y="8"/>
                </a:lnTo>
                <a:lnTo>
                  <a:pt x="69" y="8"/>
                </a:lnTo>
                <a:lnTo>
                  <a:pt x="73" y="8"/>
                </a:lnTo>
                <a:lnTo>
                  <a:pt x="73" y="8"/>
                </a:lnTo>
                <a:lnTo>
                  <a:pt x="73" y="8"/>
                </a:lnTo>
                <a:lnTo>
                  <a:pt x="77" y="8"/>
                </a:lnTo>
                <a:lnTo>
                  <a:pt x="77" y="8"/>
                </a:lnTo>
                <a:lnTo>
                  <a:pt x="77" y="8"/>
                </a:lnTo>
                <a:lnTo>
                  <a:pt x="77" y="12"/>
                </a:lnTo>
                <a:lnTo>
                  <a:pt x="77" y="12"/>
                </a:lnTo>
                <a:lnTo>
                  <a:pt x="77" y="12"/>
                </a:lnTo>
                <a:lnTo>
                  <a:pt x="73" y="12"/>
                </a:lnTo>
                <a:lnTo>
                  <a:pt x="73" y="12"/>
                </a:lnTo>
                <a:lnTo>
                  <a:pt x="69" y="12"/>
                </a:lnTo>
                <a:lnTo>
                  <a:pt x="62" y="12"/>
                </a:lnTo>
                <a:lnTo>
                  <a:pt x="65" y="19"/>
                </a:lnTo>
                <a:lnTo>
                  <a:pt x="65" y="27"/>
                </a:lnTo>
                <a:lnTo>
                  <a:pt x="62" y="38"/>
                </a:lnTo>
                <a:lnTo>
                  <a:pt x="58" y="46"/>
                </a:lnTo>
                <a:lnTo>
                  <a:pt x="46" y="50"/>
                </a:lnTo>
                <a:lnTo>
                  <a:pt x="35" y="54"/>
                </a:lnTo>
                <a:lnTo>
                  <a:pt x="31" y="54"/>
                </a:lnTo>
                <a:lnTo>
                  <a:pt x="23" y="50"/>
                </a:lnTo>
                <a:lnTo>
                  <a:pt x="20" y="54"/>
                </a:lnTo>
                <a:lnTo>
                  <a:pt x="20" y="58"/>
                </a:lnTo>
                <a:lnTo>
                  <a:pt x="20" y="58"/>
                </a:lnTo>
                <a:lnTo>
                  <a:pt x="16" y="61"/>
                </a:lnTo>
                <a:lnTo>
                  <a:pt x="16" y="61"/>
                </a:lnTo>
                <a:lnTo>
                  <a:pt x="20" y="61"/>
                </a:lnTo>
                <a:lnTo>
                  <a:pt x="20" y="65"/>
                </a:lnTo>
                <a:lnTo>
                  <a:pt x="23" y="65"/>
                </a:lnTo>
                <a:lnTo>
                  <a:pt x="27" y="65"/>
                </a:lnTo>
                <a:lnTo>
                  <a:pt x="35" y="65"/>
                </a:lnTo>
                <a:lnTo>
                  <a:pt x="50" y="65"/>
                </a:lnTo>
                <a:lnTo>
                  <a:pt x="58" y="65"/>
                </a:lnTo>
                <a:lnTo>
                  <a:pt x="65" y="69"/>
                </a:lnTo>
                <a:lnTo>
                  <a:pt x="69" y="73"/>
                </a:lnTo>
                <a:lnTo>
                  <a:pt x="73" y="77"/>
                </a:lnTo>
                <a:lnTo>
                  <a:pt x="73" y="84"/>
                </a:lnTo>
                <a:lnTo>
                  <a:pt x="73" y="92"/>
                </a:lnTo>
                <a:lnTo>
                  <a:pt x="65" y="100"/>
                </a:lnTo>
                <a:lnTo>
                  <a:pt x="58" y="107"/>
                </a:lnTo>
                <a:lnTo>
                  <a:pt x="46" y="111"/>
                </a:lnTo>
                <a:lnTo>
                  <a:pt x="35" y="111"/>
                </a:lnTo>
                <a:lnTo>
                  <a:pt x="20" y="111"/>
                </a:lnTo>
                <a:lnTo>
                  <a:pt x="8" y="107"/>
                </a:lnTo>
                <a:lnTo>
                  <a:pt x="4" y="100"/>
                </a:lnTo>
                <a:lnTo>
                  <a:pt x="0" y="96"/>
                </a:lnTo>
                <a:lnTo>
                  <a:pt x="0" y="96"/>
                </a:lnTo>
                <a:lnTo>
                  <a:pt x="4" y="92"/>
                </a:lnTo>
                <a:lnTo>
                  <a:pt x="4" y="88"/>
                </a:lnTo>
                <a:lnTo>
                  <a:pt x="8" y="84"/>
                </a:lnTo>
                <a:lnTo>
                  <a:pt x="12" y="81"/>
                </a:lnTo>
                <a:lnTo>
                  <a:pt x="16" y="77"/>
                </a:lnTo>
                <a:lnTo>
                  <a:pt x="12" y="73"/>
                </a:lnTo>
                <a:lnTo>
                  <a:pt x="8" y="73"/>
                </a:lnTo>
                <a:lnTo>
                  <a:pt x="8" y="69"/>
                </a:lnTo>
                <a:lnTo>
                  <a:pt x="8" y="65"/>
                </a:lnTo>
                <a:lnTo>
                  <a:pt x="8" y="65"/>
                </a:lnTo>
                <a:lnTo>
                  <a:pt x="8" y="61"/>
                </a:lnTo>
                <a:lnTo>
                  <a:pt x="12" y="58"/>
                </a:lnTo>
                <a:lnTo>
                  <a:pt x="20" y="50"/>
                </a:lnTo>
                <a:close/>
                <a:moveTo>
                  <a:pt x="35" y="4"/>
                </a:moveTo>
                <a:lnTo>
                  <a:pt x="31" y="4"/>
                </a:lnTo>
                <a:lnTo>
                  <a:pt x="23" y="8"/>
                </a:lnTo>
                <a:lnTo>
                  <a:pt x="23" y="16"/>
                </a:lnTo>
                <a:lnTo>
                  <a:pt x="20" y="23"/>
                </a:lnTo>
                <a:lnTo>
                  <a:pt x="23" y="35"/>
                </a:lnTo>
                <a:lnTo>
                  <a:pt x="27" y="42"/>
                </a:lnTo>
                <a:lnTo>
                  <a:pt x="31" y="46"/>
                </a:lnTo>
                <a:lnTo>
                  <a:pt x="39" y="50"/>
                </a:lnTo>
                <a:lnTo>
                  <a:pt x="42" y="46"/>
                </a:lnTo>
                <a:lnTo>
                  <a:pt x="46" y="46"/>
                </a:lnTo>
                <a:lnTo>
                  <a:pt x="50" y="38"/>
                </a:lnTo>
                <a:lnTo>
                  <a:pt x="50" y="31"/>
                </a:lnTo>
                <a:lnTo>
                  <a:pt x="50" y="19"/>
                </a:lnTo>
                <a:lnTo>
                  <a:pt x="46" y="8"/>
                </a:lnTo>
                <a:lnTo>
                  <a:pt x="42" y="4"/>
                </a:lnTo>
                <a:lnTo>
                  <a:pt x="35" y="4"/>
                </a:lnTo>
                <a:close/>
                <a:moveTo>
                  <a:pt x="20" y="77"/>
                </a:moveTo>
                <a:lnTo>
                  <a:pt x="16" y="81"/>
                </a:lnTo>
                <a:lnTo>
                  <a:pt x="16" y="84"/>
                </a:lnTo>
                <a:lnTo>
                  <a:pt x="12" y="88"/>
                </a:lnTo>
                <a:lnTo>
                  <a:pt x="12" y="92"/>
                </a:lnTo>
                <a:lnTo>
                  <a:pt x="12" y="96"/>
                </a:lnTo>
                <a:lnTo>
                  <a:pt x="16" y="96"/>
                </a:lnTo>
                <a:lnTo>
                  <a:pt x="27" y="100"/>
                </a:lnTo>
                <a:lnTo>
                  <a:pt x="39" y="103"/>
                </a:lnTo>
                <a:lnTo>
                  <a:pt x="54" y="100"/>
                </a:lnTo>
                <a:lnTo>
                  <a:pt x="62" y="96"/>
                </a:lnTo>
                <a:lnTo>
                  <a:pt x="65" y="92"/>
                </a:lnTo>
                <a:lnTo>
                  <a:pt x="69" y="88"/>
                </a:lnTo>
                <a:lnTo>
                  <a:pt x="69" y="84"/>
                </a:lnTo>
                <a:lnTo>
                  <a:pt x="65" y="81"/>
                </a:lnTo>
                <a:lnTo>
                  <a:pt x="58" y="81"/>
                </a:lnTo>
                <a:lnTo>
                  <a:pt x="46" y="77"/>
                </a:lnTo>
                <a:lnTo>
                  <a:pt x="31" y="77"/>
                </a:lnTo>
                <a:lnTo>
                  <a:pt x="20" y="77"/>
                </a:lnTo>
                <a:close/>
              </a:path>
            </a:pathLst>
          </a:custGeom>
          <a:solidFill>
            <a:srgbClr val="000000"/>
          </a:solidFill>
          <a:ln w="0">
            <a:solidFill>
              <a:schemeClr val="tx1"/>
            </a:solidFill>
            <a:prstDash val="solid"/>
            <a:round/>
            <a:headEnd/>
            <a:tailEnd/>
          </a:ln>
        </p:spPr>
        <p:txBody>
          <a:bodyPr/>
          <a:lstStyle/>
          <a:p>
            <a:endParaRPr lang="en-CA"/>
          </a:p>
        </p:txBody>
      </p:sp>
      <p:sp>
        <p:nvSpPr>
          <p:cNvPr id="130060" name="Freeform 12"/>
          <p:cNvSpPr>
            <a:spLocks/>
          </p:cNvSpPr>
          <p:nvPr/>
        </p:nvSpPr>
        <p:spPr bwMode="auto">
          <a:xfrm>
            <a:off x="722313" y="2376488"/>
            <a:ext cx="96838" cy="122238"/>
          </a:xfrm>
          <a:custGeom>
            <a:avLst/>
            <a:gdLst>
              <a:gd name="T0" fmla="*/ 61 w 61"/>
              <a:gd name="T1" fmla="*/ 46 h 77"/>
              <a:gd name="T2" fmla="*/ 57 w 61"/>
              <a:gd name="T3" fmla="*/ 61 h 77"/>
              <a:gd name="T4" fmla="*/ 50 w 61"/>
              <a:gd name="T5" fmla="*/ 69 h 77"/>
              <a:gd name="T6" fmla="*/ 42 w 61"/>
              <a:gd name="T7" fmla="*/ 77 h 77"/>
              <a:gd name="T8" fmla="*/ 31 w 61"/>
              <a:gd name="T9" fmla="*/ 77 h 77"/>
              <a:gd name="T10" fmla="*/ 19 w 61"/>
              <a:gd name="T11" fmla="*/ 77 h 77"/>
              <a:gd name="T12" fmla="*/ 8 w 61"/>
              <a:gd name="T13" fmla="*/ 69 h 77"/>
              <a:gd name="T14" fmla="*/ 4 w 61"/>
              <a:gd name="T15" fmla="*/ 61 h 77"/>
              <a:gd name="T16" fmla="*/ 0 w 61"/>
              <a:gd name="T17" fmla="*/ 50 h 77"/>
              <a:gd name="T18" fmla="*/ 0 w 61"/>
              <a:gd name="T19" fmla="*/ 38 h 77"/>
              <a:gd name="T20" fmla="*/ 0 w 61"/>
              <a:gd name="T21" fmla="*/ 31 h 77"/>
              <a:gd name="T22" fmla="*/ 4 w 61"/>
              <a:gd name="T23" fmla="*/ 19 h 77"/>
              <a:gd name="T24" fmla="*/ 11 w 61"/>
              <a:gd name="T25" fmla="*/ 12 h 77"/>
              <a:gd name="T26" fmla="*/ 23 w 61"/>
              <a:gd name="T27" fmla="*/ 4 h 77"/>
              <a:gd name="T28" fmla="*/ 34 w 61"/>
              <a:gd name="T29" fmla="*/ 0 h 77"/>
              <a:gd name="T30" fmla="*/ 42 w 61"/>
              <a:gd name="T31" fmla="*/ 4 h 77"/>
              <a:gd name="T32" fmla="*/ 53 w 61"/>
              <a:gd name="T33" fmla="*/ 8 h 77"/>
              <a:gd name="T34" fmla="*/ 57 w 61"/>
              <a:gd name="T35" fmla="*/ 12 h 77"/>
              <a:gd name="T36" fmla="*/ 57 w 61"/>
              <a:gd name="T37" fmla="*/ 19 h 77"/>
              <a:gd name="T38" fmla="*/ 57 w 61"/>
              <a:gd name="T39" fmla="*/ 19 h 77"/>
              <a:gd name="T40" fmla="*/ 57 w 61"/>
              <a:gd name="T41" fmla="*/ 23 h 77"/>
              <a:gd name="T42" fmla="*/ 53 w 61"/>
              <a:gd name="T43" fmla="*/ 23 h 77"/>
              <a:gd name="T44" fmla="*/ 50 w 61"/>
              <a:gd name="T45" fmla="*/ 23 h 77"/>
              <a:gd name="T46" fmla="*/ 46 w 61"/>
              <a:gd name="T47" fmla="*/ 23 h 77"/>
              <a:gd name="T48" fmla="*/ 46 w 61"/>
              <a:gd name="T49" fmla="*/ 23 h 77"/>
              <a:gd name="T50" fmla="*/ 42 w 61"/>
              <a:gd name="T51" fmla="*/ 19 h 77"/>
              <a:gd name="T52" fmla="*/ 42 w 61"/>
              <a:gd name="T53" fmla="*/ 16 h 77"/>
              <a:gd name="T54" fmla="*/ 42 w 61"/>
              <a:gd name="T55" fmla="*/ 12 h 77"/>
              <a:gd name="T56" fmla="*/ 38 w 61"/>
              <a:gd name="T57" fmla="*/ 8 h 77"/>
              <a:gd name="T58" fmla="*/ 38 w 61"/>
              <a:gd name="T59" fmla="*/ 8 h 77"/>
              <a:gd name="T60" fmla="*/ 31 w 61"/>
              <a:gd name="T61" fmla="*/ 8 h 77"/>
              <a:gd name="T62" fmla="*/ 27 w 61"/>
              <a:gd name="T63" fmla="*/ 8 h 77"/>
              <a:gd name="T64" fmla="*/ 19 w 61"/>
              <a:gd name="T65" fmla="*/ 12 h 77"/>
              <a:gd name="T66" fmla="*/ 15 w 61"/>
              <a:gd name="T67" fmla="*/ 19 h 77"/>
              <a:gd name="T68" fmla="*/ 15 w 61"/>
              <a:gd name="T69" fmla="*/ 31 h 77"/>
              <a:gd name="T70" fmla="*/ 15 w 61"/>
              <a:gd name="T71" fmla="*/ 46 h 77"/>
              <a:gd name="T72" fmla="*/ 19 w 61"/>
              <a:gd name="T73" fmla="*/ 54 h 77"/>
              <a:gd name="T74" fmla="*/ 27 w 61"/>
              <a:gd name="T75" fmla="*/ 61 h 77"/>
              <a:gd name="T76" fmla="*/ 38 w 61"/>
              <a:gd name="T77" fmla="*/ 65 h 77"/>
              <a:gd name="T78" fmla="*/ 46 w 61"/>
              <a:gd name="T79" fmla="*/ 65 h 77"/>
              <a:gd name="T80" fmla="*/ 53 w 61"/>
              <a:gd name="T81" fmla="*/ 61 h 77"/>
              <a:gd name="T82" fmla="*/ 57 w 61"/>
              <a:gd name="T83" fmla="*/ 54 h 77"/>
              <a:gd name="T84" fmla="*/ 61 w 61"/>
              <a:gd name="T85" fmla="*/ 46 h 77"/>
              <a:gd name="T86" fmla="*/ 61 w 61"/>
              <a:gd name="T87"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77">
                <a:moveTo>
                  <a:pt x="61" y="46"/>
                </a:moveTo>
                <a:lnTo>
                  <a:pt x="57" y="61"/>
                </a:lnTo>
                <a:lnTo>
                  <a:pt x="50" y="69"/>
                </a:lnTo>
                <a:lnTo>
                  <a:pt x="42" y="77"/>
                </a:lnTo>
                <a:lnTo>
                  <a:pt x="31" y="77"/>
                </a:lnTo>
                <a:lnTo>
                  <a:pt x="19" y="77"/>
                </a:lnTo>
                <a:lnTo>
                  <a:pt x="8" y="69"/>
                </a:lnTo>
                <a:lnTo>
                  <a:pt x="4" y="61"/>
                </a:lnTo>
                <a:lnTo>
                  <a:pt x="0" y="50"/>
                </a:lnTo>
                <a:lnTo>
                  <a:pt x="0" y="38"/>
                </a:lnTo>
                <a:lnTo>
                  <a:pt x="0" y="31"/>
                </a:lnTo>
                <a:lnTo>
                  <a:pt x="4" y="19"/>
                </a:lnTo>
                <a:lnTo>
                  <a:pt x="11" y="12"/>
                </a:lnTo>
                <a:lnTo>
                  <a:pt x="23" y="4"/>
                </a:lnTo>
                <a:lnTo>
                  <a:pt x="34" y="0"/>
                </a:lnTo>
                <a:lnTo>
                  <a:pt x="42" y="4"/>
                </a:lnTo>
                <a:lnTo>
                  <a:pt x="53" y="8"/>
                </a:lnTo>
                <a:lnTo>
                  <a:pt x="57" y="12"/>
                </a:lnTo>
                <a:lnTo>
                  <a:pt x="57" y="19"/>
                </a:lnTo>
                <a:lnTo>
                  <a:pt x="57" y="19"/>
                </a:lnTo>
                <a:lnTo>
                  <a:pt x="57" y="23"/>
                </a:lnTo>
                <a:lnTo>
                  <a:pt x="53" y="23"/>
                </a:lnTo>
                <a:lnTo>
                  <a:pt x="50" y="23"/>
                </a:lnTo>
                <a:lnTo>
                  <a:pt x="46" y="23"/>
                </a:lnTo>
                <a:lnTo>
                  <a:pt x="46" y="23"/>
                </a:lnTo>
                <a:lnTo>
                  <a:pt x="42" y="19"/>
                </a:lnTo>
                <a:lnTo>
                  <a:pt x="42" y="16"/>
                </a:lnTo>
                <a:lnTo>
                  <a:pt x="42" y="12"/>
                </a:lnTo>
                <a:lnTo>
                  <a:pt x="38" y="8"/>
                </a:lnTo>
                <a:lnTo>
                  <a:pt x="38" y="8"/>
                </a:lnTo>
                <a:lnTo>
                  <a:pt x="31" y="8"/>
                </a:lnTo>
                <a:lnTo>
                  <a:pt x="27" y="8"/>
                </a:lnTo>
                <a:lnTo>
                  <a:pt x="19" y="12"/>
                </a:lnTo>
                <a:lnTo>
                  <a:pt x="15" y="19"/>
                </a:lnTo>
                <a:lnTo>
                  <a:pt x="15" y="31"/>
                </a:lnTo>
                <a:lnTo>
                  <a:pt x="15" y="46"/>
                </a:lnTo>
                <a:lnTo>
                  <a:pt x="19" y="54"/>
                </a:lnTo>
                <a:lnTo>
                  <a:pt x="27" y="61"/>
                </a:lnTo>
                <a:lnTo>
                  <a:pt x="38" y="65"/>
                </a:lnTo>
                <a:lnTo>
                  <a:pt x="46" y="65"/>
                </a:lnTo>
                <a:lnTo>
                  <a:pt x="53" y="61"/>
                </a:lnTo>
                <a:lnTo>
                  <a:pt x="57" y="54"/>
                </a:lnTo>
                <a:lnTo>
                  <a:pt x="61" y="46"/>
                </a:lnTo>
                <a:lnTo>
                  <a:pt x="61" y="46"/>
                </a:lnTo>
                <a:close/>
              </a:path>
            </a:pathLst>
          </a:custGeom>
          <a:solidFill>
            <a:srgbClr val="000000"/>
          </a:solidFill>
          <a:ln w="0">
            <a:solidFill>
              <a:schemeClr val="tx1"/>
            </a:solidFill>
            <a:prstDash val="solid"/>
            <a:round/>
            <a:headEnd/>
            <a:tailEnd/>
          </a:ln>
        </p:spPr>
        <p:txBody>
          <a:bodyPr/>
          <a:lstStyle/>
          <a:p>
            <a:endParaRPr lang="en-CA"/>
          </a:p>
        </p:txBody>
      </p:sp>
      <p:sp>
        <p:nvSpPr>
          <p:cNvPr id="130061" name="Freeform 13"/>
          <p:cNvSpPr>
            <a:spLocks noEditPoints="1"/>
          </p:cNvSpPr>
          <p:nvPr/>
        </p:nvSpPr>
        <p:spPr bwMode="auto">
          <a:xfrm>
            <a:off x="709613" y="2643188"/>
            <a:ext cx="122238" cy="182563"/>
          </a:xfrm>
          <a:custGeom>
            <a:avLst/>
            <a:gdLst>
              <a:gd name="T0" fmla="*/ 50 w 77"/>
              <a:gd name="T1" fmla="*/ 104 h 115"/>
              <a:gd name="T2" fmla="*/ 46 w 77"/>
              <a:gd name="T3" fmla="*/ 111 h 115"/>
              <a:gd name="T4" fmla="*/ 42 w 77"/>
              <a:gd name="T5" fmla="*/ 115 h 115"/>
              <a:gd name="T6" fmla="*/ 35 w 77"/>
              <a:gd name="T7" fmla="*/ 115 h 115"/>
              <a:gd name="T8" fmla="*/ 31 w 77"/>
              <a:gd name="T9" fmla="*/ 115 h 115"/>
              <a:gd name="T10" fmla="*/ 19 w 77"/>
              <a:gd name="T11" fmla="*/ 115 h 115"/>
              <a:gd name="T12" fmla="*/ 8 w 77"/>
              <a:gd name="T13" fmla="*/ 107 h 115"/>
              <a:gd name="T14" fmla="*/ 0 w 77"/>
              <a:gd name="T15" fmla="*/ 96 h 115"/>
              <a:gd name="T16" fmla="*/ 0 w 77"/>
              <a:gd name="T17" fmla="*/ 81 h 115"/>
              <a:gd name="T18" fmla="*/ 0 w 77"/>
              <a:gd name="T19" fmla="*/ 65 h 115"/>
              <a:gd name="T20" fmla="*/ 8 w 77"/>
              <a:gd name="T21" fmla="*/ 54 h 115"/>
              <a:gd name="T22" fmla="*/ 16 w 77"/>
              <a:gd name="T23" fmla="*/ 46 h 115"/>
              <a:gd name="T24" fmla="*/ 23 w 77"/>
              <a:gd name="T25" fmla="*/ 42 h 115"/>
              <a:gd name="T26" fmla="*/ 35 w 77"/>
              <a:gd name="T27" fmla="*/ 39 h 115"/>
              <a:gd name="T28" fmla="*/ 42 w 77"/>
              <a:gd name="T29" fmla="*/ 42 h 115"/>
              <a:gd name="T30" fmla="*/ 50 w 77"/>
              <a:gd name="T31" fmla="*/ 46 h 115"/>
              <a:gd name="T32" fmla="*/ 50 w 77"/>
              <a:gd name="T33" fmla="*/ 31 h 115"/>
              <a:gd name="T34" fmla="*/ 50 w 77"/>
              <a:gd name="T35" fmla="*/ 20 h 115"/>
              <a:gd name="T36" fmla="*/ 50 w 77"/>
              <a:gd name="T37" fmla="*/ 16 h 115"/>
              <a:gd name="T38" fmla="*/ 50 w 77"/>
              <a:gd name="T39" fmla="*/ 12 h 115"/>
              <a:gd name="T40" fmla="*/ 50 w 77"/>
              <a:gd name="T41" fmla="*/ 8 h 115"/>
              <a:gd name="T42" fmla="*/ 46 w 77"/>
              <a:gd name="T43" fmla="*/ 8 h 115"/>
              <a:gd name="T44" fmla="*/ 46 w 77"/>
              <a:gd name="T45" fmla="*/ 8 h 115"/>
              <a:gd name="T46" fmla="*/ 42 w 77"/>
              <a:gd name="T47" fmla="*/ 8 h 115"/>
              <a:gd name="T48" fmla="*/ 42 w 77"/>
              <a:gd name="T49" fmla="*/ 12 h 115"/>
              <a:gd name="T50" fmla="*/ 42 w 77"/>
              <a:gd name="T51" fmla="*/ 8 h 115"/>
              <a:gd name="T52" fmla="*/ 61 w 77"/>
              <a:gd name="T53" fmla="*/ 0 h 115"/>
              <a:gd name="T54" fmla="*/ 65 w 77"/>
              <a:gd name="T55" fmla="*/ 0 h 115"/>
              <a:gd name="T56" fmla="*/ 65 w 77"/>
              <a:gd name="T57" fmla="*/ 84 h 115"/>
              <a:gd name="T58" fmla="*/ 65 w 77"/>
              <a:gd name="T59" fmla="*/ 96 h 115"/>
              <a:gd name="T60" fmla="*/ 65 w 77"/>
              <a:gd name="T61" fmla="*/ 104 h 115"/>
              <a:gd name="T62" fmla="*/ 65 w 77"/>
              <a:gd name="T63" fmla="*/ 104 h 115"/>
              <a:gd name="T64" fmla="*/ 65 w 77"/>
              <a:gd name="T65" fmla="*/ 107 h 115"/>
              <a:gd name="T66" fmla="*/ 69 w 77"/>
              <a:gd name="T67" fmla="*/ 107 h 115"/>
              <a:gd name="T68" fmla="*/ 69 w 77"/>
              <a:gd name="T69" fmla="*/ 107 h 115"/>
              <a:gd name="T70" fmla="*/ 73 w 77"/>
              <a:gd name="T71" fmla="*/ 107 h 115"/>
              <a:gd name="T72" fmla="*/ 73 w 77"/>
              <a:gd name="T73" fmla="*/ 107 h 115"/>
              <a:gd name="T74" fmla="*/ 77 w 77"/>
              <a:gd name="T75" fmla="*/ 107 h 115"/>
              <a:gd name="T76" fmla="*/ 54 w 77"/>
              <a:gd name="T77" fmla="*/ 115 h 115"/>
              <a:gd name="T78" fmla="*/ 50 w 77"/>
              <a:gd name="T79" fmla="*/ 115 h 115"/>
              <a:gd name="T80" fmla="*/ 50 w 77"/>
              <a:gd name="T81" fmla="*/ 104 h 115"/>
              <a:gd name="T82" fmla="*/ 50 w 77"/>
              <a:gd name="T83" fmla="*/ 100 h 115"/>
              <a:gd name="T84" fmla="*/ 50 w 77"/>
              <a:gd name="T85" fmla="*/ 65 h 115"/>
              <a:gd name="T86" fmla="*/ 50 w 77"/>
              <a:gd name="T87" fmla="*/ 58 h 115"/>
              <a:gd name="T88" fmla="*/ 46 w 77"/>
              <a:gd name="T89" fmla="*/ 54 h 115"/>
              <a:gd name="T90" fmla="*/ 46 w 77"/>
              <a:gd name="T91" fmla="*/ 50 h 115"/>
              <a:gd name="T92" fmla="*/ 42 w 77"/>
              <a:gd name="T93" fmla="*/ 46 h 115"/>
              <a:gd name="T94" fmla="*/ 39 w 77"/>
              <a:gd name="T95" fmla="*/ 46 h 115"/>
              <a:gd name="T96" fmla="*/ 35 w 77"/>
              <a:gd name="T97" fmla="*/ 46 h 115"/>
              <a:gd name="T98" fmla="*/ 27 w 77"/>
              <a:gd name="T99" fmla="*/ 46 h 115"/>
              <a:gd name="T100" fmla="*/ 19 w 77"/>
              <a:gd name="T101" fmla="*/ 50 h 115"/>
              <a:gd name="T102" fmla="*/ 16 w 77"/>
              <a:gd name="T103" fmla="*/ 62 h 115"/>
              <a:gd name="T104" fmla="*/ 12 w 77"/>
              <a:gd name="T105" fmla="*/ 73 h 115"/>
              <a:gd name="T106" fmla="*/ 16 w 77"/>
              <a:gd name="T107" fmla="*/ 88 h 115"/>
              <a:gd name="T108" fmla="*/ 19 w 77"/>
              <a:gd name="T109" fmla="*/ 100 h 115"/>
              <a:gd name="T110" fmla="*/ 27 w 77"/>
              <a:gd name="T111" fmla="*/ 104 h 115"/>
              <a:gd name="T112" fmla="*/ 35 w 77"/>
              <a:gd name="T113" fmla="*/ 107 h 115"/>
              <a:gd name="T114" fmla="*/ 42 w 77"/>
              <a:gd name="T115" fmla="*/ 104 h 115"/>
              <a:gd name="T116" fmla="*/ 50 w 77"/>
              <a:gd name="T11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5">
                <a:moveTo>
                  <a:pt x="50" y="104"/>
                </a:moveTo>
                <a:lnTo>
                  <a:pt x="46" y="111"/>
                </a:lnTo>
                <a:lnTo>
                  <a:pt x="42" y="115"/>
                </a:lnTo>
                <a:lnTo>
                  <a:pt x="35" y="115"/>
                </a:lnTo>
                <a:lnTo>
                  <a:pt x="31" y="115"/>
                </a:lnTo>
                <a:lnTo>
                  <a:pt x="19" y="115"/>
                </a:lnTo>
                <a:lnTo>
                  <a:pt x="8" y="107"/>
                </a:lnTo>
                <a:lnTo>
                  <a:pt x="0" y="96"/>
                </a:lnTo>
                <a:lnTo>
                  <a:pt x="0" y="81"/>
                </a:lnTo>
                <a:lnTo>
                  <a:pt x="0" y="65"/>
                </a:lnTo>
                <a:lnTo>
                  <a:pt x="8" y="54"/>
                </a:lnTo>
                <a:lnTo>
                  <a:pt x="16" y="46"/>
                </a:lnTo>
                <a:lnTo>
                  <a:pt x="23" y="42"/>
                </a:lnTo>
                <a:lnTo>
                  <a:pt x="35" y="39"/>
                </a:lnTo>
                <a:lnTo>
                  <a:pt x="42" y="42"/>
                </a:lnTo>
                <a:lnTo>
                  <a:pt x="50" y="46"/>
                </a:lnTo>
                <a:lnTo>
                  <a:pt x="50" y="31"/>
                </a:lnTo>
                <a:lnTo>
                  <a:pt x="50" y="20"/>
                </a:lnTo>
                <a:lnTo>
                  <a:pt x="50" y="16"/>
                </a:lnTo>
                <a:lnTo>
                  <a:pt x="50" y="12"/>
                </a:lnTo>
                <a:lnTo>
                  <a:pt x="50" y="8"/>
                </a:lnTo>
                <a:lnTo>
                  <a:pt x="46" y="8"/>
                </a:lnTo>
                <a:lnTo>
                  <a:pt x="46" y="8"/>
                </a:lnTo>
                <a:lnTo>
                  <a:pt x="42" y="8"/>
                </a:lnTo>
                <a:lnTo>
                  <a:pt x="42" y="12"/>
                </a:lnTo>
                <a:lnTo>
                  <a:pt x="42" y="8"/>
                </a:lnTo>
                <a:lnTo>
                  <a:pt x="61" y="0"/>
                </a:lnTo>
                <a:lnTo>
                  <a:pt x="65" y="0"/>
                </a:lnTo>
                <a:lnTo>
                  <a:pt x="65" y="84"/>
                </a:lnTo>
                <a:lnTo>
                  <a:pt x="65" y="96"/>
                </a:lnTo>
                <a:lnTo>
                  <a:pt x="65" y="104"/>
                </a:lnTo>
                <a:lnTo>
                  <a:pt x="65" y="104"/>
                </a:lnTo>
                <a:lnTo>
                  <a:pt x="65" y="107"/>
                </a:lnTo>
                <a:lnTo>
                  <a:pt x="69" y="107"/>
                </a:lnTo>
                <a:lnTo>
                  <a:pt x="69" y="107"/>
                </a:lnTo>
                <a:lnTo>
                  <a:pt x="73" y="107"/>
                </a:lnTo>
                <a:lnTo>
                  <a:pt x="73" y="107"/>
                </a:lnTo>
                <a:lnTo>
                  <a:pt x="77" y="107"/>
                </a:lnTo>
                <a:lnTo>
                  <a:pt x="54" y="115"/>
                </a:lnTo>
                <a:lnTo>
                  <a:pt x="50" y="115"/>
                </a:lnTo>
                <a:lnTo>
                  <a:pt x="50" y="104"/>
                </a:lnTo>
                <a:close/>
                <a:moveTo>
                  <a:pt x="50" y="100"/>
                </a:moveTo>
                <a:lnTo>
                  <a:pt x="50" y="65"/>
                </a:lnTo>
                <a:lnTo>
                  <a:pt x="50" y="58"/>
                </a:lnTo>
                <a:lnTo>
                  <a:pt x="46" y="54"/>
                </a:lnTo>
                <a:lnTo>
                  <a:pt x="46" y="50"/>
                </a:lnTo>
                <a:lnTo>
                  <a:pt x="42" y="46"/>
                </a:lnTo>
                <a:lnTo>
                  <a:pt x="39" y="46"/>
                </a:lnTo>
                <a:lnTo>
                  <a:pt x="35" y="46"/>
                </a:lnTo>
                <a:lnTo>
                  <a:pt x="27" y="46"/>
                </a:lnTo>
                <a:lnTo>
                  <a:pt x="19" y="50"/>
                </a:lnTo>
                <a:lnTo>
                  <a:pt x="16" y="62"/>
                </a:lnTo>
                <a:lnTo>
                  <a:pt x="12" y="73"/>
                </a:lnTo>
                <a:lnTo>
                  <a:pt x="16" y="88"/>
                </a:lnTo>
                <a:lnTo>
                  <a:pt x="19" y="100"/>
                </a:lnTo>
                <a:lnTo>
                  <a:pt x="27" y="104"/>
                </a:lnTo>
                <a:lnTo>
                  <a:pt x="35" y="107"/>
                </a:lnTo>
                <a:lnTo>
                  <a:pt x="42" y="104"/>
                </a:lnTo>
                <a:lnTo>
                  <a:pt x="50" y="100"/>
                </a:lnTo>
                <a:close/>
              </a:path>
            </a:pathLst>
          </a:custGeom>
          <a:solidFill>
            <a:srgbClr val="000000"/>
          </a:solidFill>
          <a:ln w="0">
            <a:solidFill>
              <a:schemeClr val="tx1"/>
            </a:solidFill>
            <a:prstDash val="solid"/>
            <a:round/>
            <a:headEnd/>
            <a:tailEnd/>
          </a:ln>
        </p:spPr>
        <p:txBody>
          <a:bodyPr/>
          <a:lstStyle/>
          <a:p>
            <a:endParaRPr lang="en-CA"/>
          </a:p>
        </p:txBody>
      </p:sp>
      <p:sp>
        <p:nvSpPr>
          <p:cNvPr id="130062" name="Freeform 14"/>
          <p:cNvSpPr>
            <a:spLocks noEditPoints="1"/>
          </p:cNvSpPr>
          <p:nvPr/>
        </p:nvSpPr>
        <p:spPr bwMode="auto">
          <a:xfrm>
            <a:off x="703263" y="2097088"/>
            <a:ext cx="122238" cy="182563"/>
          </a:xfrm>
          <a:custGeom>
            <a:avLst/>
            <a:gdLst>
              <a:gd name="T0" fmla="*/ 23 w 77"/>
              <a:gd name="T1" fmla="*/ 54 h 115"/>
              <a:gd name="T2" fmla="*/ 31 w 77"/>
              <a:gd name="T3" fmla="*/ 46 h 115"/>
              <a:gd name="T4" fmla="*/ 39 w 77"/>
              <a:gd name="T5" fmla="*/ 42 h 115"/>
              <a:gd name="T6" fmla="*/ 46 w 77"/>
              <a:gd name="T7" fmla="*/ 39 h 115"/>
              <a:gd name="T8" fmla="*/ 58 w 77"/>
              <a:gd name="T9" fmla="*/ 42 h 115"/>
              <a:gd name="T10" fmla="*/ 65 w 77"/>
              <a:gd name="T11" fmla="*/ 50 h 115"/>
              <a:gd name="T12" fmla="*/ 73 w 77"/>
              <a:gd name="T13" fmla="*/ 58 h 115"/>
              <a:gd name="T14" fmla="*/ 73 w 77"/>
              <a:gd name="T15" fmla="*/ 65 h 115"/>
              <a:gd name="T16" fmla="*/ 77 w 77"/>
              <a:gd name="T17" fmla="*/ 77 h 115"/>
              <a:gd name="T18" fmla="*/ 73 w 77"/>
              <a:gd name="T19" fmla="*/ 88 h 115"/>
              <a:gd name="T20" fmla="*/ 69 w 77"/>
              <a:gd name="T21" fmla="*/ 96 h 115"/>
              <a:gd name="T22" fmla="*/ 62 w 77"/>
              <a:gd name="T23" fmla="*/ 107 h 115"/>
              <a:gd name="T24" fmla="*/ 50 w 77"/>
              <a:gd name="T25" fmla="*/ 115 h 115"/>
              <a:gd name="T26" fmla="*/ 39 w 77"/>
              <a:gd name="T27" fmla="*/ 115 h 115"/>
              <a:gd name="T28" fmla="*/ 31 w 77"/>
              <a:gd name="T29" fmla="*/ 115 h 115"/>
              <a:gd name="T30" fmla="*/ 23 w 77"/>
              <a:gd name="T31" fmla="*/ 115 h 115"/>
              <a:gd name="T32" fmla="*/ 16 w 77"/>
              <a:gd name="T33" fmla="*/ 111 h 115"/>
              <a:gd name="T34" fmla="*/ 12 w 77"/>
              <a:gd name="T35" fmla="*/ 107 h 115"/>
              <a:gd name="T36" fmla="*/ 12 w 77"/>
              <a:gd name="T37" fmla="*/ 31 h 115"/>
              <a:gd name="T38" fmla="*/ 12 w 77"/>
              <a:gd name="T39" fmla="*/ 20 h 115"/>
              <a:gd name="T40" fmla="*/ 8 w 77"/>
              <a:gd name="T41" fmla="*/ 16 h 115"/>
              <a:gd name="T42" fmla="*/ 8 w 77"/>
              <a:gd name="T43" fmla="*/ 12 h 115"/>
              <a:gd name="T44" fmla="*/ 8 w 77"/>
              <a:gd name="T45" fmla="*/ 8 h 115"/>
              <a:gd name="T46" fmla="*/ 8 w 77"/>
              <a:gd name="T47" fmla="*/ 8 h 115"/>
              <a:gd name="T48" fmla="*/ 4 w 77"/>
              <a:gd name="T49" fmla="*/ 8 h 115"/>
              <a:gd name="T50" fmla="*/ 4 w 77"/>
              <a:gd name="T51" fmla="*/ 8 h 115"/>
              <a:gd name="T52" fmla="*/ 0 w 77"/>
              <a:gd name="T53" fmla="*/ 12 h 115"/>
              <a:gd name="T54" fmla="*/ 0 w 77"/>
              <a:gd name="T55" fmla="*/ 8 h 115"/>
              <a:gd name="T56" fmla="*/ 20 w 77"/>
              <a:gd name="T57" fmla="*/ 0 h 115"/>
              <a:gd name="T58" fmla="*/ 23 w 77"/>
              <a:gd name="T59" fmla="*/ 0 h 115"/>
              <a:gd name="T60" fmla="*/ 23 w 77"/>
              <a:gd name="T61" fmla="*/ 54 h 115"/>
              <a:gd name="T62" fmla="*/ 23 w 77"/>
              <a:gd name="T63" fmla="*/ 62 h 115"/>
              <a:gd name="T64" fmla="*/ 23 w 77"/>
              <a:gd name="T65" fmla="*/ 104 h 115"/>
              <a:gd name="T66" fmla="*/ 27 w 77"/>
              <a:gd name="T67" fmla="*/ 107 h 115"/>
              <a:gd name="T68" fmla="*/ 31 w 77"/>
              <a:gd name="T69" fmla="*/ 111 h 115"/>
              <a:gd name="T70" fmla="*/ 39 w 77"/>
              <a:gd name="T71" fmla="*/ 111 h 115"/>
              <a:gd name="T72" fmla="*/ 43 w 77"/>
              <a:gd name="T73" fmla="*/ 111 h 115"/>
              <a:gd name="T74" fmla="*/ 50 w 77"/>
              <a:gd name="T75" fmla="*/ 111 h 115"/>
              <a:gd name="T76" fmla="*/ 54 w 77"/>
              <a:gd name="T77" fmla="*/ 104 h 115"/>
              <a:gd name="T78" fmla="*/ 62 w 77"/>
              <a:gd name="T79" fmla="*/ 92 h 115"/>
              <a:gd name="T80" fmla="*/ 62 w 77"/>
              <a:gd name="T81" fmla="*/ 81 h 115"/>
              <a:gd name="T82" fmla="*/ 62 w 77"/>
              <a:gd name="T83" fmla="*/ 69 h 115"/>
              <a:gd name="T84" fmla="*/ 54 w 77"/>
              <a:gd name="T85" fmla="*/ 58 h 115"/>
              <a:gd name="T86" fmla="*/ 50 w 77"/>
              <a:gd name="T87" fmla="*/ 54 h 115"/>
              <a:gd name="T88" fmla="*/ 43 w 77"/>
              <a:gd name="T89" fmla="*/ 50 h 115"/>
              <a:gd name="T90" fmla="*/ 35 w 77"/>
              <a:gd name="T91" fmla="*/ 50 h 115"/>
              <a:gd name="T92" fmla="*/ 31 w 77"/>
              <a:gd name="T93" fmla="*/ 54 h 115"/>
              <a:gd name="T94" fmla="*/ 27 w 77"/>
              <a:gd name="T95" fmla="*/ 58 h 115"/>
              <a:gd name="T96" fmla="*/ 23 w 77"/>
              <a:gd name="T97" fmla="*/ 6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115">
                <a:moveTo>
                  <a:pt x="23" y="54"/>
                </a:moveTo>
                <a:lnTo>
                  <a:pt x="31" y="46"/>
                </a:lnTo>
                <a:lnTo>
                  <a:pt x="39" y="42"/>
                </a:lnTo>
                <a:lnTo>
                  <a:pt x="46" y="39"/>
                </a:lnTo>
                <a:lnTo>
                  <a:pt x="58" y="42"/>
                </a:lnTo>
                <a:lnTo>
                  <a:pt x="65" y="50"/>
                </a:lnTo>
                <a:lnTo>
                  <a:pt x="73" y="58"/>
                </a:lnTo>
                <a:lnTo>
                  <a:pt x="73" y="65"/>
                </a:lnTo>
                <a:lnTo>
                  <a:pt x="77" y="77"/>
                </a:lnTo>
                <a:lnTo>
                  <a:pt x="73" y="88"/>
                </a:lnTo>
                <a:lnTo>
                  <a:pt x="69" y="96"/>
                </a:lnTo>
                <a:lnTo>
                  <a:pt x="62" y="107"/>
                </a:lnTo>
                <a:lnTo>
                  <a:pt x="50" y="115"/>
                </a:lnTo>
                <a:lnTo>
                  <a:pt x="39" y="115"/>
                </a:lnTo>
                <a:lnTo>
                  <a:pt x="31" y="115"/>
                </a:lnTo>
                <a:lnTo>
                  <a:pt x="23" y="115"/>
                </a:lnTo>
                <a:lnTo>
                  <a:pt x="16" y="111"/>
                </a:lnTo>
                <a:lnTo>
                  <a:pt x="12" y="107"/>
                </a:lnTo>
                <a:lnTo>
                  <a:pt x="12" y="31"/>
                </a:lnTo>
                <a:lnTo>
                  <a:pt x="12" y="20"/>
                </a:lnTo>
                <a:lnTo>
                  <a:pt x="8" y="16"/>
                </a:lnTo>
                <a:lnTo>
                  <a:pt x="8" y="12"/>
                </a:lnTo>
                <a:lnTo>
                  <a:pt x="8" y="8"/>
                </a:lnTo>
                <a:lnTo>
                  <a:pt x="8" y="8"/>
                </a:lnTo>
                <a:lnTo>
                  <a:pt x="4" y="8"/>
                </a:lnTo>
                <a:lnTo>
                  <a:pt x="4" y="8"/>
                </a:lnTo>
                <a:lnTo>
                  <a:pt x="0" y="12"/>
                </a:lnTo>
                <a:lnTo>
                  <a:pt x="0" y="8"/>
                </a:lnTo>
                <a:lnTo>
                  <a:pt x="20" y="0"/>
                </a:lnTo>
                <a:lnTo>
                  <a:pt x="23" y="0"/>
                </a:lnTo>
                <a:lnTo>
                  <a:pt x="23" y="54"/>
                </a:lnTo>
                <a:close/>
                <a:moveTo>
                  <a:pt x="23" y="62"/>
                </a:moveTo>
                <a:lnTo>
                  <a:pt x="23" y="104"/>
                </a:lnTo>
                <a:lnTo>
                  <a:pt x="27" y="107"/>
                </a:lnTo>
                <a:lnTo>
                  <a:pt x="31" y="111"/>
                </a:lnTo>
                <a:lnTo>
                  <a:pt x="39" y="111"/>
                </a:lnTo>
                <a:lnTo>
                  <a:pt x="43" y="111"/>
                </a:lnTo>
                <a:lnTo>
                  <a:pt x="50" y="111"/>
                </a:lnTo>
                <a:lnTo>
                  <a:pt x="54" y="104"/>
                </a:lnTo>
                <a:lnTo>
                  <a:pt x="62" y="92"/>
                </a:lnTo>
                <a:lnTo>
                  <a:pt x="62" y="81"/>
                </a:lnTo>
                <a:lnTo>
                  <a:pt x="62" y="69"/>
                </a:lnTo>
                <a:lnTo>
                  <a:pt x="54" y="58"/>
                </a:lnTo>
                <a:lnTo>
                  <a:pt x="50" y="54"/>
                </a:lnTo>
                <a:lnTo>
                  <a:pt x="43" y="50"/>
                </a:lnTo>
                <a:lnTo>
                  <a:pt x="35" y="50"/>
                </a:lnTo>
                <a:lnTo>
                  <a:pt x="31" y="54"/>
                </a:lnTo>
                <a:lnTo>
                  <a:pt x="27" y="58"/>
                </a:lnTo>
                <a:lnTo>
                  <a:pt x="23" y="62"/>
                </a:lnTo>
                <a:close/>
              </a:path>
            </a:pathLst>
          </a:custGeom>
          <a:solidFill>
            <a:srgbClr val="000000"/>
          </a:solidFill>
          <a:ln w="0">
            <a:solidFill>
              <a:schemeClr val="tx1"/>
            </a:solidFill>
            <a:prstDash val="solid"/>
            <a:round/>
            <a:headEnd/>
            <a:tailEnd/>
          </a:ln>
        </p:spPr>
        <p:txBody>
          <a:bodyPr/>
          <a:lstStyle/>
          <a:p>
            <a:endParaRPr lang="en-CA"/>
          </a:p>
        </p:txBody>
      </p:sp>
      <p:sp>
        <p:nvSpPr>
          <p:cNvPr id="130063" name="Freeform 15"/>
          <p:cNvSpPr>
            <a:spLocks/>
          </p:cNvSpPr>
          <p:nvPr/>
        </p:nvSpPr>
        <p:spPr bwMode="auto">
          <a:xfrm>
            <a:off x="2797175" y="2273300"/>
            <a:ext cx="127000" cy="115888"/>
          </a:xfrm>
          <a:custGeom>
            <a:avLst/>
            <a:gdLst>
              <a:gd name="T0" fmla="*/ 0 w 80"/>
              <a:gd name="T1" fmla="*/ 0 h 73"/>
              <a:gd name="T2" fmla="*/ 34 w 80"/>
              <a:gd name="T3" fmla="*/ 0 h 73"/>
              <a:gd name="T4" fmla="*/ 34 w 80"/>
              <a:gd name="T5" fmla="*/ 0 h 73"/>
              <a:gd name="T6" fmla="*/ 31 w 80"/>
              <a:gd name="T7" fmla="*/ 0 h 73"/>
              <a:gd name="T8" fmla="*/ 31 w 80"/>
              <a:gd name="T9" fmla="*/ 0 h 73"/>
              <a:gd name="T10" fmla="*/ 27 w 80"/>
              <a:gd name="T11" fmla="*/ 4 h 73"/>
              <a:gd name="T12" fmla="*/ 27 w 80"/>
              <a:gd name="T13" fmla="*/ 4 h 73"/>
              <a:gd name="T14" fmla="*/ 27 w 80"/>
              <a:gd name="T15" fmla="*/ 8 h 73"/>
              <a:gd name="T16" fmla="*/ 31 w 80"/>
              <a:gd name="T17" fmla="*/ 12 h 73"/>
              <a:gd name="T18" fmla="*/ 34 w 80"/>
              <a:gd name="T19" fmla="*/ 12 h 73"/>
              <a:gd name="T20" fmla="*/ 34 w 80"/>
              <a:gd name="T21" fmla="*/ 16 h 73"/>
              <a:gd name="T22" fmla="*/ 42 w 80"/>
              <a:gd name="T23" fmla="*/ 23 h 73"/>
              <a:gd name="T24" fmla="*/ 50 w 80"/>
              <a:gd name="T25" fmla="*/ 16 h 73"/>
              <a:gd name="T26" fmla="*/ 53 w 80"/>
              <a:gd name="T27" fmla="*/ 12 h 73"/>
              <a:gd name="T28" fmla="*/ 53 w 80"/>
              <a:gd name="T29" fmla="*/ 8 h 73"/>
              <a:gd name="T30" fmla="*/ 53 w 80"/>
              <a:gd name="T31" fmla="*/ 4 h 73"/>
              <a:gd name="T32" fmla="*/ 53 w 80"/>
              <a:gd name="T33" fmla="*/ 4 h 73"/>
              <a:gd name="T34" fmla="*/ 53 w 80"/>
              <a:gd name="T35" fmla="*/ 0 h 73"/>
              <a:gd name="T36" fmla="*/ 50 w 80"/>
              <a:gd name="T37" fmla="*/ 0 h 73"/>
              <a:gd name="T38" fmla="*/ 50 w 80"/>
              <a:gd name="T39" fmla="*/ 0 h 73"/>
              <a:gd name="T40" fmla="*/ 76 w 80"/>
              <a:gd name="T41" fmla="*/ 0 h 73"/>
              <a:gd name="T42" fmla="*/ 76 w 80"/>
              <a:gd name="T43" fmla="*/ 0 h 73"/>
              <a:gd name="T44" fmla="*/ 73 w 80"/>
              <a:gd name="T45" fmla="*/ 0 h 73"/>
              <a:gd name="T46" fmla="*/ 69 w 80"/>
              <a:gd name="T47" fmla="*/ 4 h 73"/>
              <a:gd name="T48" fmla="*/ 61 w 80"/>
              <a:gd name="T49" fmla="*/ 8 h 73"/>
              <a:gd name="T50" fmla="*/ 57 w 80"/>
              <a:gd name="T51" fmla="*/ 16 h 73"/>
              <a:gd name="T52" fmla="*/ 46 w 80"/>
              <a:gd name="T53" fmla="*/ 31 h 73"/>
              <a:gd name="T54" fmla="*/ 65 w 80"/>
              <a:gd name="T55" fmla="*/ 54 h 73"/>
              <a:gd name="T56" fmla="*/ 69 w 80"/>
              <a:gd name="T57" fmla="*/ 61 h 73"/>
              <a:gd name="T58" fmla="*/ 73 w 80"/>
              <a:gd name="T59" fmla="*/ 69 h 73"/>
              <a:gd name="T60" fmla="*/ 76 w 80"/>
              <a:gd name="T61" fmla="*/ 69 h 73"/>
              <a:gd name="T62" fmla="*/ 80 w 80"/>
              <a:gd name="T63" fmla="*/ 69 h 73"/>
              <a:gd name="T64" fmla="*/ 80 w 80"/>
              <a:gd name="T65" fmla="*/ 73 h 73"/>
              <a:gd name="T66" fmla="*/ 42 w 80"/>
              <a:gd name="T67" fmla="*/ 73 h 73"/>
              <a:gd name="T68" fmla="*/ 42 w 80"/>
              <a:gd name="T69" fmla="*/ 69 h 73"/>
              <a:gd name="T70" fmla="*/ 50 w 80"/>
              <a:gd name="T71" fmla="*/ 69 h 73"/>
              <a:gd name="T72" fmla="*/ 50 w 80"/>
              <a:gd name="T73" fmla="*/ 69 h 73"/>
              <a:gd name="T74" fmla="*/ 53 w 80"/>
              <a:gd name="T75" fmla="*/ 65 h 73"/>
              <a:gd name="T76" fmla="*/ 53 w 80"/>
              <a:gd name="T77" fmla="*/ 65 h 73"/>
              <a:gd name="T78" fmla="*/ 53 w 80"/>
              <a:gd name="T79" fmla="*/ 61 h 73"/>
              <a:gd name="T80" fmla="*/ 46 w 80"/>
              <a:gd name="T81" fmla="*/ 58 h 73"/>
              <a:gd name="T82" fmla="*/ 34 w 80"/>
              <a:gd name="T83" fmla="*/ 38 h 73"/>
              <a:gd name="T84" fmla="*/ 23 w 80"/>
              <a:gd name="T85" fmla="*/ 58 h 73"/>
              <a:gd name="T86" fmla="*/ 19 w 80"/>
              <a:gd name="T87" fmla="*/ 61 h 73"/>
              <a:gd name="T88" fmla="*/ 19 w 80"/>
              <a:gd name="T89" fmla="*/ 65 h 73"/>
              <a:gd name="T90" fmla="*/ 19 w 80"/>
              <a:gd name="T91" fmla="*/ 65 h 73"/>
              <a:gd name="T92" fmla="*/ 23 w 80"/>
              <a:gd name="T93" fmla="*/ 69 h 73"/>
              <a:gd name="T94" fmla="*/ 23 w 80"/>
              <a:gd name="T95" fmla="*/ 69 h 73"/>
              <a:gd name="T96" fmla="*/ 27 w 80"/>
              <a:gd name="T97" fmla="*/ 69 h 73"/>
              <a:gd name="T98" fmla="*/ 27 w 80"/>
              <a:gd name="T99" fmla="*/ 73 h 73"/>
              <a:gd name="T100" fmla="*/ 4 w 80"/>
              <a:gd name="T101" fmla="*/ 73 h 73"/>
              <a:gd name="T102" fmla="*/ 4 w 80"/>
              <a:gd name="T103" fmla="*/ 69 h 73"/>
              <a:gd name="T104" fmla="*/ 8 w 80"/>
              <a:gd name="T105" fmla="*/ 69 h 73"/>
              <a:gd name="T106" fmla="*/ 8 w 80"/>
              <a:gd name="T107" fmla="*/ 69 h 73"/>
              <a:gd name="T108" fmla="*/ 11 w 80"/>
              <a:gd name="T109" fmla="*/ 61 h 73"/>
              <a:gd name="T110" fmla="*/ 19 w 80"/>
              <a:gd name="T111" fmla="*/ 54 h 73"/>
              <a:gd name="T112" fmla="*/ 34 w 80"/>
              <a:gd name="T113" fmla="*/ 35 h 73"/>
              <a:gd name="T114" fmla="*/ 19 w 80"/>
              <a:gd name="T115" fmla="*/ 16 h 73"/>
              <a:gd name="T116" fmla="*/ 11 w 80"/>
              <a:gd name="T117" fmla="*/ 8 h 73"/>
              <a:gd name="T118" fmla="*/ 8 w 80"/>
              <a:gd name="T119" fmla="*/ 4 h 73"/>
              <a:gd name="T120" fmla="*/ 4 w 80"/>
              <a:gd name="T121" fmla="*/ 0 h 73"/>
              <a:gd name="T122" fmla="*/ 0 w 80"/>
              <a:gd name="T123" fmla="*/ 0 h 73"/>
              <a:gd name="T124" fmla="*/ 0 w 80"/>
              <a:gd name="T1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3">
                <a:moveTo>
                  <a:pt x="0" y="0"/>
                </a:moveTo>
                <a:lnTo>
                  <a:pt x="34" y="0"/>
                </a:lnTo>
                <a:lnTo>
                  <a:pt x="34" y="0"/>
                </a:lnTo>
                <a:lnTo>
                  <a:pt x="31" y="0"/>
                </a:lnTo>
                <a:lnTo>
                  <a:pt x="31" y="0"/>
                </a:lnTo>
                <a:lnTo>
                  <a:pt x="27" y="4"/>
                </a:lnTo>
                <a:lnTo>
                  <a:pt x="27" y="4"/>
                </a:lnTo>
                <a:lnTo>
                  <a:pt x="27" y="8"/>
                </a:lnTo>
                <a:lnTo>
                  <a:pt x="31" y="12"/>
                </a:lnTo>
                <a:lnTo>
                  <a:pt x="34" y="12"/>
                </a:lnTo>
                <a:lnTo>
                  <a:pt x="34" y="16"/>
                </a:lnTo>
                <a:lnTo>
                  <a:pt x="42" y="23"/>
                </a:lnTo>
                <a:lnTo>
                  <a:pt x="50" y="16"/>
                </a:lnTo>
                <a:lnTo>
                  <a:pt x="53" y="12"/>
                </a:lnTo>
                <a:lnTo>
                  <a:pt x="53" y="8"/>
                </a:lnTo>
                <a:lnTo>
                  <a:pt x="53" y="4"/>
                </a:lnTo>
                <a:lnTo>
                  <a:pt x="53" y="4"/>
                </a:lnTo>
                <a:lnTo>
                  <a:pt x="53" y="0"/>
                </a:lnTo>
                <a:lnTo>
                  <a:pt x="50" y="0"/>
                </a:lnTo>
                <a:lnTo>
                  <a:pt x="50" y="0"/>
                </a:lnTo>
                <a:lnTo>
                  <a:pt x="76" y="0"/>
                </a:lnTo>
                <a:lnTo>
                  <a:pt x="76" y="0"/>
                </a:lnTo>
                <a:lnTo>
                  <a:pt x="73" y="0"/>
                </a:lnTo>
                <a:lnTo>
                  <a:pt x="69" y="4"/>
                </a:lnTo>
                <a:lnTo>
                  <a:pt x="61" y="8"/>
                </a:lnTo>
                <a:lnTo>
                  <a:pt x="57" y="16"/>
                </a:lnTo>
                <a:lnTo>
                  <a:pt x="46" y="31"/>
                </a:lnTo>
                <a:lnTo>
                  <a:pt x="65" y="54"/>
                </a:lnTo>
                <a:lnTo>
                  <a:pt x="69" y="61"/>
                </a:lnTo>
                <a:lnTo>
                  <a:pt x="73" y="69"/>
                </a:lnTo>
                <a:lnTo>
                  <a:pt x="76" y="69"/>
                </a:lnTo>
                <a:lnTo>
                  <a:pt x="80" y="69"/>
                </a:lnTo>
                <a:lnTo>
                  <a:pt x="80" y="73"/>
                </a:lnTo>
                <a:lnTo>
                  <a:pt x="42" y="73"/>
                </a:lnTo>
                <a:lnTo>
                  <a:pt x="42" y="69"/>
                </a:lnTo>
                <a:lnTo>
                  <a:pt x="50" y="69"/>
                </a:lnTo>
                <a:lnTo>
                  <a:pt x="50" y="69"/>
                </a:lnTo>
                <a:lnTo>
                  <a:pt x="53" y="65"/>
                </a:lnTo>
                <a:lnTo>
                  <a:pt x="53" y="65"/>
                </a:lnTo>
                <a:lnTo>
                  <a:pt x="53" y="61"/>
                </a:lnTo>
                <a:lnTo>
                  <a:pt x="46" y="58"/>
                </a:lnTo>
                <a:lnTo>
                  <a:pt x="34" y="38"/>
                </a:lnTo>
                <a:lnTo>
                  <a:pt x="23" y="58"/>
                </a:lnTo>
                <a:lnTo>
                  <a:pt x="19" y="61"/>
                </a:lnTo>
                <a:lnTo>
                  <a:pt x="19" y="65"/>
                </a:lnTo>
                <a:lnTo>
                  <a:pt x="19" y="65"/>
                </a:lnTo>
                <a:lnTo>
                  <a:pt x="23" y="69"/>
                </a:lnTo>
                <a:lnTo>
                  <a:pt x="23" y="69"/>
                </a:lnTo>
                <a:lnTo>
                  <a:pt x="27" y="69"/>
                </a:lnTo>
                <a:lnTo>
                  <a:pt x="27" y="73"/>
                </a:lnTo>
                <a:lnTo>
                  <a:pt x="4" y="73"/>
                </a:lnTo>
                <a:lnTo>
                  <a:pt x="4" y="69"/>
                </a:lnTo>
                <a:lnTo>
                  <a:pt x="8" y="69"/>
                </a:lnTo>
                <a:lnTo>
                  <a:pt x="8" y="69"/>
                </a:lnTo>
                <a:lnTo>
                  <a:pt x="11" y="61"/>
                </a:lnTo>
                <a:lnTo>
                  <a:pt x="19" y="54"/>
                </a:lnTo>
                <a:lnTo>
                  <a:pt x="34" y="35"/>
                </a:lnTo>
                <a:lnTo>
                  <a:pt x="19" y="16"/>
                </a:lnTo>
                <a:lnTo>
                  <a:pt x="11" y="8"/>
                </a:lnTo>
                <a:lnTo>
                  <a:pt x="8" y="4"/>
                </a:lnTo>
                <a:lnTo>
                  <a:pt x="4" y="0"/>
                </a:lnTo>
                <a:lnTo>
                  <a:pt x="0" y="0"/>
                </a:lnTo>
                <a:lnTo>
                  <a:pt x="0" y="0"/>
                </a:lnTo>
                <a:close/>
              </a:path>
            </a:pathLst>
          </a:custGeom>
          <a:solidFill>
            <a:srgbClr val="000000"/>
          </a:solidFill>
          <a:ln w="0">
            <a:solidFill>
              <a:schemeClr val="tx1"/>
            </a:solidFill>
            <a:prstDash val="solid"/>
            <a:round/>
            <a:headEnd/>
            <a:tailEnd/>
          </a:ln>
        </p:spPr>
        <p:txBody>
          <a:bodyPr/>
          <a:lstStyle/>
          <a:p>
            <a:endParaRPr lang="en-CA"/>
          </a:p>
        </p:txBody>
      </p:sp>
      <p:sp>
        <p:nvSpPr>
          <p:cNvPr id="130064" name="Freeform 16"/>
          <p:cNvSpPr>
            <a:spLocks/>
          </p:cNvSpPr>
          <p:nvPr/>
        </p:nvSpPr>
        <p:spPr bwMode="auto">
          <a:xfrm>
            <a:off x="4652963" y="2376488"/>
            <a:ext cx="98425" cy="122238"/>
          </a:xfrm>
          <a:custGeom>
            <a:avLst/>
            <a:gdLst>
              <a:gd name="T0" fmla="*/ 62 w 62"/>
              <a:gd name="T1" fmla="*/ 46 h 77"/>
              <a:gd name="T2" fmla="*/ 58 w 62"/>
              <a:gd name="T3" fmla="*/ 61 h 77"/>
              <a:gd name="T4" fmla="*/ 50 w 62"/>
              <a:gd name="T5" fmla="*/ 69 h 77"/>
              <a:gd name="T6" fmla="*/ 42 w 62"/>
              <a:gd name="T7" fmla="*/ 77 h 77"/>
              <a:gd name="T8" fmla="*/ 31 w 62"/>
              <a:gd name="T9" fmla="*/ 77 h 77"/>
              <a:gd name="T10" fmla="*/ 19 w 62"/>
              <a:gd name="T11" fmla="*/ 77 h 77"/>
              <a:gd name="T12" fmla="*/ 8 w 62"/>
              <a:gd name="T13" fmla="*/ 69 h 77"/>
              <a:gd name="T14" fmla="*/ 4 w 62"/>
              <a:gd name="T15" fmla="*/ 61 h 77"/>
              <a:gd name="T16" fmla="*/ 0 w 62"/>
              <a:gd name="T17" fmla="*/ 50 h 77"/>
              <a:gd name="T18" fmla="*/ 0 w 62"/>
              <a:gd name="T19" fmla="*/ 38 h 77"/>
              <a:gd name="T20" fmla="*/ 0 w 62"/>
              <a:gd name="T21" fmla="*/ 31 h 77"/>
              <a:gd name="T22" fmla="*/ 4 w 62"/>
              <a:gd name="T23" fmla="*/ 19 h 77"/>
              <a:gd name="T24" fmla="*/ 12 w 62"/>
              <a:gd name="T25" fmla="*/ 12 h 77"/>
              <a:gd name="T26" fmla="*/ 23 w 62"/>
              <a:gd name="T27" fmla="*/ 4 h 77"/>
              <a:gd name="T28" fmla="*/ 35 w 62"/>
              <a:gd name="T29" fmla="*/ 0 h 77"/>
              <a:gd name="T30" fmla="*/ 42 w 62"/>
              <a:gd name="T31" fmla="*/ 4 h 77"/>
              <a:gd name="T32" fmla="*/ 54 w 62"/>
              <a:gd name="T33" fmla="*/ 8 h 77"/>
              <a:gd name="T34" fmla="*/ 58 w 62"/>
              <a:gd name="T35" fmla="*/ 12 h 77"/>
              <a:gd name="T36" fmla="*/ 58 w 62"/>
              <a:gd name="T37" fmla="*/ 19 h 77"/>
              <a:gd name="T38" fmla="*/ 58 w 62"/>
              <a:gd name="T39" fmla="*/ 19 h 77"/>
              <a:gd name="T40" fmla="*/ 58 w 62"/>
              <a:gd name="T41" fmla="*/ 23 h 77"/>
              <a:gd name="T42" fmla="*/ 54 w 62"/>
              <a:gd name="T43" fmla="*/ 23 h 77"/>
              <a:gd name="T44" fmla="*/ 50 w 62"/>
              <a:gd name="T45" fmla="*/ 23 h 77"/>
              <a:gd name="T46" fmla="*/ 46 w 62"/>
              <a:gd name="T47" fmla="*/ 23 h 77"/>
              <a:gd name="T48" fmla="*/ 46 w 62"/>
              <a:gd name="T49" fmla="*/ 23 h 77"/>
              <a:gd name="T50" fmla="*/ 42 w 62"/>
              <a:gd name="T51" fmla="*/ 19 h 77"/>
              <a:gd name="T52" fmla="*/ 42 w 62"/>
              <a:gd name="T53" fmla="*/ 16 h 77"/>
              <a:gd name="T54" fmla="*/ 42 w 62"/>
              <a:gd name="T55" fmla="*/ 12 h 77"/>
              <a:gd name="T56" fmla="*/ 39 w 62"/>
              <a:gd name="T57" fmla="*/ 8 h 77"/>
              <a:gd name="T58" fmla="*/ 39 w 62"/>
              <a:gd name="T59" fmla="*/ 8 h 77"/>
              <a:gd name="T60" fmla="*/ 31 w 62"/>
              <a:gd name="T61" fmla="*/ 8 h 77"/>
              <a:gd name="T62" fmla="*/ 27 w 62"/>
              <a:gd name="T63" fmla="*/ 8 h 77"/>
              <a:gd name="T64" fmla="*/ 19 w 62"/>
              <a:gd name="T65" fmla="*/ 12 h 77"/>
              <a:gd name="T66" fmla="*/ 16 w 62"/>
              <a:gd name="T67" fmla="*/ 19 h 77"/>
              <a:gd name="T68" fmla="*/ 16 w 62"/>
              <a:gd name="T69" fmla="*/ 31 h 77"/>
              <a:gd name="T70" fmla="*/ 16 w 62"/>
              <a:gd name="T71" fmla="*/ 46 h 77"/>
              <a:gd name="T72" fmla="*/ 19 w 62"/>
              <a:gd name="T73" fmla="*/ 54 h 77"/>
              <a:gd name="T74" fmla="*/ 27 w 62"/>
              <a:gd name="T75" fmla="*/ 61 h 77"/>
              <a:gd name="T76" fmla="*/ 39 w 62"/>
              <a:gd name="T77" fmla="*/ 65 h 77"/>
              <a:gd name="T78" fmla="*/ 46 w 62"/>
              <a:gd name="T79" fmla="*/ 65 h 77"/>
              <a:gd name="T80" fmla="*/ 54 w 62"/>
              <a:gd name="T81" fmla="*/ 61 h 77"/>
              <a:gd name="T82" fmla="*/ 58 w 62"/>
              <a:gd name="T83" fmla="*/ 54 h 77"/>
              <a:gd name="T84" fmla="*/ 62 w 62"/>
              <a:gd name="T85" fmla="*/ 46 h 77"/>
              <a:gd name="T86" fmla="*/ 62 w 62"/>
              <a:gd name="T87"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77">
                <a:moveTo>
                  <a:pt x="62" y="46"/>
                </a:moveTo>
                <a:lnTo>
                  <a:pt x="58" y="61"/>
                </a:lnTo>
                <a:lnTo>
                  <a:pt x="50" y="69"/>
                </a:lnTo>
                <a:lnTo>
                  <a:pt x="42" y="77"/>
                </a:lnTo>
                <a:lnTo>
                  <a:pt x="31" y="77"/>
                </a:lnTo>
                <a:lnTo>
                  <a:pt x="19" y="77"/>
                </a:lnTo>
                <a:lnTo>
                  <a:pt x="8" y="69"/>
                </a:lnTo>
                <a:lnTo>
                  <a:pt x="4" y="61"/>
                </a:lnTo>
                <a:lnTo>
                  <a:pt x="0" y="50"/>
                </a:lnTo>
                <a:lnTo>
                  <a:pt x="0" y="38"/>
                </a:lnTo>
                <a:lnTo>
                  <a:pt x="0" y="31"/>
                </a:lnTo>
                <a:lnTo>
                  <a:pt x="4" y="19"/>
                </a:lnTo>
                <a:lnTo>
                  <a:pt x="12" y="12"/>
                </a:lnTo>
                <a:lnTo>
                  <a:pt x="23" y="4"/>
                </a:lnTo>
                <a:lnTo>
                  <a:pt x="35" y="0"/>
                </a:lnTo>
                <a:lnTo>
                  <a:pt x="42" y="4"/>
                </a:lnTo>
                <a:lnTo>
                  <a:pt x="54" y="8"/>
                </a:lnTo>
                <a:lnTo>
                  <a:pt x="58" y="12"/>
                </a:lnTo>
                <a:lnTo>
                  <a:pt x="58" y="19"/>
                </a:lnTo>
                <a:lnTo>
                  <a:pt x="58" y="19"/>
                </a:lnTo>
                <a:lnTo>
                  <a:pt x="58" y="23"/>
                </a:lnTo>
                <a:lnTo>
                  <a:pt x="54" y="23"/>
                </a:lnTo>
                <a:lnTo>
                  <a:pt x="50" y="23"/>
                </a:lnTo>
                <a:lnTo>
                  <a:pt x="46" y="23"/>
                </a:lnTo>
                <a:lnTo>
                  <a:pt x="46" y="23"/>
                </a:lnTo>
                <a:lnTo>
                  <a:pt x="42" y="19"/>
                </a:lnTo>
                <a:lnTo>
                  <a:pt x="42" y="16"/>
                </a:lnTo>
                <a:lnTo>
                  <a:pt x="42" y="12"/>
                </a:lnTo>
                <a:lnTo>
                  <a:pt x="39" y="8"/>
                </a:lnTo>
                <a:lnTo>
                  <a:pt x="39" y="8"/>
                </a:lnTo>
                <a:lnTo>
                  <a:pt x="31" y="8"/>
                </a:lnTo>
                <a:lnTo>
                  <a:pt x="27" y="8"/>
                </a:lnTo>
                <a:lnTo>
                  <a:pt x="19" y="12"/>
                </a:lnTo>
                <a:lnTo>
                  <a:pt x="16" y="19"/>
                </a:lnTo>
                <a:lnTo>
                  <a:pt x="16" y="31"/>
                </a:lnTo>
                <a:lnTo>
                  <a:pt x="16" y="46"/>
                </a:lnTo>
                <a:lnTo>
                  <a:pt x="19" y="54"/>
                </a:lnTo>
                <a:lnTo>
                  <a:pt x="27" y="61"/>
                </a:lnTo>
                <a:lnTo>
                  <a:pt x="39" y="65"/>
                </a:lnTo>
                <a:lnTo>
                  <a:pt x="46" y="65"/>
                </a:lnTo>
                <a:lnTo>
                  <a:pt x="54" y="61"/>
                </a:lnTo>
                <a:lnTo>
                  <a:pt x="58" y="54"/>
                </a:lnTo>
                <a:lnTo>
                  <a:pt x="62" y="46"/>
                </a:lnTo>
                <a:lnTo>
                  <a:pt x="62" y="46"/>
                </a:lnTo>
                <a:close/>
              </a:path>
            </a:pathLst>
          </a:custGeom>
          <a:solidFill>
            <a:srgbClr val="000000"/>
          </a:solidFill>
          <a:ln w="0">
            <a:solidFill>
              <a:schemeClr val="tx1"/>
            </a:solidFill>
            <a:prstDash val="solid"/>
            <a:round/>
            <a:headEnd/>
            <a:tailEnd/>
          </a:ln>
        </p:spPr>
        <p:txBody>
          <a:bodyPr/>
          <a:lstStyle/>
          <a:p>
            <a:endParaRPr lang="en-CA"/>
          </a:p>
        </p:txBody>
      </p:sp>
      <p:sp>
        <p:nvSpPr>
          <p:cNvPr id="130065" name="Freeform 17"/>
          <p:cNvSpPr>
            <a:spLocks noEditPoints="1"/>
          </p:cNvSpPr>
          <p:nvPr/>
        </p:nvSpPr>
        <p:spPr bwMode="auto">
          <a:xfrm>
            <a:off x="4641850" y="2643188"/>
            <a:ext cx="120650" cy="182563"/>
          </a:xfrm>
          <a:custGeom>
            <a:avLst/>
            <a:gdLst>
              <a:gd name="T0" fmla="*/ 49 w 76"/>
              <a:gd name="T1" fmla="*/ 104 h 115"/>
              <a:gd name="T2" fmla="*/ 46 w 76"/>
              <a:gd name="T3" fmla="*/ 111 h 115"/>
              <a:gd name="T4" fmla="*/ 42 w 76"/>
              <a:gd name="T5" fmla="*/ 115 h 115"/>
              <a:gd name="T6" fmla="*/ 34 w 76"/>
              <a:gd name="T7" fmla="*/ 115 h 115"/>
              <a:gd name="T8" fmla="*/ 30 w 76"/>
              <a:gd name="T9" fmla="*/ 115 h 115"/>
              <a:gd name="T10" fmla="*/ 19 w 76"/>
              <a:gd name="T11" fmla="*/ 115 h 115"/>
              <a:gd name="T12" fmla="*/ 7 w 76"/>
              <a:gd name="T13" fmla="*/ 107 h 115"/>
              <a:gd name="T14" fmla="*/ 0 w 76"/>
              <a:gd name="T15" fmla="*/ 96 h 115"/>
              <a:gd name="T16" fmla="*/ 0 w 76"/>
              <a:gd name="T17" fmla="*/ 81 h 115"/>
              <a:gd name="T18" fmla="*/ 0 w 76"/>
              <a:gd name="T19" fmla="*/ 65 h 115"/>
              <a:gd name="T20" fmla="*/ 7 w 76"/>
              <a:gd name="T21" fmla="*/ 54 h 115"/>
              <a:gd name="T22" fmla="*/ 15 w 76"/>
              <a:gd name="T23" fmla="*/ 46 h 115"/>
              <a:gd name="T24" fmla="*/ 23 w 76"/>
              <a:gd name="T25" fmla="*/ 42 h 115"/>
              <a:gd name="T26" fmla="*/ 34 w 76"/>
              <a:gd name="T27" fmla="*/ 39 h 115"/>
              <a:gd name="T28" fmla="*/ 42 w 76"/>
              <a:gd name="T29" fmla="*/ 42 h 115"/>
              <a:gd name="T30" fmla="*/ 49 w 76"/>
              <a:gd name="T31" fmla="*/ 46 h 115"/>
              <a:gd name="T32" fmla="*/ 49 w 76"/>
              <a:gd name="T33" fmla="*/ 31 h 115"/>
              <a:gd name="T34" fmla="*/ 49 w 76"/>
              <a:gd name="T35" fmla="*/ 20 h 115"/>
              <a:gd name="T36" fmla="*/ 49 w 76"/>
              <a:gd name="T37" fmla="*/ 16 h 115"/>
              <a:gd name="T38" fmla="*/ 49 w 76"/>
              <a:gd name="T39" fmla="*/ 12 h 115"/>
              <a:gd name="T40" fmla="*/ 49 w 76"/>
              <a:gd name="T41" fmla="*/ 8 h 115"/>
              <a:gd name="T42" fmla="*/ 46 w 76"/>
              <a:gd name="T43" fmla="*/ 8 h 115"/>
              <a:gd name="T44" fmla="*/ 46 w 76"/>
              <a:gd name="T45" fmla="*/ 8 h 115"/>
              <a:gd name="T46" fmla="*/ 42 w 76"/>
              <a:gd name="T47" fmla="*/ 8 h 115"/>
              <a:gd name="T48" fmla="*/ 42 w 76"/>
              <a:gd name="T49" fmla="*/ 12 h 115"/>
              <a:gd name="T50" fmla="*/ 42 w 76"/>
              <a:gd name="T51" fmla="*/ 8 h 115"/>
              <a:gd name="T52" fmla="*/ 61 w 76"/>
              <a:gd name="T53" fmla="*/ 0 h 115"/>
              <a:gd name="T54" fmla="*/ 65 w 76"/>
              <a:gd name="T55" fmla="*/ 0 h 115"/>
              <a:gd name="T56" fmla="*/ 65 w 76"/>
              <a:gd name="T57" fmla="*/ 84 h 115"/>
              <a:gd name="T58" fmla="*/ 65 w 76"/>
              <a:gd name="T59" fmla="*/ 96 h 115"/>
              <a:gd name="T60" fmla="*/ 65 w 76"/>
              <a:gd name="T61" fmla="*/ 104 h 115"/>
              <a:gd name="T62" fmla="*/ 65 w 76"/>
              <a:gd name="T63" fmla="*/ 104 h 115"/>
              <a:gd name="T64" fmla="*/ 65 w 76"/>
              <a:gd name="T65" fmla="*/ 107 h 115"/>
              <a:gd name="T66" fmla="*/ 69 w 76"/>
              <a:gd name="T67" fmla="*/ 107 h 115"/>
              <a:gd name="T68" fmla="*/ 69 w 76"/>
              <a:gd name="T69" fmla="*/ 107 h 115"/>
              <a:gd name="T70" fmla="*/ 72 w 76"/>
              <a:gd name="T71" fmla="*/ 107 h 115"/>
              <a:gd name="T72" fmla="*/ 72 w 76"/>
              <a:gd name="T73" fmla="*/ 107 h 115"/>
              <a:gd name="T74" fmla="*/ 76 w 76"/>
              <a:gd name="T75" fmla="*/ 107 h 115"/>
              <a:gd name="T76" fmla="*/ 53 w 76"/>
              <a:gd name="T77" fmla="*/ 115 h 115"/>
              <a:gd name="T78" fmla="*/ 49 w 76"/>
              <a:gd name="T79" fmla="*/ 115 h 115"/>
              <a:gd name="T80" fmla="*/ 49 w 76"/>
              <a:gd name="T81" fmla="*/ 104 h 115"/>
              <a:gd name="T82" fmla="*/ 49 w 76"/>
              <a:gd name="T83" fmla="*/ 100 h 115"/>
              <a:gd name="T84" fmla="*/ 49 w 76"/>
              <a:gd name="T85" fmla="*/ 65 h 115"/>
              <a:gd name="T86" fmla="*/ 49 w 76"/>
              <a:gd name="T87" fmla="*/ 58 h 115"/>
              <a:gd name="T88" fmla="*/ 46 w 76"/>
              <a:gd name="T89" fmla="*/ 54 h 115"/>
              <a:gd name="T90" fmla="*/ 46 w 76"/>
              <a:gd name="T91" fmla="*/ 50 h 115"/>
              <a:gd name="T92" fmla="*/ 42 w 76"/>
              <a:gd name="T93" fmla="*/ 46 h 115"/>
              <a:gd name="T94" fmla="*/ 38 w 76"/>
              <a:gd name="T95" fmla="*/ 46 h 115"/>
              <a:gd name="T96" fmla="*/ 34 w 76"/>
              <a:gd name="T97" fmla="*/ 46 h 115"/>
              <a:gd name="T98" fmla="*/ 26 w 76"/>
              <a:gd name="T99" fmla="*/ 46 h 115"/>
              <a:gd name="T100" fmla="*/ 19 w 76"/>
              <a:gd name="T101" fmla="*/ 50 h 115"/>
              <a:gd name="T102" fmla="*/ 15 w 76"/>
              <a:gd name="T103" fmla="*/ 62 h 115"/>
              <a:gd name="T104" fmla="*/ 11 w 76"/>
              <a:gd name="T105" fmla="*/ 73 h 115"/>
              <a:gd name="T106" fmla="*/ 15 w 76"/>
              <a:gd name="T107" fmla="*/ 88 h 115"/>
              <a:gd name="T108" fmla="*/ 19 w 76"/>
              <a:gd name="T109" fmla="*/ 100 h 115"/>
              <a:gd name="T110" fmla="*/ 26 w 76"/>
              <a:gd name="T111" fmla="*/ 104 h 115"/>
              <a:gd name="T112" fmla="*/ 34 w 76"/>
              <a:gd name="T113" fmla="*/ 107 h 115"/>
              <a:gd name="T114" fmla="*/ 42 w 76"/>
              <a:gd name="T115" fmla="*/ 104 h 115"/>
              <a:gd name="T116" fmla="*/ 49 w 76"/>
              <a:gd name="T11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5">
                <a:moveTo>
                  <a:pt x="49" y="104"/>
                </a:moveTo>
                <a:lnTo>
                  <a:pt x="46" y="111"/>
                </a:lnTo>
                <a:lnTo>
                  <a:pt x="42" y="115"/>
                </a:lnTo>
                <a:lnTo>
                  <a:pt x="34" y="115"/>
                </a:lnTo>
                <a:lnTo>
                  <a:pt x="30" y="115"/>
                </a:lnTo>
                <a:lnTo>
                  <a:pt x="19" y="115"/>
                </a:lnTo>
                <a:lnTo>
                  <a:pt x="7" y="107"/>
                </a:lnTo>
                <a:lnTo>
                  <a:pt x="0" y="96"/>
                </a:lnTo>
                <a:lnTo>
                  <a:pt x="0" y="81"/>
                </a:lnTo>
                <a:lnTo>
                  <a:pt x="0" y="65"/>
                </a:lnTo>
                <a:lnTo>
                  <a:pt x="7" y="54"/>
                </a:lnTo>
                <a:lnTo>
                  <a:pt x="15" y="46"/>
                </a:lnTo>
                <a:lnTo>
                  <a:pt x="23" y="42"/>
                </a:lnTo>
                <a:lnTo>
                  <a:pt x="34" y="39"/>
                </a:lnTo>
                <a:lnTo>
                  <a:pt x="42" y="42"/>
                </a:lnTo>
                <a:lnTo>
                  <a:pt x="49" y="46"/>
                </a:lnTo>
                <a:lnTo>
                  <a:pt x="49" y="31"/>
                </a:lnTo>
                <a:lnTo>
                  <a:pt x="49" y="20"/>
                </a:lnTo>
                <a:lnTo>
                  <a:pt x="49" y="16"/>
                </a:lnTo>
                <a:lnTo>
                  <a:pt x="49" y="12"/>
                </a:lnTo>
                <a:lnTo>
                  <a:pt x="49" y="8"/>
                </a:lnTo>
                <a:lnTo>
                  <a:pt x="46" y="8"/>
                </a:lnTo>
                <a:lnTo>
                  <a:pt x="46" y="8"/>
                </a:lnTo>
                <a:lnTo>
                  <a:pt x="42" y="8"/>
                </a:lnTo>
                <a:lnTo>
                  <a:pt x="42" y="12"/>
                </a:lnTo>
                <a:lnTo>
                  <a:pt x="42" y="8"/>
                </a:lnTo>
                <a:lnTo>
                  <a:pt x="61" y="0"/>
                </a:lnTo>
                <a:lnTo>
                  <a:pt x="65" y="0"/>
                </a:lnTo>
                <a:lnTo>
                  <a:pt x="65" y="84"/>
                </a:lnTo>
                <a:lnTo>
                  <a:pt x="65" y="96"/>
                </a:lnTo>
                <a:lnTo>
                  <a:pt x="65" y="104"/>
                </a:lnTo>
                <a:lnTo>
                  <a:pt x="65" y="104"/>
                </a:lnTo>
                <a:lnTo>
                  <a:pt x="65" y="107"/>
                </a:lnTo>
                <a:lnTo>
                  <a:pt x="69" y="107"/>
                </a:lnTo>
                <a:lnTo>
                  <a:pt x="69" y="107"/>
                </a:lnTo>
                <a:lnTo>
                  <a:pt x="72" y="107"/>
                </a:lnTo>
                <a:lnTo>
                  <a:pt x="72" y="107"/>
                </a:lnTo>
                <a:lnTo>
                  <a:pt x="76" y="107"/>
                </a:lnTo>
                <a:lnTo>
                  <a:pt x="53" y="115"/>
                </a:lnTo>
                <a:lnTo>
                  <a:pt x="49" y="115"/>
                </a:lnTo>
                <a:lnTo>
                  <a:pt x="49" y="104"/>
                </a:lnTo>
                <a:close/>
                <a:moveTo>
                  <a:pt x="49" y="100"/>
                </a:moveTo>
                <a:lnTo>
                  <a:pt x="49" y="65"/>
                </a:lnTo>
                <a:lnTo>
                  <a:pt x="49" y="58"/>
                </a:lnTo>
                <a:lnTo>
                  <a:pt x="46" y="54"/>
                </a:lnTo>
                <a:lnTo>
                  <a:pt x="46" y="50"/>
                </a:lnTo>
                <a:lnTo>
                  <a:pt x="42" y="46"/>
                </a:lnTo>
                <a:lnTo>
                  <a:pt x="38" y="46"/>
                </a:lnTo>
                <a:lnTo>
                  <a:pt x="34" y="46"/>
                </a:lnTo>
                <a:lnTo>
                  <a:pt x="26" y="46"/>
                </a:lnTo>
                <a:lnTo>
                  <a:pt x="19" y="50"/>
                </a:lnTo>
                <a:lnTo>
                  <a:pt x="15" y="62"/>
                </a:lnTo>
                <a:lnTo>
                  <a:pt x="11" y="73"/>
                </a:lnTo>
                <a:lnTo>
                  <a:pt x="15" y="88"/>
                </a:lnTo>
                <a:lnTo>
                  <a:pt x="19" y="100"/>
                </a:lnTo>
                <a:lnTo>
                  <a:pt x="26" y="104"/>
                </a:lnTo>
                <a:lnTo>
                  <a:pt x="34" y="107"/>
                </a:lnTo>
                <a:lnTo>
                  <a:pt x="42" y="104"/>
                </a:lnTo>
                <a:lnTo>
                  <a:pt x="49" y="100"/>
                </a:lnTo>
                <a:close/>
              </a:path>
            </a:pathLst>
          </a:custGeom>
          <a:solidFill>
            <a:srgbClr val="000000"/>
          </a:solidFill>
          <a:ln w="0">
            <a:solidFill>
              <a:schemeClr val="tx1"/>
            </a:solidFill>
            <a:prstDash val="solid"/>
            <a:round/>
            <a:headEnd/>
            <a:tailEnd/>
          </a:ln>
        </p:spPr>
        <p:txBody>
          <a:bodyPr/>
          <a:lstStyle/>
          <a:p>
            <a:endParaRPr lang="en-CA"/>
          </a:p>
        </p:txBody>
      </p:sp>
      <p:sp>
        <p:nvSpPr>
          <p:cNvPr id="130066" name="Freeform 18"/>
          <p:cNvSpPr>
            <a:spLocks noEditPoints="1"/>
          </p:cNvSpPr>
          <p:nvPr/>
        </p:nvSpPr>
        <p:spPr bwMode="auto">
          <a:xfrm>
            <a:off x="4635500" y="2097088"/>
            <a:ext cx="120650" cy="182563"/>
          </a:xfrm>
          <a:custGeom>
            <a:avLst/>
            <a:gdLst>
              <a:gd name="T0" fmla="*/ 23 w 76"/>
              <a:gd name="T1" fmla="*/ 54 h 115"/>
              <a:gd name="T2" fmla="*/ 30 w 76"/>
              <a:gd name="T3" fmla="*/ 46 h 115"/>
              <a:gd name="T4" fmla="*/ 38 w 76"/>
              <a:gd name="T5" fmla="*/ 42 h 115"/>
              <a:gd name="T6" fmla="*/ 46 w 76"/>
              <a:gd name="T7" fmla="*/ 39 h 115"/>
              <a:gd name="T8" fmla="*/ 57 w 76"/>
              <a:gd name="T9" fmla="*/ 42 h 115"/>
              <a:gd name="T10" fmla="*/ 65 w 76"/>
              <a:gd name="T11" fmla="*/ 50 h 115"/>
              <a:gd name="T12" fmla="*/ 73 w 76"/>
              <a:gd name="T13" fmla="*/ 58 h 115"/>
              <a:gd name="T14" fmla="*/ 73 w 76"/>
              <a:gd name="T15" fmla="*/ 65 h 115"/>
              <a:gd name="T16" fmla="*/ 76 w 76"/>
              <a:gd name="T17" fmla="*/ 77 h 115"/>
              <a:gd name="T18" fmla="*/ 73 w 76"/>
              <a:gd name="T19" fmla="*/ 88 h 115"/>
              <a:gd name="T20" fmla="*/ 69 w 76"/>
              <a:gd name="T21" fmla="*/ 96 h 115"/>
              <a:gd name="T22" fmla="*/ 61 w 76"/>
              <a:gd name="T23" fmla="*/ 107 h 115"/>
              <a:gd name="T24" fmla="*/ 50 w 76"/>
              <a:gd name="T25" fmla="*/ 115 h 115"/>
              <a:gd name="T26" fmla="*/ 38 w 76"/>
              <a:gd name="T27" fmla="*/ 115 h 115"/>
              <a:gd name="T28" fmla="*/ 30 w 76"/>
              <a:gd name="T29" fmla="*/ 115 h 115"/>
              <a:gd name="T30" fmla="*/ 23 w 76"/>
              <a:gd name="T31" fmla="*/ 115 h 115"/>
              <a:gd name="T32" fmla="*/ 15 w 76"/>
              <a:gd name="T33" fmla="*/ 111 h 115"/>
              <a:gd name="T34" fmla="*/ 11 w 76"/>
              <a:gd name="T35" fmla="*/ 107 h 115"/>
              <a:gd name="T36" fmla="*/ 11 w 76"/>
              <a:gd name="T37" fmla="*/ 31 h 115"/>
              <a:gd name="T38" fmla="*/ 11 w 76"/>
              <a:gd name="T39" fmla="*/ 20 h 115"/>
              <a:gd name="T40" fmla="*/ 8 w 76"/>
              <a:gd name="T41" fmla="*/ 16 h 115"/>
              <a:gd name="T42" fmla="*/ 8 w 76"/>
              <a:gd name="T43" fmla="*/ 12 h 115"/>
              <a:gd name="T44" fmla="*/ 8 w 76"/>
              <a:gd name="T45" fmla="*/ 8 h 115"/>
              <a:gd name="T46" fmla="*/ 8 w 76"/>
              <a:gd name="T47" fmla="*/ 8 h 115"/>
              <a:gd name="T48" fmla="*/ 4 w 76"/>
              <a:gd name="T49" fmla="*/ 8 h 115"/>
              <a:gd name="T50" fmla="*/ 4 w 76"/>
              <a:gd name="T51" fmla="*/ 8 h 115"/>
              <a:gd name="T52" fmla="*/ 0 w 76"/>
              <a:gd name="T53" fmla="*/ 12 h 115"/>
              <a:gd name="T54" fmla="*/ 0 w 76"/>
              <a:gd name="T55" fmla="*/ 8 h 115"/>
              <a:gd name="T56" fmla="*/ 19 w 76"/>
              <a:gd name="T57" fmla="*/ 0 h 115"/>
              <a:gd name="T58" fmla="*/ 23 w 76"/>
              <a:gd name="T59" fmla="*/ 0 h 115"/>
              <a:gd name="T60" fmla="*/ 23 w 76"/>
              <a:gd name="T61" fmla="*/ 54 h 115"/>
              <a:gd name="T62" fmla="*/ 23 w 76"/>
              <a:gd name="T63" fmla="*/ 62 h 115"/>
              <a:gd name="T64" fmla="*/ 23 w 76"/>
              <a:gd name="T65" fmla="*/ 104 h 115"/>
              <a:gd name="T66" fmla="*/ 27 w 76"/>
              <a:gd name="T67" fmla="*/ 107 h 115"/>
              <a:gd name="T68" fmla="*/ 30 w 76"/>
              <a:gd name="T69" fmla="*/ 111 h 115"/>
              <a:gd name="T70" fmla="*/ 38 w 76"/>
              <a:gd name="T71" fmla="*/ 111 h 115"/>
              <a:gd name="T72" fmla="*/ 42 w 76"/>
              <a:gd name="T73" fmla="*/ 111 h 115"/>
              <a:gd name="T74" fmla="*/ 50 w 76"/>
              <a:gd name="T75" fmla="*/ 111 h 115"/>
              <a:gd name="T76" fmla="*/ 53 w 76"/>
              <a:gd name="T77" fmla="*/ 104 h 115"/>
              <a:gd name="T78" fmla="*/ 61 w 76"/>
              <a:gd name="T79" fmla="*/ 92 h 115"/>
              <a:gd name="T80" fmla="*/ 61 w 76"/>
              <a:gd name="T81" fmla="*/ 81 h 115"/>
              <a:gd name="T82" fmla="*/ 61 w 76"/>
              <a:gd name="T83" fmla="*/ 69 h 115"/>
              <a:gd name="T84" fmla="*/ 53 w 76"/>
              <a:gd name="T85" fmla="*/ 58 h 115"/>
              <a:gd name="T86" fmla="*/ 50 w 76"/>
              <a:gd name="T87" fmla="*/ 54 h 115"/>
              <a:gd name="T88" fmla="*/ 42 w 76"/>
              <a:gd name="T89" fmla="*/ 50 h 115"/>
              <a:gd name="T90" fmla="*/ 34 w 76"/>
              <a:gd name="T91" fmla="*/ 50 h 115"/>
              <a:gd name="T92" fmla="*/ 30 w 76"/>
              <a:gd name="T93" fmla="*/ 54 h 115"/>
              <a:gd name="T94" fmla="*/ 27 w 76"/>
              <a:gd name="T95" fmla="*/ 58 h 115"/>
              <a:gd name="T96" fmla="*/ 23 w 76"/>
              <a:gd name="T97" fmla="*/ 6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115">
                <a:moveTo>
                  <a:pt x="23" y="54"/>
                </a:moveTo>
                <a:lnTo>
                  <a:pt x="30" y="46"/>
                </a:lnTo>
                <a:lnTo>
                  <a:pt x="38" y="42"/>
                </a:lnTo>
                <a:lnTo>
                  <a:pt x="46" y="39"/>
                </a:lnTo>
                <a:lnTo>
                  <a:pt x="57" y="42"/>
                </a:lnTo>
                <a:lnTo>
                  <a:pt x="65" y="50"/>
                </a:lnTo>
                <a:lnTo>
                  <a:pt x="73" y="58"/>
                </a:lnTo>
                <a:lnTo>
                  <a:pt x="73" y="65"/>
                </a:lnTo>
                <a:lnTo>
                  <a:pt x="76" y="77"/>
                </a:lnTo>
                <a:lnTo>
                  <a:pt x="73" y="88"/>
                </a:lnTo>
                <a:lnTo>
                  <a:pt x="69" y="96"/>
                </a:lnTo>
                <a:lnTo>
                  <a:pt x="61" y="107"/>
                </a:lnTo>
                <a:lnTo>
                  <a:pt x="50" y="115"/>
                </a:lnTo>
                <a:lnTo>
                  <a:pt x="38" y="115"/>
                </a:lnTo>
                <a:lnTo>
                  <a:pt x="30" y="115"/>
                </a:lnTo>
                <a:lnTo>
                  <a:pt x="23" y="115"/>
                </a:lnTo>
                <a:lnTo>
                  <a:pt x="15" y="111"/>
                </a:lnTo>
                <a:lnTo>
                  <a:pt x="11" y="107"/>
                </a:lnTo>
                <a:lnTo>
                  <a:pt x="11" y="31"/>
                </a:lnTo>
                <a:lnTo>
                  <a:pt x="11" y="20"/>
                </a:lnTo>
                <a:lnTo>
                  <a:pt x="8" y="16"/>
                </a:lnTo>
                <a:lnTo>
                  <a:pt x="8" y="12"/>
                </a:lnTo>
                <a:lnTo>
                  <a:pt x="8" y="8"/>
                </a:lnTo>
                <a:lnTo>
                  <a:pt x="8" y="8"/>
                </a:lnTo>
                <a:lnTo>
                  <a:pt x="4" y="8"/>
                </a:lnTo>
                <a:lnTo>
                  <a:pt x="4" y="8"/>
                </a:lnTo>
                <a:lnTo>
                  <a:pt x="0" y="12"/>
                </a:lnTo>
                <a:lnTo>
                  <a:pt x="0" y="8"/>
                </a:lnTo>
                <a:lnTo>
                  <a:pt x="19" y="0"/>
                </a:lnTo>
                <a:lnTo>
                  <a:pt x="23" y="0"/>
                </a:lnTo>
                <a:lnTo>
                  <a:pt x="23" y="54"/>
                </a:lnTo>
                <a:close/>
                <a:moveTo>
                  <a:pt x="23" y="62"/>
                </a:moveTo>
                <a:lnTo>
                  <a:pt x="23" y="104"/>
                </a:lnTo>
                <a:lnTo>
                  <a:pt x="27" y="107"/>
                </a:lnTo>
                <a:lnTo>
                  <a:pt x="30" y="111"/>
                </a:lnTo>
                <a:lnTo>
                  <a:pt x="38" y="111"/>
                </a:lnTo>
                <a:lnTo>
                  <a:pt x="42" y="111"/>
                </a:lnTo>
                <a:lnTo>
                  <a:pt x="50" y="111"/>
                </a:lnTo>
                <a:lnTo>
                  <a:pt x="53" y="104"/>
                </a:lnTo>
                <a:lnTo>
                  <a:pt x="61" y="92"/>
                </a:lnTo>
                <a:lnTo>
                  <a:pt x="61" y="81"/>
                </a:lnTo>
                <a:lnTo>
                  <a:pt x="61" y="69"/>
                </a:lnTo>
                <a:lnTo>
                  <a:pt x="53" y="58"/>
                </a:lnTo>
                <a:lnTo>
                  <a:pt x="50" y="54"/>
                </a:lnTo>
                <a:lnTo>
                  <a:pt x="42" y="50"/>
                </a:lnTo>
                <a:lnTo>
                  <a:pt x="34" y="50"/>
                </a:lnTo>
                <a:lnTo>
                  <a:pt x="30" y="54"/>
                </a:lnTo>
                <a:lnTo>
                  <a:pt x="27" y="58"/>
                </a:lnTo>
                <a:lnTo>
                  <a:pt x="23" y="62"/>
                </a:lnTo>
                <a:close/>
              </a:path>
            </a:pathLst>
          </a:custGeom>
          <a:solidFill>
            <a:srgbClr val="000000"/>
          </a:solidFill>
          <a:ln w="0">
            <a:solidFill>
              <a:schemeClr val="tx1"/>
            </a:solidFill>
            <a:prstDash val="solid"/>
            <a:round/>
            <a:headEnd/>
            <a:tailEnd/>
          </a:ln>
        </p:spPr>
        <p:txBody>
          <a:bodyPr/>
          <a:lstStyle/>
          <a:p>
            <a:endParaRPr lang="en-CA"/>
          </a:p>
        </p:txBody>
      </p:sp>
      <p:sp>
        <p:nvSpPr>
          <p:cNvPr id="130067" name="Freeform 19"/>
          <p:cNvSpPr>
            <a:spLocks/>
          </p:cNvSpPr>
          <p:nvPr/>
        </p:nvSpPr>
        <p:spPr bwMode="auto">
          <a:xfrm>
            <a:off x="6727825" y="2273300"/>
            <a:ext cx="128588" cy="115888"/>
          </a:xfrm>
          <a:custGeom>
            <a:avLst/>
            <a:gdLst>
              <a:gd name="T0" fmla="*/ 0 w 81"/>
              <a:gd name="T1" fmla="*/ 0 h 73"/>
              <a:gd name="T2" fmla="*/ 35 w 81"/>
              <a:gd name="T3" fmla="*/ 0 h 73"/>
              <a:gd name="T4" fmla="*/ 35 w 81"/>
              <a:gd name="T5" fmla="*/ 0 h 73"/>
              <a:gd name="T6" fmla="*/ 31 w 81"/>
              <a:gd name="T7" fmla="*/ 0 h 73"/>
              <a:gd name="T8" fmla="*/ 31 w 81"/>
              <a:gd name="T9" fmla="*/ 0 h 73"/>
              <a:gd name="T10" fmla="*/ 27 w 81"/>
              <a:gd name="T11" fmla="*/ 4 h 73"/>
              <a:gd name="T12" fmla="*/ 27 w 81"/>
              <a:gd name="T13" fmla="*/ 4 h 73"/>
              <a:gd name="T14" fmla="*/ 27 w 81"/>
              <a:gd name="T15" fmla="*/ 8 h 73"/>
              <a:gd name="T16" fmla="*/ 31 w 81"/>
              <a:gd name="T17" fmla="*/ 12 h 73"/>
              <a:gd name="T18" fmla="*/ 35 w 81"/>
              <a:gd name="T19" fmla="*/ 12 h 73"/>
              <a:gd name="T20" fmla="*/ 35 w 81"/>
              <a:gd name="T21" fmla="*/ 16 h 73"/>
              <a:gd name="T22" fmla="*/ 42 w 81"/>
              <a:gd name="T23" fmla="*/ 23 h 73"/>
              <a:gd name="T24" fmla="*/ 50 w 81"/>
              <a:gd name="T25" fmla="*/ 16 h 73"/>
              <a:gd name="T26" fmla="*/ 54 w 81"/>
              <a:gd name="T27" fmla="*/ 12 h 73"/>
              <a:gd name="T28" fmla="*/ 54 w 81"/>
              <a:gd name="T29" fmla="*/ 8 h 73"/>
              <a:gd name="T30" fmla="*/ 54 w 81"/>
              <a:gd name="T31" fmla="*/ 4 h 73"/>
              <a:gd name="T32" fmla="*/ 54 w 81"/>
              <a:gd name="T33" fmla="*/ 4 h 73"/>
              <a:gd name="T34" fmla="*/ 54 w 81"/>
              <a:gd name="T35" fmla="*/ 0 h 73"/>
              <a:gd name="T36" fmla="*/ 50 w 81"/>
              <a:gd name="T37" fmla="*/ 0 h 73"/>
              <a:gd name="T38" fmla="*/ 50 w 81"/>
              <a:gd name="T39" fmla="*/ 0 h 73"/>
              <a:gd name="T40" fmla="*/ 77 w 81"/>
              <a:gd name="T41" fmla="*/ 0 h 73"/>
              <a:gd name="T42" fmla="*/ 77 w 81"/>
              <a:gd name="T43" fmla="*/ 0 h 73"/>
              <a:gd name="T44" fmla="*/ 73 w 81"/>
              <a:gd name="T45" fmla="*/ 0 h 73"/>
              <a:gd name="T46" fmla="*/ 69 w 81"/>
              <a:gd name="T47" fmla="*/ 4 h 73"/>
              <a:gd name="T48" fmla="*/ 62 w 81"/>
              <a:gd name="T49" fmla="*/ 8 h 73"/>
              <a:gd name="T50" fmla="*/ 58 w 81"/>
              <a:gd name="T51" fmla="*/ 16 h 73"/>
              <a:gd name="T52" fmla="*/ 46 w 81"/>
              <a:gd name="T53" fmla="*/ 31 h 73"/>
              <a:gd name="T54" fmla="*/ 65 w 81"/>
              <a:gd name="T55" fmla="*/ 54 h 73"/>
              <a:gd name="T56" fmla="*/ 69 w 81"/>
              <a:gd name="T57" fmla="*/ 61 h 73"/>
              <a:gd name="T58" fmla="*/ 73 w 81"/>
              <a:gd name="T59" fmla="*/ 69 h 73"/>
              <a:gd name="T60" fmla="*/ 77 w 81"/>
              <a:gd name="T61" fmla="*/ 69 h 73"/>
              <a:gd name="T62" fmla="*/ 81 w 81"/>
              <a:gd name="T63" fmla="*/ 69 h 73"/>
              <a:gd name="T64" fmla="*/ 81 w 81"/>
              <a:gd name="T65" fmla="*/ 73 h 73"/>
              <a:gd name="T66" fmla="*/ 42 w 81"/>
              <a:gd name="T67" fmla="*/ 73 h 73"/>
              <a:gd name="T68" fmla="*/ 42 w 81"/>
              <a:gd name="T69" fmla="*/ 69 h 73"/>
              <a:gd name="T70" fmla="*/ 50 w 81"/>
              <a:gd name="T71" fmla="*/ 69 h 73"/>
              <a:gd name="T72" fmla="*/ 50 w 81"/>
              <a:gd name="T73" fmla="*/ 69 h 73"/>
              <a:gd name="T74" fmla="*/ 54 w 81"/>
              <a:gd name="T75" fmla="*/ 65 h 73"/>
              <a:gd name="T76" fmla="*/ 54 w 81"/>
              <a:gd name="T77" fmla="*/ 65 h 73"/>
              <a:gd name="T78" fmla="*/ 54 w 81"/>
              <a:gd name="T79" fmla="*/ 61 h 73"/>
              <a:gd name="T80" fmla="*/ 46 w 81"/>
              <a:gd name="T81" fmla="*/ 58 h 73"/>
              <a:gd name="T82" fmla="*/ 35 w 81"/>
              <a:gd name="T83" fmla="*/ 38 h 73"/>
              <a:gd name="T84" fmla="*/ 23 w 81"/>
              <a:gd name="T85" fmla="*/ 58 h 73"/>
              <a:gd name="T86" fmla="*/ 19 w 81"/>
              <a:gd name="T87" fmla="*/ 61 h 73"/>
              <a:gd name="T88" fmla="*/ 19 w 81"/>
              <a:gd name="T89" fmla="*/ 65 h 73"/>
              <a:gd name="T90" fmla="*/ 19 w 81"/>
              <a:gd name="T91" fmla="*/ 65 h 73"/>
              <a:gd name="T92" fmla="*/ 23 w 81"/>
              <a:gd name="T93" fmla="*/ 69 h 73"/>
              <a:gd name="T94" fmla="*/ 23 w 81"/>
              <a:gd name="T95" fmla="*/ 69 h 73"/>
              <a:gd name="T96" fmla="*/ 27 w 81"/>
              <a:gd name="T97" fmla="*/ 69 h 73"/>
              <a:gd name="T98" fmla="*/ 27 w 81"/>
              <a:gd name="T99" fmla="*/ 73 h 73"/>
              <a:gd name="T100" fmla="*/ 4 w 81"/>
              <a:gd name="T101" fmla="*/ 73 h 73"/>
              <a:gd name="T102" fmla="*/ 4 w 81"/>
              <a:gd name="T103" fmla="*/ 69 h 73"/>
              <a:gd name="T104" fmla="*/ 8 w 81"/>
              <a:gd name="T105" fmla="*/ 69 h 73"/>
              <a:gd name="T106" fmla="*/ 8 w 81"/>
              <a:gd name="T107" fmla="*/ 69 h 73"/>
              <a:gd name="T108" fmla="*/ 12 w 81"/>
              <a:gd name="T109" fmla="*/ 61 h 73"/>
              <a:gd name="T110" fmla="*/ 19 w 81"/>
              <a:gd name="T111" fmla="*/ 54 h 73"/>
              <a:gd name="T112" fmla="*/ 35 w 81"/>
              <a:gd name="T113" fmla="*/ 35 h 73"/>
              <a:gd name="T114" fmla="*/ 19 w 81"/>
              <a:gd name="T115" fmla="*/ 16 h 73"/>
              <a:gd name="T116" fmla="*/ 12 w 81"/>
              <a:gd name="T117" fmla="*/ 8 h 73"/>
              <a:gd name="T118" fmla="*/ 8 w 81"/>
              <a:gd name="T119" fmla="*/ 4 h 73"/>
              <a:gd name="T120" fmla="*/ 4 w 81"/>
              <a:gd name="T121" fmla="*/ 0 h 73"/>
              <a:gd name="T122" fmla="*/ 0 w 81"/>
              <a:gd name="T123" fmla="*/ 0 h 73"/>
              <a:gd name="T124" fmla="*/ 0 w 81"/>
              <a:gd name="T1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73">
                <a:moveTo>
                  <a:pt x="0" y="0"/>
                </a:moveTo>
                <a:lnTo>
                  <a:pt x="35" y="0"/>
                </a:lnTo>
                <a:lnTo>
                  <a:pt x="35" y="0"/>
                </a:lnTo>
                <a:lnTo>
                  <a:pt x="31" y="0"/>
                </a:lnTo>
                <a:lnTo>
                  <a:pt x="31" y="0"/>
                </a:lnTo>
                <a:lnTo>
                  <a:pt x="27" y="4"/>
                </a:lnTo>
                <a:lnTo>
                  <a:pt x="27" y="4"/>
                </a:lnTo>
                <a:lnTo>
                  <a:pt x="27" y="8"/>
                </a:lnTo>
                <a:lnTo>
                  <a:pt x="31" y="12"/>
                </a:lnTo>
                <a:lnTo>
                  <a:pt x="35" y="12"/>
                </a:lnTo>
                <a:lnTo>
                  <a:pt x="35" y="16"/>
                </a:lnTo>
                <a:lnTo>
                  <a:pt x="42" y="23"/>
                </a:lnTo>
                <a:lnTo>
                  <a:pt x="50" y="16"/>
                </a:lnTo>
                <a:lnTo>
                  <a:pt x="54" y="12"/>
                </a:lnTo>
                <a:lnTo>
                  <a:pt x="54" y="8"/>
                </a:lnTo>
                <a:lnTo>
                  <a:pt x="54" y="4"/>
                </a:lnTo>
                <a:lnTo>
                  <a:pt x="54" y="4"/>
                </a:lnTo>
                <a:lnTo>
                  <a:pt x="54" y="0"/>
                </a:lnTo>
                <a:lnTo>
                  <a:pt x="50" y="0"/>
                </a:lnTo>
                <a:lnTo>
                  <a:pt x="50" y="0"/>
                </a:lnTo>
                <a:lnTo>
                  <a:pt x="77" y="0"/>
                </a:lnTo>
                <a:lnTo>
                  <a:pt x="77" y="0"/>
                </a:lnTo>
                <a:lnTo>
                  <a:pt x="73" y="0"/>
                </a:lnTo>
                <a:lnTo>
                  <a:pt x="69" y="4"/>
                </a:lnTo>
                <a:lnTo>
                  <a:pt x="62" y="8"/>
                </a:lnTo>
                <a:lnTo>
                  <a:pt x="58" y="16"/>
                </a:lnTo>
                <a:lnTo>
                  <a:pt x="46" y="31"/>
                </a:lnTo>
                <a:lnTo>
                  <a:pt x="65" y="54"/>
                </a:lnTo>
                <a:lnTo>
                  <a:pt x="69" y="61"/>
                </a:lnTo>
                <a:lnTo>
                  <a:pt x="73" y="69"/>
                </a:lnTo>
                <a:lnTo>
                  <a:pt x="77" y="69"/>
                </a:lnTo>
                <a:lnTo>
                  <a:pt x="81" y="69"/>
                </a:lnTo>
                <a:lnTo>
                  <a:pt x="81" y="73"/>
                </a:lnTo>
                <a:lnTo>
                  <a:pt x="42" y="73"/>
                </a:lnTo>
                <a:lnTo>
                  <a:pt x="42" y="69"/>
                </a:lnTo>
                <a:lnTo>
                  <a:pt x="50" y="69"/>
                </a:lnTo>
                <a:lnTo>
                  <a:pt x="50" y="69"/>
                </a:lnTo>
                <a:lnTo>
                  <a:pt x="54" y="65"/>
                </a:lnTo>
                <a:lnTo>
                  <a:pt x="54" y="65"/>
                </a:lnTo>
                <a:lnTo>
                  <a:pt x="54" y="61"/>
                </a:lnTo>
                <a:lnTo>
                  <a:pt x="46" y="58"/>
                </a:lnTo>
                <a:lnTo>
                  <a:pt x="35" y="38"/>
                </a:lnTo>
                <a:lnTo>
                  <a:pt x="23" y="58"/>
                </a:lnTo>
                <a:lnTo>
                  <a:pt x="19" y="61"/>
                </a:lnTo>
                <a:lnTo>
                  <a:pt x="19" y="65"/>
                </a:lnTo>
                <a:lnTo>
                  <a:pt x="19" y="65"/>
                </a:lnTo>
                <a:lnTo>
                  <a:pt x="23" y="69"/>
                </a:lnTo>
                <a:lnTo>
                  <a:pt x="23" y="69"/>
                </a:lnTo>
                <a:lnTo>
                  <a:pt x="27" y="69"/>
                </a:lnTo>
                <a:lnTo>
                  <a:pt x="27" y="73"/>
                </a:lnTo>
                <a:lnTo>
                  <a:pt x="4" y="73"/>
                </a:lnTo>
                <a:lnTo>
                  <a:pt x="4" y="69"/>
                </a:lnTo>
                <a:lnTo>
                  <a:pt x="8" y="69"/>
                </a:lnTo>
                <a:lnTo>
                  <a:pt x="8" y="69"/>
                </a:lnTo>
                <a:lnTo>
                  <a:pt x="12" y="61"/>
                </a:lnTo>
                <a:lnTo>
                  <a:pt x="19" y="54"/>
                </a:lnTo>
                <a:lnTo>
                  <a:pt x="35" y="35"/>
                </a:lnTo>
                <a:lnTo>
                  <a:pt x="19" y="16"/>
                </a:lnTo>
                <a:lnTo>
                  <a:pt x="12" y="8"/>
                </a:lnTo>
                <a:lnTo>
                  <a:pt x="8" y="4"/>
                </a:lnTo>
                <a:lnTo>
                  <a:pt x="4" y="0"/>
                </a:lnTo>
                <a:lnTo>
                  <a:pt x="0" y="0"/>
                </a:lnTo>
                <a:lnTo>
                  <a:pt x="0" y="0"/>
                </a:lnTo>
                <a:close/>
              </a:path>
            </a:pathLst>
          </a:custGeom>
          <a:solidFill>
            <a:srgbClr val="000000"/>
          </a:solidFill>
          <a:ln w="0">
            <a:solidFill>
              <a:schemeClr val="tx1"/>
            </a:solidFill>
            <a:prstDash val="solid"/>
            <a:round/>
            <a:headEnd/>
            <a:tailEnd/>
          </a:ln>
        </p:spPr>
        <p:txBody>
          <a:bodyPr/>
          <a:lstStyle/>
          <a:p>
            <a:endParaRPr lang="en-CA"/>
          </a:p>
        </p:txBody>
      </p:sp>
      <p:sp>
        <p:nvSpPr>
          <p:cNvPr id="130068" name="Freeform 20"/>
          <p:cNvSpPr>
            <a:spLocks noEditPoints="1"/>
          </p:cNvSpPr>
          <p:nvPr/>
        </p:nvSpPr>
        <p:spPr bwMode="auto">
          <a:xfrm>
            <a:off x="722313" y="1720850"/>
            <a:ext cx="109538" cy="122238"/>
          </a:xfrm>
          <a:custGeom>
            <a:avLst/>
            <a:gdLst>
              <a:gd name="T0" fmla="*/ 34 w 69"/>
              <a:gd name="T1" fmla="*/ 69 h 77"/>
              <a:gd name="T2" fmla="*/ 27 w 69"/>
              <a:gd name="T3" fmla="*/ 77 h 77"/>
              <a:gd name="T4" fmla="*/ 19 w 69"/>
              <a:gd name="T5" fmla="*/ 77 h 77"/>
              <a:gd name="T6" fmla="*/ 4 w 69"/>
              <a:gd name="T7" fmla="*/ 73 h 77"/>
              <a:gd name="T8" fmla="*/ 0 w 69"/>
              <a:gd name="T9" fmla="*/ 62 h 77"/>
              <a:gd name="T10" fmla="*/ 4 w 69"/>
              <a:gd name="T11" fmla="*/ 50 h 77"/>
              <a:gd name="T12" fmla="*/ 15 w 69"/>
              <a:gd name="T13" fmla="*/ 39 h 77"/>
              <a:gd name="T14" fmla="*/ 42 w 69"/>
              <a:gd name="T15" fmla="*/ 27 h 77"/>
              <a:gd name="T16" fmla="*/ 42 w 69"/>
              <a:gd name="T17" fmla="*/ 16 h 77"/>
              <a:gd name="T18" fmla="*/ 34 w 69"/>
              <a:gd name="T19" fmla="*/ 8 h 77"/>
              <a:gd name="T20" fmla="*/ 23 w 69"/>
              <a:gd name="T21" fmla="*/ 8 h 77"/>
              <a:gd name="T22" fmla="*/ 19 w 69"/>
              <a:gd name="T23" fmla="*/ 12 h 77"/>
              <a:gd name="T24" fmla="*/ 15 w 69"/>
              <a:gd name="T25" fmla="*/ 20 h 77"/>
              <a:gd name="T26" fmla="*/ 15 w 69"/>
              <a:gd name="T27" fmla="*/ 27 h 77"/>
              <a:gd name="T28" fmla="*/ 11 w 69"/>
              <a:gd name="T29" fmla="*/ 27 h 77"/>
              <a:gd name="T30" fmla="*/ 4 w 69"/>
              <a:gd name="T31" fmla="*/ 27 h 77"/>
              <a:gd name="T32" fmla="*/ 4 w 69"/>
              <a:gd name="T33" fmla="*/ 20 h 77"/>
              <a:gd name="T34" fmla="*/ 11 w 69"/>
              <a:gd name="T35" fmla="*/ 8 h 77"/>
              <a:gd name="T36" fmla="*/ 31 w 69"/>
              <a:gd name="T37" fmla="*/ 0 h 77"/>
              <a:gd name="T38" fmla="*/ 46 w 69"/>
              <a:gd name="T39" fmla="*/ 4 h 77"/>
              <a:gd name="T40" fmla="*/ 53 w 69"/>
              <a:gd name="T41" fmla="*/ 12 h 77"/>
              <a:gd name="T42" fmla="*/ 53 w 69"/>
              <a:gd name="T43" fmla="*/ 27 h 77"/>
              <a:gd name="T44" fmla="*/ 53 w 69"/>
              <a:gd name="T45" fmla="*/ 62 h 77"/>
              <a:gd name="T46" fmla="*/ 57 w 69"/>
              <a:gd name="T47" fmla="*/ 65 h 77"/>
              <a:gd name="T48" fmla="*/ 57 w 69"/>
              <a:gd name="T49" fmla="*/ 69 h 77"/>
              <a:gd name="T50" fmla="*/ 61 w 69"/>
              <a:gd name="T51" fmla="*/ 69 h 77"/>
              <a:gd name="T52" fmla="*/ 65 w 69"/>
              <a:gd name="T53" fmla="*/ 65 h 77"/>
              <a:gd name="T54" fmla="*/ 69 w 69"/>
              <a:gd name="T55" fmla="*/ 65 h 77"/>
              <a:gd name="T56" fmla="*/ 50 w 69"/>
              <a:gd name="T57" fmla="*/ 77 h 77"/>
              <a:gd name="T58" fmla="*/ 42 w 69"/>
              <a:gd name="T59" fmla="*/ 77 h 77"/>
              <a:gd name="T60" fmla="*/ 42 w 69"/>
              <a:gd name="T61" fmla="*/ 65 h 77"/>
              <a:gd name="T62" fmla="*/ 42 w 69"/>
              <a:gd name="T63" fmla="*/ 35 h 77"/>
              <a:gd name="T64" fmla="*/ 27 w 69"/>
              <a:gd name="T65" fmla="*/ 39 h 77"/>
              <a:gd name="T66" fmla="*/ 15 w 69"/>
              <a:gd name="T67" fmla="*/ 46 h 77"/>
              <a:gd name="T68" fmla="*/ 15 w 69"/>
              <a:gd name="T69" fmla="*/ 54 h 77"/>
              <a:gd name="T70" fmla="*/ 19 w 69"/>
              <a:gd name="T71" fmla="*/ 65 h 77"/>
              <a:gd name="T72" fmla="*/ 27 w 69"/>
              <a:gd name="T73" fmla="*/ 69 h 77"/>
              <a:gd name="T74" fmla="*/ 42 w 69"/>
              <a:gd name="T75"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7">
                <a:moveTo>
                  <a:pt x="42" y="65"/>
                </a:moveTo>
                <a:lnTo>
                  <a:pt x="34" y="69"/>
                </a:lnTo>
                <a:lnTo>
                  <a:pt x="31" y="73"/>
                </a:lnTo>
                <a:lnTo>
                  <a:pt x="27" y="77"/>
                </a:lnTo>
                <a:lnTo>
                  <a:pt x="23" y="77"/>
                </a:lnTo>
                <a:lnTo>
                  <a:pt x="19" y="77"/>
                </a:lnTo>
                <a:lnTo>
                  <a:pt x="11" y="77"/>
                </a:lnTo>
                <a:lnTo>
                  <a:pt x="4" y="73"/>
                </a:lnTo>
                <a:lnTo>
                  <a:pt x="0" y="69"/>
                </a:lnTo>
                <a:lnTo>
                  <a:pt x="0" y="62"/>
                </a:lnTo>
                <a:lnTo>
                  <a:pt x="0" y="54"/>
                </a:lnTo>
                <a:lnTo>
                  <a:pt x="4" y="50"/>
                </a:lnTo>
                <a:lnTo>
                  <a:pt x="8" y="46"/>
                </a:lnTo>
                <a:lnTo>
                  <a:pt x="15" y="39"/>
                </a:lnTo>
                <a:lnTo>
                  <a:pt x="27" y="35"/>
                </a:lnTo>
                <a:lnTo>
                  <a:pt x="42" y="27"/>
                </a:lnTo>
                <a:lnTo>
                  <a:pt x="42" y="27"/>
                </a:lnTo>
                <a:lnTo>
                  <a:pt x="42" y="16"/>
                </a:lnTo>
                <a:lnTo>
                  <a:pt x="38" y="12"/>
                </a:lnTo>
                <a:lnTo>
                  <a:pt x="34" y="8"/>
                </a:lnTo>
                <a:lnTo>
                  <a:pt x="27" y="8"/>
                </a:lnTo>
                <a:lnTo>
                  <a:pt x="23" y="8"/>
                </a:lnTo>
                <a:lnTo>
                  <a:pt x="19" y="8"/>
                </a:lnTo>
                <a:lnTo>
                  <a:pt x="19" y="12"/>
                </a:lnTo>
                <a:lnTo>
                  <a:pt x="15" y="16"/>
                </a:lnTo>
                <a:lnTo>
                  <a:pt x="15" y="20"/>
                </a:lnTo>
                <a:lnTo>
                  <a:pt x="15" y="23"/>
                </a:lnTo>
                <a:lnTo>
                  <a:pt x="15" y="27"/>
                </a:lnTo>
                <a:lnTo>
                  <a:pt x="11" y="27"/>
                </a:lnTo>
                <a:lnTo>
                  <a:pt x="11" y="27"/>
                </a:lnTo>
                <a:lnTo>
                  <a:pt x="8" y="27"/>
                </a:lnTo>
                <a:lnTo>
                  <a:pt x="4" y="27"/>
                </a:lnTo>
                <a:lnTo>
                  <a:pt x="4" y="23"/>
                </a:lnTo>
                <a:lnTo>
                  <a:pt x="4" y="20"/>
                </a:lnTo>
                <a:lnTo>
                  <a:pt x="4" y="12"/>
                </a:lnTo>
                <a:lnTo>
                  <a:pt x="11" y="8"/>
                </a:lnTo>
                <a:lnTo>
                  <a:pt x="19" y="4"/>
                </a:lnTo>
                <a:lnTo>
                  <a:pt x="31" y="0"/>
                </a:lnTo>
                <a:lnTo>
                  <a:pt x="38" y="0"/>
                </a:lnTo>
                <a:lnTo>
                  <a:pt x="46" y="4"/>
                </a:lnTo>
                <a:lnTo>
                  <a:pt x="50" y="8"/>
                </a:lnTo>
                <a:lnTo>
                  <a:pt x="53" y="12"/>
                </a:lnTo>
                <a:lnTo>
                  <a:pt x="53" y="16"/>
                </a:lnTo>
                <a:lnTo>
                  <a:pt x="53" y="27"/>
                </a:lnTo>
                <a:lnTo>
                  <a:pt x="53" y="50"/>
                </a:lnTo>
                <a:lnTo>
                  <a:pt x="53" y="62"/>
                </a:lnTo>
                <a:lnTo>
                  <a:pt x="57" y="65"/>
                </a:lnTo>
                <a:lnTo>
                  <a:pt x="57" y="65"/>
                </a:lnTo>
                <a:lnTo>
                  <a:pt x="57" y="69"/>
                </a:lnTo>
                <a:lnTo>
                  <a:pt x="57" y="69"/>
                </a:lnTo>
                <a:lnTo>
                  <a:pt x="57" y="69"/>
                </a:lnTo>
                <a:lnTo>
                  <a:pt x="61" y="69"/>
                </a:lnTo>
                <a:lnTo>
                  <a:pt x="61" y="69"/>
                </a:lnTo>
                <a:lnTo>
                  <a:pt x="65" y="65"/>
                </a:lnTo>
                <a:lnTo>
                  <a:pt x="69" y="62"/>
                </a:lnTo>
                <a:lnTo>
                  <a:pt x="69" y="65"/>
                </a:lnTo>
                <a:lnTo>
                  <a:pt x="57" y="77"/>
                </a:lnTo>
                <a:lnTo>
                  <a:pt x="50" y="77"/>
                </a:lnTo>
                <a:lnTo>
                  <a:pt x="46" y="77"/>
                </a:lnTo>
                <a:lnTo>
                  <a:pt x="42" y="77"/>
                </a:lnTo>
                <a:lnTo>
                  <a:pt x="42" y="73"/>
                </a:lnTo>
                <a:lnTo>
                  <a:pt x="42" y="65"/>
                </a:lnTo>
                <a:close/>
                <a:moveTo>
                  <a:pt x="42" y="62"/>
                </a:moveTo>
                <a:lnTo>
                  <a:pt x="42" y="35"/>
                </a:lnTo>
                <a:lnTo>
                  <a:pt x="31" y="39"/>
                </a:lnTo>
                <a:lnTo>
                  <a:pt x="27" y="39"/>
                </a:lnTo>
                <a:lnTo>
                  <a:pt x="19" y="42"/>
                </a:lnTo>
                <a:lnTo>
                  <a:pt x="15" y="46"/>
                </a:lnTo>
                <a:lnTo>
                  <a:pt x="15" y="50"/>
                </a:lnTo>
                <a:lnTo>
                  <a:pt x="15" y="54"/>
                </a:lnTo>
                <a:lnTo>
                  <a:pt x="15" y="62"/>
                </a:lnTo>
                <a:lnTo>
                  <a:pt x="19" y="65"/>
                </a:lnTo>
                <a:lnTo>
                  <a:pt x="19" y="69"/>
                </a:lnTo>
                <a:lnTo>
                  <a:pt x="27" y="69"/>
                </a:lnTo>
                <a:lnTo>
                  <a:pt x="31" y="65"/>
                </a:lnTo>
                <a:lnTo>
                  <a:pt x="42" y="62"/>
                </a:lnTo>
                <a:close/>
              </a:path>
            </a:pathLst>
          </a:custGeom>
          <a:solidFill>
            <a:srgbClr val="000000"/>
          </a:solidFill>
          <a:ln w="0">
            <a:solidFill>
              <a:schemeClr val="tx1"/>
            </a:solidFill>
            <a:prstDash val="solid"/>
            <a:round/>
            <a:headEnd/>
            <a:tailEnd/>
          </a:ln>
        </p:spPr>
        <p:txBody>
          <a:bodyPr/>
          <a:lstStyle/>
          <a:p>
            <a:endParaRPr lang="en-CA"/>
          </a:p>
        </p:txBody>
      </p:sp>
      <p:sp>
        <p:nvSpPr>
          <p:cNvPr id="130069" name="Freeform 21"/>
          <p:cNvSpPr>
            <a:spLocks noEditPoints="1"/>
          </p:cNvSpPr>
          <p:nvPr/>
        </p:nvSpPr>
        <p:spPr bwMode="auto">
          <a:xfrm>
            <a:off x="4652963" y="1720850"/>
            <a:ext cx="109538" cy="122238"/>
          </a:xfrm>
          <a:custGeom>
            <a:avLst/>
            <a:gdLst>
              <a:gd name="T0" fmla="*/ 35 w 69"/>
              <a:gd name="T1" fmla="*/ 69 h 77"/>
              <a:gd name="T2" fmla="*/ 27 w 69"/>
              <a:gd name="T3" fmla="*/ 77 h 77"/>
              <a:gd name="T4" fmla="*/ 19 w 69"/>
              <a:gd name="T5" fmla="*/ 77 h 77"/>
              <a:gd name="T6" fmla="*/ 4 w 69"/>
              <a:gd name="T7" fmla="*/ 73 h 77"/>
              <a:gd name="T8" fmla="*/ 0 w 69"/>
              <a:gd name="T9" fmla="*/ 62 h 77"/>
              <a:gd name="T10" fmla="*/ 4 w 69"/>
              <a:gd name="T11" fmla="*/ 50 h 77"/>
              <a:gd name="T12" fmla="*/ 16 w 69"/>
              <a:gd name="T13" fmla="*/ 39 h 77"/>
              <a:gd name="T14" fmla="*/ 42 w 69"/>
              <a:gd name="T15" fmla="*/ 27 h 77"/>
              <a:gd name="T16" fmla="*/ 42 w 69"/>
              <a:gd name="T17" fmla="*/ 16 h 77"/>
              <a:gd name="T18" fmla="*/ 35 w 69"/>
              <a:gd name="T19" fmla="*/ 8 h 77"/>
              <a:gd name="T20" fmla="*/ 23 w 69"/>
              <a:gd name="T21" fmla="*/ 8 h 77"/>
              <a:gd name="T22" fmla="*/ 19 w 69"/>
              <a:gd name="T23" fmla="*/ 12 h 77"/>
              <a:gd name="T24" fmla="*/ 19 w 69"/>
              <a:gd name="T25" fmla="*/ 20 h 77"/>
              <a:gd name="T26" fmla="*/ 16 w 69"/>
              <a:gd name="T27" fmla="*/ 27 h 77"/>
              <a:gd name="T28" fmla="*/ 12 w 69"/>
              <a:gd name="T29" fmla="*/ 27 h 77"/>
              <a:gd name="T30" fmla="*/ 4 w 69"/>
              <a:gd name="T31" fmla="*/ 27 h 77"/>
              <a:gd name="T32" fmla="*/ 4 w 69"/>
              <a:gd name="T33" fmla="*/ 20 h 77"/>
              <a:gd name="T34" fmla="*/ 12 w 69"/>
              <a:gd name="T35" fmla="*/ 8 h 77"/>
              <a:gd name="T36" fmla="*/ 31 w 69"/>
              <a:gd name="T37" fmla="*/ 0 h 77"/>
              <a:gd name="T38" fmla="*/ 46 w 69"/>
              <a:gd name="T39" fmla="*/ 4 h 77"/>
              <a:gd name="T40" fmla="*/ 54 w 69"/>
              <a:gd name="T41" fmla="*/ 12 h 77"/>
              <a:gd name="T42" fmla="*/ 54 w 69"/>
              <a:gd name="T43" fmla="*/ 27 h 77"/>
              <a:gd name="T44" fmla="*/ 54 w 69"/>
              <a:gd name="T45" fmla="*/ 62 h 77"/>
              <a:gd name="T46" fmla="*/ 58 w 69"/>
              <a:gd name="T47" fmla="*/ 65 h 77"/>
              <a:gd name="T48" fmla="*/ 58 w 69"/>
              <a:gd name="T49" fmla="*/ 69 h 77"/>
              <a:gd name="T50" fmla="*/ 62 w 69"/>
              <a:gd name="T51" fmla="*/ 69 h 77"/>
              <a:gd name="T52" fmla="*/ 65 w 69"/>
              <a:gd name="T53" fmla="*/ 65 h 77"/>
              <a:gd name="T54" fmla="*/ 69 w 69"/>
              <a:gd name="T55" fmla="*/ 65 h 77"/>
              <a:gd name="T56" fmla="*/ 50 w 69"/>
              <a:gd name="T57" fmla="*/ 77 h 77"/>
              <a:gd name="T58" fmla="*/ 42 w 69"/>
              <a:gd name="T59" fmla="*/ 77 h 77"/>
              <a:gd name="T60" fmla="*/ 42 w 69"/>
              <a:gd name="T61" fmla="*/ 65 h 77"/>
              <a:gd name="T62" fmla="*/ 42 w 69"/>
              <a:gd name="T63" fmla="*/ 35 h 77"/>
              <a:gd name="T64" fmla="*/ 27 w 69"/>
              <a:gd name="T65" fmla="*/ 39 h 77"/>
              <a:gd name="T66" fmla="*/ 16 w 69"/>
              <a:gd name="T67" fmla="*/ 46 h 77"/>
              <a:gd name="T68" fmla="*/ 16 w 69"/>
              <a:gd name="T69" fmla="*/ 54 h 77"/>
              <a:gd name="T70" fmla="*/ 19 w 69"/>
              <a:gd name="T71" fmla="*/ 65 h 77"/>
              <a:gd name="T72" fmla="*/ 27 w 69"/>
              <a:gd name="T73" fmla="*/ 69 h 77"/>
              <a:gd name="T74" fmla="*/ 42 w 69"/>
              <a:gd name="T75"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7">
                <a:moveTo>
                  <a:pt x="42" y="65"/>
                </a:moveTo>
                <a:lnTo>
                  <a:pt x="35" y="69"/>
                </a:lnTo>
                <a:lnTo>
                  <a:pt x="31" y="73"/>
                </a:lnTo>
                <a:lnTo>
                  <a:pt x="27" y="77"/>
                </a:lnTo>
                <a:lnTo>
                  <a:pt x="23" y="77"/>
                </a:lnTo>
                <a:lnTo>
                  <a:pt x="19" y="77"/>
                </a:lnTo>
                <a:lnTo>
                  <a:pt x="12" y="77"/>
                </a:lnTo>
                <a:lnTo>
                  <a:pt x="4" y="73"/>
                </a:lnTo>
                <a:lnTo>
                  <a:pt x="0" y="69"/>
                </a:lnTo>
                <a:lnTo>
                  <a:pt x="0" y="62"/>
                </a:lnTo>
                <a:lnTo>
                  <a:pt x="0" y="54"/>
                </a:lnTo>
                <a:lnTo>
                  <a:pt x="4" y="50"/>
                </a:lnTo>
                <a:lnTo>
                  <a:pt x="8" y="46"/>
                </a:lnTo>
                <a:lnTo>
                  <a:pt x="16" y="39"/>
                </a:lnTo>
                <a:lnTo>
                  <a:pt x="27" y="35"/>
                </a:lnTo>
                <a:lnTo>
                  <a:pt x="42" y="27"/>
                </a:lnTo>
                <a:lnTo>
                  <a:pt x="42" y="27"/>
                </a:lnTo>
                <a:lnTo>
                  <a:pt x="42" y="16"/>
                </a:lnTo>
                <a:lnTo>
                  <a:pt x="39" y="12"/>
                </a:lnTo>
                <a:lnTo>
                  <a:pt x="35" y="8"/>
                </a:lnTo>
                <a:lnTo>
                  <a:pt x="27" y="8"/>
                </a:lnTo>
                <a:lnTo>
                  <a:pt x="23" y="8"/>
                </a:lnTo>
                <a:lnTo>
                  <a:pt x="19" y="8"/>
                </a:lnTo>
                <a:lnTo>
                  <a:pt x="19" y="12"/>
                </a:lnTo>
                <a:lnTo>
                  <a:pt x="16" y="16"/>
                </a:lnTo>
                <a:lnTo>
                  <a:pt x="19" y="20"/>
                </a:lnTo>
                <a:lnTo>
                  <a:pt x="16" y="23"/>
                </a:lnTo>
                <a:lnTo>
                  <a:pt x="16" y="27"/>
                </a:lnTo>
                <a:lnTo>
                  <a:pt x="12" y="27"/>
                </a:lnTo>
                <a:lnTo>
                  <a:pt x="12" y="27"/>
                </a:lnTo>
                <a:lnTo>
                  <a:pt x="8" y="27"/>
                </a:lnTo>
                <a:lnTo>
                  <a:pt x="4" y="27"/>
                </a:lnTo>
                <a:lnTo>
                  <a:pt x="4" y="23"/>
                </a:lnTo>
                <a:lnTo>
                  <a:pt x="4" y="20"/>
                </a:lnTo>
                <a:lnTo>
                  <a:pt x="4" y="12"/>
                </a:lnTo>
                <a:lnTo>
                  <a:pt x="12" y="8"/>
                </a:lnTo>
                <a:lnTo>
                  <a:pt x="19" y="4"/>
                </a:lnTo>
                <a:lnTo>
                  <a:pt x="31" y="0"/>
                </a:lnTo>
                <a:lnTo>
                  <a:pt x="39" y="0"/>
                </a:lnTo>
                <a:lnTo>
                  <a:pt x="46" y="4"/>
                </a:lnTo>
                <a:lnTo>
                  <a:pt x="50" y="8"/>
                </a:lnTo>
                <a:lnTo>
                  <a:pt x="54" y="12"/>
                </a:lnTo>
                <a:lnTo>
                  <a:pt x="54" y="16"/>
                </a:lnTo>
                <a:lnTo>
                  <a:pt x="54" y="27"/>
                </a:lnTo>
                <a:lnTo>
                  <a:pt x="54" y="50"/>
                </a:lnTo>
                <a:lnTo>
                  <a:pt x="54" y="62"/>
                </a:lnTo>
                <a:lnTo>
                  <a:pt x="58" y="65"/>
                </a:lnTo>
                <a:lnTo>
                  <a:pt x="58" y="65"/>
                </a:lnTo>
                <a:lnTo>
                  <a:pt x="58" y="69"/>
                </a:lnTo>
                <a:lnTo>
                  <a:pt x="58" y="69"/>
                </a:lnTo>
                <a:lnTo>
                  <a:pt x="58" y="69"/>
                </a:lnTo>
                <a:lnTo>
                  <a:pt x="62" y="69"/>
                </a:lnTo>
                <a:lnTo>
                  <a:pt x="62" y="69"/>
                </a:lnTo>
                <a:lnTo>
                  <a:pt x="65" y="65"/>
                </a:lnTo>
                <a:lnTo>
                  <a:pt x="69" y="62"/>
                </a:lnTo>
                <a:lnTo>
                  <a:pt x="69" y="65"/>
                </a:lnTo>
                <a:lnTo>
                  <a:pt x="58" y="77"/>
                </a:lnTo>
                <a:lnTo>
                  <a:pt x="50" y="77"/>
                </a:lnTo>
                <a:lnTo>
                  <a:pt x="46" y="77"/>
                </a:lnTo>
                <a:lnTo>
                  <a:pt x="42" y="77"/>
                </a:lnTo>
                <a:lnTo>
                  <a:pt x="42" y="73"/>
                </a:lnTo>
                <a:lnTo>
                  <a:pt x="42" y="65"/>
                </a:lnTo>
                <a:close/>
                <a:moveTo>
                  <a:pt x="42" y="62"/>
                </a:moveTo>
                <a:lnTo>
                  <a:pt x="42" y="35"/>
                </a:lnTo>
                <a:lnTo>
                  <a:pt x="31" y="39"/>
                </a:lnTo>
                <a:lnTo>
                  <a:pt x="27" y="39"/>
                </a:lnTo>
                <a:lnTo>
                  <a:pt x="19" y="42"/>
                </a:lnTo>
                <a:lnTo>
                  <a:pt x="16" y="46"/>
                </a:lnTo>
                <a:lnTo>
                  <a:pt x="16" y="50"/>
                </a:lnTo>
                <a:lnTo>
                  <a:pt x="16" y="54"/>
                </a:lnTo>
                <a:lnTo>
                  <a:pt x="16" y="62"/>
                </a:lnTo>
                <a:lnTo>
                  <a:pt x="19" y="65"/>
                </a:lnTo>
                <a:lnTo>
                  <a:pt x="19" y="69"/>
                </a:lnTo>
                <a:lnTo>
                  <a:pt x="27" y="69"/>
                </a:lnTo>
                <a:lnTo>
                  <a:pt x="31" y="65"/>
                </a:lnTo>
                <a:lnTo>
                  <a:pt x="42" y="62"/>
                </a:lnTo>
                <a:close/>
              </a:path>
            </a:pathLst>
          </a:custGeom>
          <a:solidFill>
            <a:srgbClr val="000000"/>
          </a:solidFill>
          <a:ln w="0">
            <a:solidFill>
              <a:schemeClr val="tx1"/>
            </a:solidFill>
            <a:prstDash val="solid"/>
            <a:round/>
            <a:headEnd/>
            <a:tailEnd/>
          </a:ln>
        </p:spPr>
        <p:txBody>
          <a:bodyPr/>
          <a:lstStyle/>
          <a:p>
            <a:endParaRPr lang="en-CA"/>
          </a:p>
        </p:txBody>
      </p:sp>
      <p:sp>
        <p:nvSpPr>
          <p:cNvPr id="130070" name="Line 22"/>
          <p:cNvSpPr>
            <a:spLocks noChangeShapeType="1"/>
          </p:cNvSpPr>
          <p:nvPr/>
        </p:nvSpPr>
        <p:spPr bwMode="auto">
          <a:xfrm>
            <a:off x="941388" y="2170113"/>
            <a:ext cx="3270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71" name="Line 23"/>
          <p:cNvSpPr>
            <a:spLocks noChangeShapeType="1"/>
          </p:cNvSpPr>
          <p:nvPr/>
        </p:nvSpPr>
        <p:spPr bwMode="auto">
          <a:xfrm>
            <a:off x="941388" y="2389188"/>
            <a:ext cx="3270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72" name="Line 24"/>
          <p:cNvSpPr>
            <a:spLocks noChangeShapeType="1"/>
          </p:cNvSpPr>
          <p:nvPr/>
        </p:nvSpPr>
        <p:spPr bwMode="auto">
          <a:xfrm>
            <a:off x="941388" y="2716213"/>
            <a:ext cx="1090613"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73" name="Freeform 25"/>
          <p:cNvSpPr>
            <a:spLocks/>
          </p:cNvSpPr>
          <p:nvPr/>
        </p:nvSpPr>
        <p:spPr bwMode="auto">
          <a:xfrm>
            <a:off x="2470150" y="1952625"/>
            <a:ext cx="982663" cy="654050"/>
          </a:xfrm>
          <a:custGeom>
            <a:avLst/>
            <a:gdLst>
              <a:gd name="T0" fmla="*/ 0 w 619"/>
              <a:gd name="T1" fmla="*/ 412 h 412"/>
              <a:gd name="T2" fmla="*/ 137 w 619"/>
              <a:gd name="T3" fmla="*/ 412 h 412"/>
              <a:gd name="T4" fmla="*/ 137 w 619"/>
              <a:gd name="T5" fmla="*/ 0 h 412"/>
              <a:gd name="T6" fmla="*/ 619 w 619"/>
              <a:gd name="T7" fmla="*/ 0 h 412"/>
            </a:gdLst>
            <a:ahLst/>
            <a:cxnLst>
              <a:cxn ang="0">
                <a:pos x="T0" y="T1"/>
              </a:cxn>
              <a:cxn ang="0">
                <a:pos x="T2" y="T3"/>
              </a:cxn>
              <a:cxn ang="0">
                <a:pos x="T4" y="T5"/>
              </a:cxn>
              <a:cxn ang="0">
                <a:pos x="T6" y="T7"/>
              </a:cxn>
            </a:cxnLst>
            <a:rect l="0" t="0" r="r" b="b"/>
            <a:pathLst>
              <a:path w="619" h="412">
                <a:moveTo>
                  <a:pt x="0" y="412"/>
                </a:moveTo>
                <a:lnTo>
                  <a:pt x="137" y="412"/>
                </a:lnTo>
                <a:lnTo>
                  <a:pt x="137" y="0"/>
                </a:lnTo>
                <a:lnTo>
                  <a:pt x="619"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74" name="Line 26"/>
          <p:cNvSpPr>
            <a:spLocks noChangeShapeType="1"/>
          </p:cNvSpPr>
          <p:nvPr/>
        </p:nvSpPr>
        <p:spPr bwMode="auto">
          <a:xfrm>
            <a:off x="3889375" y="1843088"/>
            <a:ext cx="217488"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75" name="Line 27"/>
          <p:cNvSpPr>
            <a:spLocks noChangeShapeType="1"/>
          </p:cNvSpPr>
          <p:nvPr/>
        </p:nvSpPr>
        <p:spPr bwMode="auto">
          <a:xfrm>
            <a:off x="4872038" y="2716213"/>
            <a:ext cx="3270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76" name="Freeform 28"/>
          <p:cNvSpPr>
            <a:spLocks/>
          </p:cNvSpPr>
          <p:nvPr/>
        </p:nvSpPr>
        <p:spPr bwMode="auto">
          <a:xfrm>
            <a:off x="6291263" y="1952625"/>
            <a:ext cx="1092200" cy="546100"/>
          </a:xfrm>
          <a:custGeom>
            <a:avLst/>
            <a:gdLst>
              <a:gd name="T0" fmla="*/ 0 w 688"/>
              <a:gd name="T1" fmla="*/ 344 h 344"/>
              <a:gd name="T2" fmla="*/ 207 w 688"/>
              <a:gd name="T3" fmla="*/ 344 h 344"/>
              <a:gd name="T4" fmla="*/ 207 w 688"/>
              <a:gd name="T5" fmla="*/ 0 h 344"/>
              <a:gd name="T6" fmla="*/ 688 w 688"/>
              <a:gd name="T7" fmla="*/ 0 h 344"/>
            </a:gdLst>
            <a:ahLst/>
            <a:cxnLst>
              <a:cxn ang="0">
                <a:pos x="T0" y="T1"/>
              </a:cxn>
              <a:cxn ang="0">
                <a:pos x="T2" y="T3"/>
              </a:cxn>
              <a:cxn ang="0">
                <a:pos x="T4" y="T5"/>
              </a:cxn>
              <a:cxn ang="0">
                <a:pos x="T6" y="T7"/>
              </a:cxn>
            </a:cxnLst>
            <a:rect l="0" t="0" r="r" b="b"/>
            <a:pathLst>
              <a:path w="688" h="344">
                <a:moveTo>
                  <a:pt x="0" y="344"/>
                </a:moveTo>
                <a:lnTo>
                  <a:pt x="207" y="344"/>
                </a:lnTo>
                <a:lnTo>
                  <a:pt x="207" y="0"/>
                </a:lnTo>
                <a:lnTo>
                  <a:pt x="688"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77" name="Line 29"/>
          <p:cNvSpPr>
            <a:spLocks noChangeShapeType="1"/>
          </p:cNvSpPr>
          <p:nvPr/>
        </p:nvSpPr>
        <p:spPr bwMode="auto">
          <a:xfrm>
            <a:off x="7820025" y="1843088"/>
            <a:ext cx="21907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78" name="Line 30"/>
          <p:cNvSpPr>
            <a:spLocks noChangeShapeType="1"/>
          </p:cNvSpPr>
          <p:nvPr/>
        </p:nvSpPr>
        <p:spPr bwMode="auto">
          <a:xfrm>
            <a:off x="4872038" y="2498725"/>
            <a:ext cx="3270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0079" name="Freeform 31"/>
          <p:cNvSpPr>
            <a:spLocks/>
          </p:cNvSpPr>
          <p:nvPr/>
        </p:nvSpPr>
        <p:spPr bwMode="auto">
          <a:xfrm>
            <a:off x="1268413" y="2060575"/>
            <a:ext cx="217488" cy="438150"/>
          </a:xfrm>
          <a:custGeom>
            <a:avLst/>
            <a:gdLst>
              <a:gd name="T0" fmla="*/ 137 w 137"/>
              <a:gd name="T1" fmla="*/ 0 h 276"/>
              <a:gd name="T2" fmla="*/ 0 w 137"/>
              <a:gd name="T3" fmla="*/ 0 h 276"/>
              <a:gd name="T4" fmla="*/ 0 w 137"/>
              <a:gd name="T5" fmla="*/ 276 h 276"/>
              <a:gd name="T6" fmla="*/ 137 w 137"/>
              <a:gd name="T7" fmla="*/ 276 h 276"/>
            </a:gdLst>
            <a:ahLst/>
            <a:cxnLst>
              <a:cxn ang="0">
                <a:pos x="T0" y="T1"/>
              </a:cxn>
              <a:cxn ang="0">
                <a:pos x="T2" y="T3"/>
              </a:cxn>
              <a:cxn ang="0">
                <a:pos x="T4" y="T5"/>
              </a:cxn>
              <a:cxn ang="0">
                <a:pos x="T6" y="T7"/>
              </a:cxn>
            </a:cxnLst>
            <a:rect l="0" t="0" r="r" b="b"/>
            <a:pathLst>
              <a:path w="137" h="276">
                <a:moveTo>
                  <a:pt x="137" y="0"/>
                </a:moveTo>
                <a:lnTo>
                  <a:pt x="0" y="0"/>
                </a:lnTo>
                <a:lnTo>
                  <a:pt x="0" y="276"/>
                </a:lnTo>
                <a:lnTo>
                  <a:pt x="137" y="27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0" name="Freeform 32"/>
          <p:cNvSpPr>
            <a:spLocks/>
          </p:cNvSpPr>
          <p:nvPr/>
        </p:nvSpPr>
        <p:spPr bwMode="auto">
          <a:xfrm>
            <a:off x="2251075" y="2389188"/>
            <a:ext cx="219075" cy="436563"/>
          </a:xfrm>
          <a:custGeom>
            <a:avLst/>
            <a:gdLst>
              <a:gd name="T0" fmla="*/ 0 w 138"/>
              <a:gd name="T1" fmla="*/ 0 h 275"/>
              <a:gd name="T2" fmla="*/ 53 w 138"/>
              <a:gd name="T3" fmla="*/ 11 h 275"/>
              <a:gd name="T4" fmla="*/ 96 w 138"/>
              <a:gd name="T5" fmla="*/ 42 h 275"/>
              <a:gd name="T6" fmla="*/ 126 w 138"/>
              <a:gd name="T7" fmla="*/ 84 h 275"/>
              <a:gd name="T8" fmla="*/ 138 w 138"/>
              <a:gd name="T9" fmla="*/ 137 h 275"/>
              <a:gd name="T10" fmla="*/ 126 w 138"/>
              <a:gd name="T11" fmla="*/ 191 h 275"/>
              <a:gd name="T12" fmla="*/ 96 w 138"/>
              <a:gd name="T13" fmla="*/ 233 h 275"/>
              <a:gd name="T14" fmla="*/ 53 w 138"/>
              <a:gd name="T15" fmla="*/ 264 h 275"/>
              <a:gd name="T16" fmla="*/ 0 w 138"/>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75">
                <a:moveTo>
                  <a:pt x="0" y="0"/>
                </a:moveTo>
                <a:lnTo>
                  <a:pt x="53" y="11"/>
                </a:lnTo>
                <a:lnTo>
                  <a:pt x="96" y="42"/>
                </a:lnTo>
                <a:lnTo>
                  <a:pt x="126" y="84"/>
                </a:lnTo>
                <a:lnTo>
                  <a:pt x="138" y="137"/>
                </a:lnTo>
                <a:lnTo>
                  <a:pt x="126" y="191"/>
                </a:lnTo>
                <a:lnTo>
                  <a:pt x="96" y="233"/>
                </a:lnTo>
                <a:lnTo>
                  <a:pt x="53" y="264"/>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1" name="Freeform 33"/>
          <p:cNvSpPr>
            <a:spLocks/>
          </p:cNvSpPr>
          <p:nvPr/>
        </p:nvSpPr>
        <p:spPr bwMode="auto">
          <a:xfrm>
            <a:off x="2032000" y="2389188"/>
            <a:ext cx="219075" cy="436563"/>
          </a:xfrm>
          <a:custGeom>
            <a:avLst/>
            <a:gdLst>
              <a:gd name="T0" fmla="*/ 138 w 138"/>
              <a:gd name="T1" fmla="*/ 0 h 275"/>
              <a:gd name="T2" fmla="*/ 0 w 138"/>
              <a:gd name="T3" fmla="*/ 0 h 275"/>
              <a:gd name="T4" fmla="*/ 0 w 138"/>
              <a:gd name="T5" fmla="*/ 275 h 275"/>
              <a:gd name="T6" fmla="*/ 138 w 138"/>
              <a:gd name="T7" fmla="*/ 275 h 275"/>
            </a:gdLst>
            <a:ahLst/>
            <a:cxnLst>
              <a:cxn ang="0">
                <a:pos x="T0" y="T1"/>
              </a:cxn>
              <a:cxn ang="0">
                <a:pos x="T2" y="T3"/>
              </a:cxn>
              <a:cxn ang="0">
                <a:pos x="T4" y="T5"/>
              </a:cxn>
              <a:cxn ang="0">
                <a:pos x="T6" y="T7"/>
              </a:cxn>
            </a:cxnLst>
            <a:rect l="0" t="0" r="r" b="b"/>
            <a:pathLst>
              <a:path w="138" h="275">
                <a:moveTo>
                  <a:pt x="138" y="0"/>
                </a:moveTo>
                <a:lnTo>
                  <a:pt x="0" y="0"/>
                </a:lnTo>
                <a:lnTo>
                  <a:pt x="0" y="275"/>
                </a:lnTo>
                <a:lnTo>
                  <a:pt x="138"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2" name="Freeform 34"/>
          <p:cNvSpPr>
            <a:spLocks/>
          </p:cNvSpPr>
          <p:nvPr/>
        </p:nvSpPr>
        <p:spPr bwMode="auto">
          <a:xfrm>
            <a:off x="3452813" y="1624013"/>
            <a:ext cx="107950" cy="436563"/>
          </a:xfrm>
          <a:custGeom>
            <a:avLst/>
            <a:gdLst>
              <a:gd name="T0" fmla="*/ 0 w 68"/>
              <a:gd name="T1" fmla="*/ 0 h 275"/>
              <a:gd name="T2" fmla="*/ 38 w 68"/>
              <a:gd name="T3" fmla="*/ 39 h 275"/>
              <a:gd name="T4" fmla="*/ 61 w 68"/>
              <a:gd name="T5" fmla="*/ 88 h 275"/>
              <a:gd name="T6" fmla="*/ 68 w 68"/>
              <a:gd name="T7" fmla="*/ 142 h 275"/>
              <a:gd name="T8" fmla="*/ 61 w 68"/>
              <a:gd name="T9" fmla="*/ 191 h 275"/>
              <a:gd name="T10" fmla="*/ 34 w 68"/>
              <a:gd name="T11" fmla="*/ 241 h 275"/>
              <a:gd name="T12" fmla="*/ 19 w 68"/>
              <a:gd name="T13" fmla="*/ 260 h 275"/>
              <a:gd name="T14" fmla="*/ 0 w 68"/>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75">
                <a:moveTo>
                  <a:pt x="0" y="0"/>
                </a:moveTo>
                <a:lnTo>
                  <a:pt x="38" y="39"/>
                </a:lnTo>
                <a:lnTo>
                  <a:pt x="61" y="88"/>
                </a:lnTo>
                <a:lnTo>
                  <a:pt x="68" y="142"/>
                </a:lnTo>
                <a:lnTo>
                  <a:pt x="61" y="191"/>
                </a:lnTo>
                <a:lnTo>
                  <a:pt x="34"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3" name="Freeform 35"/>
          <p:cNvSpPr>
            <a:spLocks/>
          </p:cNvSpPr>
          <p:nvPr/>
        </p:nvSpPr>
        <p:spPr bwMode="auto">
          <a:xfrm>
            <a:off x="3343275" y="1624013"/>
            <a:ext cx="109538" cy="436563"/>
          </a:xfrm>
          <a:custGeom>
            <a:avLst/>
            <a:gdLst>
              <a:gd name="T0" fmla="*/ 0 w 69"/>
              <a:gd name="T1" fmla="*/ 0 h 275"/>
              <a:gd name="T2" fmla="*/ 38 w 69"/>
              <a:gd name="T3" fmla="*/ 39 h 275"/>
              <a:gd name="T4" fmla="*/ 61 w 69"/>
              <a:gd name="T5" fmla="*/ 88 h 275"/>
              <a:gd name="T6" fmla="*/ 69 w 69"/>
              <a:gd name="T7" fmla="*/ 142 h 275"/>
              <a:gd name="T8" fmla="*/ 61 w 69"/>
              <a:gd name="T9" fmla="*/ 191 h 275"/>
              <a:gd name="T10" fmla="*/ 34 w 69"/>
              <a:gd name="T11" fmla="*/ 241 h 275"/>
              <a:gd name="T12" fmla="*/ 19 w 69"/>
              <a:gd name="T13" fmla="*/ 260 h 275"/>
              <a:gd name="T14" fmla="*/ 0 w 69"/>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75">
                <a:moveTo>
                  <a:pt x="0" y="0"/>
                </a:moveTo>
                <a:lnTo>
                  <a:pt x="38" y="39"/>
                </a:lnTo>
                <a:lnTo>
                  <a:pt x="61" y="88"/>
                </a:lnTo>
                <a:lnTo>
                  <a:pt x="69" y="142"/>
                </a:lnTo>
                <a:lnTo>
                  <a:pt x="61" y="191"/>
                </a:lnTo>
                <a:lnTo>
                  <a:pt x="34"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4" name="Freeform 36"/>
          <p:cNvSpPr>
            <a:spLocks/>
          </p:cNvSpPr>
          <p:nvPr/>
        </p:nvSpPr>
        <p:spPr bwMode="auto">
          <a:xfrm>
            <a:off x="3452813" y="1624013"/>
            <a:ext cx="436563" cy="219075"/>
          </a:xfrm>
          <a:custGeom>
            <a:avLst/>
            <a:gdLst>
              <a:gd name="T0" fmla="*/ 0 w 275"/>
              <a:gd name="T1" fmla="*/ 0 h 138"/>
              <a:gd name="T2" fmla="*/ 0 w 275"/>
              <a:gd name="T3" fmla="*/ 0 h 138"/>
              <a:gd name="T4" fmla="*/ 3 w 275"/>
              <a:gd name="T5" fmla="*/ 0 h 138"/>
              <a:gd name="T6" fmla="*/ 11 w 275"/>
              <a:gd name="T7" fmla="*/ 0 h 138"/>
              <a:gd name="T8" fmla="*/ 26 w 275"/>
              <a:gd name="T9" fmla="*/ 0 h 138"/>
              <a:gd name="T10" fmla="*/ 42 w 275"/>
              <a:gd name="T11" fmla="*/ 4 h 138"/>
              <a:gd name="T12" fmla="*/ 61 w 275"/>
              <a:gd name="T13" fmla="*/ 4 h 138"/>
              <a:gd name="T14" fmla="*/ 76 w 275"/>
              <a:gd name="T15" fmla="*/ 4 h 138"/>
              <a:gd name="T16" fmla="*/ 91 w 275"/>
              <a:gd name="T17" fmla="*/ 8 h 138"/>
              <a:gd name="T18" fmla="*/ 103 w 275"/>
              <a:gd name="T19" fmla="*/ 12 h 138"/>
              <a:gd name="T20" fmla="*/ 114 w 275"/>
              <a:gd name="T21" fmla="*/ 16 h 138"/>
              <a:gd name="T22" fmla="*/ 126 w 275"/>
              <a:gd name="T23" fmla="*/ 19 h 138"/>
              <a:gd name="T24" fmla="*/ 137 w 275"/>
              <a:gd name="T25" fmla="*/ 23 h 138"/>
              <a:gd name="T26" fmla="*/ 149 w 275"/>
              <a:gd name="T27" fmla="*/ 27 h 138"/>
              <a:gd name="T28" fmla="*/ 160 w 275"/>
              <a:gd name="T29" fmla="*/ 35 h 138"/>
              <a:gd name="T30" fmla="*/ 172 w 275"/>
              <a:gd name="T31" fmla="*/ 46 h 138"/>
              <a:gd name="T32" fmla="*/ 183 w 275"/>
              <a:gd name="T33" fmla="*/ 54 h 138"/>
              <a:gd name="T34" fmla="*/ 198 w 275"/>
              <a:gd name="T35" fmla="*/ 69 h 138"/>
              <a:gd name="T36" fmla="*/ 214 w 275"/>
              <a:gd name="T37" fmla="*/ 81 h 138"/>
              <a:gd name="T38" fmla="*/ 233 w 275"/>
              <a:gd name="T39" fmla="*/ 96 h 138"/>
              <a:gd name="T40" fmla="*/ 248 w 275"/>
              <a:gd name="T41" fmla="*/ 115 h 138"/>
              <a:gd name="T42" fmla="*/ 263 w 275"/>
              <a:gd name="T43" fmla="*/ 126 h 138"/>
              <a:gd name="T44" fmla="*/ 271 w 275"/>
              <a:gd name="T45" fmla="*/ 134 h 138"/>
              <a:gd name="T46" fmla="*/ 275 w 275"/>
              <a:gd name="T47" fmla="*/ 138 h 138"/>
              <a:gd name="T48" fmla="*/ 275 w 275"/>
              <a:gd name="T4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8">
                <a:moveTo>
                  <a:pt x="0" y="0"/>
                </a:moveTo>
                <a:lnTo>
                  <a:pt x="0" y="0"/>
                </a:lnTo>
                <a:lnTo>
                  <a:pt x="3" y="0"/>
                </a:lnTo>
                <a:lnTo>
                  <a:pt x="11" y="0"/>
                </a:lnTo>
                <a:lnTo>
                  <a:pt x="26" y="0"/>
                </a:lnTo>
                <a:lnTo>
                  <a:pt x="42" y="4"/>
                </a:lnTo>
                <a:lnTo>
                  <a:pt x="61" y="4"/>
                </a:lnTo>
                <a:lnTo>
                  <a:pt x="76" y="4"/>
                </a:lnTo>
                <a:lnTo>
                  <a:pt x="91" y="8"/>
                </a:lnTo>
                <a:lnTo>
                  <a:pt x="103" y="12"/>
                </a:lnTo>
                <a:lnTo>
                  <a:pt x="114" y="16"/>
                </a:lnTo>
                <a:lnTo>
                  <a:pt x="126" y="19"/>
                </a:lnTo>
                <a:lnTo>
                  <a:pt x="137" y="23"/>
                </a:lnTo>
                <a:lnTo>
                  <a:pt x="149" y="27"/>
                </a:lnTo>
                <a:lnTo>
                  <a:pt x="160" y="35"/>
                </a:lnTo>
                <a:lnTo>
                  <a:pt x="172" y="46"/>
                </a:lnTo>
                <a:lnTo>
                  <a:pt x="183" y="54"/>
                </a:lnTo>
                <a:lnTo>
                  <a:pt x="198" y="69"/>
                </a:lnTo>
                <a:lnTo>
                  <a:pt x="214" y="81"/>
                </a:lnTo>
                <a:lnTo>
                  <a:pt x="233" y="96"/>
                </a:lnTo>
                <a:lnTo>
                  <a:pt x="248" y="115"/>
                </a:lnTo>
                <a:lnTo>
                  <a:pt x="263" y="126"/>
                </a:lnTo>
                <a:lnTo>
                  <a:pt x="271" y="134"/>
                </a:lnTo>
                <a:lnTo>
                  <a:pt x="275" y="138"/>
                </a:lnTo>
                <a:lnTo>
                  <a:pt x="275"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5" name="Freeform 37"/>
          <p:cNvSpPr>
            <a:spLocks/>
          </p:cNvSpPr>
          <p:nvPr/>
        </p:nvSpPr>
        <p:spPr bwMode="auto">
          <a:xfrm>
            <a:off x="3452813" y="1843088"/>
            <a:ext cx="436563" cy="217488"/>
          </a:xfrm>
          <a:custGeom>
            <a:avLst/>
            <a:gdLst>
              <a:gd name="T0" fmla="*/ 0 w 275"/>
              <a:gd name="T1" fmla="*/ 137 h 137"/>
              <a:gd name="T2" fmla="*/ 0 w 275"/>
              <a:gd name="T3" fmla="*/ 137 h 137"/>
              <a:gd name="T4" fmla="*/ 3 w 275"/>
              <a:gd name="T5" fmla="*/ 137 h 137"/>
              <a:gd name="T6" fmla="*/ 11 w 275"/>
              <a:gd name="T7" fmla="*/ 137 h 137"/>
              <a:gd name="T8" fmla="*/ 26 w 275"/>
              <a:gd name="T9" fmla="*/ 137 h 137"/>
              <a:gd name="T10" fmla="*/ 42 w 275"/>
              <a:gd name="T11" fmla="*/ 134 h 137"/>
              <a:gd name="T12" fmla="*/ 61 w 275"/>
              <a:gd name="T13" fmla="*/ 134 h 137"/>
              <a:gd name="T14" fmla="*/ 76 w 275"/>
              <a:gd name="T15" fmla="*/ 134 h 137"/>
              <a:gd name="T16" fmla="*/ 91 w 275"/>
              <a:gd name="T17" fmla="*/ 130 h 137"/>
              <a:gd name="T18" fmla="*/ 103 w 275"/>
              <a:gd name="T19" fmla="*/ 126 h 137"/>
              <a:gd name="T20" fmla="*/ 114 w 275"/>
              <a:gd name="T21" fmla="*/ 122 h 137"/>
              <a:gd name="T22" fmla="*/ 126 w 275"/>
              <a:gd name="T23" fmla="*/ 118 h 137"/>
              <a:gd name="T24" fmla="*/ 137 w 275"/>
              <a:gd name="T25" fmla="*/ 115 h 137"/>
              <a:gd name="T26" fmla="*/ 149 w 275"/>
              <a:gd name="T27" fmla="*/ 111 h 137"/>
              <a:gd name="T28" fmla="*/ 160 w 275"/>
              <a:gd name="T29" fmla="*/ 103 h 137"/>
              <a:gd name="T30" fmla="*/ 172 w 275"/>
              <a:gd name="T31" fmla="*/ 92 h 137"/>
              <a:gd name="T32" fmla="*/ 183 w 275"/>
              <a:gd name="T33" fmla="*/ 84 h 137"/>
              <a:gd name="T34" fmla="*/ 198 w 275"/>
              <a:gd name="T35" fmla="*/ 69 h 137"/>
              <a:gd name="T36" fmla="*/ 214 w 275"/>
              <a:gd name="T37" fmla="*/ 57 h 137"/>
              <a:gd name="T38" fmla="*/ 233 w 275"/>
              <a:gd name="T39" fmla="*/ 42 h 137"/>
              <a:gd name="T40" fmla="*/ 248 w 275"/>
              <a:gd name="T41" fmla="*/ 23 h 137"/>
              <a:gd name="T42" fmla="*/ 263 w 275"/>
              <a:gd name="T43" fmla="*/ 11 h 137"/>
              <a:gd name="T44" fmla="*/ 271 w 275"/>
              <a:gd name="T45" fmla="*/ 4 h 137"/>
              <a:gd name="T46" fmla="*/ 275 w 275"/>
              <a:gd name="T47" fmla="*/ 0 h 137"/>
              <a:gd name="T48" fmla="*/ 275 w 275"/>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7">
                <a:moveTo>
                  <a:pt x="0" y="137"/>
                </a:moveTo>
                <a:lnTo>
                  <a:pt x="0" y="137"/>
                </a:lnTo>
                <a:lnTo>
                  <a:pt x="3" y="137"/>
                </a:lnTo>
                <a:lnTo>
                  <a:pt x="11" y="137"/>
                </a:lnTo>
                <a:lnTo>
                  <a:pt x="26" y="137"/>
                </a:lnTo>
                <a:lnTo>
                  <a:pt x="42" y="134"/>
                </a:lnTo>
                <a:lnTo>
                  <a:pt x="61" y="134"/>
                </a:lnTo>
                <a:lnTo>
                  <a:pt x="76" y="134"/>
                </a:lnTo>
                <a:lnTo>
                  <a:pt x="91" y="130"/>
                </a:lnTo>
                <a:lnTo>
                  <a:pt x="103" y="126"/>
                </a:lnTo>
                <a:lnTo>
                  <a:pt x="114" y="122"/>
                </a:lnTo>
                <a:lnTo>
                  <a:pt x="126" y="118"/>
                </a:lnTo>
                <a:lnTo>
                  <a:pt x="137" y="115"/>
                </a:lnTo>
                <a:lnTo>
                  <a:pt x="149" y="111"/>
                </a:lnTo>
                <a:lnTo>
                  <a:pt x="160" y="103"/>
                </a:lnTo>
                <a:lnTo>
                  <a:pt x="172" y="92"/>
                </a:lnTo>
                <a:lnTo>
                  <a:pt x="183" y="84"/>
                </a:lnTo>
                <a:lnTo>
                  <a:pt x="198" y="69"/>
                </a:lnTo>
                <a:lnTo>
                  <a:pt x="214" y="57"/>
                </a:lnTo>
                <a:lnTo>
                  <a:pt x="233" y="42"/>
                </a:lnTo>
                <a:lnTo>
                  <a:pt x="248" y="23"/>
                </a:lnTo>
                <a:lnTo>
                  <a:pt x="263" y="11"/>
                </a:lnTo>
                <a:lnTo>
                  <a:pt x="271" y="4"/>
                </a:lnTo>
                <a:lnTo>
                  <a:pt x="275" y="0"/>
                </a:lnTo>
                <a:lnTo>
                  <a:pt x="275"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6" name="Freeform 38"/>
          <p:cNvSpPr>
            <a:spLocks/>
          </p:cNvSpPr>
          <p:nvPr/>
        </p:nvSpPr>
        <p:spPr bwMode="auto">
          <a:xfrm>
            <a:off x="7383463" y="1624013"/>
            <a:ext cx="109538" cy="436563"/>
          </a:xfrm>
          <a:custGeom>
            <a:avLst/>
            <a:gdLst>
              <a:gd name="T0" fmla="*/ 0 w 69"/>
              <a:gd name="T1" fmla="*/ 0 h 275"/>
              <a:gd name="T2" fmla="*/ 38 w 69"/>
              <a:gd name="T3" fmla="*/ 39 h 275"/>
              <a:gd name="T4" fmla="*/ 61 w 69"/>
              <a:gd name="T5" fmla="*/ 88 h 275"/>
              <a:gd name="T6" fmla="*/ 69 w 69"/>
              <a:gd name="T7" fmla="*/ 142 h 275"/>
              <a:gd name="T8" fmla="*/ 61 w 69"/>
              <a:gd name="T9" fmla="*/ 191 h 275"/>
              <a:gd name="T10" fmla="*/ 35 w 69"/>
              <a:gd name="T11" fmla="*/ 241 h 275"/>
              <a:gd name="T12" fmla="*/ 19 w 69"/>
              <a:gd name="T13" fmla="*/ 260 h 275"/>
              <a:gd name="T14" fmla="*/ 0 w 69"/>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75">
                <a:moveTo>
                  <a:pt x="0" y="0"/>
                </a:moveTo>
                <a:lnTo>
                  <a:pt x="38" y="39"/>
                </a:lnTo>
                <a:lnTo>
                  <a:pt x="61" y="88"/>
                </a:lnTo>
                <a:lnTo>
                  <a:pt x="69" y="142"/>
                </a:lnTo>
                <a:lnTo>
                  <a:pt x="61" y="191"/>
                </a:lnTo>
                <a:lnTo>
                  <a:pt x="35"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7" name="Freeform 39"/>
          <p:cNvSpPr>
            <a:spLocks/>
          </p:cNvSpPr>
          <p:nvPr/>
        </p:nvSpPr>
        <p:spPr bwMode="auto">
          <a:xfrm>
            <a:off x="7273925" y="1624013"/>
            <a:ext cx="109538" cy="436563"/>
          </a:xfrm>
          <a:custGeom>
            <a:avLst/>
            <a:gdLst>
              <a:gd name="T0" fmla="*/ 0 w 69"/>
              <a:gd name="T1" fmla="*/ 0 h 275"/>
              <a:gd name="T2" fmla="*/ 39 w 69"/>
              <a:gd name="T3" fmla="*/ 39 h 275"/>
              <a:gd name="T4" fmla="*/ 61 w 69"/>
              <a:gd name="T5" fmla="*/ 88 h 275"/>
              <a:gd name="T6" fmla="*/ 69 w 69"/>
              <a:gd name="T7" fmla="*/ 142 h 275"/>
              <a:gd name="T8" fmla="*/ 61 w 69"/>
              <a:gd name="T9" fmla="*/ 191 h 275"/>
              <a:gd name="T10" fmla="*/ 35 w 69"/>
              <a:gd name="T11" fmla="*/ 241 h 275"/>
              <a:gd name="T12" fmla="*/ 19 w 69"/>
              <a:gd name="T13" fmla="*/ 260 h 275"/>
              <a:gd name="T14" fmla="*/ 0 w 69"/>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75">
                <a:moveTo>
                  <a:pt x="0" y="0"/>
                </a:moveTo>
                <a:lnTo>
                  <a:pt x="39" y="39"/>
                </a:lnTo>
                <a:lnTo>
                  <a:pt x="61" y="88"/>
                </a:lnTo>
                <a:lnTo>
                  <a:pt x="69" y="142"/>
                </a:lnTo>
                <a:lnTo>
                  <a:pt x="61" y="191"/>
                </a:lnTo>
                <a:lnTo>
                  <a:pt x="35"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8" name="Freeform 40"/>
          <p:cNvSpPr>
            <a:spLocks/>
          </p:cNvSpPr>
          <p:nvPr/>
        </p:nvSpPr>
        <p:spPr bwMode="auto">
          <a:xfrm>
            <a:off x="7383463" y="1624013"/>
            <a:ext cx="436563" cy="219075"/>
          </a:xfrm>
          <a:custGeom>
            <a:avLst/>
            <a:gdLst>
              <a:gd name="T0" fmla="*/ 0 w 275"/>
              <a:gd name="T1" fmla="*/ 0 h 138"/>
              <a:gd name="T2" fmla="*/ 0 w 275"/>
              <a:gd name="T3" fmla="*/ 0 h 138"/>
              <a:gd name="T4" fmla="*/ 4 w 275"/>
              <a:gd name="T5" fmla="*/ 0 h 138"/>
              <a:gd name="T6" fmla="*/ 12 w 275"/>
              <a:gd name="T7" fmla="*/ 0 h 138"/>
              <a:gd name="T8" fmla="*/ 27 w 275"/>
              <a:gd name="T9" fmla="*/ 0 h 138"/>
              <a:gd name="T10" fmla="*/ 42 w 275"/>
              <a:gd name="T11" fmla="*/ 4 h 138"/>
              <a:gd name="T12" fmla="*/ 61 w 275"/>
              <a:gd name="T13" fmla="*/ 4 h 138"/>
              <a:gd name="T14" fmla="*/ 77 w 275"/>
              <a:gd name="T15" fmla="*/ 4 h 138"/>
              <a:gd name="T16" fmla="*/ 92 w 275"/>
              <a:gd name="T17" fmla="*/ 8 h 138"/>
              <a:gd name="T18" fmla="*/ 103 w 275"/>
              <a:gd name="T19" fmla="*/ 12 h 138"/>
              <a:gd name="T20" fmla="*/ 115 w 275"/>
              <a:gd name="T21" fmla="*/ 16 h 138"/>
              <a:gd name="T22" fmla="*/ 126 w 275"/>
              <a:gd name="T23" fmla="*/ 19 h 138"/>
              <a:gd name="T24" fmla="*/ 138 w 275"/>
              <a:gd name="T25" fmla="*/ 23 h 138"/>
              <a:gd name="T26" fmla="*/ 149 w 275"/>
              <a:gd name="T27" fmla="*/ 27 h 138"/>
              <a:gd name="T28" fmla="*/ 161 w 275"/>
              <a:gd name="T29" fmla="*/ 35 h 138"/>
              <a:gd name="T30" fmla="*/ 172 w 275"/>
              <a:gd name="T31" fmla="*/ 46 h 138"/>
              <a:gd name="T32" fmla="*/ 184 w 275"/>
              <a:gd name="T33" fmla="*/ 54 h 138"/>
              <a:gd name="T34" fmla="*/ 199 w 275"/>
              <a:gd name="T35" fmla="*/ 69 h 138"/>
              <a:gd name="T36" fmla="*/ 214 w 275"/>
              <a:gd name="T37" fmla="*/ 81 h 138"/>
              <a:gd name="T38" fmla="*/ 233 w 275"/>
              <a:gd name="T39" fmla="*/ 96 h 138"/>
              <a:gd name="T40" fmla="*/ 249 w 275"/>
              <a:gd name="T41" fmla="*/ 115 h 138"/>
              <a:gd name="T42" fmla="*/ 264 w 275"/>
              <a:gd name="T43" fmla="*/ 126 h 138"/>
              <a:gd name="T44" fmla="*/ 271 w 275"/>
              <a:gd name="T45" fmla="*/ 134 h 138"/>
              <a:gd name="T46" fmla="*/ 275 w 275"/>
              <a:gd name="T47" fmla="*/ 138 h 138"/>
              <a:gd name="T48" fmla="*/ 275 w 275"/>
              <a:gd name="T4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8">
                <a:moveTo>
                  <a:pt x="0" y="0"/>
                </a:moveTo>
                <a:lnTo>
                  <a:pt x="0" y="0"/>
                </a:lnTo>
                <a:lnTo>
                  <a:pt x="4" y="0"/>
                </a:lnTo>
                <a:lnTo>
                  <a:pt x="12" y="0"/>
                </a:lnTo>
                <a:lnTo>
                  <a:pt x="27" y="0"/>
                </a:lnTo>
                <a:lnTo>
                  <a:pt x="42" y="4"/>
                </a:lnTo>
                <a:lnTo>
                  <a:pt x="61" y="4"/>
                </a:lnTo>
                <a:lnTo>
                  <a:pt x="77" y="4"/>
                </a:lnTo>
                <a:lnTo>
                  <a:pt x="92" y="8"/>
                </a:lnTo>
                <a:lnTo>
                  <a:pt x="103" y="12"/>
                </a:lnTo>
                <a:lnTo>
                  <a:pt x="115" y="16"/>
                </a:lnTo>
                <a:lnTo>
                  <a:pt x="126" y="19"/>
                </a:lnTo>
                <a:lnTo>
                  <a:pt x="138" y="23"/>
                </a:lnTo>
                <a:lnTo>
                  <a:pt x="149" y="27"/>
                </a:lnTo>
                <a:lnTo>
                  <a:pt x="161" y="35"/>
                </a:lnTo>
                <a:lnTo>
                  <a:pt x="172" y="46"/>
                </a:lnTo>
                <a:lnTo>
                  <a:pt x="184" y="54"/>
                </a:lnTo>
                <a:lnTo>
                  <a:pt x="199" y="69"/>
                </a:lnTo>
                <a:lnTo>
                  <a:pt x="214" y="81"/>
                </a:lnTo>
                <a:lnTo>
                  <a:pt x="233" y="96"/>
                </a:lnTo>
                <a:lnTo>
                  <a:pt x="249" y="115"/>
                </a:lnTo>
                <a:lnTo>
                  <a:pt x="264" y="126"/>
                </a:lnTo>
                <a:lnTo>
                  <a:pt x="271" y="134"/>
                </a:lnTo>
                <a:lnTo>
                  <a:pt x="275" y="138"/>
                </a:lnTo>
                <a:lnTo>
                  <a:pt x="275"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89" name="Freeform 41"/>
          <p:cNvSpPr>
            <a:spLocks/>
          </p:cNvSpPr>
          <p:nvPr/>
        </p:nvSpPr>
        <p:spPr bwMode="auto">
          <a:xfrm>
            <a:off x="7383463" y="1843088"/>
            <a:ext cx="436563" cy="217488"/>
          </a:xfrm>
          <a:custGeom>
            <a:avLst/>
            <a:gdLst>
              <a:gd name="T0" fmla="*/ 0 w 275"/>
              <a:gd name="T1" fmla="*/ 137 h 137"/>
              <a:gd name="T2" fmla="*/ 0 w 275"/>
              <a:gd name="T3" fmla="*/ 137 h 137"/>
              <a:gd name="T4" fmla="*/ 4 w 275"/>
              <a:gd name="T5" fmla="*/ 137 h 137"/>
              <a:gd name="T6" fmla="*/ 12 w 275"/>
              <a:gd name="T7" fmla="*/ 137 h 137"/>
              <a:gd name="T8" fmla="*/ 27 w 275"/>
              <a:gd name="T9" fmla="*/ 137 h 137"/>
              <a:gd name="T10" fmla="*/ 42 w 275"/>
              <a:gd name="T11" fmla="*/ 134 h 137"/>
              <a:gd name="T12" fmla="*/ 61 w 275"/>
              <a:gd name="T13" fmla="*/ 134 h 137"/>
              <a:gd name="T14" fmla="*/ 77 w 275"/>
              <a:gd name="T15" fmla="*/ 134 h 137"/>
              <a:gd name="T16" fmla="*/ 92 w 275"/>
              <a:gd name="T17" fmla="*/ 130 h 137"/>
              <a:gd name="T18" fmla="*/ 103 w 275"/>
              <a:gd name="T19" fmla="*/ 126 h 137"/>
              <a:gd name="T20" fmla="*/ 115 w 275"/>
              <a:gd name="T21" fmla="*/ 122 h 137"/>
              <a:gd name="T22" fmla="*/ 126 w 275"/>
              <a:gd name="T23" fmla="*/ 118 h 137"/>
              <a:gd name="T24" fmla="*/ 138 w 275"/>
              <a:gd name="T25" fmla="*/ 115 h 137"/>
              <a:gd name="T26" fmla="*/ 149 w 275"/>
              <a:gd name="T27" fmla="*/ 111 h 137"/>
              <a:gd name="T28" fmla="*/ 161 w 275"/>
              <a:gd name="T29" fmla="*/ 103 h 137"/>
              <a:gd name="T30" fmla="*/ 172 w 275"/>
              <a:gd name="T31" fmla="*/ 92 h 137"/>
              <a:gd name="T32" fmla="*/ 184 w 275"/>
              <a:gd name="T33" fmla="*/ 84 h 137"/>
              <a:gd name="T34" fmla="*/ 199 w 275"/>
              <a:gd name="T35" fmla="*/ 69 h 137"/>
              <a:gd name="T36" fmla="*/ 214 w 275"/>
              <a:gd name="T37" fmla="*/ 57 h 137"/>
              <a:gd name="T38" fmla="*/ 233 w 275"/>
              <a:gd name="T39" fmla="*/ 42 h 137"/>
              <a:gd name="T40" fmla="*/ 249 w 275"/>
              <a:gd name="T41" fmla="*/ 23 h 137"/>
              <a:gd name="T42" fmla="*/ 264 w 275"/>
              <a:gd name="T43" fmla="*/ 11 h 137"/>
              <a:gd name="T44" fmla="*/ 271 w 275"/>
              <a:gd name="T45" fmla="*/ 4 h 137"/>
              <a:gd name="T46" fmla="*/ 275 w 275"/>
              <a:gd name="T47" fmla="*/ 0 h 137"/>
              <a:gd name="T48" fmla="*/ 275 w 275"/>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7">
                <a:moveTo>
                  <a:pt x="0" y="137"/>
                </a:moveTo>
                <a:lnTo>
                  <a:pt x="0" y="137"/>
                </a:lnTo>
                <a:lnTo>
                  <a:pt x="4" y="137"/>
                </a:lnTo>
                <a:lnTo>
                  <a:pt x="12" y="137"/>
                </a:lnTo>
                <a:lnTo>
                  <a:pt x="27" y="137"/>
                </a:lnTo>
                <a:lnTo>
                  <a:pt x="42" y="134"/>
                </a:lnTo>
                <a:lnTo>
                  <a:pt x="61" y="134"/>
                </a:lnTo>
                <a:lnTo>
                  <a:pt x="77" y="134"/>
                </a:lnTo>
                <a:lnTo>
                  <a:pt x="92" y="130"/>
                </a:lnTo>
                <a:lnTo>
                  <a:pt x="103" y="126"/>
                </a:lnTo>
                <a:lnTo>
                  <a:pt x="115" y="122"/>
                </a:lnTo>
                <a:lnTo>
                  <a:pt x="126" y="118"/>
                </a:lnTo>
                <a:lnTo>
                  <a:pt x="138" y="115"/>
                </a:lnTo>
                <a:lnTo>
                  <a:pt x="149" y="111"/>
                </a:lnTo>
                <a:lnTo>
                  <a:pt x="161" y="103"/>
                </a:lnTo>
                <a:lnTo>
                  <a:pt x="172" y="92"/>
                </a:lnTo>
                <a:lnTo>
                  <a:pt x="184" y="84"/>
                </a:lnTo>
                <a:lnTo>
                  <a:pt x="199" y="69"/>
                </a:lnTo>
                <a:lnTo>
                  <a:pt x="214" y="57"/>
                </a:lnTo>
                <a:lnTo>
                  <a:pt x="233" y="42"/>
                </a:lnTo>
                <a:lnTo>
                  <a:pt x="249" y="23"/>
                </a:lnTo>
                <a:lnTo>
                  <a:pt x="264" y="11"/>
                </a:lnTo>
                <a:lnTo>
                  <a:pt x="271" y="4"/>
                </a:lnTo>
                <a:lnTo>
                  <a:pt x="275" y="0"/>
                </a:lnTo>
                <a:lnTo>
                  <a:pt x="275"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90" name="Freeform 42"/>
          <p:cNvSpPr>
            <a:spLocks/>
          </p:cNvSpPr>
          <p:nvPr/>
        </p:nvSpPr>
        <p:spPr bwMode="auto">
          <a:xfrm>
            <a:off x="5418138" y="2389188"/>
            <a:ext cx="217488" cy="436563"/>
          </a:xfrm>
          <a:custGeom>
            <a:avLst/>
            <a:gdLst>
              <a:gd name="T0" fmla="*/ 0 w 137"/>
              <a:gd name="T1" fmla="*/ 0 h 275"/>
              <a:gd name="T2" fmla="*/ 53 w 137"/>
              <a:gd name="T3" fmla="*/ 11 h 275"/>
              <a:gd name="T4" fmla="*/ 95 w 137"/>
              <a:gd name="T5" fmla="*/ 42 h 275"/>
              <a:gd name="T6" fmla="*/ 126 w 137"/>
              <a:gd name="T7" fmla="*/ 84 h 275"/>
              <a:gd name="T8" fmla="*/ 137 w 137"/>
              <a:gd name="T9" fmla="*/ 137 h 275"/>
              <a:gd name="T10" fmla="*/ 126 w 137"/>
              <a:gd name="T11" fmla="*/ 191 h 275"/>
              <a:gd name="T12" fmla="*/ 95 w 137"/>
              <a:gd name="T13" fmla="*/ 233 h 275"/>
              <a:gd name="T14" fmla="*/ 53 w 137"/>
              <a:gd name="T15" fmla="*/ 264 h 275"/>
              <a:gd name="T16" fmla="*/ 0 w 137"/>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75">
                <a:moveTo>
                  <a:pt x="0" y="0"/>
                </a:moveTo>
                <a:lnTo>
                  <a:pt x="53" y="11"/>
                </a:lnTo>
                <a:lnTo>
                  <a:pt x="95" y="42"/>
                </a:lnTo>
                <a:lnTo>
                  <a:pt x="126" y="84"/>
                </a:lnTo>
                <a:lnTo>
                  <a:pt x="137" y="137"/>
                </a:lnTo>
                <a:lnTo>
                  <a:pt x="126" y="191"/>
                </a:lnTo>
                <a:lnTo>
                  <a:pt x="95" y="233"/>
                </a:lnTo>
                <a:lnTo>
                  <a:pt x="53" y="264"/>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91" name="Freeform 43"/>
          <p:cNvSpPr>
            <a:spLocks/>
          </p:cNvSpPr>
          <p:nvPr/>
        </p:nvSpPr>
        <p:spPr bwMode="auto">
          <a:xfrm>
            <a:off x="5199063" y="2389188"/>
            <a:ext cx="219075" cy="436563"/>
          </a:xfrm>
          <a:custGeom>
            <a:avLst/>
            <a:gdLst>
              <a:gd name="T0" fmla="*/ 138 w 138"/>
              <a:gd name="T1" fmla="*/ 0 h 275"/>
              <a:gd name="T2" fmla="*/ 0 w 138"/>
              <a:gd name="T3" fmla="*/ 0 h 275"/>
              <a:gd name="T4" fmla="*/ 0 w 138"/>
              <a:gd name="T5" fmla="*/ 275 h 275"/>
              <a:gd name="T6" fmla="*/ 138 w 138"/>
              <a:gd name="T7" fmla="*/ 275 h 275"/>
            </a:gdLst>
            <a:ahLst/>
            <a:cxnLst>
              <a:cxn ang="0">
                <a:pos x="T0" y="T1"/>
              </a:cxn>
              <a:cxn ang="0">
                <a:pos x="T2" y="T3"/>
              </a:cxn>
              <a:cxn ang="0">
                <a:pos x="T4" y="T5"/>
              </a:cxn>
              <a:cxn ang="0">
                <a:pos x="T6" y="T7"/>
              </a:cxn>
            </a:cxnLst>
            <a:rect l="0" t="0" r="r" b="b"/>
            <a:pathLst>
              <a:path w="138" h="275">
                <a:moveTo>
                  <a:pt x="138" y="0"/>
                </a:moveTo>
                <a:lnTo>
                  <a:pt x="0" y="0"/>
                </a:lnTo>
                <a:lnTo>
                  <a:pt x="0" y="275"/>
                </a:lnTo>
                <a:lnTo>
                  <a:pt x="138"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92" name="Freeform 44"/>
          <p:cNvSpPr>
            <a:spLocks/>
          </p:cNvSpPr>
          <p:nvPr/>
        </p:nvSpPr>
        <p:spPr bwMode="auto">
          <a:xfrm>
            <a:off x="6073775" y="2279650"/>
            <a:ext cx="217488" cy="436563"/>
          </a:xfrm>
          <a:custGeom>
            <a:avLst/>
            <a:gdLst>
              <a:gd name="T0" fmla="*/ 0 w 137"/>
              <a:gd name="T1" fmla="*/ 0 h 275"/>
              <a:gd name="T2" fmla="*/ 53 w 137"/>
              <a:gd name="T3" fmla="*/ 12 h 275"/>
              <a:gd name="T4" fmla="*/ 95 w 137"/>
              <a:gd name="T5" fmla="*/ 42 h 275"/>
              <a:gd name="T6" fmla="*/ 126 w 137"/>
              <a:gd name="T7" fmla="*/ 84 h 275"/>
              <a:gd name="T8" fmla="*/ 137 w 137"/>
              <a:gd name="T9" fmla="*/ 138 h 275"/>
              <a:gd name="T10" fmla="*/ 126 w 137"/>
              <a:gd name="T11" fmla="*/ 191 h 275"/>
              <a:gd name="T12" fmla="*/ 95 w 137"/>
              <a:gd name="T13" fmla="*/ 233 h 275"/>
              <a:gd name="T14" fmla="*/ 53 w 137"/>
              <a:gd name="T15" fmla="*/ 264 h 275"/>
              <a:gd name="T16" fmla="*/ 0 w 137"/>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75">
                <a:moveTo>
                  <a:pt x="0" y="0"/>
                </a:moveTo>
                <a:lnTo>
                  <a:pt x="53" y="12"/>
                </a:lnTo>
                <a:lnTo>
                  <a:pt x="95" y="42"/>
                </a:lnTo>
                <a:lnTo>
                  <a:pt x="126" y="84"/>
                </a:lnTo>
                <a:lnTo>
                  <a:pt x="137" y="138"/>
                </a:lnTo>
                <a:lnTo>
                  <a:pt x="126" y="191"/>
                </a:lnTo>
                <a:lnTo>
                  <a:pt x="95" y="233"/>
                </a:lnTo>
                <a:lnTo>
                  <a:pt x="53" y="264"/>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93" name="Freeform 45"/>
          <p:cNvSpPr>
            <a:spLocks/>
          </p:cNvSpPr>
          <p:nvPr/>
        </p:nvSpPr>
        <p:spPr bwMode="auto">
          <a:xfrm>
            <a:off x="5854700" y="2279650"/>
            <a:ext cx="219075" cy="436563"/>
          </a:xfrm>
          <a:custGeom>
            <a:avLst/>
            <a:gdLst>
              <a:gd name="T0" fmla="*/ 138 w 138"/>
              <a:gd name="T1" fmla="*/ 0 h 275"/>
              <a:gd name="T2" fmla="*/ 0 w 138"/>
              <a:gd name="T3" fmla="*/ 0 h 275"/>
              <a:gd name="T4" fmla="*/ 0 w 138"/>
              <a:gd name="T5" fmla="*/ 275 h 275"/>
              <a:gd name="T6" fmla="*/ 138 w 138"/>
              <a:gd name="T7" fmla="*/ 275 h 275"/>
            </a:gdLst>
            <a:ahLst/>
            <a:cxnLst>
              <a:cxn ang="0">
                <a:pos x="T0" y="T1"/>
              </a:cxn>
              <a:cxn ang="0">
                <a:pos x="T2" y="T3"/>
              </a:cxn>
              <a:cxn ang="0">
                <a:pos x="T4" y="T5"/>
              </a:cxn>
              <a:cxn ang="0">
                <a:pos x="T6" y="T7"/>
              </a:cxn>
            </a:cxnLst>
            <a:rect l="0" t="0" r="r" b="b"/>
            <a:pathLst>
              <a:path w="138" h="275">
                <a:moveTo>
                  <a:pt x="138" y="0"/>
                </a:moveTo>
                <a:lnTo>
                  <a:pt x="0" y="0"/>
                </a:lnTo>
                <a:lnTo>
                  <a:pt x="0" y="275"/>
                </a:lnTo>
                <a:lnTo>
                  <a:pt x="138"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0094" name="Freeform 46"/>
          <p:cNvSpPr>
            <a:spLocks/>
          </p:cNvSpPr>
          <p:nvPr/>
        </p:nvSpPr>
        <p:spPr bwMode="auto">
          <a:xfrm>
            <a:off x="1485900" y="2060575"/>
            <a:ext cx="219075" cy="438150"/>
          </a:xfrm>
          <a:custGeom>
            <a:avLst/>
            <a:gdLst>
              <a:gd name="T0" fmla="*/ 0 w 138"/>
              <a:gd name="T1" fmla="*/ 0 h 276"/>
              <a:gd name="T2" fmla="*/ 54 w 138"/>
              <a:gd name="T3" fmla="*/ 12 h 276"/>
              <a:gd name="T4" fmla="*/ 96 w 138"/>
              <a:gd name="T5" fmla="*/ 43 h 276"/>
              <a:gd name="T6" fmla="*/ 127 w 138"/>
              <a:gd name="T7" fmla="*/ 85 h 276"/>
              <a:gd name="T8" fmla="*/ 138 w 138"/>
              <a:gd name="T9" fmla="*/ 138 h 276"/>
              <a:gd name="T10" fmla="*/ 127 w 138"/>
              <a:gd name="T11" fmla="*/ 192 h 276"/>
              <a:gd name="T12" fmla="*/ 96 w 138"/>
              <a:gd name="T13" fmla="*/ 234 h 276"/>
              <a:gd name="T14" fmla="*/ 54 w 138"/>
              <a:gd name="T15" fmla="*/ 264 h 276"/>
              <a:gd name="T16" fmla="*/ 0 w 138"/>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76">
                <a:moveTo>
                  <a:pt x="0" y="0"/>
                </a:moveTo>
                <a:lnTo>
                  <a:pt x="54" y="12"/>
                </a:lnTo>
                <a:lnTo>
                  <a:pt x="96" y="43"/>
                </a:lnTo>
                <a:lnTo>
                  <a:pt x="127" y="85"/>
                </a:lnTo>
                <a:lnTo>
                  <a:pt x="138" y="138"/>
                </a:lnTo>
                <a:lnTo>
                  <a:pt x="127" y="192"/>
                </a:lnTo>
                <a:lnTo>
                  <a:pt x="96" y="234"/>
                </a:lnTo>
                <a:lnTo>
                  <a:pt x="54" y="264"/>
                </a:lnTo>
                <a:lnTo>
                  <a:pt x="0" y="27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Tree>
    <p:extLst>
      <p:ext uri="{BB962C8B-B14F-4D97-AF65-F5344CB8AC3E}">
        <p14:creationId xmlns:p14="http://schemas.microsoft.com/office/powerpoint/2010/main" val="2393224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Learning Goals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5</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700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Debug Engineers, Managers</a:t>
            </a:r>
          </a:p>
          <a:p>
            <a:pPr lvl="1">
              <a:lnSpc>
                <a:spcPct val="130000"/>
              </a:lnSpc>
              <a:spcAft>
                <a:spcPts val="800"/>
              </a:spcAft>
              <a:buClr>
                <a:schemeClr val="tx2"/>
              </a:buClr>
              <a:buSzPct val="75000"/>
              <a:buFont typeface="Wingdings" charset="0"/>
              <a:buChar char="l"/>
              <a:defRPr/>
            </a:pPr>
            <a:r>
              <a:rPr lang="en-US" sz="2800" dirty="0" smtClean="0"/>
              <a:t>Pick up some actionable techniques to improve your debugging flow.</a:t>
            </a:r>
          </a:p>
          <a:p>
            <a:pPr lvl="1">
              <a:lnSpc>
                <a:spcPct val="130000"/>
              </a:lnSpc>
              <a:spcAft>
                <a:spcPts val="800"/>
              </a:spcAft>
              <a:buClr>
                <a:schemeClr val="tx2"/>
              </a:buClr>
              <a:buSzPct val="75000"/>
              <a:buFont typeface="Wingdings" charset="0"/>
              <a:buChar char="l"/>
              <a:defRPr/>
            </a:pPr>
            <a:r>
              <a:rPr lang="en-US" sz="2800" dirty="0" smtClean="0"/>
              <a:t>See what’s on the horizon, to help communicate with CAD teams/companies.</a:t>
            </a:r>
          </a:p>
          <a:p>
            <a:pPr lvl="1">
              <a:lnSpc>
                <a:spcPct val="130000"/>
              </a:lnSpc>
              <a:spcAft>
                <a:spcPts val="800"/>
              </a:spcAft>
              <a:buClr>
                <a:schemeClr val="tx2"/>
              </a:buClr>
              <a:buSzPct val="75000"/>
              <a:buFont typeface="Wingdings" charset="0"/>
              <a:buChar char="l"/>
              <a:defRPr/>
            </a:pPr>
            <a:r>
              <a:rPr lang="en-US" sz="2800" dirty="0" smtClean="0"/>
              <a:t>Improve your ability to read research results, to learn other novel results.</a:t>
            </a:r>
          </a:p>
          <a:p>
            <a:pPr>
              <a:lnSpc>
                <a:spcPct val="130000"/>
              </a:lnSpc>
              <a:spcAft>
                <a:spcPts val="800"/>
              </a:spcAft>
              <a:buClr>
                <a:schemeClr val="tx2"/>
              </a:buClr>
              <a:buSzPct val="75000"/>
              <a:buFont typeface="Wingdings" charset="0"/>
              <a:buChar char="l"/>
              <a:defRPr/>
            </a:pPr>
            <a:r>
              <a:rPr lang="en-US" sz="2800" dirty="0" smtClean="0"/>
              <a:t>CAD Developers, Managers</a:t>
            </a:r>
          </a:p>
          <a:p>
            <a:pPr>
              <a:lnSpc>
                <a:spcPct val="130000"/>
              </a:lnSpc>
              <a:spcAft>
                <a:spcPts val="800"/>
              </a:spcAft>
              <a:buClr>
                <a:schemeClr val="tx2"/>
              </a:buClr>
              <a:buSzPct val="75000"/>
              <a:buFont typeface="Wingdings" charset="0"/>
              <a:buChar char="l"/>
              <a:defRPr/>
            </a:pPr>
            <a:r>
              <a:rPr lang="en-US" sz="2800" dirty="0" smtClean="0"/>
              <a:t>Students, Professors</a:t>
            </a:r>
          </a:p>
          <a:p>
            <a:pPr>
              <a:lnSpc>
                <a:spcPct val="130000"/>
              </a:lnSpc>
              <a:spcAft>
                <a:spcPts val="800"/>
              </a:spcAft>
              <a:buClr>
                <a:schemeClr val="tx2"/>
              </a:buClr>
              <a:buSzPct val="75000"/>
              <a:buFont typeface="Wingdings" charset="0"/>
              <a:buChar char="l"/>
              <a:defRPr/>
            </a:pPr>
            <a:r>
              <a:rPr lang="en-US" sz="2800" dirty="0" smtClean="0"/>
              <a:t>Others</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r>
              <a:rPr lang="en-US" sz="2800" dirty="0" smtClean="0"/>
              <a:t>Familiarity with Formal Techniques (e.g. SAT, Equivalence Checking, Model Checking)?</a:t>
            </a:r>
          </a:p>
        </p:txBody>
      </p:sp>
    </p:spTree>
    <p:extLst>
      <p:ext uri="{BB962C8B-B14F-4D97-AF65-F5344CB8AC3E}">
        <p14:creationId xmlns:p14="http://schemas.microsoft.com/office/powerpoint/2010/main" val="3173276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5"/>
          <p:cNvSpPr>
            <a:spLocks noGrp="1"/>
          </p:cNvSpPr>
          <p:nvPr>
            <p:ph type="sldNum" sz="quarter" idx="4294967295"/>
          </p:nvPr>
        </p:nvSpPr>
        <p:spPr>
          <a:xfrm>
            <a:off x="6553200" y="6245225"/>
            <a:ext cx="2133600" cy="476250"/>
          </a:xfrm>
          <a:prstGeom prst="rect">
            <a:avLst/>
          </a:prstGeom>
        </p:spPr>
        <p:txBody>
          <a:bodyPr/>
          <a:lstStyle/>
          <a:p>
            <a:fld id="{4436A634-7979-43BF-88F3-B088D9EA271B}" type="slidenum">
              <a:rPr lang="zh-CN" altLang="en-US"/>
              <a:pPr/>
              <a:t>50</a:t>
            </a:fld>
            <a:endParaRPr lang="en-US" altLang="zh-CN"/>
          </a:p>
        </p:txBody>
      </p:sp>
      <p:sp>
        <p:nvSpPr>
          <p:cNvPr id="132098" name="Rectangle 2"/>
          <p:cNvSpPr>
            <a:spLocks noGrp="1" noChangeArrowheads="1"/>
          </p:cNvSpPr>
          <p:nvPr>
            <p:ph type="title"/>
          </p:nvPr>
        </p:nvSpPr>
        <p:spPr/>
        <p:txBody>
          <a:bodyPr/>
          <a:lstStyle/>
          <a:p>
            <a:r>
              <a:rPr lang="en-US" altLang="zh-CN"/>
              <a:t>Combinational Equivalence</a:t>
            </a:r>
          </a:p>
        </p:txBody>
      </p:sp>
      <p:sp>
        <p:nvSpPr>
          <p:cNvPr id="132099" name="Text Box 3"/>
          <p:cNvSpPr txBox="1">
            <a:spLocks noChangeArrowheads="1"/>
          </p:cNvSpPr>
          <p:nvPr/>
        </p:nvSpPr>
        <p:spPr bwMode="auto">
          <a:xfrm>
            <a:off x="533400" y="3429000"/>
            <a:ext cx="83820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000"/>
              <a:t>Compute functionality of each circuit.</a:t>
            </a:r>
          </a:p>
          <a:p>
            <a:pPr lvl="1"/>
            <a:r>
              <a:rPr lang="en-US" altLang="zh-CN" sz="2800"/>
              <a:t>f = a </a:t>
            </a:r>
            <a:r>
              <a:rPr lang="en-US" altLang="zh-CN" sz="2800">
                <a:sym typeface="Symbol" pitchFamily="18" charset="2"/>
              </a:rPr>
              <a:t> (</a:t>
            </a:r>
            <a:r>
              <a:rPr lang="en-US" altLang="zh-CN" sz="2800"/>
              <a:t>(b </a:t>
            </a:r>
            <a:r>
              <a:rPr lang="en-US" altLang="zh-CN" sz="2800">
                <a:sym typeface="Symbol" pitchFamily="18" charset="2"/>
              </a:rPr>
              <a:t> </a:t>
            </a:r>
            <a:r>
              <a:rPr lang="en-US" altLang="zh-CN" sz="2800"/>
              <a:t>c) </a:t>
            </a:r>
            <a:r>
              <a:rPr lang="en-US" altLang="zh-CN" sz="2800">
                <a:sym typeface="Symbol" pitchFamily="18" charset="2"/>
              </a:rPr>
              <a:t> </a:t>
            </a:r>
            <a:r>
              <a:rPr lang="en-US" altLang="zh-CN" sz="2800"/>
              <a:t>d), g = a </a:t>
            </a:r>
            <a:r>
              <a:rPr lang="en-US" altLang="zh-CN" sz="2800">
                <a:sym typeface="Symbol" pitchFamily="18" charset="2"/>
              </a:rPr>
              <a:t> (</a:t>
            </a:r>
            <a:r>
              <a:rPr lang="en-US" altLang="zh-CN" sz="2800"/>
              <a:t>b </a:t>
            </a:r>
            <a:r>
              <a:rPr lang="en-US" altLang="zh-CN" sz="2800">
                <a:sym typeface="Symbol" pitchFamily="18" charset="2"/>
              </a:rPr>
              <a:t></a:t>
            </a:r>
            <a:r>
              <a:rPr lang="en-US" altLang="zh-CN" sz="2800"/>
              <a:t> (c  </a:t>
            </a:r>
            <a:r>
              <a:rPr lang="en-US" altLang="zh-CN" sz="2800">
                <a:sym typeface="Symbol" pitchFamily="18" charset="2"/>
              </a:rPr>
              <a:t> </a:t>
            </a:r>
            <a:r>
              <a:rPr lang="en-US" altLang="zh-CN" sz="2800"/>
              <a:t>d))</a:t>
            </a:r>
          </a:p>
          <a:p>
            <a:r>
              <a:rPr lang="en-US" altLang="zh-CN" sz="3000"/>
              <a:t>Compare expressions</a:t>
            </a:r>
          </a:p>
          <a:p>
            <a:endParaRPr lang="en-US" altLang="zh-CN" sz="3000"/>
          </a:p>
          <a:p>
            <a:r>
              <a:rPr lang="en-US" altLang="zh-CN" sz="3000"/>
              <a:t>Scalability:  Complexity blows up for real circuits</a:t>
            </a:r>
            <a:r>
              <a:rPr lang="en-US" altLang="zh-CN" sz="2400"/>
              <a:t>.</a:t>
            </a:r>
          </a:p>
        </p:txBody>
      </p:sp>
      <p:sp>
        <p:nvSpPr>
          <p:cNvPr id="132101" name="AutoShape 5"/>
          <p:cNvSpPr>
            <a:spLocks noChangeAspect="1" noChangeArrowheads="1" noTextEdit="1"/>
          </p:cNvSpPr>
          <p:nvPr/>
        </p:nvSpPr>
        <p:spPr bwMode="auto">
          <a:xfrm>
            <a:off x="685800" y="1600200"/>
            <a:ext cx="7620000" cy="1262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02" name="Freeform 6"/>
          <p:cNvSpPr>
            <a:spLocks/>
          </p:cNvSpPr>
          <p:nvPr/>
        </p:nvSpPr>
        <p:spPr bwMode="auto">
          <a:xfrm>
            <a:off x="1704975" y="2279650"/>
            <a:ext cx="327025" cy="219075"/>
          </a:xfrm>
          <a:custGeom>
            <a:avLst/>
            <a:gdLst>
              <a:gd name="T0" fmla="*/ 0 w 206"/>
              <a:gd name="T1" fmla="*/ 0 h 138"/>
              <a:gd name="T2" fmla="*/ 69 w 206"/>
              <a:gd name="T3" fmla="*/ 0 h 138"/>
              <a:gd name="T4" fmla="*/ 69 w 206"/>
              <a:gd name="T5" fmla="*/ 138 h 138"/>
              <a:gd name="T6" fmla="*/ 206 w 206"/>
              <a:gd name="T7" fmla="*/ 138 h 138"/>
            </a:gdLst>
            <a:ahLst/>
            <a:cxnLst>
              <a:cxn ang="0">
                <a:pos x="T0" y="T1"/>
              </a:cxn>
              <a:cxn ang="0">
                <a:pos x="T2" y="T3"/>
              </a:cxn>
              <a:cxn ang="0">
                <a:pos x="T4" y="T5"/>
              </a:cxn>
              <a:cxn ang="0">
                <a:pos x="T6" y="T7"/>
              </a:cxn>
            </a:cxnLst>
            <a:rect l="0" t="0" r="r" b="b"/>
            <a:pathLst>
              <a:path w="206" h="138">
                <a:moveTo>
                  <a:pt x="0" y="0"/>
                </a:moveTo>
                <a:lnTo>
                  <a:pt x="69" y="0"/>
                </a:lnTo>
                <a:lnTo>
                  <a:pt x="69" y="138"/>
                </a:lnTo>
                <a:lnTo>
                  <a:pt x="206"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03" name="Freeform 7"/>
          <p:cNvSpPr>
            <a:spLocks/>
          </p:cNvSpPr>
          <p:nvPr/>
        </p:nvSpPr>
        <p:spPr bwMode="auto">
          <a:xfrm>
            <a:off x="4872038" y="2170113"/>
            <a:ext cx="982663" cy="219075"/>
          </a:xfrm>
          <a:custGeom>
            <a:avLst/>
            <a:gdLst>
              <a:gd name="T0" fmla="*/ 0 w 619"/>
              <a:gd name="T1" fmla="*/ 0 h 138"/>
              <a:gd name="T2" fmla="*/ 550 w 619"/>
              <a:gd name="T3" fmla="*/ 0 h 138"/>
              <a:gd name="T4" fmla="*/ 550 w 619"/>
              <a:gd name="T5" fmla="*/ 138 h 138"/>
              <a:gd name="T6" fmla="*/ 619 w 619"/>
              <a:gd name="T7" fmla="*/ 138 h 138"/>
            </a:gdLst>
            <a:ahLst/>
            <a:cxnLst>
              <a:cxn ang="0">
                <a:pos x="T0" y="T1"/>
              </a:cxn>
              <a:cxn ang="0">
                <a:pos x="T2" y="T3"/>
              </a:cxn>
              <a:cxn ang="0">
                <a:pos x="T4" y="T5"/>
              </a:cxn>
              <a:cxn ang="0">
                <a:pos x="T6" y="T7"/>
              </a:cxn>
            </a:cxnLst>
            <a:rect l="0" t="0" r="r" b="b"/>
            <a:pathLst>
              <a:path w="619" h="138">
                <a:moveTo>
                  <a:pt x="0" y="0"/>
                </a:moveTo>
                <a:lnTo>
                  <a:pt x="550" y="0"/>
                </a:lnTo>
                <a:lnTo>
                  <a:pt x="550" y="138"/>
                </a:lnTo>
                <a:lnTo>
                  <a:pt x="619"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04" name="Line 8"/>
          <p:cNvSpPr>
            <a:spLocks noChangeShapeType="1"/>
          </p:cNvSpPr>
          <p:nvPr/>
        </p:nvSpPr>
        <p:spPr bwMode="auto">
          <a:xfrm>
            <a:off x="5635625" y="2606675"/>
            <a:ext cx="21907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05" name="Line 9"/>
          <p:cNvSpPr>
            <a:spLocks noChangeShapeType="1"/>
          </p:cNvSpPr>
          <p:nvPr/>
        </p:nvSpPr>
        <p:spPr bwMode="auto">
          <a:xfrm flipH="1">
            <a:off x="941388" y="1733550"/>
            <a:ext cx="25114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06" name="Line 10"/>
          <p:cNvSpPr>
            <a:spLocks noChangeShapeType="1"/>
          </p:cNvSpPr>
          <p:nvPr/>
        </p:nvSpPr>
        <p:spPr bwMode="auto">
          <a:xfrm flipH="1">
            <a:off x="4872038" y="1733550"/>
            <a:ext cx="25114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07" name="Freeform 11"/>
          <p:cNvSpPr>
            <a:spLocks/>
          </p:cNvSpPr>
          <p:nvPr/>
        </p:nvSpPr>
        <p:spPr bwMode="auto">
          <a:xfrm>
            <a:off x="4222750" y="1770063"/>
            <a:ext cx="103188" cy="182563"/>
          </a:xfrm>
          <a:custGeom>
            <a:avLst/>
            <a:gdLst>
              <a:gd name="T0" fmla="*/ 31 w 65"/>
              <a:gd name="T1" fmla="*/ 46 h 115"/>
              <a:gd name="T2" fmla="*/ 31 w 65"/>
              <a:gd name="T3" fmla="*/ 96 h 115"/>
              <a:gd name="T4" fmla="*/ 31 w 65"/>
              <a:gd name="T5" fmla="*/ 103 h 115"/>
              <a:gd name="T6" fmla="*/ 31 w 65"/>
              <a:gd name="T7" fmla="*/ 111 h 115"/>
              <a:gd name="T8" fmla="*/ 34 w 65"/>
              <a:gd name="T9" fmla="*/ 111 h 115"/>
              <a:gd name="T10" fmla="*/ 38 w 65"/>
              <a:gd name="T11" fmla="*/ 115 h 115"/>
              <a:gd name="T12" fmla="*/ 46 w 65"/>
              <a:gd name="T13" fmla="*/ 115 h 115"/>
              <a:gd name="T14" fmla="*/ 46 w 65"/>
              <a:gd name="T15" fmla="*/ 115 h 115"/>
              <a:gd name="T16" fmla="*/ 0 w 65"/>
              <a:gd name="T17" fmla="*/ 115 h 115"/>
              <a:gd name="T18" fmla="*/ 0 w 65"/>
              <a:gd name="T19" fmla="*/ 115 h 115"/>
              <a:gd name="T20" fmla="*/ 4 w 65"/>
              <a:gd name="T21" fmla="*/ 115 h 115"/>
              <a:gd name="T22" fmla="*/ 8 w 65"/>
              <a:gd name="T23" fmla="*/ 111 h 115"/>
              <a:gd name="T24" fmla="*/ 11 w 65"/>
              <a:gd name="T25" fmla="*/ 111 h 115"/>
              <a:gd name="T26" fmla="*/ 11 w 65"/>
              <a:gd name="T27" fmla="*/ 111 h 115"/>
              <a:gd name="T28" fmla="*/ 15 w 65"/>
              <a:gd name="T29" fmla="*/ 107 h 115"/>
              <a:gd name="T30" fmla="*/ 15 w 65"/>
              <a:gd name="T31" fmla="*/ 103 h 115"/>
              <a:gd name="T32" fmla="*/ 15 w 65"/>
              <a:gd name="T33" fmla="*/ 96 h 115"/>
              <a:gd name="T34" fmla="*/ 15 w 65"/>
              <a:gd name="T35" fmla="*/ 46 h 115"/>
              <a:gd name="T36" fmla="*/ 0 w 65"/>
              <a:gd name="T37" fmla="*/ 46 h 115"/>
              <a:gd name="T38" fmla="*/ 0 w 65"/>
              <a:gd name="T39" fmla="*/ 42 h 115"/>
              <a:gd name="T40" fmla="*/ 15 w 65"/>
              <a:gd name="T41" fmla="*/ 42 h 115"/>
              <a:gd name="T42" fmla="*/ 15 w 65"/>
              <a:gd name="T43" fmla="*/ 34 h 115"/>
              <a:gd name="T44" fmla="*/ 15 w 65"/>
              <a:gd name="T45" fmla="*/ 27 h 115"/>
              <a:gd name="T46" fmla="*/ 19 w 65"/>
              <a:gd name="T47" fmla="*/ 15 h 115"/>
              <a:gd name="T48" fmla="*/ 23 w 65"/>
              <a:gd name="T49" fmla="*/ 11 h 115"/>
              <a:gd name="T50" fmla="*/ 31 w 65"/>
              <a:gd name="T51" fmla="*/ 4 h 115"/>
              <a:gd name="T52" fmla="*/ 38 w 65"/>
              <a:gd name="T53" fmla="*/ 0 h 115"/>
              <a:gd name="T54" fmla="*/ 46 w 65"/>
              <a:gd name="T55" fmla="*/ 0 h 115"/>
              <a:gd name="T56" fmla="*/ 54 w 65"/>
              <a:gd name="T57" fmla="*/ 0 h 115"/>
              <a:gd name="T58" fmla="*/ 61 w 65"/>
              <a:gd name="T59" fmla="*/ 4 h 115"/>
              <a:gd name="T60" fmla="*/ 65 w 65"/>
              <a:gd name="T61" fmla="*/ 8 h 115"/>
              <a:gd name="T62" fmla="*/ 65 w 65"/>
              <a:gd name="T63" fmla="*/ 11 h 115"/>
              <a:gd name="T64" fmla="*/ 65 w 65"/>
              <a:gd name="T65" fmla="*/ 15 h 115"/>
              <a:gd name="T66" fmla="*/ 65 w 65"/>
              <a:gd name="T67" fmla="*/ 19 h 115"/>
              <a:gd name="T68" fmla="*/ 61 w 65"/>
              <a:gd name="T69" fmla="*/ 19 h 115"/>
              <a:gd name="T70" fmla="*/ 61 w 65"/>
              <a:gd name="T71" fmla="*/ 19 h 115"/>
              <a:gd name="T72" fmla="*/ 57 w 65"/>
              <a:gd name="T73" fmla="*/ 19 h 115"/>
              <a:gd name="T74" fmla="*/ 57 w 65"/>
              <a:gd name="T75" fmla="*/ 19 h 115"/>
              <a:gd name="T76" fmla="*/ 54 w 65"/>
              <a:gd name="T77" fmla="*/ 15 h 115"/>
              <a:gd name="T78" fmla="*/ 50 w 65"/>
              <a:gd name="T79" fmla="*/ 11 h 115"/>
              <a:gd name="T80" fmla="*/ 50 w 65"/>
              <a:gd name="T81" fmla="*/ 8 h 115"/>
              <a:gd name="T82" fmla="*/ 46 w 65"/>
              <a:gd name="T83" fmla="*/ 8 h 115"/>
              <a:gd name="T84" fmla="*/ 42 w 65"/>
              <a:gd name="T85" fmla="*/ 4 h 115"/>
              <a:gd name="T86" fmla="*/ 38 w 65"/>
              <a:gd name="T87" fmla="*/ 4 h 115"/>
              <a:gd name="T88" fmla="*/ 38 w 65"/>
              <a:gd name="T89" fmla="*/ 4 h 115"/>
              <a:gd name="T90" fmla="*/ 34 w 65"/>
              <a:gd name="T91" fmla="*/ 8 h 115"/>
              <a:gd name="T92" fmla="*/ 31 w 65"/>
              <a:gd name="T93" fmla="*/ 8 h 115"/>
              <a:gd name="T94" fmla="*/ 31 w 65"/>
              <a:gd name="T95" fmla="*/ 11 h 115"/>
              <a:gd name="T96" fmla="*/ 31 w 65"/>
              <a:gd name="T97" fmla="*/ 19 h 115"/>
              <a:gd name="T98" fmla="*/ 31 w 65"/>
              <a:gd name="T99" fmla="*/ 34 h 115"/>
              <a:gd name="T100" fmla="*/ 31 w 65"/>
              <a:gd name="T101" fmla="*/ 42 h 115"/>
              <a:gd name="T102" fmla="*/ 50 w 65"/>
              <a:gd name="T103" fmla="*/ 42 h 115"/>
              <a:gd name="T104" fmla="*/ 50 w 65"/>
              <a:gd name="T105" fmla="*/ 46 h 115"/>
              <a:gd name="T106" fmla="*/ 31 w 65"/>
              <a:gd name="T107" fmla="*/ 4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115">
                <a:moveTo>
                  <a:pt x="31" y="46"/>
                </a:moveTo>
                <a:lnTo>
                  <a:pt x="31" y="96"/>
                </a:lnTo>
                <a:lnTo>
                  <a:pt x="31" y="103"/>
                </a:lnTo>
                <a:lnTo>
                  <a:pt x="31" y="111"/>
                </a:lnTo>
                <a:lnTo>
                  <a:pt x="34" y="111"/>
                </a:lnTo>
                <a:lnTo>
                  <a:pt x="38" y="115"/>
                </a:lnTo>
                <a:lnTo>
                  <a:pt x="46" y="115"/>
                </a:lnTo>
                <a:lnTo>
                  <a:pt x="46" y="115"/>
                </a:lnTo>
                <a:lnTo>
                  <a:pt x="0" y="115"/>
                </a:lnTo>
                <a:lnTo>
                  <a:pt x="0" y="115"/>
                </a:lnTo>
                <a:lnTo>
                  <a:pt x="4" y="115"/>
                </a:lnTo>
                <a:lnTo>
                  <a:pt x="8" y="111"/>
                </a:lnTo>
                <a:lnTo>
                  <a:pt x="11" y="111"/>
                </a:lnTo>
                <a:lnTo>
                  <a:pt x="11" y="111"/>
                </a:lnTo>
                <a:lnTo>
                  <a:pt x="15" y="107"/>
                </a:lnTo>
                <a:lnTo>
                  <a:pt x="15" y="103"/>
                </a:lnTo>
                <a:lnTo>
                  <a:pt x="15" y="96"/>
                </a:lnTo>
                <a:lnTo>
                  <a:pt x="15" y="46"/>
                </a:lnTo>
                <a:lnTo>
                  <a:pt x="0" y="46"/>
                </a:lnTo>
                <a:lnTo>
                  <a:pt x="0" y="42"/>
                </a:lnTo>
                <a:lnTo>
                  <a:pt x="15" y="42"/>
                </a:lnTo>
                <a:lnTo>
                  <a:pt x="15" y="34"/>
                </a:lnTo>
                <a:lnTo>
                  <a:pt x="15" y="27"/>
                </a:lnTo>
                <a:lnTo>
                  <a:pt x="19" y="15"/>
                </a:lnTo>
                <a:lnTo>
                  <a:pt x="23" y="11"/>
                </a:lnTo>
                <a:lnTo>
                  <a:pt x="31" y="4"/>
                </a:lnTo>
                <a:lnTo>
                  <a:pt x="38" y="0"/>
                </a:lnTo>
                <a:lnTo>
                  <a:pt x="46" y="0"/>
                </a:lnTo>
                <a:lnTo>
                  <a:pt x="54" y="0"/>
                </a:lnTo>
                <a:lnTo>
                  <a:pt x="61" y="4"/>
                </a:lnTo>
                <a:lnTo>
                  <a:pt x="65" y="8"/>
                </a:lnTo>
                <a:lnTo>
                  <a:pt x="65" y="11"/>
                </a:lnTo>
                <a:lnTo>
                  <a:pt x="65" y="15"/>
                </a:lnTo>
                <a:lnTo>
                  <a:pt x="65" y="19"/>
                </a:lnTo>
                <a:lnTo>
                  <a:pt x="61" y="19"/>
                </a:lnTo>
                <a:lnTo>
                  <a:pt x="61" y="19"/>
                </a:lnTo>
                <a:lnTo>
                  <a:pt x="57" y="19"/>
                </a:lnTo>
                <a:lnTo>
                  <a:pt x="57" y="19"/>
                </a:lnTo>
                <a:lnTo>
                  <a:pt x="54" y="15"/>
                </a:lnTo>
                <a:lnTo>
                  <a:pt x="50" y="11"/>
                </a:lnTo>
                <a:lnTo>
                  <a:pt x="50" y="8"/>
                </a:lnTo>
                <a:lnTo>
                  <a:pt x="46" y="8"/>
                </a:lnTo>
                <a:lnTo>
                  <a:pt x="42" y="4"/>
                </a:lnTo>
                <a:lnTo>
                  <a:pt x="38" y="4"/>
                </a:lnTo>
                <a:lnTo>
                  <a:pt x="38" y="4"/>
                </a:lnTo>
                <a:lnTo>
                  <a:pt x="34" y="8"/>
                </a:lnTo>
                <a:lnTo>
                  <a:pt x="31" y="8"/>
                </a:lnTo>
                <a:lnTo>
                  <a:pt x="31" y="11"/>
                </a:lnTo>
                <a:lnTo>
                  <a:pt x="31" y="19"/>
                </a:lnTo>
                <a:lnTo>
                  <a:pt x="31" y="34"/>
                </a:lnTo>
                <a:lnTo>
                  <a:pt x="31" y="42"/>
                </a:lnTo>
                <a:lnTo>
                  <a:pt x="50" y="42"/>
                </a:lnTo>
                <a:lnTo>
                  <a:pt x="50" y="46"/>
                </a:lnTo>
                <a:lnTo>
                  <a:pt x="31" y="46"/>
                </a:lnTo>
                <a:close/>
              </a:path>
            </a:pathLst>
          </a:custGeom>
          <a:solidFill>
            <a:srgbClr val="000000"/>
          </a:solidFill>
          <a:ln w="0">
            <a:solidFill>
              <a:schemeClr val="tx1"/>
            </a:solidFill>
            <a:prstDash val="solid"/>
            <a:round/>
            <a:headEnd/>
            <a:tailEnd/>
          </a:ln>
        </p:spPr>
        <p:txBody>
          <a:bodyPr/>
          <a:lstStyle/>
          <a:p>
            <a:endParaRPr lang="en-CA"/>
          </a:p>
        </p:txBody>
      </p:sp>
      <p:sp>
        <p:nvSpPr>
          <p:cNvPr id="132108" name="Freeform 12"/>
          <p:cNvSpPr>
            <a:spLocks noEditPoints="1"/>
          </p:cNvSpPr>
          <p:nvPr/>
        </p:nvSpPr>
        <p:spPr bwMode="auto">
          <a:xfrm>
            <a:off x="8153400" y="1830388"/>
            <a:ext cx="122238" cy="176213"/>
          </a:xfrm>
          <a:custGeom>
            <a:avLst/>
            <a:gdLst>
              <a:gd name="T0" fmla="*/ 16 w 77"/>
              <a:gd name="T1" fmla="*/ 46 h 111"/>
              <a:gd name="T2" fmla="*/ 8 w 77"/>
              <a:gd name="T3" fmla="*/ 35 h 111"/>
              <a:gd name="T4" fmla="*/ 8 w 77"/>
              <a:gd name="T5" fmla="*/ 19 h 111"/>
              <a:gd name="T6" fmla="*/ 23 w 77"/>
              <a:gd name="T7" fmla="*/ 4 h 111"/>
              <a:gd name="T8" fmla="*/ 46 w 77"/>
              <a:gd name="T9" fmla="*/ 4 h 111"/>
              <a:gd name="T10" fmla="*/ 69 w 77"/>
              <a:gd name="T11" fmla="*/ 8 h 111"/>
              <a:gd name="T12" fmla="*/ 73 w 77"/>
              <a:gd name="T13" fmla="*/ 8 h 111"/>
              <a:gd name="T14" fmla="*/ 77 w 77"/>
              <a:gd name="T15" fmla="*/ 8 h 111"/>
              <a:gd name="T16" fmla="*/ 77 w 77"/>
              <a:gd name="T17" fmla="*/ 8 h 111"/>
              <a:gd name="T18" fmla="*/ 77 w 77"/>
              <a:gd name="T19" fmla="*/ 12 h 111"/>
              <a:gd name="T20" fmla="*/ 73 w 77"/>
              <a:gd name="T21" fmla="*/ 12 h 111"/>
              <a:gd name="T22" fmla="*/ 69 w 77"/>
              <a:gd name="T23" fmla="*/ 12 h 111"/>
              <a:gd name="T24" fmla="*/ 65 w 77"/>
              <a:gd name="T25" fmla="*/ 19 h 111"/>
              <a:gd name="T26" fmla="*/ 62 w 77"/>
              <a:gd name="T27" fmla="*/ 38 h 111"/>
              <a:gd name="T28" fmla="*/ 46 w 77"/>
              <a:gd name="T29" fmla="*/ 50 h 111"/>
              <a:gd name="T30" fmla="*/ 31 w 77"/>
              <a:gd name="T31" fmla="*/ 54 h 111"/>
              <a:gd name="T32" fmla="*/ 20 w 77"/>
              <a:gd name="T33" fmla="*/ 54 h 111"/>
              <a:gd name="T34" fmla="*/ 20 w 77"/>
              <a:gd name="T35" fmla="*/ 58 h 111"/>
              <a:gd name="T36" fmla="*/ 16 w 77"/>
              <a:gd name="T37" fmla="*/ 61 h 111"/>
              <a:gd name="T38" fmla="*/ 20 w 77"/>
              <a:gd name="T39" fmla="*/ 65 h 111"/>
              <a:gd name="T40" fmla="*/ 27 w 77"/>
              <a:gd name="T41" fmla="*/ 65 h 111"/>
              <a:gd name="T42" fmla="*/ 50 w 77"/>
              <a:gd name="T43" fmla="*/ 65 h 111"/>
              <a:gd name="T44" fmla="*/ 65 w 77"/>
              <a:gd name="T45" fmla="*/ 69 h 111"/>
              <a:gd name="T46" fmla="*/ 73 w 77"/>
              <a:gd name="T47" fmla="*/ 77 h 111"/>
              <a:gd name="T48" fmla="*/ 73 w 77"/>
              <a:gd name="T49" fmla="*/ 92 h 111"/>
              <a:gd name="T50" fmla="*/ 58 w 77"/>
              <a:gd name="T51" fmla="*/ 107 h 111"/>
              <a:gd name="T52" fmla="*/ 35 w 77"/>
              <a:gd name="T53" fmla="*/ 111 h 111"/>
              <a:gd name="T54" fmla="*/ 8 w 77"/>
              <a:gd name="T55" fmla="*/ 107 h 111"/>
              <a:gd name="T56" fmla="*/ 0 w 77"/>
              <a:gd name="T57" fmla="*/ 96 h 111"/>
              <a:gd name="T58" fmla="*/ 4 w 77"/>
              <a:gd name="T59" fmla="*/ 92 h 111"/>
              <a:gd name="T60" fmla="*/ 8 w 77"/>
              <a:gd name="T61" fmla="*/ 84 h 111"/>
              <a:gd name="T62" fmla="*/ 16 w 77"/>
              <a:gd name="T63" fmla="*/ 77 h 111"/>
              <a:gd name="T64" fmla="*/ 8 w 77"/>
              <a:gd name="T65" fmla="*/ 73 h 111"/>
              <a:gd name="T66" fmla="*/ 8 w 77"/>
              <a:gd name="T67" fmla="*/ 65 h 111"/>
              <a:gd name="T68" fmla="*/ 8 w 77"/>
              <a:gd name="T69" fmla="*/ 61 h 111"/>
              <a:gd name="T70" fmla="*/ 20 w 77"/>
              <a:gd name="T71" fmla="*/ 50 h 111"/>
              <a:gd name="T72" fmla="*/ 31 w 77"/>
              <a:gd name="T73" fmla="*/ 4 h 111"/>
              <a:gd name="T74" fmla="*/ 23 w 77"/>
              <a:gd name="T75" fmla="*/ 16 h 111"/>
              <a:gd name="T76" fmla="*/ 23 w 77"/>
              <a:gd name="T77" fmla="*/ 35 h 111"/>
              <a:gd name="T78" fmla="*/ 31 w 77"/>
              <a:gd name="T79" fmla="*/ 46 h 111"/>
              <a:gd name="T80" fmla="*/ 42 w 77"/>
              <a:gd name="T81" fmla="*/ 46 h 111"/>
              <a:gd name="T82" fmla="*/ 50 w 77"/>
              <a:gd name="T83" fmla="*/ 38 h 111"/>
              <a:gd name="T84" fmla="*/ 50 w 77"/>
              <a:gd name="T85" fmla="*/ 19 h 111"/>
              <a:gd name="T86" fmla="*/ 42 w 77"/>
              <a:gd name="T87" fmla="*/ 4 h 111"/>
              <a:gd name="T88" fmla="*/ 20 w 77"/>
              <a:gd name="T89" fmla="*/ 77 h 111"/>
              <a:gd name="T90" fmla="*/ 16 w 77"/>
              <a:gd name="T91" fmla="*/ 84 h 111"/>
              <a:gd name="T92" fmla="*/ 12 w 77"/>
              <a:gd name="T93" fmla="*/ 92 h 111"/>
              <a:gd name="T94" fmla="*/ 16 w 77"/>
              <a:gd name="T95" fmla="*/ 96 h 111"/>
              <a:gd name="T96" fmla="*/ 39 w 77"/>
              <a:gd name="T97" fmla="*/ 103 h 111"/>
              <a:gd name="T98" fmla="*/ 62 w 77"/>
              <a:gd name="T99" fmla="*/ 96 h 111"/>
              <a:gd name="T100" fmla="*/ 69 w 77"/>
              <a:gd name="T101" fmla="*/ 88 h 111"/>
              <a:gd name="T102" fmla="*/ 65 w 77"/>
              <a:gd name="T103" fmla="*/ 81 h 111"/>
              <a:gd name="T104" fmla="*/ 46 w 77"/>
              <a:gd name="T105" fmla="*/ 77 h 111"/>
              <a:gd name="T106" fmla="*/ 20 w 77"/>
              <a:gd name="T107"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 h="111">
                <a:moveTo>
                  <a:pt x="20" y="50"/>
                </a:moveTo>
                <a:lnTo>
                  <a:pt x="16" y="46"/>
                </a:lnTo>
                <a:lnTo>
                  <a:pt x="12" y="42"/>
                </a:lnTo>
                <a:lnTo>
                  <a:pt x="8" y="35"/>
                </a:lnTo>
                <a:lnTo>
                  <a:pt x="8" y="27"/>
                </a:lnTo>
                <a:lnTo>
                  <a:pt x="8" y="19"/>
                </a:lnTo>
                <a:lnTo>
                  <a:pt x="16" y="8"/>
                </a:lnTo>
                <a:lnTo>
                  <a:pt x="23" y="4"/>
                </a:lnTo>
                <a:lnTo>
                  <a:pt x="35" y="0"/>
                </a:lnTo>
                <a:lnTo>
                  <a:pt x="46" y="4"/>
                </a:lnTo>
                <a:lnTo>
                  <a:pt x="54" y="8"/>
                </a:lnTo>
                <a:lnTo>
                  <a:pt x="69" y="8"/>
                </a:lnTo>
                <a:lnTo>
                  <a:pt x="73" y="8"/>
                </a:lnTo>
                <a:lnTo>
                  <a:pt x="73" y="8"/>
                </a:lnTo>
                <a:lnTo>
                  <a:pt x="73" y="8"/>
                </a:lnTo>
                <a:lnTo>
                  <a:pt x="77" y="8"/>
                </a:lnTo>
                <a:lnTo>
                  <a:pt x="77" y="8"/>
                </a:lnTo>
                <a:lnTo>
                  <a:pt x="77" y="8"/>
                </a:lnTo>
                <a:lnTo>
                  <a:pt x="77" y="12"/>
                </a:lnTo>
                <a:lnTo>
                  <a:pt x="77" y="12"/>
                </a:lnTo>
                <a:lnTo>
                  <a:pt x="77" y="12"/>
                </a:lnTo>
                <a:lnTo>
                  <a:pt x="73" y="12"/>
                </a:lnTo>
                <a:lnTo>
                  <a:pt x="73" y="12"/>
                </a:lnTo>
                <a:lnTo>
                  <a:pt x="69" y="12"/>
                </a:lnTo>
                <a:lnTo>
                  <a:pt x="62" y="12"/>
                </a:lnTo>
                <a:lnTo>
                  <a:pt x="65" y="19"/>
                </a:lnTo>
                <a:lnTo>
                  <a:pt x="65" y="27"/>
                </a:lnTo>
                <a:lnTo>
                  <a:pt x="62" y="38"/>
                </a:lnTo>
                <a:lnTo>
                  <a:pt x="58" y="46"/>
                </a:lnTo>
                <a:lnTo>
                  <a:pt x="46" y="50"/>
                </a:lnTo>
                <a:lnTo>
                  <a:pt x="35" y="54"/>
                </a:lnTo>
                <a:lnTo>
                  <a:pt x="31" y="54"/>
                </a:lnTo>
                <a:lnTo>
                  <a:pt x="23" y="50"/>
                </a:lnTo>
                <a:lnTo>
                  <a:pt x="20" y="54"/>
                </a:lnTo>
                <a:lnTo>
                  <a:pt x="20" y="58"/>
                </a:lnTo>
                <a:lnTo>
                  <a:pt x="20" y="58"/>
                </a:lnTo>
                <a:lnTo>
                  <a:pt x="16" y="61"/>
                </a:lnTo>
                <a:lnTo>
                  <a:pt x="16" y="61"/>
                </a:lnTo>
                <a:lnTo>
                  <a:pt x="20" y="61"/>
                </a:lnTo>
                <a:lnTo>
                  <a:pt x="20" y="65"/>
                </a:lnTo>
                <a:lnTo>
                  <a:pt x="23" y="65"/>
                </a:lnTo>
                <a:lnTo>
                  <a:pt x="27" y="65"/>
                </a:lnTo>
                <a:lnTo>
                  <a:pt x="35" y="65"/>
                </a:lnTo>
                <a:lnTo>
                  <a:pt x="50" y="65"/>
                </a:lnTo>
                <a:lnTo>
                  <a:pt x="58" y="65"/>
                </a:lnTo>
                <a:lnTo>
                  <a:pt x="65" y="69"/>
                </a:lnTo>
                <a:lnTo>
                  <a:pt x="69" y="73"/>
                </a:lnTo>
                <a:lnTo>
                  <a:pt x="73" y="77"/>
                </a:lnTo>
                <a:lnTo>
                  <a:pt x="73" y="84"/>
                </a:lnTo>
                <a:lnTo>
                  <a:pt x="73" y="92"/>
                </a:lnTo>
                <a:lnTo>
                  <a:pt x="65" y="100"/>
                </a:lnTo>
                <a:lnTo>
                  <a:pt x="58" y="107"/>
                </a:lnTo>
                <a:lnTo>
                  <a:pt x="46" y="111"/>
                </a:lnTo>
                <a:lnTo>
                  <a:pt x="35" y="111"/>
                </a:lnTo>
                <a:lnTo>
                  <a:pt x="20" y="111"/>
                </a:lnTo>
                <a:lnTo>
                  <a:pt x="8" y="107"/>
                </a:lnTo>
                <a:lnTo>
                  <a:pt x="4" y="100"/>
                </a:lnTo>
                <a:lnTo>
                  <a:pt x="0" y="96"/>
                </a:lnTo>
                <a:lnTo>
                  <a:pt x="0" y="96"/>
                </a:lnTo>
                <a:lnTo>
                  <a:pt x="4" y="92"/>
                </a:lnTo>
                <a:lnTo>
                  <a:pt x="4" y="88"/>
                </a:lnTo>
                <a:lnTo>
                  <a:pt x="8" y="84"/>
                </a:lnTo>
                <a:lnTo>
                  <a:pt x="12" y="81"/>
                </a:lnTo>
                <a:lnTo>
                  <a:pt x="16" y="77"/>
                </a:lnTo>
                <a:lnTo>
                  <a:pt x="12" y="73"/>
                </a:lnTo>
                <a:lnTo>
                  <a:pt x="8" y="73"/>
                </a:lnTo>
                <a:lnTo>
                  <a:pt x="8" y="69"/>
                </a:lnTo>
                <a:lnTo>
                  <a:pt x="8" y="65"/>
                </a:lnTo>
                <a:lnTo>
                  <a:pt x="8" y="65"/>
                </a:lnTo>
                <a:lnTo>
                  <a:pt x="8" y="61"/>
                </a:lnTo>
                <a:lnTo>
                  <a:pt x="12" y="58"/>
                </a:lnTo>
                <a:lnTo>
                  <a:pt x="20" y="50"/>
                </a:lnTo>
                <a:close/>
                <a:moveTo>
                  <a:pt x="35" y="4"/>
                </a:moveTo>
                <a:lnTo>
                  <a:pt x="31" y="4"/>
                </a:lnTo>
                <a:lnTo>
                  <a:pt x="23" y="8"/>
                </a:lnTo>
                <a:lnTo>
                  <a:pt x="23" y="16"/>
                </a:lnTo>
                <a:lnTo>
                  <a:pt x="20" y="23"/>
                </a:lnTo>
                <a:lnTo>
                  <a:pt x="23" y="35"/>
                </a:lnTo>
                <a:lnTo>
                  <a:pt x="27" y="42"/>
                </a:lnTo>
                <a:lnTo>
                  <a:pt x="31" y="46"/>
                </a:lnTo>
                <a:lnTo>
                  <a:pt x="39" y="50"/>
                </a:lnTo>
                <a:lnTo>
                  <a:pt x="42" y="46"/>
                </a:lnTo>
                <a:lnTo>
                  <a:pt x="46" y="46"/>
                </a:lnTo>
                <a:lnTo>
                  <a:pt x="50" y="38"/>
                </a:lnTo>
                <a:lnTo>
                  <a:pt x="50" y="31"/>
                </a:lnTo>
                <a:lnTo>
                  <a:pt x="50" y="19"/>
                </a:lnTo>
                <a:lnTo>
                  <a:pt x="46" y="8"/>
                </a:lnTo>
                <a:lnTo>
                  <a:pt x="42" y="4"/>
                </a:lnTo>
                <a:lnTo>
                  <a:pt x="35" y="4"/>
                </a:lnTo>
                <a:close/>
                <a:moveTo>
                  <a:pt x="20" y="77"/>
                </a:moveTo>
                <a:lnTo>
                  <a:pt x="16" y="81"/>
                </a:lnTo>
                <a:lnTo>
                  <a:pt x="16" y="84"/>
                </a:lnTo>
                <a:lnTo>
                  <a:pt x="12" y="88"/>
                </a:lnTo>
                <a:lnTo>
                  <a:pt x="12" y="92"/>
                </a:lnTo>
                <a:lnTo>
                  <a:pt x="12" y="96"/>
                </a:lnTo>
                <a:lnTo>
                  <a:pt x="16" y="96"/>
                </a:lnTo>
                <a:lnTo>
                  <a:pt x="27" y="100"/>
                </a:lnTo>
                <a:lnTo>
                  <a:pt x="39" y="103"/>
                </a:lnTo>
                <a:lnTo>
                  <a:pt x="54" y="100"/>
                </a:lnTo>
                <a:lnTo>
                  <a:pt x="62" y="96"/>
                </a:lnTo>
                <a:lnTo>
                  <a:pt x="65" y="92"/>
                </a:lnTo>
                <a:lnTo>
                  <a:pt x="69" y="88"/>
                </a:lnTo>
                <a:lnTo>
                  <a:pt x="69" y="84"/>
                </a:lnTo>
                <a:lnTo>
                  <a:pt x="65" y="81"/>
                </a:lnTo>
                <a:lnTo>
                  <a:pt x="58" y="81"/>
                </a:lnTo>
                <a:lnTo>
                  <a:pt x="46" y="77"/>
                </a:lnTo>
                <a:lnTo>
                  <a:pt x="31" y="77"/>
                </a:lnTo>
                <a:lnTo>
                  <a:pt x="20" y="77"/>
                </a:lnTo>
                <a:close/>
              </a:path>
            </a:pathLst>
          </a:custGeom>
          <a:solidFill>
            <a:srgbClr val="000000"/>
          </a:solidFill>
          <a:ln w="0">
            <a:solidFill>
              <a:schemeClr val="tx1"/>
            </a:solidFill>
            <a:prstDash val="solid"/>
            <a:round/>
            <a:headEnd/>
            <a:tailEnd/>
          </a:ln>
        </p:spPr>
        <p:txBody>
          <a:bodyPr/>
          <a:lstStyle/>
          <a:p>
            <a:endParaRPr lang="en-CA"/>
          </a:p>
        </p:txBody>
      </p:sp>
      <p:sp>
        <p:nvSpPr>
          <p:cNvPr id="132109" name="Freeform 13"/>
          <p:cNvSpPr>
            <a:spLocks/>
          </p:cNvSpPr>
          <p:nvPr/>
        </p:nvSpPr>
        <p:spPr bwMode="auto">
          <a:xfrm>
            <a:off x="722313" y="2376488"/>
            <a:ext cx="96838" cy="122238"/>
          </a:xfrm>
          <a:custGeom>
            <a:avLst/>
            <a:gdLst>
              <a:gd name="T0" fmla="*/ 61 w 61"/>
              <a:gd name="T1" fmla="*/ 46 h 77"/>
              <a:gd name="T2" fmla="*/ 57 w 61"/>
              <a:gd name="T3" fmla="*/ 61 h 77"/>
              <a:gd name="T4" fmla="*/ 50 w 61"/>
              <a:gd name="T5" fmla="*/ 69 h 77"/>
              <a:gd name="T6" fmla="*/ 42 w 61"/>
              <a:gd name="T7" fmla="*/ 77 h 77"/>
              <a:gd name="T8" fmla="*/ 31 w 61"/>
              <a:gd name="T9" fmla="*/ 77 h 77"/>
              <a:gd name="T10" fmla="*/ 19 w 61"/>
              <a:gd name="T11" fmla="*/ 77 h 77"/>
              <a:gd name="T12" fmla="*/ 8 w 61"/>
              <a:gd name="T13" fmla="*/ 69 h 77"/>
              <a:gd name="T14" fmla="*/ 4 w 61"/>
              <a:gd name="T15" fmla="*/ 61 h 77"/>
              <a:gd name="T16" fmla="*/ 0 w 61"/>
              <a:gd name="T17" fmla="*/ 50 h 77"/>
              <a:gd name="T18" fmla="*/ 0 w 61"/>
              <a:gd name="T19" fmla="*/ 38 h 77"/>
              <a:gd name="T20" fmla="*/ 0 w 61"/>
              <a:gd name="T21" fmla="*/ 31 h 77"/>
              <a:gd name="T22" fmla="*/ 4 w 61"/>
              <a:gd name="T23" fmla="*/ 19 h 77"/>
              <a:gd name="T24" fmla="*/ 11 w 61"/>
              <a:gd name="T25" fmla="*/ 12 h 77"/>
              <a:gd name="T26" fmla="*/ 23 w 61"/>
              <a:gd name="T27" fmla="*/ 4 h 77"/>
              <a:gd name="T28" fmla="*/ 34 w 61"/>
              <a:gd name="T29" fmla="*/ 0 h 77"/>
              <a:gd name="T30" fmla="*/ 42 w 61"/>
              <a:gd name="T31" fmla="*/ 4 h 77"/>
              <a:gd name="T32" fmla="*/ 53 w 61"/>
              <a:gd name="T33" fmla="*/ 8 h 77"/>
              <a:gd name="T34" fmla="*/ 57 w 61"/>
              <a:gd name="T35" fmla="*/ 12 h 77"/>
              <a:gd name="T36" fmla="*/ 57 w 61"/>
              <a:gd name="T37" fmla="*/ 19 h 77"/>
              <a:gd name="T38" fmla="*/ 57 w 61"/>
              <a:gd name="T39" fmla="*/ 19 h 77"/>
              <a:gd name="T40" fmla="*/ 57 w 61"/>
              <a:gd name="T41" fmla="*/ 23 h 77"/>
              <a:gd name="T42" fmla="*/ 53 w 61"/>
              <a:gd name="T43" fmla="*/ 23 h 77"/>
              <a:gd name="T44" fmla="*/ 50 w 61"/>
              <a:gd name="T45" fmla="*/ 23 h 77"/>
              <a:gd name="T46" fmla="*/ 46 w 61"/>
              <a:gd name="T47" fmla="*/ 23 h 77"/>
              <a:gd name="T48" fmla="*/ 46 w 61"/>
              <a:gd name="T49" fmla="*/ 23 h 77"/>
              <a:gd name="T50" fmla="*/ 42 w 61"/>
              <a:gd name="T51" fmla="*/ 19 h 77"/>
              <a:gd name="T52" fmla="*/ 42 w 61"/>
              <a:gd name="T53" fmla="*/ 16 h 77"/>
              <a:gd name="T54" fmla="*/ 42 w 61"/>
              <a:gd name="T55" fmla="*/ 12 h 77"/>
              <a:gd name="T56" fmla="*/ 38 w 61"/>
              <a:gd name="T57" fmla="*/ 8 h 77"/>
              <a:gd name="T58" fmla="*/ 38 w 61"/>
              <a:gd name="T59" fmla="*/ 8 h 77"/>
              <a:gd name="T60" fmla="*/ 31 w 61"/>
              <a:gd name="T61" fmla="*/ 8 h 77"/>
              <a:gd name="T62" fmla="*/ 27 w 61"/>
              <a:gd name="T63" fmla="*/ 8 h 77"/>
              <a:gd name="T64" fmla="*/ 19 w 61"/>
              <a:gd name="T65" fmla="*/ 12 h 77"/>
              <a:gd name="T66" fmla="*/ 15 w 61"/>
              <a:gd name="T67" fmla="*/ 19 h 77"/>
              <a:gd name="T68" fmla="*/ 15 w 61"/>
              <a:gd name="T69" fmla="*/ 31 h 77"/>
              <a:gd name="T70" fmla="*/ 15 w 61"/>
              <a:gd name="T71" fmla="*/ 46 h 77"/>
              <a:gd name="T72" fmla="*/ 19 w 61"/>
              <a:gd name="T73" fmla="*/ 54 h 77"/>
              <a:gd name="T74" fmla="*/ 27 w 61"/>
              <a:gd name="T75" fmla="*/ 61 h 77"/>
              <a:gd name="T76" fmla="*/ 38 w 61"/>
              <a:gd name="T77" fmla="*/ 65 h 77"/>
              <a:gd name="T78" fmla="*/ 46 w 61"/>
              <a:gd name="T79" fmla="*/ 65 h 77"/>
              <a:gd name="T80" fmla="*/ 53 w 61"/>
              <a:gd name="T81" fmla="*/ 61 h 77"/>
              <a:gd name="T82" fmla="*/ 57 w 61"/>
              <a:gd name="T83" fmla="*/ 54 h 77"/>
              <a:gd name="T84" fmla="*/ 61 w 61"/>
              <a:gd name="T85" fmla="*/ 46 h 77"/>
              <a:gd name="T86" fmla="*/ 61 w 61"/>
              <a:gd name="T87"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77">
                <a:moveTo>
                  <a:pt x="61" y="46"/>
                </a:moveTo>
                <a:lnTo>
                  <a:pt x="57" y="61"/>
                </a:lnTo>
                <a:lnTo>
                  <a:pt x="50" y="69"/>
                </a:lnTo>
                <a:lnTo>
                  <a:pt x="42" y="77"/>
                </a:lnTo>
                <a:lnTo>
                  <a:pt x="31" y="77"/>
                </a:lnTo>
                <a:lnTo>
                  <a:pt x="19" y="77"/>
                </a:lnTo>
                <a:lnTo>
                  <a:pt x="8" y="69"/>
                </a:lnTo>
                <a:lnTo>
                  <a:pt x="4" y="61"/>
                </a:lnTo>
                <a:lnTo>
                  <a:pt x="0" y="50"/>
                </a:lnTo>
                <a:lnTo>
                  <a:pt x="0" y="38"/>
                </a:lnTo>
                <a:lnTo>
                  <a:pt x="0" y="31"/>
                </a:lnTo>
                <a:lnTo>
                  <a:pt x="4" y="19"/>
                </a:lnTo>
                <a:lnTo>
                  <a:pt x="11" y="12"/>
                </a:lnTo>
                <a:lnTo>
                  <a:pt x="23" y="4"/>
                </a:lnTo>
                <a:lnTo>
                  <a:pt x="34" y="0"/>
                </a:lnTo>
                <a:lnTo>
                  <a:pt x="42" y="4"/>
                </a:lnTo>
                <a:lnTo>
                  <a:pt x="53" y="8"/>
                </a:lnTo>
                <a:lnTo>
                  <a:pt x="57" y="12"/>
                </a:lnTo>
                <a:lnTo>
                  <a:pt x="57" y="19"/>
                </a:lnTo>
                <a:lnTo>
                  <a:pt x="57" y="19"/>
                </a:lnTo>
                <a:lnTo>
                  <a:pt x="57" y="23"/>
                </a:lnTo>
                <a:lnTo>
                  <a:pt x="53" y="23"/>
                </a:lnTo>
                <a:lnTo>
                  <a:pt x="50" y="23"/>
                </a:lnTo>
                <a:lnTo>
                  <a:pt x="46" y="23"/>
                </a:lnTo>
                <a:lnTo>
                  <a:pt x="46" y="23"/>
                </a:lnTo>
                <a:lnTo>
                  <a:pt x="42" y="19"/>
                </a:lnTo>
                <a:lnTo>
                  <a:pt x="42" y="16"/>
                </a:lnTo>
                <a:lnTo>
                  <a:pt x="42" y="12"/>
                </a:lnTo>
                <a:lnTo>
                  <a:pt x="38" y="8"/>
                </a:lnTo>
                <a:lnTo>
                  <a:pt x="38" y="8"/>
                </a:lnTo>
                <a:lnTo>
                  <a:pt x="31" y="8"/>
                </a:lnTo>
                <a:lnTo>
                  <a:pt x="27" y="8"/>
                </a:lnTo>
                <a:lnTo>
                  <a:pt x="19" y="12"/>
                </a:lnTo>
                <a:lnTo>
                  <a:pt x="15" y="19"/>
                </a:lnTo>
                <a:lnTo>
                  <a:pt x="15" y="31"/>
                </a:lnTo>
                <a:lnTo>
                  <a:pt x="15" y="46"/>
                </a:lnTo>
                <a:lnTo>
                  <a:pt x="19" y="54"/>
                </a:lnTo>
                <a:lnTo>
                  <a:pt x="27" y="61"/>
                </a:lnTo>
                <a:lnTo>
                  <a:pt x="38" y="65"/>
                </a:lnTo>
                <a:lnTo>
                  <a:pt x="46" y="65"/>
                </a:lnTo>
                <a:lnTo>
                  <a:pt x="53" y="61"/>
                </a:lnTo>
                <a:lnTo>
                  <a:pt x="57" y="54"/>
                </a:lnTo>
                <a:lnTo>
                  <a:pt x="61" y="46"/>
                </a:lnTo>
                <a:lnTo>
                  <a:pt x="61" y="46"/>
                </a:lnTo>
                <a:close/>
              </a:path>
            </a:pathLst>
          </a:custGeom>
          <a:solidFill>
            <a:srgbClr val="000000"/>
          </a:solidFill>
          <a:ln w="0">
            <a:solidFill>
              <a:schemeClr val="tx1"/>
            </a:solidFill>
            <a:prstDash val="solid"/>
            <a:round/>
            <a:headEnd/>
            <a:tailEnd/>
          </a:ln>
        </p:spPr>
        <p:txBody>
          <a:bodyPr/>
          <a:lstStyle/>
          <a:p>
            <a:endParaRPr lang="en-CA"/>
          </a:p>
        </p:txBody>
      </p:sp>
      <p:sp>
        <p:nvSpPr>
          <p:cNvPr id="132110" name="Freeform 14"/>
          <p:cNvSpPr>
            <a:spLocks noEditPoints="1"/>
          </p:cNvSpPr>
          <p:nvPr/>
        </p:nvSpPr>
        <p:spPr bwMode="auto">
          <a:xfrm>
            <a:off x="709613" y="2643188"/>
            <a:ext cx="122238" cy="182563"/>
          </a:xfrm>
          <a:custGeom>
            <a:avLst/>
            <a:gdLst>
              <a:gd name="T0" fmla="*/ 50 w 77"/>
              <a:gd name="T1" fmla="*/ 104 h 115"/>
              <a:gd name="T2" fmla="*/ 46 w 77"/>
              <a:gd name="T3" fmla="*/ 111 h 115"/>
              <a:gd name="T4" fmla="*/ 42 w 77"/>
              <a:gd name="T5" fmla="*/ 115 h 115"/>
              <a:gd name="T6" fmla="*/ 35 w 77"/>
              <a:gd name="T7" fmla="*/ 115 h 115"/>
              <a:gd name="T8" fmla="*/ 31 w 77"/>
              <a:gd name="T9" fmla="*/ 115 h 115"/>
              <a:gd name="T10" fmla="*/ 19 w 77"/>
              <a:gd name="T11" fmla="*/ 115 h 115"/>
              <a:gd name="T12" fmla="*/ 8 w 77"/>
              <a:gd name="T13" fmla="*/ 107 h 115"/>
              <a:gd name="T14" fmla="*/ 0 w 77"/>
              <a:gd name="T15" fmla="*/ 96 h 115"/>
              <a:gd name="T16" fmla="*/ 0 w 77"/>
              <a:gd name="T17" fmla="*/ 81 h 115"/>
              <a:gd name="T18" fmla="*/ 0 w 77"/>
              <a:gd name="T19" fmla="*/ 65 h 115"/>
              <a:gd name="T20" fmla="*/ 8 w 77"/>
              <a:gd name="T21" fmla="*/ 54 h 115"/>
              <a:gd name="T22" fmla="*/ 16 w 77"/>
              <a:gd name="T23" fmla="*/ 46 h 115"/>
              <a:gd name="T24" fmla="*/ 23 w 77"/>
              <a:gd name="T25" fmla="*/ 42 h 115"/>
              <a:gd name="T26" fmla="*/ 35 w 77"/>
              <a:gd name="T27" fmla="*/ 39 h 115"/>
              <a:gd name="T28" fmla="*/ 42 w 77"/>
              <a:gd name="T29" fmla="*/ 42 h 115"/>
              <a:gd name="T30" fmla="*/ 50 w 77"/>
              <a:gd name="T31" fmla="*/ 46 h 115"/>
              <a:gd name="T32" fmla="*/ 50 w 77"/>
              <a:gd name="T33" fmla="*/ 31 h 115"/>
              <a:gd name="T34" fmla="*/ 50 w 77"/>
              <a:gd name="T35" fmla="*/ 20 h 115"/>
              <a:gd name="T36" fmla="*/ 50 w 77"/>
              <a:gd name="T37" fmla="*/ 16 h 115"/>
              <a:gd name="T38" fmla="*/ 50 w 77"/>
              <a:gd name="T39" fmla="*/ 12 h 115"/>
              <a:gd name="T40" fmla="*/ 50 w 77"/>
              <a:gd name="T41" fmla="*/ 8 h 115"/>
              <a:gd name="T42" fmla="*/ 46 w 77"/>
              <a:gd name="T43" fmla="*/ 8 h 115"/>
              <a:gd name="T44" fmla="*/ 46 w 77"/>
              <a:gd name="T45" fmla="*/ 8 h 115"/>
              <a:gd name="T46" fmla="*/ 42 w 77"/>
              <a:gd name="T47" fmla="*/ 8 h 115"/>
              <a:gd name="T48" fmla="*/ 42 w 77"/>
              <a:gd name="T49" fmla="*/ 12 h 115"/>
              <a:gd name="T50" fmla="*/ 42 w 77"/>
              <a:gd name="T51" fmla="*/ 8 h 115"/>
              <a:gd name="T52" fmla="*/ 61 w 77"/>
              <a:gd name="T53" fmla="*/ 0 h 115"/>
              <a:gd name="T54" fmla="*/ 65 w 77"/>
              <a:gd name="T55" fmla="*/ 0 h 115"/>
              <a:gd name="T56" fmla="*/ 65 w 77"/>
              <a:gd name="T57" fmla="*/ 84 h 115"/>
              <a:gd name="T58" fmla="*/ 65 w 77"/>
              <a:gd name="T59" fmla="*/ 96 h 115"/>
              <a:gd name="T60" fmla="*/ 65 w 77"/>
              <a:gd name="T61" fmla="*/ 104 h 115"/>
              <a:gd name="T62" fmla="*/ 65 w 77"/>
              <a:gd name="T63" fmla="*/ 104 h 115"/>
              <a:gd name="T64" fmla="*/ 65 w 77"/>
              <a:gd name="T65" fmla="*/ 107 h 115"/>
              <a:gd name="T66" fmla="*/ 69 w 77"/>
              <a:gd name="T67" fmla="*/ 107 h 115"/>
              <a:gd name="T68" fmla="*/ 69 w 77"/>
              <a:gd name="T69" fmla="*/ 107 h 115"/>
              <a:gd name="T70" fmla="*/ 73 w 77"/>
              <a:gd name="T71" fmla="*/ 107 h 115"/>
              <a:gd name="T72" fmla="*/ 73 w 77"/>
              <a:gd name="T73" fmla="*/ 107 h 115"/>
              <a:gd name="T74" fmla="*/ 77 w 77"/>
              <a:gd name="T75" fmla="*/ 107 h 115"/>
              <a:gd name="T76" fmla="*/ 54 w 77"/>
              <a:gd name="T77" fmla="*/ 115 h 115"/>
              <a:gd name="T78" fmla="*/ 50 w 77"/>
              <a:gd name="T79" fmla="*/ 115 h 115"/>
              <a:gd name="T80" fmla="*/ 50 w 77"/>
              <a:gd name="T81" fmla="*/ 104 h 115"/>
              <a:gd name="T82" fmla="*/ 50 w 77"/>
              <a:gd name="T83" fmla="*/ 100 h 115"/>
              <a:gd name="T84" fmla="*/ 50 w 77"/>
              <a:gd name="T85" fmla="*/ 65 h 115"/>
              <a:gd name="T86" fmla="*/ 50 w 77"/>
              <a:gd name="T87" fmla="*/ 58 h 115"/>
              <a:gd name="T88" fmla="*/ 46 w 77"/>
              <a:gd name="T89" fmla="*/ 54 h 115"/>
              <a:gd name="T90" fmla="*/ 46 w 77"/>
              <a:gd name="T91" fmla="*/ 50 h 115"/>
              <a:gd name="T92" fmla="*/ 42 w 77"/>
              <a:gd name="T93" fmla="*/ 46 h 115"/>
              <a:gd name="T94" fmla="*/ 39 w 77"/>
              <a:gd name="T95" fmla="*/ 46 h 115"/>
              <a:gd name="T96" fmla="*/ 35 w 77"/>
              <a:gd name="T97" fmla="*/ 46 h 115"/>
              <a:gd name="T98" fmla="*/ 27 w 77"/>
              <a:gd name="T99" fmla="*/ 46 h 115"/>
              <a:gd name="T100" fmla="*/ 19 w 77"/>
              <a:gd name="T101" fmla="*/ 50 h 115"/>
              <a:gd name="T102" fmla="*/ 16 w 77"/>
              <a:gd name="T103" fmla="*/ 62 h 115"/>
              <a:gd name="T104" fmla="*/ 12 w 77"/>
              <a:gd name="T105" fmla="*/ 73 h 115"/>
              <a:gd name="T106" fmla="*/ 16 w 77"/>
              <a:gd name="T107" fmla="*/ 88 h 115"/>
              <a:gd name="T108" fmla="*/ 19 w 77"/>
              <a:gd name="T109" fmla="*/ 100 h 115"/>
              <a:gd name="T110" fmla="*/ 27 w 77"/>
              <a:gd name="T111" fmla="*/ 104 h 115"/>
              <a:gd name="T112" fmla="*/ 35 w 77"/>
              <a:gd name="T113" fmla="*/ 107 h 115"/>
              <a:gd name="T114" fmla="*/ 42 w 77"/>
              <a:gd name="T115" fmla="*/ 104 h 115"/>
              <a:gd name="T116" fmla="*/ 50 w 77"/>
              <a:gd name="T11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5">
                <a:moveTo>
                  <a:pt x="50" y="104"/>
                </a:moveTo>
                <a:lnTo>
                  <a:pt x="46" y="111"/>
                </a:lnTo>
                <a:lnTo>
                  <a:pt x="42" y="115"/>
                </a:lnTo>
                <a:lnTo>
                  <a:pt x="35" y="115"/>
                </a:lnTo>
                <a:lnTo>
                  <a:pt x="31" y="115"/>
                </a:lnTo>
                <a:lnTo>
                  <a:pt x="19" y="115"/>
                </a:lnTo>
                <a:lnTo>
                  <a:pt x="8" y="107"/>
                </a:lnTo>
                <a:lnTo>
                  <a:pt x="0" y="96"/>
                </a:lnTo>
                <a:lnTo>
                  <a:pt x="0" y="81"/>
                </a:lnTo>
                <a:lnTo>
                  <a:pt x="0" y="65"/>
                </a:lnTo>
                <a:lnTo>
                  <a:pt x="8" y="54"/>
                </a:lnTo>
                <a:lnTo>
                  <a:pt x="16" y="46"/>
                </a:lnTo>
                <a:lnTo>
                  <a:pt x="23" y="42"/>
                </a:lnTo>
                <a:lnTo>
                  <a:pt x="35" y="39"/>
                </a:lnTo>
                <a:lnTo>
                  <a:pt x="42" y="42"/>
                </a:lnTo>
                <a:lnTo>
                  <a:pt x="50" y="46"/>
                </a:lnTo>
                <a:lnTo>
                  <a:pt x="50" y="31"/>
                </a:lnTo>
                <a:lnTo>
                  <a:pt x="50" y="20"/>
                </a:lnTo>
                <a:lnTo>
                  <a:pt x="50" y="16"/>
                </a:lnTo>
                <a:lnTo>
                  <a:pt x="50" y="12"/>
                </a:lnTo>
                <a:lnTo>
                  <a:pt x="50" y="8"/>
                </a:lnTo>
                <a:lnTo>
                  <a:pt x="46" y="8"/>
                </a:lnTo>
                <a:lnTo>
                  <a:pt x="46" y="8"/>
                </a:lnTo>
                <a:lnTo>
                  <a:pt x="42" y="8"/>
                </a:lnTo>
                <a:lnTo>
                  <a:pt x="42" y="12"/>
                </a:lnTo>
                <a:lnTo>
                  <a:pt x="42" y="8"/>
                </a:lnTo>
                <a:lnTo>
                  <a:pt x="61" y="0"/>
                </a:lnTo>
                <a:lnTo>
                  <a:pt x="65" y="0"/>
                </a:lnTo>
                <a:lnTo>
                  <a:pt x="65" y="84"/>
                </a:lnTo>
                <a:lnTo>
                  <a:pt x="65" y="96"/>
                </a:lnTo>
                <a:lnTo>
                  <a:pt x="65" y="104"/>
                </a:lnTo>
                <a:lnTo>
                  <a:pt x="65" y="104"/>
                </a:lnTo>
                <a:lnTo>
                  <a:pt x="65" y="107"/>
                </a:lnTo>
                <a:lnTo>
                  <a:pt x="69" y="107"/>
                </a:lnTo>
                <a:lnTo>
                  <a:pt x="69" y="107"/>
                </a:lnTo>
                <a:lnTo>
                  <a:pt x="73" y="107"/>
                </a:lnTo>
                <a:lnTo>
                  <a:pt x="73" y="107"/>
                </a:lnTo>
                <a:lnTo>
                  <a:pt x="77" y="107"/>
                </a:lnTo>
                <a:lnTo>
                  <a:pt x="54" y="115"/>
                </a:lnTo>
                <a:lnTo>
                  <a:pt x="50" y="115"/>
                </a:lnTo>
                <a:lnTo>
                  <a:pt x="50" y="104"/>
                </a:lnTo>
                <a:close/>
                <a:moveTo>
                  <a:pt x="50" y="100"/>
                </a:moveTo>
                <a:lnTo>
                  <a:pt x="50" y="65"/>
                </a:lnTo>
                <a:lnTo>
                  <a:pt x="50" y="58"/>
                </a:lnTo>
                <a:lnTo>
                  <a:pt x="46" y="54"/>
                </a:lnTo>
                <a:lnTo>
                  <a:pt x="46" y="50"/>
                </a:lnTo>
                <a:lnTo>
                  <a:pt x="42" y="46"/>
                </a:lnTo>
                <a:lnTo>
                  <a:pt x="39" y="46"/>
                </a:lnTo>
                <a:lnTo>
                  <a:pt x="35" y="46"/>
                </a:lnTo>
                <a:lnTo>
                  <a:pt x="27" y="46"/>
                </a:lnTo>
                <a:lnTo>
                  <a:pt x="19" y="50"/>
                </a:lnTo>
                <a:lnTo>
                  <a:pt x="16" y="62"/>
                </a:lnTo>
                <a:lnTo>
                  <a:pt x="12" y="73"/>
                </a:lnTo>
                <a:lnTo>
                  <a:pt x="16" y="88"/>
                </a:lnTo>
                <a:lnTo>
                  <a:pt x="19" y="100"/>
                </a:lnTo>
                <a:lnTo>
                  <a:pt x="27" y="104"/>
                </a:lnTo>
                <a:lnTo>
                  <a:pt x="35" y="107"/>
                </a:lnTo>
                <a:lnTo>
                  <a:pt x="42" y="104"/>
                </a:lnTo>
                <a:lnTo>
                  <a:pt x="50" y="100"/>
                </a:lnTo>
                <a:close/>
              </a:path>
            </a:pathLst>
          </a:custGeom>
          <a:solidFill>
            <a:srgbClr val="000000"/>
          </a:solidFill>
          <a:ln w="0">
            <a:solidFill>
              <a:schemeClr val="tx1"/>
            </a:solidFill>
            <a:prstDash val="solid"/>
            <a:round/>
            <a:headEnd/>
            <a:tailEnd/>
          </a:ln>
        </p:spPr>
        <p:txBody>
          <a:bodyPr/>
          <a:lstStyle/>
          <a:p>
            <a:endParaRPr lang="en-CA"/>
          </a:p>
        </p:txBody>
      </p:sp>
      <p:sp>
        <p:nvSpPr>
          <p:cNvPr id="132111" name="Freeform 15"/>
          <p:cNvSpPr>
            <a:spLocks noEditPoints="1"/>
          </p:cNvSpPr>
          <p:nvPr/>
        </p:nvSpPr>
        <p:spPr bwMode="auto">
          <a:xfrm>
            <a:off x="703263" y="2097088"/>
            <a:ext cx="122238" cy="182563"/>
          </a:xfrm>
          <a:custGeom>
            <a:avLst/>
            <a:gdLst>
              <a:gd name="T0" fmla="*/ 23 w 77"/>
              <a:gd name="T1" fmla="*/ 54 h 115"/>
              <a:gd name="T2" fmla="*/ 31 w 77"/>
              <a:gd name="T3" fmla="*/ 46 h 115"/>
              <a:gd name="T4" fmla="*/ 39 w 77"/>
              <a:gd name="T5" fmla="*/ 42 h 115"/>
              <a:gd name="T6" fmla="*/ 46 w 77"/>
              <a:gd name="T7" fmla="*/ 39 h 115"/>
              <a:gd name="T8" fmla="*/ 58 w 77"/>
              <a:gd name="T9" fmla="*/ 42 h 115"/>
              <a:gd name="T10" fmla="*/ 65 w 77"/>
              <a:gd name="T11" fmla="*/ 50 h 115"/>
              <a:gd name="T12" fmla="*/ 73 w 77"/>
              <a:gd name="T13" fmla="*/ 58 h 115"/>
              <a:gd name="T14" fmla="*/ 73 w 77"/>
              <a:gd name="T15" fmla="*/ 65 h 115"/>
              <a:gd name="T16" fmla="*/ 77 w 77"/>
              <a:gd name="T17" fmla="*/ 77 h 115"/>
              <a:gd name="T18" fmla="*/ 73 w 77"/>
              <a:gd name="T19" fmla="*/ 88 h 115"/>
              <a:gd name="T20" fmla="*/ 69 w 77"/>
              <a:gd name="T21" fmla="*/ 96 h 115"/>
              <a:gd name="T22" fmla="*/ 62 w 77"/>
              <a:gd name="T23" fmla="*/ 107 h 115"/>
              <a:gd name="T24" fmla="*/ 50 w 77"/>
              <a:gd name="T25" fmla="*/ 115 h 115"/>
              <a:gd name="T26" fmla="*/ 39 w 77"/>
              <a:gd name="T27" fmla="*/ 115 h 115"/>
              <a:gd name="T28" fmla="*/ 31 w 77"/>
              <a:gd name="T29" fmla="*/ 115 h 115"/>
              <a:gd name="T30" fmla="*/ 23 w 77"/>
              <a:gd name="T31" fmla="*/ 115 h 115"/>
              <a:gd name="T32" fmla="*/ 16 w 77"/>
              <a:gd name="T33" fmla="*/ 111 h 115"/>
              <a:gd name="T34" fmla="*/ 12 w 77"/>
              <a:gd name="T35" fmla="*/ 107 h 115"/>
              <a:gd name="T36" fmla="*/ 12 w 77"/>
              <a:gd name="T37" fmla="*/ 31 h 115"/>
              <a:gd name="T38" fmla="*/ 12 w 77"/>
              <a:gd name="T39" fmla="*/ 20 h 115"/>
              <a:gd name="T40" fmla="*/ 8 w 77"/>
              <a:gd name="T41" fmla="*/ 16 h 115"/>
              <a:gd name="T42" fmla="*/ 8 w 77"/>
              <a:gd name="T43" fmla="*/ 12 h 115"/>
              <a:gd name="T44" fmla="*/ 8 w 77"/>
              <a:gd name="T45" fmla="*/ 8 h 115"/>
              <a:gd name="T46" fmla="*/ 8 w 77"/>
              <a:gd name="T47" fmla="*/ 8 h 115"/>
              <a:gd name="T48" fmla="*/ 4 w 77"/>
              <a:gd name="T49" fmla="*/ 8 h 115"/>
              <a:gd name="T50" fmla="*/ 4 w 77"/>
              <a:gd name="T51" fmla="*/ 8 h 115"/>
              <a:gd name="T52" fmla="*/ 0 w 77"/>
              <a:gd name="T53" fmla="*/ 12 h 115"/>
              <a:gd name="T54" fmla="*/ 0 w 77"/>
              <a:gd name="T55" fmla="*/ 8 h 115"/>
              <a:gd name="T56" fmla="*/ 20 w 77"/>
              <a:gd name="T57" fmla="*/ 0 h 115"/>
              <a:gd name="T58" fmla="*/ 23 w 77"/>
              <a:gd name="T59" fmla="*/ 0 h 115"/>
              <a:gd name="T60" fmla="*/ 23 w 77"/>
              <a:gd name="T61" fmla="*/ 54 h 115"/>
              <a:gd name="T62" fmla="*/ 23 w 77"/>
              <a:gd name="T63" fmla="*/ 62 h 115"/>
              <a:gd name="T64" fmla="*/ 23 w 77"/>
              <a:gd name="T65" fmla="*/ 104 h 115"/>
              <a:gd name="T66" fmla="*/ 27 w 77"/>
              <a:gd name="T67" fmla="*/ 107 h 115"/>
              <a:gd name="T68" fmla="*/ 31 w 77"/>
              <a:gd name="T69" fmla="*/ 111 h 115"/>
              <a:gd name="T70" fmla="*/ 39 w 77"/>
              <a:gd name="T71" fmla="*/ 111 h 115"/>
              <a:gd name="T72" fmla="*/ 43 w 77"/>
              <a:gd name="T73" fmla="*/ 111 h 115"/>
              <a:gd name="T74" fmla="*/ 50 w 77"/>
              <a:gd name="T75" fmla="*/ 111 h 115"/>
              <a:gd name="T76" fmla="*/ 54 w 77"/>
              <a:gd name="T77" fmla="*/ 104 h 115"/>
              <a:gd name="T78" fmla="*/ 62 w 77"/>
              <a:gd name="T79" fmla="*/ 92 h 115"/>
              <a:gd name="T80" fmla="*/ 62 w 77"/>
              <a:gd name="T81" fmla="*/ 81 h 115"/>
              <a:gd name="T82" fmla="*/ 62 w 77"/>
              <a:gd name="T83" fmla="*/ 69 h 115"/>
              <a:gd name="T84" fmla="*/ 54 w 77"/>
              <a:gd name="T85" fmla="*/ 58 h 115"/>
              <a:gd name="T86" fmla="*/ 50 w 77"/>
              <a:gd name="T87" fmla="*/ 54 h 115"/>
              <a:gd name="T88" fmla="*/ 43 w 77"/>
              <a:gd name="T89" fmla="*/ 50 h 115"/>
              <a:gd name="T90" fmla="*/ 35 w 77"/>
              <a:gd name="T91" fmla="*/ 50 h 115"/>
              <a:gd name="T92" fmla="*/ 31 w 77"/>
              <a:gd name="T93" fmla="*/ 54 h 115"/>
              <a:gd name="T94" fmla="*/ 27 w 77"/>
              <a:gd name="T95" fmla="*/ 58 h 115"/>
              <a:gd name="T96" fmla="*/ 23 w 77"/>
              <a:gd name="T97" fmla="*/ 6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115">
                <a:moveTo>
                  <a:pt x="23" y="54"/>
                </a:moveTo>
                <a:lnTo>
                  <a:pt x="31" y="46"/>
                </a:lnTo>
                <a:lnTo>
                  <a:pt x="39" y="42"/>
                </a:lnTo>
                <a:lnTo>
                  <a:pt x="46" y="39"/>
                </a:lnTo>
                <a:lnTo>
                  <a:pt x="58" y="42"/>
                </a:lnTo>
                <a:lnTo>
                  <a:pt x="65" y="50"/>
                </a:lnTo>
                <a:lnTo>
                  <a:pt x="73" y="58"/>
                </a:lnTo>
                <a:lnTo>
                  <a:pt x="73" y="65"/>
                </a:lnTo>
                <a:lnTo>
                  <a:pt x="77" y="77"/>
                </a:lnTo>
                <a:lnTo>
                  <a:pt x="73" y="88"/>
                </a:lnTo>
                <a:lnTo>
                  <a:pt x="69" y="96"/>
                </a:lnTo>
                <a:lnTo>
                  <a:pt x="62" y="107"/>
                </a:lnTo>
                <a:lnTo>
                  <a:pt x="50" y="115"/>
                </a:lnTo>
                <a:lnTo>
                  <a:pt x="39" y="115"/>
                </a:lnTo>
                <a:lnTo>
                  <a:pt x="31" y="115"/>
                </a:lnTo>
                <a:lnTo>
                  <a:pt x="23" y="115"/>
                </a:lnTo>
                <a:lnTo>
                  <a:pt x="16" y="111"/>
                </a:lnTo>
                <a:lnTo>
                  <a:pt x="12" y="107"/>
                </a:lnTo>
                <a:lnTo>
                  <a:pt x="12" y="31"/>
                </a:lnTo>
                <a:lnTo>
                  <a:pt x="12" y="20"/>
                </a:lnTo>
                <a:lnTo>
                  <a:pt x="8" y="16"/>
                </a:lnTo>
                <a:lnTo>
                  <a:pt x="8" y="12"/>
                </a:lnTo>
                <a:lnTo>
                  <a:pt x="8" y="8"/>
                </a:lnTo>
                <a:lnTo>
                  <a:pt x="8" y="8"/>
                </a:lnTo>
                <a:lnTo>
                  <a:pt x="4" y="8"/>
                </a:lnTo>
                <a:lnTo>
                  <a:pt x="4" y="8"/>
                </a:lnTo>
                <a:lnTo>
                  <a:pt x="0" y="12"/>
                </a:lnTo>
                <a:lnTo>
                  <a:pt x="0" y="8"/>
                </a:lnTo>
                <a:lnTo>
                  <a:pt x="20" y="0"/>
                </a:lnTo>
                <a:lnTo>
                  <a:pt x="23" y="0"/>
                </a:lnTo>
                <a:lnTo>
                  <a:pt x="23" y="54"/>
                </a:lnTo>
                <a:close/>
                <a:moveTo>
                  <a:pt x="23" y="62"/>
                </a:moveTo>
                <a:lnTo>
                  <a:pt x="23" y="104"/>
                </a:lnTo>
                <a:lnTo>
                  <a:pt x="27" y="107"/>
                </a:lnTo>
                <a:lnTo>
                  <a:pt x="31" y="111"/>
                </a:lnTo>
                <a:lnTo>
                  <a:pt x="39" y="111"/>
                </a:lnTo>
                <a:lnTo>
                  <a:pt x="43" y="111"/>
                </a:lnTo>
                <a:lnTo>
                  <a:pt x="50" y="111"/>
                </a:lnTo>
                <a:lnTo>
                  <a:pt x="54" y="104"/>
                </a:lnTo>
                <a:lnTo>
                  <a:pt x="62" y="92"/>
                </a:lnTo>
                <a:lnTo>
                  <a:pt x="62" y="81"/>
                </a:lnTo>
                <a:lnTo>
                  <a:pt x="62" y="69"/>
                </a:lnTo>
                <a:lnTo>
                  <a:pt x="54" y="58"/>
                </a:lnTo>
                <a:lnTo>
                  <a:pt x="50" y="54"/>
                </a:lnTo>
                <a:lnTo>
                  <a:pt x="43" y="50"/>
                </a:lnTo>
                <a:lnTo>
                  <a:pt x="35" y="50"/>
                </a:lnTo>
                <a:lnTo>
                  <a:pt x="31" y="54"/>
                </a:lnTo>
                <a:lnTo>
                  <a:pt x="27" y="58"/>
                </a:lnTo>
                <a:lnTo>
                  <a:pt x="23" y="62"/>
                </a:lnTo>
                <a:close/>
              </a:path>
            </a:pathLst>
          </a:custGeom>
          <a:solidFill>
            <a:srgbClr val="000000"/>
          </a:solidFill>
          <a:ln w="0">
            <a:solidFill>
              <a:schemeClr val="tx1"/>
            </a:solidFill>
            <a:prstDash val="solid"/>
            <a:round/>
            <a:headEnd/>
            <a:tailEnd/>
          </a:ln>
        </p:spPr>
        <p:txBody>
          <a:bodyPr/>
          <a:lstStyle/>
          <a:p>
            <a:endParaRPr lang="en-CA"/>
          </a:p>
        </p:txBody>
      </p:sp>
      <p:sp>
        <p:nvSpPr>
          <p:cNvPr id="132112" name="Freeform 16"/>
          <p:cNvSpPr>
            <a:spLocks/>
          </p:cNvSpPr>
          <p:nvPr/>
        </p:nvSpPr>
        <p:spPr bwMode="auto">
          <a:xfrm>
            <a:off x="2797175" y="2273300"/>
            <a:ext cx="127000" cy="115888"/>
          </a:xfrm>
          <a:custGeom>
            <a:avLst/>
            <a:gdLst>
              <a:gd name="T0" fmla="*/ 0 w 80"/>
              <a:gd name="T1" fmla="*/ 0 h 73"/>
              <a:gd name="T2" fmla="*/ 34 w 80"/>
              <a:gd name="T3" fmla="*/ 0 h 73"/>
              <a:gd name="T4" fmla="*/ 34 w 80"/>
              <a:gd name="T5" fmla="*/ 0 h 73"/>
              <a:gd name="T6" fmla="*/ 31 w 80"/>
              <a:gd name="T7" fmla="*/ 0 h 73"/>
              <a:gd name="T8" fmla="*/ 31 w 80"/>
              <a:gd name="T9" fmla="*/ 0 h 73"/>
              <a:gd name="T10" fmla="*/ 27 w 80"/>
              <a:gd name="T11" fmla="*/ 4 h 73"/>
              <a:gd name="T12" fmla="*/ 27 w 80"/>
              <a:gd name="T13" fmla="*/ 4 h 73"/>
              <a:gd name="T14" fmla="*/ 27 w 80"/>
              <a:gd name="T15" fmla="*/ 8 h 73"/>
              <a:gd name="T16" fmla="*/ 31 w 80"/>
              <a:gd name="T17" fmla="*/ 12 h 73"/>
              <a:gd name="T18" fmla="*/ 34 w 80"/>
              <a:gd name="T19" fmla="*/ 12 h 73"/>
              <a:gd name="T20" fmla="*/ 34 w 80"/>
              <a:gd name="T21" fmla="*/ 16 h 73"/>
              <a:gd name="T22" fmla="*/ 42 w 80"/>
              <a:gd name="T23" fmla="*/ 23 h 73"/>
              <a:gd name="T24" fmla="*/ 50 w 80"/>
              <a:gd name="T25" fmla="*/ 16 h 73"/>
              <a:gd name="T26" fmla="*/ 53 w 80"/>
              <a:gd name="T27" fmla="*/ 12 h 73"/>
              <a:gd name="T28" fmla="*/ 53 w 80"/>
              <a:gd name="T29" fmla="*/ 8 h 73"/>
              <a:gd name="T30" fmla="*/ 53 w 80"/>
              <a:gd name="T31" fmla="*/ 4 h 73"/>
              <a:gd name="T32" fmla="*/ 53 w 80"/>
              <a:gd name="T33" fmla="*/ 4 h 73"/>
              <a:gd name="T34" fmla="*/ 53 w 80"/>
              <a:gd name="T35" fmla="*/ 0 h 73"/>
              <a:gd name="T36" fmla="*/ 50 w 80"/>
              <a:gd name="T37" fmla="*/ 0 h 73"/>
              <a:gd name="T38" fmla="*/ 50 w 80"/>
              <a:gd name="T39" fmla="*/ 0 h 73"/>
              <a:gd name="T40" fmla="*/ 76 w 80"/>
              <a:gd name="T41" fmla="*/ 0 h 73"/>
              <a:gd name="T42" fmla="*/ 76 w 80"/>
              <a:gd name="T43" fmla="*/ 0 h 73"/>
              <a:gd name="T44" fmla="*/ 73 w 80"/>
              <a:gd name="T45" fmla="*/ 0 h 73"/>
              <a:gd name="T46" fmla="*/ 69 w 80"/>
              <a:gd name="T47" fmla="*/ 4 h 73"/>
              <a:gd name="T48" fmla="*/ 61 w 80"/>
              <a:gd name="T49" fmla="*/ 8 h 73"/>
              <a:gd name="T50" fmla="*/ 57 w 80"/>
              <a:gd name="T51" fmla="*/ 16 h 73"/>
              <a:gd name="T52" fmla="*/ 46 w 80"/>
              <a:gd name="T53" fmla="*/ 31 h 73"/>
              <a:gd name="T54" fmla="*/ 65 w 80"/>
              <a:gd name="T55" fmla="*/ 54 h 73"/>
              <a:gd name="T56" fmla="*/ 69 w 80"/>
              <a:gd name="T57" fmla="*/ 61 h 73"/>
              <a:gd name="T58" fmla="*/ 73 w 80"/>
              <a:gd name="T59" fmla="*/ 69 h 73"/>
              <a:gd name="T60" fmla="*/ 76 w 80"/>
              <a:gd name="T61" fmla="*/ 69 h 73"/>
              <a:gd name="T62" fmla="*/ 80 w 80"/>
              <a:gd name="T63" fmla="*/ 69 h 73"/>
              <a:gd name="T64" fmla="*/ 80 w 80"/>
              <a:gd name="T65" fmla="*/ 73 h 73"/>
              <a:gd name="T66" fmla="*/ 42 w 80"/>
              <a:gd name="T67" fmla="*/ 73 h 73"/>
              <a:gd name="T68" fmla="*/ 42 w 80"/>
              <a:gd name="T69" fmla="*/ 69 h 73"/>
              <a:gd name="T70" fmla="*/ 50 w 80"/>
              <a:gd name="T71" fmla="*/ 69 h 73"/>
              <a:gd name="T72" fmla="*/ 50 w 80"/>
              <a:gd name="T73" fmla="*/ 69 h 73"/>
              <a:gd name="T74" fmla="*/ 53 w 80"/>
              <a:gd name="T75" fmla="*/ 65 h 73"/>
              <a:gd name="T76" fmla="*/ 53 w 80"/>
              <a:gd name="T77" fmla="*/ 65 h 73"/>
              <a:gd name="T78" fmla="*/ 53 w 80"/>
              <a:gd name="T79" fmla="*/ 61 h 73"/>
              <a:gd name="T80" fmla="*/ 46 w 80"/>
              <a:gd name="T81" fmla="*/ 58 h 73"/>
              <a:gd name="T82" fmla="*/ 34 w 80"/>
              <a:gd name="T83" fmla="*/ 38 h 73"/>
              <a:gd name="T84" fmla="*/ 23 w 80"/>
              <a:gd name="T85" fmla="*/ 58 h 73"/>
              <a:gd name="T86" fmla="*/ 19 w 80"/>
              <a:gd name="T87" fmla="*/ 61 h 73"/>
              <a:gd name="T88" fmla="*/ 19 w 80"/>
              <a:gd name="T89" fmla="*/ 65 h 73"/>
              <a:gd name="T90" fmla="*/ 19 w 80"/>
              <a:gd name="T91" fmla="*/ 65 h 73"/>
              <a:gd name="T92" fmla="*/ 23 w 80"/>
              <a:gd name="T93" fmla="*/ 69 h 73"/>
              <a:gd name="T94" fmla="*/ 23 w 80"/>
              <a:gd name="T95" fmla="*/ 69 h 73"/>
              <a:gd name="T96" fmla="*/ 27 w 80"/>
              <a:gd name="T97" fmla="*/ 69 h 73"/>
              <a:gd name="T98" fmla="*/ 27 w 80"/>
              <a:gd name="T99" fmla="*/ 73 h 73"/>
              <a:gd name="T100" fmla="*/ 4 w 80"/>
              <a:gd name="T101" fmla="*/ 73 h 73"/>
              <a:gd name="T102" fmla="*/ 4 w 80"/>
              <a:gd name="T103" fmla="*/ 69 h 73"/>
              <a:gd name="T104" fmla="*/ 8 w 80"/>
              <a:gd name="T105" fmla="*/ 69 h 73"/>
              <a:gd name="T106" fmla="*/ 8 w 80"/>
              <a:gd name="T107" fmla="*/ 69 h 73"/>
              <a:gd name="T108" fmla="*/ 11 w 80"/>
              <a:gd name="T109" fmla="*/ 61 h 73"/>
              <a:gd name="T110" fmla="*/ 19 w 80"/>
              <a:gd name="T111" fmla="*/ 54 h 73"/>
              <a:gd name="T112" fmla="*/ 34 w 80"/>
              <a:gd name="T113" fmla="*/ 35 h 73"/>
              <a:gd name="T114" fmla="*/ 19 w 80"/>
              <a:gd name="T115" fmla="*/ 16 h 73"/>
              <a:gd name="T116" fmla="*/ 11 w 80"/>
              <a:gd name="T117" fmla="*/ 8 h 73"/>
              <a:gd name="T118" fmla="*/ 8 w 80"/>
              <a:gd name="T119" fmla="*/ 4 h 73"/>
              <a:gd name="T120" fmla="*/ 4 w 80"/>
              <a:gd name="T121" fmla="*/ 0 h 73"/>
              <a:gd name="T122" fmla="*/ 0 w 80"/>
              <a:gd name="T123" fmla="*/ 0 h 73"/>
              <a:gd name="T124" fmla="*/ 0 w 80"/>
              <a:gd name="T1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3">
                <a:moveTo>
                  <a:pt x="0" y="0"/>
                </a:moveTo>
                <a:lnTo>
                  <a:pt x="34" y="0"/>
                </a:lnTo>
                <a:lnTo>
                  <a:pt x="34" y="0"/>
                </a:lnTo>
                <a:lnTo>
                  <a:pt x="31" y="0"/>
                </a:lnTo>
                <a:lnTo>
                  <a:pt x="31" y="0"/>
                </a:lnTo>
                <a:lnTo>
                  <a:pt x="27" y="4"/>
                </a:lnTo>
                <a:lnTo>
                  <a:pt x="27" y="4"/>
                </a:lnTo>
                <a:lnTo>
                  <a:pt x="27" y="8"/>
                </a:lnTo>
                <a:lnTo>
                  <a:pt x="31" y="12"/>
                </a:lnTo>
                <a:lnTo>
                  <a:pt x="34" y="12"/>
                </a:lnTo>
                <a:lnTo>
                  <a:pt x="34" y="16"/>
                </a:lnTo>
                <a:lnTo>
                  <a:pt x="42" y="23"/>
                </a:lnTo>
                <a:lnTo>
                  <a:pt x="50" y="16"/>
                </a:lnTo>
                <a:lnTo>
                  <a:pt x="53" y="12"/>
                </a:lnTo>
                <a:lnTo>
                  <a:pt x="53" y="8"/>
                </a:lnTo>
                <a:lnTo>
                  <a:pt x="53" y="4"/>
                </a:lnTo>
                <a:lnTo>
                  <a:pt x="53" y="4"/>
                </a:lnTo>
                <a:lnTo>
                  <a:pt x="53" y="0"/>
                </a:lnTo>
                <a:lnTo>
                  <a:pt x="50" y="0"/>
                </a:lnTo>
                <a:lnTo>
                  <a:pt x="50" y="0"/>
                </a:lnTo>
                <a:lnTo>
                  <a:pt x="76" y="0"/>
                </a:lnTo>
                <a:lnTo>
                  <a:pt x="76" y="0"/>
                </a:lnTo>
                <a:lnTo>
                  <a:pt x="73" y="0"/>
                </a:lnTo>
                <a:lnTo>
                  <a:pt x="69" y="4"/>
                </a:lnTo>
                <a:lnTo>
                  <a:pt x="61" y="8"/>
                </a:lnTo>
                <a:lnTo>
                  <a:pt x="57" y="16"/>
                </a:lnTo>
                <a:lnTo>
                  <a:pt x="46" y="31"/>
                </a:lnTo>
                <a:lnTo>
                  <a:pt x="65" y="54"/>
                </a:lnTo>
                <a:lnTo>
                  <a:pt x="69" y="61"/>
                </a:lnTo>
                <a:lnTo>
                  <a:pt x="73" y="69"/>
                </a:lnTo>
                <a:lnTo>
                  <a:pt x="76" y="69"/>
                </a:lnTo>
                <a:lnTo>
                  <a:pt x="80" y="69"/>
                </a:lnTo>
                <a:lnTo>
                  <a:pt x="80" y="73"/>
                </a:lnTo>
                <a:lnTo>
                  <a:pt x="42" y="73"/>
                </a:lnTo>
                <a:lnTo>
                  <a:pt x="42" y="69"/>
                </a:lnTo>
                <a:lnTo>
                  <a:pt x="50" y="69"/>
                </a:lnTo>
                <a:lnTo>
                  <a:pt x="50" y="69"/>
                </a:lnTo>
                <a:lnTo>
                  <a:pt x="53" y="65"/>
                </a:lnTo>
                <a:lnTo>
                  <a:pt x="53" y="65"/>
                </a:lnTo>
                <a:lnTo>
                  <a:pt x="53" y="61"/>
                </a:lnTo>
                <a:lnTo>
                  <a:pt x="46" y="58"/>
                </a:lnTo>
                <a:lnTo>
                  <a:pt x="34" y="38"/>
                </a:lnTo>
                <a:lnTo>
                  <a:pt x="23" y="58"/>
                </a:lnTo>
                <a:lnTo>
                  <a:pt x="19" y="61"/>
                </a:lnTo>
                <a:lnTo>
                  <a:pt x="19" y="65"/>
                </a:lnTo>
                <a:lnTo>
                  <a:pt x="19" y="65"/>
                </a:lnTo>
                <a:lnTo>
                  <a:pt x="23" y="69"/>
                </a:lnTo>
                <a:lnTo>
                  <a:pt x="23" y="69"/>
                </a:lnTo>
                <a:lnTo>
                  <a:pt x="27" y="69"/>
                </a:lnTo>
                <a:lnTo>
                  <a:pt x="27" y="73"/>
                </a:lnTo>
                <a:lnTo>
                  <a:pt x="4" y="73"/>
                </a:lnTo>
                <a:lnTo>
                  <a:pt x="4" y="69"/>
                </a:lnTo>
                <a:lnTo>
                  <a:pt x="8" y="69"/>
                </a:lnTo>
                <a:lnTo>
                  <a:pt x="8" y="69"/>
                </a:lnTo>
                <a:lnTo>
                  <a:pt x="11" y="61"/>
                </a:lnTo>
                <a:lnTo>
                  <a:pt x="19" y="54"/>
                </a:lnTo>
                <a:lnTo>
                  <a:pt x="34" y="35"/>
                </a:lnTo>
                <a:lnTo>
                  <a:pt x="19" y="16"/>
                </a:lnTo>
                <a:lnTo>
                  <a:pt x="11" y="8"/>
                </a:lnTo>
                <a:lnTo>
                  <a:pt x="8" y="4"/>
                </a:lnTo>
                <a:lnTo>
                  <a:pt x="4" y="0"/>
                </a:lnTo>
                <a:lnTo>
                  <a:pt x="0" y="0"/>
                </a:lnTo>
                <a:lnTo>
                  <a:pt x="0" y="0"/>
                </a:lnTo>
                <a:close/>
              </a:path>
            </a:pathLst>
          </a:custGeom>
          <a:solidFill>
            <a:srgbClr val="000000"/>
          </a:solidFill>
          <a:ln w="0">
            <a:solidFill>
              <a:schemeClr val="tx1"/>
            </a:solidFill>
            <a:prstDash val="solid"/>
            <a:round/>
            <a:headEnd/>
            <a:tailEnd/>
          </a:ln>
        </p:spPr>
        <p:txBody>
          <a:bodyPr/>
          <a:lstStyle/>
          <a:p>
            <a:endParaRPr lang="en-CA"/>
          </a:p>
        </p:txBody>
      </p:sp>
      <p:sp>
        <p:nvSpPr>
          <p:cNvPr id="132113" name="Freeform 17"/>
          <p:cNvSpPr>
            <a:spLocks/>
          </p:cNvSpPr>
          <p:nvPr/>
        </p:nvSpPr>
        <p:spPr bwMode="auto">
          <a:xfrm>
            <a:off x="4652963" y="2376488"/>
            <a:ext cx="98425" cy="122238"/>
          </a:xfrm>
          <a:custGeom>
            <a:avLst/>
            <a:gdLst>
              <a:gd name="T0" fmla="*/ 62 w 62"/>
              <a:gd name="T1" fmla="*/ 46 h 77"/>
              <a:gd name="T2" fmla="*/ 58 w 62"/>
              <a:gd name="T3" fmla="*/ 61 h 77"/>
              <a:gd name="T4" fmla="*/ 50 w 62"/>
              <a:gd name="T5" fmla="*/ 69 h 77"/>
              <a:gd name="T6" fmla="*/ 42 w 62"/>
              <a:gd name="T7" fmla="*/ 77 h 77"/>
              <a:gd name="T8" fmla="*/ 31 w 62"/>
              <a:gd name="T9" fmla="*/ 77 h 77"/>
              <a:gd name="T10" fmla="*/ 19 w 62"/>
              <a:gd name="T11" fmla="*/ 77 h 77"/>
              <a:gd name="T12" fmla="*/ 8 w 62"/>
              <a:gd name="T13" fmla="*/ 69 h 77"/>
              <a:gd name="T14" fmla="*/ 4 w 62"/>
              <a:gd name="T15" fmla="*/ 61 h 77"/>
              <a:gd name="T16" fmla="*/ 0 w 62"/>
              <a:gd name="T17" fmla="*/ 50 h 77"/>
              <a:gd name="T18" fmla="*/ 0 w 62"/>
              <a:gd name="T19" fmla="*/ 38 h 77"/>
              <a:gd name="T20" fmla="*/ 0 w 62"/>
              <a:gd name="T21" fmla="*/ 31 h 77"/>
              <a:gd name="T22" fmla="*/ 4 w 62"/>
              <a:gd name="T23" fmla="*/ 19 h 77"/>
              <a:gd name="T24" fmla="*/ 12 w 62"/>
              <a:gd name="T25" fmla="*/ 12 h 77"/>
              <a:gd name="T26" fmla="*/ 23 w 62"/>
              <a:gd name="T27" fmla="*/ 4 h 77"/>
              <a:gd name="T28" fmla="*/ 35 w 62"/>
              <a:gd name="T29" fmla="*/ 0 h 77"/>
              <a:gd name="T30" fmla="*/ 42 w 62"/>
              <a:gd name="T31" fmla="*/ 4 h 77"/>
              <a:gd name="T32" fmla="*/ 54 w 62"/>
              <a:gd name="T33" fmla="*/ 8 h 77"/>
              <a:gd name="T34" fmla="*/ 58 w 62"/>
              <a:gd name="T35" fmla="*/ 12 h 77"/>
              <a:gd name="T36" fmla="*/ 58 w 62"/>
              <a:gd name="T37" fmla="*/ 19 h 77"/>
              <a:gd name="T38" fmla="*/ 58 w 62"/>
              <a:gd name="T39" fmla="*/ 19 h 77"/>
              <a:gd name="T40" fmla="*/ 58 w 62"/>
              <a:gd name="T41" fmla="*/ 23 h 77"/>
              <a:gd name="T42" fmla="*/ 54 w 62"/>
              <a:gd name="T43" fmla="*/ 23 h 77"/>
              <a:gd name="T44" fmla="*/ 50 w 62"/>
              <a:gd name="T45" fmla="*/ 23 h 77"/>
              <a:gd name="T46" fmla="*/ 46 w 62"/>
              <a:gd name="T47" fmla="*/ 23 h 77"/>
              <a:gd name="T48" fmla="*/ 46 w 62"/>
              <a:gd name="T49" fmla="*/ 23 h 77"/>
              <a:gd name="T50" fmla="*/ 42 w 62"/>
              <a:gd name="T51" fmla="*/ 19 h 77"/>
              <a:gd name="T52" fmla="*/ 42 w 62"/>
              <a:gd name="T53" fmla="*/ 16 h 77"/>
              <a:gd name="T54" fmla="*/ 42 w 62"/>
              <a:gd name="T55" fmla="*/ 12 h 77"/>
              <a:gd name="T56" fmla="*/ 39 w 62"/>
              <a:gd name="T57" fmla="*/ 8 h 77"/>
              <a:gd name="T58" fmla="*/ 39 w 62"/>
              <a:gd name="T59" fmla="*/ 8 h 77"/>
              <a:gd name="T60" fmla="*/ 31 w 62"/>
              <a:gd name="T61" fmla="*/ 8 h 77"/>
              <a:gd name="T62" fmla="*/ 27 w 62"/>
              <a:gd name="T63" fmla="*/ 8 h 77"/>
              <a:gd name="T64" fmla="*/ 19 w 62"/>
              <a:gd name="T65" fmla="*/ 12 h 77"/>
              <a:gd name="T66" fmla="*/ 16 w 62"/>
              <a:gd name="T67" fmla="*/ 19 h 77"/>
              <a:gd name="T68" fmla="*/ 16 w 62"/>
              <a:gd name="T69" fmla="*/ 31 h 77"/>
              <a:gd name="T70" fmla="*/ 16 w 62"/>
              <a:gd name="T71" fmla="*/ 46 h 77"/>
              <a:gd name="T72" fmla="*/ 19 w 62"/>
              <a:gd name="T73" fmla="*/ 54 h 77"/>
              <a:gd name="T74" fmla="*/ 27 w 62"/>
              <a:gd name="T75" fmla="*/ 61 h 77"/>
              <a:gd name="T76" fmla="*/ 39 w 62"/>
              <a:gd name="T77" fmla="*/ 65 h 77"/>
              <a:gd name="T78" fmla="*/ 46 w 62"/>
              <a:gd name="T79" fmla="*/ 65 h 77"/>
              <a:gd name="T80" fmla="*/ 54 w 62"/>
              <a:gd name="T81" fmla="*/ 61 h 77"/>
              <a:gd name="T82" fmla="*/ 58 w 62"/>
              <a:gd name="T83" fmla="*/ 54 h 77"/>
              <a:gd name="T84" fmla="*/ 62 w 62"/>
              <a:gd name="T85" fmla="*/ 46 h 77"/>
              <a:gd name="T86" fmla="*/ 62 w 62"/>
              <a:gd name="T87"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77">
                <a:moveTo>
                  <a:pt x="62" y="46"/>
                </a:moveTo>
                <a:lnTo>
                  <a:pt x="58" y="61"/>
                </a:lnTo>
                <a:lnTo>
                  <a:pt x="50" y="69"/>
                </a:lnTo>
                <a:lnTo>
                  <a:pt x="42" y="77"/>
                </a:lnTo>
                <a:lnTo>
                  <a:pt x="31" y="77"/>
                </a:lnTo>
                <a:lnTo>
                  <a:pt x="19" y="77"/>
                </a:lnTo>
                <a:lnTo>
                  <a:pt x="8" y="69"/>
                </a:lnTo>
                <a:lnTo>
                  <a:pt x="4" y="61"/>
                </a:lnTo>
                <a:lnTo>
                  <a:pt x="0" y="50"/>
                </a:lnTo>
                <a:lnTo>
                  <a:pt x="0" y="38"/>
                </a:lnTo>
                <a:lnTo>
                  <a:pt x="0" y="31"/>
                </a:lnTo>
                <a:lnTo>
                  <a:pt x="4" y="19"/>
                </a:lnTo>
                <a:lnTo>
                  <a:pt x="12" y="12"/>
                </a:lnTo>
                <a:lnTo>
                  <a:pt x="23" y="4"/>
                </a:lnTo>
                <a:lnTo>
                  <a:pt x="35" y="0"/>
                </a:lnTo>
                <a:lnTo>
                  <a:pt x="42" y="4"/>
                </a:lnTo>
                <a:lnTo>
                  <a:pt x="54" y="8"/>
                </a:lnTo>
                <a:lnTo>
                  <a:pt x="58" y="12"/>
                </a:lnTo>
                <a:lnTo>
                  <a:pt x="58" y="19"/>
                </a:lnTo>
                <a:lnTo>
                  <a:pt x="58" y="19"/>
                </a:lnTo>
                <a:lnTo>
                  <a:pt x="58" y="23"/>
                </a:lnTo>
                <a:lnTo>
                  <a:pt x="54" y="23"/>
                </a:lnTo>
                <a:lnTo>
                  <a:pt x="50" y="23"/>
                </a:lnTo>
                <a:lnTo>
                  <a:pt x="46" y="23"/>
                </a:lnTo>
                <a:lnTo>
                  <a:pt x="46" y="23"/>
                </a:lnTo>
                <a:lnTo>
                  <a:pt x="42" y="19"/>
                </a:lnTo>
                <a:lnTo>
                  <a:pt x="42" y="16"/>
                </a:lnTo>
                <a:lnTo>
                  <a:pt x="42" y="12"/>
                </a:lnTo>
                <a:lnTo>
                  <a:pt x="39" y="8"/>
                </a:lnTo>
                <a:lnTo>
                  <a:pt x="39" y="8"/>
                </a:lnTo>
                <a:lnTo>
                  <a:pt x="31" y="8"/>
                </a:lnTo>
                <a:lnTo>
                  <a:pt x="27" y="8"/>
                </a:lnTo>
                <a:lnTo>
                  <a:pt x="19" y="12"/>
                </a:lnTo>
                <a:lnTo>
                  <a:pt x="16" y="19"/>
                </a:lnTo>
                <a:lnTo>
                  <a:pt x="16" y="31"/>
                </a:lnTo>
                <a:lnTo>
                  <a:pt x="16" y="46"/>
                </a:lnTo>
                <a:lnTo>
                  <a:pt x="19" y="54"/>
                </a:lnTo>
                <a:lnTo>
                  <a:pt x="27" y="61"/>
                </a:lnTo>
                <a:lnTo>
                  <a:pt x="39" y="65"/>
                </a:lnTo>
                <a:lnTo>
                  <a:pt x="46" y="65"/>
                </a:lnTo>
                <a:lnTo>
                  <a:pt x="54" y="61"/>
                </a:lnTo>
                <a:lnTo>
                  <a:pt x="58" y="54"/>
                </a:lnTo>
                <a:lnTo>
                  <a:pt x="62" y="46"/>
                </a:lnTo>
                <a:lnTo>
                  <a:pt x="62" y="46"/>
                </a:lnTo>
                <a:close/>
              </a:path>
            </a:pathLst>
          </a:custGeom>
          <a:solidFill>
            <a:srgbClr val="000000"/>
          </a:solidFill>
          <a:ln w="0">
            <a:solidFill>
              <a:schemeClr val="tx1"/>
            </a:solidFill>
            <a:prstDash val="solid"/>
            <a:round/>
            <a:headEnd/>
            <a:tailEnd/>
          </a:ln>
        </p:spPr>
        <p:txBody>
          <a:bodyPr/>
          <a:lstStyle/>
          <a:p>
            <a:endParaRPr lang="en-CA"/>
          </a:p>
        </p:txBody>
      </p:sp>
      <p:sp>
        <p:nvSpPr>
          <p:cNvPr id="132114" name="Freeform 18"/>
          <p:cNvSpPr>
            <a:spLocks noEditPoints="1"/>
          </p:cNvSpPr>
          <p:nvPr/>
        </p:nvSpPr>
        <p:spPr bwMode="auto">
          <a:xfrm>
            <a:off x="4641850" y="2643188"/>
            <a:ext cx="120650" cy="182563"/>
          </a:xfrm>
          <a:custGeom>
            <a:avLst/>
            <a:gdLst>
              <a:gd name="T0" fmla="*/ 49 w 76"/>
              <a:gd name="T1" fmla="*/ 104 h 115"/>
              <a:gd name="T2" fmla="*/ 46 w 76"/>
              <a:gd name="T3" fmla="*/ 111 h 115"/>
              <a:gd name="T4" fmla="*/ 42 w 76"/>
              <a:gd name="T5" fmla="*/ 115 h 115"/>
              <a:gd name="T6" fmla="*/ 34 w 76"/>
              <a:gd name="T7" fmla="*/ 115 h 115"/>
              <a:gd name="T8" fmla="*/ 30 w 76"/>
              <a:gd name="T9" fmla="*/ 115 h 115"/>
              <a:gd name="T10" fmla="*/ 19 w 76"/>
              <a:gd name="T11" fmla="*/ 115 h 115"/>
              <a:gd name="T12" fmla="*/ 7 w 76"/>
              <a:gd name="T13" fmla="*/ 107 h 115"/>
              <a:gd name="T14" fmla="*/ 0 w 76"/>
              <a:gd name="T15" fmla="*/ 96 h 115"/>
              <a:gd name="T16" fmla="*/ 0 w 76"/>
              <a:gd name="T17" fmla="*/ 81 h 115"/>
              <a:gd name="T18" fmla="*/ 0 w 76"/>
              <a:gd name="T19" fmla="*/ 65 h 115"/>
              <a:gd name="T20" fmla="*/ 7 w 76"/>
              <a:gd name="T21" fmla="*/ 54 h 115"/>
              <a:gd name="T22" fmla="*/ 15 w 76"/>
              <a:gd name="T23" fmla="*/ 46 h 115"/>
              <a:gd name="T24" fmla="*/ 23 w 76"/>
              <a:gd name="T25" fmla="*/ 42 h 115"/>
              <a:gd name="T26" fmla="*/ 34 w 76"/>
              <a:gd name="T27" fmla="*/ 39 h 115"/>
              <a:gd name="T28" fmla="*/ 42 w 76"/>
              <a:gd name="T29" fmla="*/ 42 h 115"/>
              <a:gd name="T30" fmla="*/ 49 w 76"/>
              <a:gd name="T31" fmla="*/ 46 h 115"/>
              <a:gd name="T32" fmla="*/ 49 w 76"/>
              <a:gd name="T33" fmla="*/ 31 h 115"/>
              <a:gd name="T34" fmla="*/ 49 w 76"/>
              <a:gd name="T35" fmla="*/ 20 h 115"/>
              <a:gd name="T36" fmla="*/ 49 w 76"/>
              <a:gd name="T37" fmla="*/ 16 h 115"/>
              <a:gd name="T38" fmla="*/ 49 w 76"/>
              <a:gd name="T39" fmla="*/ 12 h 115"/>
              <a:gd name="T40" fmla="*/ 49 w 76"/>
              <a:gd name="T41" fmla="*/ 8 h 115"/>
              <a:gd name="T42" fmla="*/ 46 w 76"/>
              <a:gd name="T43" fmla="*/ 8 h 115"/>
              <a:gd name="T44" fmla="*/ 46 w 76"/>
              <a:gd name="T45" fmla="*/ 8 h 115"/>
              <a:gd name="T46" fmla="*/ 42 w 76"/>
              <a:gd name="T47" fmla="*/ 8 h 115"/>
              <a:gd name="T48" fmla="*/ 42 w 76"/>
              <a:gd name="T49" fmla="*/ 12 h 115"/>
              <a:gd name="T50" fmla="*/ 42 w 76"/>
              <a:gd name="T51" fmla="*/ 8 h 115"/>
              <a:gd name="T52" fmla="*/ 61 w 76"/>
              <a:gd name="T53" fmla="*/ 0 h 115"/>
              <a:gd name="T54" fmla="*/ 65 w 76"/>
              <a:gd name="T55" fmla="*/ 0 h 115"/>
              <a:gd name="T56" fmla="*/ 65 w 76"/>
              <a:gd name="T57" fmla="*/ 84 h 115"/>
              <a:gd name="T58" fmla="*/ 65 w 76"/>
              <a:gd name="T59" fmla="*/ 96 h 115"/>
              <a:gd name="T60" fmla="*/ 65 w 76"/>
              <a:gd name="T61" fmla="*/ 104 h 115"/>
              <a:gd name="T62" fmla="*/ 65 w 76"/>
              <a:gd name="T63" fmla="*/ 104 h 115"/>
              <a:gd name="T64" fmla="*/ 65 w 76"/>
              <a:gd name="T65" fmla="*/ 107 h 115"/>
              <a:gd name="T66" fmla="*/ 69 w 76"/>
              <a:gd name="T67" fmla="*/ 107 h 115"/>
              <a:gd name="T68" fmla="*/ 69 w 76"/>
              <a:gd name="T69" fmla="*/ 107 h 115"/>
              <a:gd name="T70" fmla="*/ 72 w 76"/>
              <a:gd name="T71" fmla="*/ 107 h 115"/>
              <a:gd name="T72" fmla="*/ 72 w 76"/>
              <a:gd name="T73" fmla="*/ 107 h 115"/>
              <a:gd name="T74" fmla="*/ 76 w 76"/>
              <a:gd name="T75" fmla="*/ 107 h 115"/>
              <a:gd name="T76" fmla="*/ 53 w 76"/>
              <a:gd name="T77" fmla="*/ 115 h 115"/>
              <a:gd name="T78" fmla="*/ 49 w 76"/>
              <a:gd name="T79" fmla="*/ 115 h 115"/>
              <a:gd name="T80" fmla="*/ 49 w 76"/>
              <a:gd name="T81" fmla="*/ 104 h 115"/>
              <a:gd name="T82" fmla="*/ 49 w 76"/>
              <a:gd name="T83" fmla="*/ 100 h 115"/>
              <a:gd name="T84" fmla="*/ 49 w 76"/>
              <a:gd name="T85" fmla="*/ 65 h 115"/>
              <a:gd name="T86" fmla="*/ 49 w 76"/>
              <a:gd name="T87" fmla="*/ 58 h 115"/>
              <a:gd name="T88" fmla="*/ 46 w 76"/>
              <a:gd name="T89" fmla="*/ 54 h 115"/>
              <a:gd name="T90" fmla="*/ 46 w 76"/>
              <a:gd name="T91" fmla="*/ 50 h 115"/>
              <a:gd name="T92" fmla="*/ 42 w 76"/>
              <a:gd name="T93" fmla="*/ 46 h 115"/>
              <a:gd name="T94" fmla="*/ 38 w 76"/>
              <a:gd name="T95" fmla="*/ 46 h 115"/>
              <a:gd name="T96" fmla="*/ 34 w 76"/>
              <a:gd name="T97" fmla="*/ 46 h 115"/>
              <a:gd name="T98" fmla="*/ 26 w 76"/>
              <a:gd name="T99" fmla="*/ 46 h 115"/>
              <a:gd name="T100" fmla="*/ 19 w 76"/>
              <a:gd name="T101" fmla="*/ 50 h 115"/>
              <a:gd name="T102" fmla="*/ 15 w 76"/>
              <a:gd name="T103" fmla="*/ 62 h 115"/>
              <a:gd name="T104" fmla="*/ 11 w 76"/>
              <a:gd name="T105" fmla="*/ 73 h 115"/>
              <a:gd name="T106" fmla="*/ 15 w 76"/>
              <a:gd name="T107" fmla="*/ 88 h 115"/>
              <a:gd name="T108" fmla="*/ 19 w 76"/>
              <a:gd name="T109" fmla="*/ 100 h 115"/>
              <a:gd name="T110" fmla="*/ 26 w 76"/>
              <a:gd name="T111" fmla="*/ 104 h 115"/>
              <a:gd name="T112" fmla="*/ 34 w 76"/>
              <a:gd name="T113" fmla="*/ 107 h 115"/>
              <a:gd name="T114" fmla="*/ 42 w 76"/>
              <a:gd name="T115" fmla="*/ 104 h 115"/>
              <a:gd name="T116" fmla="*/ 49 w 76"/>
              <a:gd name="T11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5">
                <a:moveTo>
                  <a:pt x="49" y="104"/>
                </a:moveTo>
                <a:lnTo>
                  <a:pt x="46" y="111"/>
                </a:lnTo>
                <a:lnTo>
                  <a:pt x="42" y="115"/>
                </a:lnTo>
                <a:lnTo>
                  <a:pt x="34" y="115"/>
                </a:lnTo>
                <a:lnTo>
                  <a:pt x="30" y="115"/>
                </a:lnTo>
                <a:lnTo>
                  <a:pt x="19" y="115"/>
                </a:lnTo>
                <a:lnTo>
                  <a:pt x="7" y="107"/>
                </a:lnTo>
                <a:lnTo>
                  <a:pt x="0" y="96"/>
                </a:lnTo>
                <a:lnTo>
                  <a:pt x="0" y="81"/>
                </a:lnTo>
                <a:lnTo>
                  <a:pt x="0" y="65"/>
                </a:lnTo>
                <a:lnTo>
                  <a:pt x="7" y="54"/>
                </a:lnTo>
                <a:lnTo>
                  <a:pt x="15" y="46"/>
                </a:lnTo>
                <a:lnTo>
                  <a:pt x="23" y="42"/>
                </a:lnTo>
                <a:lnTo>
                  <a:pt x="34" y="39"/>
                </a:lnTo>
                <a:lnTo>
                  <a:pt x="42" y="42"/>
                </a:lnTo>
                <a:lnTo>
                  <a:pt x="49" y="46"/>
                </a:lnTo>
                <a:lnTo>
                  <a:pt x="49" y="31"/>
                </a:lnTo>
                <a:lnTo>
                  <a:pt x="49" y="20"/>
                </a:lnTo>
                <a:lnTo>
                  <a:pt x="49" y="16"/>
                </a:lnTo>
                <a:lnTo>
                  <a:pt x="49" y="12"/>
                </a:lnTo>
                <a:lnTo>
                  <a:pt x="49" y="8"/>
                </a:lnTo>
                <a:lnTo>
                  <a:pt x="46" y="8"/>
                </a:lnTo>
                <a:lnTo>
                  <a:pt x="46" y="8"/>
                </a:lnTo>
                <a:lnTo>
                  <a:pt x="42" y="8"/>
                </a:lnTo>
                <a:lnTo>
                  <a:pt x="42" y="12"/>
                </a:lnTo>
                <a:lnTo>
                  <a:pt x="42" y="8"/>
                </a:lnTo>
                <a:lnTo>
                  <a:pt x="61" y="0"/>
                </a:lnTo>
                <a:lnTo>
                  <a:pt x="65" y="0"/>
                </a:lnTo>
                <a:lnTo>
                  <a:pt x="65" y="84"/>
                </a:lnTo>
                <a:lnTo>
                  <a:pt x="65" y="96"/>
                </a:lnTo>
                <a:lnTo>
                  <a:pt x="65" y="104"/>
                </a:lnTo>
                <a:lnTo>
                  <a:pt x="65" y="104"/>
                </a:lnTo>
                <a:lnTo>
                  <a:pt x="65" y="107"/>
                </a:lnTo>
                <a:lnTo>
                  <a:pt x="69" y="107"/>
                </a:lnTo>
                <a:lnTo>
                  <a:pt x="69" y="107"/>
                </a:lnTo>
                <a:lnTo>
                  <a:pt x="72" y="107"/>
                </a:lnTo>
                <a:lnTo>
                  <a:pt x="72" y="107"/>
                </a:lnTo>
                <a:lnTo>
                  <a:pt x="76" y="107"/>
                </a:lnTo>
                <a:lnTo>
                  <a:pt x="53" y="115"/>
                </a:lnTo>
                <a:lnTo>
                  <a:pt x="49" y="115"/>
                </a:lnTo>
                <a:lnTo>
                  <a:pt x="49" y="104"/>
                </a:lnTo>
                <a:close/>
                <a:moveTo>
                  <a:pt x="49" y="100"/>
                </a:moveTo>
                <a:lnTo>
                  <a:pt x="49" y="65"/>
                </a:lnTo>
                <a:lnTo>
                  <a:pt x="49" y="58"/>
                </a:lnTo>
                <a:lnTo>
                  <a:pt x="46" y="54"/>
                </a:lnTo>
                <a:lnTo>
                  <a:pt x="46" y="50"/>
                </a:lnTo>
                <a:lnTo>
                  <a:pt x="42" y="46"/>
                </a:lnTo>
                <a:lnTo>
                  <a:pt x="38" y="46"/>
                </a:lnTo>
                <a:lnTo>
                  <a:pt x="34" y="46"/>
                </a:lnTo>
                <a:lnTo>
                  <a:pt x="26" y="46"/>
                </a:lnTo>
                <a:lnTo>
                  <a:pt x="19" y="50"/>
                </a:lnTo>
                <a:lnTo>
                  <a:pt x="15" y="62"/>
                </a:lnTo>
                <a:lnTo>
                  <a:pt x="11" y="73"/>
                </a:lnTo>
                <a:lnTo>
                  <a:pt x="15" y="88"/>
                </a:lnTo>
                <a:lnTo>
                  <a:pt x="19" y="100"/>
                </a:lnTo>
                <a:lnTo>
                  <a:pt x="26" y="104"/>
                </a:lnTo>
                <a:lnTo>
                  <a:pt x="34" y="107"/>
                </a:lnTo>
                <a:lnTo>
                  <a:pt x="42" y="104"/>
                </a:lnTo>
                <a:lnTo>
                  <a:pt x="49" y="100"/>
                </a:lnTo>
                <a:close/>
              </a:path>
            </a:pathLst>
          </a:custGeom>
          <a:solidFill>
            <a:srgbClr val="000000"/>
          </a:solidFill>
          <a:ln w="0">
            <a:solidFill>
              <a:schemeClr val="tx1"/>
            </a:solidFill>
            <a:prstDash val="solid"/>
            <a:round/>
            <a:headEnd/>
            <a:tailEnd/>
          </a:ln>
        </p:spPr>
        <p:txBody>
          <a:bodyPr/>
          <a:lstStyle/>
          <a:p>
            <a:endParaRPr lang="en-CA"/>
          </a:p>
        </p:txBody>
      </p:sp>
      <p:sp>
        <p:nvSpPr>
          <p:cNvPr id="132115" name="Freeform 19"/>
          <p:cNvSpPr>
            <a:spLocks noEditPoints="1"/>
          </p:cNvSpPr>
          <p:nvPr/>
        </p:nvSpPr>
        <p:spPr bwMode="auto">
          <a:xfrm>
            <a:off x="4635500" y="2097088"/>
            <a:ext cx="120650" cy="182563"/>
          </a:xfrm>
          <a:custGeom>
            <a:avLst/>
            <a:gdLst>
              <a:gd name="T0" fmla="*/ 23 w 76"/>
              <a:gd name="T1" fmla="*/ 54 h 115"/>
              <a:gd name="T2" fmla="*/ 30 w 76"/>
              <a:gd name="T3" fmla="*/ 46 h 115"/>
              <a:gd name="T4" fmla="*/ 38 w 76"/>
              <a:gd name="T5" fmla="*/ 42 h 115"/>
              <a:gd name="T6" fmla="*/ 46 w 76"/>
              <a:gd name="T7" fmla="*/ 39 h 115"/>
              <a:gd name="T8" fmla="*/ 57 w 76"/>
              <a:gd name="T9" fmla="*/ 42 h 115"/>
              <a:gd name="T10" fmla="*/ 65 w 76"/>
              <a:gd name="T11" fmla="*/ 50 h 115"/>
              <a:gd name="T12" fmla="*/ 73 w 76"/>
              <a:gd name="T13" fmla="*/ 58 h 115"/>
              <a:gd name="T14" fmla="*/ 73 w 76"/>
              <a:gd name="T15" fmla="*/ 65 h 115"/>
              <a:gd name="T16" fmla="*/ 76 w 76"/>
              <a:gd name="T17" fmla="*/ 77 h 115"/>
              <a:gd name="T18" fmla="*/ 73 w 76"/>
              <a:gd name="T19" fmla="*/ 88 h 115"/>
              <a:gd name="T20" fmla="*/ 69 w 76"/>
              <a:gd name="T21" fmla="*/ 96 h 115"/>
              <a:gd name="T22" fmla="*/ 61 w 76"/>
              <a:gd name="T23" fmla="*/ 107 h 115"/>
              <a:gd name="T24" fmla="*/ 50 w 76"/>
              <a:gd name="T25" fmla="*/ 115 h 115"/>
              <a:gd name="T26" fmla="*/ 38 w 76"/>
              <a:gd name="T27" fmla="*/ 115 h 115"/>
              <a:gd name="T28" fmla="*/ 30 w 76"/>
              <a:gd name="T29" fmla="*/ 115 h 115"/>
              <a:gd name="T30" fmla="*/ 23 w 76"/>
              <a:gd name="T31" fmla="*/ 115 h 115"/>
              <a:gd name="T32" fmla="*/ 15 w 76"/>
              <a:gd name="T33" fmla="*/ 111 h 115"/>
              <a:gd name="T34" fmla="*/ 11 w 76"/>
              <a:gd name="T35" fmla="*/ 107 h 115"/>
              <a:gd name="T36" fmla="*/ 11 w 76"/>
              <a:gd name="T37" fmla="*/ 31 h 115"/>
              <a:gd name="T38" fmla="*/ 11 w 76"/>
              <a:gd name="T39" fmla="*/ 20 h 115"/>
              <a:gd name="T40" fmla="*/ 8 w 76"/>
              <a:gd name="T41" fmla="*/ 16 h 115"/>
              <a:gd name="T42" fmla="*/ 8 w 76"/>
              <a:gd name="T43" fmla="*/ 12 h 115"/>
              <a:gd name="T44" fmla="*/ 8 w 76"/>
              <a:gd name="T45" fmla="*/ 8 h 115"/>
              <a:gd name="T46" fmla="*/ 8 w 76"/>
              <a:gd name="T47" fmla="*/ 8 h 115"/>
              <a:gd name="T48" fmla="*/ 4 w 76"/>
              <a:gd name="T49" fmla="*/ 8 h 115"/>
              <a:gd name="T50" fmla="*/ 4 w 76"/>
              <a:gd name="T51" fmla="*/ 8 h 115"/>
              <a:gd name="T52" fmla="*/ 0 w 76"/>
              <a:gd name="T53" fmla="*/ 12 h 115"/>
              <a:gd name="T54" fmla="*/ 0 w 76"/>
              <a:gd name="T55" fmla="*/ 8 h 115"/>
              <a:gd name="T56" fmla="*/ 19 w 76"/>
              <a:gd name="T57" fmla="*/ 0 h 115"/>
              <a:gd name="T58" fmla="*/ 23 w 76"/>
              <a:gd name="T59" fmla="*/ 0 h 115"/>
              <a:gd name="T60" fmla="*/ 23 w 76"/>
              <a:gd name="T61" fmla="*/ 54 h 115"/>
              <a:gd name="T62" fmla="*/ 23 w 76"/>
              <a:gd name="T63" fmla="*/ 62 h 115"/>
              <a:gd name="T64" fmla="*/ 23 w 76"/>
              <a:gd name="T65" fmla="*/ 104 h 115"/>
              <a:gd name="T66" fmla="*/ 27 w 76"/>
              <a:gd name="T67" fmla="*/ 107 h 115"/>
              <a:gd name="T68" fmla="*/ 30 w 76"/>
              <a:gd name="T69" fmla="*/ 111 h 115"/>
              <a:gd name="T70" fmla="*/ 38 w 76"/>
              <a:gd name="T71" fmla="*/ 111 h 115"/>
              <a:gd name="T72" fmla="*/ 42 w 76"/>
              <a:gd name="T73" fmla="*/ 111 h 115"/>
              <a:gd name="T74" fmla="*/ 50 w 76"/>
              <a:gd name="T75" fmla="*/ 111 h 115"/>
              <a:gd name="T76" fmla="*/ 53 w 76"/>
              <a:gd name="T77" fmla="*/ 104 h 115"/>
              <a:gd name="T78" fmla="*/ 61 w 76"/>
              <a:gd name="T79" fmla="*/ 92 h 115"/>
              <a:gd name="T80" fmla="*/ 61 w 76"/>
              <a:gd name="T81" fmla="*/ 81 h 115"/>
              <a:gd name="T82" fmla="*/ 61 w 76"/>
              <a:gd name="T83" fmla="*/ 69 h 115"/>
              <a:gd name="T84" fmla="*/ 53 w 76"/>
              <a:gd name="T85" fmla="*/ 58 h 115"/>
              <a:gd name="T86" fmla="*/ 50 w 76"/>
              <a:gd name="T87" fmla="*/ 54 h 115"/>
              <a:gd name="T88" fmla="*/ 42 w 76"/>
              <a:gd name="T89" fmla="*/ 50 h 115"/>
              <a:gd name="T90" fmla="*/ 34 w 76"/>
              <a:gd name="T91" fmla="*/ 50 h 115"/>
              <a:gd name="T92" fmla="*/ 30 w 76"/>
              <a:gd name="T93" fmla="*/ 54 h 115"/>
              <a:gd name="T94" fmla="*/ 27 w 76"/>
              <a:gd name="T95" fmla="*/ 58 h 115"/>
              <a:gd name="T96" fmla="*/ 23 w 76"/>
              <a:gd name="T97" fmla="*/ 6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115">
                <a:moveTo>
                  <a:pt x="23" y="54"/>
                </a:moveTo>
                <a:lnTo>
                  <a:pt x="30" y="46"/>
                </a:lnTo>
                <a:lnTo>
                  <a:pt x="38" y="42"/>
                </a:lnTo>
                <a:lnTo>
                  <a:pt x="46" y="39"/>
                </a:lnTo>
                <a:lnTo>
                  <a:pt x="57" y="42"/>
                </a:lnTo>
                <a:lnTo>
                  <a:pt x="65" y="50"/>
                </a:lnTo>
                <a:lnTo>
                  <a:pt x="73" y="58"/>
                </a:lnTo>
                <a:lnTo>
                  <a:pt x="73" y="65"/>
                </a:lnTo>
                <a:lnTo>
                  <a:pt x="76" y="77"/>
                </a:lnTo>
                <a:lnTo>
                  <a:pt x="73" y="88"/>
                </a:lnTo>
                <a:lnTo>
                  <a:pt x="69" y="96"/>
                </a:lnTo>
                <a:lnTo>
                  <a:pt x="61" y="107"/>
                </a:lnTo>
                <a:lnTo>
                  <a:pt x="50" y="115"/>
                </a:lnTo>
                <a:lnTo>
                  <a:pt x="38" y="115"/>
                </a:lnTo>
                <a:lnTo>
                  <a:pt x="30" y="115"/>
                </a:lnTo>
                <a:lnTo>
                  <a:pt x="23" y="115"/>
                </a:lnTo>
                <a:lnTo>
                  <a:pt x="15" y="111"/>
                </a:lnTo>
                <a:lnTo>
                  <a:pt x="11" y="107"/>
                </a:lnTo>
                <a:lnTo>
                  <a:pt x="11" y="31"/>
                </a:lnTo>
                <a:lnTo>
                  <a:pt x="11" y="20"/>
                </a:lnTo>
                <a:lnTo>
                  <a:pt x="8" y="16"/>
                </a:lnTo>
                <a:lnTo>
                  <a:pt x="8" y="12"/>
                </a:lnTo>
                <a:lnTo>
                  <a:pt x="8" y="8"/>
                </a:lnTo>
                <a:lnTo>
                  <a:pt x="8" y="8"/>
                </a:lnTo>
                <a:lnTo>
                  <a:pt x="4" y="8"/>
                </a:lnTo>
                <a:lnTo>
                  <a:pt x="4" y="8"/>
                </a:lnTo>
                <a:lnTo>
                  <a:pt x="0" y="12"/>
                </a:lnTo>
                <a:lnTo>
                  <a:pt x="0" y="8"/>
                </a:lnTo>
                <a:lnTo>
                  <a:pt x="19" y="0"/>
                </a:lnTo>
                <a:lnTo>
                  <a:pt x="23" y="0"/>
                </a:lnTo>
                <a:lnTo>
                  <a:pt x="23" y="54"/>
                </a:lnTo>
                <a:close/>
                <a:moveTo>
                  <a:pt x="23" y="62"/>
                </a:moveTo>
                <a:lnTo>
                  <a:pt x="23" y="104"/>
                </a:lnTo>
                <a:lnTo>
                  <a:pt x="27" y="107"/>
                </a:lnTo>
                <a:lnTo>
                  <a:pt x="30" y="111"/>
                </a:lnTo>
                <a:lnTo>
                  <a:pt x="38" y="111"/>
                </a:lnTo>
                <a:lnTo>
                  <a:pt x="42" y="111"/>
                </a:lnTo>
                <a:lnTo>
                  <a:pt x="50" y="111"/>
                </a:lnTo>
                <a:lnTo>
                  <a:pt x="53" y="104"/>
                </a:lnTo>
                <a:lnTo>
                  <a:pt x="61" y="92"/>
                </a:lnTo>
                <a:lnTo>
                  <a:pt x="61" y="81"/>
                </a:lnTo>
                <a:lnTo>
                  <a:pt x="61" y="69"/>
                </a:lnTo>
                <a:lnTo>
                  <a:pt x="53" y="58"/>
                </a:lnTo>
                <a:lnTo>
                  <a:pt x="50" y="54"/>
                </a:lnTo>
                <a:lnTo>
                  <a:pt x="42" y="50"/>
                </a:lnTo>
                <a:lnTo>
                  <a:pt x="34" y="50"/>
                </a:lnTo>
                <a:lnTo>
                  <a:pt x="30" y="54"/>
                </a:lnTo>
                <a:lnTo>
                  <a:pt x="27" y="58"/>
                </a:lnTo>
                <a:lnTo>
                  <a:pt x="23" y="62"/>
                </a:lnTo>
                <a:close/>
              </a:path>
            </a:pathLst>
          </a:custGeom>
          <a:solidFill>
            <a:srgbClr val="000000"/>
          </a:solidFill>
          <a:ln w="0">
            <a:solidFill>
              <a:schemeClr val="tx1"/>
            </a:solidFill>
            <a:prstDash val="solid"/>
            <a:round/>
            <a:headEnd/>
            <a:tailEnd/>
          </a:ln>
        </p:spPr>
        <p:txBody>
          <a:bodyPr/>
          <a:lstStyle/>
          <a:p>
            <a:endParaRPr lang="en-CA"/>
          </a:p>
        </p:txBody>
      </p:sp>
      <p:sp>
        <p:nvSpPr>
          <p:cNvPr id="132116" name="Freeform 20"/>
          <p:cNvSpPr>
            <a:spLocks/>
          </p:cNvSpPr>
          <p:nvPr/>
        </p:nvSpPr>
        <p:spPr bwMode="auto">
          <a:xfrm>
            <a:off x="6727825" y="2273300"/>
            <a:ext cx="128588" cy="115888"/>
          </a:xfrm>
          <a:custGeom>
            <a:avLst/>
            <a:gdLst>
              <a:gd name="T0" fmla="*/ 0 w 81"/>
              <a:gd name="T1" fmla="*/ 0 h 73"/>
              <a:gd name="T2" fmla="*/ 35 w 81"/>
              <a:gd name="T3" fmla="*/ 0 h 73"/>
              <a:gd name="T4" fmla="*/ 35 w 81"/>
              <a:gd name="T5" fmla="*/ 0 h 73"/>
              <a:gd name="T6" fmla="*/ 31 w 81"/>
              <a:gd name="T7" fmla="*/ 0 h 73"/>
              <a:gd name="T8" fmla="*/ 31 w 81"/>
              <a:gd name="T9" fmla="*/ 0 h 73"/>
              <a:gd name="T10" fmla="*/ 27 w 81"/>
              <a:gd name="T11" fmla="*/ 4 h 73"/>
              <a:gd name="T12" fmla="*/ 27 w 81"/>
              <a:gd name="T13" fmla="*/ 4 h 73"/>
              <a:gd name="T14" fmla="*/ 27 w 81"/>
              <a:gd name="T15" fmla="*/ 8 h 73"/>
              <a:gd name="T16" fmla="*/ 31 w 81"/>
              <a:gd name="T17" fmla="*/ 12 h 73"/>
              <a:gd name="T18" fmla="*/ 35 w 81"/>
              <a:gd name="T19" fmla="*/ 12 h 73"/>
              <a:gd name="T20" fmla="*/ 35 w 81"/>
              <a:gd name="T21" fmla="*/ 16 h 73"/>
              <a:gd name="T22" fmla="*/ 42 w 81"/>
              <a:gd name="T23" fmla="*/ 23 h 73"/>
              <a:gd name="T24" fmla="*/ 50 w 81"/>
              <a:gd name="T25" fmla="*/ 16 h 73"/>
              <a:gd name="T26" fmla="*/ 54 w 81"/>
              <a:gd name="T27" fmla="*/ 12 h 73"/>
              <a:gd name="T28" fmla="*/ 54 w 81"/>
              <a:gd name="T29" fmla="*/ 8 h 73"/>
              <a:gd name="T30" fmla="*/ 54 w 81"/>
              <a:gd name="T31" fmla="*/ 4 h 73"/>
              <a:gd name="T32" fmla="*/ 54 w 81"/>
              <a:gd name="T33" fmla="*/ 4 h 73"/>
              <a:gd name="T34" fmla="*/ 54 w 81"/>
              <a:gd name="T35" fmla="*/ 0 h 73"/>
              <a:gd name="T36" fmla="*/ 50 w 81"/>
              <a:gd name="T37" fmla="*/ 0 h 73"/>
              <a:gd name="T38" fmla="*/ 50 w 81"/>
              <a:gd name="T39" fmla="*/ 0 h 73"/>
              <a:gd name="T40" fmla="*/ 77 w 81"/>
              <a:gd name="T41" fmla="*/ 0 h 73"/>
              <a:gd name="T42" fmla="*/ 77 w 81"/>
              <a:gd name="T43" fmla="*/ 0 h 73"/>
              <a:gd name="T44" fmla="*/ 73 w 81"/>
              <a:gd name="T45" fmla="*/ 0 h 73"/>
              <a:gd name="T46" fmla="*/ 69 w 81"/>
              <a:gd name="T47" fmla="*/ 4 h 73"/>
              <a:gd name="T48" fmla="*/ 62 w 81"/>
              <a:gd name="T49" fmla="*/ 8 h 73"/>
              <a:gd name="T50" fmla="*/ 58 w 81"/>
              <a:gd name="T51" fmla="*/ 16 h 73"/>
              <a:gd name="T52" fmla="*/ 46 w 81"/>
              <a:gd name="T53" fmla="*/ 31 h 73"/>
              <a:gd name="T54" fmla="*/ 65 w 81"/>
              <a:gd name="T55" fmla="*/ 54 h 73"/>
              <a:gd name="T56" fmla="*/ 69 w 81"/>
              <a:gd name="T57" fmla="*/ 61 h 73"/>
              <a:gd name="T58" fmla="*/ 73 w 81"/>
              <a:gd name="T59" fmla="*/ 69 h 73"/>
              <a:gd name="T60" fmla="*/ 77 w 81"/>
              <a:gd name="T61" fmla="*/ 69 h 73"/>
              <a:gd name="T62" fmla="*/ 81 w 81"/>
              <a:gd name="T63" fmla="*/ 69 h 73"/>
              <a:gd name="T64" fmla="*/ 81 w 81"/>
              <a:gd name="T65" fmla="*/ 73 h 73"/>
              <a:gd name="T66" fmla="*/ 42 w 81"/>
              <a:gd name="T67" fmla="*/ 73 h 73"/>
              <a:gd name="T68" fmla="*/ 42 w 81"/>
              <a:gd name="T69" fmla="*/ 69 h 73"/>
              <a:gd name="T70" fmla="*/ 50 w 81"/>
              <a:gd name="T71" fmla="*/ 69 h 73"/>
              <a:gd name="T72" fmla="*/ 50 w 81"/>
              <a:gd name="T73" fmla="*/ 69 h 73"/>
              <a:gd name="T74" fmla="*/ 54 w 81"/>
              <a:gd name="T75" fmla="*/ 65 h 73"/>
              <a:gd name="T76" fmla="*/ 54 w 81"/>
              <a:gd name="T77" fmla="*/ 65 h 73"/>
              <a:gd name="T78" fmla="*/ 54 w 81"/>
              <a:gd name="T79" fmla="*/ 61 h 73"/>
              <a:gd name="T80" fmla="*/ 46 w 81"/>
              <a:gd name="T81" fmla="*/ 58 h 73"/>
              <a:gd name="T82" fmla="*/ 35 w 81"/>
              <a:gd name="T83" fmla="*/ 38 h 73"/>
              <a:gd name="T84" fmla="*/ 23 w 81"/>
              <a:gd name="T85" fmla="*/ 58 h 73"/>
              <a:gd name="T86" fmla="*/ 19 w 81"/>
              <a:gd name="T87" fmla="*/ 61 h 73"/>
              <a:gd name="T88" fmla="*/ 19 w 81"/>
              <a:gd name="T89" fmla="*/ 65 h 73"/>
              <a:gd name="T90" fmla="*/ 19 w 81"/>
              <a:gd name="T91" fmla="*/ 65 h 73"/>
              <a:gd name="T92" fmla="*/ 23 w 81"/>
              <a:gd name="T93" fmla="*/ 69 h 73"/>
              <a:gd name="T94" fmla="*/ 23 w 81"/>
              <a:gd name="T95" fmla="*/ 69 h 73"/>
              <a:gd name="T96" fmla="*/ 27 w 81"/>
              <a:gd name="T97" fmla="*/ 69 h 73"/>
              <a:gd name="T98" fmla="*/ 27 w 81"/>
              <a:gd name="T99" fmla="*/ 73 h 73"/>
              <a:gd name="T100" fmla="*/ 4 w 81"/>
              <a:gd name="T101" fmla="*/ 73 h 73"/>
              <a:gd name="T102" fmla="*/ 4 w 81"/>
              <a:gd name="T103" fmla="*/ 69 h 73"/>
              <a:gd name="T104" fmla="*/ 8 w 81"/>
              <a:gd name="T105" fmla="*/ 69 h 73"/>
              <a:gd name="T106" fmla="*/ 8 w 81"/>
              <a:gd name="T107" fmla="*/ 69 h 73"/>
              <a:gd name="T108" fmla="*/ 12 w 81"/>
              <a:gd name="T109" fmla="*/ 61 h 73"/>
              <a:gd name="T110" fmla="*/ 19 w 81"/>
              <a:gd name="T111" fmla="*/ 54 h 73"/>
              <a:gd name="T112" fmla="*/ 35 w 81"/>
              <a:gd name="T113" fmla="*/ 35 h 73"/>
              <a:gd name="T114" fmla="*/ 19 w 81"/>
              <a:gd name="T115" fmla="*/ 16 h 73"/>
              <a:gd name="T116" fmla="*/ 12 w 81"/>
              <a:gd name="T117" fmla="*/ 8 h 73"/>
              <a:gd name="T118" fmla="*/ 8 w 81"/>
              <a:gd name="T119" fmla="*/ 4 h 73"/>
              <a:gd name="T120" fmla="*/ 4 w 81"/>
              <a:gd name="T121" fmla="*/ 0 h 73"/>
              <a:gd name="T122" fmla="*/ 0 w 81"/>
              <a:gd name="T123" fmla="*/ 0 h 73"/>
              <a:gd name="T124" fmla="*/ 0 w 81"/>
              <a:gd name="T1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73">
                <a:moveTo>
                  <a:pt x="0" y="0"/>
                </a:moveTo>
                <a:lnTo>
                  <a:pt x="35" y="0"/>
                </a:lnTo>
                <a:lnTo>
                  <a:pt x="35" y="0"/>
                </a:lnTo>
                <a:lnTo>
                  <a:pt x="31" y="0"/>
                </a:lnTo>
                <a:lnTo>
                  <a:pt x="31" y="0"/>
                </a:lnTo>
                <a:lnTo>
                  <a:pt x="27" y="4"/>
                </a:lnTo>
                <a:lnTo>
                  <a:pt x="27" y="4"/>
                </a:lnTo>
                <a:lnTo>
                  <a:pt x="27" y="8"/>
                </a:lnTo>
                <a:lnTo>
                  <a:pt x="31" y="12"/>
                </a:lnTo>
                <a:lnTo>
                  <a:pt x="35" y="12"/>
                </a:lnTo>
                <a:lnTo>
                  <a:pt x="35" y="16"/>
                </a:lnTo>
                <a:lnTo>
                  <a:pt x="42" y="23"/>
                </a:lnTo>
                <a:lnTo>
                  <a:pt x="50" y="16"/>
                </a:lnTo>
                <a:lnTo>
                  <a:pt x="54" y="12"/>
                </a:lnTo>
                <a:lnTo>
                  <a:pt x="54" y="8"/>
                </a:lnTo>
                <a:lnTo>
                  <a:pt x="54" y="4"/>
                </a:lnTo>
                <a:lnTo>
                  <a:pt x="54" y="4"/>
                </a:lnTo>
                <a:lnTo>
                  <a:pt x="54" y="0"/>
                </a:lnTo>
                <a:lnTo>
                  <a:pt x="50" y="0"/>
                </a:lnTo>
                <a:lnTo>
                  <a:pt x="50" y="0"/>
                </a:lnTo>
                <a:lnTo>
                  <a:pt x="77" y="0"/>
                </a:lnTo>
                <a:lnTo>
                  <a:pt x="77" y="0"/>
                </a:lnTo>
                <a:lnTo>
                  <a:pt x="73" y="0"/>
                </a:lnTo>
                <a:lnTo>
                  <a:pt x="69" y="4"/>
                </a:lnTo>
                <a:lnTo>
                  <a:pt x="62" y="8"/>
                </a:lnTo>
                <a:lnTo>
                  <a:pt x="58" y="16"/>
                </a:lnTo>
                <a:lnTo>
                  <a:pt x="46" y="31"/>
                </a:lnTo>
                <a:lnTo>
                  <a:pt x="65" y="54"/>
                </a:lnTo>
                <a:lnTo>
                  <a:pt x="69" y="61"/>
                </a:lnTo>
                <a:lnTo>
                  <a:pt x="73" y="69"/>
                </a:lnTo>
                <a:lnTo>
                  <a:pt x="77" y="69"/>
                </a:lnTo>
                <a:lnTo>
                  <a:pt x="81" y="69"/>
                </a:lnTo>
                <a:lnTo>
                  <a:pt x="81" y="73"/>
                </a:lnTo>
                <a:lnTo>
                  <a:pt x="42" y="73"/>
                </a:lnTo>
                <a:lnTo>
                  <a:pt x="42" y="69"/>
                </a:lnTo>
                <a:lnTo>
                  <a:pt x="50" y="69"/>
                </a:lnTo>
                <a:lnTo>
                  <a:pt x="50" y="69"/>
                </a:lnTo>
                <a:lnTo>
                  <a:pt x="54" y="65"/>
                </a:lnTo>
                <a:lnTo>
                  <a:pt x="54" y="65"/>
                </a:lnTo>
                <a:lnTo>
                  <a:pt x="54" y="61"/>
                </a:lnTo>
                <a:lnTo>
                  <a:pt x="46" y="58"/>
                </a:lnTo>
                <a:lnTo>
                  <a:pt x="35" y="38"/>
                </a:lnTo>
                <a:lnTo>
                  <a:pt x="23" y="58"/>
                </a:lnTo>
                <a:lnTo>
                  <a:pt x="19" y="61"/>
                </a:lnTo>
                <a:lnTo>
                  <a:pt x="19" y="65"/>
                </a:lnTo>
                <a:lnTo>
                  <a:pt x="19" y="65"/>
                </a:lnTo>
                <a:lnTo>
                  <a:pt x="23" y="69"/>
                </a:lnTo>
                <a:lnTo>
                  <a:pt x="23" y="69"/>
                </a:lnTo>
                <a:lnTo>
                  <a:pt x="27" y="69"/>
                </a:lnTo>
                <a:lnTo>
                  <a:pt x="27" y="73"/>
                </a:lnTo>
                <a:lnTo>
                  <a:pt x="4" y="73"/>
                </a:lnTo>
                <a:lnTo>
                  <a:pt x="4" y="69"/>
                </a:lnTo>
                <a:lnTo>
                  <a:pt x="8" y="69"/>
                </a:lnTo>
                <a:lnTo>
                  <a:pt x="8" y="69"/>
                </a:lnTo>
                <a:lnTo>
                  <a:pt x="12" y="61"/>
                </a:lnTo>
                <a:lnTo>
                  <a:pt x="19" y="54"/>
                </a:lnTo>
                <a:lnTo>
                  <a:pt x="35" y="35"/>
                </a:lnTo>
                <a:lnTo>
                  <a:pt x="19" y="16"/>
                </a:lnTo>
                <a:lnTo>
                  <a:pt x="12" y="8"/>
                </a:lnTo>
                <a:lnTo>
                  <a:pt x="8" y="4"/>
                </a:lnTo>
                <a:lnTo>
                  <a:pt x="4" y="0"/>
                </a:lnTo>
                <a:lnTo>
                  <a:pt x="0" y="0"/>
                </a:lnTo>
                <a:lnTo>
                  <a:pt x="0" y="0"/>
                </a:lnTo>
                <a:close/>
              </a:path>
            </a:pathLst>
          </a:custGeom>
          <a:solidFill>
            <a:srgbClr val="000000"/>
          </a:solidFill>
          <a:ln w="0">
            <a:solidFill>
              <a:schemeClr val="tx1"/>
            </a:solidFill>
            <a:prstDash val="solid"/>
            <a:round/>
            <a:headEnd/>
            <a:tailEnd/>
          </a:ln>
        </p:spPr>
        <p:txBody>
          <a:bodyPr/>
          <a:lstStyle/>
          <a:p>
            <a:endParaRPr lang="en-CA"/>
          </a:p>
        </p:txBody>
      </p:sp>
      <p:sp>
        <p:nvSpPr>
          <p:cNvPr id="132117" name="Freeform 21"/>
          <p:cNvSpPr>
            <a:spLocks noEditPoints="1"/>
          </p:cNvSpPr>
          <p:nvPr/>
        </p:nvSpPr>
        <p:spPr bwMode="auto">
          <a:xfrm>
            <a:off x="722313" y="1720850"/>
            <a:ext cx="109538" cy="122238"/>
          </a:xfrm>
          <a:custGeom>
            <a:avLst/>
            <a:gdLst>
              <a:gd name="T0" fmla="*/ 34 w 69"/>
              <a:gd name="T1" fmla="*/ 69 h 77"/>
              <a:gd name="T2" fmla="*/ 27 w 69"/>
              <a:gd name="T3" fmla="*/ 77 h 77"/>
              <a:gd name="T4" fmla="*/ 19 w 69"/>
              <a:gd name="T5" fmla="*/ 77 h 77"/>
              <a:gd name="T6" fmla="*/ 4 w 69"/>
              <a:gd name="T7" fmla="*/ 73 h 77"/>
              <a:gd name="T8" fmla="*/ 0 w 69"/>
              <a:gd name="T9" fmla="*/ 62 h 77"/>
              <a:gd name="T10" fmla="*/ 4 w 69"/>
              <a:gd name="T11" fmla="*/ 50 h 77"/>
              <a:gd name="T12" fmla="*/ 15 w 69"/>
              <a:gd name="T13" fmla="*/ 39 h 77"/>
              <a:gd name="T14" fmla="*/ 42 w 69"/>
              <a:gd name="T15" fmla="*/ 27 h 77"/>
              <a:gd name="T16" fmla="*/ 42 w 69"/>
              <a:gd name="T17" fmla="*/ 16 h 77"/>
              <a:gd name="T18" fmla="*/ 34 w 69"/>
              <a:gd name="T19" fmla="*/ 8 h 77"/>
              <a:gd name="T20" fmla="*/ 23 w 69"/>
              <a:gd name="T21" fmla="*/ 8 h 77"/>
              <a:gd name="T22" fmla="*/ 19 w 69"/>
              <a:gd name="T23" fmla="*/ 12 h 77"/>
              <a:gd name="T24" fmla="*/ 15 w 69"/>
              <a:gd name="T25" fmla="*/ 20 h 77"/>
              <a:gd name="T26" fmla="*/ 15 w 69"/>
              <a:gd name="T27" fmla="*/ 27 h 77"/>
              <a:gd name="T28" fmla="*/ 11 w 69"/>
              <a:gd name="T29" fmla="*/ 27 h 77"/>
              <a:gd name="T30" fmla="*/ 4 w 69"/>
              <a:gd name="T31" fmla="*/ 27 h 77"/>
              <a:gd name="T32" fmla="*/ 4 w 69"/>
              <a:gd name="T33" fmla="*/ 20 h 77"/>
              <a:gd name="T34" fmla="*/ 11 w 69"/>
              <a:gd name="T35" fmla="*/ 8 h 77"/>
              <a:gd name="T36" fmla="*/ 31 w 69"/>
              <a:gd name="T37" fmla="*/ 0 h 77"/>
              <a:gd name="T38" fmla="*/ 46 w 69"/>
              <a:gd name="T39" fmla="*/ 4 h 77"/>
              <a:gd name="T40" fmla="*/ 53 w 69"/>
              <a:gd name="T41" fmla="*/ 12 h 77"/>
              <a:gd name="T42" fmla="*/ 53 w 69"/>
              <a:gd name="T43" fmla="*/ 27 h 77"/>
              <a:gd name="T44" fmla="*/ 53 w 69"/>
              <a:gd name="T45" fmla="*/ 62 h 77"/>
              <a:gd name="T46" fmla="*/ 57 w 69"/>
              <a:gd name="T47" fmla="*/ 65 h 77"/>
              <a:gd name="T48" fmla="*/ 57 w 69"/>
              <a:gd name="T49" fmla="*/ 69 h 77"/>
              <a:gd name="T50" fmla="*/ 61 w 69"/>
              <a:gd name="T51" fmla="*/ 69 h 77"/>
              <a:gd name="T52" fmla="*/ 65 w 69"/>
              <a:gd name="T53" fmla="*/ 65 h 77"/>
              <a:gd name="T54" fmla="*/ 69 w 69"/>
              <a:gd name="T55" fmla="*/ 65 h 77"/>
              <a:gd name="T56" fmla="*/ 50 w 69"/>
              <a:gd name="T57" fmla="*/ 77 h 77"/>
              <a:gd name="T58" fmla="*/ 42 w 69"/>
              <a:gd name="T59" fmla="*/ 77 h 77"/>
              <a:gd name="T60" fmla="*/ 42 w 69"/>
              <a:gd name="T61" fmla="*/ 65 h 77"/>
              <a:gd name="T62" fmla="*/ 42 w 69"/>
              <a:gd name="T63" fmla="*/ 35 h 77"/>
              <a:gd name="T64" fmla="*/ 27 w 69"/>
              <a:gd name="T65" fmla="*/ 39 h 77"/>
              <a:gd name="T66" fmla="*/ 15 w 69"/>
              <a:gd name="T67" fmla="*/ 46 h 77"/>
              <a:gd name="T68" fmla="*/ 15 w 69"/>
              <a:gd name="T69" fmla="*/ 54 h 77"/>
              <a:gd name="T70" fmla="*/ 19 w 69"/>
              <a:gd name="T71" fmla="*/ 65 h 77"/>
              <a:gd name="T72" fmla="*/ 27 w 69"/>
              <a:gd name="T73" fmla="*/ 69 h 77"/>
              <a:gd name="T74" fmla="*/ 42 w 69"/>
              <a:gd name="T75"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7">
                <a:moveTo>
                  <a:pt x="42" y="65"/>
                </a:moveTo>
                <a:lnTo>
                  <a:pt x="34" y="69"/>
                </a:lnTo>
                <a:lnTo>
                  <a:pt x="31" y="73"/>
                </a:lnTo>
                <a:lnTo>
                  <a:pt x="27" y="77"/>
                </a:lnTo>
                <a:lnTo>
                  <a:pt x="23" y="77"/>
                </a:lnTo>
                <a:lnTo>
                  <a:pt x="19" y="77"/>
                </a:lnTo>
                <a:lnTo>
                  <a:pt x="11" y="77"/>
                </a:lnTo>
                <a:lnTo>
                  <a:pt x="4" y="73"/>
                </a:lnTo>
                <a:lnTo>
                  <a:pt x="0" y="69"/>
                </a:lnTo>
                <a:lnTo>
                  <a:pt x="0" y="62"/>
                </a:lnTo>
                <a:lnTo>
                  <a:pt x="0" y="54"/>
                </a:lnTo>
                <a:lnTo>
                  <a:pt x="4" y="50"/>
                </a:lnTo>
                <a:lnTo>
                  <a:pt x="8" y="46"/>
                </a:lnTo>
                <a:lnTo>
                  <a:pt x="15" y="39"/>
                </a:lnTo>
                <a:lnTo>
                  <a:pt x="27" y="35"/>
                </a:lnTo>
                <a:lnTo>
                  <a:pt x="42" y="27"/>
                </a:lnTo>
                <a:lnTo>
                  <a:pt x="42" y="27"/>
                </a:lnTo>
                <a:lnTo>
                  <a:pt x="42" y="16"/>
                </a:lnTo>
                <a:lnTo>
                  <a:pt x="38" y="12"/>
                </a:lnTo>
                <a:lnTo>
                  <a:pt x="34" y="8"/>
                </a:lnTo>
                <a:lnTo>
                  <a:pt x="27" y="8"/>
                </a:lnTo>
                <a:lnTo>
                  <a:pt x="23" y="8"/>
                </a:lnTo>
                <a:lnTo>
                  <a:pt x="19" y="8"/>
                </a:lnTo>
                <a:lnTo>
                  <a:pt x="19" y="12"/>
                </a:lnTo>
                <a:lnTo>
                  <a:pt x="15" y="16"/>
                </a:lnTo>
                <a:lnTo>
                  <a:pt x="15" y="20"/>
                </a:lnTo>
                <a:lnTo>
                  <a:pt x="15" y="23"/>
                </a:lnTo>
                <a:lnTo>
                  <a:pt x="15" y="27"/>
                </a:lnTo>
                <a:lnTo>
                  <a:pt x="11" y="27"/>
                </a:lnTo>
                <a:lnTo>
                  <a:pt x="11" y="27"/>
                </a:lnTo>
                <a:lnTo>
                  <a:pt x="8" y="27"/>
                </a:lnTo>
                <a:lnTo>
                  <a:pt x="4" y="27"/>
                </a:lnTo>
                <a:lnTo>
                  <a:pt x="4" y="23"/>
                </a:lnTo>
                <a:lnTo>
                  <a:pt x="4" y="20"/>
                </a:lnTo>
                <a:lnTo>
                  <a:pt x="4" y="12"/>
                </a:lnTo>
                <a:lnTo>
                  <a:pt x="11" y="8"/>
                </a:lnTo>
                <a:lnTo>
                  <a:pt x="19" y="4"/>
                </a:lnTo>
                <a:lnTo>
                  <a:pt x="31" y="0"/>
                </a:lnTo>
                <a:lnTo>
                  <a:pt x="38" y="0"/>
                </a:lnTo>
                <a:lnTo>
                  <a:pt x="46" y="4"/>
                </a:lnTo>
                <a:lnTo>
                  <a:pt x="50" y="8"/>
                </a:lnTo>
                <a:lnTo>
                  <a:pt x="53" y="12"/>
                </a:lnTo>
                <a:lnTo>
                  <a:pt x="53" y="16"/>
                </a:lnTo>
                <a:lnTo>
                  <a:pt x="53" y="27"/>
                </a:lnTo>
                <a:lnTo>
                  <a:pt x="53" y="50"/>
                </a:lnTo>
                <a:lnTo>
                  <a:pt x="53" y="62"/>
                </a:lnTo>
                <a:lnTo>
                  <a:pt x="57" y="65"/>
                </a:lnTo>
                <a:lnTo>
                  <a:pt x="57" y="65"/>
                </a:lnTo>
                <a:lnTo>
                  <a:pt x="57" y="69"/>
                </a:lnTo>
                <a:lnTo>
                  <a:pt x="57" y="69"/>
                </a:lnTo>
                <a:lnTo>
                  <a:pt x="57" y="69"/>
                </a:lnTo>
                <a:lnTo>
                  <a:pt x="61" y="69"/>
                </a:lnTo>
                <a:lnTo>
                  <a:pt x="61" y="69"/>
                </a:lnTo>
                <a:lnTo>
                  <a:pt x="65" y="65"/>
                </a:lnTo>
                <a:lnTo>
                  <a:pt x="69" y="62"/>
                </a:lnTo>
                <a:lnTo>
                  <a:pt x="69" y="65"/>
                </a:lnTo>
                <a:lnTo>
                  <a:pt x="57" y="77"/>
                </a:lnTo>
                <a:lnTo>
                  <a:pt x="50" y="77"/>
                </a:lnTo>
                <a:lnTo>
                  <a:pt x="46" y="77"/>
                </a:lnTo>
                <a:lnTo>
                  <a:pt x="42" y="77"/>
                </a:lnTo>
                <a:lnTo>
                  <a:pt x="42" y="73"/>
                </a:lnTo>
                <a:lnTo>
                  <a:pt x="42" y="65"/>
                </a:lnTo>
                <a:close/>
                <a:moveTo>
                  <a:pt x="42" y="62"/>
                </a:moveTo>
                <a:lnTo>
                  <a:pt x="42" y="35"/>
                </a:lnTo>
                <a:lnTo>
                  <a:pt x="31" y="39"/>
                </a:lnTo>
                <a:lnTo>
                  <a:pt x="27" y="39"/>
                </a:lnTo>
                <a:lnTo>
                  <a:pt x="19" y="42"/>
                </a:lnTo>
                <a:lnTo>
                  <a:pt x="15" y="46"/>
                </a:lnTo>
                <a:lnTo>
                  <a:pt x="15" y="50"/>
                </a:lnTo>
                <a:lnTo>
                  <a:pt x="15" y="54"/>
                </a:lnTo>
                <a:lnTo>
                  <a:pt x="15" y="62"/>
                </a:lnTo>
                <a:lnTo>
                  <a:pt x="19" y="65"/>
                </a:lnTo>
                <a:lnTo>
                  <a:pt x="19" y="69"/>
                </a:lnTo>
                <a:lnTo>
                  <a:pt x="27" y="69"/>
                </a:lnTo>
                <a:lnTo>
                  <a:pt x="31" y="65"/>
                </a:lnTo>
                <a:lnTo>
                  <a:pt x="42" y="62"/>
                </a:lnTo>
                <a:close/>
              </a:path>
            </a:pathLst>
          </a:custGeom>
          <a:solidFill>
            <a:srgbClr val="000000"/>
          </a:solidFill>
          <a:ln w="0">
            <a:solidFill>
              <a:schemeClr val="tx1"/>
            </a:solidFill>
            <a:prstDash val="solid"/>
            <a:round/>
            <a:headEnd/>
            <a:tailEnd/>
          </a:ln>
        </p:spPr>
        <p:txBody>
          <a:bodyPr/>
          <a:lstStyle/>
          <a:p>
            <a:endParaRPr lang="en-CA"/>
          </a:p>
        </p:txBody>
      </p:sp>
      <p:sp>
        <p:nvSpPr>
          <p:cNvPr id="132118" name="Freeform 22"/>
          <p:cNvSpPr>
            <a:spLocks noEditPoints="1"/>
          </p:cNvSpPr>
          <p:nvPr/>
        </p:nvSpPr>
        <p:spPr bwMode="auto">
          <a:xfrm>
            <a:off x="4652963" y="1720850"/>
            <a:ext cx="109538" cy="122238"/>
          </a:xfrm>
          <a:custGeom>
            <a:avLst/>
            <a:gdLst>
              <a:gd name="T0" fmla="*/ 35 w 69"/>
              <a:gd name="T1" fmla="*/ 69 h 77"/>
              <a:gd name="T2" fmla="*/ 27 w 69"/>
              <a:gd name="T3" fmla="*/ 77 h 77"/>
              <a:gd name="T4" fmla="*/ 19 w 69"/>
              <a:gd name="T5" fmla="*/ 77 h 77"/>
              <a:gd name="T6" fmla="*/ 4 w 69"/>
              <a:gd name="T7" fmla="*/ 73 h 77"/>
              <a:gd name="T8" fmla="*/ 0 w 69"/>
              <a:gd name="T9" fmla="*/ 62 h 77"/>
              <a:gd name="T10" fmla="*/ 4 w 69"/>
              <a:gd name="T11" fmla="*/ 50 h 77"/>
              <a:gd name="T12" fmla="*/ 16 w 69"/>
              <a:gd name="T13" fmla="*/ 39 h 77"/>
              <a:gd name="T14" fmla="*/ 42 w 69"/>
              <a:gd name="T15" fmla="*/ 27 h 77"/>
              <a:gd name="T16" fmla="*/ 42 w 69"/>
              <a:gd name="T17" fmla="*/ 16 h 77"/>
              <a:gd name="T18" fmla="*/ 35 w 69"/>
              <a:gd name="T19" fmla="*/ 8 h 77"/>
              <a:gd name="T20" fmla="*/ 23 w 69"/>
              <a:gd name="T21" fmla="*/ 8 h 77"/>
              <a:gd name="T22" fmla="*/ 19 w 69"/>
              <a:gd name="T23" fmla="*/ 12 h 77"/>
              <a:gd name="T24" fmla="*/ 19 w 69"/>
              <a:gd name="T25" fmla="*/ 20 h 77"/>
              <a:gd name="T26" fmla="*/ 16 w 69"/>
              <a:gd name="T27" fmla="*/ 27 h 77"/>
              <a:gd name="T28" fmla="*/ 12 w 69"/>
              <a:gd name="T29" fmla="*/ 27 h 77"/>
              <a:gd name="T30" fmla="*/ 4 w 69"/>
              <a:gd name="T31" fmla="*/ 27 h 77"/>
              <a:gd name="T32" fmla="*/ 4 w 69"/>
              <a:gd name="T33" fmla="*/ 20 h 77"/>
              <a:gd name="T34" fmla="*/ 12 w 69"/>
              <a:gd name="T35" fmla="*/ 8 h 77"/>
              <a:gd name="T36" fmla="*/ 31 w 69"/>
              <a:gd name="T37" fmla="*/ 0 h 77"/>
              <a:gd name="T38" fmla="*/ 46 w 69"/>
              <a:gd name="T39" fmla="*/ 4 h 77"/>
              <a:gd name="T40" fmla="*/ 54 w 69"/>
              <a:gd name="T41" fmla="*/ 12 h 77"/>
              <a:gd name="T42" fmla="*/ 54 w 69"/>
              <a:gd name="T43" fmla="*/ 27 h 77"/>
              <a:gd name="T44" fmla="*/ 54 w 69"/>
              <a:gd name="T45" fmla="*/ 62 h 77"/>
              <a:gd name="T46" fmla="*/ 58 w 69"/>
              <a:gd name="T47" fmla="*/ 65 h 77"/>
              <a:gd name="T48" fmla="*/ 58 w 69"/>
              <a:gd name="T49" fmla="*/ 69 h 77"/>
              <a:gd name="T50" fmla="*/ 62 w 69"/>
              <a:gd name="T51" fmla="*/ 69 h 77"/>
              <a:gd name="T52" fmla="*/ 65 w 69"/>
              <a:gd name="T53" fmla="*/ 65 h 77"/>
              <a:gd name="T54" fmla="*/ 69 w 69"/>
              <a:gd name="T55" fmla="*/ 65 h 77"/>
              <a:gd name="T56" fmla="*/ 50 w 69"/>
              <a:gd name="T57" fmla="*/ 77 h 77"/>
              <a:gd name="T58" fmla="*/ 42 w 69"/>
              <a:gd name="T59" fmla="*/ 77 h 77"/>
              <a:gd name="T60" fmla="*/ 42 w 69"/>
              <a:gd name="T61" fmla="*/ 65 h 77"/>
              <a:gd name="T62" fmla="*/ 42 w 69"/>
              <a:gd name="T63" fmla="*/ 35 h 77"/>
              <a:gd name="T64" fmla="*/ 27 w 69"/>
              <a:gd name="T65" fmla="*/ 39 h 77"/>
              <a:gd name="T66" fmla="*/ 16 w 69"/>
              <a:gd name="T67" fmla="*/ 46 h 77"/>
              <a:gd name="T68" fmla="*/ 16 w 69"/>
              <a:gd name="T69" fmla="*/ 54 h 77"/>
              <a:gd name="T70" fmla="*/ 19 w 69"/>
              <a:gd name="T71" fmla="*/ 65 h 77"/>
              <a:gd name="T72" fmla="*/ 27 w 69"/>
              <a:gd name="T73" fmla="*/ 69 h 77"/>
              <a:gd name="T74" fmla="*/ 42 w 69"/>
              <a:gd name="T75"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7">
                <a:moveTo>
                  <a:pt x="42" y="65"/>
                </a:moveTo>
                <a:lnTo>
                  <a:pt x="35" y="69"/>
                </a:lnTo>
                <a:lnTo>
                  <a:pt x="31" y="73"/>
                </a:lnTo>
                <a:lnTo>
                  <a:pt x="27" y="77"/>
                </a:lnTo>
                <a:lnTo>
                  <a:pt x="23" y="77"/>
                </a:lnTo>
                <a:lnTo>
                  <a:pt x="19" y="77"/>
                </a:lnTo>
                <a:lnTo>
                  <a:pt x="12" y="77"/>
                </a:lnTo>
                <a:lnTo>
                  <a:pt x="4" y="73"/>
                </a:lnTo>
                <a:lnTo>
                  <a:pt x="0" y="69"/>
                </a:lnTo>
                <a:lnTo>
                  <a:pt x="0" y="62"/>
                </a:lnTo>
                <a:lnTo>
                  <a:pt x="0" y="54"/>
                </a:lnTo>
                <a:lnTo>
                  <a:pt x="4" y="50"/>
                </a:lnTo>
                <a:lnTo>
                  <a:pt x="8" y="46"/>
                </a:lnTo>
                <a:lnTo>
                  <a:pt x="16" y="39"/>
                </a:lnTo>
                <a:lnTo>
                  <a:pt x="27" y="35"/>
                </a:lnTo>
                <a:lnTo>
                  <a:pt x="42" y="27"/>
                </a:lnTo>
                <a:lnTo>
                  <a:pt x="42" y="27"/>
                </a:lnTo>
                <a:lnTo>
                  <a:pt x="42" y="16"/>
                </a:lnTo>
                <a:lnTo>
                  <a:pt x="39" y="12"/>
                </a:lnTo>
                <a:lnTo>
                  <a:pt x="35" y="8"/>
                </a:lnTo>
                <a:lnTo>
                  <a:pt x="27" y="8"/>
                </a:lnTo>
                <a:lnTo>
                  <a:pt x="23" y="8"/>
                </a:lnTo>
                <a:lnTo>
                  <a:pt x="19" y="8"/>
                </a:lnTo>
                <a:lnTo>
                  <a:pt x="19" y="12"/>
                </a:lnTo>
                <a:lnTo>
                  <a:pt x="16" y="16"/>
                </a:lnTo>
                <a:lnTo>
                  <a:pt x="19" y="20"/>
                </a:lnTo>
                <a:lnTo>
                  <a:pt x="16" y="23"/>
                </a:lnTo>
                <a:lnTo>
                  <a:pt x="16" y="27"/>
                </a:lnTo>
                <a:lnTo>
                  <a:pt x="12" y="27"/>
                </a:lnTo>
                <a:lnTo>
                  <a:pt x="12" y="27"/>
                </a:lnTo>
                <a:lnTo>
                  <a:pt x="8" y="27"/>
                </a:lnTo>
                <a:lnTo>
                  <a:pt x="4" y="27"/>
                </a:lnTo>
                <a:lnTo>
                  <a:pt x="4" y="23"/>
                </a:lnTo>
                <a:lnTo>
                  <a:pt x="4" y="20"/>
                </a:lnTo>
                <a:lnTo>
                  <a:pt x="4" y="12"/>
                </a:lnTo>
                <a:lnTo>
                  <a:pt x="12" y="8"/>
                </a:lnTo>
                <a:lnTo>
                  <a:pt x="19" y="4"/>
                </a:lnTo>
                <a:lnTo>
                  <a:pt x="31" y="0"/>
                </a:lnTo>
                <a:lnTo>
                  <a:pt x="39" y="0"/>
                </a:lnTo>
                <a:lnTo>
                  <a:pt x="46" y="4"/>
                </a:lnTo>
                <a:lnTo>
                  <a:pt x="50" y="8"/>
                </a:lnTo>
                <a:lnTo>
                  <a:pt x="54" y="12"/>
                </a:lnTo>
                <a:lnTo>
                  <a:pt x="54" y="16"/>
                </a:lnTo>
                <a:lnTo>
                  <a:pt x="54" y="27"/>
                </a:lnTo>
                <a:lnTo>
                  <a:pt x="54" y="50"/>
                </a:lnTo>
                <a:lnTo>
                  <a:pt x="54" y="62"/>
                </a:lnTo>
                <a:lnTo>
                  <a:pt x="58" y="65"/>
                </a:lnTo>
                <a:lnTo>
                  <a:pt x="58" y="65"/>
                </a:lnTo>
                <a:lnTo>
                  <a:pt x="58" y="69"/>
                </a:lnTo>
                <a:lnTo>
                  <a:pt x="58" y="69"/>
                </a:lnTo>
                <a:lnTo>
                  <a:pt x="58" y="69"/>
                </a:lnTo>
                <a:lnTo>
                  <a:pt x="62" y="69"/>
                </a:lnTo>
                <a:lnTo>
                  <a:pt x="62" y="69"/>
                </a:lnTo>
                <a:lnTo>
                  <a:pt x="65" y="65"/>
                </a:lnTo>
                <a:lnTo>
                  <a:pt x="69" y="62"/>
                </a:lnTo>
                <a:lnTo>
                  <a:pt x="69" y="65"/>
                </a:lnTo>
                <a:lnTo>
                  <a:pt x="58" y="77"/>
                </a:lnTo>
                <a:lnTo>
                  <a:pt x="50" y="77"/>
                </a:lnTo>
                <a:lnTo>
                  <a:pt x="46" y="77"/>
                </a:lnTo>
                <a:lnTo>
                  <a:pt x="42" y="77"/>
                </a:lnTo>
                <a:lnTo>
                  <a:pt x="42" y="73"/>
                </a:lnTo>
                <a:lnTo>
                  <a:pt x="42" y="65"/>
                </a:lnTo>
                <a:close/>
                <a:moveTo>
                  <a:pt x="42" y="62"/>
                </a:moveTo>
                <a:lnTo>
                  <a:pt x="42" y="35"/>
                </a:lnTo>
                <a:lnTo>
                  <a:pt x="31" y="39"/>
                </a:lnTo>
                <a:lnTo>
                  <a:pt x="27" y="39"/>
                </a:lnTo>
                <a:lnTo>
                  <a:pt x="19" y="42"/>
                </a:lnTo>
                <a:lnTo>
                  <a:pt x="16" y="46"/>
                </a:lnTo>
                <a:lnTo>
                  <a:pt x="16" y="50"/>
                </a:lnTo>
                <a:lnTo>
                  <a:pt x="16" y="54"/>
                </a:lnTo>
                <a:lnTo>
                  <a:pt x="16" y="62"/>
                </a:lnTo>
                <a:lnTo>
                  <a:pt x="19" y="65"/>
                </a:lnTo>
                <a:lnTo>
                  <a:pt x="19" y="69"/>
                </a:lnTo>
                <a:lnTo>
                  <a:pt x="27" y="69"/>
                </a:lnTo>
                <a:lnTo>
                  <a:pt x="31" y="65"/>
                </a:lnTo>
                <a:lnTo>
                  <a:pt x="42" y="62"/>
                </a:lnTo>
                <a:close/>
              </a:path>
            </a:pathLst>
          </a:custGeom>
          <a:solidFill>
            <a:srgbClr val="000000"/>
          </a:solidFill>
          <a:ln w="0">
            <a:solidFill>
              <a:schemeClr val="tx1"/>
            </a:solidFill>
            <a:prstDash val="solid"/>
            <a:round/>
            <a:headEnd/>
            <a:tailEnd/>
          </a:ln>
        </p:spPr>
        <p:txBody>
          <a:bodyPr/>
          <a:lstStyle/>
          <a:p>
            <a:endParaRPr lang="en-CA"/>
          </a:p>
        </p:txBody>
      </p:sp>
      <p:sp>
        <p:nvSpPr>
          <p:cNvPr id="132119" name="Line 23"/>
          <p:cNvSpPr>
            <a:spLocks noChangeShapeType="1"/>
          </p:cNvSpPr>
          <p:nvPr/>
        </p:nvSpPr>
        <p:spPr bwMode="auto">
          <a:xfrm>
            <a:off x="941388" y="2170113"/>
            <a:ext cx="3270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20" name="Line 24"/>
          <p:cNvSpPr>
            <a:spLocks noChangeShapeType="1"/>
          </p:cNvSpPr>
          <p:nvPr/>
        </p:nvSpPr>
        <p:spPr bwMode="auto">
          <a:xfrm>
            <a:off x="941388" y="2389188"/>
            <a:ext cx="3270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21" name="Line 25"/>
          <p:cNvSpPr>
            <a:spLocks noChangeShapeType="1"/>
          </p:cNvSpPr>
          <p:nvPr/>
        </p:nvSpPr>
        <p:spPr bwMode="auto">
          <a:xfrm>
            <a:off x="941388" y="2716213"/>
            <a:ext cx="1090613"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22" name="Freeform 26"/>
          <p:cNvSpPr>
            <a:spLocks/>
          </p:cNvSpPr>
          <p:nvPr/>
        </p:nvSpPr>
        <p:spPr bwMode="auto">
          <a:xfrm>
            <a:off x="2470150" y="1952625"/>
            <a:ext cx="982663" cy="654050"/>
          </a:xfrm>
          <a:custGeom>
            <a:avLst/>
            <a:gdLst>
              <a:gd name="T0" fmla="*/ 0 w 619"/>
              <a:gd name="T1" fmla="*/ 412 h 412"/>
              <a:gd name="T2" fmla="*/ 137 w 619"/>
              <a:gd name="T3" fmla="*/ 412 h 412"/>
              <a:gd name="T4" fmla="*/ 137 w 619"/>
              <a:gd name="T5" fmla="*/ 0 h 412"/>
              <a:gd name="T6" fmla="*/ 619 w 619"/>
              <a:gd name="T7" fmla="*/ 0 h 412"/>
            </a:gdLst>
            <a:ahLst/>
            <a:cxnLst>
              <a:cxn ang="0">
                <a:pos x="T0" y="T1"/>
              </a:cxn>
              <a:cxn ang="0">
                <a:pos x="T2" y="T3"/>
              </a:cxn>
              <a:cxn ang="0">
                <a:pos x="T4" y="T5"/>
              </a:cxn>
              <a:cxn ang="0">
                <a:pos x="T6" y="T7"/>
              </a:cxn>
            </a:cxnLst>
            <a:rect l="0" t="0" r="r" b="b"/>
            <a:pathLst>
              <a:path w="619" h="412">
                <a:moveTo>
                  <a:pt x="0" y="412"/>
                </a:moveTo>
                <a:lnTo>
                  <a:pt x="137" y="412"/>
                </a:lnTo>
                <a:lnTo>
                  <a:pt x="137" y="0"/>
                </a:lnTo>
                <a:lnTo>
                  <a:pt x="619"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23" name="Line 27"/>
          <p:cNvSpPr>
            <a:spLocks noChangeShapeType="1"/>
          </p:cNvSpPr>
          <p:nvPr/>
        </p:nvSpPr>
        <p:spPr bwMode="auto">
          <a:xfrm>
            <a:off x="3889375" y="1843088"/>
            <a:ext cx="217488"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24" name="Line 28"/>
          <p:cNvSpPr>
            <a:spLocks noChangeShapeType="1"/>
          </p:cNvSpPr>
          <p:nvPr/>
        </p:nvSpPr>
        <p:spPr bwMode="auto">
          <a:xfrm>
            <a:off x="4872038" y="2716213"/>
            <a:ext cx="3270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25" name="Freeform 29"/>
          <p:cNvSpPr>
            <a:spLocks/>
          </p:cNvSpPr>
          <p:nvPr/>
        </p:nvSpPr>
        <p:spPr bwMode="auto">
          <a:xfrm>
            <a:off x="6291263" y="1952625"/>
            <a:ext cx="1092200" cy="546100"/>
          </a:xfrm>
          <a:custGeom>
            <a:avLst/>
            <a:gdLst>
              <a:gd name="T0" fmla="*/ 0 w 688"/>
              <a:gd name="T1" fmla="*/ 344 h 344"/>
              <a:gd name="T2" fmla="*/ 207 w 688"/>
              <a:gd name="T3" fmla="*/ 344 h 344"/>
              <a:gd name="T4" fmla="*/ 207 w 688"/>
              <a:gd name="T5" fmla="*/ 0 h 344"/>
              <a:gd name="T6" fmla="*/ 688 w 688"/>
              <a:gd name="T7" fmla="*/ 0 h 344"/>
            </a:gdLst>
            <a:ahLst/>
            <a:cxnLst>
              <a:cxn ang="0">
                <a:pos x="T0" y="T1"/>
              </a:cxn>
              <a:cxn ang="0">
                <a:pos x="T2" y="T3"/>
              </a:cxn>
              <a:cxn ang="0">
                <a:pos x="T4" y="T5"/>
              </a:cxn>
              <a:cxn ang="0">
                <a:pos x="T6" y="T7"/>
              </a:cxn>
            </a:cxnLst>
            <a:rect l="0" t="0" r="r" b="b"/>
            <a:pathLst>
              <a:path w="688" h="344">
                <a:moveTo>
                  <a:pt x="0" y="344"/>
                </a:moveTo>
                <a:lnTo>
                  <a:pt x="207" y="344"/>
                </a:lnTo>
                <a:lnTo>
                  <a:pt x="207" y="0"/>
                </a:lnTo>
                <a:lnTo>
                  <a:pt x="688"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26" name="Line 30"/>
          <p:cNvSpPr>
            <a:spLocks noChangeShapeType="1"/>
          </p:cNvSpPr>
          <p:nvPr/>
        </p:nvSpPr>
        <p:spPr bwMode="auto">
          <a:xfrm>
            <a:off x="7820025" y="1843088"/>
            <a:ext cx="21907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27" name="Line 31"/>
          <p:cNvSpPr>
            <a:spLocks noChangeShapeType="1"/>
          </p:cNvSpPr>
          <p:nvPr/>
        </p:nvSpPr>
        <p:spPr bwMode="auto">
          <a:xfrm>
            <a:off x="4872038" y="2498725"/>
            <a:ext cx="3270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2128" name="Freeform 32"/>
          <p:cNvSpPr>
            <a:spLocks/>
          </p:cNvSpPr>
          <p:nvPr/>
        </p:nvSpPr>
        <p:spPr bwMode="auto">
          <a:xfrm>
            <a:off x="1268413" y="2060575"/>
            <a:ext cx="217488" cy="438150"/>
          </a:xfrm>
          <a:custGeom>
            <a:avLst/>
            <a:gdLst>
              <a:gd name="T0" fmla="*/ 137 w 137"/>
              <a:gd name="T1" fmla="*/ 0 h 276"/>
              <a:gd name="T2" fmla="*/ 0 w 137"/>
              <a:gd name="T3" fmla="*/ 0 h 276"/>
              <a:gd name="T4" fmla="*/ 0 w 137"/>
              <a:gd name="T5" fmla="*/ 276 h 276"/>
              <a:gd name="T6" fmla="*/ 137 w 137"/>
              <a:gd name="T7" fmla="*/ 276 h 276"/>
            </a:gdLst>
            <a:ahLst/>
            <a:cxnLst>
              <a:cxn ang="0">
                <a:pos x="T0" y="T1"/>
              </a:cxn>
              <a:cxn ang="0">
                <a:pos x="T2" y="T3"/>
              </a:cxn>
              <a:cxn ang="0">
                <a:pos x="T4" y="T5"/>
              </a:cxn>
              <a:cxn ang="0">
                <a:pos x="T6" y="T7"/>
              </a:cxn>
            </a:cxnLst>
            <a:rect l="0" t="0" r="r" b="b"/>
            <a:pathLst>
              <a:path w="137" h="276">
                <a:moveTo>
                  <a:pt x="137" y="0"/>
                </a:moveTo>
                <a:lnTo>
                  <a:pt x="0" y="0"/>
                </a:lnTo>
                <a:lnTo>
                  <a:pt x="0" y="276"/>
                </a:lnTo>
                <a:lnTo>
                  <a:pt x="137" y="27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29" name="Freeform 33"/>
          <p:cNvSpPr>
            <a:spLocks/>
          </p:cNvSpPr>
          <p:nvPr/>
        </p:nvSpPr>
        <p:spPr bwMode="auto">
          <a:xfrm>
            <a:off x="2251075" y="2389188"/>
            <a:ext cx="219075" cy="436563"/>
          </a:xfrm>
          <a:custGeom>
            <a:avLst/>
            <a:gdLst>
              <a:gd name="T0" fmla="*/ 0 w 138"/>
              <a:gd name="T1" fmla="*/ 0 h 275"/>
              <a:gd name="T2" fmla="*/ 53 w 138"/>
              <a:gd name="T3" fmla="*/ 11 h 275"/>
              <a:gd name="T4" fmla="*/ 96 w 138"/>
              <a:gd name="T5" fmla="*/ 42 h 275"/>
              <a:gd name="T6" fmla="*/ 126 w 138"/>
              <a:gd name="T7" fmla="*/ 84 h 275"/>
              <a:gd name="T8" fmla="*/ 138 w 138"/>
              <a:gd name="T9" fmla="*/ 137 h 275"/>
              <a:gd name="T10" fmla="*/ 126 w 138"/>
              <a:gd name="T11" fmla="*/ 191 h 275"/>
              <a:gd name="T12" fmla="*/ 96 w 138"/>
              <a:gd name="T13" fmla="*/ 233 h 275"/>
              <a:gd name="T14" fmla="*/ 53 w 138"/>
              <a:gd name="T15" fmla="*/ 264 h 275"/>
              <a:gd name="T16" fmla="*/ 0 w 138"/>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75">
                <a:moveTo>
                  <a:pt x="0" y="0"/>
                </a:moveTo>
                <a:lnTo>
                  <a:pt x="53" y="11"/>
                </a:lnTo>
                <a:lnTo>
                  <a:pt x="96" y="42"/>
                </a:lnTo>
                <a:lnTo>
                  <a:pt x="126" y="84"/>
                </a:lnTo>
                <a:lnTo>
                  <a:pt x="138" y="137"/>
                </a:lnTo>
                <a:lnTo>
                  <a:pt x="126" y="191"/>
                </a:lnTo>
                <a:lnTo>
                  <a:pt x="96" y="233"/>
                </a:lnTo>
                <a:lnTo>
                  <a:pt x="53" y="264"/>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0" name="Freeform 34"/>
          <p:cNvSpPr>
            <a:spLocks/>
          </p:cNvSpPr>
          <p:nvPr/>
        </p:nvSpPr>
        <p:spPr bwMode="auto">
          <a:xfrm>
            <a:off x="2032000" y="2389188"/>
            <a:ext cx="219075" cy="436563"/>
          </a:xfrm>
          <a:custGeom>
            <a:avLst/>
            <a:gdLst>
              <a:gd name="T0" fmla="*/ 138 w 138"/>
              <a:gd name="T1" fmla="*/ 0 h 275"/>
              <a:gd name="T2" fmla="*/ 0 w 138"/>
              <a:gd name="T3" fmla="*/ 0 h 275"/>
              <a:gd name="T4" fmla="*/ 0 w 138"/>
              <a:gd name="T5" fmla="*/ 275 h 275"/>
              <a:gd name="T6" fmla="*/ 138 w 138"/>
              <a:gd name="T7" fmla="*/ 275 h 275"/>
            </a:gdLst>
            <a:ahLst/>
            <a:cxnLst>
              <a:cxn ang="0">
                <a:pos x="T0" y="T1"/>
              </a:cxn>
              <a:cxn ang="0">
                <a:pos x="T2" y="T3"/>
              </a:cxn>
              <a:cxn ang="0">
                <a:pos x="T4" y="T5"/>
              </a:cxn>
              <a:cxn ang="0">
                <a:pos x="T6" y="T7"/>
              </a:cxn>
            </a:cxnLst>
            <a:rect l="0" t="0" r="r" b="b"/>
            <a:pathLst>
              <a:path w="138" h="275">
                <a:moveTo>
                  <a:pt x="138" y="0"/>
                </a:moveTo>
                <a:lnTo>
                  <a:pt x="0" y="0"/>
                </a:lnTo>
                <a:lnTo>
                  <a:pt x="0" y="275"/>
                </a:lnTo>
                <a:lnTo>
                  <a:pt x="138"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1" name="Freeform 35"/>
          <p:cNvSpPr>
            <a:spLocks/>
          </p:cNvSpPr>
          <p:nvPr/>
        </p:nvSpPr>
        <p:spPr bwMode="auto">
          <a:xfrm>
            <a:off x="3452813" y="1624013"/>
            <a:ext cx="107950" cy="436563"/>
          </a:xfrm>
          <a:custGeom>
            <a:avLst/>
            <a:gdLst>
              <a:gd name="T0" fmla="*/ 0 w 68"/>
              <a:gd name="T1" fmla="*/ 0 h 275"/>
              <a:gd name="T2" fmla="*/ 38 w 68"/>
              <a:gd name="T3" fmla="*/ 39 h 275"/>
              <a:gd name="T4" fmla="*/ 61 w 68"/>
              <a:gd name="T5" fmla="*/ 88 h 275"/>
              <a:gd name="T6" fmla="*/ 68 w 68"/>
              <a:gd name="T7" fmla="*/ 142 h 275"/>
              <a:gd name="T8" fmla="*/ 61 w 68"/>
              <a:gd name="T9" fmla="*/ 191 h 275"/>
              <a:gd name="T10" fmla="*/ 34 w 68"/>
              <a:gd name="T11" fmla="*/ 241 h 275"/>
              <a:gd name="T12" fmla="*/ 19 w 68"/>
              <a:gd name="T13" fmla="*/ 260 h 275"/>
              <a:gd name="T14" fmla="*/ 0 w 68"/>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75">
                <a:moveTo>
                  <a:pt x="0" y="0"/>
                </a:moveTo>
                <a:lnTo>
                  <a:pt x="38" y="39"/>
                </a:lnTo>
                <a:lnTo>
                  <a:pt x="61" y="88"/>
                </a:lnTo>
                <a:lnTo>
                  <a:pt x="68" y="142"/>
                </a:lnTo>
                <a:lnTo>
                  <a:pt x="61" y="191"/>
                </a:lnTo>
                <a:lnTo>
                  <a:pt x="34"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2" name="Freeform 36"/>
          <p:cNvSpPr>
            <a:spLocks/>
          </p:cNvSpPr>
          <p:nvPr/>
        </p:nvSpPr>
        <p:spPr bwMode="auto">
          <a:xfrm>
            <a:off x="3343275" y="1624013"/>
            <a:ext cx="109538" cy="436563"/>
          </a:xfrm>
          <a:custGeom>
            <a:avLst/>
            <a:gdLst>
              <a:gd name="T0" fmla="*/ 0 w 69"/>
              <a:gd name="T1" fmla="*/ 0 h 275"/>
              <a:gd name="T2" fmla="*/ 38 w 69"/>
              <a:gd name="T3" fmla="*/ 39 h 275"/>
              <a:gd name="T4" fmla="*/ 61 w 69"/>
              <a:gd name="T5" fmla="*/ 88 h 275"/>
              <a:gd name="T6" fmla="*/ 69 w 69"/>
              <a:gd name="T7" fmla="*/ 142 h 275"/>
              <a:gd name="T8" fmla="*/ 61 w 69"/>
              <a:gd name="T9" fmla="*/ 191 h 275"/>
              <a:gd name="T10" fmla="*/ 34 w 69"/>
              <a:gd name="T11" fmla="*/ 241 h 275"/>
              <a:gd name="T12" fmla="*/ 19 w 69"/>
              <a:gd name="T13" fmla="*/ 260 h 275"/>
              <a:gd name="T14" fmla="*/ 0 w 69"/>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75">
                <a:moveTo>
                  <a:pt x="0" y="0"/>
                </a:moveTo>
                <a:lnTo>
                  <a:pt x="38" y="39"/>
                </a:lnTo>
                <a:lnTo>
                  <a:pt x="61" y="88"/>
                </a:lnTo>
                <a:lnTo>
                  <a:pt x="69" y="142"/>
                </a:lnTo>
                <a:lnTo>
                  <a:pt x="61" y="191"/>
                </a:lnTo>
                <a:lnTo>
                  <a:pt x="34"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3" name="Freeform 37"/>
          <p:cNvSpPr>
            <a:spLocks/>
          </p:cNvSpPr>
          <p:nvPr/>
        </p:nvSpPr>
        <p:spPr bwMode="auto">
          <a:xfrm>
            <a:off x="3452813" y="1624013"/>
            <a:ext cx="436563" cy="219075"/>
          </a:xfrm>
          <a:custGeom>
            <a:avLst/>
            <a:gdLst>
              <a:gd name="T0" fmla="*/ 0 w 275"/>
              <a:gd name="T1" fmla="*/ 0 h 138"/>
              <a:gd name="T2" fmla="*/ 0 w 275"/>
              <a:gd name="T3" fmla="*/ 0 h 138"/>
              <a:gd name="T4" fmla="*/ 3 w 275"/>
              <a:gd name="T5" fmla="*/ 0 h 138"/>
              <a:gd name="T6" fmla="*/ 11 w 275"/>
              <a:gd name="T7" fmla="*/ 0 h 138"/>
              <a:gd name="T8" fmla="*/ 26 w 275"/>
              <a:gd name="T9" fmla="*/ 0 h 138"/>
              <a:gd name="T10" fmla="*/ 42 w 275"/>
              <a:gd name="T11" fmla="*/ 4 h 138"/>
              <a:gd name="T12" fmla="*/ 61 w 275"/>
              <a:gd name="T13" fmla="*/ 4 h 138"/>
              <a:gd name="T14" fmla="*/ 76 w 275"/>
              <a:gd name="T15" fmla="*/ 4 h 138"/>
              <a:gd name="T16" fmla="*/ 91 w 275"/>
              <a:gd name="T17" fmla="*/ 8 h 138"/>
              <a:gd name="T18" fmla="*/ 103 w 275"/>
              <a:gd name="T19" fmla="*/ 12 h 138"/>
              <a:gd name="T20" fmla="*/ 114 w 275"/>
              <a:gd name="T21" fmla="*/ 16 h 138"/>
              <a:gd name="T22" fmla="*/ 126 w 275"/>
              <a:gd name="T23" fmla="*/ 19 h 138"/>
              <a:gd name="T24" fmla="*/ 137 w 275"/>
              <a:gd name="T25" fmla="*/ 23 h 138"/>
              <a:gd name="T26" fmla="*/ 149 w 275"/>
              <a:gd name="T27" fmla="*/ 27 h 138"/>
              <a:gd name="T28" fmla="*/ 160 w 275"/>
              <a:gd name="T29" fmla="*/ 35 h 138"/>
              <a:gd name="T30" fmla="*/ 172 w 275"/>
              <a:gd name="T31" fmla="*/ 46 h 138"/>
              <a:gd name="T32" fmla="*/ 183 w 275"/>
              <a:gd name="T33" fmla="*/ 54 h 138"/>
              <a:gd name="T34" fmla="*/ 198 w 275"/>
              <a:gd name="T35" fmla="*/ 69 h 138"/>
              <a:gd name="T36" fmla="*/ 214 w 275"/>
              <a:gd name="T37" fmla="*/ 81 h 138"/>
              <a:gd name="T38" fmla="*/ 233 w 275"/>
              <a:gd name="T39" fmla="*/ 96 h 138"/>
              <a:gd name="T40" fmla="*/ 248 w 275"/>
              <a:gd name="T41" fmla="*/ 115 h 138"/>
              <a:gd name="T42" fmla="*/ 263 w 275"/>
              <a:gd name="T43" fmla="*/ 126 h 138"/>
              <a:gd name="T44" fmla="*/ 271 w 275"/>
              <a:gd name="T45" fmla="*/ 134 h 138"/>
              <a:gd name="T46" fmla="*/ 275 w 275"/>
              <a:gd name="T47" fmla="*/ 138 h 138"/>
              <a:gd name="T48" fmla="*/ 275 w 275"/>
              <a:gd name="T4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8">
                <a:moveTo>
                  <a:pt x="0" y="0"/>
                </a:moveTo>
                <a:lnTo>
                  <a:pt x="0" y="0"/>
                </a:lnTo>
                <a:lnTo>
                  <a:pt x="3" y="0"/>
                </a:lnTo>
                <a:lnTo>
                  <a:pt x="11" y="0"/>
                </a:lnTo>
                <a:lnTo>
                  <a:pt x="26" y="0"/>
                </a:lnTo>
                <a:lnTo>
                  <a:pt x="42" y="4"/>
                </a:lnTo>
                <a:lnTo>
                  <a:pt x="61" y="4"/>
                </a:lnTo>
                <a:lnTo>
                  <a:pt x="76" y="4"/>
                </a:lnTo>
                <a:lnTo>
                  <a:pt x="91" y="8"/>
                </a:lnTo>
                <a:lnTo>
                  <a:pt x="103" y="12"/>
                </a:lnTo>
                <a:lnTo>
                  <a:pt x="114" y="16"/>
                </a:lnTo>
                <a:lnTo>
                  <a:pt x="126" y="19"/>
                </a:lnTo>
                <a:lnTo>
                  <a:pt x="137" y="23"/>
                </a:lnTo>
                <a:lnTo>
                  <a:pt x="149" y="27"/>
                </a:lnTo>
                <a:lnTo>
                  <a:pt x="160" y="35"/>
                </a:lnTo>
                <a:lnTo>
                  <a:pt x="172" y="46"/>
                </a:lnTo>
                <a:lnTo>
                  <a:pt x="183" y="54"/>
                </a:lnTo>
                <a:lnTo>
                  <a:pt x="198" y="69"/>
                </a:lnTo>
                <a:lnTo>
                  <a:pt x="214" y="81"/>
                </a:lnTo>
                <a:lnTo>
                  <a:pt x="233" y="96"/>
                </a:lnTo>
                <a:lnTo>
                  <a:pt x="248" y="115"/>
                </a:lnTo>
                <a:lnTo>
                  <a:pt x="263" y="126"/>
                </a:lnTo>
                <a:lnTo>
                  <a:pt x="271" y="134"/>
                </a:lnTo>
                <a:lnTo>
                  <a:pt x="275" y="138"/>
                </a:lnTo>
                <a:lnTo>
                  <a:pt x="275"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4" name="Freeform 38"/>
          <p:cNvSpPr>
            <a:spLocks/>
          </p:cNvSpPr>
          <p:nvPr/>
        </p:nvSpPr>
        <p:spPr bwMode="auto">
          <a:xfrm>
            <a:off x="3452813" y="1843088"/>
            <a:ext cx="436563" cy="217488"/>
          </a:xfrm>
          <a:custGeom>
            <a:avLst/>
            <a:gdLst>
              <a:gd name="T0" fmla="*/ 0 w 275"/>
              <a:gd name="T1" fmla="*/ 137 h 137"/>
              <a:gd name="T2" fmla="*/ 0 w 275"/>
              <a:gd name="T3" fmla="*/ 137 h 137"/>
              <a:gd name="T4" fmla="*/ 3 w 275"/>
              <a:gd name="T5" fmla="*/ 137 h 137"/>
              <a:gd name="T6" fmla="*/ 11 w 275"/>
              <a:gd name="T7" fmla="*/ 137 h 137"/>
              <a:gd name="T8" fmla="*/ 26 w 275"/>
              <a:gd name="T9" fmla="*/ 137 h 137"/>
              <a:gd name="T10" fmla="*/ 42 w 275"/>
              <a:gd name="T11" fmla="*/ 134 h 137"/>
              <a:gd name="T12" fmla="*/ 61 w 275"/>
              <a:gd name="T13" fmla="*/ 134 h 137"/>
              <a:gd name="T14" fmla="*/ 76 w 275"/>
              <a:gd name="T15" fmla="*/ 134 h 137"/>
              <a:gd name="T16" fmla="*/ 91 w 275"/>
              <a:gd name="T17" fmla="*/ 130 h 137"/>
              <a:gd name="T18" fmla="*/ 103 w 275"/>
              <a:gd name="T19" fmla="*/ 126 h 137"/>
              <a:gd name="T20" fmla="*/ 114 w 275"/>
              <a:gd name="T21" fmla="*/ 122 h 137"/>
              <a:gd name="T22" fmla="*/ 126 w 275"/>
              <a:gd name="T23" fmla="*/ 118 h 137"/>
              <a:gd name="T24" fmla="*/ 137 w 275"/>
              <a:gd name="T25" fmla="*/ 115 h 137"/>
              <a:gd name="T26" fmla="*/ 149 w 275"/>
              <a:gd name="T27" fmla="*/ 111 h 137"/>
              <a:gd name="T28" fmla="*/ 160 w 275"/>
              <a:gd name="T29" fmla="*/ 103 h 137"/>
              <a:gd name="T30" fmla="*/ 172 w 275"/>
              <a:gd name="T31" fmla="*/ 92 h 137"/>
              <a:gd name="T32" fmla="*/ 183 w 275"/>
              <a:gd name="T33" fmla="*/ 84 h 137"/>
              <a:gd name="T34" fmla="*/ 198 w 275"/>
              <a:gd name="T35" fmla="*/ 69 h 137"/>
              <a:gd name="T36" fmla="*/ 214 w 275"/>
              <a:gd name="T37" fmla="*/ 57 h 137"/>
              <a:gd name="T38" fmla="*/ 233 w 275"/>
              <a:gd name="T39" fmla="*/ 42 h 137"/>
              <a:gd name="T40" fmla="*/ 248 w 275"/>
              <a:gd name="T41" fmla="*/ 23 h 137"/>
              <a:gd name="T42" fmla="*/ 263 w 275"/>
              <a:gd name="T43" fmla="*/ 11 h 137"/>
              <a:gd name="T44" fmla="*/ 271 w 275"/>
              <a:gd name="T45" fmla="*/ 4 h 137"/>
              <a:gd name="T46" fmla="*/ 275 w 275"/>
              <a:gd name="T47" fmla="*/ 0 h 137"/>
              <a:gd name="T48" fmla="*/ 275 w 275"/>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7">
                <a:moveTo>
                  <a:pt x="0" y="137"/>
                </a:moveTo>
                <a:lnTo>
                  <a:pt x="0" y="137"/>
                </a:lnTo>
                <a:lnTo>
                  <a:pt x="3" y="137"/>
                </a:lnTo>
                <a:lnTo>
                  <a:pt x="11" y="137"/>
                </a:lnTo>
                <a:lnTo>
                  <a:pt x="26" y="137"/>
                </a:lnTo>
                <a:lnTo>
                  <a:pt x="42" y="134"/>
                </a:lnTo>
                <a:lnTo>
                  <a:pt x="61" y="134"/>
                </a:lnTo>
                <a:lnTo>
                  <a:pt x="76" y="134"/>
                </a:lnTo>
                <a:lnTo>
                  <a:pt x="91" y="130"/>
                </a:lnTo>
                <a:lnTo>
                  <a:pt x="103" y="126"/>
                </a:lnTo>
                <a:lnTo>
                  <a:pt x="114" y="122"/>
                </a:lnTo>
                <a:lnTo>
                  <a:pt x="126" y="118"/>
                </a:lnTo>
                <a:lnTo>
                  <a:pt x="137" y="115"/>
                </a:lnTo>
                <a:lnTo>
                  <a:pt x="149" y="111"/>
                </a:lnTo>
                <a:lnTo>
                  <a:pt x="160" y="103"/>
                </a:lnTo>
                <a:lnTo>
                  <a:pt x="172" y="92"/>
                </a:lnTo>
                <a:lnTo>
                  <a:pt x="183" y="84"/>
                </a:lnTo>
                <a:lnTo>
                  <a:pt x="198" y="69"/>
                </a:lnTo>
                <a:lnTo>
                  <a:pt x="214" y="57"/>
                </a:lnTo>
                <a:lnTo>
                  <a:pt x="233" y="42"/>
                </a:lnTo>
                <a:lnTo>
                  <a:pt x="248" y="23"/>
                </a:lnTo>
                <a:lnTo>
                  <a:pt x="263" y="11"/>
                </a:lnTo>
                <a:lnTo>
                  <a:pt x="271" y="4"/>
                </a:lnTo>
                <a:lnTo>
                  <a:pt x="275" y="0"/>
                </a:lnTo>
                <a:lnTo>
                  <a:pt x="275"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5" name="Freeform 39"/>
          <p:cNvSpPr>
            <a:spLocks/>
          </p:cNvSpPr>
          <p:nvPr/>
        </p:nvSpPr>
        <p:spPr bwMode="auto">
          <a:xfrm>
            <a:off x="7383463" y="1624013"/>
            <a:ext cx="109538" cy="436563"/>
          </a:xfrm>
          <a:custGeom>
            <a:avLst/>
            <a:gdLst>
              <a:gd name="T0" fmla="*/ 0 w 69"/>
              <a:gd name="T1" fmla="*/ 0 h 275"/>
              <a:gd name="T2" fmla="*/ 38 w 69"/>
              <a:gd name="T3" fmla="*/ 39 h 275"/>
              <a:gd name="T4" fmla="*/ 61 w 69"/>
              <a:gd name="T5" fmla="*/ 88 h 275"/>
              <a:gd name="T6" fmla="*/ 69 w 69"/>
              <a:gd name="T7" fmla="*/ 142 h 275"/>
              <a:gd name="T8" fmla="*/ 61 w 69"/>
              <a:gd name="T9" fmla="*/ 191 h 275"/>
              <a:gd name="T10" fmla="*/ 35 w 69"/>
              <a:gd name="T11" fmla="*/ 241 h 275"/>
              <a:gd name="T12" fmla="*/ 19 w 69"/>
              <a:gd name="T13" fmla="*/ 260 h 275"/>
              <a:gd name="T14" fmla="*/ 0 w 69"/>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75">
                <a:moveTo>
                  <a:pt x="0" y="0"/>
                </a:moveTo>
                <a:lnTo>
                  <a:pt x="38" y="39"/>
                </a:lnTo>
                <a:lnTo>
                  <a:pt x="61" y="88"/>
                </a:lnTo>
                <a:lnTo>
                  <a:pt x="69" y="142"/>
                </a:lnTo>
                <a:lnTo>
                  <a:pt x="61" y="191"/>
                </a:lnTo>
                <a:lnTo>
                  <a:pt x="35"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6" name="Freeform 40"/>
          <p:cNvSpPr>
            <a:spLocks/>
          </p:cNvSpPr>
          <p:nvPr/>
        </p:nvSpPr>
        <p:spPr bwMode="auto">
          <a:xfrm>
            <a:off x="7273925" y="1624013"/>
            <a:ext cx="109538" cy="436563"/>
          </a:xfrm>
          <a:custGeom>
            <a:avLst/>
            <a:gdLst>
              <a:gd name="T0" fmla="*/ 0 w 69"/>
              <a:gd name="T1" fmla="*/ 0 h 275"/>
              <a:gd name="T2" fmla="*/ 39 w 69"/>
              <a:gd name="T3" fmla="*/ 39 h 275"/>
              <a:gd name="T4" fmla="*/ 61 w 69"/>
              <a:gd name="T5" fmla="*/ 88 h 275"/>
              <a:gd name="T6" fmla="*/ 69 w 69"/>
              <a:gd name="T7" fmla="*/ 142 h 275"/>
              <a:gd name="T8" fmla="*/ 61 w 69"/>
              <a:gd name="T9" fmla="*/ 191 h 275"/>
              <a:gd name="T10" fmla="*/ 35 w 69"/>
              <a:gd name="T11" fmla="*/ 241 h 275"/>
              <a:gd name="T12" fmla="*/ 19 w 69"/>
              <a:gd name="T13" fmla="*/ 260 h 275"/>
              <a:gd name="T14" fmla="*/ 0 w 69"/>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75">
                <a:moveTo>
                  <a:pt x="0" y="0"/>
                </a:moveTo>
                <a:lnTo>
                  <a:pt x="39" y="39"/>
                </a:lnTo>
                <a:lnTo>
                  <a:pt x="61" y="88"/>
                </a:lnTo>
                <a:lnTo>
                  <a:pt x="69" y="142"/>
                </a:lnTo>
                <a:lnTo>
                  <a:pt x="61" y="191"/>
                </a:lnTo>
                <a:lnTo>
                  <a:pt x="35"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7" name="Freeform 41"/>
          <p:cNvSpPr>
            <a:spLocks/>
          </p:cNvSpPr>
          <p:nvPr/>
        </p:nvSpPr>
        <p:spPr bwMode="auto">
          <a:xfrm>
            <a:off x="7383463" y="1624013"/>
            <a:ext cx="436563" cy="219075"/>
          </a:xfrm>
          <a:custGeom>
            <a:avLst/>
            <a:gdLst>
              <a:gd name="T0" fmla="*/ 0 w 275"/>
              <a:gd name="T1" fmla="*/ 0 h 138"/>
              <a:gd name="T2" fmla="*/ 0 w 275"/>
              <a:gd name="T3" fmla="*/ 0 h 138"/>
              <a:gd name="T4" fmla="*/ 4 w 275"/>
              <a:gd name="T5" fmla="*/ 0 h 138"/>
              <a:gd name="T6" fmla="*/ 12 w 275"/>
              <a:gd name="T7" fmla="*/ 0 h 138"/>
              <a:gd name="T8" fmla="*/ 27 w 275"/>
              <a:gd name="T9" fmla="*/ 0 h 138"/>
              <a:gd name="T10" fmla="*/ 42 w 275"/>
              <a:gd name="T11" fmla="*/ 4 h 138"/>
              <a:gd name="T12" fmla="*/ 61 w 275"/>
              <a:gd name="T13" fmla="*/ 4 h 138"/>
              <a:gd name="T14" fmla="*/ 77 w 275"/>
              <a:gd name="T15" fmla="*/ 4 h 138"/>
              <a:gd name="T16" fmla="*/ 92 w 275"/>
              <a:gd name="T17" fmla="*/ 8 h 138"/>
              <a:gd name="T18" fmla="*/ 103 w 275"/>
              <a:gd name="T19" fmla="*/ 12 h 138"/>
              <a:gd name="T20" fmla="*/ 115 w 275"/>
              <a:gd name="T21" fmla="*/ 16 h 138"/>
              <a:gd name="T22" fmla="*/ 126 w 275"/>
              <a:gd name="T23" fmla="*/ 19 h 138"/>
              <a:gd name="T24" fmla="*/ 138 w 275"/>
              <a:gd name="T25" fmla="*/ 23 h 138"/>
              <a:gd name="T26" fmla="*/ 149 w 275"/>
              <a:gd name="T27" fmla="*/ 27 h 138"/>
              <a:gd name="T28" fmla="*/ 161 w 275"/>
              <a:gd name="T29" fmla="*/ 35 h 138"/>
              <a:gd name="T30" fmla="*/ 172 w 275"/>
              <a:gd name="T31" fmla="*/ 46 h 138"/>
              <a:gd name="T32" fmla="*/ 184 w 275"/>
              <a:gd name="T33" fmla="*/ 54 h 138"/>
              <a:gd name="T34" fmla="*/ 199 w 275"/>
              <a:gd name="T35" fmla="*/ 69 h 138"/>
              <a:gd name="T36" fmla="*/ 214 w 275"/>
              <a:gd name="T37" fmla="*/ 81 h 138"/>
              <a:gd name="T38" fmla="*/ 233 w 275"/>
              <a:gd name="T39" fmla="*/ 96 h 138"/>
              <a:gd name="T40" fmla="*/ 249 w 275"/>
              <a:gd name="T41" fmla="*/ 115 h 138"/>
              <a:gd name="T42" fmla="*/ 264 w 275"/>
              <a:gd name="T43" fmla="*/ 126 h 138"/>
              <a:gd name="T44" fmla="*/ 271 w 275"/>
              <a:gd name="T45" fmla="*/ 134 h 138"/>
              <a:gd name="T46" fmla="*/ 275 w 275"/>
              <a:gd name="T47" fmla="*/ 138 h 138"/>
              <a:gd name="T48" fmla="*/ 275 w 275"/>
              <a:gd name="T4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8">
                <a:moveTo>
                  <a:pt x="0" y="0"/>
                </a:moveTo>
                <a:lnTo>
                  <a:pt x="0" y="0"/>
                </a:lnTo>
                <a:lnTo>
                  <a:pt x="4" y="0"/>
                </a:lnTo>
                <a:lnTo>
                  <a:pt x="12" y="0"/>
                </a:lnTo>
                <a:lnTo>
                  <a:pt x="27" y="0"/>
                </a:lnTo>
                <a:lnTo>
                  <a:pt x="42" y="4"/>
                </a:lnTo>
                <a:lnTo>
                  <a:pt x="61" y="4"/>
                </a:lnTo>
                <a:lnTo>
                  <a:pt x="77" y="4"/>
                </a:lnTo>
                <a:lnTo>
                  <a:pt x="92" y="8"/>
                </a:lnTo>
                <a:lnTo>
                  <a:pt x="103" y="12"/>
                </a:lnTo>
                <a:lnTo>
                  <a:pt x="115" y="16"/>
                </a:lnTo>
                <a:lnTo>
                  <a:pt x="126" y="19"/>
                </a:lnTo>
                <a:lnTo>
                  <a:pt x="138" y="23"/>
                </a:lnTo>
                <a:lnTo>
                  <a:pt x="149" y="27"/>
                </a:lnTo>
                <a:lnTo>
                  <a:pt x="161" y="35"/>
                </a:lnTo>
                <a:lnTo>
                  <a:pt x="172" y="46"/>
                </a:lnTo>
                <a:lnTo>
                  <a:pt x="184" y="54"/>
                </a:lnTo>
                <a:lnTo>
                  <a:pt x="199" y="69"/>
                </a:lnTo>
                <a:lnTo>
                  <a:pt x="214" y="81"/>
                </a:lnTo>
                <a:lnTo>
                  <a:pt x="233" y="96"/>
                </a:lnTo>
                <a:lnTo>
                  <a:pt x="249" y="115"/>
                </a:lnTo>
                <a:lnTo>
                  <a:pt x="264" y="126"/>
                </a:lnTo>
                <a:lnTo>
                  <a:pt x="271" y="134"/>
                </a:lnTo>
                <a:lnTo>
                  <a:pt x="275" y="138"/>
                </a:lnTo>
                <a:lnTo>
                  <a:pt x="275"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8" name="Freeform 42"/>
          <p:cNvSpPr>
            <a:spLocks/>
          </p:cNvSpPr>
          <p:nvPr/>
        </p:nvSpPr>
        <p:spPr bwMode="auto">
          <a:xfrm>
            <a:off x="7383463" y="1843088"/>
            <a:ext cx="436563" cy="217488"/>
          </a:xfrm>
          <a:custGeom>
            <a:avLst/>
            <a:gdLst>
              <a:gd name="T0" fmla="*/ 0 w 275"/>
              <a:gd name="T1" fmla="*/ 137 h 137"/>
              <a:gd name="T2" fmla="*/ 0 w 275"/>
              <a:gd name="T3" fmla="*/ 137 h 137"/>
              <a:gd name="T4" fmla="*/ 4 w 275"/>
              <a:gd name="T5" fmla="*/ 137 h 137"/>
              <a:gd name="T6" fmla="*/ 12 w 275"/>
              <a:gd name="T7" fmla="*/ 137 h 137"/>
              <a:gd name="T8" fmla="*/ 27 w 275"/>
              <a:gd name="T9" fmla="*/ 137 h 137"/>
              <a:gd name="T10" fmla="*/ 42 w 275"/>
              <a:gd name="T11" fmla="*/ 134 h 137"/>
              <a:gd name="T12" fmla="*/ 61 w 275"/>
              <a:gd name="T13" fmla="*/ 134 h 137"/>
              <a:gd name="T14" fmla="*/ 77 w 275"/>
              <a:gd name="T15" fmla="*/ 134 h 137"/>
              <a:gd name="T16" fmla="*/ 92 w 275"/>
              <a:gd name="T17" fmla="*/ 130 h 137"/>
              <a:gd name="T18" fmla="*/ 103 w 275"/>
              <a:gd name="T19" fmla="*/ 126 h 137"/>
              <a:gd name="T20" fmla="*/ 115 w 275"/>
              <a:gd name="T21" fmla="*/ 122 h 137"/>
              <a:gd name="T22" fmla="*/ 126 w 275"/>
              <a:gd name="T23" fmla="*/ 118 h 137"/>
              <a:gd name="T24" fmla="*/ 138 w 275"/>
              <a:gd name="T25" fmla="*/ 115 h 137"/>
              <a:gd name="T26" fmla="*/ 149 w 275"/>
              <a:gd name="T27" fmla="*/ 111 h 137"/>
              <a:gd name="T28" fmla="*/ 161 w 275"/>
              <a:gd name="T29" fmla="*/ 103 h 137"/>
              <a:gd name="T30" fmla="*/ 172 w 275"/>
              <a:gd name="T31" fmla="*/ 92 h 137"/>
              <a:gd name="T32" fmla="*/ 184 w 275"/>
              <a:gd name="T33" fmla="*/ 84 h 137"/>
              <a:gd name="T34" fmla="*/ 199 w 275"/>
              <a:gd name="T35" fmla="*/ 69 h 137"/>
              <a:gd name="T36" fmla="*/ 214 w 275"/>
              <a:gd name="T37" fmla="*/ 57 h 137"/>
              <a:gd name="T38" fmla="*/ 233 w 275"/>
              <a:gd name="T39" fmla="*/ 42 h 137"/>
              <a:gd name="T40" fmla="*/ 249 w 275"/>
              <a:gd name="T41" fmla="*/ 23 h 137"/>
              <a:gd name="T42" fmla="*/ 264 w 275"/>
              <a:gd name="T43" fmla="*/ 11 h 137"/>
              <a:gd name="T44" fmla="*/ 271 w 275"/>
              <a:gd name="T45" fmla="*/ 4 h 137"/>
              <a:gd name="T46" fmla="*/ 275 w 275"/>
              <a:gd name="T47" fmla="*/ 0 h 137"/>
              <a:gd name="T48" fmla="*/ 275 w 275"/>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7">
                <a:moveTo>
                  <a:pt x="0" y="137"/>
                </a:moveTo>
                <a:lnTo>
                  <a:pt x="0" y="137"/>
                </a:lnTo>
                <a:lnTo>
                  <a:pt x="4" y="137"/>
                </a:lnTo>
                <a:lnTo>
                  <a:pt x="12" y="137"/>
                </a:lnTo>
                <a:lnTo>
                  <a:pt x="27" y="137"/>
                </a:lnTo>
                <a:lnTo>
                  <a:pt x="42" y="134"/>
                </a:lnTo>
                <a:lnTo>
                  <a:pt x="61" y="134"/>
                </a:lnTo>
                <a:lnTo>
                  <a:pt x="77" y="134"/>
                </a:lnTo>
                <a:lnTo>
                  <a:pt x="92" y="130"/>
                </a:lnTo>
                <a:lnTo>
                  <a:pt x="103" y="126"/>
                </a:lnTo>
                <a:lnTo>
                  <a:pt x="115" y="122"/>
                </a:lnTo>
                <a:lnTo>
                  <a:pt x="126" y="118"/>
                </a:lnTo>
                <a:lnTo>
                  <a:pt x="138" y="115"/>
                </a:lnTo>
                <a:lnTo>
                  <a:pt x="149" y="111"/>
                </a:lnTo>
                <a:lnTo>
                  <a:pt x="161" y="103"/>
                </a:lnTo>
                <a:lnTo>
                  <a:pt x="172" y="92"/>
                </a:lnTo>
                <a:lnTo>
                  <a:pt x="184" y="84"/>
                </a:lnTo>
                <a:lnTo>
                  <a:pt x="199" y="69"/>
                </a:lnTo>
                <a:lnTo>
                  <a:pt x="214" y="57"/>
                </a:lnTo>
                <a:lnTo>
                  <a:pt x="233" y="42"/>
                </a:lnTo>
                <a:lnTo>
                  <a:pt x="249" y="23"/>
                </a:lnTo>
                <a:lnTo>
                  <a:pt x="264" y="11"/>
                </a:lnTo>
                <a:lnTo>
                  <a:pt x="271" y="4"/>
                </a:lnTo>
                <a:lnTo>
                  <a:pt x="275" y="0"/>
                </a:lnTo>
                <a:lnTo>
                  <a:pt x="275"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39" name="Freeform 43"/>
          <p:cNvSpPr>
            <a:spLocks/>
          </p:cNvSpPr>
          <p:nvPr/>
        </p:nvSpPr>
        <p:spPr bwMode="auto">
          <a:xfrm>
            <a:off x="5418138" y="2389188"/>
            <a:ext cx="217488" cy="436563"/>
          </a:xfrm>
          <a:custGeom>
            <a:avLst/>
            <a:gdLst>
              <a:gd name="T0" fmla="*/ 0 w 137"/>
              <a:gd name="T1" fmla="*/ 0 h 275"/>
              <a:gd name="T2" fmla="*/ 53 w 137"/>
              <a:gd name="T3" fmla="*/ 11 h 275"/>
              <a:gd name="T4" fmla="*/ 95 w 137"/>
              <a:gd name="T5" fmla="*/ 42 h 275"/>
              <a:gd name="T6" fmla="*/ 126 w 137"/>
              <a:gd name="T7" fmla="*/ 84 h 275"/>
              <a:gd name="T8" fmla="*/ 137 w 137"/>
              <a:gd name="T9" fmla="*/ 137 h 275"/>
              <a:gd name="T10" fmla="*/ 126 w 137"/>
              <a:gd name="T11" fmla="*/ 191 h 275"/>
              <a:gd name="T12" fmla="*/ 95 w 137"/>
              <a:gd name="T13" fmla="*/ 233 h 275"/>
              <a:gd name="T14" fmla="*/ 53 w 137"/>
              <a:gd name="T15" fmla="*/ 264 h 275"/>
              <a:gd name="T16" fmla="*/ 0 w 137"/>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75">
                <a:moveTo>
                  <a:pt x="0" y="0"/>
                </a:moveTo>
                <a:lnTo>
                  <a:pt x="53" y="11"/>
                </a:lnTo>
                <a:lnTo>
                  <a:pt x="95" y="42"/>
                </a:lnTo>
                <a:lnTo>
                  <a:pt x="126" y="84"/>
                </a:lnTo>
                <a:lnTo>
                  <a:pt x="137" y="137"/>
                </a:lnTo>
                <a:lnTo>
                  <a:pt x="126" y="191"/>
                </a:lnTo>
                <a:lnTo>
                  <a:pt x="95" y="233"/>
                </a:lnTo>
                <a:lnTo>
                  <a:pt x="53" y="264"/>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40" name="Freeform 44"/>
          <p:cNvSpPr>
            <a:spLocks/>
          </p:cNvSpPr>
          <p:nvPr/>
        </p:nvSpPr>
        <p:spPr bwMode="auto">
          <a:xfrm>
            <a:off x="5199063" y="2389188"/>
            <a:ext cx="219075" cy="436563"/>
          </a:xfrm>
          <a:custGeom>
            <a:avLst/>
            <a:gdLst>
              <a:gd name="T0" fmla="*/ 138 w 138"/>
              <a:gd name="T1" fmla="*/ 0 h 275"/>
              <a:gd name="T2" fmla="*/ 0 w 138"/>
              <a:gd name="T3" fmla="*/ 0 h 275"/>
              <a:gd name="T4" fmla="*/ 0 w 138"/>
              <a:gd name="T5" fmla="*/ 275 h 275"/>
              <a:gd name="T6" fmla="*/ 138 w 138"/>
              <a:gd name="T7" fmla="*/ 275 h 275"/>
            </a:gdLst>
            <a:ahLst/>
            <a:cxnLst>
              <a:cxn ang="0">
                <a:pos x="T0" y="T1"/>
              </a:cxn>
              <a:cxn ang="0">
                <a:pos x="T2" y="T3"/>
              </a:cxn>
              <a:cxn ang="0">
                <a:pos x="T4" y="T5"/>
              </a:cxn>
              <a:cxn ang="0">
                <a:pos x="T6" y="T7"/>
              </a:cxn>
            </a:cxnLst>
            <a:rect l="0" t="0" r="r" b="b"/>
            <a:pathLst>
              <a:path w="138" h="275">
                <a:moveTo>
                  <a:pt x="138" y="0"/>
                </a:moveTo>
                <a:lnTo>
                  <a:pt x="0" y="0"/>
                </a:lnTo>
                <a:lnTo>
                  <a:pt x="0" y="275"/>
                </a:lnTo>
                <a:lnTo>
                  <a:pt x="138"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41" name="Freeform 45"/>
          <p:cNvSpPr>
            <a:spLocks/>
          </p:cNvSpPr>
          <p:nvPr/>
        </p:nvSpPr>
        <p:spPr bwMode="auto">
          <a:xfrm>
            <a:off x="6073775" y="2279650"/>
            <a:ext cx="217488" cy="436563"/>
          </a:xfrm>
          <a:custGeom>
            <a:avLst/>
            <a:gdLst>
              <a:gd name="T0" fmla="*/ 0 w 137"/>
              <a:gd name="T1" fmla="*/ 0 h 275"/>
              <a:gd name="T2" fmla="*/ 53 w 137"/>
              <a:gd name="T3" fmla="*/ 12 h 275"/>
              <a:gd name="T4" fmla="*/ 95 w 137"/>
              <a:gd name="T5" fmla="*/ 42 h 275"/>
              <a:gd name="T6" fmla="*/ 126 w 137"/>
              <a:gd name="T7" fmla="*/ 84 h 275"/>
              <a:gd name="T8" fmla="*/ 137 w 137"/>
              <a:gd name="T9" fmla="*/ 138 h 275"/>
              <a:gd name="T10" fmla="*/ 126 w 137"/>
              <a:gd name="T11" fmla="*/ 191 h 275"/>
              <a:gd name="T12" fmla="*/ 95 w 137"/>
              <a:gd name="T13" fmla="*/ 233 h 275"/>
              <a:gd name="T14" fmla="*/ 53 w 137"/>
              <a:gd name="T15" fmla="*/ 264 h 275"/>
              <a:gd name="T16" fmla="*/ 0 w 137"/>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75">
                <a:moveTo>
                  <a:pt x="0" y="0"/>
                </a:moveTo>
                <a:lnTo>
                  <a:pt x="53" y="12"/>
                </a:lnTo>
                <a:lnTo>
                  <a:pt x="95" y="42"/>
                </a:lnTo>
                <a:lnTo>
                  <a:pt x="126" y="84"/>
                </a:lnTo>
                <a:lnTo>
                  <a:pt x="137" y="138"/>
                </a:lnTo>
                <a:lnTo>
                  <a:pt x="126" y="191"/>
                </a:lnTo>
                <a:lnTo>
                  <a:pt x="95" y="233"/>
                </a:lnTo>
                <a:lnTo>
                  <a:pt x="53" y="264"/>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42" name="Freeform 46"/>
          <p:cNvSpPr>
            <a:spLocks/>
          </p:cNvSpPr>
          <p:nvPr/>
        </p:nvSpPr>
        <p:spPr bwMode="auto">
          <a:xfrm>
            <a:off x="5854700" y="2279650"/>
            <a:ext cx="219075" cy="436563"/>
          </a:xfrm>
          <a:custGeom>
            <a:avLst/>
            <a:gdLst>
              <a:gd name="T0" fmla="*/ 138 w 138"/>
              <a:gd name="T1" fmla="*/ 0 h 275"/>
              <a:gd name="T2" fmla="*/ 0 w 138"/>
              <a:gd name="T3" fmla="*/ 0 h 275"/>
              <a:gd name="T4" fmla="*/ 0 w 138"/>
              <a:gd name="T5" fmla="*/ 275 h 275"/>
              <a:gd name="T6" fmla="*/ 138 w 138"/>
              <a:gd name="T7" fmla="*/ 275 h 275"/>
            </a:gdLst>
            <a:ahLst/>
            <a:cxnLst>
              <a:cxn ang="0">
                <a:pos x="T0" y="T1"/>
              </a:cxn>
              <a:cxn ang="0">
                <a:pos x="T2" y="T3"/>
              </a:cxn>
              <a:cxn ang="0">
                <a:pos x="T4" y="T5"/>
              </a:cxn>
              <a:cxn ang="0">
                <a:pos x="T6" y="T7"/>
              </a:cxn>
            </a:cxnLst>
            <a:rect l="0" t="0" r="r" b="b"/>
            <a:pathLst>
              <a:path w="138" h="275">
                <a:moveTo>
                  <a:pt x="138" y="0"/>
                </a:moveTo>
                <a:lnTo>
                  <a:pt x="0" y="0"/>
                </a:lnTo>
                <a:lnTo>
                  <a:pt x="0" y="275"/>
                </a:lnTo>
                <a:lnTo>
                  <a:pt x="138"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2143" name="Freeform 47"/>
          <p:cNvSpPr>
            <a:spLocks/>
          </p:cNvSpPr>
          <p:nvPr/>
        </p:nvSpPr>
        <p:spPr bwMode="auto">
          <a:xfrm>
            <a:off x="1485900" y="2060575"/>
            <a:ext cx="219075" cy="438150"/>
          </a:xfrm>
          <a:custGeom>
            <a:avLst/>
            <a:gdLst>
              <a:gd name="T0" fmla="*/ 0 w 138"/>
              <a:gd name="T1" fmla="*/ 0 h 276"/>
              <a:gd name="T2" fmla="*/ 54 w 138"/>
              <a:gd name="T3" fmla="*/ 12 h 276"/>
              <a:gd name="T4" fmla="*/ 96 w 138"/>
              <a:gd name="T5" fmla="*/ 43 h 276"/>
              <a:gd name="T6" fmla="*/ 127 w 138"/>
              <a:gd name="T7" fmla="*/ 85 h 276"/>
              <a:gd name="T8" fmla="*/ 138 w 138"/>
              <a:gd name="T9" fmla="*/ 138 h 276"/>
              <a:gd name="T10" fmla="*/ 127 w 138"/>
              <a:gd name="T11" fmla="*/ 192 h 276"/>
              <a:gd name="T12" fmla="*/ 96 w 138"/>
              <a:gd name="T13" fmla="*/ 234 h 276"/>
              <a:gd name="T14" fmla="*/ 54 w 138"/>
              <a:gd name="T15" fmla="*/ 264 h 276"/>
              <a:gd name="T16" fmla="*/ 0 w 138"/>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76">
                <a:moveTo>
                  <a:pt x="0" y="0"/>
                </a:moveTo>
                <a:lnTo>
                  <a:pt x="54" y="12"/>
                </a:lnTo>
                <a:lnTo>
                  <a:pt x="96" y="43"/>
                </a:lnTo>
                <a:lnTo>
                  <a:pt x="127" y="85"/>
                </a:lnTo>
                <a:lnTo>
                  <a:pt x="138" y="138"/>
                </a:lnTo>
                <a:lnTo>
                  <a:pt x="127" y="192"/>
                </a:lnTo>
                <a:lnTo>
                  <a:pt x="96" y="234"/>
                </a:lnTo>
                <a:lnTo>
                  <a:pt x="54" y="264"/>
                </a:lnTo>
                <a:lnTo>
                  <a:pt x="0" y="276"/>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Tree>
    <p:extLst>
      <p:ext uri="{BB962C8B-B14F-4D97-AF65-F5344CB8AC3E}">
        <p14:creationId xmlns:p14="http://schemas.microsoft.com/office/powerpoint/2010/main" val="131012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5"/>
          <p:cNvSpPr>
            <a:spLocks noGrp="1"/>
          </p:cNvSpPr>
          <p:nvPr>
            <p:ph type="sldNum" sz="quarter" idx="4294967295"/>
          </p:nvPr>
        </p:nvSpPr>
        <p:spPr>
          <a:xfrm>
            <a:off x="6553200" y="6245225"/>
            <a:ext cx="2133600" cy="476250"/>
          </a:xfrm>
          <a:prstGeom prst="rect">
            <a:avLst/>
          </a:prstGeom>
        </p:spPr>
        <p:txBody>
          <a:bodyPr/>
          <a:lstStyle/>
          <a:p>
            <a:fld id="{F6432D54-3B7D-4831-A778-AFEA7F57740A}" type="slidenum">
              <a:rPr lang="zh-CN" altLang="en-US"/>
              <a:pPr/>
              <a:t>51</a:t>
            </a:fld>
            <a:endParaRPr lang="en-US" altLang="zh-CN"/>
          </a:p>
        </p:txBody>
      </p:sp>
      <p:sp>
        <p:nvSpPr>
          <p:cNvPr id="134146" name="Rectangle 2"/>
          <p:cNvSpPr>
            <a:spLocks noGrp="1" noChangeArrowheads="1"/>
          </p:cNvSpPr>
          <p:nvPr>
            <p:ph type="title"/>
          </p:nvPr>
        </p:nvSpPr>
        <p:spPr/>
        <p:txBody>
          <a:bodyPr/>
          <a:lstStyle/>
          <a:p>
            <a:r>
              <a:rPr lang="en-US" altLang="zh-CN"/>
              <a:t>Cutpoints</a:t>
            </a:r>
          </a:p>
        </p:txBody>
      </p:sp>
      <p:sp>
        <p:nvSpPr>
          <p:cNvPr id="134147" name="Text Box 3"/>
          <p:cNvSpPr txBox="1">
            <a:spLocks noChangeArrowheads="1"/>
          </p:cNvSpPr>
          <p:nvPr/>
        </p:nvSpPr>
        <p:spPr bwMode="auto">
          <a:xfrm>
            <a:off x="762000" y="3429000"/>
            <a:ext cx="83820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000" dirty="0"/>
              <a:t>Guess </a:t>
            </a:r>
            <a:r>
              <a:rPr lang="en-US" altLang="zh-CN" sz="3000" dirty="0" err="1"/>
              <a:t>cutpoint</a:t>
            </a:r>
            <a:r>
              <a:rPr lang="en-US" altLang="zh-CN" sz="3000" dirty="0"/>
              <a:t> and prove equivalence:</a:t>
            </a:r>
          </a:p>
          <a:p>
            <a:pPr lvl="1"/>
            <a:r>
              <a:rPr lang="en-US" altLang="zh-CN" sz="3000" dirty="0"/>
              <a:t>E.g., the wire x in each circuit</a:t>
            </a:r>
          </a:p>
          <a:p>
            <a:r>
              <a:rPr lang="en-US" altLang="zh-CN" sz="3000" dirty="0"/>
              <a:t>Treat </a:t>
            </a:r>
            <a:r>
              <a:rPr lang="en-US" altLang="zh-CN" sz="3000" dirty="0" err="1"/>
              <a:t>cutpoint</a:t>
            </a:r>
            <a:r>
              <a:rPr lang="en-US" altLang="zh-CN" sz="3000" dirty="0"/>
              <a:t> as new primary input:</a:t>
            </a:r>
          </a:p>
          <a:p>
            <a:r>
              <a:rPr lang="en-US" altLang="zh-CN" sz="3000" dirty="0"/>
              <a:t>Prove f= a </a:t>
            </a:r>
            <a:r>
              <a:rPr lang="en-US" altLang="zh-CN" sz="2600" dirty="0">
                <a:sym typeface="Symbol" pitchFamily="18" charset="2"/>
              </a:rPr>
              <a:t></a:t>
            </a:r>
            <a:r>
              <a:rPr lang="en-US" altLang="zh-CN" sz="2600" dirty="0"/>
              <a:t> </a:t>
            </a:r>
            <a:r>
              <a:rPr lang="en-US" altLang="zh-CN" sz="3000" dirty="0"/>
              <a:t>x equivalent to g= a </a:t>
            </a:r>
            <a:r>
              <a:rPr lang="en-US" altLang="zh-CN" sz="2600" dirty="0">
                <a:sym typeface="Symbol" pitchFamily="18" charset="2"/>
              </a:rPr>
              <a:t></a:t>
            </a:r>
            <a:r>
              <a:rPr lang="en-US" altLang="zh-CN" sz="2600" dirty="0"/>
              <a:t> </a:t>
            </a:r>
            <a:r>
              <a:rPr lang="en-US" altLang="zh-CN" sz="3000" dirty="0"/>
              <a:t>x</a:t>
            </a:r>
          </a:p>
          <a:p>
            <a:endParaRPr lang="en-US" altLang="zh-CN" sz="3000" dirty="0"/>
          </a:p>
          <a:p>
            <a:r>
              <a:rPr lang="en-US" altLang="zh-CN" sz="3000" dirty="0"/>
              <a:t>Divide and conquer.</a:t>
            </a:r>
          </a:p>
          <a:p>
            <a:endParaRPr lang="zh-CN" altLang="en-US" sz="3000" dirty="0"/>
          </a:p>
        </p:txBody>
      </p:sp>
      <p:sp>
        <p:nvSpPr>
          <p:cNvPr id="134148" name="AutoShape 4"/>
          <p:cNvSpPr>
            <a:spLocks noChangeAspect="1" noChangeArrowheads="1" noTextEdit="1"/>
          </p:cNvSpPr>
          <p:nvPr/>
        </p:nvSpPr>
        <p:spPr bwMode="auto">
          <a:xfrm>
            <a:off x="685800" y="1600200"/>
            <a:ext cx="769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34149" name="Line 5"/>
          <p:cNvSpPr>
            <a:spLocks noChangeShapeType="1"/>
          </p:cNvSpPr>
          <p:nvPr/>
        </p:nvSpPr>
        <p:spPr bwMode="auto">
          <a:xfrm flipH="1">
            <a:off x="941388" y="1733550"/>
            <a:ext cx="25114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50" name="Line 6"/>
          <p:cNvSpPr>
            <a:spLocks noChangeShapeType="1"/>
          </p:cNvSpPr>
          <p:nvPr/>
        </p:nvSpPr>
        <p:spPr bwMode="auto">
          <a:xfrm flipH="1">
            <a:off x="4872038" y="1733550"/>
            <a:ext cx="251142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51" name="Freeform 7"/>
          <p:cNvSpPr>
            <a:spLocks/>
          </p:cNvSpPr>
          <p:nvPr/>
        </p:nvSpPr>
        <p:spPr bwMode="auto">
          <a:xfrm>
            <a:off x="4222750" y="1770063"/>
            <a:ext cx="103188" cy="182562"/>
          </a:xfrm>
          <a:custGeom>
            <a:avLst/>
            <a:gdLst>
              <a:gd name="T0" fmla="*/ 31 w 65"/>
              <a:gd name="T1" fmla="*/ 46 h 115"/>
              <a:gd name="T2" fmla="*/ 31 w 65"/>
              <a:gd name="T3" fmla="*/ 96 h 115"/>
              <a:gd name="T4" fmla="*/ 31 w 65"/>
              <a:gd name="T5" fmla="*/ 103 h 115"/>
              <a:gd name="T6" fmla="*/ 31 w 65"/>
              <a:gd name="T7" fmla="*/ 111 h 115"/>
              <a:gd name="T8" fmla="*/ 34 w 65"/>
              <a:gd name="T9" fmla="*/ 111 h 115"/>
              <a:gd name="T10" fmla="*/ 38 w 65"/>
              <a:gd name="T11" fmla="*/ 115 h 115"/>
              <a:gd name="T12" fmla="*/ 46 w 65"/>
              <a:gd name="T13" fmla="*/ 115 h 115"/>
              <a:gd name="T14" fmla="*/ 46 w 65"/>
              <a:gd name="T15" fmla="*/ 115 h 115"/>
              <a:gd name="T16" fmla="*/ 0 w 65"/>
              <a:gd name="T17" fmla="*/ 115 h 115"/>
              <a:gd name="T18" fmla="*/ 0 w 65"/>
              <a:gd name="T19" fmla="*/ 115 h 115"/>
              <a:gd name="T20" fmla="*/ 4 w 65"/>
              <a:gd name="T21" fmla="*/ 115 h 115"/>
              <a:gd name="T22" fmla="*/ 8 w 65"/>
              <a:gd name="T23" fmla="*/ 111 h 115"/>
              <a:gd name="T24" fmla="*/ 11 w 65"/>
              <a:gd name="T25" fmla="*/ 111 h 115"/>
              <a:gd name="T26" fmla="*/ 11 w 65"/>
              <a:gd name="T27" fmla="*/ 111 h 115"/>
              <a:gd name="T28" fmla="*/ 15 w 65"/>
              <a:gd name="T29" fmla="*/ 107 h 115"/>
              <a:gd name="T30" fmla="*/ 15 w 65"/>
              <a:gd name="T31" fmla="*/ 103 h 115"/>
              <a:gd name="T32" fmla="*/ 15 w 65"/>
              <a:gd name="T33" fmla="*/ 96 h 115"/>
              <a:gd name="T34" fmla="*/ 15 w 65"/>
              <a:gd name="T35" fmla="*/ 46 h 115"/>
              <a:gd name="T36" fmla="*/ 0 w 65"/>
              <a:gd name="T37" fmla="*/ 46 h 115"/>
              <a:gd name="T38" fmla="*/ 0 w 65"/>
              <a:gd name="T39" fmla="*/ 42 h 115"/>
              <a:gd name="T40" fmla="*/ 15 w 65"/>
              <a:gd name="T41" fmla="*/ 42 h 115"/>
              <a:gd name="T42" fmla="*/ 15 w 65"/>
              <a:gd name="T43" fmla="*/ 34 h 115"/>
              <a:gd name="T44" fmla="*/ 15 w 65"/>
              <a:gd name="T45" fmla="*/ 27 h 115"/>
              <a:gd name="T46" fmla="*/ 19 w 65"/>
              <a:gd name="T47" fmla="*/ 15 h 115"/>
              <a:gd name="T48" fmla="*/ 23 w 65"/>
              <a:gd name="T49" fmla="*/ 11 h 115"/>
              <a:gd name="T50" fmla="*/ 31 w 65"/>
              <a:gd name="T51" fmla="*/ 4 h 115"/>
              <a:gd name="T52" fmla="*/ 38 w 65"/>
              <a:gd name="T53" fmla="*/ 0 h 115"/>
              <a:gd name="T54" fmla="*/ 46 w 65"/>
              <a:gd name="T55" fmla="*/ 0 h 115"/>
              <a:gd name="T56" fmla="*/ 54 w 65"/>
              <a:gd name="T57" fmla="*/ 0 h 115"/>
              <a:gd name="T58" fmla="*/ 61 w 65"/>
              <a:gd name="T59" fmla="*/ 4 h 115"/>
              <a:gd name="T60" fmla="*/ 65 w 65"/>
              <a:gd name="T61" fmla="*/ 8 h 115"/>
              <a:gd name="T62" fmla="*/ 65 w 65"/>
              <a:gd name="T63" fmla="*/ 11 h 115"/>
              <a:gd name="T64" fmla="*/ 65 w 65"/>
              <a:gd name="T65" fmla="*/ 15 h 115"/>
              <a:gd name="T66" fmla="*/ 65 w 65"/>
              <a:gd name="T67" fmla="*/ 19 h 115"/>
              <a:gd name="T68" fmla="*/ 61 w 65"/>
              <a:gd name="T69" fmla="*/ 19 h 115"/>
              <a:gd name="T70" fmla="*/ 61 w 65"/>
              <a:gd name="T71" fmla="*/ 19 h 115"/>
              <a:gd name="T72" fmla="*/ 57 w 65"/>
              <a:gd name="T73" fmla="*/ 19 h 115"/>
              <a:gd name="T74" fmla="*/ 57 w 65"/>
              <a:gd name="T75" fmla="*/ 19 h 115"/>
              <a:gd name="T76" fmla="*/ 54 w 65"/>
              <a:gd name="T77" fmla="*/ 15 h 115"/>
              <a:gd name="T78" fmla="*/ 50 w 65"/>
              <a:gd name="T79" fmla="*/ 11 h 115"/>
              <a:gd name="T80" fmla="*/ 50 w 65"/>
              <a:gd name="T81" fmla="*/ 8 h 115"/>
              <a:gd name="T82" fmla="*/ 46 w 65"/>
              <a:gd name="T83" fmla="*/ 8 h 115"/>
              <a:gd name="T84" fmla="*/ 42 w 65"/>
              <a:gd name="T85" fmla="*/ 4 h 115"/>
              <a:gd name="T86" fmla="*/ 38 w 65"/>
              <a:gd name="T87" fmla="*/ 4 h 115"/>
              <a:gd name="T88" fmla="*/ 38 w 65"/>
              <a:gd name="T89" fmla="*/ 4 h 115"/>
              <a:gd name="T90" fmla="*/ 34 w 65"/>
              <a:gd name="T91" fmla="*/ 8 h 115"/>
              <a:gd name="T92" fmla="*/ 31 w 65"/>
              <a:gd name="T93" fmla="*/ 8 h 115"/>
              <a:gd name="T94" fmla="*/ 31 w 65"/>
              <a:gd name="T95" fmla="*/ 11 h 115"/>
              <a:gd name="T96" fmla="*/ 31 w 65"/>
              <a:gd name="T97" fmla="*/ 19 h 115"/>
              <a:gd name="T98" fmla="*/ 31 w 65"/>
              <a:gd name="T99" fmla="*/ 34 h 115"/>
              <a:gd name="T100" fmla="*/ 31 w 65"/>
              <a:gd name="T101" fmla="*/ 42 h 115"/>
              <a:gd name="T102" fmla="*/ 50 w 65"/>
              <a:gd name="T103" fmla="*/ 42 h 115"/>
              <a:gd name="T104" fmla="*/ 50 w 65"/>
              <a:gd name="T105" fmla="*/ 46 h 115"/>
              <a:gd name="T106" fmla="*/ 31 w 65"/>
              <a:gd name="T107" fmla="*/ 4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115">
                <a:moveTo>
                  <a:pt x="31" y="46"/>
                </a:moveTo>
                <a:lnTo>
                  <a:pt x="31" y="96"/>
                </a:lnTo>
                <a:lnTo>
                  <a:pt x="31" y="103"/>
                </a:lnTo>
                <a:lnTo>
                  <a:pt x="31" y="111"/>
                </a:lnTo>
                <a:lnTo>
                  <a:pt x="34" y="111"/>
                </a:lnTo>
                <a:lnTo>
                  <a:pt x="38" y="115"/>
                </a:lnTo>
                <a:lnTo>
                  <a:pt x="46" y="115"/>
                </a:lnTo>
                <a:lnTo>
                  <a:pt x="46" y="115"/>
                </a:lnTo>
                <a:lnTo>
                  <a:pt x="0" y="115"/>
                </a:lnTo>
                <a:lnTo>
                  <a:pt x="0" y="115"/>
                </a:lnTo>
                <a:lnTo>
                  <a:pt x="4" y="115"/>
                </a:lnTo>
                <a:lnTo>
                  <a:pt x="8" y="111"/>
                </a:lnTo>
                <a:lnTo>
                  <a:pt x="11" y="111"/>
                </a:lnTo>
                <a:lnTo>
                  <a:pt x="11" y="111"/>
                </a:lnTo>
                <a:lnTo>
                  <a:pt x="15" y="107"/>
                </a:lnTo>
                <a:lnTo>
                  <a:pt x="15" y="103"/>
                </a:lnTo>
                <a:lnTo>
                  <a:pt x="15" y="96"/>
                </a:lnTo>
                <a:lnTo>
                  <a:pt x="15" y="46"/>
                </a:lnTo>
                <a:lnTo>
                  <a:pt x="0" y="46"/>
                </a:lnTo>
                <a:lnTo>
                  <a:pt x="0" y="42"/>
                </a:lnTo>
                <a:lnTo>
                  <a:pt x="15" y="42"/>
                </a:lnTo>
                <a:lnTo>
                  <a:pt x="15" y="34"/>
                </a:lnTo>
                <a:lnTo>
                  <a:pt x="15" y="27"/>
                </a:lnTo>
                <a:lnTo>
                  <a:pt x="19" y="15"/>
                </a:lnTo>
                <a:lnTo>
                  <a:pt x="23" y="11"/>
                </a:lnTo>
                <a:lnTo>
                  <a:pt x="31" y="4"/>
                </a:lnTo>
                <a:lnTo>
                  <a:pt x="38" y="0"/>
                </a:lnTo>
                <a:lnTo>
                  <a:pt x="46" y="0"/>
                </a:lnTo>
                <a:lnTo>
                  <a:pt x="54" y="0"/>
                </a:lnTo>
                <a:lnTo>
                  <a:pt x="61" y="4"/>
                </a:lnTo>
                <a:lnTo>
                  <a:pt x="65" y="8"/>
                </a:lnTo>
                <a:lnTo>
                  <a:pt x="65" y="11"/>
                </a:lnTo>
                <a:lnTo>
                  <a:pt x="65" y="15"/>
                </a:lnTo>
                <a:lnTo>
                  <a:pt x="65" y="19"/>
                </a:lnTo>
                <a:lnTo>
                  <a:pt x="61" y="19"/>
                </a:lnTo>
                <a:lnTo>
                  <a:pt x="61" y="19"/>
                </a:lnTo>
                <a:lnTo>
                  <a:pt x="57" y="19"/>
                </a:lnTo>
                <a:lnTo>
                  <a:pt x="57" y="19"/>
                </a:lnTo>
                <a:lnTo>
                  <a:pt x="54" y="15"/>
                </a:lnTo>
                <a:lnTo>
                  <a:pt x="50" y="11"/>
                </a:lnTo>
                <a:lnTo>
                  <a:pt x="50" y="8"/>
                </a:lnTo>
                <a:lnTo>
                  <a:pt x="46" y="8"/>
                </a:lnTo>
                <a:lnTo>
                  <a:pt x="42" y="4"/>
                </a:lnTo>
                <a:lnTo>
                  <a:pt x="38" y="4"/>
                </a:lnTo>
                <a:lnTo>
                  <a:pt x="38" y="4"/>
                </a:lnTo>
                <a:lnTo>
                  <a:pt x="34" y="8"/>
                </a:lnTo>
                <a:lnTo>
                  <a:pt x="31" y="8"/>
                </a:lnTo>
                <a:lnTo>
                  <a:pt x="31" y="11"/>
                </a:lnTo>
                <a:lnTo>
                  <a:pt x="31" y="19"/>
                </a:lnTo>
                <a:lnTo>
                  <a:pt x="31" y="34"/>
                </a:lnTo>
                <a:lnTo>
                  <a:pt x="31" y="42"/>
                </a:lnTo>
                <a:lnTo>
                  <a:pt x="50" y="42"/>
                </a:lnTo>
                <a:lnTo>
                  <a:pt x="50" y="46"/>
                </a:lnTo>
                <a:lnTo>
                  <a:pt x="31" y="46"/>
                </a:lnTo>
                <a:close/>
              </a:path>
            </a:pathLst>
          </a:custGeom>
          <a:solidFill>
            <a:srgbClr val="000000"/>
          </a:solidFill>
          <a:ln w="0">
            <a:solidFill>
              <a:schemeClr val="tx1"/>
            </a:solidFill>
            <a:prstDash val="solid"/>
            <a:round/>
            <a:headEnd/>
            <a:tailEnd/>
          </a:ln>
        </p:spPr>
        <p:txBody>
          <a:bodyPr/>
          <a:lstStyle/>
          <a:p>
            <a:endParaRPr lang="en-CA"/>
          </a:p>
        </p:txBody>
      </p:sp>
      <p:sp>
        <p:nvSpPr>
          <p:cNvPr id="134152" name="Freeform 8"/>
          <p:cNvSpPr>
            <a:spLocks noEditPoints="1"/>
          </p:cNvSpPr>
          <p:nvPr/>
        </p:nvSpPr>
        <p:spPr bwMode="auto">
          <a:xfrm>
            <a:off x="8153400" y="1830388"/>
            <a:ext cx="122238" cy="176212"/>
          </a:xfrm>
          <a:custGeom>
            <a:avLst/>
            <a:gdLst>
              <a:gd name="T0" fmla="*/ 16 w 77"/>
              <a:gd name="T1" fmla="*/ 46 h 111"/>
              <a:gd name="T2" fmla="*/ 8 w 77"/>
              <a:gd name="T3" fmla="*/ 35 h 111"/>
              <a:gd name="T4" fmla="*/ 8 w 77"/>
              <a:gd name="T5" fmla="*/ 19 h 111"/>
              <a:gd name="T6" fmla="*/ 23 w 77"/>
              <a:gd name="T7" fmla="*/ 4 h 111"/>
              <a:gd name="T8" fmla="*/ 46 w 77"/>
              <a:gd name="T9" fmla="*/ 4 h 111"/>
              <a:gd name="T10" fmla="*/ 69 w 77"/>
              <a:gd name="T11" fmla="*/ 8 h 111"/>
              <a:gd name="T12" fmla="*/ 73 w 77"/>
              <a:gd name="T13" fmla="*/ 8 h 111"/>
              <a:gd name="T14" fmla="*/ 77 w 77"/>
              <a:gd name="T15" fmla="*/ 8 h 111"/>
              <a:gd name="T16" fmla="*/ 77 w 77"/>
              <a:gd name="T17" fmla="*/ 8 h 111"/>
              <a:gd name="T18" fmla="*/ 77 w 77"/>
              <a:gd name="T19" fmla="*/ 12 h 111"/>
              <a:gd name="T20" fmla="*/ 73 w 77"/>
              <a:gd name="T21" fmla="*/ 12 h 111"/>
              <a:gd name="T22" fmla="*/ 69 w 77"/>
              <a:gd name="T23" fmla="*/ 12 h 111"/>
              <a:gd name="T24" fmla="*/ 65 w 77"/>
              <a:gd name="T25" fmla="*/ 19 h 111"/>
              <a:gd name="T26" fmla="*/ 62 w 77"/>
              <a:gd name="T27" fmla="*/ 38 h 111"/>
              <a:gd name="T28" fmla="*/ 46 w 77"/>
              <a:gd name="T29" fmla="*/ 50 h 111"/>
              <a:gd name="T30" fmla="*/ 31 w 77"/>
              <a:gd name="T31" fmla="*/ 54 h 111"/>
              <a:gd name="T32" fmla="*/ 20 w 77"/>
              <a:gd name="T33" fmla="*/ 54 h 111"/>
              <a:gd name="T34" fmla="*/ 20 w 77"/>
              <a:gd name="T35" fmla="*/ 58 h 111"/>
              <a:gd name="T36" fmla="*/ 16 w 77"/>
              <a:gd name="T37" fmla="*/ 61 h 111"/>
              <a:gd name="T38" fmla="*/ 20 w 77"/>
              <a:gd name="T39" fmla="*/ 65 h 111"/>
              <a:gd name="T40" fmla="*/ 27 w 77"/>
              <a:gd name="T41" fmla="*/ 65 h 111"/>
              <a:gd name="T42" fmla="*/ 50 w 77"/>
              <a:gd name="T43" fmla="*/ 65 h 111"/>
              <a:gd name="T44" fmla="*/ 65 w 77"/>
              <a:gd name="T45" fmla="*/ 69 h 111"/>
              <a:gd name="T46" fmla="*/ 73 w 77"/>
              <a:gd name="T47" fmla="*/ 77 h 111"/>
              <a:gd name="T48" fmla="*/ 73 w 77"/>
              <a:gd name="T49" fmla="*/ 92 h 111"/>
              <a:gd name="T50" fmla="*/ 58 w 77"/>
              <a:gd name="T51" fmla="*/ 107 h 111"/>
              <a:gd name="T52" fmla="*/ 35 w 77"/>
              <a:gd name="T53" fmla="*/ 111 h 111"/>
              <a:gd name="T54" fmla="*/ 8 w 77"/>
              <a:gd name="T55" fmla="*/ 107 h 111"/>
              <a:gd name="T56" fmla="*/ 0 w 77"/>
              <a:gd name="T57" fmla="*/ 96 h 111"/>
              <a:gd name="T58" fmla="*/ 4 w 77"/>
              <a:gd name="T59" fmla="*/ 92 h 111"/>
              <a:gd name="T60" fmla="*/ 8 w 77"/>
              <a:gd name="T61" fmla="*/ 84 h 111"/>
              <a:gd name="T62" fmla="*/ 16 w 77"/>
              <a:gd name="T63" fmla="*/ 77 h 111"/>
              <a:gd name="T64" fmla="*/ 8 w 77"/>
              <a:gd name="T65" fmla="*/ 73 h 111"/>
              <a:gd name="T66" fmla="*/ 8 w 77"/>
              <a:gd name="T67" fmla="*/ 65 h 111"/>
              <a:gd name="T68" fmla="*/ 8 w 77"/>
              <a:gd name="T69" fmla="*/ 61 h 111"/>
              <a:gd name="T70" fmla="*/ 20 w 77"/>
              <a:gd name="T71" fmla="*/ 50 h 111"/>
              <a:gd name="T72" fmla="*/ 31 w 77"/>
              <a:gd name="T73" fmla="*/ 4 h 111"/>
              <a:gd name="T74" fmla="*/ 23 w 77"/>
              <a:gd name="T75" fmla="*/ 16 h 111"/>
              <a:gd name="T76" fmla="*/ 23 w 77"/>
              <a:gd name="T77" fmla="*/ 35 h 111"/>
              <a:gd name="T78" fmla="*/ 31 w 77"/>
              <a:gd name="T79" fmla="*/ 46 h 111"/>
              <a:gd name="T80" fmla="*/ 42 w 77"/>
              <a:gd name="T81" fmla="*/ 46 h 111"/>
              <a:gd name="T82" fmla="*/ 50 w 77"/>
              <a:gd name="T83" fmla="*/ 38 h 111"/>
              <a:gd name="T84" fmla="*/ 50 w 77"/>
              <a:gd name="T85" fmla="*/ 19 h 111"/>
              <a:gd name="T86" fmla="*/ 42 w 77"/>
              <a:gd name="T87" fmla="*/ 4 h 111"/>
              <a:gd name="T88" fmla="*/ 20 w 77"/>
              <a:gd name="T89" fmla="*/ 77 h 111"/>
              <a:gd name="T90" fmla="*/ 16 w 77"/>
              <a:gd name="T91" fmla="*/ 84 h 111"/>
              <a:gd name="T92" fmla="*/ 12 w 77"/>
              <a:gd name="T93" fmla="*/ 92 h 111"/>
              <a:gd name="T94" fmla="*/ 16 w 77"/>
              <a:gd name="T95" fmla="*/ 96 h 111"/>
              <a:gd name="T96" fmla="*/ 39 w 77"/>
              <a:gd name="T97" fmla="*/ 103 h 111"/>
              <a:gd name="T98" fmla="*/ 62 w 77"/>
              <a:gd name="T99" fmla="*/ 96 h 111"/>
              <a:gd name="T100" fmla="*/ 69 w 77"/>
              <a:gd name="T101" fmla="*/ 88 h 111"/>
              <a:gd name="T102" fmla="*/ 65 w 77"/>
              <a:gd name="T103" fmla="*/ 81 h 111"/>
              <a:gd name="T104" fmla="*/ 46 w 77"/>
              <a:gd name="T105" fmla="*/ 77 h 111"/>
              <a:gd name="T106" fmla="*/ 20 w 77"/>
              <a:gd name="T107"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 h="111">
                <a:moveTo>
                  <a:pt x="20" y="50"/>
                </a:moveTo>
                <a:lnTo>
                  <a:pt x="16" y="46"/>
                </a:lnTo>
                <a:lnTo>
                  <a:pt x="12" y="42"/>
                </a:lnTo>
                <a:lnTo>
                  <a:pt x="8" y="35"/>
                </a:lnTo>
                <a:lnTo>
                  <a:pt x="8" y="27"/>
                </a:lnTo>
                <a:lnTo>
                  <a:pt x="8" y="19"/>
                </a:lnTo>
                <a:lnTo>
                  <a:pt x="16" y="8"/>
                </a:lnTo>
                <a:lnTo>
                  <a:pt x="23" y="4"/>
                </a:lnTo>
                <a:lnTo>
                  <a:pt x="35" y="0"/>
                </a:lnTo>
                <a:lnTo>
                  <a:pt x="46" y="4"/>
                </a:lnTo>
                <a:lnTo>
                  <a:pt x="54" y="8"/>
                </a:lnTo>
                <a:lnTo>
                  <a:pt x="69" y="8"/>
                </a:lnTo>
                <a:lnTo>
                  <a:pt x="73" y="8"/>
                </a:lnTo>
                <a:lnTo>
                  <a:pt x="73" y="8"/>
                </a:lnTo>
                <a:lnTo>
                  <a:pt x="73" y="8"/>
                </a:lnTo>
                <a:lnTo>
                  <a:pt x="77" y="8"/>
                </a:lnTo>
                <a:lnTo>
                  <a:pt x="77" y="8"/>
                </a:lnTo>
                <a:lnTo>
                  <a:pt x="77" y="8"/>
                </a:lnTo>
                <a:lnTo>
                  <a:pt x="77" y="12"/>
                </a:lnTo>
                <a:lnTo>
                  <a:pt x="77" y="12"/>
                </a:lnTo>
                <a:lnTo>
                  <a:pt x="77" y="12"/>
                </a:lnTo>
                <a:lnTo>
                  <a:pt x="73" y="12"/>
                </a:lnTo>
                <a:lnTo>
                  <a:pt x="73" y="12"/>
                </a:lnTo>
                <a:lnTo>
                  <a:pt x="69" y="12"/>
                </a:lnTo>
                <a:lnTo>
                  <a:pt x="62" y="12"/>
                </a:lnTo>
                <a:lnTo>
                  <a:pt x="65" y="19"/>
                </a:lnTo>
                <a:lnTo>
                  <a:pt x="65" y="27"/>
                </a:lnTo>
                <a:lnTo>
                  <a:pt x="62" y="38"/>
                </a:lnTo>
                <a:lnTo>
                  <a:pt x="58" y="46"/>
                </a:lnTo>
                <a:lnTo>
                  <a:pt x="46" y="50"/>
                </a:lnTo>
                <a:lnTo>
                  <a:pt x="35" y="54"/>
                </a:lnTo>
                <a:lnTo>
                  <a:pt x="31" y="54"/>
                </a:lnTo>
                <a:lnTo>
                  <a:pt x="23" y="50"/>
                </a:lnTo>
                <a:lnTo>
                  <a:pt x="20" y="54"/>
                </a:lnTo>
                <a:lnTo>
                  <a:pt x="20" y="58"/>
                </a:lnTo>
                <a:lnTo>
                  <a:pt x="20" y="58"/>
                </a:lnTo>
                <a:lnTo>
                  <a:pt x="16" y="61"/>
                </a:lnTo>
                <a:lnTo>
                  <a:pt x="16" y="61"/>
                </a:lnTo>
                <a:lnTo>
                  <a:pt x="20" y="61"/>
                </a:lnTo>
                <a:lnTo>
                  <a:pt x="20" y="65"/>
                </a:lnTo>
                <a:lnTo>
                  <a:pt x="23" y="65"/>
                </a:lnTo>
                <a:lnTo>
                  <a:pt x="27" y="65"/>
                </a:lnTo>
                <a:lnTo>
                  <a:pt x="35" y="65"/>
                </a:lnTo>
                <a:lnTo>
                  <a:pt x="50" y="65"/>
                </a:lnTo>
                <a:lnTo>
                  <a:pt x="58" y="65"/>
                </a:lnTo>
                <a:lnTo>
                  <a:pt x="65" y="69"/>
                </a:lnTo>
                <a:lnTo>
                  <a:pt x="69" y="73"/>
                </a:lnTo>
                <a:lnTo>
                  <a:pt x="73" y="77"/>
                </a:lnTo>
                <a:lnTo>
                  <a:pt x="73" y="84"/>
                </a:lnTo>
                <a:lnTo>
                  <a:pt x="73" y="92"/>
                </a:lnTo>
                <a:lnTo>
                  <a:pt x="65" y="100"/>
                </a:lnTo>
                <a:lnTo>
                  <a:pt x="58" y="107"/>
                </a:lnTo>
                <a:lnTo>
                  <a:pt x="46" y="111"/>
                </a:lnTo>
                <a:lnTo>
                  <a:pt x="35" y="111"/>
                </a:lnTo>
                <a:lnTo>
                  <a:pt x="20" y="111"/>
                </a:lnTo>
                <a:lnTo>
                  <a:pt x="8" y="107"/>
                </a:lnTo>
                <a:lnTo>
                  <a:pt x="4" y="100"/>
                </a:lnTo>
                <a:lnTo>
                  <a:pt x="0" y="96"/>
                </a:lnTo>
                <a:lnTo>
                  <a:pt x="0" y="96"/>
                </a:lnTo>
                <a:lnTo>
                  <a:pt x="4" y="92"/>
                </a:lnTo>
                <a:lnTo>
                  <a:pt x="4" y="88"/>
                </a:lnTo>
                <a:lnTo>
                  <a:pt x="8" y="84"/>
                </a:lnTo>
                <a:lnTo>
                  <a:pt x="12" y="81"/>
                </a:lnTo>
                <a:lnTo>
                  <a:pt x="16" y="77"/>
                </a:lnTo>
                <a:lnTo>
                  <a:pt x="12" y="73"/>
                </a:lnTo>
                <a:lnTo>
                  <a:pt x="8" y="73"/>
                </a:lnTo>
                <a:lnTo>
                  <a:pt x="8" y="69"/>
                </a:lnTo>
                <a:lnTo>
                  <a:pt x="8" y="65"/>
                </a:lnTo>
                <a:lnTo>
                  <a:pt x="8" y="65"/>
                </a:lnTo>
                <a:lnTo>
                  <a:pt x="8" y="61"/>
                </a:lnTo>
                <a:lnTo>
                  <a:pt x="12" y="58"/>
                </a:lnTo>
                <a:lnTo>
                  <a:pt x="20" y="50"/>
                </a:lnTo>
                <a:close/>
                <a:moveTo>
                  <a:pt x="35" y="4"/>
                </a:moveTo>
                <a:lnTo>
                  <a:pt x="31" y="4"/>
                </a:lnTo>
                <a:lnTo>
                  <a:pt x="23" y="8"/>
                </a:lnTo>
                <a:lnTo>
                  <a:pt x="23" y="16"/>
                </a:lnTo>
                <a:lnTo>
                  <a:pt x="20" y="23"/>
                </a:lnTo>
                <a:lnTo>
                  <a:pt x="23" y="35"/>
                </a:lnTo>
                <a:lnTo>
                  <a:pt x="27" y="42"/>
                </a:lnTo>
                <a:lnTo>
                  <a:pt x="31" y="46"/>
                </a:lnTo>
                <a:lnTo>
                  <a:pt x="39" y="50"/>
                </a:lnTo>
                <a:lnTo>
                  <a:pt x="42" y="46"/>
                </a:lnTo>
                <a:lnTo>
                  <a:pt x="46" y="46"/>
                </a:lnTo>
                <a:lnTo>
                  <a:pt x="50" y="38"/>
                </a:lnTo>
                <a:lnTo>
                  <a:pt x="50" y="31"/>
                </a:lnTo>
                <a:lnTo>
                  <a:pt x="50" y="19"/>
                </a:lnTo>
                <a:lnTo>
                  <a:pt x="46" y="8"/>
                </a:lnTo>
                <a:lnTo>
                  <a:pt x="42" y="4"/>
                </a:lnTo>
                <a:lnTo>
                  <a:pt x="35" y="4"/>
                </a:lnTo>
                <a:close/>
                <a:moveTo>
                  <a:pt x="20" y="77"/>
                </a:moveTo>
                <a:lnTo>
                  <a:pt x="16" y="81"/>
                </a:lnTo>
                <a:lnTo>
                  <a:pt x="16" y="84"/>
                </a:lnTo>
                <a:lnTo>
                  <a:pt x="12" y="88"/>
                </a:lnTo>
                <a:lnTo>
                  <a:pt x="12" y="92"/>
                </a:lnTo>
                <a:lnTo>
                  <a:pt x="12" y="96"/>
                </a:lnTo>
                <a:lnTo>
                  <a:pt x="16" y="96"/>
                </a:lnTo>
                <a:lnTo>
                  <a:pt x="27" y="100"/>
                </a:lnTo>
                <a:lnTo>
                  <a:pt x="39" y="103"/>
                </a:lnTo>
                <a:lnTo>
                  <a:pt x="54" y="100"/>
                </a:lnTo>
                <a:lnTo>
                  <a:pt x="62" y="96"/>
                </a:lnTo>
                <a:lnTo>
                  <a:pt x="65" y="92"/>
                </a:lnTo>
                <a:lnTo>
                  <a:pt x="69" y="88"/>
                </a:lnTo>
                <a:lnTo>
                  <a:pt x="69" y="84"/>
                </a:lnTo>
                <a:lnTo>
                  <a:pt x="65" y="81"/>
                </a:lnTo>
                <a:lnTo>
                  <a:pt x="58" y="81"/>
                </a:lnTo>
                <a:lnTo>
                  <a:pt x="46" y="77"/>
                </a:lnTo>
                <a:lnTo>
                  <a:pt x="31" y="77"/>
                </a:lnTo>
                <a:lnTo>
                  <a:pt x="20" y="77"/>
                </a:lnTo>
                <a:close/>
              </a:path>
            </a:pathLst>
          </a:custGeom>
          <a:solidFill>
            <a:srgbClr val="000000"/>
          </a:solidFill>
          <a:ln w="0">
            <a:solidFill>
              <a:schemeClr val="tx1"/>
            </a:solidFill>
            <a:prstDash val="solid"/>
            <a:round/>
            <a:headEnd/>
            <a:tailEnd/>
          </a:ln>
        </p:spPr>
        <p:txBody>
          <a:bodyPr/>
          <a:lstStyle/>
          <a:p>
            <a:endParaRPr lang="en-CA"/>
          </a:p>
        </p:txBody>
      </p:sp>
      <p:sp>
        <p:nvSpPr>
          <p:cNvPr id="134153" name="Freeform 9"/>
          <p:cNvSpPr>
            <a:spLocks/>
          </p:cNvSpPr>
          <p:nvPr/>
        </p:nvSpPr>
        <p:spPr bwMode="auto">
          <a:xfrm>
            <a:off x="2819400" y="2590800"/>
            <a:ext cx="127000" cy="115888"/>
          </a:xfrm>
          <a:custGeom>
            <a:avLst/>
            <a:gdLst>
              <a:gd name="T0" fmla="*/ 0 w 80"/>
              <a:gd name="T1" fmla="*/ 0 h 73"/>
              <a:gd name="T2" fmla="*/ 34 w 80"/>
              <a:gd name="T3" fmla="*/ 0 h 73"/>
              <a:gd name="T4" fmla="*/ 34 w 80"/>
              <a:gd name="T5" fmla="*/ 0 h 73"/>
              <a:gd name="T6" fmla="*/ 31 w 80"/>
              <a:gd name="T7" fmla="*/ 0 h 73"/>
              <a:gd name="T8" fmla="*/ 31 w 80"/>
              <a:gd name="T9" fmla="*/ 0 h 73"/>
              <a:gd name="T10" fmla="*/ 27 w 80"/>
              <a:gd name="T11" fmla="*/ 4 h 73"/>
              <a:gd name="T12" fmla="*/ 27 w 80"/>
              <a:gd name="T13" fmla="*/ 4 h 73"/>
              <a:gd name="T14" fmla="*/ 27 w 80"/>
              <a:gd name="T15" fmla="*/ 8 h 73"/>
              <a:gd name="T16" fmla="*/ 31 w 80"/>
              <a:gd name="T17" fmla="*/ 12 h 73"/>
              <a:gd name="T18" fmla="*/ 34 w 80"/>
              <a:gd name="T19" fmla="*/ 12 h 73"/>
              <a:gd name="T20" fmla="*/ 34 w 80"/>
              <a:gd name="T21" fmla="*/ 16 h 73"/>
              <a:gd name="T22" fmla="*/ 42 w 80"/>
              <a:gd name="T23" fmla="*/ 23 h 73"/>
              <a:gd name="T24" fmla="*/ 50 w 80"/>
              <a:gd name="T25" fmla="*/ 16 h 73"/>
              <a:gd name="T26" fmla="*/ 53 w 80"/>
              <a:gd name="T27" fmla="*/ 12 h 73"/>
              <a:gd name="T28" fmla="*/ 53 w 80"/>
              <a:gd name="T29" fmla="*/ 8 h 73"/>
              <a:gd name="T30" fmla="*/ 53 w 80"/>
              <a:gd name="T31" fmla="*/ 4 h 73"/>
              <a:gd name="T32" fmla="*/ 53 w 80"/>
              <a:gd name="T33" fmla="*/ 4 h 73"/>
              <a:gd name="T34" fmla="*/ 53 w 80"/>
              <a:gd name="T35" fmla="*/ 0 h 73"/>
              <a:gd name="T36" fmla="*/ 50 w 80"/>
              <a:gd name="T37" fmla="*/ 0 h 73"/>
              <a:gd name="T38" fmla="*/ 50 w 80"/>
              <a:gd name="T39" fmla="*/ 0 h 73"/>
              <a:gd name="T40" fmla="*/ 76 w 80"/>
              <a:gd name="T41" fmla="*/ 0 h 73"/>
              <a:gd name="T42" fmla="*/ 76 w 80"/>
              <a:gd name="T43" fmla="*/ 0 h 73"/>
              <a:gd name="T44" fmla="*/ 73 w 80"/>
              <a:gd name="T45" fmla="*/ 0 h 73"/>
              <a:gd name="T46" fmla="*/ 69 w 80"/>
              <a:gd name="T47" fmla="*/ 4 h 73"/>
              <a:gd name="T48" fmla="*/ 61 w 80"/>
              <a:gd name="T49" fmla="*/ 8 h 73"/>
              <a:gd name="T50" fmla="*/ 57 w 80"/>
              <a:gd name="T51" fmla="*/ 16 h 73"/>
              <a:gd name="T52" fmla="*/ 46 w 80"/>
              <a:gd name="T53" fmla="*/ 31 h 73"/>
              <a:gd name="T54" fmla="*/ 65 w 80"/>
              <a:gd name="T55" fmla="*/ 54 h 73"/>
              <a:gd name="T56" fmla="*/ 69 w 80"/>
              <a:gd name="T57" fmla="*/ 61 h 73"/>
              <a:gd name="T58" fmla="*/ 73 w 80"/>
              <a:gd name="T59" fmla="*/ 69 h 73"/>
              <a:gd name="T60" fmla="*/ 76 w 80"/>
              <a:gd name="T61" fmla="*/ 69 h 73"/>
              <a:gd name="T62" fmla="*/ 80 w 80"/>
              <a:gd name="T63" fmla="*/ 69 h 73"/>
              <a:gd name="T64" fmla="*/ 80 w 80"/>
              <a:gd name="T65" fmla="*/ 73 h 73"/>
              <a:gd name="T66" fmla="*/ 42 w 80"/>
              <a:gd name="T67" fmla="*/ 73 h 73"/>
              <a:gd name="T68" fmla="*/ 42 w 80"/>
              <a:gd name="T69" fmla="*/ 69 h 73"/>
              <a:gd name="T70" fmla="*/ 50 w 80"/>
              <a:gd name="T71" fmla="*/ 69 h 73"/>
              <a:gd name="T72" fmla="*/ 50 w 80"/>
              <a:gd name="T73" fmla="*/ 69 h 73"/>
              <a:gd name="T74" fmla="*/ 53 w 80"/>
              <a:gd name="T75" fmla="*/ 65 h 73"/>
              <a:gd name="T76" fmla="*/ 53 w 80"/>
              <a:gd name="T77" fmla="*/ 65 h 73"/>
              <a:gd name="T78" fmla="*/ 53 w 80"/>
              <a:gd name="T79" fmla="*/ 61 h 73"/>
              <a:gd name="T80" fmla="*/ 46 w 80"/>
              <a:gd name="T81" fmla="*/ 58 h 73"/>
              <a:gd name="T82" fmla="*/ 34 w 80"/>
              <a:gd name="T83" fmla="*/ 38 h 73"/>
              <a:gd name="T84" fmla="*/ 23 w 80"/>
              <a:gd name="T85" fmla="*/ 58 h 73"/>
              <a:gd name="T86" fmla="*/ 19 w 80"/>
              <a:gd name="T87" fmla="*/ 61 h 73"/>
              <a:gd name="T88" fmla="*/ 19 w 80"/>
              <a:gd name="T89" fmla="*/ 65 h 73"/>
              <a:gd name="T90" fmla="*/ 19 w 80"/>
              <a:gd name="T91" fmla="*/ 65 h 73"/>
              <a:gd name="T92" fmla="*/ 23 w 80"/>
              <a:gd name="T93" fmla="*/ 69 h 73"/>
              <a:gd name="T94" fmla="*/ 23 w 80"/>
              <a:gd name="T95" fmla="*/ 69 h 73"/>
              <a:gd name="T96" fmla="*/ 27 w 80"/>
              <a:gd name="T97" fmla="*/ 69 h 73"/>
              <a:gd name="T98" fmla="*/ 27 w 80"/>
              <a:gd name="T99" fmla="*/ 73 h 73"/>
              <a:gd name="T100" fmla="*/ 4 w 80"/>
              <a:gd name="T101" fmla="*/ 73 h 73"/>
              <a:gd name="T102" fmla="*/ 4 w 80"/>
              <a:gd name="T103" fmla="*/ 69 h 73"/>
              <a:gd name="T104" fmla="*/ 8 w 80"/>
              <a:gd name="T105" fmla="*/ 69 h 73"/>
              <a:gd name="T106" fmla="*/ 8 w 80"/>
              <a:gd name="T107" fmla="*/ 69 h 73"/>
              <a:gd name="T108" fmla="*/ 11 w 80"/>
              <a:gd name="T109" fmla="*/ 61 h 73"/>
              <a:gd name="T110" fmla="*/ 19 w 80"/>
              <a:gd name="T111" fmla="*/ 54 h 73"/>
              <a:gd name="T112" fmla="*/ 34 w 80"/>
              <a:gd name="T113" fmla="*/ 35 h 73"/>
              <a:gd name="T114" fmla="*/ 19 w 80"/>
              <a:gd name="T115" fmla="*/ 16 h 73"/>
              <a:gd name="T116" fmla="*/ 11 w 80"/>
              <a:gd name="T117" fmla="*/ 8 h 73"/>
              <a:gd name="T118" fmla="*/ 8 w 80"/>
              <a:gd name="T119" fmla="*/ 4 h 73"/>
              <a:gd name="T120" fmla="*/ 4 w 80"/>
              <a:gd name="T121" fmla="*/ 0 h 73"/>
              <a:gd name="T122" fmla="*/ 0 w 80"/>
              <a:gd name="T123" fmla="*/ 0 h 73"/>
              <a:gd name="T124" fmla="*/ 0 w 80"/>
              <a:gd name="T1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3">
                <a:moveTo>
                  <a:pt x="0" y="0"/>
                </a:moveTo>
                <a:lnTo>
                  <a:pt x="34" y="0"/>
                </a:lnTo>
                <a:lnTo>
                  <a:pt x="34" y="0"/>
                </a:lnTo>
                <a:lnTo>
                  <a:pt x="31" y="0"/>
                </a:lnTo>
                <a:lnTo>
                  <a:pt x="31" y="0"/>
                </a:lnTo>
                <a:lnTo>
                  <a:pt x="27" y="4"/>
                </a:lnTo>
                <a:lnTo>
                  <a:pt x="27" y="4"/>
                </a:lnTo>
                <a:lnTo>
                  <a:pt x="27" y="8"/>
                </a:lnTo>
                <a:lnTo>
                  <a:pt x="31" y="12"/>
                </a:lnTo>
                <a:lnTo>
                  <a:pt x="34" y="12"/>
                </a:lnTo>
                <a:lnTo>
                  <a:pt x="34" y="16"/>
                </a:lnTo>
                <a:lnTo>
                  <a:pt x="42" y="23"/>
                </a:lnTo>
                <a:lnTo>
                  <a:pt x="50" y="16"/>
                </a:lnTo>
                <a:lnTo>
                  <a:pt x="53" y="12"/>
                </a:lnTo>
                <a:lnTo>
                  <a:pt x="53" y="8"/>
                </a:lnTo>
                <a:lnTo>
                  <a:pt x="53" y="4"/>
                </a:lnTo>
                <a:lnTo>
                  <a:pt x="53" y="4"/>
                </a:lnTo>
                <a:lnTo>
                  <a:pt x="53" y="0"/>
                </a:lnTo>
                <a:lnTo>
                  <a:pt x="50" y="0"/>
                </a:lnTo>
                <a:lnTo>
                  <a:pt x="50" y="0"/>
                </a:lnTo>
                <a:lnTo>
                  <a:pt x="76" y="0"/>
                </a:lnTo>
                <a:lnTo>
                  <a:pt x="76" y="0"/>
                </a:lnTo>
                <a:lnTo>
                  <a:pt x="73" y="0"/>
                </a:lnTo>
                <a:lnTo>
                  <a:pt x="69" y="4"/>
                </a:lnTo>
                <a:lnTo>
                  <a:pt x="61" y="8"/>
                </a:lnTo>
                <a:lnTo>
                  <a:pt x="57" y="16"/>
                </a:lnTo>
                <a:lnTo>
                  <a:pt x="46" y="31"/>
                </a:lnTo>
                <a:lnTo>
                  <a:pt x="65" y="54"/>
                </a:lnTo>
                <a:lnTo>
                  <a:pt x="69" y="61"/>
                </a:lnTo>
                <a:lnTo>
                  <a:pt x="73" y="69"/>
                </a:lnTo>
                <a:lnTo>
                  <a:pt x="76" y="69"/>
                </a:lnTo>
                <a:lnTo>
                  <a:pt x="80" y="69"/>
                </a:lnTo>
                <a:lnTo>
                  <a:pt x="80" y="73"/>
                </a:lnTo>
                <a:lnTo>
                  <a:pt x="42" y="73"/>
                </a:lnTo>
                <a:lnTo>
                  <a:pt x="42" y="69"/>
                </a:lnTo>
                <a:lnTo>
                  <a:pt x="50" y="69"/>
                </a:lnTo>
                <a:lnTo>
                  <a:pt x="50" y="69"/>
                </a:lnTo>
                <a:lnTo>
                  <a:pt x="53" y="65"/>
                </a:lnTo>
                <a:lnTo>
                  <a:pt x="53" y="65"/>
                </a:lnTo>
                <a:lnTo>
                  <a:pt x="53" y="61"/>
                </a:lnTo>
                <a:lnTo>
                  <a:pt x="46" y="58"/>
                </a:lnTo>
                <a:lnTo>
                  <a:pt x="34" y="38"/>
                </a:lnTo>
                <a:lnTo>
                  <a:pt x="23" y="58"/>
                </a:lnTo>
                <a:lnTo>
                  <a:pt x="19" y="61"/>
                </a:lnTo>
                <a:lnTo>
                  <a:pt x="19" y="65"/>
                </a:lnTo>
                <a:lnTo>
                  <a:pt x="19" y="65"/>
                </a:lnTo>
                <a:lnTo>
                  <a:pt x="23" y="69"/>
                </a:lnTo>
                <a:lnTo>
                  <a:pt x="23" y="69"/>
                </a:lnTo>
                <a:lnTo>
                  <a:pt x="27" y="69"/>
                </a:lnTo>
                <a:lnTo>
                  <a:pt x="27" y="73"/>
                </a:lnTo>
                <a:lnTo>
                  <a:pt x="4" y="73"/>
                </a:lnTo>
                <a:lnTo>
                  <a:pt x="4" y="69"/>
                </a:lnTo>
                <a:lnTo>
                  <a:pt x="8" y="69"/>
                </a:lnTo>
                <a:lnTo>
                  <a:pt x="8" y="69"/>
                </a:lnTo>
                <a:lnTo>
                  <a:pt x="11" y="61"/>
                </a:lnTo>
                <a:lnTo>
                  <a:pt x="19" y="54"/>
                </a:lnTo>
                <a:lnTo>
                  <a:pt x="34" y="35"/>
                </a:lnTo>
                <a:lnTo>
                  <a:pt x="19" y="16"/>
                </a:lnTo>
                <a:lnTo>
                  <a:pt x="11" y="8"/>
                </a:lnTo>
                <a:lnTo>
                  <a:pt x="8" y="4"/>
                </a:lnTo>
                <a:lnTo>
                  <a:pt x="4" y="0"/>
                </a:lnTo>
                <a:lnTo>
                  <a:pt x="0" y="0"/>
                </a:lnTo>
                <a:lnTo>
                  <a:pt x="0" y="0"/>
                </a:lnTo>
                <a:close/>
              </a:path>
            </a:pathLst>
          </a:custGeom>
          <a:solidFill>
            <a:srgbClr val="000000"/>
          </a:solidFill>
          <a:ln w="0">
            <a:solidFill>
              <a:schemeClr val="tx1"/>
            </a:solidFill>
            <a:prstDash val="solid"/>
            <a:round/>
            <a:headEnd/>
            <a:tailEnd/>
          </a:ln>
        </p:spPr>
        <p:txBody>
          <a:bodyPr/>
          <a:lstStyle/>
          <a:p>
            <a:endParaRPr lang="en-CA"/>
          </a:p>
        </p:txBody>
      </p:sp>
      <p:sp>
        <p:nvSpPr>
          <p:cNvPr id="134154" name="Freeform 10"/>
          <p:cNvSpPr>
            <a:spLocks/>
          </p:cNvSpPr>
          <p:nvPr/>
        </p:nvSpPr>
        <p:spPr bwMode="auto">
          <a:xfrm>
            <a:off x="6705600" y="2514600"/>
            <a:ext cx="128588" cy="115888"/>
          </a:xfrm>
          <a:custGeom>
            <a:avLst/>
            <a:gdLst>
              <a:gd name="T0" fmla="*/ 0 w 81"/>
              <a:gd name="T1" fmla="*/ 0 h 73"/>
              <a:gd name="T2" fmla="*/ 35 w 81"/>
              <a:gd name="T3" fmla="*/ 0 h 73"/>
              <a:gd name="T4" fmla="*/ 35 w 81"/>
              <a:gd name="T5" fmla="*/ 0 h 73"/>
              <a:gd name="T6" fmla="*/ 31 w 81"/>
              <a:gd name="T7" fmla="*/ 0 h 73"/>
              <a:gd name="T8" fmla="*/ 31 w 81"/>
              <a:gd name="T9" fmla="*/ 0 h 73"/>
              <a:gd name="T10" fmla="*/ 27 w 81"/>
              <a:gd name="T11" fmla="*/ 4 h 73"/>
              <a:gd name="T12" fmla="*/ 27 w 81"/>
              <a:gd name="T13" fmla="*/ 4 h 73"/>
              <a:gd name="T14" fmla="*/ 27 w 81"/>
              <a:gd name="T15" fmla="*/ 8 h 73"/>
              <a:gd name="T16" fmla="*/ 31 w 81"/>
              <a:gd name="T17" fmla="*/ 12 h 73"/>
              <a:gd name="T18" fmla="*/ 35 w 81"/>
              <a:gd name="T19" fmla="*/ 12 h 73"/>
              <a:gd name="T20" fmla="*/ 35 w 81"/>
              <a:gd name="T21" fmla="*/ 16 h 73"/>
              <a:gd name="T22" fmla="*/ 42 w 81"/>
              <a:gd name="T23" fmla="*/ 23 h 73"/>
              <a:gd name="T24" fmla="*/ 50 w 81"/>
              <a:gd name="T25" fmla="*/ 16 h 73"/>
              <a:gd name="T26" fmla="*/ 54 w 81"/>
              <a:gd name="T27" fmla="*/ 12 h 73"/>
              <a:gd name="T28" fmla="*/ 54 w 81"/>
              <a:gd name="T29" fmla="*/ 8 h 73"/>
              <a:gd name="T30" fmla="*/ 54 w 81"/>
              <a:gd name="T31" fmla="*/ 4 h 73"/>
              <a:gd name="T32" fmla="*/ 54 w 81"/>
              <a:gd name="T33" fmla="*/ 4 h 73"/>
              <a:gd name="T34" fmla="*/ 54 w 81"/>
              <a:gd name="T35" fmla="*/ 0 h 73"/>
              <a:gd name="T36" fmla="*/ 50 w 81"/>
              <a:gd name="T37" fmla="*/ 0 h 73"/>
              <a:gd name="T38" fmla="*/ 50 w 81"/>
              <a:gd name="T39" fmla="*/ 0 h 73"/>
              <a:gd name="T40" fmla="*/ 77 w 81"/>
              <a:gd name="T41" fmla="*/ 0 h 73"/>
              <a:gd name="T42" fmla="*/ 77 w 81"/>
              <a:gd name="T43" fmla="*/ 0 h 73"/>
              <a:gd name="T44" fmla="*/ 73 w 81"/>
              <a:gd name="T45" fmla="*/ 0 h 73"/>
              <a:gd name="T46" fmla="*/ 69 w 81"/>
              <a:gd name="T47" fmla="*/ 4 h 73"/>
              <a:gd name="T48" fmla="*/ 62 w 81"/>
              <a:gd name="T49" fmla="*/ 8 h 73"/>
              <a:gd name="T50" fmla="*/ 58 w 81"/>
              <a:gd name="T51" fmla="*/ 16 h 73"/>
              <a:gd name="T52" fmla="*/ 46 w 81"/>
              <a:gd name="T53" fmla="*/ 31 h 73"/>
              <a:gd name="T54" fmla="*/ 65 w 81"/>
              <a:gd name="T55" fmla="*/ 54 h 73"/>
              <a:gd name="T56" fmla="*/ 69 w 81"/>
              <a:gd name="T57" fmla="*/ 61 h 73"/>
              <a:gd name="T58" fmla="*/ 73 w 81"/>
              <a:gd name="T59" fmla="*/ 69 h 73"/>
              <a:gd name="T60" fmla="*/ 77 w 81"/>
              <a:gd name="T61" fmla="*/ 69 h 73"/>
              <a:gd name="T62" fmla="*/ 81 w 81"/>
              <a:gd name="T63" fmla="*/ 69 h 73"/>
              <a:gd name="T64" fmla="*/ 81 w 81"/>
              <a:gd name="T65" fmla="*/ 73 h 73"/>
              <a:gd name="T66" fmla="*/ 42 w 81"/>
              <a:gd name="T67" fmla="*/ 73 h 73"/>
              <a:gd name="T68" fmla="*/ 42 w 81"/>
              <a:gd name="T69" fmla="*/ 69 h 73"/>
              <a:gd name="T70" fmla="*/ 50 w 81"/>
              <a:gd name="T71" fmla="*/ 69 h 73"/>
              <a:gd name="T72" fmla="*/ 50 w 81"/>
              <a:gd name="T73" fmla="*/ 69 h 73"/>
              <a:gd name="T74" fmla="*/ 54 w 81"/>
              <a:gd name="T75" fmla="*/ 65 h 73"/>
              <a:gd name="T76" fmla="*/ 54 w 81"/>
              <a:gd name="T77" fmla="*/ 65 h 73"/>
              <a:gd name="T78" fmla="*/ 54 w 81"/>
              <a:gd name="T79" fmla="*/ 61 h 73"/>
              <a:gd name="T80" fmla="*/ 46 w 81"/>
              <a:gd name="T81" fmla="*/ 58 h 73"/>
              <a:gd name="T82" fmla="*/ 35 w 81"/>
              <a:gd name="T83" fmla="*/ 38 h 73"/>
              <a:gd name="T84" fmla="*/ 23 w 81"/>
              <a:gd name="T85" fmla="*/ 58 h 73"/>
              <a:gd name="T86" fmla="*/ 19 w 81"/>
              <a:gd name="T87" fmla="*/ 61 h 73"/>
              <a:gd name="T88" fmla="*/ 19 w 81"/>
              <a:gd name="T89" fmla="*/ 65 h 73"/>
              <a:gd name="T90" fmla="*/ 19 w 81"/>
              <a:gd name="T91" fmla="*/ 65 h 73"/>
              <a:gd name="T92" fmla="*/ 23 w 81"/>
              <a:gd name="T93" fmla="*/ 69 h 73"/>
              <a:gd name="T94" fmla="*/ 23 w 81"/>
              <a:gd name="T95" fmla="*/ 69 h 73"/>
              <a:gd name="T96" fmla="*/ 27 w 81"/>
              <a:gd name="T97" fmla="*/ 69 h 73"/>
              <a:gd name="T98" fmla="*/ 27 w 81"/>
              <a:gd name="T99" fmla="*/ 73 h 73"/>
              <a:gd name="T100" fmla="*/ 4 w 81"/>
              <a:gd name="T101" fmla="*/ 73 h 73"/>
              <a:gd name="T102" fmla="*/ 4 w 81"/>
              <a:gd name="T103" fmla="*/ 69 h 73"/>
              <a:gd name="T104" fmla="*/ 8 w 81"/>
              <a:gd name="T105" fmla="*/ 69 h 73"/>
              <a:gd name="T106" fmla="*/ 8 w 81"/>
              <a:gd name="T107" fmla="*/ 69 h 73"/>
              <a:gd name="T108" fmla="*/ 12 w 81"/>
              <a:gd name="T109" fmla="*/ 61 h 73"/>
              <a:gd name="T110" fmla="*/ 19 w 81"/>
              <a:gd name="T111" fmla="*/ 54 h 73"/>
              <a:gd name="T112" fmla="*/ 35 w 81"/>
              <a:gd name="T113" fmla="*/ 35 h 73"/>
              <a:gd name="T114" fmla="*/ 19 w 81"/>
              <a:gd name="T115" fmla="*/ 16 h 73"/>
              <a:gd name="T116" fmla="*/ 12 w 81"/>
              <a:gd name="T117" fmla="*/ 8 h 73"/>
              <a:gd name="T118" fmla="*/ 8 w 81"/>
              <a:gd name="T119" fmla="*/ 4 h 73"/>
              <a:gd name="T120" fmla="*/ 4 w 81"/>
              <a:gd name="T121" fmla="*/ 0 h 73"/>
              <a:gd name="T122" fmla="*/ 0 w 81"/>
              <a:gd name="T123" fmla="*/ 0 h 73"/>
              <a:gd name="T124" fmla="*/ 0 w 81"/>
              <a:gd name="T1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73">
                <a:moveTo>
                  <a:pt x="0" y="0"/>
                </a:moveTo>
                <a:lnTo>
                  <a:pt x="35" y="0"/>
                </a:lnTo>
                <a:lnTo>
                  <a:pt x="35" y="0"/>
                </a:lnTo>
                <a:lnTo>
                  <a:pt x="31" y="0"/>
                </a:lnTo>
                <a:lnTo>
                  <a:pt x="31" y="0"/>
                </a:lnTo>
                <a:lnTo>
                  <a:pt x="27" y="4"/>
                </a:lnTo>
                <a:lnTo>
                  <a:pt x="27" y="4"/>
                </a:lnTo>
                <a:lnTo>
                  <a:pt x="27" y="8"/>
                </a:lnTo>
                <a:lnTo>
                  <a:pt x="31" y="12"/>
                </a:lnTo>
                <a:lnTo>
                  <a:pt x="35" y="12"/>
                </a:lnTo>
                <a:lnTo>
                  <a:pt x="35" y="16"/>
                </a:lnTo>
                <a:lnTo>
                  <a:pt x="42" y="23"/>
                </a:lnTo>
                <a:lnTo>
                  <a:pt x="50" y="16"/>
                </a:lnTo>
                <a:lnTo>
                  <a:pt x="54" y="12"/>
                </a:lnTo>
                <a:lnTo>
                  <a:pt x="54" y="8"/>
                </a:lnTo>
                <a:lnTo>
                  <a:pt x="54" y="4"/>
                </a:lnTo>
                <a:lnTo>
                  <a:pt x="54" y="4"/>
                </a:lnTo>
                <a:lnTo>
                  <a:pt x="54" y="0"/>
                </a:lnTo>
                <a:lnTo>
                  <a:pt x="50" y="0"/>
                </a:lnTo>
                <a:lnTo>
                  <a:pt x="50" y="0"/>
                </a:lnTo>
                <a:lnTo>
                  <a:pt x="77" y="0"/>
                </a:lnTo>
                <a:lnTo>
                  <a:pt x="77" y="0"/>
                </a:lnTo>
                <a:lnTo>
                  <a:pt x="73" y="0"/>
                </a:lnTo>
                <a:lnTo>
                  <a:pt x="69" y="4"/>
                </a:lnTo>
                <a:lnTo>
                  <a:pt x="62" y="8"/>
                </a:lnTo>
                <a:lnTo>
                  <a:pt x="58" y="16"/>
                </a:lnTo>
                <a:lnTo>
                  <a:pt x="46" y="31"/>
                </a:lnTo>
                <a:lnTo>
                  <a:pt x="65" y="54"/>
                </a:lnTo>
                <a:lnTo>
                  <a:pt x="69" y="61"/>
                </a:lnTo>
                <a:lnTo>
                  <a:pt x="73" y="69"/>
                </a:lnTo>
                <a:lnTo>
                  <a:pt x="77" y="69"/>
                </a:lnTo>
                <a:lnTo>
                  <a:pt x="81" y="69"/>
                </a:lnTo>
                <a:lnTo>
                  <a:pt x="81" y="73"/>
                </a:lnTo>
                <a:lnTo>
                  <a:pt x="42" y="73"/>
                </a:lnTo>
                <a:lnTo>
                  <a:pt x="42" y="69"/>
                </a:lnTo>
                <a:lnTo>
                  <a:pt x="50" y="69"/>
                </a:lnTo>
                <a:lnTo>
                  <a:pt x="50" y="69"/>
                </a:lnTo>
                <a:lnTo>
                  <a:pt x="54" y="65"/>
                </a:lnTo>
                <a:lnTo>
                  <a:pt x="54" y="65"/>
                </a:lnTo>
                <a:lnTo>
                  <a:pt x="54" y="61"/>
                </a:lnTo>
                <a:lnTo>
                  <a:pt x="46" y="58"/>
                </a:lnTo>
                <a:lnTo>
                  <a:pt x="35" y="38"/>
                </a:lnTo>
                <a:lnTo>
                  <a:pt x="23" y="58"/>
                </a:lnTo>
                <a:lnTo>
                  <a:pt x="19" y="61"/>
                </a:lnTo>
                <a:lnTo>
                  <a:pt x="19" y="65"/>
                </a:lnTo>
                <a:lnTo>
                  <a:pt x="19" y="65"/>
                </a:lnTo>
                <a:lnTo>
                  <a:pt x="23" y="69"/>
                </a:lnTo>
                <a:lnTo>
                  <a:pt x="23" y="69"/>
                </a:lnTo>
                <a:lnTo>
                  <a:pt x="27" y="69"/>
                </a:lnTo>
                <a:lnTo>
                  <a:pt x="27" y="73"/>
                </a:lnTo>
                <a:lnTo>
                  <a:pt x="4" y="73"/>
                </a:lnTo>
                <a:lnTo>
                  <a:pt x="4" y="69"/>
                </a:lnTo>
                <a:lnTo>
                  <a:pt x="8" y="69"/>
                </a:lnTo>
                <a:lnTo>
                  <a:pt x="8" y="69"/>
                </a:lnTo>
                <a:lnTo>
                  <a:pt x="12" y="61"/>
                </a:lnTo>
                <a:lnTo>
                  <a:pt x="19" y="54"/>
                </a:lnTo>
                <a:lnTo>
                  <a:pt x="35" y="35"/>
                </a:lnTo>
                <a:lnTo>
                  <a:pt x="19" y="16"/>
                </a:lnTo>
                <a:lnTo>
                  <a:pt x="12" y="8"/>
                </a:lnTo>
                <a:lnTo>
                  <a:pt x="8" y="4"/>
                </a:lnTo>
                <a:lnTo>
                  <a:pt x="4" y="0"/>
                </a:lnTo>
                <a:lnTo>
                  <a:pt x="0" y="0"/>
                </a:lnTo>
                <a:lnTo>
                  <a:pt x="0" y="0"/>
                </a:lnTo>
                <a:close/>
              </a:path>
            </a:pathLst>
          </a:custGeom>
          <a:solidFill>
            <a:srgbClr val="000000"/>
          </a:solidFill>
          <a:ln w="0">
            <a:solidFill>
              <a:schemeClr val="tx1"/>
            </a:solidFill>
            <a:prstDash val="solid"/>
            <a:round/>
            <a:headEnd/>
            <a:tailEnd/>
          </a:ln>
        </p:spPr>
        <p:txBody>
          <a:bodyPr/>
          <a:lstStyle/>
          <a:p>
            <a:endParaRPr lang="en-CA"/>
          </a:p>
        </p:txBody>
      </p:sp>
      <p:sp>
        <p:nvSpPr>
          <p:cNvPr id="134155" name="Freeform 11"/>
          <p:cNvSpPr>
            <a:spLocks noEditPoints="1"/>
          </p:cNvSpPr>
          <p:nvPr/>
        </p:nvSpPr>
        <p:spPr bwMode="auto">
          <a:xfrm>
            <a:off x="722313" y="1720850"/>
            <a:ext cx="109537" cy="122238"/>
          </a:xfrm>
          <a:custGeom>
            <a:avLst/>
            <a:gdLst>
              <a:gd name="T0" fmla="*/ 34 w 69"/>
              <a:gd name="T1" fmla="*/ 69 h 77"/>
              <a:gd name="T2" fmla="*/ 27 w 69"/>
              <a:gd name="T3" fmla="*/ 77 h 77"/>
              <a:gd name="T4" fmla="*/ 19 w 69"/>
              <a:gd name="T5" fmla="*/ 77 h 77"/>
              <a:gd name="T6" fmla="*/ 4 w 69"/>
              <a:gd name="T7" fmla="*/ 73 h 77"/>
              <a:gd name="T8" fmla="*/ 0 w 69"/>
              <a:gd name="T9" fmla="*/ 62 h 77"/>
              <a:gd name="T10" fmla="*/ 4 w 69"/>
              <a:gd name="T11" fmla="*/ 50 h 77"/>
              <a:gd name="T12" fmla="*/ 15 w 69"/>
              <a:gd name="T13" fmla="*/ 39 h 77"/>
              <a:gd name="T14" fmla="*/ 42 w 69"/>
              <a:gd name="T15" fmla="*/ 27 h 77"/>
              <a:gd name="T16" fmla="*/ 42 w 69"/>
              <a:gd name="T17" fmla="*/ 16 h 77"/>
              <a:gd name="T18" fmla="*/ 34 w 69"/>
              <a:gd name="T19" fmla="*/ 8 h 77"/>
              <a:gd name="T20" fmla="*/ 23 w 69"/>
              <a:gd name="T21" fmla="*/ 8 h 77"/>
              <a:gd name="T22" fmla="*/ 19 w 69"/>
              <a:gd name="T23" fmla="*/ 12 h 77"/>
              <a:gd name="T24" fmla="*/ 15 w 69"/>
              <a:gd name="T25" fmla="*/ 20 h 77"/>
              <a:gd name="T26" fmla="*/ 15 w 69"/>
              <a:gd name="T27" fmla="*/ 27 h 77"/>
              <a:gd name="T28" fmla="*/ 11 w 69"/>
              <a:gd name="T29" fmla="*/ 27 h 77"/>
              <a:gd name="T30" fmla="*/ 4 w 69"/>
              <a:gd name="T31" fmla="*/ 27 h 77"/>
              <a:gd name="T32" fmla="*/ 4 w 69"/>
              <a:gd name="T33" fmla="*/ 20 h 77"/>
              <a:gd name="T34" fmla="*/ 11 w 69"/>
              <a:gd name="T35" fmla="*/ 8 h 77"/>
              <a:gd name="T36" fmla="*/ 31 w 69"/>
              <a:gd name="T37" fmla="*/ 0 h 77"/>
              <a:gd name="T38" fmla="*/ 46 w 69"/>
              <a:gd name="T39" fmla="*/ 4 h 77"/>
              <a:gd name="T40" fmla="*/ 53 w 69"/>
              <a:gd name="T41" fmla="*/ 12 h 77"/>
              <a:gd name="T42" fmla="*/ 53 w 69"/>
              <a:gd name="T43" fmla="*/ 27 h 77"/>
              <a:gd name="T44" fmla="*/ 53 w 69"/>
              <a:gd name="T45" fmla="*/ 62 h 77"/>
              <a:gd name="T46" fmla="*/ 57 w 69"/>
              <a:gd name="T47" fmla="*/ 65 h 77"/>
              <a:gd name="T48" fmla="*/ 57 w 69"/>
              <a:gd name="T49" fmla="*/ 69 h 77"/>
              <a:gd name="T50" fmla="*/ 61 w 69"/>
              <a:gd name="T51" fmla="*/ 69 h 77"/>
              <a:gd name="T52" fmla="*/ 65 w 69"/>
              <a:gd name="T53" fmla="*/ 65 h 77"/>
              <a:gd name="T54" fmla="*/ 69 w 69"/>
              <a:gd name="T55" fmla="*/ 65 h 77"/>
              <a:gd name="T56" fmla="*/ 50 w 69"/>
              <a:gd name="T57" fmla="*/ 77 h 77"/>
              <a:gd name="T58" fmla="*/ 42 w 69"/>
              <a:gd name="T59" fmla="*/ 77 h 77"/>
              <a:gd name="T60" fmla="*/ 42 w 69"/>
              <a:gd name="T61" fmla="*/ 65 h 77"/>
              <a:gd name="T62" fmla="*/ 42 w 69"/>
              <a:gd name="T63" fmla="*/ 35 h 77"/>
              <a:gd name="T64" fmla="*/ 27 w 69"/>
              <a:gd name="T65" fmla="*/ 39 h 77"/>
              <a:gd name="T66" fmla="*/ 15 w 69"/>
              <a:gd name="T67" fmla="*/ 46 h 77"/>
              <a:gd name="T68" fmla="*/ 15 w 69"/>
              <a:gd name="T69" fmla="*/ 54 h 77"/>
              <a:gd name="T70" fmla="*/ 19 w 69"/>
              <a:gd name="T71" fmla="*/ 65 h 77"/>
              <a:gd name="T72" fmla="*/ 27 w 69"/>
              <a:gd name="T73" fmla="*/ 69 h 77"/>
              <a:gd name="T74" fmla="*/ 42 w 69"/>
              <a:gd name="T75"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7">
                <a:moveTo>
                  <a:pt x="42" y="65"/>
                </a:moveTo>
                <a:lnTo>
                  <a:pt x="34" y="69"/>
                </a:lnTo>
                <a:lnTo>
                  <a:pt x="31" y="73"/>
                </a:lnTo>
                <a:lnTo>
                  <a:pt x="27" y="77"/>
                </a:lnTo>
                <a:lnTo>
                  <a:pt x="23" y="77"/>
                </a:lnTo>
                <a:lnTo>
                  <a:pt x="19" y="77"/>
                </a:lnTo>
                <a:lnTo>
                  <a:pt x="11" y="77"/>
                </a:lnTo>
                <a:lnTo>
                  <a:pt x="4" y="73"/>
                </a:lnTo>
                <a:lnTo>
                  <a:pt x="0" y="69"/>
                </a:lnTo>
                <a:lnTo>
                  <a:pt x="0" y="62"/>
                </a:lnTo>
                <a:lnTo>
                  <a:pt x="0" y="54"/>
                </a:lnTo>
                <a:lnTo>
                  <a:pt x="4" y="50"/>
                </a:lnTo>
                <a:lnTo>
                  <a:pt x="8" y="46"/>
                </a:lnTo>
                <a:lnTo>
                  <a:pt x="15" y="39"/>
                </a:lnTo>
                <a:lnTo>
                  <a:pt x="27" y="35"/>
                </a:lnTo>
                <a:lnTo>
                  <a:pt x="42" y="27"/>
                </a:lnTo>
                <a:lnTo>
                  <a:pt x="42" y="27"/>
                </a:lnTo>
                <a:lnTo>
                  <a:pt x="42" y="16"/>
                </a:lnTo>
                <a:lnTo>
                  <a:pt x="38" y="12"/>
                </a:lnTo>
                <a:lnTo>
                  <a:pt x="34" y="8"/>
                </a:lnTo>
                <a:lnTo>
                  <a:pt x="27" y="8"/>
                </a:lnTo>
                <a:lnTo>
                  <a:pt x="23" y="8"/>
                </a:lnTo>
                <a:lnTo>
                  <a:pt x="19" y="8"/>
                </a:lnTo>
                <a:lnTo>
                  <a:pt x="19" y="12"/>
                </a:lnTo>
                <a:lnTo>
                  <a:pt x="15" y="16"/>
                </a:lnTo>
                <a:lnTo>
                  <a:pt x="15" y="20"/>
                </a:lnTo>
                <a:lnTo>
                  <a:pt x="15" y="23"/>
                </a:lnTo>
                <a:lnTo>
                  <a:pt x="15" y="27"/>
                </a:lnTo>
                <a:lnTo>
                  <a:pt x="11" y="27"/>
                </a:lnTo>
                <a:lnTo>
                  <a:pt x="11" y="27"/>
                </a:lnTo>
                <a:lnTo>
                  <a:pt x="8" y="27"/>
                </a:lnTo>
                <a:lnTo>
                  <a:pt x="4" y="27"/>
                </a:lnTo>
                <a:lnTo>
                  <a:pt x="4" y="23"/>
                </a:lnTo>
                <a:lnTo>
                  <a:pt x="4" y="20"/>
                </a:lnTo>
                <a:lnTo>
                  <a:pt x="4" y="12"/>
                </a:lnTo>
                <a:lnTo>
                  <a:pt x="11" y="8"/>
                </a:lnTo>
                <a:lnTo>
                  <a:pt x="19" y="4"/>
                </a:lnTo>
                <a:lnTo>
                  <a:pt x="31" y="0"/>
                </a:lnTo>
                <a:lnTo>
                  <a:pt x="38" y="0"/>
                </a:lnTo>
                <a:lnTo>
                  <a:pt x="46" y="4"/>
                </a:lnTo>
                <a:lnTo>
                  <a:pt x="50" y="8"/>
                </a:lnTo>
                <a:lnTo>
                  <a:pt x="53" y="12"/>
                </a:lnTo>
                <a:lnTo>
                  <a:pt x="53" y="16"/>
                </a:lnTo>
                <a:lnTo>
                  <a:pt x="53" y="27"/>
                </a:lnTo>
                <a:lnTo>
                  <a:pt x="53" y="50"/>
                </a:lnTo>
                <a:lnTo>
                  <a:pt x="53" y="62"/>
                </a:lnTo>
                <a:lnTo>
                  <a:pt x="57" y="65"/>
                </a:lnTo>
                <a:lnTo>
                  <a:pt x="57" y="65"/>
                </a:lnTo>
                <a:lnTo>
                  <a:pt x="57" y="69"/>
                </a:lnTo>
                <a:lnTo>
                  <a:pt x="57" y="69"/>
                </a:lnTo>
                <a:lnTo>
                  <a:pt x="57" y="69"/>
                </a:lnTo>
                <a:lnTo>
                  <a:pt x="61" y="69"/>
                </a:lnTo>
                <a:lnTo>
                  <a:pt x="61" y="69"/>
                </a:lnTo>
                <a:lnTo>
                  <a:pt x="65" y="65"/>
                </a:lnTo>
                <a:lnTo>
                  <a:pt x="69" y="62"/>
                </a:lnTo>
                <a:lnTo>
                  <a:pt x="69" y="65"/>
                </a:lnTo>
                <a:lnTo>
                  <a:pt x="57" y="77"/>
                </a:lnTo>
                <a:lnTo>
                  <a:pt x="50" y="77"/>
                </a:lnTo>
                <a:lnTo>
                  <a:pt x="46" y="77"/>
                </a:lnTo>
                <a:lnTo>
                  <a:pt x="42" y="77"/>
                </a:lnTo>
                <a:lnTo>
                  <a:pt x="42" y="73"/>
                </a:lnTo>
                <a:lnTo>
                  <a:pt x="42" y="65"/>
                </a:lnTo>
                <a:close/>
                <a:moveTo>
                  <a:pt x="42" y="62"/>
                </a:moveTo>
                <a:lnTo>
                  <a:pt x="42" y="35"/>
                </a:lnTo>
                <a:lnTo>
                  <a:pt x="31" y="39"/>
                </a:lnTo>
                <a:lnTo>
                  <a:pt x="27" y="39"/>
                </a:lnTo>
                <a:lnTo>
                  <a:pt x="19" y="42"/>
                </a:lnTo>
                <a:lnTo>
                  <a:pt x="15" y="46"/>
                </a:lnTo>
                <a:lnTo>
                  <a:pt x="15" y="50"/>
                </a:lnTo>
                <a:lnTo>
                  <a:pt x="15" y="54"/>
                </a:lnTo>
                <a:lnTo>
                  <a:pt x="15" y="62"/>
                </a:lnTo>
                <a:lnTo>
                  <a:pt x="19" y="65"/>
                </a:lnTo>
                <a:lnTo>
                  <a:pt x="19" y="69"/>
                </a:lnTo>
                <a:lnTo>
                  <a:pt x="27" y="69"/>
                </a:lnTo>
                <a:lnTo>
                  <a:pt x="31" y="65"/>
                </a:lnTo>
                <a:lnTo>
                  <a:pt x="42" y="62"/>
                </a:lnTo>
                <a:close/>
              </a:path>
            </a:pathLst>
          </a:custGeom>
          <a:solidFill>
            <a:srgbClr val="000000"/>
          </a:solidFill>
          <a:ln w="0">
            <a:solidFill>
              <a:schemeClr val="tx1"/>
            </a:solidFill>
            <a:prstDash val="solid"/>
            <a:round/>
            <a:headEnd/>
            <a:tailEnd/>
          </a:ln>
        </p:spPr>
        <p:txBody>
          <a:bodyPr/>
          <a:lstStyle/>
          <a:p>
            <a:endParaRPr lang="en-CA"/>
          </a:p>
        </p:txBody>
      </p:sp>
      <p:sp>
        <p:nvSpPr>
          <p:cNvPr id="134156" name="Freeform 12"/>
          <p:cNvSpPr>
            <a:spLocks noEditPoints="1"/>
          </p:cNvSpPr>
          <p:nvPr/>
        </p:nvSpPr>
        <p:spPr bwMode="auto">
          <a:xfrm>
            <a:off x="4652963" y="1720850"/>
            <a:ext cx="109537" cy="122238"/>
          </a:xfrm>
          <a:custGeom>
            <a:avLst/>
            <a:gdLst>
              <a:gd name="T0" fmla="*/ 35 w 69"/>
              <a:gd name="T1" fmla="*/ 69 h 77"/>
              <a:gd name="T2" fmla="*/ 27 w 69"/>
              <a:gd name="T3" fmla="*/ 77 h 77"/>
              <a:gd name="T4" fmla="*/ 19 w 69"/>
              <a:gd name="T5" fmla="*/ 77 h 77"/>
              <a:gd name="T6" fmla="*/ 4 w 69"/>
              <a:gd name="T7" fmla="*/ 73 h 77"/>
              <a:gd name="T8" fmla="*/ 0 w 69"/>
              <a:gd name="T9" fmla="*/ 62 h 77"/>
              <a:gd name="T10" fmla="*/ 4 w 69"/>
              <a:gd name="T11" fmla="*/ 50 h 77"/>
              <a:gd name="T12" fmla="*/ 16 w 69"/>
              <a:gd name="T13" fmla="*/ 39 h 77"/>
              <a:gd name="T14" fmla="*/ 42 w 69"/>
              <a:gd name="T15" fmla="*/ 27 h 77"/>
              <a:gd name="T16" fmla="*/ 42 w 69"/>
              <a:gd name="T17" fmla="*/ 16 h 77"/>
              <a:gd name="T18" fmla="*/ 35 w 69"/>
              <a:gd name="T19" fmla="*/ 8 h 77"/>
              <a:gd name="T20" fmla="*/ 23 w 69"/>
              <a:gd name="T21" fmla="*/ 8 h 77"/>
              <a:gd name="T22" fmla="*/ 19 w 69"/>
              <a:gd name="T23" fmla="*/ 12 h 77"/>
              <a:gd name="T24" fmla="*/ 19 w 69"/>
              <a:gd name="T25" fmla="*/ 20 h 77"/>
              <a:gd name="T26" fmla="*/ 16 w 69"/>
              <a:gd name="T27" fmla="*/ 27 h 77"/>
              <a:gd name="T28" fmla="*/ 12 w 69"/>
              <a:gd name="T29" fmla="*/ 27 h 77"/>
              <a:gd name="T30" fmla="*/ 4 w 69"/>
              <a:gd name="T31" fmla="*/ 27 h 77"/>
              <a:gd name="T32" fmla="*/ 4 w 69"/>
              <a:gd name="T33" fmla="*/ 20 h 77"/>
              <a:gd name="T34" fmla="*/ 12 w 69"/>
              <a:gd name="T35" fmla="*/ 8 h 77"/>
              <a:gd name="T36" fmla="*/ 31 w 69"/>
              <a:gd name="T37" fmla="*/ 0 h 77"/>
              <a:gd name="T38" fmla="*/ 46 w 69"/>
              <a:gd name="T39" fmla="*/ 4 h 77"/>
              <a:gd name="T40" fmla="*/ 54 w 69"/>
              <a:gd name="T41" fmla="*/ 12 h 77"/>
              <a:gd name="T42" fmla="*/ 54 w 69"/>
              <a:gd name="T43" fmla="*/ 27 h 77"/>
              <a:gd name="T44" fmla="*/ 54 w 69"/>
              <a:gd name="T45" fmla="*/ 62 h 77"/>
              <a:gd name="T46" fmla="*/ 58 w 69"/>
              <a:gd name="T47" fmla="*/ 65 h 77"/>
              <a:gd name="T48" fmla="*/ 58 w 69"/>
              <a:gd name="T49" fmla="*/ 69 h 77"/>
              <a:gd name="T50" fmla="*/ 62 w 69"/>
              <a:gd name="T51" fmla="*/ 69 h 77"/>
              <a:gd name="T52" fmla="*/ 65 w 69"/>
              <a:gd name="T53" fmla="*/ 65 h 77"/>
              <a:gd name="T54" fmla="*/ 69 w 69"/>
              <a:gd name="T55" fmla="*/ 65 h 77"/>
              <a:gd name="T56" fmla="*/ 50 w 69"/>
              <a:gd name="T57" fmla="*/ 77 h 77"/>
              <a:gd name="T58" fmla="*/ 42 w 69"/>
              <a:gd name="T59" fmla="*/ 77 h 77"/>
              <a:gd name="T60" fmla="*/ 42 w 69"/>
              <a:gd name="T61" fmla="*/ 65 h 77"/>
              <a:gd name="T62" fmla="*/ 42 w 69"/>
              <a:gd name="T63" fmla="*/ 35 h 77"/>
              <a:gd name="T64" fmla="*/ 27 w 69"/>
              <a:gd name="T65" fmla="*/ 39 h 77"/>
              <a:gd name="T66" fmla="*/ 16 w 69"/>
              <a:gd name="T67" fmla="*/ 46 h 77"/>
              <a:gd name="T68" fmla="*/ 16 w 69"/>
              <a:gd name="T69" fmla="*/ 54 h 77"/>
              <a:gd name="T70" fmla="*/ 19 w 69"/>
              <a:gd name="T71" fmla="*/ 65 h 77"/>
              <a:gd name="T72" fmla="*/ 27 w 69"/>
              <a:gd name="T73" fmla="*/ 69 h 77"/>
              <a:gd name="T74" fmla="*/ 42 w 69"/>
              <a:gd name="T75"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7">
                <a:moveTo>
                  <a:pt x="42" y="65"/>
                </a:moveTo>
                <a:lnTo>
                  <a:pt x="35" y="69"/>
                </a:lnTo>
                <a:lnTo>
                  <a:pt x="31" y="73"/>
                </a:lnTo>
                <a:lnTo>
                  <a:pt x="27" y="77"/>
                </a:lnTo>
                <a:lnTo>
                  <a:pt x="23" y="77"/>
                </a:lnTo>
                <a:lnTo>
                  <a:pt x="19" y="77"/>
                </a:lnTo>
                <a:lnTo>
                  <a:pt x="12" y="77"/>
                </a:lnTo>
                <a:lnTo>
                  <a:pt x="4" y="73"/>
                </a:lnTo>
                <a:lnTo>
                  <a:pt x="0" y="69"/>
                </a:lnTo>
                <a:lnTo>
                  <a:pt x="0" y="62"/>
                </a:lnTo>
                <a:lnTo>
                  <a:pt x="0" y="54"/>
                </a:lnTo>
                <a:lnTo>
                  <a:pt x="4" y="50"/>
                </a:lnTo>
                <a:lnTo>
                  <a:pt x="8" y="46"/>
                </a:lnTo>
                <a:lnTo>
                  <a:pt x="16" y="39"/>
                </a:lnTo>
                <a:lnTo>
                  <a:pt x="27" y="35"/>
                </a:lnTo>
                <a:lnTo>
                  <a:pt x="42" y="27"/>
                </a:lnTo>
                <a:lnTo>
                  <a:pt x="42" y="27"/>
                </a:lnTo>
                <a:lnTo>
                  <a:pt x="42" y="16"/>
                </a:lnTo>
                <a:lnTo>
                  <a:pt x="39" y="12"/>
                </a:lnTo>
                <a:lnTo>
                  <a:pt x="35" y="8"/>
                </a:lnTo>
                <a:lnTo>
                  <a:pt x="27" y="8"/>
                </a:lnTo>
                <a:lnTo>
                  <a:pt x="23" y="8"/>
                </a:lnTo>
                <a:lnTo>
                  <a:pt x="19" y="8"/>
                </a:lnTo>
                <a:lnTo>
                  <a:pt x="19" y="12"/>
                </a:lnTo>
                <a:lnTo>
                  <a:pt x="16" y="16"/>
                </a:lnTo>
                <a:lnTo>
                  <a:pt x="19" y="20"/>
                </a:lnTo>
                <a:lnTo>
                  <a:pt x="16" y="23"/>
                </a:lnTo>
                <a:lnTo>
                  <a:pt x="16" y="27"/>
                </a:lnTo>
                <a:lnTo>
                  <a:pt x="12" y="27"/>
                </a:lnTo>
                <a:lnTo>
                  <a:pt x="12" y="27"/>
                </a:lnTo>
                <a:lnTo>
                  <a:pt x="8" y="27"/>
                </a:lnTo>
                <a:lnTo>
                  <a:pt x="4" y="27"/>
                </a:lnTo>
                <a:lnTo>
                  <a:pt x="4" y="23"/>
                </a:lnTo>
                <a:lnTo>
                  <a:pt x="4" y="20"/>
                </a:lnTo>
                <a:lnTo>
                  <a:pt x="4" y="12"/>
                </a:lnTo>
                <a:lnTo>
                  <a:pt x="12" y="8"/>
                </a:lnTo>
                <a:lnTo>
                  <a:pt x="19" y="4"/>
                </a:lnTo>
                <a:lnTo>
                  <a:pt x="31" y="0"/>
                </a:lnTo>
                <a:lnTo>
                  <a:pt x="39" y="0"/>
                </a:lnTo>
                <a:lnTo>
                  <a:pt x="46" y="4"/>
                </a:lnTo>
                <a:lnTo>
                  <a:pt x="50" y="8"/>
                </a:lnTo>
                <a:lnTo>
                  <a:pt x="54" y="12"/>
                </a:lnTo>
                <a:lnTo>
                  <a:pt x="54" y="16"/>
                </a:lnTo>
                <a:lnTo>
                  <a:pt x="54" y="27"/>
                </a:lnTo>
                <a:lnTo>
                  <a:pt x="54" y="50"/>
                </a:lnTo>
                <a:lnTo>
                  <a:pt x="54" y="62"/>
                </a:lnTo>
                <a:lnTo>
                  <a:pt x="58" y="65"/>
                </a:lnTo>
                <a:lnTo>
                  <a:pt x="58" y="65"/>
                </a:lnTo>
                <a:lnTo>
                  <a:pt x="58" y="69"/>
                </a:lnTo>
                <a:lnTo>
                  <a:pt x="58" y="69"/>
                </a:lnTo>
                <a:lnTo>
                  <a:pt x="58" y="69"/>
                </a:lnTo>
                <a:lnTo>
                  <a:pt x="62" y="69"/>
                </a:lnTo>
                <a:lnTo>
                  <a:pt x="62" y="69"/>
                </a:lnTo>
                <a:lnTo>
                  <a:pt x="65" y="65"/>
                </a:lnTo>
                <a:lnTo>
                  <a:pt x="69" y="62"/>
                </a:lnTo>
                <a:lnTo>
                  <a:pt x="69" y="65"/>
                </a:lnTo>
                <a:lnTo>
                  <a:pt x="58" y="77"/>
                </a:lnTo>
                <a:lnTo>
                  <a:pt x="50" y="77"/>
                </a:lnTo>
                <a:lnTo>
                  <a:pt x="46" y="77"/>
                </a:lnTo>
                <a:lnTo>
                  <a:pt x="42" y="77"/>
                </a:lnTo>
                <a:lnTo>
                  <a:pt x="42" y="73"/>
                </a:lnTo>
                <a:lnTo>
                  <a:pt x="42" y="65"/>
                </a:lnTo>
                <a:close/>
                <a:moveTo>
                  <a:pt x="42" y="62"/>
                </a:moveTo>
                <a:lnTo>
                  <a:pt x="42" y="35"/>
                </a:lnTo>
                <a:lnTo>
                  <a:pt x="31" y="39"/>
                </a:lnTo>
                <a:lnTo>
                  <a:pt x="27" y="39"/>
                </a:lnTo>
                <a:lnTo>
                  <a:pt x="19" y="42"/>
                </a:lnTo>
                <a:lnTo>
                  <a:pt x="16" y="46"/>
                </a:lnTo>
                <a:lnTo>
                  <a:pt x="16" y="50"/>
                </a:lnTo>
                <a:lnTo>
                  <a:pt x="16" y="54"/>
                </a:lnTo>
                <a:lnTo>
                  <a:pt x="16" y="62"/>
                </a:lnTo>
                <a:lnTo>
                  <a:pt x="19" y="65"/>
                </a:lnTo>
                <a:lnTo>
                  <a:pt x="19" y="69"/>
                </a:lnTo>
                <a:lnTo>
                  <a:pt x="27" y="69"/>
                </a:lnTo>
                <a:lnTo>
                  <a:pt x="31" y="65"/>
                </a:lnTo>
                <a:lnTo>
                  <a:pt x="42" y="62"/>
                </a:lnTo>
                <a:close/>
              </a:path>
            </a:pathLst>
          </a:custGeom>
          <a:solidFill>
            <a:srgbClr val="000000"/>
          </a:solidFill>
          <a:ln w="0">
            <a:solidFill>
              <a:schemeClr val="tx1"/>
            </a:solidFill>
            <a:prstDash val="solid"/>
            <a:round/>
            <a:headEnd/>
            <a:tailEnd/>
          </a:ln>
        </p:spPr>
        <p:txBody>
          <a:bodyPr/>
          <a:lstStyle/>
          <a:p>
            <a:endParaRPr lang="en-CA"/>
          </a:p>
        </p:txBody>
      </p:sp>
      <p:sp>
        <p:nvSpPr>
          <p:cNvPr id="134157" name="Freeform 13"/>
          <p:cNvSpPr>
            <a:spLocks/>
          </p:cNvSpPr>
          <p:nvPr/>
        </p:nvSpPr>
        <p:spPr bwMode="auto">
          <a:xfrm>
            <a:off x="2470150" y="1952625"/>
            <a:ext cx="982663" cy="654050"/>
          </a:xfrm>
          <a:custGeom>
            <a:avLst/>
            <a:gdLst>
              <a:gd name="T0" fmla="*/ 0 w 619"/>
              <a:gd name="T1" fmla="*/ 412 h 412"/>
              <a:gd name="T2" fmla="*/ 137 w 619"/>
              <a:gd name="T3" fmla="*/ 412 h 412"/>
              <a:gd name="T4" fmla="*/ 137 w 619"/>
              <a:gd name="T5" fmla="*/ 0 h 412"/>
              <a:gd name="T6" fmla="*/ 619 w 619"/>
              <a:gd name="T7" fmla="*/ 0 h 412"/>
            </a:gdLst>
            <a:ahLst/>
            <a:cxnLst>
              <a:cxn ang="0">
                <a:pos x="T0" y="T1"/>
              </a:cxn>
              <a:cxn ang="0">
                <a:pos x="T2" y="T3"/>
              </a:cxn>
              <a:cxn ang="0">
                <a:pos x="T4" y="T5"/>
              </a:cxn>
              <a:cxn ang="0">
                <a:pos x="T6" y="T7"/>
              </a:cxn>
            </a:cxnLst>
            <a:rect l="0" t="0" r="r" b="b"/>
            <a:pathLst>
              <a:path w="619" h="412">
                <a:moveTo>
                  <a:pt x="0" y="412"/>
                </a:moveTo>
                <a:lnTo>
                  <a:pt x="137" y="412"/>
                </a:lnTo>
                <a:lnTo>
                  <a:pt x="137" y="0"/>
                </a:lnTo>
                <a:lnTo>
                  <a:pt x="619"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58" name="Line 14"/>
          <p:cNvSpPr>
            <a:spLocks noChangeShapeType="1"/>
          </p:cNvSpPr>
          <p:nvPr/>
        </p:nvSpPr>
        <p:spPr bwMode="auto">
          <a:xfrm>
            <a:off x="3889375" y="1843088"/>
            <a:ext cx="217488"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59" name="Freeform 15"/>
          <p:cNvSpPr>
            <a:spLocks/>
          </p:cNvSpPr>
          <p:nvPr/>
        </p:nvSpPr>
        <p:spPr bwMode="auto">
          <a:xfrm>
            <a:off x="6291263" y="1952625"/>
            <a:ext cx="1092200" cy="546100"/>
          </a:xfrm>
          <a:custGeom>
            <a:avLst/>
            <a:gdLst>
              <a:gd name="T0" fmla="*/ 0 w 688"/>
              <a:gd name="T1" fmla="*/ 344 h 344"/>
              <a:gd name="T2" fmla="*/ 207 w 688"/>
              <a:gd name="T3" fmla="*/ 344 h 344"/>
              <a:gd name="T4" fmla="*/ 207 w 688"/>
              <a:gd name="T5" fmla="*/ 0 h 344"/>
              <a:gd name="T6" fmla="*/ 688 w 688"/>
              <a:gd name="T7" fmla="*/ 0 h 344"/>
            </a:gdLst>
            <a:ahLst/>
            <a:cxnLst>
              <a:cxn ang="0">
                <a:pos x="T0" y="T1"/>
              </a:cxn>
              <a:cxn ang="0">
                <a:pos x="T2" y="T3"/>
              </a:cxn>
              <a:cxn ang="0">
                <a:pos x="T4" y="T5"/>
              </a:cxn>
              <a:cxn ang="0">
                <a:pos x="T6" y="T7"/>
              </a:cxn>
            </a:cxnLst>
            <a:rect l="0" t="0" r="r" b="b"/>
            <a:pathLst>
              <a:path w="688" h="344">
                <a:moveTo>
                  <a:pt x="0" y="344"/>
                </a:moveTo>
                <a:lnTo>
                  <a:pt x="207" y="344"/>
                </a:lnTo>
                <a:lnTo>
                  <a:pt x="207" y="0"/>
                </a:lnTo>
                <a:lnTo>
                  <a:pt x="688"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60" name="Line 16"/>
          <p:cNvSpPr>
            <a:spLocks noChangeShapeType="1"/>
          </p:cNvSpPr>
          <p:nvPr/>
        </p:nvSpPr>
        <p:spPr bwMode="auto">
          <a:xfrm>
            <a:off x="7820025" y="1843088"/>
            <a:ext cx="219075"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61" name="Freeform 17"/>
          <p:cNvSpPr>
            <a:spLocks/>
          </p:cNvSpPr>
          <p:nvPr/>
        </p:nvSpPr>
        <p:spPr bwMode="auto">
          <a:xfrm>
            <a:off x="3452813" y="1624013"/>
            <a:ext cx="107950" cy="436562"/>
          </a:xfrm>
          <a:custGeom>
            <a:avLst/>
            <a:gdLst>
              <a:gd name="T0" fmla="*/ 0 w 68"/>
              <a:gd name="T1" fmla="*/ 0 h 275"/>
              <a:gd name="T2" fmla="*/ 38 w 68"/>
              <a:gd name="T3" fmla="*/ 39 h 275"/>
              <a:gd name="T4" fmla="*/ 61 w 68"/>
              <a:gd name="T5" fmla="*/ 88 h 275"/>
              <a:gd name="T6" fmla="*/ 68 w 68"/>
              <a:gd name="T7" fmla="*/ 142 h 275"/>
              <a:gd name="T8" fmla="*/ 61 w 68"/>
              <a:gd name="T9" fmla="*/ 191 h 275"/>
              <a:gd name="T10" fmla="*/ 34 w 68"/>
              <a:gd name="T11" fmla="*/ 241 h 275"/>
              <a:gd name="T12" fmla="*/ 19 w 68"/>
              <a:gd name="T13" fmla="*/ 260 h 275"/>
              <a:gd name="T14" fmla="*/ 0 w 68"/>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75">
                <a:moveTo>
                  <a:pt x="0" y="0"/>
                </a:moveTo>
                <a:lnTo>
                  <a:pt x="38" y="39"/>
                </a:lnTo>
                <a:lnTo>
                  <a:pt x="61" y="88"/>
                </a:lnTo>
                <a:lnTo>
                  <a:pt x="68" y="142"/>
                </a:lnTo>
                <a:lnTo>
                  <a:pt x="61" y="191"/>
                </a:lnTo>
                <a:lnTo>
                  <a:pt x="34"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62" name="Freeform 18"/>
          <p:cNvSpPr>
            <a:spLocks/>
          </p:cNvSpPr>
          <p:nvPr/>
        </p:nvSpPr>
        <p:spPr bwMode="auto">
          <a:xfrm>
            <a:off x="3343275" y="1624013"/>
            <a:ext cx="109538" cy="436562"/>
          </a:xfrm>
          <a:custGeom>
            <a:avLst/>
            <a:gdLst>
              <a:gd name="T0" fmla="*/ 0 w 69"/>
              <a:gd name="T1" fmla="*/ 0 h 275"/>
              <a:gd name="T2" fmla="*/ 38 w 69"/>
              <a:gd name="T3" fmla="*/ 39 h 275"/>
              <a:gd name="T4" fmla="*/ 61 w 69"/>
              <a:gd name="T5" fmla="*/ 88 h 275"/>
              <a:gd name="T6" fmla="*/ 69 w 69"/>
              <a:gd name="T7" fmla="*/ 142 h 275"/>
              <a:gd name="T8" fmla="*/ 61 w 69"/>
              <a:gd name="T9" fmla="*/ 191 h 275"/>
              <a:gd name="T10" fmla="*/ 34 w 69"/>
              <a:gd name="T11" fmla="*/ 241 h 275"/>
              <a:gd name="T12" fmla="*/ 19 w 69"/>
              <a:gd name="T13" fmla="*/ 260 h 275"/>
              <a:gd name="T14" fmla="*/ 0 w 69"/>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75">
                <a:moveTo>
                  <a:pt x="0" y="0"/>
                </a:moveTo>
                <a:lnTo>
                  <a:pt x="38" y="39"/>
                </a:lnTo>
                <a:lnTo>
                  <a:pt x="61" y="88"/>
                </a:lnTo>
                <a:lnTo>
                  <a:pt x="69" y="142"/>
                </a:lnTo>
                <a:lnTo>
                  <a:pt x="61" y="191"/>
                </a:lnTo>
                <a:lnTo>
                  <a:pt x="34"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63" name="Freeform 19"/>
          <p:cNvSpPr>
            <a:spLocks/>
          </p:cNvSpPr>
          <p:nvPr/>
        </p:nvSpPr>
        <p:spPr bwMode="auto">
          <a:xfrm>
            <a:off x="3452813" y="1624013"/>
            <a:ext cx="436562" cy="219075"/>
          </a:xfrm>
          <a:custGeom>
            <a:avLst/>
            <a:gdLst>
              <a:gd name="T0" fmla="*/ 0 w 275"/>
              <a:gd name="T1" fmla="*/ 0 h 138"/>
              <a:gd name="T2" fmla="*/ 0 w 275"/>
              <a:gd name="T3" fmla="*/ 0 h 138"/>
              <a:gd name="T4" fmla="*/ 3 w 275"/>
              <a:gd name="T5" fmla="*/ 0 h 138"/>
              <a:gd name="T6" fmla="*/ 11 w 275"/>
              <a:gd name="T7" fmla="*/ 0 h 138"/>
              <a:gd name="T8" fmla="*/ 26 w 275"/>
              <a:gd name="T9" fmla="*/ 0 h 138"/>
              <a:gd name="T10" fmla="*/ 42 w 275"/>
              <a:gd name="T11" fmla="*/ 4 h 138"/>
              <a:gd name="T12" fmla="*/ 61 w 275"/>
              <a:gd name="T13" fmla="*/ 4 h 138"/>
              <a:gd name="T14" fmla="*/ 76 w 275"/>
              <a:gd name="T15" fmla="*/ 4 h 138"/>
              <a:gd name="T16" fmla="*/ 91 w 275"/>
              <a:gd name="T17" fmla="*/ 8 h 138"/>
              <a:gd name="T18" fmla="*/ 103 w 275"/>
              <a:gd name="T19" fmla="*/ 12 h 138"/>
              <a:gd name="T20" fmla="*/ 114 w 275"/>
              <a:gd name="T21" fmla="*/ 16 h 138"/>
              <a:gd name="T22" fmla="*/ 126 w 275"/>
              <a:gd name="T23" fmla="*/ 19 h 138"/>
              <a:gd name="T24" fmla="*/ 137 w 275"/>
              <a:gd name="T25" fmla="*/ 23 h 138"/>
              <a:gd name="T26" fmla="*/ 149 w 275"/>
              <a:gd name="T27" fmla="*/ 27 h 138"/>
              <a:gd name="T28" fmla="*/ 160 w 275"/>
              <a:gd name="T29" fmla="*/ 35 h 138"/>
              <a:gd name="T30" fmla="*/ 172 w 275"/>
              <a:gd name="T31" fmla="*/ 46 h 138"/>
              <a:gd name="T32" fmla="*/ 183 w 275"/>
              <a:gd name="T33" fmla="*/ 54 h 138"/>
              <a:gd name="T34" fmla="*/ 198 w 275"/>
              <a:gd name="T35" fmla="*/ 69 h 138"/>
              <a:gd name="T36" fmla="*/ 214 w 275"/>
              <a:gd name="T37" fmla="*/ 81 h 138"/>
              <a:gd name="T38" fmla="*/ 233 w 275"/>
              <a:gd name="T39" fmla="*/ 96 h 138"/>
              <a:gd name="T40" fmla="*/ 248 w 275"/>
              <a:gd name="T41" fmla="*/ 115 h 138"/>
              <a:gd name="T42" fmla="*/ 263 w 275"/>
              <a:gd name="T43" fmla="*/ 126 h 138"/>
              <a:gd name="T44" fmla="*/ 271 w 275"/>
              <a:gd name="T45" fmla="*/ 134 h 138"/>
              <a:gd name="T46" fmla="*/ 275 w 275"/>
              <a:gd name="T47" fmla="*/ 138 h 138"/>
              <a:gd name="T48" fmla="*/ 275 w 275"/>
              <a:gd name="T4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8">
                <a:moveTo>
                  <a:pt x="0" y="0"/>
                </a:moveTo>
                <a:lnTo>
                  <a:pt x="0" y="0"/>
                </a:lnTo>
                <a:lnTo>
                  <a:pt x="3" y="0"/>
                </a:lnTo>
                <a:lnTo>
                  <a:pt x="11" y="0"/>
                </a:lnTo>
                <a:lnTo>
                  <a:pt x="26" y="0"/>
                </a:lnTo>
                <a:lnTo>
                  <a:pt x="42" y="4"/>
                </a:lnTo>
                <a:lnTo>
                  <a:pt x="61" y="4"/>
                </a:lnTo>
                <a:lnTo>
                  <a:pt x="76" y="4"/>
                </a:lnTo>
                <a:lnTo>
                  <a:pt x="91" y="8"/>
                </a:lnTo>
                <a:lnTo>
                  <a:pt x="103" y="12"/>
                </a:lnTo>
                <a:lnTo>
                  <a:pt x="114" y="16"/>
                </a:lnTo>
                <a:lnTo>
                  <a:pt x="126" y="19"/>
                </a:lnTo>
                <a:lnTo>
                  <a:pt x="137" y="23"/>
                </a:lnTo>
                <a:lnTo>
                  <a:pt x="149" y="27"/>
                </a:lnTo>
                <a:lnTo>
                  <a:pt x="160" y="35"/>
                </a:lnTo>
                <a:lnTo>
                  <a:pt x="172" y="46"/>
                </a:lnTo>
                <a:lnTo>
                  <a:pt x="183" y="54"/>
                </a:lnTo>
                <a:lnTo>
                  <a:pt x="198" y="69"/>
                </a:lnTo>
                <a:lnTo>
                  <a:pt x="214" y="81"/>
                </a:lnTo>
                <a:lnTo>
                  <a:pt x="233" y="96"/>
                </a:lnTo>
                <a:lnTo>
                  <a:pt x="248" y="115"/>
                </a:lnTo>
                <a:lnTo>
                  <a:pt x="263" y="126"/>
                </a:lnTo>
                <a:lnTo>
                  <a:pt x="271" y="134"/>
                </a:lnTo>
                <a:lnTo>
                  <a:pt x="275" y="138"/>
                </a:lnTo>
                <a:lnTo>
                  <a:pt x="275"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64" name="Freeform 20"/>
          <p:cNvSpPr>
            <a:spLocks/>
          </p:cNvSpPr>
          <p:nvPr/>
        </p:nvSpPr>
        <p:spPr bwMode="auto">
          <a:xfrm>
            <a:off x="3452813" y="1843088"/>
            <a:ext cx="436562" cy="217487"/>
          </a:xfrm>
          <a:custGeom>
            <a:avLst/>
            <a:gdLst>
              <a:gd name="T0" fmla="*/ 0 w 275"/>
              <a:gd name="T1" fmla="*/ 137 h 137"/>
              <a:gd name="T2" fmla="*/ 0 w 275"/>
              <a:gd name="T3" fmla="*/ 137 h 137"/>
              <a:gd name="T4" fmla="*/ 3 w 275"/>
              <a:gd name="T5" fmla="*/ 137 h 137"/>
              <a:gd name="T6" fmla="*/ 11 w 275"/>
              <a:gd name="T7" fmla="*/ 137 h 137"/>
              <a:gd name="T8" fmla="*/ 26 w 275"/>
              <a:gd name="T9" fmla="*/ 137 h 137"/>
              <a:gd name="T10" fmla="*/ 42 w 275"/>
              <a:gd name="T11" fmla="*/ 134 h 137"/>
              <a:gd name="T12" fmla="*/ 61 w 275"/>
              <a:gd name="T13" fmla="*/ 134 h 137"/>
              <a:gd name="T14" fmla="*/ 76 w 275"/>
              <a:gd name="T15" fmla="*/ 134 h 137"/>
              <a:gd name="T16" fmla="*/ 91 w 275"/>
              <a:gd name="T17" fmla="*/ 130 h 137"/>
              <a:gd name="T18" fmla="*/ 103 w 275"/>
              <a:gd name="T19" fmla="*/ 126 h 137"/>
              <a:gd name="T20" fmla="*/ 114 w 275"/>
              <a:gd name="T21" fmla="*/ 122 h 137"/>
              <a:gd name="T22" fmla="*/ 126 w 275"/>
              <a:gd name="T23" fmla="*/ 118 h 137"/>
              <a:gd name="T24" fmla="*/ 137 w 275"/>
              <a:gd name="T25" fmla="*/ 115 h 137"/>
              <a:gd name="T26" fmla="*/ 149 w 275"/>
              <a:gd name="T27" fmla="*/ 111 h 137"/>
              <a:gd name="T28" fmla="*/ 160 w 275"/>
              <a:gd name="T29" fmla="*/ 103 h 137"/>
              <a:gd name="T30" fmla="*/ 172 w 275"/>
              <a:gd name="T31" fmla="*/ 92 h 137"/>
              <a:gd name="T32" fmla="*/ 183 w 275"/>
              <a:gd name="T33" fmla="*/ 84 h 137"/>
              <a:gd name="T34" fmla="*/ 198 w 275"/>
              <a:gd name="T35" fmla="*/ 69 h 137"/>
              <a:gd name="T36" fmla="*/ 214 w 275"/>
              <a:gd name="T37" fmla="*/ 57 h 137"/>
              <a:gd name="T38" fmla="*/ 233 w 275"/>
              <a:gd name="T39" fmla="*/ 42 h 137"/>
              <a:gd name="T40" fmla="*/ 248 w 275"/>
              <a:gd name="T41" fmla="*/ 23 h 137"/>
              <a:gd name="T42" fmla="*/ 263 w 275"/>
              <a:gd name="T43" fmla="*/ 11 h 137"/>
              <a:gd name="T44" fmla="*/ 271 w 275"/>
              <a:gd name="T45" fmla="*/ 4 h 137"/>
              <a:gd name="T46" fmla="*/ 275 w 275"/>
              <a:gd name="T47" fmla="*/ 0 h 137"/>
              <a:gd name="T48" fmla="*/ 275 w 275"/>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7">
                <a:moveTo>
                  <a:pt x="0" y="137"/>
                </a:moveTo>
                <a:lnTo>
                  <a:pt x="0" y="137"/>
                </a:lnTo>
                <a:lnTo>
                  <a:pt x="3" y="137"/>
                </a:lnTo>
                <a:lnTo>
                  <a:pt x="11" y="137"/>
                </a:lnTo>
                <a:lnTo>
                  <a:pt x="26" y="137"/>
                </a:lnTo>
                <a:lnTo>
                  <a:pt x="42" y="134"/>
                </a:lnTo>
                <a:lnTo>
                  <a:pt x="61" y="134"/>
                </a:lnTo>
                <a:lnTo>
                  <a:pt x="76" y="134"/>
                </a:lnTo>
                <a:lnTo>
                  <a:pt x="91" y="130"/>
                </a:lnTo>
                <a:lnTo>
                  <a:pt x="103" y="126"/>
                </a:lnTo>
                <a:lnTo>
                  <a:pt x="114" y="122"/>
                </a:lnTo>
                <a:lnTo>
                  <a:pt x="126" y="118"/>
                </a:lnTo>
                <a:lnTo>
                  <a:pt x="137" y="115"/>
                </a:lnTo>
                <a:lnTo>
                  <a:pt x="149" y="111"/>
                </a:lnTo>
                <a:lnTo>
                  <a:pt x="160" y="103"/>
                </a:lnTo>
                <a:lnTo>
                  <a:pt x="172" y="92"/>
                </a:lnTo>
                <a:lnTo>
                  <a:pt x="183" y="84"/>
                </a:lnTo>
                <a:lnTo>
                  <a:pt x="198" y="69"/>
                </a:lnTo>
                <a:lnTo>
                  <a:pt x="214" y="57"/>
                </a:lnTo>
                <a:lnTo>
                  <a:pt x="233" y="42"/>
                </a:lnTo>
                <a:lnTo>
                  <a:pt x="248" y="23"/>
                </a:lnTo>
                <a:lnTo>
                  <a:pt x="263" y="11"/>
                </a:lnTo>
                <a:lnTo>
                  <a:pt x="271" y="4"/>
                </a:lnTo>
                <a:lnTo>
                  <a:pt x="275" y="0"/>
                </a:lnTo>
                <a:lnTo>
                  <a:pt x="275"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65" name="Freeform 21"/>
          <p:cNvSpPr>
            <a:spLocks/>
          </p:cNvSpPr>
          <p:nvPr/>
        </p:nvSpPr>
        <p:spPr bwMode="auto">
          <a:xfrm>
            <a:off x="7383463" y="1624013"/>
            <a:ext cx="109537" cy="436562"/>
          </a:xfrm>
          <a:custGeom>
            <a:avLst/>
            <a:gdLst>
              <a:gd name="T0" fmla="*/ 0 w 69"/>
              <a:gd name="T1" fmla="*/ 0 h 275"/>
              <a:gd name="T2" fmla="*/ 38 w 69"/>
              <a:gd name="T3" fmla="*/ 39 h 275"/>
              <a:gd name="T4" fmla="*/ 61 w 69"/>
              <a:gd name="T5" fmla="*/ 88 h 275"/>
              <a:gd name="T6" fmla="*/ 69 w 69"/>
              <a:gd name="T7" fmla="*/ 142 h 275"/>
              <a:gd name="T8" fmla="*/ 61 w 69"/>
              <a:gd name="T9" fmla="*/ 191 h 275"/>
              <a:gd name="T10" fmla="*/ 35 w 69"/>
              <a:gd name="T11" fmla="*/ 241 h 275"/>
              <a:gd name="T12" fmla="*/ 19 w 69"/>
              <a:gd name="T13" fmla="*/ 260 h 275"/>
              <a:gd name="T14" fmla="*/ 0 w 69"/>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75">
                <a:moveTo>
                  <a:pt x="0" y="0"/>
                </a:moveTo>
                <a:lnTo>
                  <a:pt x="38" y="39"/>
                </a:lnTo>
                <a:lnTo>
                  <a:pt x="61" y="88"/>
                </a:lnTo>
                <a:lnTo>
                  <a:pt x="69" y="142"/>
                </a:lnTo>
                <a:lnTo>
                  <a:pt x="61" y="191"/>
                </a:lnTo>
                <a:lnTo>
                  <a:pt x="35"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66" name="Freeform 22"/>
          <p:cNvSpPr>
            <a:spLocks/>
          </p:cNvSpPr>
          <p:nvPr/>
        </p:nvSpPr>
        <p:spPr bwMode="auto">
          <a:xfrm>
            <a:off x="7273925" y="1624013"/>
            <a:ext cx="109538" cy="436562"/>
          </a:xfrm>
          <a:custGeom>
            <a:avLst/>
            <a:gdLst>
              <a:gd name="T0" fmla="*/ 0 w 69"/>
              <a:gd name="T1" fmla="*/ 0 h 275"/>
              <a:gd name="T2" fmla="*/ 39 w 69"/>
              <a:gd name="T3" fmla="*/ 39 h 275"/>
              <a:gd name="T4" fmla="*/ 61 w 69"/>
              <a:gd name="T5" fmla="*/ 88 h 275"/>
              <a:gd name="T6" fmla="*/ 69 w 69"/>
              <a:gd name="T7" fmla="*/ 142 h 275"/>
              <a:gd name="T8" fmla="*/ 61 w 69"/>
              <a:gd name="T9" fmla="*/ 191 h 275"/>
              <a:gd name="T10" fmla="*/ 35 w 69"/>
              <a:gd name="T11" fmla="*/ 241 h 275"/>
              <a:gd name="T12" fmla="*/ 19 w 69"/>
              <a:gd name="T13" fmla="*/ 260 h 275"/>
              <a:gd name="T14" fmla="*/ 0 w 69"/>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75">
                <a:moveTo>
                  <a:pt x="0" y="0"/>
                </a:moveTo>
                <a:lnTo>
                  <a:pt x="39" y="39"/>
                </a:lnTo>
                <a:lnTo>
                  <a:pt x="61" y="88"/>
                </a:lnTo>
                <a:lnTo>
                  <a:pt x="69" y="142"/>
                </a:lnTo>
                <a:lnTo>
                  <a:pt x="61" y="191"/>
                </a:lnTo>
                <a:lnTo>
                  <a:pt x="35" y="241"/>
                </a:lnTo>
                <a:lnTo>
                  <a:pt x="19" y="260"/>
                </a:lnTo>
                <a:lnTo>
                  <a:pt x="0" y="275"/>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67" name="Freeform 23"/>
          <p:cNvSpPr>
            <a:spLocks/>
          </p:cNvSpPr>
          <p:nvPr/>
        </p:nvSpPr>
        <p:spPr bwMode="auto">
          <a:xfrm>
            <a:off x="7383463" y="1624013"/>
            <a:ext cx="436562" cy="219075"/>
          </a:xfrm>
          <a:custGeom>
            <a:avLst/>
            <a:gdLst>
              <a:gd name="T0" fmla="*/ 0 w 275"/>
              <a:gd name="T1" fmla="*/ 0 h 138"/>
              <a:gd name="T2" fmla="*/ 0 w 275"/>
              <a:gd name="T3" fmla="*/ 0 h 138"/>
              <a:gd name="T4" fmla="*/ 4 w 275"/>
              <a:gd name="T5" fmla="*/ 0 h 138"/>
              <a:gd name="T6" fmla="*/ 12 w 275"/>
              <a:gd name="T7" fmla="*/ 0 h 138"/>
              <a:gd name="T8" fmla="*/ 27 w 275"/>
              <a:gd name="T9" fmla="*/ 0 h 138"/>
              <a:gd name="T10" fmla="*/ 42 w 275"/>
              <a:gd name="T11" fmla="*/ 4 h 138"/>
              <a:gd name="T12" fmla="*/ 61 w 275"/>
              <a:gd name="T13" fmla="*/ 4 h 138"/>
              <a:gd name="T14" fmla="*/ 77 w 275"/>
              <a:gd name="T15" fmla="*/ 4 h 138"/>
              <a:gd name="T16" fmla="*/ 92 w 275"/>
              <a:gd name="T17" fmla="*/ 8 h 138"/>
              <a:gd name="T18" fmla="*/ 103 w 275"/>
              <a:gd name="T19" fmla="*/ 12 h 138"/>
              <a:gd name="T20" fmla="*/ 115 w 275"/>
              <a:gd name="T21" fmla="*/ 16 h 138"/>
              <a:gd name="T22" fmla="*/ 126 w 275"/>
              <a:gd name="T23" fmla="*/ 19 h 138"/>
              <a:gd name="T24" fmla="*/ 138 w 275"/>
              <a:gd name="T25" fmla="*/ 23 h 138"/>
              <a:gd name="T26" fmla="*/ 149 w 275"/>
              <a:gd name="T27" fmla="*/ 27 h 138"/>
              <a:gd name="T28" fmla="*/ 161 w 275"/>
              <a:gd name="T29" fmla="*/ 35 h 138"/>
              <a:gd name="T30" fmla="*/ 172 w 275"/>
              <a:gd name="T31" fmla="*/ 46 h 138"/>
              <a:gd name="T32" fmla="*/ 184 w 275"/>
              <a:gd name="T33" fmla="*/ 54 h 138"/>
              <a:gd name="T34" fmla="*/ 199 w 275"/>
              <a:gd name="T35" fmla="*/ 69 h 138"/>
              <a:gd name="T36" fmla="*/ 214 w 275"/>
              <a:gd name="T37" fmla="*/ 81 h 138"/>
              <a:gd name="T38" fmla="*/ 233 w 275"/>
              <a:gd name="T39" fmla="*/ 96 h 138"/>
              <a:gd name="T40" fmla="*/ 249 w 275"/>
              <a:gd name="T41" fmla="*/ 115 h 138"/>
              <a:gd name="T42" fmla="*/ 264 w 275"/>
              <a:gd name="T43" fmla="*/ 126 h 138"/>
              <a:gd name="T44" fmla="*/ 271 w 275"/>
              <a:gd name="T45" fmla="*/ 134 h 138"/>
              <a:gd name="T46" fmla="*/ 275 w 275"/>
              <a:gd name="T47" fmla="*/ 138 h 138"/>
              <a:gd name="T48" fmla="*/ 275 w 275"/>
              <a:gd name="T4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8">
                <a:moveTo>
                  <a:pt x="0" y="0"/>
                </a:moveTo>
                <a:lnTo>
                  <a:pt x="0" y="0"/>
                </a:lnTo>
                <a:lnTo>
                  <a:pt x="4" y="0"/>
                </a:lnTo>
                <a:lnTo>
                  <a:pt x="12" y="0"/>
                </a:lnTo>
                <a:lnTo>
                  <a:pt x="27" y="0"/>
                </a:lnTo>
                <a:lnTo>
                  <a:pt x="42" y="4"/>
                </a:lnTo>
                <a:lnTo>
                  <a:pt x="61" y="4"/>
                </a:lnTo>
                <a:lnTo>
                  <a:pt x="77" y="4"/>
                </a:lnTo>
                <a:lnTo>
                  <a:pt x="92" y="8"/>
                </a:lnTo>
                <a:lnTo>
                  <a:pt x="103" y="12"/>
                </a:lnTo>
                <a:lnTo>
                  <a:pt x="115" y="16"/>
                </a:lnTo>
                <a:lnTo>
                  <a:pt x="126" y="19"/>
                </a:lnTo>
                <a:lnTo>
                  <a:pt x="138" y="23"/>
                </a:lnTo>
                <a:lnTo>
                  <a:pt x="149" y="27"/>
                </a:lnTo>
                <a:lnTo>
                  <a:pt x="161" y="35"/>
                </a:lnTo>
                <a:lnTo>
                  <a:pt x="172" y="46"/>
                </a:lnTo>
                <a:lnTo>
                  <a:pt x="184" y="54"/>
                </a:lnTo>
                <a:lnTo>
                  <a:pt x="199" y="69"/>
                </a:lnTo>
                <a:lnTo>
                  <a:pt x="214" y="81"/>
                </a:lnTo>
                <a:lnTo>
                  <a:pt x="233" y="96"/>
                </a:lnTo>
                <a:lnTo>
                  <a:pt x="249" y="115"/>
                </a:lnTo>
                <a:lnTo>
                  <a:pt x="264" y="126"/>
                </a:lnTo>
                <a:lnTo>
                  <a:pt x="271" y="134"/>
                </a:lnTo>
                <a:lnTo>
                  <a:pt x="275" y="138"/>
                </a:lnTo>
                <a:lnTo>
                  <a:pt x="275" y="138"/>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68" name="Freeform 24"/>
          <p:cNvSpPr>
            <a:spLocks/>
          </p:cNvSpPr>
          <p:nvPr/>
        </p:nvSpPr>
        <p:spPr bwMode="auto">
          <a:xfrm>
            <a:off x="7383463" y="1843088"/>
            <a:ext cx="436562" cy="217487"/>
          </a:xfrm>
          <a:custGeom>
            <a:avLst/>
            <a:gdLst>
              <a:gd name="T0" fmla="*/ 0 w 275"/>
              <a:gd name="T1" fmla="*/ 137 h 137"/>
              <a:gd name="T2" fmla="*/ 0 w 275"/>
              <a:gd name="T3" fmla="*/ 137 h 137"/>
              <a:gd name="T4" fmla="*/ 4 w 275"/>
              <a:gd name="T5" fmla="*/ 137 h 137"/>
              <a:gd name="T6" fmla="*/ 12 w 275"/>
              <a:gd name="T7" fmla="*/ 137 h 137"/>
              <a:gd name="T8" fmla="*/ 27 w 275"/>
              <a:gd name="T9" fmla="*/ 137 h 137"/>
              <a:gd name="T10" fmla="*/ 42 w 275"/>
              <a:gd name="T11" fmla="*/ 134 h 137"/>
              <a:gd name="T12" fmla="*/ 61 w 275"/>
              <a:gd name="T13" fmla="*/ 134 h 137"/>
              <a:gd name="T14" fmla="*/ 77 w 275"/>
              <a:gd name="T15" fmla="*/ 134 h 137"/>
              <a:gd name="T16" fmla="*/ 92 w 275"/>
              <a:gd name="T17" fmla="*/ 130 h 137"/>
              <a:gd name="T18" fmla="*/ 103 w 275"/>
              <a:gd name="T19" fmla="*/ 126 h 137"/>
              <a:gd name="T20" fmla="*/ 115 w 275"/>
              <a:gd name="T21" fmla="*/ 122 h 137"/>
              <a:gd name="T22" fmla="*/ 126 w 275"/>
              <a:gd name="T23" fmla="*/ 118 h 137"/>
              <a:gd name="T24" fmla="*/ 138 w 275"/>
              <a:gd name="T25" fmla="*/ 115 h 137"/>
              <a:gd name="T26" fmla="*/ 149 w 275"/>
              <a:gd name="T27" fmla="*/ 111 h 137"/>
              <a:gd name="T28" fmla="*/ 161 w 275"/>
              <a:gd name="T29" fmla="*/ 103 h 137"/>
              <a:gd name="T30" fmla="*/ 172 w 275"/>
              <a:gd name="T31" fmla="*/ 92 h 137"/>
              <a:gd name="T32" fmla="*/ 184 w 275"/>
              <a:gd name="T33" fmla="*/ 84 h 137"/>
              <a:gd name="T34" fmla="*/ 199 w 275"/>
              <a:gd name="T35" fmla="*/ 69 h 137"/>
              <a:gd name="T36" fmla="*/ 214 w 275"/>
              <a:gd name="T37" fmla="*/ 57 h 137"/>
              <a:gd name="T38" fmla="*/ 233 w 275"/>
              <a:gd name="T39" fmla="*/ 42 h 137"/>
              <a:gd name="T40" fmla="*/ 249 w 275"/>
              <a:gd name="T41" fmla="*/ 23 h 137"/>
              <a:gd name="T42" fmla="*/ 264 w 275"/>
              <a:gd name="T43" fmla="*/ 11 h 137"/>
              <a:gd name="T44" fmla="*/ 271 w 275"/>
              <a:gd name="T45" fmla="*/ 4 h 137"/>
              <a:gd name="T46" fmla="*/ 275 w 275"/>
              <a:gd name="T47" fmla="*/ 0 h 137"/>
              <a:gd name="T48" fmla="*/ 275 w 275"/>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7">
                <a:moveTo>
                  <a:pt x="0" y="137"/>
                </a:moveTo>
                <a:lnTo>
                  <a:pt x="0" y="137"/>
                </a:lnTo>
                <a:lnTo>
                  <a:pt x="4" y="137"/>
                </a:lnTo>
                <a:lnTo>
                  <a:pt x="12" y="137"/>
                </a:lnTo>
                <a:lnTo>
                  <a:pt x="27" y="137"/>
                </a:lnTo>
                <a:lnTo>
                  <a:pt x="42" y="134"/>
                </a:lnTo>
                <a:lnTo>
                  <a:pt x="61" y="134"/>
                </a:lnTo>
                <a:lnTo>
                  <a:pt x="77" y="134"/>
                </a:lnTo>
                <a:lnTo>
                  <a:pt x="92" y="130"/>
                </a:lnTo>
                <a:lnTo>
                  <a:pt x="103" y="126"/>
                </a:lnTo>
                <a:lnTo>
                  <a:pt x="115" y="122"/>
                </a:lnTo>
                <a:lnTo>
                  <a:pt x="126" y="118"/>
                </a:lnTo>
                <a:lnTo>
                  <a:pt x="138" y="115"/>
                </a:lnTo>
                <a:lnTo>
                  <a:pt x="149" y="111"/>
                </a:lnTo>
                <a:lnTo>
                  <a:pt x="161" y="103"/>
                </a:lnTo>
                <a:lnTo>
                  <a:pt x="172" y="92"/>
                </a:lnTo>
                <a:lnTo>
                  <a:pt x="184" y="84"/>
                </a:lnTo>
                <a:lnTo>
                  <a:pt x="199" y="69"/>
                </a:lnTo>
                <a:lnTo>
                  <a:pt x="214" y="57"/>
                </a:lnTo>
                <a:lnTo>
                  <a:pt x="233" y="42"/>
                </a:lnTo>
                <a:lnTo>
                  <a:pt x="249" y="23"/>
                </a:lnTo>
                <a:lnTo>
                  <a:pt x="264" y="11"/>
                </a:lnTo>
                <a:lnTo>
                  <a:pt x="271" y="4"/>
                </a:lnTo>
                <a:lnTo>
                  <a:pt x="275" y="0"/>
                </a:lnTo>
                <a:lnTo>
                  <a:pt x="275"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nvGrpSpPr>
          <p:cNvPr id="134169" name="Group 25"/>
          <p:cNvGrpSpPr>
            <a:grpSpLocks/>
          </p:cNvGrpSpPr>
          <p:nvPr/>
        </p:nvGrpSpPr>
        <p:grpSpPr bwMode="auto">
          <a:xfrm>
            <a:off x="703263" y="2060575"/>
            <a:ext cx="5588000" cy="765175"/>
            <a:chOff x="443" y="1298"/>
            <a:chExt cx="3520" cy="482"/>
          </a:xfrm>
        </p:grpSpPr>
        <p:sp>
          <p:nvSpPr>
            <p:cNvPr id="134170" name="Freeform 26"/>
            <p:cNvSpPr>
              <a:spLocks/>
            </p:cNvSpPr>
            <p:nvPr/>
          </p:nvSpPr>
          <p:spPr bwMode="auto">
            <a:xfrm>
              <a:off x="3275" y="1505"/>
              <a:ext cx="138" cy="275"/>
            </a:xfrm>
            <a:custGeom>
              <a:avLst/>
              <a:gdLst>
                <a:gd name="T0" fmla="*/ 138 w 138"/>
                <a:gd name="T1" fmla="*/ 0 h 275"/>
                <a:gd name="T2" fmla="*/ 0 w 138"/>
                <a:gd name="T3" fmla="*/ 0 h 275"/>
                <a:gd name="T4" fmla="*/ 0 w 138"/>
                <a:gd name="T5" fmla="*/ 275 h 275"/>
                <a:gd name="T6" fmla="*/ 138 w 138"/>
                <a:gd name="T7" fmla="*/ 275 h 275"/>
              </a:gdLst>
              <a:ahLst/>
              <a:cxnLst>
                <a:cxn ang="0">
                  <a:pos x="T0" y="T1"/>
                </a:cxn>
                <a:cxn ang="0">
                  <a:pos x="T2" y="T3"/>
                </a:cxn>
                <a:cxn ang="0">
                  <a:pos x="T4" y="T5"/>
                </a:cxn>
                <a:cxn ang="0">
                  <a:pos x="T6" y="T7"/>
                </a:cxn>
              </a:cxnLst>
              <a:rect l="0" t="0" r="r" b="b"/>
              <a:pathLst>
                <a:path w="138" h="275">
                  <a:moveTo>
                    <a:pt x="138" y="0"/>
                  </a:moveTo>
                  <a:lnTo>
                    <a:pt x="0" y="0"/>
                  </a:lnTo>
                  <a:lnTo>
                    <a:pt x="0" y="275"/>
                  </a:lnTo>
                  <a:lnTo>
                    <a:pt x="138" y="275"/>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71" name="Line 27"/>
            <p:cNvSpPr>
              <a:spLocks noChangeShapeType="1"/>
            </p:cNvSpPr>
            <p:nvPr/>
          </p:nvSpPr>
          <p:spPr bwMode="auto">
            <a:xfrm>
              <a:off x="3550" y="1642"/>
              <a:ext cx="138" cy="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72" name="Freeform 28"/>
            <p:cNvSpPr>
              <a:spLocks/>
            </p:cNvSpPr>
            <p:nvPr/>
          </p:nvSpPr>
          <p:spPr bwMode="auto">
            <a:xfrm>
              <a:off x="1074" y="1436"/>
              <a:ext cx="206" cy="138"/>
            </a:xfrm>
            <a:custGeom>
              <a:avLst/>
              <a:gdLst>
                <a:gd name="T0" fmla="*/ 0 w 206"/>
                <a:gd name="T1" fmla="*/ 0 h 138"/>
                <a:gd name="T2" fmla="*/ 69 w 206"/>
                <a:gd name="T3" fmla="*/ 0 h 138"/>
                <a:gd name="T4" fmla="*/ 69 w 206"/>
                <a:gd name="T5" fmla="*/ 138 h 138"/>
                <a:gd name="T6" fmla="*/ 206 w 206"/>
                <a:gd name="T7" fmla="*/ 138 h 138"/>
              </a:gdLst>
              <a:ahLst/>
              <a:cxnLst>
                <a:cxn ang="0">
                  <a:pos x="T0" y="T1"/>
                </a:cxn>
                <a:cxn ang="0">
                  <a:pos x="T2" y="T3"/>
                </a:cxn>
                <a:cxn ang="0">
                  <a:pos x="T4" y="T5"/>
                </a:cxn>
                <a:cxn ang="0">
                  <a:pos x="T6" y="T7"/>
                </a:cxn>
              </a:cxnLst>
              <a:rect l="0" t="0" r="r" b="b"/>
              <a:pathLst>
                <a:path w="206" h="138">
                  <a:moveTo>
                    <a:pt x="0" y="0"/>
                  </a:moveTo>
                  <a:lnTo>
                    <a:pt x="69" y="0"/>
                  </a:lnTo>
                  <a:lnTo>
                    <a:pt x="69" y="138"/>
                  </a:lnTo>
                  <a:lnTo>
                    <a:pt x="206" y="138"/>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73" name="Freeform 29"/>
            <p:cNvSpPr>
              <a:spLocks/>
            </p:cNvSpPr>
            <p:nvPr/>
          </p:nvSpPr>
          <p:spPr bwMode="auto">
            <a:xfrm>
              <a:off x="3069" y="1367"/>
              <a:ext cx="619" cy="138"/>
            </a:xfrm>
            <a:custGeom>
              <a:avLst/>
              <a:gdLst>
                <a:gd name="T0" fmla="*/ 0 w 619"/>
                <a:gd name="T1" fmla="*/ 0 h 138"/>
                <a:gd name="T2" fmla="*/ 550 w 619"/>
                <a:gd name="T3" fmla="*/ 0 h 138"/>
                <a:gd name="T4" fmla="*/ 550 w 619"/>
                <a:gd name="T5" fmla="*/ 138 h 138"/>
                <a:gd name="T6" fmla="*/ 619 w 619"/>
                <a:gd name="T7" fmla="*/ 138 h 138"/>
              </a:gdLst>
              <a:ahLst/>
              <a:cxnLst>
                <a:cxn ang="0">
                  <a:pos x="T0" y="T1"/>
                </a:cxn>
                <a:cxn ang="0">
                  <a:pos x="T2" y="T3"/>
                </a:cxn>
                <a:cxn ang="0">
                  <a:pos x="T4" y="T5"/>
                </a:cxn>
                <a:cxn ang="0">
                  <a:pos x="T6" y="T7"/>
                </a:cxn>
              </a:cxnLst>
              <a:rect l="0" t="0" r="r" b="b"/>
              <a:pathLst>
                <a:path w="619" h="138">
                  <a:moveTo>
                    <a:pt x="0" y="0"/>
                  </a:moveTo>
                  <a:lnTo>
                    <a:pt x="550" y="0"/>
                  </a:lnTo>
                  <a:lnTo>
                    <a:pt x="550" y="138"/>
                  </a:lnTo>
                  <a:lnTo>
                    <a:pt x="619" y="138"/>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74" name="Freeform 30"/>
            <p:cNvSpPr>
              <a:spLocks/>
            </p:cNvSpPr>
            <p:nvPr/>
          </p:nvSpPr>
          <p:spPr bwMode="auto">
            <a:xfrm>
              <a:off x="455" y="1497"/>
              <a:ext cx="61" cy="77"/>
            </a:xfrm>
            <a:custGeom>
              <a:avLst/>
              <a:gdLst>
                <a:gd name="T0" fmla="*/ 61 w 61"/>
                <a:gd name="T1" fmla="*/ 46 h 77"/>
                <a:gd name="T2" fmla="*/ 57 w 61"/>
                <a:gd name="T3" fmla="*/ 61 h 77"/>
                <a:gd name="T4" fmla="*/ 50 w 61"/>
                <a:gd name="T5" fmla="*/ 69 h 77"/>
                <a:gd name="T6" fmla="*/ 42 w 61"/>
                <a:gd name="T7" fmla="*/ 77 h 77"/>
                <a:gd name="T8" fmla="*/ 31 w 61"/>
                <a:gd name="T9" fmla="*/ 77 h 77"/>
                <a:gd name="T10" fmla="*/ 19 w 61"/>
                <a:gd name="T11" fmla="*/ 77 h 77"/>
                <a:gd name="T12" fmla="*/ 8 w 61"/>
                <a:gd name="T13" fmla="*/ 69 h 77"/>
                <a:gd name="T14" fmla="*/ 4 w 61"/>
                <a:gd name="T15" fmla="*/ 61 h 77"/>
                <a:gd name="T16" fmla="*/ 0 w 61"/>
                <a:gd name="T17" fmla="*/ 50 h 77"/>
                <a:gd name="T18" fmla="*/ 0 w 61"/>
                <a:gd name="T19" fmla="*/ 38 h 77"/>
                <a:gd name="T20" fmla="*/ 0 w 61"/>
                <a:gd name="T21" fmla="*/ 31 h 77"/>
                <a:gd name="T22" fmla="*/ 4 w 61"/>
                <a:gd name="T23" fmla="*/ 19 h 77"/>
                <a:gd name="T24" fmla="*/ 11 w 61"/>
                <a:gd name="T25" fmla="*/ 12 h 77"/>
                <a:gd name="T26" fmla="*/ 23 w 61"/>
                <a:gd name="T27" fmla="*/ 4 h 77"/>
                <a:gd name="T28" fmla="*/ 34 w 61"/>
                <a:gd name="T29" fmla="*/ 0 h 77"/>
                <a:gd name="T30" fmla="*/ 42 w 61"/>
                <a:gd name="T31" fmla="*/ 4 h 77"/>
                <a:gd name="T32" fmla="*/ 53 w 61"/>
                <a:gd name="T33" fmla="*/ 8 h 77"/>
                <a:gd name="T34" fmla="*/ 57 w 61"/>
                <a:gd name="T35" fmla="*/ 12 h 77"/>
                <a:gd name="T36" fmla="*/ 57 w 61"/>
                <a:gd name="T37" fmla="*/ 19 h 77"/>
                <a:gd name="T38" fmla="*/ 57 w 61"/>
                <a:gd name="T39" fmla="*/ 19 h 77"/>
                <a:gd name="T40" fmla="*/ 57 w 61"/>
                <a:gd name="T41" fmla="*/ 23 h 77"/>
                <a:gd name="T42" fmla="*/ 53 w 61"/>
                <a:gd name="T43" fmla="*/ 23 h 77"/>
                <a:gd name="T44" fmla="*/ 50 w 61"/>
                <a:gd name="T45" fmla="*/ 23 h 77"/>
                <a:gd name="T46" fmla="*/ 46 w 61"/>
                <a:gd name="T47" fmla="*/ 23 h 77"/>
                <a:gd name="T48" fmla="*/ 46 w 61"/>
                <a:gd name="T49" fmla="*/ 23 h 77"/>
                <a:gd name="T50" fmla="*/ 42 w 61"/>
                <a:gd name="T51" fmla="*/ 19 h 77"/>
                <a:gd name="T52" fmla="*/ 42 w 61"/>
                <a:gd name="T53" fmla="*/ 16 h 77"/>
                <a:gd name="T54" fmla="*/ 42 w 61"/>
                <a:gd name="T55" fmla="*/ 12 h 77"/>
                <a:gd name="T56" fmla="*/ 38 w 61"/>
                <a:gd name="T57" fmla="*/ 8 h 77"/>
                <a:gd name="T58" fmla="*/ 38 w 61"/>
                <a:gd name="T59" fmla="*/ 8 h 77"/>
                <a:gd name="T60" fmla="*/ 31 w 61"/>
                <a:gd name="T61" fmla="*/ 8 h 77"/>
                <a:gd name="T62" fmla="*/ 27 w 61"/>
                <a:gd name="T63" fmla="*/ 8 h 77"/>
                <a:gd name="T64" fmla="*/ 19 w 61"/>
                <a:gd name="T65" fmla="*/ 12 h 77"/>
                <a:gd name="T66" fmla="*/ 15 w 61"/>
                <a:gd name="T67" fmla="*/ 19 h 77"/>
                <a:gd name="T68" fmla="*/ 15 w 61"/>
                <a:gd name="T69" fmla="*/ 31 h 77"/>
                <a:gd name="T70" fmla="*/ 15 w 61"/>
                <a:gd name="T71" fmla="*/ 46 h 77"/>
                <a:gd name="T72" fmla="*/ 19 w 61"/>
                <a:gd name="T73" fmla="*/ 54 h 77"/>
                <a:gd name="T74" fmla="*/ 27 w 61"/>
                <a:gd name="T75" fmla="*/ 61 h 77"/>
                <a:gd name="T76" fmla="*/ 38 w 61"/>
                <a:gd name="T77" fmla="*/ 65 h 77"/>
                <a:gd name="T78" fmla="*/ 46 w 61"/>
                <a:gd name="T79" fmla="*/ 65 h 77"/>
                <a:gd name="T80" fmla="*/ 53 w 61"/>
                <a:gd name="T81" fmla="*/ 61 h 77"/>
                <a:gd name="T82" fmla="*/ 57 w 61"/>
                <a:gd name="T83" fmla="*/ 54 h 77"/>
                <a:gd name="T84" fmla="*/ 61 w 61"/>
                <a:gd name="T85" fmla="*/ 46 h 77"/>
                <a:gd name="T86" fmla="*/ 61 w 61"/>
                <a:gd name="T87"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77">
                  <a:moveTo>
                    <a:pt x="61" y="46"/>
                  </a:moveTo>
                  <a:lnTo>
                    <a:pt x="57" y="61"/>
                  </a:lnTo>
                  <a:lnTo>
                    <a:pt x="50" y="69"/>
                  </a:lnTo>
                  <a:lnTo>
                    <a:pt x="42" y="77"/>
                  </a:lnTo>
                  <a:lnTo>
                    <a:pt x="31" y="77"/>
                  </a:lnTo>
                  <a:lnTo>
                    <a:pt x="19" y="77"/>
                  </a:lnTo>
                  <a:lnTo>
                    <a:pt x="8" y="69"/>
                  </a:lnTo>
                  <a:lnTo>
                    <a:pt x="4" y="61"/>
                  </a:lnTo>
                  <a:lnTo>
                    <a:pt x="0" y="50"/>
                  </a:lnTo>
                  <a:lnTo>
                    <a:pt x="0" y="38"/>
                  </a:lnTo>
                  <a:lnTo>
                    <a:pt x="0" y="31"/>
                  </a:lnTo>
                  <a:lnTo>
                    <a:pt x="4" y="19"/>
                  </a:lnTo>
                  <a:lnTo>
                    <a:pt x="11" y="12"/>
                  </a:lnTo>
                  <a:lnTo>
                    <a:pt x="23" y="4"/>
                  </a:lnTo>
                  <a:lnTo>
                    <a:pt x="34" y="0"/>
                  </a:lnTo>
                  <a:lnTo>
                    <a:pt x="42" y="4"/>
                  </a:lnTo>
                  <a:lnTo>
                    <a:pt x="53" y="8"/>
                  </a:lnTo>
                  <a:lnTo>
                    <a:pt x="57" y="12"/>
                  </a:lnTo>
                  <a:lnTo>
                    <a:pt x="57" y="19"/>
                  </a:lnTo>
                  <a:lnTo>
                    <a:pt x="57" y="19"/>
                  </a:lnTo>
                  <a:lnTo>
                    <a:pt x="57" y="23"/>
                  </a:lnTo>
                  <a:lnTo>
                    <a:pt x="53" y="23"/>
                  </a:lnTo>
                  <a:lnTo>
                    <a:pt x="50" y="23"/>
                  </a:lnTo>
                  <a:lnTo>
                    <a:pt x="46" y="23"/>
                  </a:lnTo>
                  <a:lnTo>
                    <a:pt x="46" y="23"/>
                  </a:lnTo>
                  <a:lnTo>
                    <a:pt x="42" y="19"/>
                  </a:lnTo>
                  <a:lnTo>
                    <a:pt x="42" y="16"/>
                  </a:lnTo>
                  <a:lnTo>
                    <a:pt x="42" y="12"/>
                  </a:lnTo>
                  <a:lnTo>
                    <a:pt x="38" y="8"/>
                  </a:lnTo>
                  <a:lnTo>
                    <a:pt x="38" y="8"/>
                  </a:lnTo>
                  <a:lnTo>
                    <a:pt x="31" y="8"/>
                  </a:lnTo>
                  <a:lnTo>
                    <a:pt x="27" y="8"/>
                  </a:lnTo>
                  <a:lnTo>
                    <a:pt x="19" y="12"/>
                  </a:lnTo>
                  <a:lnTo>
                    <a:pt x="15" y="19"/>
                  </a:lnTo>
                  <a:lnTo>
                    <a:pt x="15" y="31"/>
                  </a:lnTo>
                  <a:lnTo>
                    <a:pt x="15" y="46"/>
                  </a:lnTo>
                  <a:lnTo>
                    <a:pt x="19" y="54"/>
                  </a:lnTo>
                  <a:lnTo>
                    <a:pt x="27" y="61"/>
                  </a:lnTo>
                  <a:lnTo>
                    <a:pt x="38" y="65"/>
                  </a:lnTo>
                  <a:lnTo>
                    <a:pt x="46" y="65"/>
                  </a:lnTo>
                  <a:lnTo>
                    <a:pt x="53" y="61"/>
                  </a:lnTo>
                  <a:lnTo>
                    <a:pt x="57" y="54"/>
                  </a:lnTo>
                  <a:lnTo>
                    <a:pt x="61" y="46"/>
                  </a:lnTo>
                  <a:lnTo>
                    <a:pt x="61" y="46"/>
                  </a:lnTo>
                  <a:close/>
                </a:path>
              </a:pathLst>
            </a:custGeom>
            <a:solidFill>
              <a:srgbClr val="000000"/>
            </a:solidFill>
            <a:ln w="0">
              <a:solidFill>
                <a:srgbClr val="0000FF"/>
              </a:solidFill>
              <a:prstDash val="solid"/>
              <a:round/>
              <a:headEnd/>
              <a:tailEnd/>
            </a:ln>
          </p:spPr>
          <p:txBody>
            <a:bodyPr/>
            <a:lstStyle/>
            <a:p>
              <a:endParaRPr lang="en-CA"/>
            </a:p>
          </p:txBody>
        </p:sp>
        <p:sp>
          <p:nvSpPr>
            <p:cNvPr id="134175" name="Freeform 31"/>
            <p:cNvSpPr>
              <a:spLocks noEditPoints="1"/>
            </p:cNvSpPr>
            <p:nvPr/>
          </p:nvSpPr>
          <p:spPr bwMode="auto">
            <a:xfrm>
              <a:off x="447" y="1665"/>
              <a:ext cx="77" cy="115"/>
            </a:xfrm>
            <a:custGeom>
              <a:avLst/>
              <a:gdLst>
                <a:gd name="T0" fmla="*/ 50 w 77"/>
                <a:gd name="T1" fmla="*/ 104 h 115"/>
                <a:gd name="T2" fmla="*/ 46 w 77"/>
                <a:gd name="T3" fmla="*/ 111 h 115"/>
                <a:gd name="T4" fmla="*/ 42 w 77"/>
                <a:gd name="T5" fmla="*/ 115 h 115"/>
                <a:gd name="T6" fmla="*/ 35 w 77"/>
                <a:gd name="T7" fmla="*/ 115 h 115"/>
                <a:gd name="T8" fmla="*/ 31 w 77"/>
                <a:gd name="T9" fmla="*/ 115 h 115"/>
                <a:gd name="T10" fmla="*/ 19 w 77"/>
                <a:gd name="T11" fmla="*/ 115 h 115"/>
                <a:gd name="T12" fmla="*/ 8 w 77"/>
                <a:gd name="T13" fmla="*/ 107 h 115"/>
                <a:gd name="T14" fmla="*/ 0 w 77"/>
                <a:gd name="T15" fmla="*/ 96 h 115"/>
                <a:gd name="T16" fmla="*/ 0 w 77"/>
                <a:gd name="T17" fmla="*/ 81 h 115"/>
                <a:gd name="T18" fmla="*/ 0 w 77"/>
                <a:gd name="T19" fmla="*/ 65 h 115"/>
                <a:gd name="T20" fmla="*/ 8 w 77"/>
                <a:gd name="T21" fmla="*/ 54 h 115"/>
                <a:gd name="T22" fmla="*/ 16 w 77"/>
                <a:gd name="T23" fmla="*/ 46 h 115"/>
                <a:gd name="T24" fmla="*/ 23 w 77"/>
                <a:gd name="T25" fmla="*/ 42 h 115"/>
                <a:gd name="T26" fmla="*/ 35 w 77"/>
                <a:gd name="T27" fmla="*/ 39 h 115"/>
                <a:gd name="T28" fmla="*/ 42 w 77"/>
                <a:gd name="T29" fmla="*/ 42 h 115"/>
                <a:gd name="T30" fmla="*/ 50 w 77"/>
                <a:gd name="T31" fmla="*/ 46 h 115"/>
                <a:gd name="T32" fmla="*/ 50 w 77"/>
                <a:gd name="T33" fmla="*/ 31 h 115"/>
                <a:gd name="T34" fmla="*/ 50 w 77"/>
                <a:gd name="T35" fmla="*/ 20 h 115"/>
                <a:gd name="T36" fmla="*/ 50 w 77"/>
                <a:gd name="T37" fmla="*/ 16 h 115"/>
                <a:gd name="T38" fmla="*/ 50 w 77"/>
                <a:gd name="T39" fmla="*/ 12 h 115"/>
                <a:gd name="T40" fmla="*/ 50 w 77"/>
                <a:gd name="T41" fmla="*/ 8 h 115"/>
                <a:gd name="T42" fmla="*/ 46 w 77"/>
                <a:gd name="T43" fmla="*/ 8 h 115"/>
                <a:gd name="T44" fmla="*/ 46 w 77"/>
                <a:gd name="T45" fmla="*/ 8 h 115"/>
                <a:gd name="T46" fmla="*/ 42 w 77"/>
                <a:gd name="T47" fmla="*/ 8 h 115"/>
                <a:gd name="T48" fmla="*/ 42 w 77"/>
                <a:gd name="T49" fmla="*/ 12 h 115"/>
                <a:gd name="T50" fmla="*/ 42 w 77"/>
                <a:gd name="T51" fmla="*/ 8 h 115"/>
                <a:gd name="T52" fmla="*/ 61 w 77"/>
                <a:gd name="T53" fmla="*/ 0 h 115"/>
                <a:gd name="T54" fmla="*/ 65 w 77"/>
                <a:gd name="T55" fmla="*/ 0 h 115"/>
                <a:gd name="T56" fmla="*/ 65 w 77"/>
                <a:gd name="T57" fmla="*/ 84 h 115"/>
                <a:gd name="T58" fmla="*/ 65 w 77"/>
                <a:gd name="T59" fmla="*/ 96 h 115"/>
                <a:gd name="T60" fmla="*/ 65 w 77"/>
                <a:gd name="T61" fmla="*/ 104 h 115"/>
                <a:gd name="T62" fmla="*/ 65 w 77"/>
                <a:gd name="T63" fmla="*/ 104 h 115"/>
                <a:gd name="T64" fmla="*/ 65 w 77"/>
                <a:gd name="T65" fmla="*/ 107 h 115"/>
                <a:gd name="T66" fmla="*/ 69 w 77"/>
                <a:gd name="T67" fmla="*/ 107 h 115"/>
                <a:gd name="T68" fmla="*/ 69 w 77"/>
                <a:gd name="T69" fmla="*/ 107 h 115"/>
                <a:gd name="T70" fmla="*/ 73 w 77"/>
                <a:gd name="T71" fmla="*/ 107 h 115"/>
                <a:gd name="T72" fmla="*/ 73 w 77"/>
                <a:gd name="T73" fmla="*/ 107 h 115"/>
                <a:gd name="T74" fmla="*/ 77 w 77"/>
                <a:gd name="T75" fmla="*/ 107 h 115"/>
                <a:gd name="T76" fmla="*/ 54 w 77"/>
                <a:gd name="T77" fmla="*/ 115 h 115"/>
                <a:gd name="T78" fmla="*/ 50 w 77"/>
                <a:gd name="T79" fmla="*/ 115 h 115"/>
                <a:gd name="T80" fmla="*/ 50 w 77"/>
                <a:gd name="T81" fmla="*/ 104 h 115"/>
                <a:gd name="T82" fmla="*/ 50 w 77"/>
                <a:gd name="T83" fmla="*/ 100 h 115"/>
                <a:gd name="T84" fmla="*/ 50 w 77"/>
                <a:gd name="T85" fmla="*/ 65 h 115"/>
                <a:gd name="T86" fmla="*/ 50 w 77"/>
                <a:gd name="T87" fmla="*/ 58 h 115"/>
                <a:gd name="T88" fmla="*/ 46 w 77"/>
                <a:gd name="T89" fmla="*/ 54 h 115"/>
                <a:gd name="T90" fmla="*/ 46 w 77"/>
                <a:gd name="T91" fmla="*/ 50 h 115"/>
                <a:gd name="T92" fmla="*/ 42 w 77"/>
                <a:gd name="T93" fmla="*/ 46 h 115"/>
                <a:gd name="T94" fmla="*/ 39 w 77"/>
                <a:gd name="T95" fmla="*/ 46 h 115"/>
                <a:gd name="T96" fmla="*/ 35 w 77"/>
                <a:gd name="T97" fmla="*/ 46 h 115"/>
                <a:gd name="T98" fmla="*/ 27 w 77"/>
                <a:gd name="T99" fmla="*/ 46 h 115"/>
                <a:gd name="T100" fmla="*/ 19 w 77"/>
                <a:gd name="T101" fmla="*/ 50 h 115"/>
                <a:gd name="T102" fmla="*/ 16 w 77"/>
                <a:gd name="T103" fmla="*/ 62 h 115"/>
                <a:gd name="T104" fmla="*/ 12 w 77"/>
                <a:gd name="T105" fmla="*/ 73 h 115"/>
                <a:gd name="T106" fmla="*/ 16 w 77"/>
                <a:gd name="T107" fmla="*/ 88 h 115"/>
                <a:gd name="T108" fmla="*/ 19 w 77"/>
                <a:gd name="T109" fmla="*/ 100 h 115"/>
                <a:gd name="T110" fmla="*/ 27 w 77"/>
                <a:gd name="T111" fmla="*/ 104 h 115"/>
                <a:gd name="T112" fmla="*/ 35 w 77"/>
                <a:gd name="T113" fmla="*/ 107 h 115"/>
                <a:gd name="T114" fmla="*/ 42 w 77"/>
                <a:gd name="T115" fmla="*/ 104 h 115"/>
                <a:gd name="T116" fmla="*/ 50 w 77"/>
                <a:gd name="T11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5">
                  <a:moveTo>
                    <a:pt x="50" y="104"/>
                  </a:moveTo>
                  <a:lnTo>
                    <a:pt x="46" y="111"/>
                  </a:lnTo>
                  <a:lnTo>
                    <a:pt x="42" y="115"/>
                  </a:lnTo>
                  <a:lnTo>
                    <a:pt x="35" y="115"/>
                  </a:lnTo>
                  <a:lnTo>
                    <a:pt x="31" y="115"/>
                  </a:lnTo>
                  <a:lnTo>
                    <a:pt x="19" y="115"/>
                  </a:lnTo>
                  <a:lnTo>
                    <a:pt x="8" y="107"/>
                  </a:lnTo>
                  <a:lnTo>
                    <a:pt x="0" y="96"/>
                  </a:lnTo>
                  <a:lnTo>
                    <a:pt x="0" y="81"/>
                  </a:lnTo>
                  <a:lnTo>
                    <a:pt x="0" y="65"/>
                  </a:lnTo>
                  <a:lnTo>
                    <a:pt x="8" y="54"/>
                  </a:lnTo>
                  <a:lnTo>
                    <a:pt x="16" y="46"/>
                  </a:lnTo>
                  <a:lnTo>
                    <a:pt x="23" y="42"/>
                  </a:lnTo>
                  <a:lnTo>
                    <a:pt x="35" y="39"/>
                  </a:lnTo>
                  <a:lnTo>
                    <a:pt x="42" y="42"/>
                  </a:lnTo>
                  <a:lnTo>
                    <a:pt x="50" y="46"/>
                  </a:lnTo>
                  <a:lnTo>
                    <a:pt x="50" y="31"/>
                  </a:lnTo>
                  <a:lnTo>
                    <a:pt x="50" y="20"/>
                  </a:lnTo>
                  <a:lnTo>
                    <a:pt x="50" y="16"/>
                  </a:lnTo>
                  <a:lnTo>
                    <a:pt x="50" y="12"/>
                  </a:lnTo>
                  <a:lnTo>
                    <a:pt x="50" y="8"/>
                  </a:lnTo>
                  <a:lnTo>
                    <a:pt x="46" y="8"/>
                  </a:lnTo>
                  <a:lnTo>
                    <a:pt x="46" y="8"/>
                  </a:lnTo>
                  <a:lnTo>
                    <a:pt x="42" y="8"/>
                  </a:lnTo>
                  <a:lnTo>
                    <a:pt x="42" y="12"/>
                  </a:lnTo>
                  <a:lnTo>
                    <a:pt x="42" y="8"/>
                  </a:lnTo>
                  <a:lnTo>
                    <a:pt x="61" y="0"/>
                  </a:lnTo>
                  <a:lnTo>
                    <a:pt x="65" y="0"/>
                  </a:lnTo>
                  <a:lnTo>
                    <a:pt x="65" y="84"/>
                  </a:lnTo>
                  <a:lnTo>
                    <a:pt x="65" y="96"/>
                  </a:lnTo>
                  <a:lnTo>
                    <a:pt x="65" y="104"/>
                  </a:lnTo>
                  <a:lnTo>
                    <a:pt x="65" y="104"/>
                  </a:lnTo>
                  <a:lnTo>
                    <a:pt x="65" y="107"/>
                  </a:lnTo>
                  <a:lnTo>
                    <a:pt x="69" y="107"/>
                  </a:lnTo>
                  <a:lnTo>
                    <a:pt x="69" y="107"/>
                  </a:lnTo>
                  <a:lnTo>
                    <a:pt x="73" y="107"/>
                  </a:lnTo>
                  <a:lnTo>
                    <a:pt x="73" y="107"/>
                  </a:lnTo>
                  <a:lnTo>
                    <a:pt x="77" y="107"/>
                  </a:lnTo>
                  <a:lnTo>
                    <a:pt x="54" y="115"/>
                  </a:lnTo>
                  <a:lnTo>
                    <a:pt x="50" y="115"/>
                  </a:lnTo>
                  <a:lnTo>
                    <a:pt x="50" y="104"/>
                  </a:lnTo>
                  <a:close/>
                  <a:moveTo>
                    <a:pt x="50" y="100"/>
                  </a:moveTo>
                  <a:lnTo>
                    <a:pt x="50" y="65"/>
                  </a:lnTo>
                  <a:lnTo>
                    <a:pt x="50" y="58"/>
                  </a:lnTo>
                  <a:lnTo>
                    <a:pt x="46" y="54"/>
                  </a:lnTo>
                  <a:lnTo>
                    <a:pt x="46" y="50"/>
                  </a:lnTo>
                  <a:lnTo>
                    <a:pt x="42" y="46"/>
                  </a:lnTo>
                  <a:lnTo>
                    <a:pt x="39" y="46"/>
                  </a:lnTo>
                  <a:lnTo>
                    <a:pt x="35" y="46"/>
                  </a:lnTo>
                  <a:lnTo>
                    <a:pt x="27" y="46"/>
                  </a:lnTo>
                  <a:lnTo>
                    <a:pt x="19" y="50"/>
                  </a:lnTo>
                  <a:lnTo>
                    <a:pt x="16" y="62"/>
                  </a:lnTo>
                  <a:lnTo>
                    <a:pt x="12" y="73"/>
                  </a:lnTo>
                  <a:lnTo>
                    <a:pt x="16" y="88"/>
                  </a:lnTo>
                  <a:lnTo>
                    <a:pt x="19" y="100"/>
                  </a:lnTo>
                  <a:lnTo>
                    <a:pt x="27" y="104"/>
                  </a:lnTo>
                  <a:lnTo>
                    <a:pt x="35" y="107"/>
                  </a:lnTo>
                  <a:lnTo>
                    <a:pt x="42" y="104"/>
                  </a:lnTo>
                  <a:lnTo>
                    <a:pt x="50" y="100"/>
                  </a:lnTo>
                  <a:close/>
                </a:path>
              </a:pathLst>
            </a:custGeom>
            <a:solidFill>
              <a:srgbClr val="000000"/>
            </a:solidFill>
            <a:ln w="0">
              <a:solidFill>
                <a:srgbClr val="0000FF"/>
              </a:solidFill>
              <a:prstDash val="solid"/>
              <a:round/>
              <a:headEnd/>
              <a:tailEnd/>
            </a:ln>
          </p:spPr>
          <p:txBody>
            <a:bodyPr/>
            <a:lstStyle/>
            <a:p>
              <a:endParaRPr lang="en-CA"/>
            </a:p>
          </p:txBody>
        </p:sp>
        <p:sp>
          <p:nvSpPr>
            <p:cNvPr id="134176" name="Freeform 32"/>
            <p:cNvSpPr>
              <a:spLocks noEditPoints="1"/>
            </p:cNvSpPr>
            <p:nvPr/>
          </p:nvSpPr>
          <p:spPr bwMode="auto">
            <a:xfrm>
              <a:off x="443" y="1321"/>
              <a:ext cx="77" cy="115"/>
            </a:xfrm>
            <a:custGeom>
              <a:avLst/>
              <a:gdLst>
                <a:gd name="T0" fmla="*/ 23 w 77"/>
                <a:gd name="T1" fmla="*/ 54 h 115"/>
                <a:gd name="T2" fmla="*/ 31 w 77"/>
                <a:gd name="T3" fmla="*/ 46 h 115"/>
                <a:gd name="T4" fmla="*/ 39 w 77"/>
                <a:gd name="T5" fmla="*/ 42 h 115"/>
                <a:gd name="T6" fmla="*/ 46 w 77"/>
                <a:gd name="T7" fmla="*/ 39 h 115"/>
                <a:gd name="T8" fmla="*/ 58 w 77"/>
                <a:gd name="T9" fmla="*/ 42 h 115"/>
                <a:gd name="T10" fmla="*/ 65 w 77"/>
                <a:gd name="T11" fmla="*/ 50 h 115"/>
                <a:gd name="T12" fmla="*/ 73 w 77"/>
                <a:gd name="T13" fmla="*/ 58 h 115"/>
                <a:gd name="T14" fmla="*/ 73 w 77"/>
                <a:gd name="T15" fmla="*/ 65 h 115"/>
                <a:gd name="T16" fmla="*/ 77 w 77"/>
                <a:gd name="T17" fmla="*/ 77 h 115"/>
                <a:gd name="T18" fmla="*/ 73 w 77"/>
                <a:gd name="T19" fmla="*/ 88 h 115"/>
                <a:gd name="T20" fmla="*/ 69 w 77"/>
                <a:gd name="T21" fmla="*/ 96 h 115"/>
                <a:gd name="T22" fmla="*/ 62 w 77"/>
                <a:gd name="T23" fmla="*/ 107 h 115"/>
                <a:gd name="T24" fmla="*/ 50 w 77"/>
                <a:gd name="T25" fmla="*/ 115 h 115"/>
                <a:gd name="T26" fmla="*/ 39 w 77"/>
                <a:gd name="T27" fmla="*/ 115 h 115"/>
                <a:gd name="T28" fmla="*/ 31 w 77"/>
                <a:gd name="T29" fmla="*/ 115 h 115"/>
                <a:gd name="T30" fmla="*/ 23 w 77"/>
                <a:gd name="T31" fmla="*/ 115 h 115"/>
                <a:gd name="T32" fmla="*/ 16 w 77"/>
                <a:gd name="T33" fmla="*/ 111 h 115"/>
                <a:gd name="T34" fmla="*/ 12 w 77"/>
                <a:gd name="T35" fmla="*/ 107 h 115"/>
                <a:gd name="T36" fmla="*/ 12 w 77"/>
                <a:gd name="T37" fmla="*/ 31 h 115"/>
                <a:gd name="T38" fmla="*/ 12 w 77"/>
                <a:gd name="T39" fmla="*/ 20 h 115"/>
                <a:gd name="T40" fmla="*/ 8 w 77"/>
                <a:gd name="T41" fmla="*/ 16 h 115"/>
                <a:gd name="T42" fmla="*/ 8 w 77"/>
                <a:gd name="T43" fmla="*/ 12 h 115"/>
                <a:gd name="T44" fmla="*/ 8 w 77"/>
                <a:gd name="T45" fmla="*/ 8 h 115"/>
                <a:gd name="T46" fmla="*/ 8 w 77"/>
                <a:gd name="T47" fmla="*/ 8 h 115"/>
                <a:gd name="T48" fmla="*/ 4 w 77"/>
                <a:gd name="T49" fmla="*/ 8 h 115"/>
                <a:gd name="T50" fmla="*/ 4 w 77"/>
                <a:gd name="T51" fmla="*/ 8 h 115"/>
                <a:gd name="T52" fmla="*/ 0 w 77"/>
                <a:gd name="T53" fmla="*/ 12 h 115"/>
                <a:gd name="T54" fmla="*/ 0 w 77"/>
                <a:gd name="T55" fmla="*/ 8 h 115"/>
                <a:gd name="T56" fmla="*/ 20 w 77"/>
                <a:gd name="T57" fmla="*/ 0 h 115"/>
                <a:gd name="T58" fmla="*/ 23 w 77"/>
                <a:gd name="T59" fmla="*/ 0 h 115"/>
                <a:gd name="T60" fmla="*/ 23 w 77"/>
                <a:gd name="T61" fmla="*/ 54 h 115"/>
                <a:gd name="T62" fmla="*/ 23 w 77"/>
                <a:gd name="T63" fmla="*/ 62 h 115"/>
                <a:gd name="T64" fmla="*/ 23 w 77"/>
                <a:gd name="T65" fmla="*/ 104 h 115"/>
                <a:gd name="T66" fmla="*/ 27 w 77"/>
                <a:gd name="T67" fmla="*/ 107 h 115"/>
                <a:gd name="T68" fmla="*/ 31 w 77"/>
                <a:gd name="T69" fmla="*/ 111 h 115"/>
                <a:gd name="T70" fmla="*/ 39 w 77"/>
                <a:gd name="T71" fmla="*/ 111 h 115"/>
                <a:gd name="T72" fmla="*/ 43 w 77"/>
                <a:gd name="T73" fmla="*/ 111 h 115"/>
                <a:gd name="T74" fmla="*/ 50 w 77"/>
                <a:gd name="T75" fmla="*/ 111 h 115"/>
                <a:gd name="T76" fmla="*/ 54 w 77"/>
                <a:gd name="T77" fmla="*/ 104 h 115"/>
                <a:gd name="T78" fmla="*/ 62 w 77"/>
                <a:gd name="T79" fmla="*/ 92 h 115"/>
                <a:gd name="T80" fmla="*/ 62 w 77"/>
                <a:gd name="T81" fmla="*/ 81 h 115"/>
                <a:gd name="T82" fmla="*/ 62 w 77"/>
                <a:gd name="T83" fmla="*/ 69 h 115"/>
                <a:gd name="T84" fmla="*/ 54 w 77"/>
                <a:gd name="T85" fmla="*/ 58 h 115"/>
                <a:gd name="T86" fmla="*/ 50 w 77"/>
                <a:gd name="T87" fmla="*/ 54 h 115"/>
                <a:gd name="T88" fmla="*/ 43 w 77"/>
                <a:gd name="T89" fmla="*/ 50 h 115"/>
                <a:gd name="T90" fmla="*/ 35 w 77"/>
                <a:gd name="T91" fmla="*/ 50 h 115"/>
                <a:gd name="T92" fmla="*/ 31 w 77"/>
                <a:gd name="T93" fmla="*/ 54 h 115"/>
                <a:gd name="T94" fmla="*/ 27 w 77"/>
                <a:gd name="T95" fmla="*/ 58 h 115"/>
                <a:gd name="T96" fmla="*/ 23 w 77"/>
                <a:gd name="T97" fmla="*/ 6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115">
                  <a:moveTo>
                    <a:pt x="23" y="54"/>
                  </a:moveTo>
                  <a:lnTo>
                    <a:pt x="31" y="46"/>
                  </a:lnTo>
                  <a:lnTo>
                    <a:pt x="39" y="42"/>
                  </a:lnTo>
                  <a:lnTo>
                    <a:pt x="46" y="39"/>
                  </a:lnTo>
                  <a:lnTo>
                    <a:pt x="58" y="42"/>
                  </a:lnTo>
                  <a:lnTo>
                    <a:pt x="65" y="50"/>
                  </a:lnTo>
                  <a:lnTo>
                    <a:pt x="73" y="58"/>
                  </a:lnTo>
                  <a:lnTo>
                    <a:pt x="73" y="65"/>
                  </a:lnTo>
                  <a:lnTo>
                    <a:pt x="77" y="77"/>
                  </a:lnTo>
                  <a:lnTo>
                    <a:pt x="73" y="88"/>
                  </a:lnTo>
                  <a:lnTo>
                    <a:pt x="69" y="96"/>
                  </a:lnTo>
                  <a:lnTo>
                    <a:pt x="62" y="107"/>
                  </a:lnTo>
                  <a:lnTo>
                    <a:pt x="50" y="115"/>
                  </a:lnTo>
                  <a:lnTo>
                    <a:pt x="39" y="115"/>
                  </a:lnTo>
                  <a:lnTo>
                    <a:pt x="31" y="115"/>
                  </a:lnTo>
                  <a:lnTo>
                    <a:pt x="23" y="115"/>
                  </a:lnTo>
                  <a:lnTo>
                    <a:pt x="16" y="111"/>
                  </a:lnTo>
                  <a:lnTo>
                    <a:pt x="12" y="107"/>
                  </a:lnTo>
                  <a:lnTo>
                    <a:pt x="12" y="31"/>
                  </a:lnTo>
                  <a:lnTo>
                    <a:pt x="12" y="20"/>
                  </a:lnTo>
                  <a:lnTo>
                    <a:pt x="8" y="16"/>
                  </a:lnTo>
                  <a:lnTo>
                    <a:pt x="8" y="12"/>
                  </a:lnTo>
                  <a:lnTo>
                    <a:pt x="8" y="8"/>
                  </a:lnTo>
                  <a:lnTo>
                    <a:pt x="8" y="8"/>
                  </a:lnTo>
                  <a:lnTo>
                    <a:pt x="4" y="8"/>
                  </a:lnTo>
                  <a:lnTo>
                    <a:pt x="4" y="8"/>
                  </a:lnTo>
                  <a:lnTo>
                    <a:pt x="0" y="12"/>
                  </a:lnTo>
                  <a:lnTo>
                    <a:pt x="0" y="8"/>
                  </a:lnTo>
                  <a:lnTo>
                    <a:pt x="20" y="0"/>
                  </a:lnTo>
                  <a:lnTo>
                    <a:pt x="23" y="0"/>
                  </a:lnTo>
                  <a:lnTo>
                    <a:pt x="23" y="54"/>
                  </a:lnTo>
                  <a:close/>
                  <a:moveTo>
                    <a:pt x="23" y="62"/>
                  </a:moveTo>
                  <a:lnTo>
                    <a:pt x="23" y="104"/>
                  </a:lnTo>
                  <a:lnTo>
                    <a:pt x="27" y="107"/>
                  </a:lnTo>
                  <a:lnTo>
                    <a:pt x="31" y="111"/>
                  </a:lnTo>
                  <a:lnTo>
                    <a:pt x="39" y="111"/>
                  </a:lnTo>
                  <a:lnTo>
                    <a:pt x="43" y="111"/>
                  </a:lnTo>
                  <a:lnTo>
                    <a:pt x="50" y="111"/>
                  </a:lnTo>
                  <a:lnTo>
                    <a:pt x="54" y="104"/>
                  </a:lnTo>
                  <a:lnTo>
                    <a:pt x="62" y="92"/>
                  </a:lnTo>
                  <a:lnTo>
                    <a:pt x="62" y="81"/>
                  </a:lnTo>
                  <a:lnTo>
                    <a:pt x="62" y="69"/>
                  </a:lnTo>
                  <a:lnTo>
                    <a:pt x="54" y="58"/>
                  </a:lnTo>
                  <a:lnTo>
                    <a:pt x="50" y="54"/>
                  </a:lnTo>
                  <a:lnTo>
                    <a:pt x="43" y="50"/>
                  </a:lnTo>
                  <a:lnTo>
                    <a:pt x="35" y="50"/>
                  </a:lnTo>
                  <a:lnTo>
                    <a:pt x="31" y="54"/>
                  </a:lnTo>
                  <a:lnTo>
                    <a:pt x="27" y="58"/>
                  </a:lnTo>
                  <a:lnTo>
                    <a:pt x="23" y="62"/>
                  </a:lnTo>
                  <a:close/>
                </a:path>
              </a:pathLst>
            </a:custGeom>
            <a:solidFill>
              <a:srgbClr val="000000"/>
            </a:solidFill>
            <a:ln w="0">
              <a:solidFill>
                <a:srgbClr val="0000FF"/>
              </a:solidFill>
              <a:prstDash val="solid"/>
              <a:round/>
              <a:headEnd/>
              <a:tailEnd/>
            </a:ln>
          </p:spPr>
          <p:txBody>
            <a:bodyPr/>
            <a:lstStyle/>
            <a:p>
              <a:endParaRPr lang="en-CA"/>
            </a:p>
          </p:txBody>
        </p:sp>
        <p:sp>
          <p:nvSpPr>
            <p:cNvPr id="134177" name="Freeform 33"/>
            <p:cNvSpPr>
              <a:spLocks/>
            </p:cNvSpPr>
            <p:nvPr/>
          </p:nvSpPr>
          <p:spPr bwMode="auto">
            <a:xfrm>
              <a:off x="2931" y="1497"/>
              <a:ext cx="62" cy="77"/>
            </a:xfrm>
            <a:custGeom>
              <a:avLst/>
              <a:gdLst>
                <a:gd name="T0" fmla="*/ 62 w 62"/>
                <a:gd name="T1" fmla="*/ 46 h 77"/>
                <a:gd name="T2" fmla="*/ 58 w 62"/>
                <a:gd name="T3" fmla="*/ 61 h 77"/>
                <a:gd name="T4" fmla="*/ 50 w 62"/>
                <a:gd name="T5" fmla="*/ 69 h 77"/>
                <a:gd name="T6" fmla="*/ 42 w 62"/>
                <a:gd name="T7" fmla="*/ 77 h 77"/>
                <a:gd name="T8" fmla="*/ 31 w 62"/>
                <a:gd name="T9" fmla="*/ 77 h 77"/>
                <a:gd name="T10" fmla="*/ 19 w 62"/>
                <a:gd name="T11" fmla="*/ 77 h 77"/>
                <a:gd name="T12" fmla="*/ 8 w 62"/>
                <a:gd name="T13" fmla="*/ 69 h 77"/>
                <a:gd name="T14" fmla="*/ 4 w 62"/>
                <a:gd name="T15" fmla="*/ 61 h 77"/>
                <a:gd name="T16" fmla="*/ 0 w 62"/>
                <a:gd name="T17" fmla="*/ 50 h 77"/>
                <a:gd name="T18" fmla="*/ 0 w 62"/>
                <a:gd name="T19" fmla="*/ 38 h 77"/>
                <a:gd name="T20" fmla="*/ 0 w 62"/>
                <a:gd name="T21" fmla="*/ 31 h 77"/>
                <a:gd name="T22" fmla="*/ 4 w 62"/>
                <a:gd name="T23" fmla="*/ 19 h 77"/>
                <a:gd name="T24" fmla="*/ 12 w 62"/>
                <a:gd name="T25" fmla="*/ 12 h 77"/>
                <a:gd name="T26" fmla="*/ 23 w 62"/>
                <a:gd name="T27" fmla="*/ 4 h 77"/>
                <a:gd name="T28" fmla="*/ 35 w 62"/>
                <a:gd name="T29" fmla="*/ 0 h 77"/>
                <a:gd name="T30" fmla="*/ 42 w 62"/>
                <a:gd name="T31" fmla="*/ 4 h 77"/>
                <a:gd name="T32" fmla="*/ 54 w 62"/>
                <a:gd name="T33" fmla="*/ 8 h 77"/>
                <a:gd name="T34" fmla="*/ 58 w 62"/>
                <a:gd name="T35" fmla="*/ 12 h 77"/>
                <a:gd name="T36" fmla="*/ 58 w 62"/>
                <a:gd name="T37" fmla="*/ 19 h 77"/>
                <a:gd name="T38" fmla="*/ 58 w 62"/>
                <a:gd name="T39" fmla="*/ 19 h 77"/>
                <a:gd name="T40" fmla="*/ 58 w 62"/>
                <a:gd name="T41" fmla="*/ 23 h 77"/>
                <a:gd name="T42" fmla="*/ 54 w 62"/>
                <a:gd name="T43" fmla="*/ 23 h 77"/>
                <a:gd name="T44" fmla="*/ 50 w 62"/>
                <a:gd name="T45" fmla="*/ 23 h 77"/>
                <a:gd name="T46" fmla="*/ 46 w 62"/>
                <a:gd name="T47" fmla="*/ 23 h 77"/>
                <a:gd name="T48" fmla="*/ 46 w 62"/>
                <a:gd name="T49" fmla="*/ 23 h 77"/>
                <a:gd name="T50" fmla="*/ 42 w 62"/>
                <a:gd name="T51" fmla="*/ 19 h 77"/>
                <a:gd name="T52" fmla="*/ 42 w 62"/>
                <a:gd name="T53" fmla="*/ 16 h 77"/>
                <a:gd name="T54" fmla="*/ 42 w 62"/>
                <a:gd name="T55" fmla="*/ 12 h 77"/>
                <a:gd name="T56" fmla="*/ 39 w 62"/>
                <a:gd name="T57" fmla="*/ 8 h 77"/>
                <a:gd name="T58" fmla="*/ 39 w 62"/>
                <a:gd name="T59" fmla="*/ 8 h 77"/>
                <a:gd name="T60" fmla="*/ 31 w 62"/>
                <a:gd name="T61" fmla="*/ 8 h 77"/>
                <a:gd name="T62" fmla="*/ 27 w 62"/>
                <a:gd name="T63" fmla="*/ 8 h 77"/>
                <a:gd name="T64" fmla="*/ 19 w 62"/>
                <a:gd name="T65" fmla="*/ 12 h 77"/>
                <a:gd name="T66" fmla="*/ 16 w 62"/>
                <a:gd name="T67" fmla="*/ 19 h 77"/>
                <a:gd name="T68" fmla="*/ 16 w 62"/>
                <a:gd name="T69" fmla="*/ 31 h 77"/>
                <a:gd name="T70" fmla="*/ 16 w 62"/>
                <a:gd name="T71" fmla="*/ 46 h 77"/>
                <a:gd name="T72" fmla="*/ 19 w 62"/>
                <a:gd name="T73" fmla="*/ 54 h 77"/>
                <a:gd name="T74" fmla="*/ 27 w 62"/>
                <a:gd name="T75" fmla="*/ 61 h 77"/>
                <a:gd name="T76" fmla="*/ 39 w 62"/>
                <a:gd name="T77" fmla="*/ 65 h 77"/>
                <a:gd name="T78" fmla="*/ 46 w 62"/>
                <a:gd name="T79" fmla="*/ 65 h 77"/>
                <a:gd name="T80" fmla="*/ 54 w 62"/>
                <a:gd name="T81" fmla="*/ 61 h 77"/>
                <a:gd name="T82" fmla="*/ 58 w 62"/>
                <a:gd name="T83" fmla="*/ 54 h 77"/>
                <a:gd name="T84" fmla="*/ 62 w 62"/>
                <a:gd name="T85" fmla="*/ 46 h 77"/>
                <a:gd name="T86" fmla="*/ 62 w 62"/>
                <a:gd name="T87"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77">
                  <a:moveTo>
                    <a:pt x="62" y="46"/>
                  </a:moveTo>
                  <a:lnTo>
                    <a:pt x="58" y="61"/>
                  </a:lnTo>
                  <a:lnTo>
                    <a:pt x="50" y="69"/>
                  </a:lnTo>
                  <a:lnTo>
                    <a:pt x="42" y="77"/>
                  </a:lnTo>
                  <a:lnTo>
                    <a:pt x="31" y="77"/>
                  </a:lnTo>
                  <a:lnTo>
                    <a:pt x="19" y="77"/>
                  </a:lnTo>
                  <a:lnTo>
                    <a:pt x="8" y="69"/>
                  </a:lnTo>
                  <a:lnTo>
                    <a:pt x="4" y="61"/>
                  </a:lnTo>
                  <a:lnTo>
                    <a:pt x="0" y="50"/>
                  </a:lnTo>
                  <a:lnTo>
                    <a:pt x="0" y="38"/>
                  </a:lnTo>
                  <a:lnTo>
                    <a:pt x="0" y="31"/>
                  </a:lnTo>
                  <a:lnTo>
                    <a:pt x="4" y="19"/>
                  </a:lnTo>
                  <a:lnTo>
                    <a:pt x="12" y="12"/>
                  </a:lnTo>
                  <a:lnTo>
                    <a:pt x="23" y="4"/>
                  </a:lnTo>
                  <a:lnTo>
                    <a:pt x="35" y="0"/>
                  </a:lnTo>
                  <a:lnTo>
                    <a:pt x="42" y="4"/>
                  </a:lnTo>
                  <a:lnTo>
                    <a:pt x="54" y="8"/>
                  </a:lnTo>
                  <a:lnTo>
                    <a:pt x="58" y="12"/>
                  </a:lnTo>
                  <a:lnTo>
                    <a:pt x="58" y="19"/>
                  </a:lnTo>
                  <a:lnTo>
                    <a:pt x="58" y="19"/>
                  </a:lnTo>
                  <a:lnTo>
                    <a:pt x="58" y="23"/>
                  </a:lnTo>
                  <a:lnTo>
                    <a:pt x="54" y="23"/>
                  </a:lnTo>
                  <a:lnTo>
                    <a:pt x="50" y="23"/>
                  </a:lnTo>
                  <a:lnTo>
                    <a:pt x="46" y="23"/>
                  </a:lnTo>
                  <a:lnTo>
                    <a:pt x="46" y="23"/>
                  </a:lnTo>
                  <a:lnTo>
                    <a:pt x="42" y="19"/>
                  </a:lnTo>
                  <a:lnTo>
                    <a:pt x="42" y="16"/>
                  </a:lnTo>
                  <a:lnTo>
                    <a:pt x="42" y="12"/>
                  </a:lnTo>
                  <a:lnTo>
                    <a:pt x="39" y="8"/>
                  </a:lnTo>
                  <a:lnTo>
                    <a:pt x="39" y="8"/>
                  </a:lnTo>
                  <a:lnTo>
                    <a:pt x="31" y="8"/>
                  </a:lnTo>
                  <a:lnTo>
                    <a:pt x="27" y="8"/>
                  </a:lnTo>
                  <a:lnTo>
                    <a:pt x="19" y="12"/>
                  </a:lnTo>
                  <a:lnTo>
                    <a:pt x="16" y="19"/>
                  </a:lnTo>
                  <a:lnTo>
                    <a:pt x="16" y="31"/>
                  </a:lnTo>
                  <a:lnTo>
                    <a:pt x="16" y="46"/>
                  </a:lnTo>
                  <a:lnTo>
                    <a:pt x="19" y="54"/>
                  </a:lnTo>
                  <a:lnTo>
                    <a:pt x="27" y="61"/>
                  </a:lnTo>
                  <a:lnTo>
                    <a:pt x="39" y="65"/>
                  </a:lnTo>
                  <a:lnTo>
                    <a:pt x="46" y="65"/>
                  </a:lnTo>
                  <a:lnTo>
                    <a:pt x="54" y="61"/>
                  </a:lnTo>
                  <a:lnTo>
                    <a:pt x="58" y="54"/>
                  </a:lnTo>
                  <a:lnTo>
                    <a:pt x="62" y="46"/>
                  </a:lnTo>
                  <a:lnTo>
                    <a:pt x="62" y="46"/>
                  </a:lnTo>
                  <a:close/>
                </a:path>
              </a:pathLst>
            </a:custGeom>
            <a:solidFill>
              <a:srgbClr val="000000"/>
            </a:solidFill>
            <a:ln w="0">
              <a:solidFill>
                <a:srgbClr val="0000FF"/>
              </a:solidFill>
              <a:prstDash val="solid"/>
              <a:round/>
              <a:headEnd/>
              <a:tailEnd/>
            </a:ln>
          </p:spPr>
          <p:txBody>
            <a:bodyPr/>
            <a:lstStyle/>
            <a:p>
              <a:endParaRPr lang="en-CA"/>
            </a:p>
          </p:txBody>
        </p:sp>
        <p:sp>
          <p:nvSpPr>
            <p:cNvPr id="134178" name="Freeform 34"/>
            <p:cNvSpPr>
              <a:spLocks noEditPoints="1"/>
            </p:cNvSpPr>
            <p:nvPr/>
          </p:nvSpPr>
          <p:spPr bwMode="auto">
            <a:xfrm>
              <a:off x="2924" y="1665"/>
              <a:ext cx="76" cy="115"/>
            </a:xfrm>
            <a:custGeom>
              <a:avLst/>
              <a:gdLst>
                <a:gd name="T0" fmla="*/ 49 w 76"/>
                <a:gd name="T1" fmla="*/ 104 h 115"/>
                <a:gd name="T2" fmla="*/ 46 w 76"/>
                <a:gd name="T3" fmla="*/ 111 h 115"/>
                <a:gd name="T4" fmla="*/ 42 w 76"/>
                <a:gd name="T5" fmla="*/ 115 h 115"/>
                <a:gd name="T6" fmla="*/ 34 w 76"/>
                <a:gd name="T7" fmla="*/ 115 h 115"/>
                <a:gd name="T8" fmla="*/ 30 w 76"/>
                <a:gd name="T9" fmla="*/ 115 h 115"/>
                <a:gd name="T10" fmla="*/ 19 w 76"/>
                <a:gd name="T11" fmla="*/ 115 h 115"/>
                <a:gd name="T12" fmla="*/ 7 w 76"/>
                <a:gd name="T13" fmla="*/ 107 h 115"/>
                <a:gd name="T14" fmla="*/ 0 w 76"/>
                <a:gd name="T15" fmla="*/ 96 h 115"/>
                <a:gd name="T16" fmla="*/ 0 w 76"/>
                <a:gd name="T17" fmla="*/ 81 h 115"/>
                <a:gd name="T18" fmla="*/ 0 w 76"/>
                <a:gd name="T19" fmla="*/ 65 h 115"/>
                <a:gd name="T20" fmla="*/ 7 w 76"/>
                <a:gd name="T21" fmla="*/ 54 h 115"/>
                <a:gd name="T22" fmla="*/ 15 w 76"/>
                <a:gd name="T23" fmla="*/ 46 h 115"/>
                <a:gd name="T24" fmla="*/ 23 w 76"/>
                <a:gd name="T25" fmla="*/ 42 h 115"/>
                <a:gd name="T26" fmla="*/ 34 w 76"/>
                <a:gd name="T27" fmla="*/ 39 h 115"/>
                <a:gd name="T28" fmla="*/ 42 w 76"/>
                <a:gd name="T29" fmla="*/ 42 h 115"/>
                <a:gd name="T30" fmla="*/ 49 w 76"/>
                <a:gd name="T31" fmla="*/ 46 h 115"/>
                <a:gd name="T32" fmla="*/ 49 w 76"/>
                <a:gd name="T33" fmla="*/ 31 h 115"/>
                <a:gd name="T34" fmla="*/ 49 w 76"/>
                <a:gd name="T35" fmla="*/ 20 h 115"/>
                <a:gd name="T36" fmla="*/ 49 w 76"/>
                <a:gd name="T37" fmla="*/ 16 h 115"/>
                <a:gd name="T38" fmla="*/ 49 w 76"/>
                <a:gd name="T39" fmla="*/ 12 h 115"/>
                <a:gd name="T40" fmla="*/ 49 w 76"/>
                <a:gd name="T41" fmla="*/ 8 h 115"/>
                <a:gd name="T42" fmla="*/ 46 w 76"/>
                <a:gd name="T43" fmla="*/ 8 h 115"/>
                <a:gd name="T44" fmla="*/ 46 w 76"/>
                <a:gd name="T45" fmla="*/ 8 h 115"/>
                <a:gd name="T46" fmla="*/ 42 w 76"/>
                <a:gd name="T47" fmla="*/ 8 h 115"/>
                <a:gd name="T48" fmla="*/ 42 w 76"/>
                <a:gd name="T49" fmla="*/ 12 h 115"/>
                <a:gd name="T50" fmla="*/ 42 w 76"/>
                <a:gd name="T51" fmla="*/ 8 h 115"/>
                <a:gd name="T52" fmla="*/ 61 w 76"/>
                <a:gd name="T53" fmla="*/ 0 h 115"/>
                <a:gd name="T54" fmla="*/ 65 w 76"/>
                <a:gd name="T55" fmla="*/ 0 h 115"/>
                <a:gd name="T56" fmla="*/ 65 w 76"/>
                <a:gd name="T57" fmla="*/ 84 h 115"/>
                <a:gd name="T58" fmla="*/ 65 w 76"/>
                <a:gd name="T59" fmla="*/ 96 h 115"/>
                <a:gd name="T60" fmla="*/ 65 w 76"/>
                <a:gd name="T61" fmla="*/ 104 h 115"/>
                <a:gd name="T62" fmla="*/ 65 w 76"/>
                <a:gd name="T63" fmla="*/ 104 h 115"/>
                <a:gd name="T64" fmla="*/ 65 w 76"/>
                <a:gd name="T65" fmla="*/ 107 h 115"/>
                <a:gd name="T66" fmla="*/ 69 w 76"/>
                <a:gd name="T67" fmla="*/ 107 h 115"/>
                <a:gd name="T68" fmla="*/ 69 w 76"/>
                <a:gd name="T69" fmla="*/ 107 h 115"/>
                <a:gd name="T70" fmla="*/ 72 w 76"/>
                <a:gd name="T71" fmla="*/ 107 h 115"/>
                <a:gd name="T72" fmla="*/ 72 w 76"/>
                <a:gd name="T73" fmla="*/ 107 h 115"/>
                <a:gd name="T74" fmla="*/ 76 w 76"/>
                <a:gd name="T75" fmla="*/ 107 h 115"/>
                <a:gd name="T76" fmla="*/ 53 w 76"/>
                <a:gd name="T77" fmla="*/ 115 h 115"/>
                <a:gd name="T78" fmla="*/ 49 w 76"/>
                <a:gd name="T79" fmla="*/ 115 h 115"/>
                <a:gd name="T80" fmla="*/ 49 w 76"/>
                <a:gd name="T81" fmla="*/ 104 h 115"/>
                <a:gd name="T82" fmla="*/ 49 w 76"/>
                <a:gd name="T83" fmla="*/ 100 h 115"/>
                <a:gd name="T84" fmla="*/ 49 w 76"/>
                <a:gd name="T85" fmla="*/ 65 h 115"/>
                <a:gd name="T86" fmla="*/ 49 w 76"/>
                <a:gd name="T87" fmla="*/ 58 h 115"/>
                <a:gd name="T88" fmla="*/ 46 w 76"/>
                <a:gd name="T89" fmla="*/ 54 h 115"/>
                <a:gd name="T90" fmla="*/ 46 w 76"/>
                <a:gd name="T91" fmla="*/ 50 h 115"/>
                <a:gd name="T92" fmla="*/ 42 w 76"/>
                <a:gd name="T93" fmla="*/ 46 h 115"/>
                <a:gd name="T94" fmla="*/ 38 w 76"/>
                <a:gd name="T95" fmla="*/ 46 h 115"/>
                <a:gd name="T96" fmla="*/ 34 w 76"/>
                <a:gd name="T97" fmla="*/ 46 h 115"/>
                <a:gd name="T98" fmla="*/ 26 w 76"/>
                <a:gd name="T99" fmla="*/ 46 h 115"/>
                <a:gd name="T100" fmla="*/ 19 w 76"/>
                <a:gd name="T101" fmla="*/ 50 h 115"/>
                <a:gd name="T102" fmla="*/ 15 w 76"/>
                <a:gd name="T103" fmla="*/ 62 h 115"/>
                <a:gd name="T104" fmla="*/ 11 w 76"/>
                <a:gd name="T105" fmla="*/ 73 h 115"/>
                <a:gd name="T106" fmla="*/ 15 w 76"/>
                <a:gd name="T107" fmla="*/ 88 h 115"/>
                <a:gd name="T108" fmla="*/ 19 w 76"/>
                <a:gd name="T109" fmla="*/ 100 h 115"/>
                <a:gd name="T110" fmla="*/ 26 w 76"/>
                <a:gd name="T111" fmla="*/ 104 h 115"/>
                <a:gd name="T112" fmla="*/ 34 w 76"/>
                <a:gd name="T113" fmla="*/ 107 h 115"/>
                <a:gd name="T114" fmla="*/ 42 w 76"/>
                <a:gd name="T115" fmla="*/ 104 h 115"/>
                <a:gd name="T116" fmla="*/ 49 w 76"/>
                <a:gd name="T11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5">
                  <a:moveTo>
                    <a:pt x="49" y="104"/>
                  </a:moveTo>
                  <a:lnTo>
                    <a:pt x="46" y="111"/>
                  </a:lnTo>
                  <a:lnTo>
                    <a:pt x="42" y="115"/>
                  </a:lnTo>
                  <a:lnTo>
                    <a:pt x="34" y="115"/>
                  </a:lnTo>
                  <a:lnTo>
                    <a:pt x="30" y="115"/>
                  </a:lnTo>
                  <a:lnTo>
                    <a:pt x="19" y="115"/>
                  </a:lnTo>
                  <a:lnTo>
                    <a:pt x="7" y="107"/>
                  </a:lnTo>
                  <a:lnTo>
                    <a:pt x="0" y="96"/>
                  </a:lnTo>
                  <a:lnTo>
                    <a:pt x="0" y="81"/>
                  </a:lnTo>
                  <a:lnTo>
                    <a:pt x="0" y="65"/>
                  </a:lnTo>
                  <a:lnTo>
                    <a:pt x="7" y="54"/>
                  </a:lnTo>
                  <a:lnTo>
                    <a:pt x="15" y="46"/>
                  </a:lnTo>
                  <a:lnTo>
                    <a:pt x="23" y="42"/>
                  </a:lnTo>
                  <a:lnTo>
                    <a:pt x="34" y="39"/>
                  </a:lnTo>
                  <a:lnTo>
                    <a:pt x="42" y="42"/>
                  </a:lnTo>
                  <a:lnTo>
                    <a:pt x="49" y="46"/>
                  </a:lnTo>
                  <a:lnTo>
                    <a:pt x="49" y="31"/>
                  </a:lnTo>
                  <a:lnTo>
                    <a:pt x="49" y="20"/>
                  </a:lnTo>
                  <a:lnTo>
                    <a:pt x="49" y="16"/>
                  </a:lnTo>
                  <a:lnTo>
                    <a:pt x="49" y="12"/>
                  </a:lnTo>
                  <a:lnTo>
                    <a:pt x="49" y="8"/>
                  </a:lnTo>
                  <a:lnTo>
                    <a:pt x="46" y="8"/>
                  </a:lnTo>
                  <a:lnTo>
                    <a:pt x="46" y="8"/>
                  </a:lnTo>
                  <a:lnTo>
                    <a:pt x="42" y="8"/>
                  </a:lnTo>
                  <a:lnTo>
                    <a:pt x="42" y="12"/>
                  </a:lnTo>
                  <a:lnTo>
                    <a:pt x="42" y="8"/>
                  </a:lnTo>
                  <a:lnTo>
                    <a:pt x="61" y="0"/>
                  </a:lnTo>
                  <a:lnTo>
                    <a:pt x="65" y="0"/>
                  </a:lnTo>
                  <a:lnTo>
                    <a:pt x="65" y="84"/>
                  </a:lnTo>
                  <a:lnTo>
                    <a:pt x="65" y="96"/>
                  </a:lnTo>
                  <a:lnTo>
                    <a:pt x="65" y="104"/>
                  </a:lnTo>
                  <a:lnTo>
                    <a:pt x="65" y="104"/>
                  </a:lnTo>
                  <a:lnTo>
                    <a:pt x="65" y="107"/>
                  </a:lnTo>
                  <a:lnTo>
                    <a:pt x="69" y="107"/>
                  </a:lnTo>
                  <a:lnTo>
                    <a:pt x="69" y="107"/>
                  </a:lnTo>
                  <a:lnTo>
                    <a:pt x="72" y="107"/>
                  </a:lnTo>
                  <a:lnTo>
                    <a:pt x="72" y="107"/>
                  </a:lnTo>
                  <a:lnTo>
                    <a:pt x="76" y="107"/>
                  </a:lnTo>
                  <a:lnTo>
                    <a:pt x="53" y="115"/>
                  </a:lnTo>
                  <a:lnTo>
                    <a:pt x="49" y="115"/>
                  </a:lnTo>
                  <a:lnTo>
                    <a:pt x="49" y="104"/>
                  </a:lnTo>
                  <a:close/>
                  <a:moveTo>
                    <a:pt x="49" y="100"/>
                  </a:moveTo>
                  <a:lnTo>
                    <a:pt x="49" y="65"/>
                  </a:lnTo>
                  <a:lnTo>
                    <a:pt x="49" y="58"/>
                  </a:lnTo>
                  <a:lnTo>
                    <a:pt x="46" y="54"/>
                  </a:lnTo>
                  <a:lnTo>
                    <a:pt x="46" y="50"/>
                  </a:lnTo>
                  <a:lnTo>
                    <a:pt x="42" y="46"/>
                  </a:lnTo>
                  <a:lnTo>
                    <a:pt x="38" y="46"/>
                  </a:lnTo>
                  <a:lnTo>
                    <a:pt x="34" y="46"/>
                  </a:lnTo>
                  <a:lnTo>
                    <a:pt x="26" y="46"/>
                  </a:lnTo>
                  <a:lnTo>
                    <a:pt x="19" y="50"/>
                  </a:lnTo>
                  <a:lnTo>
                    <a:pt x="15" y="62"/>
                  </a:lnTo>
                  <a:lnTo>
                    <a:pt x="11" y="73"/>
                  </a:lnTo>
                  <a:lnTo>
                    <a:pt x="15" y="88"/>
                  </a:lnTo>
                  <a:lnTo>
                    <a:pt x="19" y="100"/>
                  </a:lnTo>
                  <a:lnTo>
                    <a:pt x="26" y="104"/>
                  </a:lnTo>
                  <a:lnTo>
                    <a:pt x="34" y="107"/>
                  </a:lnTo>
                  <a:lnTo>
                    <a:pt x="42" y="104"/>
                  </a:lnTo>
                  <a:lnTo>
                    <a:pt x="49" y="100"/>
                  </a:lnTo>
                  <a:close/>
                </a:path>
              </a:pathLst>
            </a:custGeom>
            <a:solidFill>
              <a:srgbClr val="000000"/>
            </a:solidFill>
            <a:ln w="0">
              <a:solidFill>
                <a:srgbClr val="0000FF"/>
              </a:solidFill>
              <a:prstDash val="solid"/>
              <a:round/>
              <a:headEnd/>
              <a:tailEnd/>
            </a:ln>
          </p:spPr>
          <p:txBody>
            <a:bodyPr/>
            <a:lstStyle/>
            <a:p>
              <a:endParaRPr lang="en-CA"/>
            </a:p>
          </p:txBody>
        </p:sp>
        <p:sp>
          <p:nvSpPr>
            <p:cNvPr id="134179" name="Freeform 35"/>
            <p:cNvSpPr>
              <a:spLocks noEditPoints="1"/>
            </p:cNvSpPr>
            <p:nvPr/>
          </p:nvSpPr>
          <p:spPr bwMode="auto">
            <a:xfrm>
              <a:off x="2920" y="1321"/>
              <a:ext cx="76" cy="115"/>
            </a:xfrm>
            <a:custGeom>
              <a:avLst/>
              <a:gdLst>
                <a:gd name="T0" fmla="*/ 23 w 76"/>
                <a:gd name="T1" fmla="*/ 54 h 115"/>
                <a:gd name="T2" fmla="*/ 30 w 76"/>
                <a:gd name="T3" fmla="*/ 46 h 115"/>
                <a:gd name="T4" fmla="*/ 38 w 76"/>
                <a:gd name="T5" fmla="*/ 42 h 115"/>
                <a:gd name="T6" fmla="*/ 46 w 76"/>
                <a:gd name="T7" fmla="*/ 39 h 115"/>
                <a:gd name="T8" fmla="*/ 57 w 76"/>
                <a:gd name="T9" fmla="*/ 42 h 115"/>
                <a:gd name="T10" fmla="*/ 65 w 76"/>
                <a:gd name="T11" fmla="*/ 50 h 115"/>
                <a:gd name="T12" fmla="*/ 73 w 76"/>
                <a:gd name="T13" fmla="*/ 58 h 115"/>
                <a:gd name="T14" fmla="*/ 73 w 76"/>
                <a:gd name="T15" fmla="*/ 65 h 115"/>
                <a:gd name="T16" fmla="*/ 76 w 76"/>
                <a:gd name="T17" fmla="*/ 77 h 115"/>
                <a:gd name="T18" fmla="*/ 73 w 76"/>
                <a:gd name="T19" fmla="*/ 88 h 115"/>
                <a:gd name="T20" fmla="*/ 69 w 76"/>
                <a:gd name="T21" fmla="*/ 96 h 115"/>
                <a:gd name="T22" fmla="*/ 61 w 76"/>
                <a:gd name="T23" fmla="*/ 107 h 115"/>
                <a:gd name="T24" fmla="*/ 50 w 76"/>
                <a:gd name="T25" fmla="*/ 115 h 115"/>
                <a:gd name="T26" fmla="*/ 38 w 76"/>
                <a:gd name="T27" fmla="*/ 115 h 115"/>
                <a:gd name="T28" fmla="*/ 30 w 76"/>
                <a:gd name="T29" fmla="*/ 115 h 115"/>
                <a:gd name="T30" fmla="*/ 23 w 76"/>
                <a:gd name="T31" fmla="*/ 115 h 115"/>
                <a:gd name="T32" fmla="*/ 15 w 76"/>
                <a:gd name="T33" fmla="*/ 111 h 115"/>
                <a:gd name="T34" fmla="*/ 11 w 76"/>
                <a:gd name="T35" fmla="*/ 107 h 115"/>
                <a:gd name="T36" fmla="*/ 11 w 76"/>
                <a:gd name="T37" fmla="*/ 31 h 115"/>
                <a:gd name="T38" fmla="*/ 11 w 76"/>
                <a:gd name="T39" fmla="*/ 20 h 115"/>
                <a:gd name="T40" fmla="*/ 8 w 76"/>
                <a:gd name="T41" fmla="*/ 16 h 115"/>
                <a:gd name="T42" fmla="*/ 8 w 76"/>
                <a:gd name="T43" fmla="*/ 12 h 115"/>
                <a:gd name="T44" fmla="*/ 8 w 76"/>
                <a:gd name="T45" fmla="*/ 8 h 115"/>
                <a:gd name="T46" fmla="*/ 8 w 76"/>
                <a:gd name="T47" fmla="*/ 8 h 115"/>
                <a:gd name="T48" fmla="*/ 4 w 76"/>
                <a:gd name="T49" fmla="*/ 8 h 115"/>
                <a:gd name="T50" fmla="*/ 4 w 76"/>
                <a:gd name="T51" fmla="*/ 8 h 115"/>
                <a:gd name="T52" fmla="*/ 0 w 76"/>
                <a:gd name="T53" fmla="*/ 12 h 115"/>
                <a:gd name="T54" fmla="*/ 0 w 76"/>
                <a:gd name="T55" fmla="*/ 8 h 115"/>
                <a:gd name="T56" fmla="*/ 19 w 76"/>
                <a:gd name="T57" fmla="*/ 0 h 115"/>
                <a:gd name="T58" fmla="*/ 23 w 76"/>
                <a:gd name="T59" fmla="*/ 0 h 115"/>
                <a:gd name="T60" fmla="*/ 23 w 76"/>
                <a:gd name="T61" fmla="*/ 54 h 115"/>
                <a:gd name="T62" fmla="*/ 23 w 76"/>
                <a:gd name="T63" fmla="*/ 62 h 115"/>
                <a:gd name="T64" fmla="*/ 23 w 76"/>
                <a:gd name="T65" fmla="*/ 104 h 115"/>
                <a:gd name="T66" fmla="*/ 27 w 76"/>
                <a:gd name="T67" fmla="*/ 107 h 115"/>
                <a:gd name="T68" fmla="*/ 30 w 76"/>
                <a:gd name="T69" fmla="*/ 111 h 115"/>
                <a:gd name="T70" fmla="*/ 38 w 76"/>
                <a:gd name="T71" fmla="*/ 111 h 115"/>
                <a:gd name="T72" fmla="*/ 42 w 76"/>
                <a:gd name="T73" fmla="*/ 111 h 115"/>
                <a:gd name="T74" fmla="*/ 50 w 76"/>
                <a:gd name="T75" fmla="*/ 111 h 115"/>
                <a:gd name="T76" fmla="*/ 53 w 76"/>
                <a:gd name="T77" fmla="*/ 104 h 115"/>
                <a:gd name="T78" fmla="*/ 61 w 76"/>
                <a:gd name="T79" fmla="*/ 92 h 115"/>
                <a:gd name="T80" fmla="*/ 61 w 76"/>
                <a:gd name="T81" fmla="*/ 81 h 115"/>
                <a:gd name="T82" fmla="*/ 61 w 76"/>
                <a:gd name="T83" fmla="*/ 69 h 115"/>
                <a:gd name="T84" fmla="*/ 53 w 76"/>
                <a:gd name="T85" fmla="*/ 58 h 115"/>
                <a:gd name="T86" fmla="*/ 50 w 76"/>
                <a:gd name="T87" fmla="*/ 54 h 115"/>
                <a:gd name="T88" fmla="*/ 42 w 76"/>
                <a:gd name="T89" fmla="*/ 50 h 115"/>
                <a:gd name="T90" fmla="*/ 34 w 76"/>
                <a:gd name="T91" fmla="*/ 50 h 115"/>
                <a:gd name="T92" fmla="*/ 30 w 76"/>
                <a:gd name="T93" fmla="*/ 54 h 115"/>
                <a:gd name="T94" fmla="*/ 27 w 76"/>
                <a:gd name="T95" fmla="*/ 58 h 115"/>
                <a:gd name="T96" fmla="*/ 23 w 76"/>
                <a:gd name="T97" fmla="*/ 6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115">
                  <a:moveTo>
                    <a:pt x="23" y="54"/>
                  </a:moveTo>
                  <a:lnTo>
                    <a:pt x="30" y="46"/>
                  </a:lnTo>
                  <a:lnTo>
                    <a:pt x="38" y="42"/>
                  </a:lnTo>
                  <a:lnTo>
                    <a:pt x="46" y="39"/>
                  </a:lnTo>
                  <a:lnTo>
                    <a:pt x="57" y="42"/>
                  </a:lnTo>
                  <a:lnTo>
                    <a:pt x="65" y="50"/>
                  </a:lnTo>
                  <a:lnTo>
                    <a:pt x="73" y="58"/>
                  </a:lnTo>
                  <a:lnTo>
                    <a:pt x="73" y="65"/>
                  </a:lnTo>
                  <a:lnTo>
                    <a:pt x="76" y="77"/>
                  </a:lnTo>
                  <a:lnTo>
                    <a:pt x="73" y="88"/>
                  </a:lnTo>
                  <a:lnTo>
                    <a:pt x="69" y="96"/>
                  </a:lnTo>
                  <a:lnTo>
                    <a:pt x="61" y="107"/>
                  </a:lnTo>
                  <a:lnTo>
                    <a:pt x="50" y="115"/>
                  </a:lnTo>
                  <a:lnTo>
                    <a:pt x="38" y="115"/>
                  </a:lnTo>
                  <a:lnTo>
                    <a:pt x="30" y="115"/>
                  </a:lnTo>
                  <a:lnTo>
                    <a:pt x="23" y="115"/>
                  </a:lnTo>
                  <a:lnTo>
                    <a:pt x="15" y="111"/>
                  </a:lnTo>
                  <a:lnTo>
                    <a:pt x="11" y="107"/>
                  </a:lnTo>
                  <a:lnTo>
                    <a:pt x="11" y="31"/>
                  </a:lnTo>
                  <a:lnTo>
                    <a:pt x="11" y="20"/>
                  </a:lnTo>
                  <a:lnTo>
                    <a:pt x="8" y="16"/>
                  </a:lnTo>
                  <a:lnTo>
                    <a:pt x="8" y="12"/>
                  </a:lnTo>
                  <a:lnTo>
                    <a:pt x="8" y="8"/>
                  </a:lnTo>
                  <a:lnTo>
                    <a:pt x="8" y="8"/>
                  </a:lnTo>
                  <a:lnTo>
                    <a:pt x="4" y="8"/>
                  </a:lnTo>
                  <a:lnTo>
                    <a:pt x="4" y="8"/>
                  </a:lnTo>
                  <a:lnTo>
                    <a:pt x="0" y="12"/>
                  </a:lnTo>
                  <a:lnTo>
                    <a:pt x="0" y="8"/>
                  </a:lnTo>
                  <a:lnTo>
                    <a:pt x="19" y="0"/>
                  </a:lnTo>
                  <a:lnTo>
                    <a:pt x="23" y="0"/>
                  </a:lnTo>
                  <a:lnTo>
                    <a:pt x="23" y="54"/>
                  </a:lnTo>
                  <a:close/>
                  <a:moveTo>
                    <a:pt x="23" y="62"/>
                  </a:moveTo>
                  <a:lnTo>
                    <a:pt x="23" y="104"/>
                  </a:lnTo>
                  <a:lnTo>
                    <a:pt x="27" y="107"/>
                  </a:lnTo>
                  <a:lnTo>
                    <a:pt x="30" y="111"/>
                  </a:lnTo>
                  <a:lnTo>
                    <a:pt x="38" y="111"/>
                  </a:lnTo>
                  <a:lnTo>
                    <a:pt x="42" y="111"/>
                  </a:lnTo>
                  <a:lnTo>
                    <a:pt x="50" y="111"/>
                  </a:lnTo>
                  <a:lnTo>
                    <a:pt x="53" y="104"/>
                  </a:lnTo>
                  <a:lnTo>
                    <a:pt x="61" y="92"/>
                  </a:lnTo>
                  <a:lnTo>
                    <a:pt x="61" y="81"/>
                  </a:lnTo>
                  <a:lnTo>
                    <a:pt x="61" y="69"/>
                  </a:lnTo>
                  <a:lnTo>
                    <a:pt x="53" y="58"/>
                  </a:lnTo>
                  <a:lnTo>
                    <a:pt x="50" y="54"/>
                  </a:lnTo>
                  <a:lnTo>
                    <a:pt x="42" y="50"/>
                  </a:lnTo>
                  <a:lnTo>
                    <a:pt x="34" y="50"/>
                  </a:lnTo>
                  <a:lnTo>
                    <a:pt x="30" y="54"/>
                  </a:lnTo>
                  <a:lnTo>
                    <a:pt x="27" y="58"/>
                  </a:lnTo>
                  <a:lnTo>
                    <a:pt x="23" y="62"/>
                  </a:lnTo>
                  <a:close/>
                </a:path>
              </a:pathLst>
            </a:custGeom>
            <a:solidFill>
              <a:srgbClr val="000000"/>
            </a:solidFill>
            <a:ln w="0">
              <a:solidFill>
                <a:srgbClr val="0000FF"/>
              </a:solidFill>
              <a:prstDash val="solid"/>
              <a:round/>
              <a:headEnd/>
              <a:tailEnd/>
            </a:ln>
          </p:spPr>
          <p:txBody>
            <a:bodyPr/>
            <a:lstStyle/>
            <a:p>
              <a:endParaRPr lang="en-CA"/>
            </a:p>
          </p:txBody>
        </p:sp>
        <p:sp>
          <p:nvSpPr>
            <p:cNvPr id="134180" name="Line 36"/>
            <p:cNvSpPr>
              <a:spLocks noChangeShapeType="1"/>
            </p:cNvSpPr>
            <p:nvPr/>
          </p:nvSpPr>
          <p:spPr bwMode="auto">
            <a:xfrm>
              <a:off x="593" y="1367"/>
              <a:ext cx="206" cy="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81" name="Line 37"/>
            <p:cNvSpPr>
              <a:spLocks noChangeShapeType="1"/>
            </p:cNvSpPr>
            <p:nvPr/>
          </p:nvSpPr>
          <p:spPr bwMode="auto">
            <a:xfrm>
              <a:off x="593" y="1505"/>
              <a:ext cx="206" cy="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82" name="Line 38"/>
            <p:cNvSpPr>
              <a:spLocks noChangeShapeType="1"/>
            </p:cNvSpPr>
            <p:nvPr/>
          </p:nvSpPr>
          <p:spPr bwMode="auto">
            <a:xfrm>
              <a:off x="593" y="1711"/>
              <a:ext cx="687" cy="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83" name="Line 39"/>
            <p:cNvSpPr>
              <a:spLocks noChangeShapeType="1"/>
            </p:cNvSpPr>
            <p:nvPr/>
          </p:nvSpPr>
          <p:spPr bwMode="auto">
            <a:xfrm>
              <a:off x="3069" y="1711"/>
              <a:ext cx="206" cy="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84" name="Line 40"/>
            <p:cNvSpPr>
              <a:spLocks noChangeShapeType="1"/>
            </p:cNvSpPr>
            <p:nvPr/>
          </p:nvSpPr>
          <p:spPr bwMode="auto">
            <a:xfrm>
              <a:off x="3069" y="1574"/>
              <a:ext cx="206" cy="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4185" name="Freeform 41"/>
            <p:cNvSpPr>
              <a:spLocks/>
            </p:cNvSpPr>
            <p:nvPr/>
          </p:nvSpPr>
          <p:spPr bwMode="auto">
            <a:xfrm>
              <a:off x="799" y="1298"/>
              <a:ext cx="137" cy="276"/>
            </a:xfrm>
            <a:custGeom>
              <a:avLst/>
              <a:gdLst>
                <a:gd name="T0" fmla="*/ 137 w 137"/>
                <a:gd name="T1" fmla="*/ 0 h 276"/>
                <a:gd name="T2" fmla="*/ 0 w 137"/>
                <a:gd name="T3" fmla="*/ 0 h 276"/>
                <a:gd name="T4" fmla="*/ 0 w 137"/>
                <a:gd name="T5" fmla="*/ 276 h 276"/>
                <a:gd name="T6" fmla="*/ 137 w 137"/>
                <a:gd name="T7" fmla="*/ 276 h 276"/>
              </a:gdLst>
              <a:ahLst/>
              <a:cxnLst>
                <a:cxn ang="0">
                  <a:pos x="T0" y="T1"/>
                </a:cxn>
                <a:cxn ang="0">
                  <a:pos x="T2" y="T3"/>
                </a:cxn>
                <a:cxn ang="0">
                  <a:pos x="T4" y="T5"/>
                </a:cxn>
                <a:cxn ang="0">
                  <a:pos x="T6" y="T7"/>
                </a:cxn>
              </a:cxnLst>
              <a:rect l="0" t="0" r="r" b="b"/>
              <a:pathLst>
                <a:path w="137" h="276">
                  <a:moveTo>
                    <a:pt x="137" y="0"/>
                  </a:moveTo>
                  <a:lnTo>
                    <a:pt x="0" y="0"/>
                  </a:lnTo>
                  <a:lnTo>
                    <a:pt x="0" y="276"/>
                  </a:lnTo>
                  <a:lnTo>
                    <a:pt x="137" y="27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86" name="Freeform 42"/>
            <p:cNvSpPr>
              <a:spLocks/>
            </p:cNvSpPr>
            <p:nvPr/>
          </p:nvSpPr>
          <p:spPr bwMode="auto">
            <a:xfrm>
              <a:off x="1418" y="1505"/>
              <a:ext cx="138" cy="275"/>
            </a:xfrm>
            <a:custGeom>
              <a:avLst/>
              <a:gdLst>
                <a:gd name="T0" fmla="*/ 0 w 138"/>
                <a:gd name="T1" fmla="*/ 0 h 275"/>
                <a:gd name="T2" fmla="*/ 53 w 138"/>
                <a:gd name="T3" fmla="*/ 11 h 275"/>
                <a:gd name="T4" fmla="*/ 96 w 138"/>
                <a:gd name="T5" fmla="*/ 42 h 275"/>
                <a:gd name="T6" fmla="*/ 126 w 138"/>
                <a:gd name="T7" fmla="*/ 84 h 275"/>
                <a:gd name="T8" fmla="*/ 138 w 138"/>
                <a:gd name="T9" fmla="*/ 137 h 275"/>
                <a:gd name="T10" fmla="*/ 126 w 138"/>
                <a:gd name="T11" fmla="*/ 191 h 275"/>
                <a:gd name="T12" fmla="*/ 96 w 138"/>
                <a:gd name="T13" fmla="*/ 233 h 275"/>
                <a:gd name="T14" fmla="*/ 53 w 138"/>
                <a:gd name="T15" fmla="*/ 264 h 275"/>
                <a:gd name="T16" fmla="*/ 0 w 138"/>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75">
                  <a:moveTo>
                    <a:pt x="0" y="0"/>
                  </a:moveTo>
                  <a:lnTo>
                    <a:pt x="53" y="11"/>
                  </a:lnTo>
                  <a:lnTo>
                    <a:pt x="96" y="42"/>
                  </a:lnTo>
                  <a:lnTo>
                    <a:pt x="126" y="84"/>
                  </a:lnTo>
                  <a:lnTo>
                    <a:pt x="138" y="137"/>
                  </a:lnTo>
                  <a:lnTo>
                    <a:pt x="126" y="191"/>
                  </a:lnTo>
                  <a:lnTo>
                    <a:pt x="96" y="233"/>
                  </a:lnTo>
                  <a:lnTo>
                    <a:pt x="53" y="264"/>
                  </a:lnTo>
                  <a:lnTo>
                    <a:pt x="0" y="275"/>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87" name="Freeform 43"/>
            <p:cNvSpPr>
              <a:spLocks/>
            </p:cNvSpPr>
            <p:nvPr/>
          </p:nvSpPr>
          <p:spPr bwMode="auto">
            <a:xfrm>
              <a:off x="1280" y="1505"/>
              <a:ext cx="138" cy="275"/>
            </a:xfrm>
            <a:custGeom>
              <a:avLst/>
              <a:gdLst>
                <a:gd name="T0" fmla="*/ 138 w 138"/>
                <a:gd name="T1" fmla="*/ 0 h 275"/>
                <a:gd name="T2" fmla="*/ 0 w 138"/>
                <a:gd name="T3" fmla="*/ 0 h 275"/>
                <a:gd name="T4" fmla="*/ 0 w 138"/>
                <a:gd name="T5" fmla="*/ 275 h 275"/>
                <a:gd name="T6" fmla="*/ 138 w 138"/>
                <a:gd name="T7" fmla="*/ 275 h 275"/>
              </a:gdLst>
              <a:ahLst/>
              <a:cxnLst>
                <a:cxn ang="0">
                  <a:pos x="T0" y="T1"/>
                </a:cxn>
                <a:cxn ang="0">
                  <a:pos x="T2" y="T3"/>
                </a:cxn>
                <a:cxn ang="0">
                  <a:pos x="T4" y="T5"/>
                </a:cxn>
                <a:cxn ang="0">
                  <a:pos x="T6" y="T7"/>
                </a:cxn>
              </a:cxnLst>
              <a:rect l="0" t="0" r="r" b="b"/>
              <a:pathLst>
                <a:path w="138" h="275">
                  <a:moveTo>
                    <a:pt x="138" y="0"/>
                  </a:moveTo>
                  <a:lnTo>
                    <a:pt x="0" y="0"/>
                  </a:lnTo>
                  <a:lnTo>
                    <a:pt x="0" y="275"/>
                  </a:lnTo>
                  <a:lnTo>
                    <a:pt x="138" y="275"/>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88" name="Freeform 44"/>
            <p:cNvSpPr>
              <a:spLocks/>
            </p:cNvSpPr>
            <p:nvPr/>
          </p:nvSpPr>
          <p:spPr bwMode="auto">
            <a:xfrm>
              <a:off x="3413" y="1505"/>
              <a:ext cx="137" cy="275"/>
            </a:xfrm>
            <a:custGeom>
              <a:avLst/>
              <a:gdLst>
                <a:gd name="T0" fmla="*/ 0 w 137"/>
                <a:gd name="T1" fmla="*/ 0 h 275"/>
                <a:gd name="T2" fmla="*/ 53 w 137"/>
                <a:gd name="T3" fmla="*/ 11 h 275"/>
                <a:gd name="T4" fmla="*/ 95 w 137"/>
                <a:gd name="T5" fmla="*/ 42 h 275"/>
                <a:gd name="T6" fmla="*/ 126 w 137"/>
                <a:gd name="T7" fmla="*/ 84 h 275"/>
                <a:gd name="T8" fmla="*/ 137 w 137"/>
                <a:gd name="T9" fmla="*/ 137 h 275"/>
                <a:gd name="T10" fmla="*/ 126 w 137"/>
                <a:gd name="T11" fmla="*/ 191 h 275"/>
                <a:gd name="T12" fmla="*/ 95 w 137"/>
                <a:gd name="T13" fmla="*/ 233 h 275"/>
                <a:gd name="T14" fmla="*/ 53 w 137"/>
                <a:gd name="T15" fmla="*/ 264 h 275"/>
                <a:gd name="T16" fmla="*/ 0 w 137"/>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75">
                  <a:moveTo>
                    <a:pt x="0" y="0"/>
                  </a:moveTo>
                  <a:lnTo>
                    <a:pt x="53" y="11"/>
                  </a:lnTo>
                  <a:lnTo>
                    <a:pt x="95" y="42"/>
                  </a:lnTo>
                  <a:lnTo>
                    <a:pt x="126" y="84"/>
                  </a:lnTo>
                  <a:lnTo>
                    <a:pt x="137" y="137"/>
                  </a:lnTo>
                  <a:lnTo>
                    <a:pt x="126" y="191"/>
                  </a:lnTo>
                  <a:lnTo>
                    <a:pt x="95" y="233"/>
                  </a:lnTo>
                  <a:lnTo>
                    <a:pt x="53" y="264"/>
                  </a:lnTo>
                  <a:lnTo>
                    <a:pt x="0" y="275"/>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89" name="Freeform 45"/>
            <p:cNvSpPr>
              <a:spLocks/>
            </p:cNvSpPr>
            <p:nvPr/>
          </p:nvSpPr>
          <p:spPr bwMode="auto">
            <a:xfrm>
              <a:off x="3826" y="1436"/>
              <a:ext cx="137" cy="275"/>
            </a:xfrm>
            <a:custGeom>
              <a:avLst/>
              <a:gdLst>
                <a:gd name="T0" fmla="*/ 0 w 137"/>
                <a:gd name="T1" fmla="*/ 0 h 275"/>
                <a:gd name="T2" fmla="*/ 53 w 137"/>
                <a:gd name="T3" fmla="*/ 12 h 275"/>
                <a:gd name="T4" fmla="*/ 95 w 137"/>
                <a:gd name="T5" fmla="*/ 42 h 275"/>
                <a:gd name="T6" fmla="*/ 126 w 137"/>
                <a:gd name="T7" fmla="*/ 84 h 275"/>
                <a:gd name="T8" fmla="*/ 137 w 137"/>
                <a:gd name="T9" fmla="*/ 138 h 275"/>
                <a:gd name="T10" fmla="*/ 126 w 137"/>
                <a:gd name="T11" fmla="*/ 191 h 275"/>
                <a:gd name="T12" fmla="*/ 95 w 137"/>
                <a:gd name="T13" fmla="*/ 233 h 275"/>
                <a:gd name="T14" fmla="*/ 53 w 137"/>
                <a:gd name="T15" fmla="*/ 264 h 275"/>
                <a:gd name="T16" fmla="*/ 0 w 137"/>
                <a:gd name="T1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275">
                  <a:moveTo>
                    <a:pt x="0" y="0"/>
                  </a:moveTo>
                  <a:lnTo>
                    <a:pt x="53" y="12"/>
                  </a:lnTo>
                  <a:lnTo>
                    <a:pt x="95" y="42"/>
                  </a:lnTo>
                  <a:lnTo>
                    <a:pt x="126" y="84"/>
                  </a:lnTo>
                  <a:lnTo>
                    <a:pt x="137" y="138"/>
                  </a:lnTo>
                  <a:lnTo>
                    <a:pt x="126" y="191"/>
                  </a:lnTo>
                  <a:lnTo>
                    <a:pt x="95" y="233"/>
                  </a:lnTo>
                  <a:lnTo>
                    <a:pt x="53" y="264"/>
                  </a:lnTo>
                  <a:lnTo>
                    <a:pt x="0" y="275"/>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90" name="Freeform 46"/>
            <p:cNvSpPr>
              <a:spLocks/>
            </p:cNvSpPr>
            <p:nvPr/>
          </p:nvSpPr>
          <p:spPr bwMode="auto">
            <a:xfrm>
              <a:off x="3688" y="1436"/>
              <a:ext cx="138" cy="275"/>
            </a:xfrm>
            <a:custGeom>
              <a:avLst/>
              <a:gdLst>
                <a:gd name="T0" fmla="*/ 138 w 138"/>
                <a:gd name="T1" fmla="*/ 0 h 275"/>
                <a:gd name="T2" fmla="*/ 0 w 138"/>
                <a:gd name="T3" fmla="*/ 0 h 275"/>
                <a:gd name="T4" fmla="*/ 0 w 138"/>
                <a:gd name="T5" fmla="*/ 275 h 275"/>
                <a:gd name="T6" fmla="*/ 138 w 138"/>
                <a:gd name="T7" fmla="*/ 275 h 275"/>
              </a:gdLst>
              <a:ahLst/>
              <a:cxnLst>
                <a:cxn ang="0">
                  <a:pos x="T0" y="T1"/>
                </a:cxn>
                <a:cxn ang="0">
                  <a:pos x="T2" y="T3"/>
                </a:cxn>
                <a:cxn ang="0">
                  <a:pos x="T4" y="T5"/>
                </a:cxn>
                <a:cxn ang="0">
                  <a:pos x="T6" y="T7"/>
                </a:cxn>
              </a:cxnLst>
              <a:rect l="0" t="0" r="r" b="b"/>
              <a:pathLst>
                <a:path w="138" h="275">
                  <a:moveTo>
                    <a:pt x="138" y="0"/>
                  </a:moveTo>
                  <a:lnTo>
                    <a:pt x="0" y="0"/>
                  </a:lnTo>
                  <a:lnTo>
                    <a:pt x="0" y="275"/>
                  </a:lnTo>
                  <a:lnTo>
                    <a:pt x="138" y="275"/>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4191" name="Freeform 47"/>
            <p:cNvSpPr>
              <a:spLocks/>
            </p:cNvSpPr>
            <p:nvPr/>
          </p:nvSpPr>
          <p:spPr bwMode="auto">
            <a:xfrm>
              <a:off x="936" y="1298"/>
              <a:ext cx="138" cy="276"/>
            </a:xfrm>
            <a:custGeom>
              <a:avLst/>
              <a:gdLst>
                <a:gd name="T0" fmla="*/ 0 w 138"/>
                <a:gd name="T1" fmla="*/ 0 h 276"/>
                <a:gd name="T2" fmla="*/ 54 w 138"/>
                <a:gd name="T3" fmla="*/ 12 h 276"/>
                <a:gd name="T4" fmla="*/ 96 w 138"/>
                <a:gd name="T5" fmla="*/ 43 h 276"/>
                <a:gd name="T6" fmla="*/ 127 w 138"/>
                <a:gd name="T7" fmla="*/ 85 h 276"/>
                <a:gd name="T8" fmla="*/ 138 w 138"/>
                <a:gd name="T9" fmla="*/ 138 h 276"/>
                <a:gd name="T10" fmla="*/ 127 w 138"/>
                <a:gd name="T11" fmla="*/ 192 h 276"/>
                <a:gd name="T12" fmla="*/ 96 w 138"/>
                <a:gd name="T13" fmla="*/ 234 h 276"/>
                <a:gd name="T14" fmla="*/ 54 w 138"/>
                <a:gd name="T15" fmla="*/ 264 h 276"/>
                <a:gd name="T16" fmla="*/ 0 w 138"/>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76">
                  <a:moveTo>
                    <a:pt x="0" y="0"/>
                  </a:moveTo>
                  <a:lnTo>
                    <a:pt x="54" y="12"/>
                  </a:lnTo>
                  <a:lnTo>
                    <a:pt x="96" y="43"/>
                  </a:lnTo>
                  <a:lnTo>
                    <a:pt x="127" y="85"/>
                  </a:lnTo>
                  <a:lnTo>
                    <a:pt x="138" y="138"/>
                  </a:lnTo>
                  <a:lnTo>
                    <a:pt x="127" y="192"/>
                  </a:lnTo>
                  <a:lnTo>
                    <a:pt x="96" y="234"/>
                  </a:lnTo>
                  <a:lnTo>
                    <a:pt x="54" y="264"/>
                  </a:lnTo>
                  <a:lnTo>
                    <a:pt x="0" y="27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134192" name="Group 48"/>
          <p:cNvGrpSpPr>
            <a:grpSpLocks/>
          </p:cNvGrpSpPr>
          <p:nvPr/>
        </p:nvGrpSpPr>
        <p:grpSpPr bwMode="auto">
          <a:xfrm>
            <a:off x="2362200" y="1905000"/>
            <a:ext cx="4648200" cy="609600"/>
            <a:chOff x="1488" y="1200"/>
            <a:chExt cx="2928" cy="384"/>
          </a:xfrm>
        </p:grpSpPr>
        <p:sp>
          <p:nvSpPr>
            <p:cNvPr id="134193" name="Line 49"/>
            <p:cNvSpPr>
              <a:spLocks noChangeShapeType="1"/>
            </p:cNvSpPr>
            <p:nvPr/>
          </p:nvSpPr>
          <p:spPr bwMode="auto">
            <a:xfrm>
              <a:off x="1488" y="1200"/>
              <a:ext cx="432" cy="38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34194" name="Line 50"/>
            <p:cNvSpPr>
              <a:spLocks noChangeShapeType="1"/>
            </p:cNvSpPr>
            <p:nvPr/>
          </p:nvSpPr>
          <p:spPr bwMode="auto">
            <a:xfrm>
              <a:off x="3984" y="1200"/>
              <a:ext cx="432" cy="38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grpSp>
      <p:grpSp>
        <p:nvGrpSpPr>
          <p:cNvPr id="134195" name="Group 51"/>
          <p:cNvGrpSpPr>
            <a:grpSpLocks/>
          </p:cNvGrpSpPr>
          <p:nvPr/>
        </p:nvGrpSpPr>
        <p:grpSpPr bwMode="auto">
          <a:xfrm>
            <a:off x="457200" y="1828800"/>
            <a:ext cx="6019800" cy="1371600"/>
            <a:chOff x="288" y="1152"/>
            <a:chExt cx="3792" cy="864"/>
          </a:xfrm>
        </p:grpSpPr>
        <p:sp>
          <p:nvSpPr>
            <p:cNvPr id="134196" name="Oval 52"/>
            <p:cNvSpPr>
              <a:spLocks noChangeArrowheads="1"/>
            </p:cNvSpPr>
            <p:nvPr/>
          </p:nvSpPr>
          <p:spPr bwMode="auto">
            <a:xfrm>
              <a:off x="288" y="1152"/>
              <a:ext cx="1344" cy="864"/>
            </a:xfrm>
            <a:prstGeom prst="ellipse">
              <a:avLst/>
            </a:prstGeom>
            <a:solidFill>
              <a:schemeClr val="accent1">
                <a:alpha val="0"/>
              </a:schemeClr>
            </a:solid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34197" name="Oval 53"/>
            <p:cNvSpPr>
              <a:spLocks noChangeArrowheads="1"/>
            </p:cNvSpPr>
            <p:nvPr/>
          </p:nvSpPr>
          <p:spPr bwMode="auto">
            <a:xfrm>
              <a:off x="2736" y="1152"/>
              <a:ext cx="1344" cy="864"/>
            </a:xfrm>
            <a:prstGeom prst="ellipse">
              <a:avLst/>
            </a:prstGeom>
            <a:solidFill>
              <a:schemeClr val="accent1">
                <a:alpha val="0"/>
              </a:schemeClr>
            </a:solid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grpSp>
    </p:spTree>
    <p:extLst>
      <p:ext uri="{BB962C8B-B14F-4D97-AF65-F5344CB8AC3E}">
        <p14:creationId xmlns:p14="http://schemas.microsoft.com/office/powerpoint/2010/main" val="4159435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419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3416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419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Equivalence Checking</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52</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For equivalence with identical, very similar, or slightly retimed state encoding, this is mature technology.</a:t>
            </a:r>
          </a:p>
          <a:p>
            <a:pPr>
              <a:lnSpc>
                <a:spcPct val="130000"/>
              </a:lnSpc>
              <a:spcAft>
                <a:spcPts val="800"/>
              </a:spcAft>
              <a:buClr>
                <a:schemeClr val="tx2"/>
              </a:buClr>
              <a:buSzPct val="75000"/>
              <a:buFont typeface="Wingdings" charset="0"/>
              <a:buChar char="l"/>
              <a:defRPr/>
            </a:pPr>
            <a:r>
              <a:rPr lang="en-US" sz="2800" dirty="0" smtClean="0"/>
              <a:t>Commercial tools available.</a:t>
            </a:r>
          </a:p>
        </p:txBody>
      </p:sp>
    </p:spTree>
    <p:extLst>
      <p:ext uri="{BB962C8B-B14F-4D97-AF65-F5344CB8AC3E}">
        <p14:creationId xmlns:p14="http://schemas.microsoft.com/office/powerpoint/2010/main" val="3776206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53</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solidFill>
                  <a:schemeClr val="tx2"/>
                </a:solidFill>
              </a:rPr>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2622572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5266" name="Rectangle 2"/>
          <p:cNvSpPr>
            <a:spLocks noGrp="1" noChangeArrowheads="1"/>
          </p:cNvSpPr>
          <p:nvPr>
            <p:ph type="title"/>
          </p:nvPr>
        </p:nvSpPr>
        <p:spPr/>
        <p:txBody>
          <a:bodyPr/>
          <a:lstStyle/>
          <a:p>
            <a:r>
              <a:rPr lang="en-US" altLang="en-US"/>
              <a:t>ACM Turing Award 2007</a:t>
            </a:r>
          </a:p>
        </p:txBody>
      </p:sp>
      <p:sp>
        <p:nvSpPr>
          <p:cNvPr id="2315267" name="Rectangle 3"/>
          <p:cNvSpPr>
            <a:spLocks noGrp="1" noChangeArrowheads="1"/>
          </p:cNvSpPr>
          <p:nvPr>
            <p:ph type="body" idx="1"/>
          </p:nvPr>
        </p:nvSpPr>
        <p:spPr>
          <a:xfrm>
            <a:off x="265709" y="1093609"/>
            <a:ext cx="8584989" cy="5151916"/>
          </a:xfrm>
        </p:spPr>
        <p:txBody>
          <a:bodyPr>
            <a:normAutofit/>
          </a:bodyPr>
          <a:lstStyle/>
          <a:p>
            <a:pPr>
              <a:lnSpc>
                <a:spcPct val="90000"/>
              </a:lnSpc>
              <a:buFont typeface="Wingdings" pitchFamily="2" charset="2"/>
              <a:buNone/>
            </a:pPr>
            <a:r>
              <a:rPr lang="en-US" altLang="en-US" sz="2800" dirty="0"/>
              <a:t>Edmund M. Clarke, E. Allen Emerson, Joseph </a:t>
            </a:r>
            <a:r>
              <a:rPr lang="en-US" altLang="en-US" sz="2800" dirty="0" err="1"/>
              <a:t>Sifakis</a:t>
            </a:r>
            <a:endParaRPr lang="en-US" altLang="en-US" sz="2800" dirty="0"/>
          </a:p>
          <a:p>
            <a:pPr>
              <a:lnSpc>
                <a:spcPct val="90000"/>
              </a:lnSpc>
              <a:buFont typeface="Wingdings" pitchFamily="2" charset="2"/>
              <a:buNone/>
            </a:pPr>
            <a:endParaRPr lang="en-US" altLang="en-US" sz="2800" dirty="0"/>
          </a:p>
          <a:p>
            <a:pPr>
              <a:lnSpc>
                <a:spcPct val="90000"/>
              </a:lnSpc>
              <a:buFont typeface="Wingdings" pitchFamily="2" charset="2"/>
              <a:buNone/>
            </a:pPr>
            <a:r>
              <a:rPr lang="en-US" altLang="en-US" sz="2800" dirty="0"/>
              <a:t>Model Checking:</a:t>
            </a:r>
          </a:p>
          <a:p>
            <a:pPr>
              <a:lnSpc>
                <a:spcPct val="90000"/>
              </a:lnSpc>
              <a:buFont typeface="Wingdings" pitchFamily="2" charset="2"/>
              <a:buNone/>
            </a:pPr>
            <a:r>
              <a:rPr lang="en-US" altLang="en-US" sz="2800" dirty="0"/>
              <a:t>Algorithmic Verification and Debugging</a:t>
            </a:r>
          </a:p>
          <a:p>
            <a:pPr>
              <a:lnSpc>
                <a:spcPct val="90000"/>
              </a:lnSpc>
              <a:buFont typeface="Wingdings" pitchFamily="2" charset="2"/>
              <a:buNone/>
            </a:pPr>
            <a:endParaRPr lang="en-US" altLang="en-US" sz="2800" dirty="0"/>
          </a:p>
          <a:p>
            <a:pPr>
              <a:lnSpc>
                <a:spcPct val="90000"/>
              </a:lnSpc>
              <a:buFont typeface="Wingdings" pitchFamily="2" charset="2"/>
              <a:buNone/>
            </a:pPr>
            <a:r>
              <a:rPr lang="en-US" altLang="en-US" sz="2400" dirty="0"/>
              <a:t>“… founded what has become the highly successful field of Model Checking. … This approach, for example, often enables engineers in the electronics industry to design complex systems with considerable assurance regarding the correctness of their initial designs.  Model Checking promises to have an even greater impact on the hardware and software industries in the future.”</a:t>
            </a:r>
          </a:p>
        </p:txBody>
      </p:sp>
    </p:spTree>
    <p:extLst>
      <p:ext uri="{BB962C8B-B14F-4D97-AF65-F5344CB8AC3E}">
        <p14:creationId xmlns:p14="http://schemas.microsoft.com/office/powerpoint/2010/main" val="21108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title"/>
          </p:nvPr>
        </p:nvSpPr>
        <p:spPr/>
        <p:txBody>
          <a:bodyPr/>
          <a:lstStyle/>
          <a:p>
            <a:r>
              <a:rPr lang="en-US" altLang="en-US"/>
              <a:t>What is model checking?</a:t>
            </a:r>
          </a:p>
        </p:txBody>
      </p:sp>
      <p:sp>
        <p:nvSpPr>
          <p:cNvPr id="2478083" name="Rectangle 3"/>
          <p:cNvSpPr>
            <a:spLocks noGrp="1" noChangeArrowheads="1"/>
          </p:cNvSpPr>
          <p:nvPr>
            <p:ph type="body" idx="1"/>
          </p:nvPr>
        </p:nvSpPr>
        <p:spPr>
          <a:xfrm>
            <a:off x="576263" y="1386902"/>
            <a:ext cx="7991475" cy="5471097"/>
          </a:xfrm>
        </p:spPr>
        <p:txBody>
          <a:bodyPr/>
          <a:lstStyle/>
          <a:p>
            <a:pPr>
              <a:buFont typeface="Wingdings" pitchFamily="2" charset="2"/>
              <a:buNone/>
            </a:pPr>
            <a:r>
              <a:rPr lang="en-US" altLang="en-US" dirty="0">
                <a:solidFill>
                  <a:schemeClr val="tx2"/>
                </a:solidFill>
              </a:rPr>
              <a:t>Model checking is just exhaustive search!</a:t>
            </a:r>
          </a:p>
          <a:p>
            <a:r>
              <a:rPr lang="en-US" altLang="en-US" dirty="0" smtClean="0"/>
              <a:t>Model checking systematically searches for a state that violates a specified property.</a:t>
            </a:r>
          </a:p>
          <a:p>
            <a:r>
              <a:rPr lang="en-US" altLang="en-US" dirty="0" smtClean="0"/>
              <a:t>Example</a:t>
            </a:r>
            <a:r>
              <a:rPr lang="en-US" altLang="en-US" dirty="0"/>
              <a:t>:  </a:t>
            </a:r>
            <a:r>
              <a:rPr lang="en-US" altLang="en-US" dirty="0" smtClean="0"/>
              <a:t>“Every REQ is </a:t>
            </a:r>
            <a:r>
              <a:rPr lang="en-US" altLang="en-US" dirty="0" err="1" smtClean="0"/>
              <a:t>ACKed</a:t>
            </a:r>
            <a:r>
              <a:rPr lang="en-US" altLang="en-US" dirty="0" smtClean="0"/>
              <a:t> or </a:t>
            </a:r>
            <a:r>
              <a:rPr lang="en-US" altLang="en-US" dirty="0" err="1" smtClean="0"/>
              <a:t>RETRYed</a:t>
            </a:r>
            <a:r>
              <a:rPr lang="en-US" altLang="en-US" dirty="0" smtClean="0"/>
              <a:t> within 3 cycles.”</a:t>
            </a:r>
            <a:endParaRPr lang="en-US" altLang="en-US" dirty="0"/>
          </a:p>
          <a:p>
            <a:pPr lvl="1"/>
            <a:r>
              <a:rPr lang="en-US" altLang="en-US" dirty="0" smtClean="0"/>
              <a:t>Search through all possible executions for a state where REQ is true, and can continue for more than 3 cycles without hitting ACK or RETRY.</a:t>
            </a:r>
            <a:endParaRPr lang="en-US" altLang="en-US" dirty="0"/>
          </a:p>
          <a:p>
            <a:r>
              <a:rPr lang="en-US" altLang="en-US" dirty="0" smtClean="0"/>
              <a:t>Search </a:t>
            </a:r>
            <a:r>
              <a:rPr lang="en-US" altLang="en-US" dirty="0"/>
              <a:t>can be bounded, or to a </a:t>
            </a:r>
            <a:r>
              <a:rPr lang="en-US" altLang="en-US" dirty="0" err="1"/>
              <a:t>fixpoint</a:t>
            </a:r>
            <a:r>
              <a:rPr lang="en-US" altLang="en-US" dirty="0" smtClean="0"/>
              <a:t>.</a:t>
            </a:r>
            <a:endParaRPr lang="en-US" altLang="en-US" dirty="0"/>
          </a:p>
        </p:txBody>
      </p:sp>
    </p:spTree>
    <p:extLst>
      <p:ext uri="{BB962C8B-B14F-4D97-AF65-F5344CB8AC3E}">
        <p14:creationId xmlns:p14="http://schemas.microsoft.com/office/powerpoint/2010/main" val="391273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title"/>
          </p:nvPr>
        </p:nvSpPr>
        <p:spPr/>
        <p:txBody>
          <a:bodyPr/>
          <a:lstStyle/>
          <a:p>
            <a:r>
              <a:rPr lang="en-US" altLang="en-US"/>
              <a:t>What is model checking?</a:t>
            </a:r>
          </a:p>
        </p:txBody>
      </p:sp>
      <p:sp>
        <p:nvSpPr>
          <p:cNvPr id="2478083" name="Rectangle 3"/>
          <p:cNvSpPr>
            <a:spLocks noGrp="1" noChangeArrowheads="1"/>
          </p:cNvSpPr>
          <p:nvPr>
            <p:ph type="body" idx="1"/>
          </p:nvPr>
        </p:nvSpPr>
        <p:spPr>
          <a:xfrm>
            <a:off x="576263" y="1386902"/>
            <a:ext cx="7991475" cy="5471097"/>
          </a:xfrm>
        </p:spPr>
        <p:txBody>
          <a:bodyPr/>
          <a:lstStyle/>
          <a:p>
            <a:pPr>
              <a:buFont typeface="Wingdings" pitchFamily="2" charset="2"/>
              <a:buNone/>
            </a:pPr>
            <a:r>
              <a:rPr lang="en-US" altLang="en-US" dirty="0">
                <a:solidFill>
                  <a:schemeClr val="tx1"/>
                </a:solidFill>
              </a:rPr>
              <a:t>Model checking is just exhaustive search!</a:t>
            </a:r>
          </a:p>
          <a:p>
            <a:r>
              <a:rPr lang="en-US" altLang="en-US" dirty="0" smtClean="0"/>
              <a:t>Model checking systematically searches for a state that violates a specified property.</a:t>
            </a:r>
          </a:p>
          <a:p>
            <a:r>
              <a:rPr lang="en-US" altLang="en-US" dirty="0" smtClean="0"/>
              <a:t>Example</a:t>
            </a:r>
            <a:r>
              <a:rPr lang="en-US" altLang="en-US" dirty="0"/>
              <a:t>:  </a:t>
            </a:r>
            <a:r>
              <a:rPr lang="en-US" altLang="en-US" dirty="0" smtClean="0"/>
              <a:t>“Every REQ is </a:t>
            </a:r>
            <a:r>
              <a:rPr lang="en-US" altLang="en-US" dirty="0" err="1" smtClean="0"/>
              <a:t>ACKed</a:t>
            </a:r>
            <a:r>
              <a:rPr lang="en-US" altLang="en-US" dirty="0" smtClean="0"/>
              <a:t> or </a:t>
            </a:r>
            <a:r>
              <a:rPr lang="en-US" altLang="en-US" dirty="0" err="1" smtClean="0"/>
              <a:t>RETRYed</a:t>
            </a:r>
            <a:r>
              <a:rPr lang="en-US" altLang="en-US" dirty="0" smtClean="0"/>
              <a:t> within 3 cycles.”</a:t>
            </a:r>
            <a:endParaRPr lang="en-US" altLang="en-US" dirty="0"/>
          </a:p>
          <a:p>
            <a:pPr lvl="1"/>
            <a:r>
              <a:rPr lang="en-US" altLang="en-US" dirty="0" smtClean="0"/>
              <a:t>Search through all possible executions for a state where REQ is true, and can continue for more than 3 cycles without hitting ACK or RETRY.</a:t>
            </a:r>
            <a:endParaRPr lang="en-US" altLang="en-US" dirty="0"/>
          </a:p>
          <a:p>
            <a:r>
              <a:rPr lang="en-US" altLang="en-US" dirty="0" smtClean="0"/>
              <a:t>Search </a:t>
            </a:r>
            <a:r>
              <a:rPr lang="en-US" altLang="en-US" dirty="0"/>
              <a:t>can be bounded, or to a </a:t>
            </a:r>
            <a:r>
              <a:rPr lang="en-US" altLang="en-US" dirty="0" err="1"/>
              <a:t>fixpoint</a:t>
            </a:r>
            <a:r>
              <a:rPr lang="en-US" altLang="en-US" dirty="0"/>
              <a:t>.</a:t>
            </a:r>
          </a:p>
          <a:p>
            <a:r>
              <a:rPr lang="en-US" altLang="en-US" dirty="0">
                <a:solidFill>
                  <a:schemeClr val="tx2"/>
                </a:solidFill>
              </a:rPr>
              <a:t>This won a Turing Award because there’s lots of cleverness to handle big state spaces.  And it’s really useful in practice…</a:t>
            </a:r>
          </a:p>
        </p:txBody>
      </p:sp>
    </p:spTree>
    <p:extLst>
      <p:ext uri="{BB962C8B-B14F-4D97-AF65-F5344CB8AC3E}">
        <p14:creationId xmlns:p14="http://schemas.microsoft.com/office/powerpoint/2010/main" val="373366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title"/>
          </p:nvPr>
        </p:nvSpPr>
        <p:spPr/>
        <p:txBody>
          <a:bodyPr/>
          <a:lstStyle/>
          <a:p>
            <a:r>
              <a:rPr lang="en-US" altLang="en-US" dirty="0" smtClean="0"/>
              <a:t>Using Model Checking</a:t>
            </a:r>
            <a:endParaRPr lang="en-US" altLang="en-US" dirty="0"/>
          </a:p>
        </p:txBody>
      </p:sp>
      <p:sp>
        <p:nvSpPr>
          <p:cNvPr id="2478083" name="Rectangle 3"/>
          <p:cNvSpPr>
            <a:spLocks noGrp="1" noChangeArrowheads="1"/>
          </p:cNvSpPr>
          <p:nvPr>
            <p:ph type="body" idx="1"/>
          </p:nvPr>
        </p:nvSpPr>
        <p:spPr>
          <a:xfrm>
            <a:off x="576263" y="1386902"/>
            <a:ext cx="7991475" cy="5471097"/>
          </a:xfrm>
        </p:spPr>
        <p:txBody>
          <a:bodyPr/>
          <a:lstStyle/>
          <a:p>
            <a:r>
              <a:rPr lang="en-US" altLang="en-US" dirty="0" smtClean="0"/>
              <a:t>Model checking systematically searches for a state that violates a specified property.</a:t>
            </a:r>
          </a:p>
          <a:p>
            <a:r>
              <a:rPr lang="en-US" altLang="en-US" dirty="0" smtClean="0"/>
              <a:t>Therefore, specify what you want, and let the model checker find it, or prove that it can’t happen.</a:t>
            </a:r>
          </a:p>
          <a:p>
            <a:r>
              <a:rPr lang="en-US" altLang="en-US" dirty="0" smtClean="0"/>
              <a:t>If model checker finds it, it gives a trace leading to it.</a:t>
            </a:r>
          </a:p>
          <a:p>
            <a:r>
              <a:rPr lang="en-US" altLang="en-US" dirty="0" smtClean="0">
                <a:solidFill>
                  <a:schemeClr val="tx1"/>
                </a:solidFill>
              </a:rPr>
              <a:t>Examples:</a:t>
            </a:r>
          </a:p>
          <a:p>
            <a:pPr lvl="1"/>
            <a:r>
              <a:rPr lang="en-US" altLang="en-US" dirty="0" smtClean="0"/>
              <a:t>To check equivalence of two state machines with very different encoding, you can run them in lockstep and ask the model checker to find a mismatch.</a:t>
            </a:r>
          </a:p>
          <a:p>
            <a:pPr lvl="1"/>
            <a:r>
              <a:rPr lang="en-US" altLang="en-US" dirty="0" smtClean="0"/>
              <a:t>To root-cause an observed buggy state, you can ask the model checker to find a path to it.</a:t>
            </a:r>
            <a:endParaRPr lang="en-US" altLang="en-US" dirty="0"/>
          </a:p>
        </p:txBody>
      </p:sp>
    </p:spTree>
    <p:extLst>
      <p:ext uri="{BB962C8B-B14F-4D97-AF65-F5344CB8AC3E}">
        <p14:creationId xmlns:p14="http://schemas.microsoft.com/office/powerpoint/2010/main" val="228154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7538" name="Rectangle 2"/>
          <p:cNvSpPr>
            <a:spLocks noGrp="1" noChangeArrowheads="1"/>
          </p:cNvSpPr>
          <p:nvPr>
            <p:ph type="title"/>
          </p:nvPr>
        </p:nvSpPr>
        <p:spPr/>
        <p:txBody>
          <a:bodyPr/>
          <a:lstStyle/>
          <a:p>
            <a:r>
              <a:rPr lang="en-US" altLang="en-US"/>
              <a:t>Verification Is Search</a:t>
            </a:r>
          </a:p>
        </p:txBody>
      </p:sp>
      <p:sp>
        <p:nvSpPr>
          <p:cNvPr id="2497539" name="Oval 3"/>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40" name="Line 4"/>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41" name="Oval 5"/>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42" name="Line 6"/>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43" name="Oval 7"/>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44" name="Line 8"/>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45" name="Oval 9"/>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46" name="Line 10"/>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47" name="Line 11"/>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48" name="Line 12"/>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49" name="Oval 13"/>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50" name="Line 14"/>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51" name="Line 15"/>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52" name="Oval 16"/>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53" name="Line 17"/>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54" name="Oval 18"/>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55" name="Line 19"/>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56" name="Oval 20"/>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57" name="Line 21"/>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58" name="Oval 22"/>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59" name="Oval 23"/>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60" name="Line 24"/>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61" name="Line 25"/>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62" name="Line 26"/>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63" name="Oval 27"/>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64" name="Line 28"/>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65" name="Line 29"/>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66" name="Oval 30"/>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67" name="Line 31"/>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68" name="Oval 32"/>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69" name="Line 33"/>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70" name="Oval 34"/>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71" name="Oval 35"/>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72" name="Line 36"/>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73" name="Oval 37"/>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74" name="Line 38"/>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75" name="Line 39"/>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76" name="Line 40"/>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77" name="Line 41"/>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78" name="Oval 42"/>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79" name="Line 43"/>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80" name="Line 44"/>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81" name="Oval 45"/>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82" name="Line 46"/>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83" name="Oval 47"/>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84" name="Line 48"/>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85" name="Oval 49"/>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86" name="Oval 50"/>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87" name="Line 51"/>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88" name="Oval 52"/>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89" name="Line 53"/>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90" name="Line 54"/>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91" name="Line 55"/>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92" name="Oval 56"/>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93" name="Line 57"/>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94" name="Line 58"/>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95" name="Oval 59"/>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96" name="Oval 60"/>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97" name="Line 61"/>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598" name="Oval 62"/>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599" name="Oval 63"/>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00" name="Line 64"/>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01" name="Oval 65"/>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02" name="Line 66"/>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03" name="Line 67"/>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04" name="Line 68"/>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05" name="Oval 69"/>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06" name="Line 70"/>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07" name="Line 71"/>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08" name="Oval 72"/>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09" name="Line 73"/>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10" name="Oval 74"/>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11" name="Oval 75"/>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12" name="Line 76"/>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13" name="Oval 77"/>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14" name="Oval 78"/>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15" name="Line 79"/>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16" name="Oval 80"/>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17" name="Line 81"/>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97618" name="Oval 82"/>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97619" name="Text Box 83"/>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497620" name="Text Box 84"/>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Tree>
    <p:extLst>
      <p:ext uri="{BB962C8B-B14F-4D97-AF65-F5344CB8AC3E}">
        <p14:creationId xmlns:p14="http://schemas.microsoft.com/office/powerpoint/2010/main" val="408127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3682" name="Rectangle 2"/>
          <p:cNvSpPr>
            <a:spLocks noGrp="1" noChangeArrowheads="1"/>
          </p:cNvSpPr>
          <p:nvPr>
            <p:ph type="title"/>
          </p:nvPr>
        </p:nvSpPr>
        <p:spPr>
          <a:noFill/>
          <a:extLst>
            <a:ext uri="{909E8E84-426E-40DD-AFC4-6F175D3DCCD1}">
              <a14:hiddenFill xmlns:a14="http://schemas.microsoft.com/office/drawing/2010/main">
                <a:solidFill>
                  <a:srgbClr val="0000FF"/>
                </a:solidFill>
              </a14:hiddenFill>
            </a:ext>
          </a:extLst>
        </p:spPr>
        <p:txBody>
          <a:bodyPr/>
          <a:lstStyle/>
          <a:p>
            <a:r>
              <a:rPr lang="en-US" altLang="en-US"/>
              <a:t>Model Checking</a:t>
            </a:r>
          </a:p>
        </p:txBody>
      </p:sp>
      <p:sp>
        <p:nvSpPr>
          <p:cNvPr id="2503683" name="Oval 3"/>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684" name="Line 4"/>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685" name="Oval 5"/>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686" name="Line 6"/>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687" name="Oval 7"/>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688" name="Line 8"/>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689" name="Oval 9"/>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690" name="Line 10"/>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691" name="Line 11"/>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692" name="Line 12"/>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693" name="Oval 13"/>
          <p:cNvSpPr>
            <a:spLocks noChangeArrowheads="1"/>
          </p:cNvSpPr>
          <p:nvPr/>
        </p:nvSpPr>
        <p:spPr bwMode="auto">
          <a:xfrm>
            <a:off x="1403350"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694" name="Line 14"/>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695" name="Line 15"/>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696" name="Oval 16"/>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697" name="Line 17"/>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698" name="Oval 18"/>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699" name="Line 19"/>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00" name="Oval 20"/>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01" name="Line 21"/>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02" name="Oval 22"/>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03" name="Oval 23"/>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04" name="Line 24"/>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05" name="Line 25"/>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06" name="Line 26"/>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07" name="Oval 27"/>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08" name="Line 28"/>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09" name="Line 29"/>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10" name="Oval 30"/>
          <p:cNvSpPr>
            <a:spLocks noChangeArrowheads="1"/>
          </p:cNvSpPr>
          <p:nvPr/>
        </p:nvSpPr>
        <p:spPr bwMode="auto">
          <a:xfrm>
            <a:off x="2338388"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11" name="Line 31"/>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12" name="Oval 32"/>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13" name="Line 33"/>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14" name="Oval 34"/>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15" name="Oval 35"/>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16" name="Line 36"/>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17" name="Oval 37"/>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18" name="Line 38"/>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19" name="Line 39"/>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20" name="Line 40"/>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21" name="Line 41"/>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22" name="Oval 42"/>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23" name="Line 43"/>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24" name="Line 44"/>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25" name="Oval 45"/>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26" name="Line 46"/>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27" name="Oval 47"/>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28" name="Line 48"/>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29" name="Oval 49"/>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30" name="Oval 50"/>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31" name="Line 51"/>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32" name="Oval 52"/>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33" name="Line 53"/>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34" name="Line 54"/>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35" name="Line 55"/>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36" name="Oval 56"/>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37" name="Line 57"/>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38" name="Line 58"/>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39" name="Oval 59"/>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40" name="Oval 60"/>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41" name="Line 61"/>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42" name="Oval 62"/>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43" name="Oval 63"/>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44" name="Line 64"/>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45" name="Oval 65"/>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46" name="Line 66"/>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47" name="Line 67"/>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48" name="Line 68"/>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49" name="Oval 69"/>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50" name="Line 70"/>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51" name="Line 71"/>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52" name="Oval 72"/>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53" name="Line 73"/>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54" name="Oval 74"/>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55" name="Oval 75"/>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56" name="Line 76"/>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57" name="Oval 77"/>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58" name="Oval 78"/>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59" name="Line 79"/>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60" name="Oval 80"/>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61" name="Line 81"/>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3762" name="Oval 82"/>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3763" name="Text Box 83"/>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03764" name="Text Box 84"/>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Tree>
    <p:extLst>
      <p:ext uri="{BB962C8B-B14F-4D97-AF65-F5344CB8AC3E}">
        <p14:creationId xmlns:p14="http://schemas.microsoft.com/office/powerpoint/2010/main" val="2987195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Learning Goals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6</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700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Debug Engineers, Managers</a:t>
            </a:r>
          </a:p>
          <a:p>
            <a:pPr>
              <a:lnSpc>
                <a:spcPct val="130000"/>
              </a:lnSpc>
              <a:spcAft>
                <a:spcPts val="800"/>
              </a:spcAft>
              <a:buClr>
                <a:schemeClr val="tx2"/>
              </a:buClr>
              <a:buSzPct val="75000"/>
              <a:buFont typeface="Wingdings" charset="0"/>
              <a:buChar char="l"/>
              <a:defRPr/>
            </a:pPr>
            <a:r>
              <a:rPr lang="en-US" sz="2800" dirty="0" smtClean="0"/>
              <a:t>CAD Developers, Managers</a:t>
            </a:r>
          </a:p>
          <a:p>
            <a:pPr lvl="1">
              <a:lnSpc>
                <a:spcPct val="130000"/>
              </a:lnSpc>
              <a:spcAft>
                <a:spcPts val="800"/>
              </a:spcAft>
              <a:buClr>
                <a:schemeClr val="tx2"/>
              </a:buClr>
              <a:buSzPct val="75000"/>
              <a:buFont typeface="Wingdings" charset="0"/>
              <a:buChar char="l"/>
              <a:defRPr/>
            </a:pPr>
            <a:r>
              <a:rPr lang="en-US" sz="2800" dirty="0" smtClean="0"/>
              <a:t>Learn specific, ready-to-develop ideas for post-silicon validation/debug.</a:t>
            </a:r>
          </a:p>
          <a:p>
            <a:pPr lvl="1">
              <a:lnSpc>
                <a:spcPct val="130000"/>
              </a:lnSpc>
              <a:spcAft>
                <a:spcPts val="800"/>
              </a:spcAft>
              <a:buClr>
                <a:schemeClr val="tx2"/>
              </a:buClr>
              <a:buSzPct val="75000"/>
              <a:buFont typeface="Wingdings" charset="0"/>
              <a:buChar char="l"/>
              <a:defRPr/>
            </a:pPr>
            <a:r>
              <a:rPr lang="en-US" sz="2800" dirty="0" smtClean="0"/>
              <a:t>See the directions from which future solutions will emerge.</a:t>
            </a:r>
          </a:p>
          <a:p>
            <a:pPr lvl="1">
              <a:lnSpc>
                <a:spcPct val="130000"/>
              </a:lnSpc>
              <a:spcAft>
                <a:spcPts val="800"/>
              </a:spcAft>
              <a:buClr>
                <a:schemeClr val="tx2"/>
              </a:buClr>
              <a:buSzPct val="75000"/>
              <a:buFont typeface="Wingdings" charset="0"/>
              <a:buChar char="l"/>
              <a:defRPr/>
            </a:pPr>
            <a:r>
              <a:rPr lang="en-US" sz="2800" dirty="0" smtClean="0"/>
              <a:t>Improve your ability to read research results, to learn other novel results.</a:t>
            </a:r>
          </a:p>
          <a:p>
            <a:pPr>
              <a:lnSpc>
                <a:spcPct val="130000"/>
              </a:lnSpc>
              <a:spcAft>
                <a:spcPts val="800"/>
              </a:spcAft>
              <a:buClr>
                <a:schemeClr val="tx2"/>
              </a:buClr>
              <a:buSzPct val="75000"/>
              <a:buFont typeface="Wingdings" charset="0"/>
              <a:buChar char="l"/>
              <a:defRPr/>
            </a:pPr>
            <a:r>
              <a:rPr lang="en-US" sz="2800" dirty="0" smtClean="0"/>
              <a:t>Students, Professors</a:t>
            </a:r>
          </a:p>
          <a:p>
            <a:pPr>
              <a:lnSpc>
                <a:spcPct val="130000"/>
              </a:lnSpc>
              <a:spcAft>
                <a:spcPts val="800"/>
              </a:spcAft>
              <a:buClr>
                <a:schemeClr val="tx2"/>
              </a:buClr>
              <a:buSzPct val="75000"/>
              <a:buFont typeface="Wingdings" charset="0"/>
              <a:buChar char="l"/>
              <a:defRPr/>
            </a:pPr>
            <a:r>
              <a:rPr lang="en-US" sz="2800" dirty="0" smtClean="0"/>
              <a:t>Others</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r>
              <a:rPr lang="en-US" sz="2800" dirty="0" smtClean="0"/>
              <a:t>Familiarity with Formal Techniques (e.g. SAT, Equivalence Checking, Model Checking)?</a:t>
            </a:r>
          </a:p>
        </p:txBody>
      </p:sp>
    </p:spTree>
    <p:extLst>
      <p:ext uri="{BB962C8B-B14F-4D97-AF65-F5344CB8AC3E}">
        <p14:creationId xmlns:p14="http://schemas.microsoft.com/office/powerpoint/2010/main" val="132373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4706" name="Rectangle 2"/>
          <p:cNvSpPr>
            <a:spLocks noGrp="1" noChangeArrowheads="1"/>
          </p:cNvSpPr>
          <p:nvPr>
            <p:ph type="title"/>
          </p:nvPr>
        </p:nvSpPr>
        <p:spPr>
          <a:noFill/>
          <a:extLst>
            <a:ext uri="{909E8E84-426E-40DD-AFC4-6F175D3DCCD1}">
              <a14:hiddenFill xmlns:a14="http://schemas.microsoft.com/office/drawing/2010/main">
                <a:solidFill>
                  <a:srgbClr val="0000FF"/>
                </a:solidFill>
              </a14:hiddenFill>
            </a:ext>
          </a:extLst>
        </p:spPr>
        <p:txBody>
          <a:bodyPr/>
          <a:lstStyle/>
          <a:p>
            <a:r>
              <a:rPr lang="en-US" altLang="en-US"/>
              <a:t>Model Checking</a:t>
            </a:r>
          </a:p>
        </p:txBody>
      </p:sp>
      <p:sp>
        <p:nvSpPr>
          <p:cNvPr id="2504707" name="Oval 3"/>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08" name="Line 4"/>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09" name="Oval 5"/>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10" name="Line 6"/>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11" name="Oval 7"/>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12" name="Line 8"/>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13" name="Oval 9"/>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14" name="Line 10"/>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15" name="Line 11"/>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16" name="Line 12"/>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17" name="Oval 13"/>
          <p:cNvSpPr>
            <a:spLocks noChangeArrowheads="1"/>
          </p:cNvSpPr>
          <p:nvPr/>
        </p:nvSpPr>
        <p:spPr bwMode="auto">
          <a:xfrm>
            <a:off x="1403350"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18" name="Line 14"/>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19" name="Line 15"/>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20" name="Oval 16"/>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21" name="Line 17"/>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22" name="Oval 18"/>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23" name="Line 19"/>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24" name="Oval 20"/>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25" name="Line 21"/>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26" name="Oval 22"/>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27" name="Oval 23"/>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28" name="Line 24"/>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29" name="Line 25"/>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30" name="Line 26"/>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31" name="Oval 27"/>
          <p:cNvSpPr>
            <a:spLocks noChangeArrowheads="1"/>
          </p:cNvSpPr>
          <p:nvPr/>
        </p:nvSpPr>
        <p:spPr bwMode="auto">
          <a:xfrm>
            <a:off x="2338388"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32" name="Line 28"/>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33" name="Line 29"/>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34" name="Oval 30"/>
          <p:cNvSpPr>
            <a:spLocks noChangeArrowheads="1"/>
          </p:cNvSpPr>
          <p:nvPr/>
        </p:nvSpPr>
        <p:spPr bwMode="auto">
          <a:xfrm>
            <a:off x="2338388"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35" name="Line 31"/>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36" name="Oval 32"/>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37" name="Line 33"/>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38" name="Oval 34"/>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39" name="Oval 35"/>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40" name="Line 36"/>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41" name="Oval 37"/>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42" name="Line 38"/>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43" name="Line 39"/>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44" name="Line 40"/>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45" name="Line 41"/>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46" name="Oval 42"/>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47" name="Line 43"/>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48" name="Line 44"/>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49" name="Oval 45"/>
          <p:cNvSpPr>
            <a:spLocks noChangeArrowheads="1"/>
          </p:cNvSpPr>
          <p:nvPr/>
        </p:nvSpPr>
        <p:spPr bwMode="auto">
          <a:xfrm>
            <a:off x="3275013"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50" name="Line 46"/>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51" name="Oval 47"/>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52" name="Line 48"/>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53" name="Oval 49"/>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54" name="Oval 50"/>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55" name="Line 51"/>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56" name="Oval 52"/>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57" name="Line 53"/>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58" name="Line 54"/>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59" name="Line 55"/>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60" name="Oval 56"/>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61" name="Line 57"/>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62" name="Line 58"/>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63" name="Oval 59"/>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64" name="Oval 60"/>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65" name="Line 61"/>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66" name="Oval 62"/>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67" name="Oval 63"/>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68" name="Line 64"/>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69" name="Oval 65"/>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70" name="Line 66"/>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71" name="Line 67"/>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72" name="Line 68"/>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73" name="Oval 69"/>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74" name="Line 70"/>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75" name="Line 71"/>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76" name="Oval 72"/>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77" name="Line 73"/>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78" name="Oval 74"/>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79" name="Oval 75"/>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80" name="Line 76"/>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81" name="Oval 77"/>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82" name="Oval 78"/>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83" name="Line 79"/>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84" name="Oval 80"/>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85" name="Line 81"/>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4786" name="Oval 82"/>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4787" name="Text Box 83"/>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04788" name="Text Box 84"/>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Tree>
    <p:extLst>
      <p:ext uri="{BB962C8B-B14F-4D97-AF65-F5344CB8AC3E}">
        <p14:creationId xmlns:p14="http://schemas.microsoft.com/office/powerpoint/2010/main" val="245432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5730" name="Rectangle 2"/>
          <p:cNvSpPr>
            <a:spLocks noGrp="1" noChangeArrowheads="1"/>
          </p:cNvSpPr>
          <p:nvPr>
            <p:ph type="title"/>
          </p:nvPr>
        </p:nvSpPr>
        <p:spPr>
          <a:noFill/>
          <a:extLst>
            <a:ext uri="{909E8E84-426E-40DD-AFC4-6F175D3DCCD1}">
              <a14:hiddenFill xmlns:a14="http://schemas.microsoft.com/office/drawing/2010/main">
                <a:solidFill>
                  <a:srgbClr val="0000FF"/>
                </a:solidFill>
              </a14:hiddenFill>
            </a:ext>
          </a:extLst>
        </p:spPr>
        <p:txBody>
          <a:bodyPr/>
          <a:lstStyle/>
          <a:p>
            <a:r>
              <a:rPr lang="en-US" altLang="en-US"/>
              <a:t>Model Checking</a:t>
            </a:r>
          </a:p>
        </p:txBody>
      </p:sp>
      <p:sp>
        <p:nvSpPr>
          <p:cNvPr id="2505731" name="Oval 3"/>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32" name="Line 4"/>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33" name="Oval 5"/>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34" name="Line 6"/>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35" name="Oval 7"/>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36" name="Line 8"/>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37" name="Oval 9"/>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38" name="Line 10"/>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39" name="Line 11"/>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40" name="Line 12"/>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41" name="Oval 13"/>
          <p:cNvSpPr>
            <a:spLocks noChangeArrowheads="1"/>
          </p:cNvSpPr>
          <p:nvPr/>
        </p:nvSpPr>
        <p:spPr bwMode="auto">
          <a:xfrm>
            <a:off x="1403350"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42" name="Line 14"/>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43" name="Line 15"/>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44" name="Oval 16"/>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45" name="Line 17"/>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46" name="Oval 18"/>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47" name="Line 19"/>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48" name="Oval 20"/>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49" name="Line 21"/>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50" name="Oval 22"/>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51" name="Oval 23"/>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52" name="Line 24"/>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53" name="Line 25"/>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54" name="Line 26"/>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55" name="Oval 27"/>
          <p:cNvSpPr>
            <a:spLocks noChangeArrowheads="1"/>
          </p:cNvSpPr>
          <p:nvPr/>
        </p:nvSpPr>
        <p:spPr bwMode="auto">
          <a:xfrm>
            <a:off x="2338388"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56" name="Line 28"/>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57" name="Line 29"/>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58" name="Oval 30"/>
          <p:cNvSpPr>
            <a:spLocks noChangeArrowheads="1"/>
          </p:cNvSpPr>
          <p:nvPr/>
        </p:nvSpPr>
        <p:spPr bwMode="auto">
          <a:xfrm>
            <a:off x="2338388"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59" name="Line 31"/>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60" name="Oval 32"/>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61" name="Line 33"/>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62" name="Oval 34"/>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63" name="Oval 35"/>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64" name="Line 36"/>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65" name="Oval 37"/>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66" name="Line 38"/>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67" name="Line 39"/>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68" name="Line 40"/>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69" name="Line 41"/>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70" name="Oval 42"/>
          <p:cNvSpPr>
            <a:spLocks noChangeArrowheads="1"/>
          </p:cNvSpPr>
          <p:nvPr/>
        </p:nvSpPr>
        <p:spPr bwMode="auto">
          <a:xfrm>
            <a:off x="3275013"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71" name="Line 43"/>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72" name="Line 44"/>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73" name="Oval 45"/>
          <p:cNvSpPr>
            <a:spLocks noChangeArrowheads="1"/>
          </p:cNvSpPr>
          <p:nvPr/>
        </p:nvSpPr>
        <p:spPr bwMode="auto">
          <a:xfrm>
            <a:off x="3275013"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74" name="Line 46"/>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75" name="Oval 47"/>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76" name="Line 48"/>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77" name="Oval 49"/>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78" name="Oval 50"/>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79" name="Line 51"/>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80" name="Oval 52"/>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81" name="Line 53"/>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82" name="Line 54"/>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83" name="Line 55"/>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84" name="Oval 56"/>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85" name="Line 57"/>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86" name="Line 58"/>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87" name="Oval 59"/>
          <p:cNvSpPr>
            <a:spLocks noChangeArrowheads="1"/>
          </p:cNvSpPr>
          <p:nvPr/>
        </p:nvSpPr>
        <p:spPr bwMode="auto">
          <a:xfrm>
            <a:off x="4211638"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88" name="Oval 60"/>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89" name="Line 61"/>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90" name="Oval 62"/>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91" name="Oval 63"/>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92" name="Line 64"/>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93" name="Oval 65"/>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94" name="Line 66"/>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95" name="Line 67"/>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96" name="Line 68"/>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97" name="Oval 69"/>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798" name="Line 70"/>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799" name="Line 71"/>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800" name="Oval 72"/>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801" name="Line 73"/>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802" name="Oval 74"/>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803" name="Oval 75"/>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804" name="Line 76"/>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805" name="Oval 77"/>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806" name="Oval 78"/>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807" name="Line 79"/>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808" name="Oval 80"/>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809" name="Line 81"/>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5810" name="Oval 82"/>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5811" name="Text Box 83"/>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05812" name="Text Box 84"/>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Tree>
    <p:extLst>
      <p:ext uri="{BB962C8B-B14F-4D97-AF65-F5344CB8AC3E}">
        <p14:creationId xmlns:p14="http://schemas.microsoft.com/office/powerpoint/2010/main" val="99757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6754" name="Rectangle 2"/>
          <p:cNvSpPr>
            <a:spLocks noGrp="1" noChangeArrowheads="1"/>
          </p:cNvSpPr>
          <p:nvPr>
            <p:ph type="title"/>
          </p:nvPr>
        </p:nvSpPr>
        <p:spPr>
          <a:noFill/>
          <a:extLst>
            <a:ext uri="{909E8E84-426E-40DD-AFC4-6F175D3DCCD1}">
              <a14:hiddenFill xmlns:a14="http://schemas.microsoft.com/office/drawing/2010/main">
                <a:solidFill>
                  <a:srgbClr val="0000FF"/>
                </a:solidFill>
              </a14:hiddenFill>
            </a:ext>
          </a:extLst>
        </p:spPr>
        <p:txBody>
          <a:bodyPr/>
          <a:lstStyle/>
          <a:p>
            <a:r>
              <a:rPr lang="en-US" altLang="en-US"/>
              <a:t>Model Checking</a:t>
            </a:r>
          </a:p>
        </p:txBody>
      </p:sp>
      <p:sp>
        <p:nvSpPr>
          <p:cNvPr id="2506755" name="Oval 3"/>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56" name="Line 4"/>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57" name="Oval 5"/>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58" name="Line 6"/>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59" name="Oval 7"/>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60" name="Line 8"/>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61" name="Oval 9"/>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62" name="Line 10"/>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63" name="Line 11"/>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64" name="Line 12"/>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65" name="Oval 13"/>
          <p:cNvSpPr>
            <a:spLocks noChangeArrowheads="1"/>
          </p:cNvSpPr>
          <p:nvPr/>
        </p:nvSpPr>
        <p:spPr bwMode="auto">
          <a:xfrm>
            <a:off x="1403350"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66" name="Line 14"/>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67" name="Line 15"/>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68" name="Oval 16"/>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69" name="Line 17"/>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70" name="Oval 18"/>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71" name="Line 19"/>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72" name="Oval 20"/>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73" name="Line 21"/>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74" name="Oval 22"/>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75" name="Oval 23"/>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76" name="Line 24"/>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77" name="Line 25"/>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78" name="Line 26"/>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79" name="Oval 27"/>
          <p:cNvSpPr>
            <a:spLocks noChangeArrowheads="1"/>
          </p:cNvSpPr>
          <p:nvPr/>
        </p:nvSpPr>
        <p:spPr bwMode="auto">
          <a:xfrm>
            <a:off x="2338388"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80" name="Line 28"/>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81" name="Line 29"/>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82" name="Oval 30"/>
          <p:cNvSpPr>
            <a:spLocks noChangeArrowheads="1"/>
          </p:cNvSpPr>
          <p:nvPr/>
        </p:nvSpPr>
        <p:spPr bwMode="auto">
          <a:xfrm>
            <a:off x="2338388"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83" name="Line 31"/>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84" name="Oval 32"/>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85" name="Line 33"/>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86" name="Oval 34"/>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87" name="Oval 35"/>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88" name="Line 36"/>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89" name="Oval 37"/>
          <p:cNvSpPr>
            <a:spLocks noChangeArrowheads="1"/>
          </p:cNvSpPr>
          <p:nvPr/>
        </p:nvSpPr>
        <p:spPr bwMode="auto">
          <a:xfrm>
            <a:off x="3275013" y="41481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90" name="Line 38"/>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91" name="Line 39"/>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92" name="Line 40"/>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93" name="Line 41"/>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94" name="Oval 42"/>
          <p:cNvSpPr>
            <a:spLocks noChangeArrowheads="1"/>
          </p:cNvSpPr>
          <p:nvPr/>
        </p:nvSpPr>
        <p:spPr bwMode="auto">
          <a:xfrm>
            <a:off x="3275013"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95" name="Line 43"/>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96" name="Line 44"/>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97" name="Oval 45"/>
          <p:cNvSpPr>
            <a:spLocks noChangeArrowheads="1"/>
          </p:cNvSpPr>
          <p:nvPr/>
        </p:nvSpPr>
        <p:spPr bwMode="auto">
          <a:xfrm>
            <a:off x="3275013"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798" name="Line 46"/>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799" name="Oval 47"/>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00" name="Line 48"/>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01" name="Oval 49"/>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02" name="Oval 50"/>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03" name="Line 51"/>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04" name="Oval 52"/>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05" name="Line 53"/>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06" name="Line 54"/>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07" name="Line 55"/>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08" name="Oval 56"/>
          <p:cNvSpPr>
            <a:spLocks noChangeArrowheads="1"/>
          </p:cNvSpPr>
          <p:nvPr/>
        </p:nvSpPr>
        <p:spPr bwMode="auto">
          <a:xfrm>
            <a:off x="4211638"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09" name="Line 57"/>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10" name="Line 58"/>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11" name="Oval 59"/>
          <p:cNvSpPr>
            <a:spLocks noChangeArrowheads="1"/>
          </p:cNvSpPr>
          <p:nvPr/>
        </p:nvSpPr>
        <p:spPr bwMode="auto">
          <a:xfrm>
            <a:off x="4211638"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12" name="Oval 60"/>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13" name="Line 61"/>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14" name="Oval 62"/>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15" name="Oval 63"/>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16" name="Line 64"/>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17" name="Oval 65"/>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18" name="Line 66"/>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19" name="Line 67"/>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20" name="Line 68"/>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21" name="Oval 69"/>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22" name="Line 70"/>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23" name="Line 71"/>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24" name="Oval 72"/>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25" name="Line 73"/>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26" name="Oval 74"/>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27" name="Oval 75"/>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28" name="Line 76"/>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29" name="Oval 77"/>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30" name="Oval 78"/>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31" name="Line 79"/>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32" name="Oval 80"/>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33" name="Line 81"/>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6834" name="Oval 82"/>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6835" name="Text Box 83"/>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06836" name="Text Box 84"/>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Tree>
    <p:extLst>
      <p:ext uri="{BB962C8B-B14F-4D97-AF65-F5344CB8AC3E}">
        <p14:creationId xmlns:p14="http://schemas.microsoft.com/office/powerpoint/2010/main" val="331035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7778" name="Rectangle 2"/>
          <p:cNvSpPr>
            <a:spLocks noGrp="1" noChangeArrowheads="1"/>
          </p:cNvSpPr>
          <p:nvPr>
            <p:ph type="title"/>
          </p:nvPr>
        </p:nvSpPr>
        <p:spPr>
          <a:noFill/>
          <a:extLst>
            <a:ext uri="{909E8E84-426E-40DD-AFC4-6F175D3DCCD1}">
              <a14:hiddenFill xmlns:a14="http://schemas.microsoft.com/office/drawing/2010/main">
                <a:solidFill>
                  <a:srgbClr val="0000FF"/>
                </a:solidFill>
              </a14:hiddenFill>
            </a:ext>
          </a:extLst>
        </p:spPr>
        <p:txBody>
          <a:bodyPr/>
          <a:lstStyle/>
          <a:p>
            <a:r>
              <a:rPr lang="en-US" altLang="en-US"/>
              <a:t>Model Checking</a:t>
            </a:r>
          </a:p>
        </p:txBody>
      </p:sp>
      <p:sp>
        <p:nvSpPr>
          <p:cNvPr id="2507779" name="Oval 3"/>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780" name="Line 4"/>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81" name="Oval 5"/>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782" name="Line 6"/>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83" name="Oval 7"/>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784" name="Line 8"/>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85" name="Oval 9"/>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786" name="Line 10"/>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87" name="Line 11"/>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88" name="Line 12"/>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89" name="Oval 13"/>
          <p:cNvSpPr>
            <a:spLocks noChangeArrowheads="1"/>
          </p:cNvSpPr>
          <p:nvPr/>
        </p:nvSpPr>
        <p:spPr bwMode="auto">
          <a:xfrm>
            <a:off x="1403350"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790" name="Line 14"/>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91" name="Line 15"/>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92" name="Oval 16"/>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793" name="Line 17"/>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94" name="Oval 18"/>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795" name="Line 19"/>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96" name="Oval 20"/>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797" name="Line 21"/>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798" name="Oval 22"/>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799" name="Oval 23"/>
          <p:cNvSpPr>
            <a:spLocks noChangeArrowheads="1"/>
          </p:cNvSpPr>
          <p:nvPr/>
        </p:nvSpPr>
        <p:spPr bwMode="auto">
          <a:xfrm>
            <a:off x="2338388" y="41481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00" name="Line 24"/>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01" name="Line 25"/>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02" name="Line 26"/>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03" name="Oval 27"/>
          <p:cNvSpPr>
            <a:spLocks noChangeArrowheads="1"/>
          </p:cNvSpPr>
          <p:nvPr/>
        </p:nvSpPr>
        <p:spPr bwMode="auto">
          <a:xfrm>
            <a:off x="2338388"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04" name="Line 28"/>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05" name="Line 29"/>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06" name="Oval 30"/>
          <p:cNvSpPr>
            <a:spLocks noChangeArrowheads="1"/>
          </p:cNvSpPr>
          <p:nvPr/>
        </p:nvSpPr>
        <p:spPr bwMode="auto">
          <a:xfrm>
            <a:off x="2338388"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07" name="Line 31"/>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08" name="Oval 32"/>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09" name="Line 33"/>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10" name="Oval 34"/>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11" name="Oval 35"/>
          <p:cNvSpPr>
            <a:spLocks noChangeArrowheads="1"/>
          </p:cNvSpPr>
          <p:nvPr/>
        </p:nvSpPr>
        <p:spPr bwMode="auto">
          <a:xfrm>
            <a:off x="3275013" y="3282950"/>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12" name="Line 36"/>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13" name="Oval 37"/>
          <p:cNvSpPr>
            <a:spLocks noChangeArrowheads="1"/>
          </p:cNvSpPr>
          <p:nvPr/>
        </p:nvSpPr>
        <p:spPr bwMode="auto">
          <a:xfrm>
            <a:off x="3275013" y="41481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14" name="Line 38"/>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15" name="Line 39"/>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16" name="Line 40"/>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17" name="Line 41"/>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18" name="Oval 42"/>
          <p:cNvSpPr>
            <a:spLocks noChangeArrowheads="1"/>
          </p:cNvSpPr>
          <p:nvPr/>
        </p:nvSpPr>
        <p:spPr bwMode="auto">
          <a:xfrm>
            <a:off x="3275013"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19" name="Line 43"/>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20" name="Line 44"/>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21" name="Oval 45"/>
          <p:cNvSpPr>
            <a:spLocks noChangeArrowheads="1"/>
          </p:cNvSpPr>
          <p:nvPr/>
        </p:nvSpPr>
        <p:spPr bwMode="auto">
          <a:xfrm>
            <a:off x="3275013"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22" name="Line 46"/>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23" name="Oval 47"/>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24" name="Line 48"/>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25" name="Oval 49"/>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26" name="Oval 50"/>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27" name="Line 51"/>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28" name="Oval 52"/>
          <p:cNvSpPr>
            <a:spLocks noChangeArrowheads="1"/>
          </p:cNvSpPr>
          <p:nvPr/>
        </p:nvSpPr>
        <p:spPr bwMode="auto">
          <a:xfrm>
            <a:off x="4211638" y="41481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29" name="Line 53"/>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30" name="Line 54"/>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31" name="Line 55"/>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32" name="Oval 56"/>
          <p:cNvSpPr>
            <a:spLocks noChangeArrowheads="1"/>
          </p:cNvSpPr>
          <p:nvPr/>
        </p:nvSpPr>
        <p:spPr bwMode="auto">
          <a:xfrm>
            <a:off x="4211638"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33" name="Line 57"/>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34" name="Line 58"/>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35" name="Oval 59"/>
          <p:cNvSpPr>
            <a:spLocks noChangeArrowheads="1"/>
          </p:cNvSpPr>
          <p:nvPr/>
        </p:nvSpPr>
        <p:spPr bwMode="auto">
          <a:xfrm>
            <a:off x="4211638" y="58753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36" name="Oval 60"/>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37" name="Line 61"/>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38" name="Oval 62"/>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39" name="Oval 63"/>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40" name="Line 64"/>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41" name="Oval 65"/>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42" name="Line 66"/>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43" name="Line 67"/>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44" name="Line 68"/>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45" name="Oval 69"/>
          <p:cNvSpPr>
            <a:spLocks noChangeArrowheads="1"/>
          </p:cNvSpPr>
          <p:nvPr/>
        </p:nvSpPr>
        <p:spPr bwMode="auto">
          <a:xfrm>
            <a:off x="5146675" y="5011738"/>
            <a:ext cx="288925" cy="288925"/>
          </a:xfrm>
          <a:prstGeom prst="ellipse">
            <a:avLst/>
          </a:prstGeom>
          <a:solidFill>
            <a:srgbClr val="0000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46" name="Line 70"/>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47" name="Line 71"/>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48" name="Oval 72"/>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49" name="Line 73"/>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50" name="Oval 74"/>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51" name="Oval 75"/>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52" name="Line 76"/>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53" name="Oval 77"/>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54" name="Oval 78"/>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55" name="Line 79"/>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56" name="Oval 80"/>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57" name="Line 81"/>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7858" name="Oval 82"/>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7859" name="Text Box 83"/>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07860" name="Text Box 84"/>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Tree>
    <p:extLst>
      <p:ext uri="{BB962C8B-B14F-4D97-AF65-F5344CB8AC3E}">
        <p14:creationId xmlns:p14="http://schemas.microsoft.com/office/powerpoint/2010/main" val="154101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title"/>
          </p:nvPr>
        </p:nvSpPr>
        <p:spPr/>
        <p:txBody>
          <a:bodyPr/>
          <a:lstStyle/>
          <a:p>
            <a:r>
              <a:rPr lang="en-US" altLang="en-US" dirty="0" smtClean="0"/>
              <a:t>State Explosion Problem</a:t>
            </a:r>
            <a:endParaRPr lang="en-US" altLang="en-US" dirty="0"/>
          </a:p>
        </p:txBody>
      </p:sp>
      <p:sp>
        <p:nvSpPr>
          <p:cNvPr id="2478083" name="Rectangle 3"/>
          <p:cNvSpPr>
            <a:spLocks noGrp="1" noChangeArrowheads="1"/>
          </p:cNvSpPr>
          <p:nvPr>
            <p:ph type="body" idx="1"/>
          </p:nvPr>
        </p:nvSpPr>
        <p:spPr>
          <a:xfrm>
            <a:off x="576263" y="1386902"/>
            <a:ext cx="7991475" cy="5471097"/>
          </a:xfrm>
        </p:spPr>
        <p:txBody>
          <a:bodyPr/>
          <a:lstStyle/>
          <a:p>
            <a:r>
              <a:rPr lang="en-US" altLang="en-US" dirty="0" smtClean="0"/>
              <a:t>Model checking systematically searches for a state that violates a specified property.</a:t>
            </a:r>
          </a:p>
          <a:p>
            <a:r>
              <a:rPr lang="en-US" altLang="en-US" dirty="0" smtClean="0"/>
              <a:t>There are a lot of states!</a:t>
            </a:r>
          </a:p>
          <a:p>
            <a:r>
              <a:rPr lang="en-US" altLang="en-US" dirty="0" smtClean="0"/>
              <a:t>This is called the “state explosion problem”.  A lot of research focuses on how to manage this.  Many are very intricate details, but we’ll look at a very powerful, general approach in a moment (abstraction).</a:t>
            </a:r>
          </a:p>
          <a:p>
            <a:r>
              <a:rPr lang="en-US" altLang="en-US" dirty="0" smtClean="0"/>
              <a:t>Most model checkers rely on SAT solvers internally.</a:t>
            </a:r>
          </a:p>
          <a:p>
            <a:r>
              <a:rPr lang="en-US" altLang="en-US" dirty="0" smtClean="0"/>
              <a:t>Good commercial model checkers are emerging.</a:t>
            </a:r>
          </a:p>
        </p:txBody>
      </p:sp>
    </p:spTree>
    <p:extLst>
      <p:ext uri="{BB962C8B-B14F-4D97-AF65-F5344CB8AC3E}">
        <p14:creationId xmlns:p14="http://schemas.microsoft.com/office/powerpoint/2010/main" val="192088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65</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solidFill>
                  <a:schemeClr val="tx2"/>
                </a:solidFill>
              </a:rPr>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500782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title"/>
          </p:nvPr>
        </p:nvSpPr>
        <p:spPr/>
        <p:txBody>
          <a:bodyPr/>
          <a:lstStyle/>
          <a:p>
            <a:r>
              <a:rPr lang="en-US" altLang="en-US" dirty="0" smtClean="0"/>
              <a:t>Abstraction</a:t>
            </a:r>
            <a:endParaRPr lang="en-US" altLang="en-US" dirty="0"/>
          </a:p>
        </p:txBody>
      </p:sp>
      <p:sp>
        <p:nvSpPr>
          <p:cNvPr id="2478083" name="Rectangle 3"/>
          <p:cNvSpPr>
            <a:spLocks noGrp="1" noChangeArrowheads="1"/>
          </p:cNvSpPr>
          <p:nvPr>
            <p:ph type="body" idx="1"/>
          </p:nvPr>
        </p:nvSpPr>
        <p:spPr>
          <a:xfrm>
            <a:off x="576263" y="1386902"/>
            <a:ext cx="7991475" cy="5471097"/>
          </a:xfrm>
        </p:spPr>
        <p:txBody>
          <a:bodyPr/>
          <a:lstStyle/>
          <a:p>
            <a:r>
              <a:rPr lang="en-US" altLang="en-US" dirty="0" smtClean="0"/>
              <a:t>Abstraction is a powerful paradigm for fighting state explosion (and simplifying problems in general).</a:t>
            </a:r>
          </a:p>
          <a:p>
            <a:r>
              <a:rPr lang="en-US" altLang="en-US" dirty="0" smtClean="0"/>
              <a:t>Basically, abstraction just means discarding or ignoring information.</a:t>
            </a:r>
          </a:p>
          <a:p>
            <a:r>
              <a:rPr lang="en-US" altLang="en-US" dirty="0" smtClean="0"/>
              <a:t>Examples:</a:t>
            </a:r>
          </a:p>
          <a:p>
            <a:pPr lvl="1"/>
            <a:r>
              <a:rPr lang="en-US" altLang="en-US" dirty="0" err="1" smtClean="0"/>
              <a:t>Cutpoints</a:t>
            </a:r>
            <a:r>
              <a:rPr lang="en-US" altLang="en-US" dirty="0" smtClean="0"/>
              <a:t> for Combinational Equivalence:  When we cut out part of the circuit, we are discarding that part of the design, leaving a smaller, simpler “abstract” equivalence checking problem to solve.</a:t>
            </a:r>
          </a:p>
          <a:p>
            <a:pPr lvl="1"/>
            <a:r>
              <a:rPr lang="en-US" altLang="en-US" dirty="0" smtClean="0"/>
              <a:t>State Projection:  Since you can record only a fraction of all signals in a trace buffer, the trace you see is an abstract trace, which ignores the information from the signals that weren’t recorded.</a:t>
            </a:r>
          </a:p>
        </p:txBody>
      </p:sp>
    </p:spTree>
    <p:extLst>
      <p:ext uri="{BB962C8B-B14F-4D97-AF65-F5344CB8AC3E}">
        <p14:creationId xmlns:p14="http://schemas.microsoft.com/office/powerpoint/2010/main" val="353394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0130" name="Rectangle 2"/>
          <p:cNvSpPr>
            <a:spLocks noGrp="1" noChangeArrowheads="1"/>
          </p:cNvSpPr>
          <p:nvPr>
            <p:ph type="title"/>
          </p:nvPr>
        </p:nvSpPr>
        <p:spPr/>
        <p:txBody>
          <a:bodyPr/>
          <a:lstStyle/>
          <a:p>
            <a:r>
              <a:rPr lang="en-US" altLang="en-US"/>
              <a:t>Abstraction</a:t>
            </a:r>
          </a:p>
        </p:txBody>
      </p:sp>
      <p:sp>
        <p:nvSpPr>
          <p:cNvPr id="2480131" name="Rectangle 3"/>
          <p:cNvSpPr>
            <a:spLocks noGrp="1" noChangeArrowheads="1"/>
          </p:cNvSpPr>
          <p:nvPr>
            <p:ph type="body" idx="1"/>
          </p:nvPr>
        </p:nvSpPr>
        <p:spPr/>
        <p:txBody>
          <a:bodyPr/>
          <a:lstStyle/>
          <a:p>
            <a:pPr>
              <a:lnSpc>
                <a:spcPct val="90000"/>
              </a:lnSpc>
            </a:pPr>
            <a:r>
              <a:rPr lang="en-US" altLang="en-US"/>
              <a:t>(Large) concrete state space C</a:t>
            </a:r>
          </a:p>
          <a:p>
            <a:pPr>
              <a:lnSpc>
                <a:spcPct val="90000"/>
              </a:lnSpc>
            </a:pPr>
            <a:r>
              <a:rPr lang="en-US" altLang="en-US"/>
              <a:t>(Small) abstract state space A</a:t>
            </a:r>
          </a:p>
          <a:p>
            <a:pPr>
              <a:lnSpc>
                <a:spcPct val="90000"/>
              </a:lnSpc>
            </a:pPr>
            <a:r>
              <a:rPr lang="en-US" altLang="en-US"/>
              <a:t>Abstraction function </a:t>
            </a:r>
            <a:r>
              <a:rPr lang="en-US" altLang="en-US">
                <a:latin typeface="Symbol" pitchFamily="18" charset="2"/>
              </a:rPr>
              <a:t>a</a:t>
            </a:r>
            <a:r>
              <a:rPr lang="en-US" altLang="en-US"/>
              <a:t>: C-&gt;A</a:t>
            </a:r>
          </a:p>
          <a:p>
            <a:pPr>
              <a:lnSpc>
                <a:spcPct val="90000"/>
              </a:lnSpc>
            </a:pPr>
            <a:r>
              <a:rPr lang="en-US" altLang="en-US"/>
              <a:t>Abstract transitions:</a:t>
            </a:r>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r>
              <a:rPr lang="en-US" altLang="en-US"/>
              <a:t>If concrete trace exists, then abstract trace exists.</a:t>
            </a:r>
          </a:p>
        </p:txBody>
      </p:sp>
      <p:graphicFrame>
        <p:nvGraphicFramePr>
          <p:cNvPr id="2480132" name="Object 4"/>
          <p:cNvGraphicFramePr>
            <a:graphicFrameLocks noChangeAspect="1"/>
          </p:cNvGraphicFramePr>
          <p:nvPr>
            <p:extLst>
              <p:ext uri="{D42A27DB-BD31-4B8C-83A1-F6EECF244321}">
                <p14:modId xmlns:p14="http://schemas.microsoft.com/office/powerpoint/2010/main" val="3517637385"/>
              </p:ext>
            </p:extLst>
          </p:nvPr>
        </p:nvGraphicFramePr>
        <p:xfrm>
          <a:off x="677863" y="3454400"/>
          <a:ext cx="8170862" cy="1422400"/>
        </p:xfrm>
        <a:graphic>
          <a:graphicData uri="http://schemas.openxmlformats.org/presentationml/2006/ole">
            <mc:AlternateContent xmlns:mc="http://schemas.openxmlformats.org/markup-compatibility/2006">
              <mc:Choice xmlns:v="urn:schemas-microsoft-com:vml" Requires="v">
                <p:oleObj spid="_x0000_s498725" name="Equation" r:id="rId4" imgW="2412720" imgH="457200" progId="Equation.3">
                  <p:embed/>
                </p:oleObj>
              </mc:Choice>
              <mc:Fallback>
                <p:oleObj name="Equation" r:id="rId4" imgW="2412720" imgH="457200" progId="Equation.3">
                  <p:embed/>
                  <p:pic>
                    <p:nvPicPr>
                      <p:cNvPr id="0" name=""/>
                      <p:cNvPicPr>
                        <a:picLocks noChangeAspect="1" noChangeArrowheads="1"/>
                      </p:cNvPicPr>
                      <p:nvPr/>
                    </p:nvPicPr>
                    <p:blipFill>
                      <a:blip r:embed="rId5">
                        <a:lum bright="100000"/>
                      </a:blip>
                      <a:srcRect/>
                      <a:stretch>
                        <a:fillRect/>
                      </a:stretch>
                    </p:blipFill>
                    <p:spPr bwMode="auto">
                      <a:xfrm>
                        <a:off x="677863" y="3454400"/>
                        <a:ext cx="8170862" cy="1422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92314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0130" name="Rectangle 2"/>
          <p:cNvSpPr>
            <a:spLocks noGrp="1" noChangeArrowheads="1"/>
          </p:cNvSpPr>
          <p:nvPr>
            <p:ph type="title"/>
          </p:nvPr>
        </p:nvSpPr>
        <p:spPr/>
        <p:txBody>
          <a:bodyPr/>
          <a:lstStyle/>
          <a:p>
            <a:r>
              <a:rPr lang="en-US" altLang="en-US"/>
              <a:t>Abstraction</a:t>
            </a:r>
          </a:p>
        </p:txBody>
      </p:sp>
      <p:sp>
        <p:nvSpPr>
          <p:cNvPr id="2480131" name="Rectangle 3"/>
          <p:cNvSpPr>
            <a:spLocks noGrp="1" noChangeArrowheads="1"/>
          </p:cNvSpPr>
          <p:nvPr>
            <p:ph type="body" idx="1"/>
          </p:nvPr>
        </p:nvSpPr>
        <p:spPr/>
        <p:txBody>
          <a:bodyPr/>
          <a:lstStyle/>
          <a:p>
            <a:pPr>
              <a:lnSpc>
                <a:spcPct val="90000"/>
              </a:lnSpc>
            </a:pPr>
            <a:r>
              <a:rPr lang="en-US" altLang="en-US" dirty="0"/>
              <a:t>(Large) concrete state space C</a:t>
            </a:r>
          </a:p>
          <a:p>
            <a:pPr>
              <a:lnSpc>
                <a:spcPct val="90000"/>
              </a:lnSpc>
            </a:pPr>
            <a:r>
              <a:rPr lang="en-US" altLang="en-US" dirty="0"/>
              <a:t>(Small) abstract state space A</a:t>
            </a:r>
          </a:p>
          <a:p>
            <a:pPr>
              <a:lnSpc>
                <a:spcPct val="90000"/>
              </a:lnSpc>
            </a:pPr>
            <a:r>
              <a:rPr lang="en-US" altLang="en-US" dirty="0"/>
              <a:t>Abstraction function </a:t>
            </a:r>
            <a:r>
              <a:rPr lang="en-US" altLang="en-US" dirty="0">
                <a:latin typeface="Symbol" pitchFamily="18" charset="2"/>
              </a:rPr>
              <a:t>a</a:t>
            </a:r>
            <a:r>
              <a:rPr lang="en-US" altLang="en-US" dirty="0"/>
              <a:t>: C-&gt;A</a:t>
            </a:r>
          </a:p>
          <a:p>
            <a:pPr>
              <a:lnSpc>
                <a:spcPct val="90000"/>
              </a:lnSpc>
            </a:pPr>
            <a:r>
              <a:rPr lang="en-US" altLang="en-US" dirty="0"/>
              <a:t>Abstract transitions:</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r>
              <a:rPr lang="en-US" altLang="en-US" dirty="0"/>
              <a:t>If concrete trace exists, then abstract trace exists</a:t>
            </a:r>
            <a:r>
              <a:rPr lang="en-US" altLang="en-US" dirty="0" smtClean="0"/>
              <a:t>.</a:t>
            </a:r>
          </a:p>
          <a:p>
            <a:pPr>
              <a:lnSpc>
                <a:spcPct val="90000"/>
              </a:lnSpc>
            </a:pPr>
            <a:r>
              <a:rPr lang="en-US" altLang="en-US" dirty="0" smtClean="0"/>
              <a:t>More generally, if a concrete solution exists, then an abstract solution exists (but not necessarily the other way around).</a:t>
            </a:r>
            <a:endParaRPr lang="en-US" altLang="en-US" dirty="0"/>
          </a:p>
        </p:txBody>
      </p:sp>
      <p:graphicFrame>
        <p:nvGraphicFramePr>
          <p:cNvPr id="2480132" name="Object 4"/>
          <p:cNvGraphicFramePr>
            <a:graphicFrameLocks noChangeAspect="1"/>
          </p:cNvGraphicFramePr>
          <p:nvPr>
            <p:extLst>
              <p:ext uri="{D42A27DB-BD31-4B8C-83A1-F6EECF244321}">
                <p14:modId xmlns:p14="http://schemas.microsoft.com/office/powerpoint/2010/main" val="1676008762"/>
              </p:ext>
            </p:extLst>
          </p:nvPr>
        </p:nvGraphicFramePr>
        <p:xfrm>
          <a:off x="677863" y="3454400"/>
          <a:ext cx="8170862" cy="1422400"/>
        </p:xfrm>
        <a:graphic>
          <a:graphicData uri="http://schemas.openxmlformats.org/presentationml/2006/ole">
            <mc:AlternateContent xmlns:mc="http://schemas.openxmlformats.org/markup-compatibility/2006">
              <mc:Choice xmlns:v="urn:schemas-microsoft-com:vml" Requires="v">
                <p:oleObj spid="_x0000_s499743" name="Equation" r:id="rId4" imgW="2412720" imgH="457200" progId="Equation.3">
                  <p:embed/>
                </p:oleObj>
              </mc:Choice>
              <mc:Fallback>
                <p:oleObj name="Equation" r:id="rId4" imgW="2412720" imgH="457200" progId="Equation.3">
                  <p:embed/>
                  <p:pic>
                    <p:nvPicPr>
                      <p:cNvPr id="0" name=""/>
                      <p:cNvPicPr>
                        <a:picLocks noChangeAspect="1" noChangeArrowheads="1"/>
                      </p:cNvPicPr>
                      <p:nvPr/>
                    </p:nvPicPr>
                    <p:blipFill>
                      <a:blip r:embed="rId5">
                        <a:lum bright="100000"/>
                      </a:blip>
                      <a:srcRect/>
                      <a:stretch>
                        <a:fillRect/>
                      </a:stretch>
                    </p:blipFill>
                    <p:spPr bwMode="auto">
                      <a:xfrm>
                        <a:off x="677863" y="3454400"/>
                        <a:ext cx="8170862" cy="1422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33600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0130" name="Rectangle 2"/>
          <p:cNvSpPr>
            <a:spLocks noGrp="1" noChangeArrowheads="1"/>
          </p:cNvSpPr>
          <p:nvPr>
            <p:ph type="title"/>
          </p:nvPr>
        </p:nvSpPr>
        <p:spPr/>
        <p:txBody>
          <a:bodyPr/>
          <a:lstStyle/>
          <a:p>
            <a:r>
              <a:rPr lang="en-US" altLang="en-US"/>
              <a:t>Abstraction</a:t>
            </a:r>
          </a:p>
        </p:txBody>
      </p:sp>
      <p:sp>
        <p:nvSpPr>
          <p:cNvPr id="2480131" name="Rectangle 3"/>
          <p:cNvSpPr>
            <a:spLocks noGrp="1" noChangeArrowheads="1"/>
          </p:cNvSpPr>
          <p:nvPr>
            <p:ph type="body" idx="1"/>
          </p:nvPr>
        </p:nvSpPr>
        <p:spPr/>
        <p:txBody>
          <a:bodyPr/>
          <a:lstStyle/>
          <a:p>
            <a:pPr>
              <a:lnSpc>
                <a:spcPct val="90000"/>
              </a:lnSpc>
            </a:pPr>
            <a:r>
              <a:rPr lang="en-US" altLang="en-US" dirty="0"/>
              <a:t>(Large) concrete state space C</a:t>
            </a:r>
          </a:p>
          <a:p>
            <a:pPr>
              <a:lnSpc>
                <a:spcPct val="90000"/>
              </a:lnSpc>
            </a:pPr>
            <a:r>
              <a:rPr lang="en-US" altLang="en-US" dirty="0"/>
              <a:t>(Small) abstract state space A</a:t>
            </a:r>
          </a:p>
          <a:p>
            <a:pPr>
              <a:lnSpc>
                <a:spcPct val="90000"/>
              </a:lnSpc>
            </a:pPr>
            <a:r>
              <a:rPr lang="en-US" altLang="en-US" dirty="0"/>
              <a:t>Abstraction function </a:t>
            </a:r>
            <a:r>
              <a:rPr lang="en-US" altLang="en-US" dirty="0">
                <a:latin typeface="Symbol" pitchFamily="18" charset="2"/>
              </a:rPr>
              <a:t>a</a:t>
            </a:r>
            <a:r>
              <a:rPr lang="en-US" altLang="en-US" dirty="0"/>
              <a:t>: C-&gt;A</a:t>
            </a:r>
          </a:p>
          <a:p>
            <a:pPr>
              <a:lnSpc>
                <a:spcPct val="90000"/>
              </a:lnSpc>
            </a:pPr>
            <a:r>
              <a:rPr lang="en-US" altLang="en-US" dirty="0"/>
              <a:t>Abstract transitions:</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r>
              <a:rPr lang="en-US" altLang="en-US" dirty="0" smtClean="0"/>
              <a:t>You can view abstraction as grouping concrete states together into big abstract states (all states that differ only in the information that is ignored).</a:t>
            </a:r>
            <a:endParaRPr lang="en-US" altLang="en-US" dirty="0"/>
          </a:p>
        </p:txBody>
      </p:sp>
      <p:graphicFrame>
        <p:nvGraphicFramePr>
          <p:cNvPr id="2480132" name="Object 4"/>
          <p:cNvGraphicFramePr>
            <a:graphicFrameLocks noChangeAspect="1"/>
          </p:cNvGraphicFramePr>
          <p:nvPr>
            <p:extLst>
              <p:ext uri="{D42A27DB-BD31-4B8C-83A1-F6EECF244321}">
                <p14:modId xmlns:p14="http://schemas.microsoft.com/office/powerpoint/2010/main" val="350627659"/>
              </p:ext>
            </p:extLst>
          </p:nvPr>
        </p:nvGraphicFramePr>
        <p:xfrm>
          <a:off x="677863" y="3454400"/>
          <a:ext cx="8170862" cy="1422400"/>
        </p:xfrm>
        <a:graphic>
          <a:graphicData uri="http://schemas.openxmlformats.org/presentationml/2006/ole">
            <mc:AlternateContent xmlns:mc="http://schemas.openxmlformats.org/markup-compatibility/2006">
              <mc:Choice xmlns:v="urn:schemas-microsoft-com:vml" Requires="v">
                <p:oleObj spid="_x0000_s500767" name="Equation" r:id="rId4" imgW="2412720" imgH="457200" progId="Equation.3">
                  <p:embed/>
                </p:oleObj>
              </mc:Choice>
              <mc:Fallback>
                <p:oleObj name="Equation" r:id="rId4" imgW="2412720" imgH="457200" progId="Equation.3">
                  <p:embed/>
                  <p:pic>
                    <p:nvPicPr>
                      <p:cNvPr id="0" name=""/>
                      <p:cNvPicPr>
                        <a:picLocks noChangeAspect="1" noChangeArrowheads="1"/>
                      </p:cNvPicPr>
                      <p:nvPr/>
                    </p:nvPicPr>
                    <p:blipFill>
                      <a:blip r:embed="rId5">
                        <a:lum bright="100000"/>
                      </a:blip>
                      <a:srcRect/>
                      <a:stretch>
                        <a:fillRect/>
                      </a:stretch>
                    </p:blipFill>
                    <p:spPr bwMode="auto">
                      <a:xfrm>
                        <a:off x="677863" y="3454400"/>
                        <a:ext cx="8170862" cy="1422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69963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Learning Goals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7</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700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Debug Engineers, Managers</a:t>
            </a:r>
          </a:p>
          <a:p>
            <a:pPr>
              <a:lnSpc>
                <a:spcPct val="130000"/>
              </a:lnSpc>
              <a:spcAft>
                <a:spcPts val="800"/>
              </a:spcAft>
              <a:buClr>
                <a:schemeClr val="tx2"/>
              </a:buClr>
              <a:buSzPct val="75000"/>
              <a:buFont typeface="Wingdings" charset="0"/>
              <a:buChar char="l"/>
              <a:defRPr/>
            </a:pPr>
            <a:r>
              <a:rPr lang="en-US" sz="2800" dirty="0" smtClean="0"/>
              <a:t>CAD Developers, Managers</a:t>
            </a:r>
          </a:p>
          <a:p>
            <a:pPr>
              <a:lnSpc>
                <a:spcPct val="130000"/>
              </a:lnSpc>
              <a:spcAft>
                <a:spcPts val="800"/>
              </a:spcAft>
              <a:buClr>
                <a:schemeClr val="tx2"/>
              </a:buClr>
              <a:buSzPct val="75000"/>
              <a:buFont typeface="Wingdings" charset="0"/>
              <a:buChar char="l"/>
              <a:defRPr/>
            </a:pPr>
            <a:r>
              <a:rPr lang="en-US" sz="2800" dirty="0" smtClean="0"/>
              <a:t>Students, Professors</a:t>
            </a:r>
          </a:p>
          <a:p>
            <a:pPr lvl="1">
              <a:lnSpc>
                <a:spcPct val="130000"/>
              </a:lnSpc>
              <a:spcAft>
                <a:spcPts val="800"/>
              </a:spcAft>
              <a:buClr>
                <a:schemeClr val="tx2"/>
              </a:buClr>
              <a:buSzPct val="75000"/>
              <a:buFont typeface="Wingdings" charset="0"/>
              <a:buChar char="l"/>
              <a:defRPr/>
            </a:pPr>
            <a:r>
              <a:rPr lang="en-US" sz="2800" dirty="0" smtClean="0"/>
              <a:t>Get an introduction to an exciting, important, new research area.</a:t>
            </a:r>
          </a:p>
          <a:p>
            <a:pPr lvl="1">
              <a:lnSpc>
                <a:spcPct val="130000"/>
              </a:lnSpc>
              <a:spcAft>
                <a:spcPts val="800"/>
              </a:spcAft>
              <a:buClr>
                <a:schemeClr val="tx2"/>
              </a:buClr>
              <a:buSzPct val="75000"/>
              <a:buFont typeface="Wingdings" charset="0"/>
              <a:buChar char="l"/>
              <a:defRPr/>
            </a:pPr>
            <a:r>
              <a:rPr lang="en-US" sz="2800" dirty="0" smtClean="0"/>
              <a:t>See some of the major recent results.</a:t>
            </a:r>
          </a:p>
          <a:p>
            <a:pPr lvl="1">
              <a:lnSpc>
                <a:spcPct val="130000"/>
              </a:lnSpc>
              <a:spcAft>
                <a:spcPts val="800"/>
              </a:spcAft>
              <a:buClr>
                <a:schemeClr val="tx2"/>
              </a:buClr>
              <a:buSzPct val="75000"/>
              <a:buFont typeface="Wingdings" charset="0"/>
              <a:buChar char="l"/>
              <a:defRPr/>
            </a:pPr>
            <a:r>
              <a:rPr lang="en-US" sz="2800" dirty="0" smtClean="0"/>
              <a:t>See examples of the style of the research being conducted in the field.</a:t>
            </a:r>
          </a:p>
          <a:p>
            <a:pPr>
              <a:lnSpc>
                <a:spcPct val="130000"/>
              </a:lnSpc>
              <a:spcAft>
                <a:spcPts val="800"/>
              </a:spcAft>
              <a:buClr>
                <a:schemeClr val="tx2"/>
              </a:buClr>
              <a:buSzPct val="75000"/>
              <a:buFont typeface="Wingdings" charset="0"/>
              <a:buChar char="l"/>
              <a:defRPr/>
            </a:pPr>
            <a:r>
              <a:rPr lang="en-US" sz="2800" dirty="0" smtClean="0"/>
              <a:t>Others</a:t>
            </a:r>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r>
              <a:rPr lang="en-US" sz="2800" dirty="0" smtClean="0"/>
              <a:t>Familiarity with Formal Techniques (e.g. SAT, Equivalence Checking, Model Checking)?</a:t>
            </a:r>
          </a:p>
        </p:txBody>
      </p:sp>
    </p:spTree>
    <p:extLst>
      <p:ext uri="{BB962C8B-B14F-4D97-AF65-F5344CB8AC3E}">
        <p14:creationId xmlns:p14="http://schemas.microsoft.com/office/powerpoint/2010/main" val="3410359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02" name="Rectangle 2"/>
          <p:cNvSpPr>
            <a:spLocks noGrp="1" noChangeArrowheads="1"/>
          </p:cNvSpPr>
          <p:nvPr>
            <p:ph type="title"/>
          </p:nvPr>
        </p:nvSpPr>
        <p:spPr/>
        <p:txBody>
          <a:bodyPr/>
          <a:lstStyle/>
          <a:p>
            <a:r>
              <a:rPr lang="en-US" altLang="en-US"/>
              <a:t>Verification Is Search</a:t>
            </a:r>
          </a:p>
        </p:txBody>
      </p:sp>
      <p:sp>
        <p:nvSpPr>
          <p:cNvPr id="2508803" name="Oval 3"/>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04" name="Line 4"/>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05" name="Oval 5"/>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06" name="Line 6"/>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07" name="Oval 7"/>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08" name="Line 8"/>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09" name="Oval 9"/>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10" name="Line 10"/>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11" name="Line 11"/>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12" name="Line 12"/>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13" name="Oval 13"/>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14" name="Line 14"/>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15" name="Line 15"/>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16" name="Oval 16"/>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17" name="Line 17"/>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18" name="Oval 18"/>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19" name="Line 19"/>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20" name="Oval 20"/>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21" name="Line 21"/>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22" name="Oval 22"/>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23" name="Oval 23"/>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24" name="Line 24"/>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25" name="Line 25"/>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26" name="Line 26"/>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27" name="Oval 27"/>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28" name="Line 28"/>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29" name="Line 29"/>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30" name="Oval 30"/>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31" name="Line 31"/>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32" name="Oval 32"/>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33" name="Line 33"/>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34" name="Oval 34"/>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35" name="Oval 35"/>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36" name="Line 36"/>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37" name="Oval 37"/>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38" name="Line 38"/>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39" name="Line 39"/>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40" name="Line 40"/>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41" name="Line 41"/>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42" name="Oval 42"/>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43" name="Line 43"/>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44" name="Line 44"/>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45" name="Oval 45"/>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46" name="Line 46"/>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47" name="Oval 47"/>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48" name="Line 48"/>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49" name="Oval 49"/>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50" name="Oval 50"/>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51" name="Line 51"/>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52" name="Oval 52"/>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53" name="Line 53"/>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54" name="Line 54"/>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55" name="Line 55"/>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56" name="Oval 56"/>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57" name="Line 57"/>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58" name="Line 58"/>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59" name="Oval 59"/>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60" name="Oval 60"/>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61" name="Line 61"/>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62" name="Oval 62"/>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63" name="Oval 63"/>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64" name="Line 64"/>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65" name="Oval 65"/>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66" name="Line 66"/>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67" name="Line 67"/>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68" name="Line 68"/>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69" name="Oval 69"/>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70" name="Line 70"/>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71" name="Line 71"/>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72" name="Oval 72"/>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73" name="Line 73"/>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74" name="Oval 74"/>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75" name="Oval 75"/>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76" name="Line 76"/>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77" name="Oval 77"/>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78" name="Oval 78"/>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79" name="Line 79"/>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80" name="Oval 80"/>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81" name="Line 81"/>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8882" name="Oval 82"/>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8883" name="Text Box 83"/>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08884" name="Text Box 84"/>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Tree>
    <p:extLst>
      <p:ext uri="{BB962C8B-B14F-4D97-AF65-F5344CB8AC3E}">
        <p14:creationId xmlns:p14="http://schemas.microsoft.com/office/powerpoint/2010/main" val="311544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9826" name="Rectangle 2"/>
          <p:cNvSpPr>
            <a:spLocks noChangeArrowheads="1"/>
          </p:cNvSpPr>
          <p:nvPr/>
        </p:nvSpPr>
        <p:spPr bwMode="auto">
          <a:xfrm>
            <a:off x="1258888" y="48688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27" name="Rectangle 3"/>
          <p:cNvSpPr>
            <a:spLocks noChangeArrowheads="1"/>
          </p:cNvSpPr>
          <p:nvPr/>
        </p:nvSpPr>
        <p:spPr bwMode="auto">
          <a:xfrm>
            <a:off x="3132138" y="48688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28"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29"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30"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31"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32"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33"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34"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35" name="Rectangle 11"/>
          <p:cNvSpPr>
            <a:spLocks noGrp="1" noChangeArrowheads="1"/>
          </p:cNvSpPr>
          <p:nvPr>
            <p:ph type="title"/>
          </p:nvPr>
        </p:nvSpPr>
        <p:spPr/>
        <p:txBody>
          <a:bodyPr/>
          <a:lstStyle/>
          <a:p>
            <a:r>
              <a:rPr lang="en-US" altLang="en-US"/>
              <a:t>Abstraction</a:t>
            </a:r>
          </a:p>
        </p:txBody>
      </p:sp>
      <p:sp>
        <p:nvSpPr>
          <p:cNvPr id="2509836"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37"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38"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39"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40"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41"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42"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43"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44"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45"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46"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47"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48"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49"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50"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51"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52"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53"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54"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55"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56"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57"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58"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59"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60"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61"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62"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63"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64"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65"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66"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67"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68"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69"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70"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71"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72"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73"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74"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75"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76"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77"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78"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79"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80"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81"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82"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83"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84"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85"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86"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87"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88"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89"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90"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91"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92"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93"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94"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95"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96"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97"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898"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899"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00"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01"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02"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903"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04"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05"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906"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07"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908"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909"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10"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911"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912"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13"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914"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15"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09916"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09917"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09918"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19"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20"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21"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22"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23"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24"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25"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09926"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2746220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0850"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51" name="Rectangle 3"/>
          <p:cNvSpPr>
            <a:spLocks noChangeArrowheads="1"/>
          </p:cNvSpPr>
          <p:nvPr/>
        </p:nvSpPr>
        <p:spPr bwMode="auto">
          <a:xfrm>
            <a:off x="3132138" y="48688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52"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53"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54"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55"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56"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57"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58"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59"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10860"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61"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62"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63"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64"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65"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66"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67"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68"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69"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70"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71"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72"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73"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74"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75"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76"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77"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78"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79"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80"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81"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82"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83"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84"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85"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86"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87"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88"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89"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90"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91"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92"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93"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94"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895"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96"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97"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98"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899"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00"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01"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02"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03"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04"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05"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06"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07"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08"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09"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10"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11"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12"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13"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14"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15"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16"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17"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18"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19"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20"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21"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22"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23"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24"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25"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26"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27"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28"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29"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30"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31"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32"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33"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34"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35"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36"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37"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38"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39"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0940"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10941"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10942"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43"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44"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45"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46"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47"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48"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49"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0950"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2950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1874"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75"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76"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77"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78"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79"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80"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81"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82"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83"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11884"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85"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886"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87"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888"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89"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890"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91"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892"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893"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894"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95"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896"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897"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898"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899"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00"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01"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02"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03"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04"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05"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06"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07"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08"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09"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10"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11"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12"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13"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14"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15"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16"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17"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18"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19"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20"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21"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22"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23"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24"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25"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26"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27"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28"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29"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30"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31"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32"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33"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34"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35"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36"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37"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38"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39"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40"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41"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42"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43"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44"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45"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46"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47"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48"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49"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50"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51"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52"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53"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54"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55"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56"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57"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58"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59"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60"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61"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62"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63"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1964"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11965"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11966"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67"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68"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69"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70"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71"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72"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73"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1974"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87744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2898"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899"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00"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01"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02"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03"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04" name="Rectangle 8"/>
          <p:cNvSpPr>
            <a:spLocks noChangeArrowheads="1"/>
          </p:cNvSpPr>
          <p:nvPr/>
        </p:nvSpPr>
        <p:spPr bwMode="auto">
          <a:xfrm>
            <a:off x="3132138" y="31416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05"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06"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07"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12908"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09"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10"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11"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12"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13"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14"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15"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16"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17"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18"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19"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20"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21"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22"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23"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24"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25"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26"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27"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28"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29"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30"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31"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32"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33"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34"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35"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36"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37"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38"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39"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40"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41"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42"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43"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44"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45"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46"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47"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48"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49"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50"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51"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52"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53"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54"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55"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56"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57"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58"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59"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60"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61"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62"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63"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64"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65"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66"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67"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68"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69"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70"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71"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72"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73"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74"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75"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76"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77"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78"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79"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80"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81"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82"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83"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84"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85"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86"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87"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2988"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12989"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12990"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91"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92"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93"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94"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95"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96"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97"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2998"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48351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3922"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23"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24"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25"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26"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27"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28" name="Rectangle 8"/>
          <p:cNvSpPr>
            <a:spLocks noChangeArrowheads="1"/>
          </p:cNvSpPr>
          <p:nvPr/>
        </p:nvSpPr>
        <p:spPr bwMode="auto">
          <a:xfrm>
            <a:off x="3132138" y="31416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29" name="Rectangle 9"/>
          <p:cNvSpPr>
            <a:spLocks noChangeArrowheads="1"/>
          </p:cNvSpPr>
          <p:nvPr/>
        </p:nvSpPr>
        <p:spPr bwMode="auto">
          <a:xfrm>
            <a:off x="1258888" y="31416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30"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31"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13932"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33"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34"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35"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36"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37"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38"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39"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40"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41"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42"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43"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44"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45"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46"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47"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48"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49"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50"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51"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52"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53"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54"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55"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56"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57"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58"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59"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60"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61"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62"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63"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64"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65"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66"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67"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68"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69"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70"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71"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72"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73"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74"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75"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76"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77"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78"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79"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80"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81"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82"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83"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84"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85"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86"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87"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88"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89"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90"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91"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92"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93"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94"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95"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96"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97"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3998"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3999"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00"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01"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002"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03"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004"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005"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06"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007"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008"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09"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010"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11"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012"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14013"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14014"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15"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16"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17"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18"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19"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20"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21"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022"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666567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4946"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47"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48"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49"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50"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51"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52" name="Rectangle 8"/>
          <p:cNvSpPr>
            <a:spLocks noChangeArrowheads="1"/>
          </p:cNvSpPr>
          <p:nvPr/>
        </p:nvSpPr>
        <p:spPr bwMode="auto">
          <a:xfrm>
            <a:off x="3132138" y="31416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53" name="Rectangle 9"/>
          <p:cNvSpPr>
            <a:spLocks noChangeArrowheads="1"/>
          </p:cNvSpPr>
          <p:nvPr/>
        </p:nvSpPr>
        <p:spPr bwMode="auto">
          <a:xfrm>
            <a:off x="1258888" y="31416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54" name="Rectangle 10"/>
          <p:cNvSpPr>
            <a:spLocks noChangeArrowheads="1"/>
          </p:cNvSpPr>
          <p:nvPr/>
        </p:nvSpPr>
        <p:spPr bwMode="auto">
          <a:xfrm>
            <a:off x="1258888" y="1412875"/>
            <a:ext cx="1512887" cy="1439863"/>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55"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14956"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57"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58"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59"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60"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61"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62"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63"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64"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65"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66"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67"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68"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69"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70"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71"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72"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73"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74"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75"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76"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77"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78"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79"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80"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81"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82"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83"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84"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85"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86"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87"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88"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89"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90"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91"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92"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93"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94"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95"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96"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97"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4998"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4999"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00"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01"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02"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03"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04"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05"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06"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07"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08"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09"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10"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11"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12"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13"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14"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15"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16"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17"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18"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19"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20"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21"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22"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23"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24"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25"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26"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27"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28"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29"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30"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31"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32"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33"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34"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35"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036"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15037"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15038"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39"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40"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41"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42"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43"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44"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45"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046"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153842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5970"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71"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72"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73"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74"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75" name="Rectangle 7"/>
          <p:cNvSpPr>
            <a:spLocks noChangeArrowheads="1"/>
          </p:cNvSpPr>
          <p:nvPr/>
        </p:nvSpPr>
        <p:spPr bwMode="auto">
          <a:xfrm>
            <a:off x="3130550" y="1412875"/>
            <a:ext cx="1512888" cy="1439863"/>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76" name="Rectangle 8"/>
          <p:cNvSpPr>
            <a:spLocks noChangeArrowheads="1"/>
          </p:cNvSpPr>
          <p:nvPr/>
        </p:nvSpPr>
        <p:spPr bwMode="auto">
          <a:xfrm>
            <a:off x="3132138" y="31416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77" name="Rectangle 9"/>
          <p:cNvSpPr>
            <a:spLocks noChangeArrowheads="1"/>
          </p:cNvSpPr>
          <p:nvPr/>
        </p:nvSpPr>
        <p:spPr bwMode="auto">
          <a:xfrm>
            <a:off x="1258888" y="31416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78" name="Rectangle 10"/>
          <p:cNvSpPr>
            <a:spLocks noChangeArrowheads="1"/>
          </p:cNvSpPr>
          <p:nvPr/>
        </p:nvSpPr>
        <p:spPr bwMode="auto">
          <a:xfrm>
            <a:off x="1258888" y="1412875"/>
            <a:ext cx="1512887" cy="1439863"/>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79"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15980"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81"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82"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83"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84"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85"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86"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87"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88"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89"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90"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91"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92"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93"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94"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95"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96"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97"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5998"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5999"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00"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01"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02"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03"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04"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05"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06"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07"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08"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09"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10"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11"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12"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13"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14"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15"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16"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17"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18"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19"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20"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21"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22"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23"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24"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25"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26"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27"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28"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29"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30"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31"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32"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33"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34"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35"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36"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37"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38"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39"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40"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41"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42"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43"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44"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45"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46"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47"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48"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49"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50"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51"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52"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53"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54"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55"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56"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57"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58"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59"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060"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16061"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16062"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63"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64"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65"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66"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67"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68"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69"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6070"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63710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6994"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995"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996"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997"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998" name="Rectangle 6"/>
          <p:cNvSpPr>
            <a:spLocks noChangeArrowheads="1"/>
          </p:cNvSpPr>
          <p:nvPr/>
        </p:nvSpPr>
        <p:spPr bwMode="auto">
          <a:xfrm>
            <a:off x="5003800" y="1412875"/>
            <a:ext cx="1512888" cy="1439863"/>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6999" name="Rectangle 7"/>
          <p:cNvSpPr>
            <a:spLocks noChangeArrowheads="1"/>
          </p:cNvSpPr>
          <p:nvPr/>
        </p:nvSpPr>
        <p:spPr bwMode="auto">
          <a:xfrm>
            <a:off x="3130550" y="1412875"/>
            <a:ext cx="1512888" cy="1439863"/>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00" name="Rectangle 8"/>
          <p:cNvSpPr>
            <a:spLocks noChangeArrowheads="1"/>
          </p:cNvSpPr>
          <p:nvPr/>
        </p:nvSpPr>
        <p:spPr bwMode="auto">
          <a:xfrm>
            <a:off x="3132138" y="31416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01" name="Rectangle 9"/>
          <p:cNvSpPr>
            <a:spLocks noChangeArrowheads="1"/>
          </p:cNvSpPr>
          <p:nvPr/>
        </p:nvSpPr>
        <p:spPr bwMode="auto">
          <a:xfrm>
            <a:off x="1258888" y="31416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02" name="Rectangle 10"/>
          <p:cNvSpPr>
            <a:spLocks noChangeArrowheads="1"/>
          </p:cNvSpPr>
          <p:nvPr/>
        </p:nvSpPr>
        <p:spPr bwMode="auto">
          <a:xfrm>
            <a:off x="1258888" y="1412875"/>
            <a:ext cx="1512887" cy="1439863"/>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03"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17004"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05"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06"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07"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08"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09"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10"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11"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12"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13"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14"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15"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16"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17"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18"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19"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20"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21"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22"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23"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24"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25"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26"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27"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28"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29"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30"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31"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32"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33"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34"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35"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36"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37"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38"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39"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40"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41"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42"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43"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44"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45"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46"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47"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48"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49"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50"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51"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52"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53"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54"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55"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56"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57"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58"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59"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60"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61"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62"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63"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64"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65"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66"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67"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68"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69"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70"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71"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72"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73"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74"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75"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76"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77"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78"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79"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80"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81"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82"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83"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17084"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17085"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17086"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87"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88"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89"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90"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91"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92"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93"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17094"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01737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7234" name="Rectangle 2"/>
          <p:cNvSpPr>
            <a:spLocks noGrp="1" noChangeArrowheads="1"/>
          </p:cNvSpPr>
          <p:nvPr>
            <p:ph type="title"/>
          </p:nvPr>
        </p:nvSpPr>
        <p:spPr/>
        <p:txBody>
          <a:bodyPr/>
          <a:lstStyle/>
          <a:p>
            <a:r>
              <a:rPr lang="en-US" altLang="en-US" dirty="0"/>
              <a:t>False </a:t>
            </a:r>
            <a:r>
              <a:rPr lang="en-US" altLang="en-US" dirty="0" smtClean="0"/>
              <a:t>Solutions</a:t>
            </a:r>
            <a:endParaRPr lang="en-US" altLang="en-US" dirty="0"/>
          </a:p>
        </p:txBody>
      </p:sp>
      <p:sp>
        <p:nvSpPr>
          <p:cNvPr id="2527235" name="Rectangle 3"/>
          <p:cNvSpPr>
            <a:spLocks noGrp="1" noChangeArrowheads="1"/>
          </p:cNvSpPr>
          <p:nvPr>
            <p:ph type="body" idx="1"/>
          </p:nvPr>
        </p:nvSpPr>
        <p:spPr>
          <a:xfrm>
            <a:off x="576263" y="1162613"/>
            <a:ext cx="7991475" cy="5548737"/>
          </a:xfrm>
        </p:spPr>
        <p:txBody>
          <a:bodyPr/>
          <a:lstStyle/>
          <a:p>
            <a:r>
              <a:rPr lang="en-US" altLang="en-US" dirty="0">
                <a:solidFill>
                  <a:schemeClr val="tx2"/>
                </a:solidFill>
              </a:rPr>
              <a:t>The problem with </a:t>
            </a:r>
            <a:r>
              <a:rPr lang="en-US" altLang="en-US" dirty="0" smtClean="0">
                <a:solidFill>
                  <a:schemeClr val="tx2"/>
                </a:solidFill>
              </a:rPr>
              <a:t>abstraction is </a:t>
            </a:r>
            <a:r>
              <a:rPr lang="en-US" altLang="en-US" dirty="0">
                <a:solidFill>
                  <a:schemeClr val="tx2"/>
                </a:solidFill>
              </a:rPr>
              <a:t>the possibility of false </a:t>
            </a:r>
            <a:r>
              <a:rPr lang="en-US" altLang="en-US" dirty="0" smtClean="0">
                <a:solidFill>
                  <a:schemeClr val="tx2"/>
                </a:solidFill>
              </a:rPr>
              <a:t>solutions.</a:t>
            </a:r>
          </a:p>
          <a:p>
            <a:r>
              <a:rPr lang="en-US" altLang="en-US" dirty="0" smtClean="0"/>
              <a:t>Good Example:  To fly from Vancouver to Dresden, I can abstract to the problem of flying from Canada to Germany, and then fill in the details (YVR-&gt;FRA, FRA-&gt;DRS)</a:t>
            </a:r>
          </a:p>
          <a:p>
            <a:r>
              <a:rPr lang="en-US" altLang="en-US" dirty="0" smtClean="0">
                <a:solidFill>
                  <a:schemeClr val="bg1"/>
                </a:solidFill>
              </a:rPr>
              <a:t>Bad Example:  To bicycle from Vancouver to Dresden, I can abstract to the problem of bicycling from Canada to Germany.  It is possible to bicycle from Canada to France (from Newfoundland on a ferry to Ile St. Pierre, a small French island), and from France to Germany.  But this abstract solution doesn’t correspond to any concrete solution!</a:t>
            </a:r>
          </a:p>
          <a:p>
            <a:r>
              <a:rPr lang="en-US" altLang="en-US" dirty="0" smtClean="0">
                <a:solidFill>
                  <a:schemeClr val="bg1"/>
                </a:solidFill>
              </a:rPr>
              <a:t>Must refine the abstraction!</a:t>
            </a:r>
            <a:endParaRPr lang="en-US" altLang="en-US" dirty="0">
              <a:solidFill>
                <a:schemeClr val="bg1"/>
              </a:solidFill>
            </a:endParaRPr>
          </a:p>
        </p:txBody>
      </p:sp>
    </p:spTree>
    <p:extLst>
      <p:ext uri="{BB962C8B-B14F-4D97-AF65-F5344CB8AC3E}">
        <p14:creationId xmlns:p14="http://schemas.microsoft.com/office/powerpoint/2010/main" val="399379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Learning Goals</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8</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77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Debug Engineers, Managers</a:t>
            </a:r>
          </a:p>
          <a:p>
            <a:pPr>
              <a:lnSpc>
                <a:spcPct val="130000"/>
              </a:lnSpc>
              <a:spcAft>
                <a:spcPts val="800"/>
              </a:spcAft>
              <a:buClr>
                <a:schemeClr val="tx2"/>
              </a:buClr>
              <a:buSzPct val="75000"/>
              <a:buFont typeface="Wingdings" charset="0"/>
              <a:buChar char="l"/>
              <a:defRPr/>
            </a:pPr>
            <a:r>
              <a:rPr lang="en-US" sz="2800" dirty="0" smtClean="0"/>
              <a:t>CAD Developers, Managers</a:t>
            </a:r>
          </a:p>
          <a:p>
            <a:pPr>
              <a:lnSpc>
                <a:spcPct val="130000"/>
              </a:lnSpc>
              <a:spcAft>
                <a:spcPts val="800"/>
              </a:spcAft>
              <a:buClr>
                <a:schemeClr val="tx2"/>
              </a:buClr>
              <a:buSzPct val="75000"/>
              <a:buFont typeface="Wingdings" charset="0"/>
              <a:buChar char="l"/>
              <a:defRPr/>
            </a:pPr>
            <a:r>
              <a:rPr lang="en-US" sz="2800" dirty="0" smtClean="0"/>
              <a:t>Students, Professors</a:t>
            </a:r>
          </a:p>
          <a:p>
            <a:pPr>
              <a:lnSpc>
                <a:spcPct val="130000"/>
              </a:lnSpc>
              <a:spcAft>
                <a:spcPts val="800"/>
              </a:spcAft>
              <a:buClr>
                <a:schemeClr val="tx2"/>
              </a:buClr>
              <a:buSzPct val="75000"/>
              <a:buFont typeface="Wingdings" charset="0"/>
              <a:buChar char="l"/>
              <a:defRPr/>
            </a:pPr>
            <a:r>
              <a:rPr lang="en-US" sz="2800" dirty="0" smtClean="0"/>
              <a:t>Others</a:t>
            </a:r>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endParaRPr lang="en-US" sz="2800" dirty="0" smtClean="0"/>
          </a:p>
          <a:p>
            <a:pPr>
              <a:lnSpc>
                <a:spcPct val="130000"/>
              </a:lnSpc>
              <a:spcAft>
                <a:spcPts val="800"/>
              </a:spcAft>
              <a:buClr>
                <a:schemeClr val="tx2"/>
              </a:buClr>
              <a:buSzPct val="75000"/>
              <a:buFont typeface="Wingdings" charset="0"/>
              <a:buChar char="l"/>
              <a:defRPr/>
            </a:pPr>
            <a:r>
              <a:rPr lang="en-US" sz="2800" dirty="0" smtClean="0"/>
              <a:t>Gain sufficient familiarity with key formal techniques to be able to understand research results on post-silicon validation/debug.</a:t>
            </a:r>
          </a:p>
        </p:txBody>
      </p:sp>
    </p:spTree>
    <p:extLst>
      <p:ext uri="{BB962C8B-B14F-4D97-AF65-F5344CB8AC3E}">
        <p14:creationId xmlns:p14="http://schemas.microsoft.com/office/powerpoint/2010/main" val="129250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7234" name="Rectangle 2"/>
          <p:cNvSpPr>
            <a:spLocks noGrp="1" noChangeArrowheads="1"/>
          </p:cNvSpPr>
          <p:nvPr>
            <p:ph type="title"/>
          </p:nvPr>
        </p:nvSpPr>
        <p:spPr/>
        <p:txBody>
          <a:bodyPr/>
          <a:lstStyle/>
          <a:p>
            <a:r>
              <a:rPr lang="en-US" altLang="en-US" dirty="0"/>
              <a:t>False </a:t>
            </a:r>
            <a:r>
              <a:rPr lang="en-US" altLang="en-US" dirty="0" smtClean="0"/>
              <a:t>Solutions</a:t>
            </a:r>
            <a:endParaRPr lang="en-US" altLang="en-US" dirty="0"/>
          </a:p>
        </p:txBody>
      </p:sp>
      <p:sp>
        <p:nvSpPr>
          <p:cNvPr id="2527235" name="Rectangle 3"/>
          <p:cNvSpPr>
            <a:spLocks noGrp="1" noChangeArrowheads="1"/>
          </p:cNvSpPr>
          <p:nvPr>
            <p:ph type="body" idx="1"/>
          </p:nvPr>
        </p:nvSpPr>
        <p:spPr>
          <a:xfrm>
            <a:off x="576263" y="1162613"/>
            <a:ext cx="7991475" cy="5548737"/>
          </a:xfrm>
        </p:spPr>
        <p:txBody>
          <a:bodyPr/>
          <a:lstStyle/>
          <a:p>
            <a:r>
              <a:rPr lang="en-US" altLang="en-US" dirty="0"/>
              <a:t>The problem with </a:t>
            </a:r>
            <a:r>
              <a:rPr lang="en-US" altLang="en-US" dirty="0" smtClean="0"/>
              <a:t>abstraction is </a:t>
            </a:r>
            <a:r>
              <a:rPr lang="en-US" altLang="en-US" dirty="0"/>
              <a:t>the possibility of false </a:t>
            </a:r>
            <a:r>
              <a:rPr lang="en-US" altLang="en-US" dirty="0" smtClean="0"/>
              <a:t>solutions.</a:t>
            </a:r>
          </a:p>
          <a:p>
            <a:r>
              <a:rPr lang="en-US" altLang="en-US" dirty="0" smtClean="0"/>
              <a:t>Good Example:  To fly from Vancouver to Dresden, I can abstract to the problem of flying from Canada to Germany, and then fill in the details (YVR-&gt;FRA, FRA-&gt;DRS)</a:t>
            </a:r>
          </a:p>
          <a:p>
            <a:r>
              <a:rPr lang="en-US" altLang="en-US" dirty="0" smtClean="0">
                <a:solidFill>
                  <a:schemeClr val="tx2"/>
                </a:solidFill>
              </a:rPr>
              <a:t>Bad Example:  To bicycle from Vancouver to Dresden, I can abstract to the problem of bicycling from Canada to Germany.  It is possible to bicycle from Canada to France (from Newfoundland on a ferry to Ile St. Pierre, a small French island), and from France to Germany.  But this abstract solution doesn’t correspond to any concrete solution!</a:t>
            </a:r>
          </a:p>
          <a:p>
            <a:r>
              <a:rPr lang="en-US" altLang="en-US" dirty="0" smtClean="0">
                <a:solidFill>
                  <a:schemeClr val="bg1"/>
                </a:solidFill>
              </a:rPr>
              <a:t>Must refine the abstraction!</a:t>
            </a:r>
            <a:endParaRPr lang="en-US" altLang="en-US" dirty="0">
              <a:solidFill>
                <a:schemeClr val="bg1"/>
              </a:solidFill>
            </a:endParaRPr>
          </a:p>
        </p:txBody>
      </p:sp>
    </p:spTree>
    <p:extLst>
      <p:ext uri="{BB962C8B-B14F-4D97-AF65-F5344CB8AC3E}">
        <p14:creationId xmlns:p14="http://schemas.microsoft.com/office/powerpoint/2010/main" val="137875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7234" name="Rectangle 2"/>
          <p:cNvSpPr>
            <a:spLocks noGrp="1" noChangeArrowheads="1"/>
          </p:cNvSpPr>
          <p:nvPr>
            <p:ph type="title"/>
          </p:nvPr>
        </p:nvSpPr>
        <p:spPr/>
        <p:txBody>
          <a:bodyPr/>
          <a:lstStyle/>
          <a:p>
            <a:r>
              <a:rPr lang="en-US" altLang="en-US" dirty="0"/>
              <a:t>False </a:t>
            </a:r>
            <a:r>
              <a:rPr lang="en-US" altLang="en-US" dirty="0" smtClean="0"/>
              <a:t>Solutions</a:t>
            </a:r>
            <a:endParaRPr lang="en-US" altLang="en-US" dirty="0"/>
          </a:p>
        </p:txBody>
      </p:sp>
      <p:sp>
        <p:nvSpPr>
          <p:cNvPr id="2527235" name="Rectangle 3"/>
          <p:cNvSpPr>
            <a:spLocks noGrp="1" noChangeArrowheads="1"/>
          </p:cNvSpPr>
          <p:nvPr>
            <p:ph type="body" idx="1"/>
          </p:nvPr>
        </p:nvSpPr>
        <p:spPr>
          <a:xfrm>
            <a:off x="576263" y="1162613"/>
            <a:ext cx="7991475" cy="5548737"/>
          </a:xfrm>
        </p:spPr>
        <p:txBody>
          <a:bodyPr/>
          <a:lstStyle/>
          <a:p>
            <a:r>
              <a:rPr lang="en-US" altLang="en-US" dirty="0"/>
              <a:t>The problem with </a:t>
            </a:r>
            <a:r>
              <a:rPr lang="en-US" altLang="en-US" dirty="0" smtClean="0"/>
              <a:t>abstraction is </a:t>
            </a:r>
            <a:r>
              <a:rPr lang="en-US" altLang="en-US" dirty="0"/>
              <a:t>the possibility of false </a:t>
            </a:r>
            <a:r>
              <a:rPr lang="en-US" altLang="en-US" dirty="0" smtClean="0"/>
              <a:t>solutions.</a:t>
            </a:r>
          </a:p>
          <a:p>
            <a:r>
              <a:rPr lang="en-US" altLang="en-US" dirty="0" smtClean="0"/>
              <a:t>Good Example:  To fly from Vancouver to Dresden, I can abstract to the problem of flying from Canada to Germany, and then fill in the details (YVR-&gt;FRA, FRA-&gt;DRS)</a:t>
            </a:r>
          </a:p>
          <a:p>
            <a:r>
              <a:rPr lang="en-US" altLang="en-US" dirty="0" smtClean="0">
                <a:solidFill>
                  <a:schemeClr val="tx2"/>
                </a:solidFill>
              </a:rPr>
              <a:t>Bad Example:  To bicycle from Vancouver to Dresden, I can abstract to the problem of bicycling from Canada to Germany.  It is possible to bicycle from Canada to France (from Newfoundland on a ferry to Ile St. Pierre, a small French island), and from France to Germany.  But this abstract solution doesn’t correspond to any concrete solution!</a:t>
            </a:r>
          </a:p>
          <a:p>
            <a:r>
              <a:rPr lang="en-US" altLang="en-US" dirty="0" smtClean="0">
                <a:solidFill>
                  <a:schemeClr val="bg1"/>
                </a:solidFill>
              </a:rPr>
              <a:t>Must refine the abstraction!</a:t>
            </a:r>
            <a:endParaRPr lang="en-US" altLang="en-US" dirty="0">
              <a:solidFill>
                <a:schemeClr val="bg1"/>
              </a:solidFill>
            </a:endParaRPr>
          </a:p>
        </p:txBody>
      </p:sp>
      <p:pic>
        <p:nvPicPr>
          <p:cNvPr id="501762" name="Picture 2" descr="C:\Users\ajh\Desktop\cartevenir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566" y="0"/>
            <a:ext cx="6191250" cy="4381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49" y="6573329"/>
            <a:ext cx="6506461" cy="276999"/>
          </a:xfrm>
          <a:prstGeom prst="rect">
            <a:avLst/>
          </a:prstGeom>
          <a:noFill/>
        </p:spPr>
        <p:txBody>
          <a:bodyPr wrap="none" rtlCol="0">
            <a:spAutoFit/>
          </a:bodyPr>
          <a:lstStyle/>
          <a:p>
            <a:r>
              <a:rPr lang="en-CA" sz="1200" dirty="0" smtClean="0"/>
              <a:t>Map is from </a:t>
            </a:r>
            <a:r>
              <a:rPr lang="en-CA" sz="1200" dirty="0" smtClean="0">
                <a:hlinkClick r:id="rId4"/>
              </a:rPr>
              <a:t>www.tourisme-saint-pierre-et-miquelon.com</a:t>
            </a:r>
            <a:r>
              <a:rPr lang="en-CA" sz="1200" dirty="0" smtClean="0"/>
              <a:t>, which doesn’t assert copyright on it.</a:t>
            </a:r>
            <a:endParaRPr lang="en-CA" sz="1200" dirty="0"/>
          </a:p>
        </p:txBody>
      </p:sp>
    </p:spTree>
    <p:extLst>
      <p:ext uri="{BB962C8B-B14F-4D97-AF65-F5344CB8AC3E}">
        <p14:creationId xmlns:p14="http://schemas.microsoft.com/office/powerpoint/2010/main" val="4232105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7234" name="Rectangle 2"/>
          <p:cNvSpPr>
            <a:spLocks noGrp="1" noChangeArrowheads="1"/>
          </p:cNvSpPr>
          <p:nvPr>
            <p:ph type="title"/>
          </p:nvPr>
        </p:nvSpPr>
        <p:spPr/>
        <p:txBody>
          <a:bodyPr/>
          <a:lstStyle/>
          <a:p>
            <a:r>
              <a:rPr lang="en-US" altLang="en-US" dirty="0"/>
              <a:t>False </a:t>
            </a:r>
            <a:r>
              <a:rPr lang="en-US" altLang="en-US" dirty="0" smtClean="0"/>
              <a:t>Solutions</a:t>
            </a:r>
            <a:endParaRPr lang="en-US" altLang="en-US" dirty="0"/>
          </a:p>
        </p:txBody>
      </p:sp>
      <p:sp>
        <p:nvSpPr>
          <p:cNvPr id="2527235" name="Rectangle 3"/>
          <p:cNvSpPr>
            <a:spLocks noGrp="1" noChangeArrowheads="1"/>
          </p:cNvSpPr>
          <p:nvPr>
            <p:ph type="body" idx="1"/>
          </p:nvPr>
        </p:nvSpPr>
        <p:spPr>
          <a:xfrm>
            <a:off x="576263" y="1162613"/>
            <a:ext cx="7991475" cy="5548737"/>
          </a:xfrm>
        </p:spPr>
        <p:txBody>
          <a:bodyPr/>
          <a:lstStyle/>
          <a:p>
            <a:r>
              <a:rPr lang="en-US" altLang="en-US" dirty="0"/>
              <a:t>The problem with </a:t>
            </a:r>
            <a:r>
              <a:rPr lang="en-US" altLang="en-US" dirty="0" smtClean="0"/>
              <a:t>abstraction is </a:t>
            </a:r>
            <a:r>
              <a:rPr lang="en-US" altLang="en-US" dirty="0"/>
              <a:t>the possibility of false </a:t>
            </a:r>
            <a:r>
              <a:rPr lang="en-US" altLang="en-US" dirty="0" smtClean="0"/>
              <a:t>solutions.</a:t>
            </a:r>
          </a:p>
          <a:p>
            <a:r>
              <a:rPr lang="en-US" altLang="en-US" dirty="0" smtClean="0"/>
              <a:t>Good Example:  To fly from Vancouver to Dresden, I can abstract to the problem of flying from Canada to Germany, and then fill in the details (YVR-&gt;FRA, FRA-&gt;DRS)</a:t>
            </a:r>
          </a:p>
          <a:p>
            <a:r>
              <a:rPr lang="en-US" altLang="en-US" dirty="0" smtClean="0">
                <a:solidFill>
                  <a:schemeClr val="tx2"/>
                </a:solidFill>
              </a:rPr>
              <a:t>Bad Example:  To bicycle from Vancouver to Dresden, I can abstract to the problem of bicycling from Canada to Germany.  It is possible to bicycle from Canada to France (from Newfoundland on a ferry to Ile St. Pierre, a small French island), and from France to Germany.  But this abstract solution doesn’t correspond to any concrete solution!</a:t>
            </a:r>
          </a:p>
          <a:p>
            <a:r>
              <a:rPr lang="en-US" altLang="en-US" dirty="0" smtClean="0">
                <a:solidFill>
                  <a:schemeClr val="bg1"/>
                </a:solidFill>
              </a:rPr>
              <a:t>Must refine the abstraction!</a:t>
            </a:r>
            <a:endParaRPr lang="en-US" altLang="en-US" dirty="0">
              <a:solidFill>
                <a:schemeClr val="bg1"/>
              </a:solidFill>
            </a:endParaRPr>
          </a:p>
        </p:txBody>
      </p:sp>
    </p:spTree>
    <p:extLst>
      <p:ext uri="{BB962C8B-B14F-4D97-AF65-F5344CB8AC3E}">
        <p14:creationId xmlns:p14="http://schemas.microsoft.com/office/powerpoint/2010/main" val="2261507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7234" name="Rectangle 2"/>
          <p:cNvSpPr>
            <a:spLocks noGrp="1" noChangeArrowheads="1"/>
          </p:cNvSpPr>
          <p:nvPr>
            <p:ph type="title"/>
          </p:nvPr>
        </p:nvSpPr>
        <p:spPr/>
        <p:txBody>
          <a:bodyPr/>
          <a:lstStyle/>
          <a:p>
            <a:r>
              <a:rPr lang="en-US" altLang="en-US" dirty="0"/>
              <a:t>False </a:t>
            </a:r>
            <a:r>
              <a:rPr lang="en-US" altLang="en-US" dirty="0" smtClean="0"/>
              <a:t>Solutions</a:t>
            </a:r>
            <a:endParaRPr lang="en-US" altLang="en-US" dirty="0"/>
          </a:p>
        </p:txBody>
      </p:sp>
      <p:sp>
        <p:nvSpPr>
          <p:cNvPr id="2527235" name="Rectangle 3"/>
          <p:cNvSpPr>
            <a:spLocks noGrp="1" noChangeArrowheads="1"/>
          </p:cNvSpPr>
          <p:nvPr>
            <p:ph type="body" idx="1"/>
          </p:nvPr>
        </p:nvSpPr>
        <p:spPr>
          <a:xfrm>
            <a:off x="576263" y="1162613"/>
            <a:ext cx="7991475" cy="5548737"/>
          </a:xfrm>
        </p:spPr>
        <p:txBody>
          <a:bodyPr/>
          <a:lstStyle/>
          <a:p>
            <a:r>
              <a:rPr lang="en-US" altLang="en-US" dirty="0"/>
              <a:t>The problem with </a:t>
            </a:r>
            <a:r>
              <a:rPr lang="en-US" altLang="en-US" dirty="0" smtClean="0"/>
              <a:t>abstraction is </a:t>
            </a:r>
            <a:r>
              <a:rPr lang="en-US" altLang="en-US" dirty="0"/>
              <a:t>the possibility of false </a:t>
            </a:r>
            <a:r>
              <a:rPr lang="en-US" altLang="en-US" dirty="0" smtClean="0"/>
              <a:t>solutions.</a:t>
            </a:r>
          </a:p>
          <a:p>
            <a:r>
              <a:rPr lang="en-US" altLang="en-US" dirty="0" smtClean="0"/>
              <a:t>Good Example:  To fly from Vancouver to Dresden, I can abstract to the problem of flying from Canada to Germany, and then fill in the details (YVR-&gt;FRA, FRA-&gt;DRS)</a:t>
            </a:r>
          </a:p>
          <a:p>
            <a:r>
              <a:rPr lang="en-US" altLang="en-US" dirty="0" smtClean="0"/>
              <a:t>Bad Example:  To bicycle from Vancouver to Dresden, I can abstract to the problem of bicycling from Canada to Germany.  It is possible to bicycle from Canada to France (from Newfoundland on a ferry to Ile St. Pierre, a small French island), and from France to Germany.  But this abstract solution doesn’t correspond to any concrete solution!</a:t>
            </a:r>
          </a:p>
          <a:p>
            <a:r>
              <a:rPr lang="en-US" altLang="en-US" dirty="0" smtClean="0">
                <a:solidFill>
                  <a:schemeClr val="tx2"/>
                </a:solidFill>
              </a:rPr>
              <a:t>Must refine the abstraction!</a:t>
            </a:r>
            <a:endParaRPr lang="en-US" altLang="en-US" dirty="0">
              <a:solidFill>
                <a:schemeClr val="tx2"/>
              </a:solidFill>
            </a:endParaRPr>
          </a:p>
        </p:txBody>
      </p:sp>
    </p:spTree>
    <p:extLst>
      <p:ext uri="{BB962C8B-B14F-4D97-AF65-F5344CB8AC3E}">
        <p14:creationId xmlns:p14="http://schemas.microsoft.com/office/powerpoint/2010/main" val="336507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1330"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31" name="Rectangle 3"/>
          <p:cNvSpPr>
            <a:spLocks noChangeArrowheads="1"/>
          </p:cNvSpPr>
          <p:nvPr/>
        </p:nvSpPr>
        <p:spPr bwMode="auto">
          <a:xfrm>
            <a:off x="3132138" y="48688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32"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33"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34"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35"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36"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37"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38"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39"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31340"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41"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42"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43"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44"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45"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46"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47"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48"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49"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50"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51"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52"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53"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54"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55"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56"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57"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58"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59"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60"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61"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62"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63"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64"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65"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66"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67"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68"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69"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70"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71"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72"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73"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74"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75"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76"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77"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78"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79"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80"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81"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82"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83"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84"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85"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86"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87"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88"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89"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90"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91"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92"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93"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94"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95"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96"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97"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398"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399"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00"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01"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02"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03"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04"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05"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06"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07"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08"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09"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10"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11"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12"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13"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14"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15"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16"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17"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18"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19"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1420"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31421"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31422"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23"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24"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25"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26"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27"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28"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29"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1430"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46060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2354"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55"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56"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57"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58"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59"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60"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61"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62"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63"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32364"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65"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66"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67"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68"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69"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70"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71"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72"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73"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74"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75"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76"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77"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78"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79"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80"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81"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82"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83"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84"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85"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86"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87"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88"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89"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90"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91"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92"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93"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94"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95"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96"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97"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398"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399"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00"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01"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02"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03"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04"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05"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06"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07"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08"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09"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10"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11"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12"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13"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14"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15"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16"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17"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18"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19"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20"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21"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22"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23"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24"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25"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26"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27"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28"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29"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30"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31"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32"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33"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34"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35"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36"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37"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38"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39"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40"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41"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42"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43"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2444"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32445"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32446"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47"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48"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49"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50"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51"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52"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53"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2454"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521079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3378"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79"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80" name="Rectangle 4"/>
          <p:cNvSpPr>
            <a:spLocks noChangeArrowheads="1"/>
          </p:cNvSpPr>
          <p:nvPr/>
        </p:nvSpPr>
        <p:spPr bwMode="auto">
          <a:xfrm>
            <a:off x="5003800" y="4868863"/>
            <a:ext cx="1512888"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81"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82"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83"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84"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85"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86"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87"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33388"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89"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390"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91"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392"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93"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394"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95"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396"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397"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398"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399"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00"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01"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02"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03"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04"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05"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06"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07"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08"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09"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10"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11"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12"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13"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14"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15"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16"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17"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18"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19"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20"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21"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22"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23"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24"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25"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26"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27"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28"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29"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30"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31"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32"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33"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34"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35"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36"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37"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38"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39"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40"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41"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42"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43"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44"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45"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46"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47"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48"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49"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50"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51"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52"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53"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54"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55"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56"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57"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58"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59"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60"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61"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62"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63"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64"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65"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66"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67"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3468"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33469"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33470"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71"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72"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73"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74"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75"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76"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77"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3478"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92761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4402"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03"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04" name="Rectangle 4"/>
          <p:cNvSpPr>
            <a:spLocks noChangeArrowheads="1"/>
          </p:cNvSpPr>
          <p:nvPr/>
        </p:nvSpPr>
        <p:spPr bwMode="auto">
          <a:xfrm>
            <a:off x="5003800" y="4868863"/>
            <a:ext cx="1512888"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05" name="Rectangle 5"/>
          <p:cNvSpPr>
            <a:spLocks noChangeArrowheads="1"/>
          </p:cNvSpPr>
          <p:nvPr/>
        </p:nvSpPr>
        <p:spPr bwMode="auto">
          <a:xfrm>
            <a:off x="5003800" y="3141663"/>
            <a:ext cx="1512888"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06" name="Rectangle 6"/>
          <p:cNvSpPr>
            <a:spLocks noChangeArrowheads="1"/>
          </p:cNvSpPr>
          <p:nvPr/>
        </p:nvSpPr>
        <p:spPr bwMode="auto">
          <a:xfrm>
            <a:off x="500380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07"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08"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09"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10"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11"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34412"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13"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14"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15"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16"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17"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18"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19"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20"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21"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22"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23"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24"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25"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26"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27"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28"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29"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30"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31"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32"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33"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34"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35"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36"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37"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38"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39"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40"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41"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42"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43"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44"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45"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46"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47"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48"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49"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50"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51"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52"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53"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54"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55"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56"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57"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58"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59"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60"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61"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62"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63"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64"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65"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66"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67"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68"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69"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70"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71"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72"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73"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74"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75"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76"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77"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78"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79"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80"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81"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82"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83"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84"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85"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86"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87"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88"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89"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90"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91"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4492"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34493"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34494"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95"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96"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97"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98"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499"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500"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501"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4502"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93976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5426"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27"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28" name="Rectangle 4"/>
          <p:cNvSpPr>
            <a:spLocks noChangeArrowheads="1"/>
          </p:cNvSpPr>
          <p:nvPr/>
        </p:nvSpPr>
        <p:spPr bwMode="auto">
          <a:xfrm>
            <a:off x="5003800" y="4868863"/>
            <a:ext cx="1512888"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29" name="Rectangle 5"/>
          <p:cNvSpPr>
            <a:spLocks noChangeArrowheads="1"/>
          </p:cNvSpPr>
          <p:nvPr/>
        </p:nvSpPr>
        <p:spPr bwMode="auto">
          <a:xfrm>
            <a:off x="5003800" y="3141663"/>
            <a:ext cx="1512888"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30" name="Rectangle 6"/>
          <p:cNvSpPr>
            <a:spLocks noChangeArrowheads="1"/>
          </p:cNvSpPr>
          <p:nvPr/>
        </p:nvSpPr>
        <p:spPr bwMode="auto">
          <a:xfrm>
            <a:off x="5003800" y="1412875"/>
            <a:ext cx="1512888" cy="1439863"/>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31"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32"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33"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34"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35" name="Rectangle 11"/>
          <p:cNvSpPr>
            <a:spLocks noGrp="1" noChangeArrowheads="1"/>
          </p:cNvSpPr>
          <p:nvPr>
            <p:ph type="title"/>
          </p:nvPr>
        </p:nvSpPr>
        <p:spPr>
          <a:xfrm>
            <a:off x="457200" y="457200"/>
            <a:ext cx="8686800" cy="884238"/>
          </a:xfrm>
        </p:spPr>
        <p:txBody>
          <a:bodyPr/>
          <a:lstStyle/>
          <a:p>
            <a:r>
              <a:rPr lang="en-US" altLang="en-US" sz="4000"/>
              <a:t>Explore smaller abstract state space.</a:t>
            </a:r>
          </a:p>
        </p:txBody>
      </p:sp>
      <p:sp>
        <p:nvSpPr>
          <p:cNvPr id="2535436"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37"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38"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39"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40"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41"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42"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43"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44"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45"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46"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47"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48"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49"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50"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51"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52"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53"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54"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55"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56"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57"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58"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59"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60"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61"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62"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63"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64"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65"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66"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67"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68"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69"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70"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71"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72"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73"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74"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75"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76"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77"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78"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79"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80"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81"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82"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83"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84"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85"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86"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87"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88"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89"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90"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91"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92"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93"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94"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95"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96"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97"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498"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499"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00"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01"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02"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503"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04"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05"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506"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07"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508"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509"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10"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511"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512"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13"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514"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15"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5516"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35517"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35518"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19"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20"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21"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22"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23"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24"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25"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5526"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2276927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6450" name="Rectangle 2"/>
          <p:cNvSpPr>
            <a:spLocks noChangeArrowheads="1"/>
          </p:cNvSpPr>
          <p:nvPr/>
        </p:nvSpPr>
        <p:spPr bwMode="auto">
          <a:xfrm>
            <a:off x="125888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51" name="Rectangle 3"/>
          <p:cNvSpPr>
            <a:spLocks noChangeArrowheads="1"/>
          </p:cNvSpPr>
          <p:nvPr/>
        </p:nvSpPr>
        <p:spPr bwMode="auto">
          <a:xfrm>
            <a:off x="3132138" y="4868863"/>
            <a:ext cx="1512887"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52" name="Rectangle 4"/>
          <p:cNvSpPr>
            <a:spLocks noChangeArrowheads="1"/>
          </p:cNvSpPr>
          <p:nvPr/>
        </p:nvSpPr>
        <p:spPr bwMode="auto">
          <a:xfrm>
            <a:off x="5003800" y="4868863"/>
            <a:ext cx="1512888"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53" name="Rectangle 5"/>
          <p:cNvSpPr>
            <a:spLocks noChangeArrowheads="1"/>
          </p:cNvSpPr>
          <p:nvPr/>
        </p:nvSpPr>
        <p:spPr bwMode="auto">
          <a:xfrm>
            <a:off x="5003800" y="3141663"/>
            <a:ext cx="1512888" cy="1439862"/>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54" name="Rectangle 6"/>
          <p:cNvSpPr>
            <a:spLocks noChangeArrowheads="1"/>
          </p:cNvSpPr>
          <p:nvPr/>
        </p:nvSpPr>
        <p:spPr bwMode="auto">
          <a:xfrm>
            <a:off x="5003800" y="1412875"/>
            <a:ext cx="1512888" cy="1439863"/>
          </a:xfrm>
          <a:prstGeom prst="rect">
            <a:avLst/>
          </a:prstGeom>
          <a:solidFill>
            <a:srgbClr val="FFFF00"/>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55"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56"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57"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58"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59" name="Rectangle 11"/>
          <p:cNvSpPr>
            <a:spLocks noGrp="1" noChangeArrowheads="1"/>
          </p:cNvSpPr>
          <p:nvPr>
            <p:ph type="title"/>
          </p:nvPr>
        </p:nvSpPr>
        <p:spPr>
          <a:xfrm>
            <a:off x="457200" y="457200"/>
            <a:ext cx="8686800" cy="884238"/>
          </a:xfrm>
        </p:spPr>
        <p:txBody>
          <a:bodyPr/>
          <a:lstStyle/>
          <a:p>
            <a:r>
              <a:rPr lang="en-US" altLang="en-US"/>
              <a:t>False error trace to target!</a:t>
            </a:r>
          </a:p>
        </p:txBody>
      </p:sp>
      <p:sp>
        <p:nvSpPr>
          <p:cNvPr id="2536460"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61"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62"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63"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64"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65"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66"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67"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68"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69"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70"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71"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72"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73"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74"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75"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76"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77"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78"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79"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80"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81"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82"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83"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84"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85"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86"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87"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88"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89"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90"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91"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92"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93"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94"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495"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96"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97"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98"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499"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00"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01"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02"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03"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04"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05"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06"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07"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08"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09"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10"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11"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12"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13"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14"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15"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16"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17"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18"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19"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20"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21"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22"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23"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24"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25"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26"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27"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28"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29"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30"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31"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32"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33"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34"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35"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36"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37"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38"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39"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6540"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36541"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36542"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43"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44"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45"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46"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47"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48" name="Line 100"/>
          <p:cNvSpPr>
            <a:spLocks noChangeShapeType="1"/>
          </p:cNvSpPr>
          <p:nvPr/>
        </p:nvSpPr>
        <p:spPr bwMode="auto">
          <a:xfrm>
            <a:off x="5795963"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49"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6550"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86705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9</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67274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7576" name="Rectangle 104"/>
          <p:cNvSpPr>
            <a:spLocks noChangeArrowheads="1"/>
          </p:cNvSpPr>
          <p:nvPr/>
        </p:nvSpPr>
        <p:spPr bwMode="auto">
          <a:xfrm>
            <a:off x="5867400" y="1379538"/>
            <a:ext cx="635000" cy="5254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75" name="Rectangle 103"/>
          <p:cNvSpPr>
            <a:spLocks noChangeArrowheads="1"/>
          </p:cNvSpPr>
          <p:nvPr/>
        </p:nvSpPr>
        <p:spPr bwMode="auto">
          <a:xfrm>
            <a:off x="5867400" y="2286000"/>
            <a:ext cx="635000" cy="5254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74" name="Rectangle 2"/>
          <p:cNvSpPr>
            <a:spLocks noChangeArrowheads="1"/>
          </p:cNvSpPr>
          <p:nvPr/>
        </p:nvSpPr>
        <p:spPr bwMode="auto">
          <a:xfrm>
            <a:off x="1258888" y="48688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75" name="Rectangle 3"/>
          <p:cNvSpPr>
            <a:spLocks noChangeArrowheads="1"/>
          </p:cNvSpPr>
          <p:nvPr/>
        </p:nvSpPr>
        <p:spPr bwMode="auto">
          <a:xfrm>
            <a:off x="3132138" y="48688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76" name="Rectangle 4"/>
          <p:cNvSpPr>
            <a:spLocks noChangeArrowheads="1"/>
          </p:cNvSpPr>
          <p:nvPr/>
        </p:nvSpPr>
        <p:spPr bwMode="auto">
          <a:xfrm>
            <a:off x="5003800" y="48688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77" name="Rectangle 5"/>
          <p:cNvSpPr>
            <a:spLocks noChangeArrowheads="1"/>
          </p:cNvSpPr>
          <p:nvPr/>
        </p:nvSpPr>
        <p:spPr bwMode="auto">
          <a:xfrm>
            <a:off x="5003800" y="3141663"/>
            <a:ext cx="1512888"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78" name="Rectangle 6"/>
          <p:cNvSpPr>
            <a:spLocks noChangeArrowheads="1"/>
          </p:cNvSpPr>
          <p:nvPr/>
        </p:nvSpPr>
        <p:spPr bwMode="auto">
          <a:xfrm>
            <a:off x="5003800" y="1412875"/>
            <a:ext cx="635000"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79" name="Rectangle 7"/>
          <p:cNvSpPr>
            <a:spLocks noChangeArrowheads="1"/>
          </p:cNvSpPr>
          <p:nvPr/>
        </p:nvSpPr>
        <p:spPr bwMode="auto">
          <a:xfrm>
            <a:off x="3130550" y="1412875"/>
            <a:ext cx="1512888"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80" name="Rectangle 8"/>
          <p:cNvSpPr>
            <a:spLocks noChangeArrowheads="1"/>
          </p:cNvSpPr>
          <p:nvPr/>
        </p:nvSpPr>
        <p:spPr bwMode="auto">
          <a:xfrm>
            <a:off x="313213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81" name="Rectangle 9"/>
          <p:cNvSpPr>
            <a:spLocks noChangeArrowheads="1"/>
          </p:cNvSpPr>
          <p:nvPr/>
        </p:nvSpPr>
        <p:spPr bwMode="auto">
          <a:xfrm>
            <a:off x="1258888" y="3141663"/>
            <a:ext cx="1512887" cy="1439862"/>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82" name="Rectangle 10"/>
          <p:cNvSpPr>
            <a:spLocks noChangeArrowheads="1"/>
          </p:cNvSpPr>
          <p:nvPr/>
        </p:nvSpPr>
        <p:spPr bwMode="auto">
          <a:xfrm>
            <a:off x="1258888" y="1412875"/>
            <a:ext cx="1512887" cy="1439863"/>
          </a:xfrm>
          <a:prstGeom prst="rect">
            <a:avLst/>
          </a:prstGeom>
          <a:solidFill>
            <a:srgbClr val="FFFF00">
              <a:alpha val="45000"/>
            </a:srgbClr>
          </a:solidFill>
          <a:ln w="9525" cap="rnd" algn="ctr">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83" name="Rectangle 11"/>
          <p:cNvSpPr>
            <a:spLocks noGrp="1" noChangeArrowheads="1"/>
          </p:cNvSpPr>
          <p:nvPr>
            <p:ph type="title"/>
          </p:nvPr>
        </p:nvSpPr>
        <p:spPr/>
        <p:txBody>
          <a:bodyPr/>
          <a:lstStyle/>
          <a:p>
            <a:r>
              <a:rPr lang="en-US" altLang="en-US"/>
              <a:t>Must Refine Abstraction</a:t>
            </a:r>
          </a:p>
        </p:txBody>
      </p:sp>
      <p:sp>
        <p:nvSpPr>
          <p:cNvPr id="2537484" name="Oval 12"/>
          <p:cNvSpPr>
            <a:spLocks noChangeArrowheads="1"/>
          </p:cNvSpPr>
          <p:nvPr/>
        </p:nvSpPr>
        <p:spPr bwMode="auto">
          <a:xfrm>
            <a:off x="1403350"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85" name="Line 13"/>
          <p:cNvSpPr>
            <a:spLocks noChangeShapeType="1"/>
          </p:cNvSpPr>
          <p:nvPr/>
        </p:nvSpPr>
        <p:spPr bwMode="auto">
          <a:xfrm>
            <a:off x="1547813"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486" name="Oval 14"/>
          <p:cNvSpPr>
            <a:spLocks noChangeArrowheads="1"/>
          </p:cNvSpPr>
          <p:nvPr/>
        </p:nvSpPr>
        <p:spPr bwMode="auto">
          <a:xfrm>
            <a:off x="140335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87" name="Line 15"/>
          <p:cNvSpPr>
            <a:spLocks noChangeShapeType="1"/>
          </p:cNvSpPr>
          <p:nvPr/>
        </p:nvSpPr>
        <p:spPr bwMode="auto">
          <a:xfrm>
            <a:off x="154781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488" name="Oval 16"/>
          <p:cNvSpPr>
            <a:spLocks noChangeArrowheads="1"/>
          </p:cNvSpPr>
          <p:nvPr/>
        </p:nvSpPr>
        <p:spPr bwMode="auto">
          <a:xfrm>
            <a:off x="140335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89" name="Line 17"/>
          <p:cNvSpPr>
            <a:spLocks noChangeShapeType="1"/>
          </p:cNvSpPr>
          <p:nvPr/>
        </p:nvSpPr>
        <p:spPr bwMode="auto">
          <a:xfrm>
            <a:off x="1547813"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490" name="Oval 18"/>
          <p:cNvSpPr>
            <a:spLocks noChangeArrowheads="1"/>
          </p:cNvSpPr>
          <p:nvPr/>
        </p:nvSpPr>
        <p:spPr bwMode="auto">
          <a:xfrm>
            <a:off x="140335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91" name="Line 19"/>
          <p:cNvSpPr>
            <a:spLocks noChangeShapeType="1"/>
          </p:cNvSpPr>
          <p:nvPr/>
        </p:nvSpPr>
        <p:spPr bwMode="auto">
          <a:xfrm>
            <a:off x="1692275"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492" name="Line 20"/>
          <p:cNvSpPr>
            <a:spLocks noChangeShapeType="1"/>
          </p:cNvSpPr>
          <p:nvPr/>
        </p:nvSpPr>
        <p:spPr bwMode="auto">
          <a:xfrm>
            <a:off x="1692275"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493" name="Line 21"/>
          <p:cNvSpPr>
            <a:spLocks noChangeShapeType="1"/>
          </p:cNvSpPr>
          <p:nvPr/>
        </p:nvSpPr>
        <p:spPr bwMode="auto">
          <a:xfrm>
            <a:off x="1692275"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494" name="Oval 22"/>
          <p:cNvSpPr>
            <a:spLocks noChangeArrowheads="1"/>
          </p:cNvSpPr>
          <p:nvPr/>
        </p:nvSpPr>
        <p:spPr bwMode="auto">
          <a:xfrm>
            <a:off x="140335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95" name="Line 23"/>
          <p:cNvSpPr>
            <a:spLocks noChangeShapeType="1"/>
          </p:cNvSpPr>
          <p:nvPr/>
        </p:nvSpPr>
        <p:spPr bwMode="auto">
          <a:xfrm>
            <a:off x="1692275"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496" name="Line 24"/>
          <p:cNvSpPr>
            <a:spLocks noChangeShapeType="1"/>
          </p:cNvSpPr>
          <p:nvPr/>
        </p:nvSpPr>
        <p:spPr bwMode="auto">
          <a:xfrm>
            <a:off x="154781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497" name="Oval 25"/>
          <p:cNvSpPr>
            <a:spLocks noChangeArrowheads="1"/>
          </p:cNvSpPr>
          <p:nvPr/>
        </p:nvSpPr>
        <p:spPr bwMode="auto">
          <a:xfrm>
            <a:off x="1403350" y="5875338"/>
            <a:ext cx="288925" cy="288925"/>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498" name="Line 26"/>
          <p:cNvSpPr>
            <a:spLocks noChangeShapeType="1"/>
          </p:cNvSpPr>
          <p:nvPr/>
        </p:nvSpPr>
        <p:spPr bwMode="auto">
          <a:xfrm>
            <a:off x="1692275"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499" name="Oval 27"/>
          <p:cNvSpPr>
            <a:spLocks noChangeArrowheads="1"/>
          </p:cNvSpPr>
          <p:nvPr/>
        </p:nvSpPr>
        <p:spPr bwMode="auto">
          <a:xfrm>
            <a:off x="233838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00" name="Line 28"/>
          <p:cNvSpPr>
            <a:spLocks noChangeShapeType="1"/>
          </p:cNvSpPr>
          <p:nvPr/>
        </p:nvSpPr>
        <p:spPr bwMode="auto">
          <a:xfrm>
            <a:off x="248285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01" name="Oval 29"/>
          <p:cNvSpPr>
            <a:spLocks noChangeArrowheads="1"/>
          </p:cNvSpPr>
          <p:nvPr/>
        </p:nvSpPr>
        <p:spPr bwMode="auto">
          <a:xfrm>
            <a:off x="233838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02" name="Line 30"/>
          <p:cNvSpPr>
            <a:spLocks noChangeShapeType="1"/>
          </p:cNvSpPr>
          <p:nvPr/>
        </p:nvSpPr>
        <p:spPr bwMode="auto">
          <a:xfrm>
            <a:off x="2482850"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03" name="Oval 31"/>
          <p:cNvSpPr>
            <a:spLocks noChangeArrowheads="1"/>
          </p:cNvSpPr>
          <p:nvPr/>
        </p:nvSpPr>
        <p:spPr bwMode="auto">
          <a:xfrm>
            <a:off x="233838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04" name="Oval 32"/>
          <p:cNvSpPr>
            <a:spLocks noChangeArrowheads="1"/>
          </p:cNvSpPr>
          <p:nvPr/>
        </p:nvSpPr>
        <p:spPr bwMode="auto">
          <a:xfrm>
            <a:off x="233838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05" name="Line 33"/>
          <p:cNvSpPr>
            <a:spLocks noChangeShapeType="1"/>
          </p:cNvSpPr>
          <p:nvPr/>
        </p:nvSpPr>
        <p:spPr bwMode="auto">
          <a:xfrm>
            <a:off x="262731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06" name="Line 34"/>
          <p:cNvSpPr>
            <a:spLocks noChangeShapeType="1"/>
          </p:cNvSpPr>
          <p:nvPr/>
        </p:nvSpPr>
        <p:spPr bwMode="auto">
          <a:xfrm>
            <a:off x="2627313"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07" name="Line 35"/>
          <p:cNvSpPr>
            <a:spLocks noChangeShapeType="1"/>
          </p:cNvSpPr>
          <p:nvPr/>
        </p:nvSpPr>
        <p:spPr bwMode="auto">
          <a:xfrm>
            <a:off x="2627313"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08" name="Oval 36"/>
          <p:cNvSpPr>
            <a:spLocks noChangeArrowheads="1"/>
          </p:cNvSpPr>
          <p:nvPr/>
        </p:nvSpPr>
        <p:spPr bwMode="auto">
          <a:xfrm>
            <a:off x="233838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09" name="Line 37"/>
          <p:cNvSpPr>
            <a:spLocks noChangeShapeType="1"/>
          </p:cNvSpPr>
          <p:nvPr/>
        </p:nvSpPr>
        <p:spPr bwMode="auto">
          <a:xfrm>
            <a:off x="262731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10" name="Line 38"/>
          <p:cNvSpPr>
            <a:spLocks noChangeShapeType="1"/>
          </p:cNvSpPr>
          <p:nvPr/>
        </p:nvSpPr>
        <p:spPr bwMode="auto">
          <a:xfrm>
            <a:off x="248285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11" name="Oval 39"/>
          <p:cNvSpPr>
            <a:spLocks noChangeArrowheads="1"/>
          </p:cNvSpPr>
          <p:nvPr/>
        </p:nvSpPr>
        <p:spPr bwMode="auto">
          <a:xfrm>
            <a:off x="233838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12" name="Line 40"/>
          <p:cNvSpPr>
            <a:spLocks noChangeShapeType="1"/>
          </p:cNvSpPr>
          <p:nvPr/>
        </p:nvSpPr>
        <p:spPr bwMode="auto">
          <a:xfrm>
            <a:off x="2627313"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13" name="Oval 41"/>
          <p:cNvSpPr>
            <a:spLocks noChangeArrowheads="1"/>
          </p:cNvSpPr>
          <p:nvPr/>
        </p:nvSpPr>
        <p:spPr bwMode="auto">
          <a:xfrm>
            <a:off x="3275013"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14" name="Line 42"/>
          <p:cNvSpPr>
            <a:spLocks noChangeShapeType="1"/>
          </p:cNvSpPr>
          <p:nvPr/>
        </p:nvSpPr>
        <p:spPr bwMode="auto">
          <a:xfrm>
            <a:off x="3419475"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15" name="Oval 43"/>
          <p:cNvSpPr>
            <a:spLocks noChangeArrowheads="1"/>
          </p:cNvSpPr>
          <p:nvPr/>
        </p:nvSpPr>
        <p:spPr bwMode="auto">
          <a:xfrm>
            <a:off x="3275013"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16" name="Oval 44"/>
          <p:cNvSpPr>
            <a:spLocks noChangeArrowheads="1"/>
          </p:cNvSpPr>
          <p:nvPr/>
        </p:nvSpPr>
        <p:spPr bwMode="auto">
          <a:xfrm>
            <a:off x="3275013"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17" name="Line 45"/>
          <p:cNvSpPr>
            <a:spLocks noChangeShapeType="1"/>
          </p:cNvSpPr>
          <p:nvPr/>
        </p:nvSpPr>
        <p:spPr bwMode="auto">
          <a:xfrm>
            <a:off x="3419475"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18" name="Oval 46"/>
          <p:cNvSpPr>
            <a:spLocks noChangeArrowheads="1"/>
          </p:cNvSpPr>
          <p:nvPr/>
        </p:nvSpPr>
        <p:spPr bwMode="auto">
          <a:xfrm>
            <a:off x="3275013"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19" name="Line 47"/>
          <p:cNvSpPr>
            <a:spLocks noChangeShapeType="1"/>
          </p:cNvSpPr>
          <p:nvPr/>
        </p:nvSpPr>
        <p:spPr bwMode="auto">
          <a:xfrm>
            <a:off x="3563938"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20" name="Line 48"/>
          <p:cNvSpPr>
            <a:spLocks noChangeShapeType="1"/>
          </p:cNvSpPr>
          <p:nvPr/>
        </p:nvSpPr>
        <p:spPr bwMode="auto">
          <a:xfrm>
            <a:off x="3563938"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21" name="Line 49"/>
          <p:cNvSpPr>
            <a:spLocks noChangeShapeType="1"/>
          </p:cNvSpPr>
          <p:nvPr/>
        </p:nvSpPr>
        <p:spPr bwMode="auto">
          <a:xfrm>
            <a:off x="3563938"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22" name="Line 50"/>
          <p:cNvSpPr>
            <a:spLocks noChangeShapeType="1"/>
          </p:cNvSpPr>
          <p:nvPr/>
        </p:nvSpPr>
        <p:spPr bwMode="auto">
          <a:xfrm>
            <a:off x="3419475"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23" name="Oval 51"/>
          <p:cNvSpPr>
            <a:spLocks noChangeArrowheads="1"/>
          </p:cNvSpPr>
          <p:nvPr/>
        </p:nvSpPr>
        <p:spPr bwMode="auto">
          <a:xfrm>
            <a:off x="3275013"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24" name="Line 52"/>
          <p:cNvSpPr>
            <a:spLocks noChangeShapeType="1"/>
          </p:cNvSpPr>
          <p:nvPr/>
        </p:nvSpPr>
        <p:spPr bwMode="auto">
          <a:xfrm>
            <a:off x="3563938"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25" name="Line 53"/>
          <p:cNvSpPr>
            <a:spLocks noChangeShapeType="1"/>
          </p:cNvSpPr>
          <p:nvPr/>
        </p:nvSpPr>
        <p:spPr bwMode="auto">
          <a:xfrm>
            <a:off x="3419475"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26" name="Oval 54"/>
          <p:cNvSpPr>
            <a:spLocks noChangeArrowheads="1"/>
          </p:cNvSpPr>
          <p:nvPr/>
        </p:nvSpPr>
        <p:spPr bwMode="auto">
          <a:xfrm>
            <a:off x="3275013"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27" name="Line 55"/>
          <p:cNvSpPr>
            <a:spLocks noChangeShapeType="1"/>
          </p:cNvSpPr>
          <p:nvPr/>
        </p:nvSpPr>
        <p:spPr bwMode="auto">
          <a:xfrm>
            <a:off x="3563938"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28" name="Oval 56"/>
          <p:cNvSpPr>
            <a:spLocks noChangeArrowheads="1"/>
          </p:cNvSpPr>
          <p:nvPr/>
        </p:nvSpPr>
        <p:spPr bwMode="auto">
          <a:xfrm>
            <a:off x="4211638"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29" name="Line 57"/>
          <p:cNvSpPr>
            <a:spLocks noChangeShapeType="1"/>
          </p:cNvSpPr>
          <p:nvPr/>
        </p:nvSpPr>
        <p:spPr bwMode="auto">
          <a:xfrm>
            <a:off x="4356100"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30" name="Oval 58"/>
          <p:cNvSpPr>
            <a:spLocks noChangeArrowheads="1"/>
          </p:cNvSpPr>
          <p:nvPr/>
        </p:nvSpPr>
        <p:spPr bwMode="auto">
          <a:xfrm>
            <a:off x="4211638"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31" name="Oval 59"/>
          <p:cNvSpPr>
            <a:spLocks noChangeArrowheads="1"/>
          </p:cNvSpPr>
          <p:nvPr/>
        </p:nvSpPr>
        <p:spPr bwMode="auto">
          <a:xfrm>
            <a:off x="4211638"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32" name="Line 60"/>
          <p:cNvSpPr>
            <a:spLocks noChangeShapeType="1"/>
          </p:cNvSpPr>
          <p:nvPr/>
        </p:nvSpPr>
        <p:spPr bwMode="auto">
          <a:xfrm>
            <a:off x="4356100"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33" name="Oval 61"/>
          <p:cNvSpPr>
            <a:spLocks noChangeArrowheads="1"/>
          </p:cNvSpPr>
          <p:nvPr/>
        </p:nvSpPr>
        <p:spPr bwMode="auto">
          <a:xfrm>
            <a:off x="4211638"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34" name="Line 62"/>
          <p:cNvSpPr>
            <a:spLocks noChangeShapeType="1"/>
          </p:cNvSpPr>
          <p:nvPr/>
        </p:nvSpPr>
        <p:spPr bwMode="auto">
          <a:xfrm>
            <a:off x="4500563"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35" name="Line 63"/>
          <p:cNvSpPr>
            <a:spLocks noChangeShapeType="1"/>
          </p:cNvSpPr>
          <p:nvPr/>
        </p:nvSpPr>
        <p:spPr bwMode="auto">
          <a:xfrm>
            <a:off x="4500563" y="25638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36" name="Line 64"/>
          <p:cNvSpPr>
            <a:spLocks noChangeShapeType="1"/>
          </p:cNvSpPr>
          <p:nvPr/>
        </p:nvSpPr>
        <p:spPr bwMode="auto">
          <a:xfrm>
            <a:off x="4356100"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37" name="Oval 65"/>
          <p:cNvSpPr>
            <a:spLocks noChangeArrowheads="1"/>
          </p:cNvSpPr>
          <p:nvPr/>
        </p:nvSpPr>
        <p:spPr bwMode="auto">
          <a:xfrm>
            <a:off x="4211638"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38" name="Line 66"/>
          <p:cNvSpPr>
            <a:spLocks noChangeShapeType="1"/>
          </p:cNvSpPr>
          <p:nvPr/>
        </p:nvSpPr>
        <p:spPr bwMode="auto">
          <a:xfrm>
            <a:off x="4500563"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39" name="Line 67"/>
          <p:cNvSpPr>
            <a:spLocks noChangeShapeType="1"/>
          </p:cNvSpPr>
          <p:nvPr/>
        </p:nvSpPr>
        <p:spPr bwMode="auto">
          <a:xfrm>
            <a:off x="4356100"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40" name="Oval 68"/>
          <p:cNvSpPr>
            <a:spLocks noChangeArrowheads="1"/>
          </p:cNvSpPr>
          <p:nvPr/>
        </p:nvSpPr>
        <p:spPr bwMode="auto">
          <a:xfrm>
            <a:off x="4211638"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41" name="Oval 69"/>
          <p:cNvSpPr>
            <a:spLocks noChangeArrowheads="1"/>
          </p:cNvSpPr>
          <p:nvPr/>
        </p:nvSpPr>
        <p:spPr bwMode="auto">
          <a:xfrm>
            <a:off x="5146675" y="15557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42" name="Line 70"/>
          <p:cNvSpPr>
            <a:spLocks noChangeShapeType="1"/>
          </p:cNvSpPr>
          <p:nvPr/>
        </p:nvSpPr>
        <p:spPr bwMode="auto">
          <a:xfrm>
            <a:off x="5291138" y="18446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43" name="Oval 71"/>
          <p:cNvSpPr>
            <a:spLocks noChangeArrowheads="1"/>
          </p:cNvSpPr>
          <p:nvPr/>
        </p:nvSpPr>
        <p:spPr bwMode="auto">
          <a:xfrm>
            <a:off x="5146675"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44" name="Oval 72"/>
          <p:cNvSpPr>
            <a:spLocks noChangeArrowheads="1"/>
          </p:cNvSpPr>
          <p:nvPr/>
        </p:nvSpPr>
        <p:spPr bwMode="auto">
          <a:xfrm>
            <a:off x="5146675"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45" name="Line 73"/>
          <p:cNvSpPr>
            <a:spLocks noChangeShapeType="1"/>
          </p:cNvSpPr>
          <p:nvPr/>
        </p:nvSpPr>
        <p:spPr bwMode="auto">
          <a:xfrm>
            <a:off x="5291138" y="35718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46" name="Oval 74"/>
          <p:cNvSpPr>
            <a:spLocks noChangeArrowheads="1"/>
          </p:cNvSpPr>
          <p:nvPr/>
        </p:nvSpPr>
        <p:spPr bwMode="auto">
          <a:xfrm>
            <a:off x="5146675"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47" name="Line 75"/>
          <p:cNvSpPr>
            <a:spLocks noChangeShapeType="1"/>
          </p:cNvSpPr>
          <p:nvPr/>
        </p:nvSpPr>
        <p:spPr bwMode="auto">
          <a:xfrm>
            <a:off x="5435600" y="170021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48" name="Line 76"/>
          <p:cNvSpPr>
            <a:spLocks noChangeShapeType="1"/>
          </p:cNvSpPr>
          <p:nvPr/>
        </p:nvSpPr>
        <p:spPr bwMode="auto">
          <a:xfrm>
            <a:off x="5435600" y="34290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49" name="Line 77"/>
          <p:cNvSpPr>
            <a:spLocks noChangeShapeType="1"/>
          </p:cNvSpPr>
          <p:nvPr/>
        </p:nvSpPr>
        <p:spPr bwMode="auto">
          <a:xfrm>
            <a:off x="5435600" y="42926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50" name="Oval 78"/>
          <p:cNvSpPr>
            <a:spLocks noChangeArrowheads="1"/>
          </p:cNvSpPr>
          <p:nvPr/>
        </p:nvSpPr>
        <p:spPr bwMode="auto">
          <a:xfrm>
            <a:off x="5146675"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51" name="Line 79"/>
          <p:cNvSpPr>
            <a:spLocks noChangeShapeType="1"/>
          </p:cNvSpPr>
          <p:nvPr/>
        </p:nvSpPr>
        <p:spPr bwMode="auto">
          <a:xfrm>
            <a:off x="5435600" y="5156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52" name="Line 80"/>
          <p:cNvSpPr>
            <a:spLocks noChangeShapeType="1"/>
          </p:cNvSpPr>
          <p:nvPr/>
        </p:nvSpPr>
        <p:spPr bwMode="auto">
          <a:xfrm>
            <a:off x="5291138"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53" name="Oval 81"/>
          <p:cNvSpPr>
            <a:spLocks noChangeArrowheads="1"/>
          </p:cNvSpPr>
          <p:nvPr/>
        </p:nvSpPr>
        <p:spPr bwMode="auto">
          <a:xfrm>
            <a:off x="5146675"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54" name="Line 82"/>
          <p:cNvSpPr>
            <a:spLocks noChangeShapeType="1"/>
          </p:cNvSpPr>
          <p:nvPr/>
        </p:nvSpPr>
        <p:spPr bwMode="auto">
          <a:xfrm>
            <a:off x="5435600" y="60198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55" name="Oval 83"/>
          <p:cNvSpPr>
            <a:spLocks noChangeArrowheads="1"/>
          </p:cNvSpPr>
          <p:nvPr/>
        </p:nvSpPr>
        <p:spPr bwMode="auto">
          <a:xfrm>
            <a:off x="6083300" y="1555750"/>
            <a:ext cx="288925" cy="288925"/>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56" name="Oval 84"/>
          <p:cNvSpPr>
            <a:spLocks noChangeArrowheads="1"/>
          </p:cNvSpPr>
          <p:nvPr/>
        </p:nvSpPr>
        <p:spPr bwMode="auto">
          <a:xfrm>
            <a:off x="6083300" y="24193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57" name="Line 85"/>
          <p:cNvSpPr>
            <a:spLocks noChangeShapeType="1"/>
          </p:cNvSpPr>
          <p:nvPr/>
        </p:nvSpPr>
        <p:spPr bwMode="auto">
          <a:xfrm>
            <a:off x="6227763" y="2708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58" name="Oval 86"/>
          <p:cNvSpPr>
            <a:spLocks noChangeArrowheads="1"/>
          </p:cNvSpPr>
          <p:nvPr/>
        </p:nvSpPr>
        <p:spPr bwMode="auto">
          <a:xfrm>
            <a:off x="6083300" y="3282950"/>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59" name="Oval 87"/>
          <p:cNvSpPr>
            <a:spLocks noChangeArrowheads="1"/>
          </p:cNvSpPr>
          <p:nvPr/>
        </p:nvSpPr>
        <p:spPr bwMode="auto">
          <a:xfrm>
            <a:off x="6083300" y="41481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60" name="Line 88"/>
          <p:cNvSpPr>
            <a:spLocks noChangeShapeType="1"/>
          </p:cNvSpPr>
          <p:nvPr/>
        </p:nvSpPr>
        <p:spPr bwMode="auto">
          <a:xfrm>
            <a:off x="6227763" y="44354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61" name="Oval 89"/>
          <p:cNvSpPr>
            <a:spLocks noChangeArrowheads="1"/>
          </p:cNvSpPr>
          <p:nvPr/>
        </p:nvSpPr>
        <p:spPr bwMode="auto">
          <a:xfrm>
            <a:off x="6083300" y="50117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62" name="Line 90"/>
          <p:cNvSpPr>
            <a:spLocks noChangeShapeType="1"/>
          </p:cNvSpPr>
          <p:nvPr/>
        </p:nvSpPr>
        <p:spPr bwMode="auto">
          <a:xfrm>
            <a:off x="6227763" y="52990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63" name="Oval 91"/>
          <p:cNvSpPr>
            <a:spLocks noChangeArrowheads="1"/>
          </p:cNvSpPr>
          <p:nvPr/>
        </p:nvSpPr>
        <p:spPr bwMode="auto">
          <a:xfrm>
            <a:off x="6083300" y="5875338"/>
            <a:ext cx="288925" cy="288925"/>
          </a:xfrm>
          <a:prstGeom prst="ellipse">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537564" name="Text Box 92"/>
          <p:cNvSpPr txBox="1">
            <a:spLocks noChangeArrowheads="1"/>
          </p:cNvSpPr>
          <p:nvPr/>
        </p:nvSpPr>
        <p:spPr bwMode="auto">
          <a:xfrm>
            <a:off x="395288" y="5876925"/>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Start</a:t>
            </a:r>
          </a:p>
        </p:txBody>
      </p:sp>
      <p:sp>
        <p:nvSpPr>
          <p:cNvPr id="2537565" name="Text Box 93"/>
          <p:cNvSpPr txBox="1">
            <a:spLocks noChangeArrowheads="1"/>
          </p:cNvSpPr>
          <p:nvPr/>
        </p:nvSpPr>
        <p:spPr bwMode="auto">
          <a:xfrm>
            <a:off x="6443663" y="1484313"/>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Target</a:t>
            </a:r>
          </a:p>
        </p:txBody>
      </p:sp>
      <p:sp>
        <p:nvSpPr>
          <p:cNvPr id="2537566" name="Line 94"/>
          <p:cNvSpPr>
            <a:spLocks noChangeShapeType="1"/>
          </p:cNvSpPr>
          <p:nvPr/>
        </p:nvSpPr>
        <p:spPr bwMode="auto">
          <a:xfrm>
            <a:off x="2771775" y="5516563"/>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67" name="Line 95"/>
          <p:cNvSpPr>
            <a:spLocks noChangeShapeType="1"/>
          </p:cNvSpPr>
          <p:nvPr/>
        </p:nvSpPr>
        <p:spPr bwMode="auto">
          <a:xfrm>
            <a:off x="4643438" y="5516563"/>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68" name="Line 96"/>
          <p:cNvSpPr>
            <a:spLocks noChangeShapeType="1"/>
          </p:cNvSpPr>
          <p:nvPr/>
        </p:nvSpPr>
        <p:spPr bwMode="auto">
          <a:xfrm>
            <a:off x="2771775" y="38608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69" name="Line 97"/>
          <p:cNvSpPr>
            <a:spLocks noChangeShapeType="1"/>
          </p:cNvSpPr>
          <p:nvPr/>
        </p:nvSpPr>
        <p:spPr bwMode="auto">
          <a:xfrm>
            <a:off x="2771775" y="2133600"/>
            <a:ext cx="360363"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70" name="Line 98"/>
          <p:cNvSpPr>
            <a:spLocks noChangeShapeType="1"/>
          </p:cNvSpPr>
          <p:nvPr/>
        </p:nvSpPr>
        <p:spPr bwMode="auto">
          <a:xfrm>
            <a:off x="4643438" y="21336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71" name="Line 99"/>
          <p:cNvSpPr>
            <a:spLocks noChangeShapeType="1"/>
          </p:cNvSpPr>
          <p:nvPr/>
        </p:nvSpPr>
        <p:spPr bwMode="auto">
          <a:xfrm>
            <a:off x="205105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72" name="Line 100"/>
          <p:cNvSpPr>
            <a:spLocks noChangeShapeType="1"/>
          </p:cNvSpPr>
          <p:nvPr/>
        </p:nvSpPr>
        <p:spPr bwMode="auto">
          <a:xfrm>
            <a:off x="6172200" y="28527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73" name="Line 101"/>
          <p:cNvSpPr>
            <a:spLocks noChangeShapeType="1"/>
          </p:cNvSpPr>
          <p:nvPr/>
        </p:nvSpPr>
        <p:spPr bwMode="auto">
          <a:xfrm>
            <a:off x="5795963" y="4579938"/>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74" name="Line 102"/>
          <p:cNvSpPr>
            <a:spLocks noChangeShapeType="1"/>
          </p:cNvSpPr>
          <p:nvPr/>
        </p:nvSpPr>
        <p:spPr bwMode="auto">
          <a:xfrm>
            <a:off x="3924300" y="4581525"/>
            <a:ext cx="0" cy="288925"/>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537577" name="Line 105"/>
          <p:cNvSpPr>
            <a:spLocks noChangeShapeType="1"/>
          </p:cNvSpPr>
          <p:nvPr/>
        </p:nvSpPr>
        <p:spPr bwMode="auto">
          <a:xfrm>
            <a:off x="5583238" y="1600200"/>
            <a:ext cx="360362"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2304831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title"/>
          </p:nvPr>
        </p:nvSpPr>
        <p:spPr>
          <a:xfrm>
            <a:off x="574675" y="349789"/>
            <a:ext cx="7978410" cy="538162"/>
          </a:xfrm>
        </p:spPr>
        <p:txBody>
          <a:bodyPr/>
          <a:lstStyle/>
          <a:p>
            <a:r>
              <a:rPr lang="en-US" altLang="en-US" dirty="0" smtClean="0"/>
              <a:t>CEGAR:  Counterexample Guided Abstraction Refinement</a:t>
            </a:r>
            <a:endParaRPr lang="en-US" altLang="en-US" dirty="0"/>
          </a:p>
        </p:txBody>
      </p:sp>
      <p:sp>
        <p:nvSpPr>
          <p:cNvPr id="2478083" name="Rectangle 3"/>
          <p:cNvSpPr>
            <a:spLocks noGrp="1" noChangeArrowheads="1"/>
          </p:cNvSpPr>
          <p:nvPr>
            <p:ph type="body" idx="1"/>
          </p:nvPr>
        </p:nvSpPr>
        <p:spPr>
          <a:xfrm>
            <a:off x="576263" y="1386902"/>
            <a:ext cx="7991475" cy="5471097"/>
          </a:xfrm>
        </p:spPr>
        <p:txBody>
          <a:bodyPr/>
          <a:lstStyle/>
          <a:p>
            <a:r>
              <a:rPr lang="en-US" altLang="en-US" dirty="0" smtClean="0"/>
              <a:t>This is the main paradigm for automatic abstraction refinement.</a:t>
            </a:r>
          </a:p>
          <a:p>
            <a:r>
              <a:rPr lang="en-US" altLang="en-US" dirty="0" smtClean="0"/>
              <a:t>Start with a very coarse abstraction.</a:t>
            </a:r>
          </a:p>
          <a:p>
            <a:r>
              <a:rPr lang="en-US" altLang="en-US" dirty="0" smtClean="0"/>
              <a:t>Solve it.</a:t>
            </a:r>
          </a:p>
          <a:p>
            <a:pPr lvl="1"/>
            <a:r>
              <a:rPr lang="en-US" altLang="en-US" dirty="0" smtClean="0"/>
              <a:t>If no solution, you have proven that the concrete problem </a:t>
            </a:r>
            <a:r>
              <a:rPr lang="en-US" altLang="en-US" dirty="0" smtClean="0"/>
              <a:t>has </a:t>
            </a:r>
            <a:r>
              <a:rPr lang="en-US" altLang="en-US" dirty="0" smtClean="0"/>
              <a:t>no solution, since the abstraction preserves solutions.</a:t>
            </a:r>
          </a:p>
          <a:p>
            <a:r>
              <a:rPr lang="en-US" altLang="en-US" dirty="0" smtClean="0"/>
              <a:t>Use the solution (a “counterexample” to the theorem that you cannot reach a target) to guide finding a concrete solution.</a:t>
            </a:r>
          </a:p>
          <a:p>
            <a:pPr lvl="1"/>
            <a:r>
              <a:rPr lang="en-US" altLang="en-US" dirty="0" smtClean="0"/>
              <a:t>If you find a concrete solution, you’re done.</a:t>
            </a:r>
          </a:p>
          <a:p>
            <a:pPr lvl="1"/>
            <a:r>
              <a:rPr lang="en-US" altLang="en-US" dirty="0" smtClean="0"/>
              <a:t>If not, the failure tells you exactly where to refine.</a:t>
            </a:r>
          </a:p>
        </p:txBody>
      </p:sp>
    </p:spTree>
    <p:extLst>
      <p:ext uri="{BB962C8B-B14F-4D97-AF65-F5344CB8AC3E}">
        <p14:creationId xmlns:p14="http://schemas.microsoft.com/office/powerpoint/2010/main" val="2363018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92</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solidFill>
                  <a:schemeClr val="tx2"/>
                </a:solidFill>
              </a:rPr>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986714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104775" y="84138"/>
            <a:ext cx="8966200" cy="647700"/>
          </a:xfrm>
        </p:spPr>
        <p:txBody>
          <a:bodyPr>
            <a:spAutoFit/>
          </a:bodyPr>
          <a:lstStyle/>
          <a:p>
            <a:pPr>
              <a:lnSpc>
                <a:spcPct val="100000"/>
              </a:lnSpc>
            </a:pPr>
            <a:r>
              <a:rPr lang="en-US" dirty="0" smtClean="0">
                <a:solidFill>
                  <a:srgbClr val="D5EBFF"/>
                </a:solidFill>
                <a:latin typeface="Arial" charset="0"/>
              </a:rPr>
              <a:t>Outline</a:t>
            </a:r>
            <a:endParaRPr lang="en-US" dirty="0">
              <a:solidFill>
                <a:srgbClr val="D5EBFF"/>
              </a:solidFill>
              <a:latin typeface="Arial" charset="0"/>
            </a:endParaRPr>
          </a:p>
        </p:txBody>
      </p:sp>
      <p:sp>
        <p:nvSpPr>
          <p:cNvPr id="40962" name="Rectangle 2"/>
          <p:cNvSpPr txBox="1">
            <a:spLocks noGrp="1" noChangeArrowheads="1"/>
          </p:cNvSpPr>
          <p:nvPr/>
        </p:nvSpPr>
        <p:spPr bwMode="auto">
          <a:xfrm>
            <a:off x="7477125" y="6540500"/>
            <a:ext cx="1665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2663152-FCD9-4344-9A56-489E368A01A6}" type="slidenum">
              <a:rPr lang="en-US" sz="1400">
                <a:solidFill>
                  <a:srgbClr val="FFFFFF"/>
                </a:solidFill>
              </a:rPr>
              <a:pPr algn="r"/>
              <a:t>93</a:t>
            </a:fld>
            <a:endParaRPr lang="en-US" sz="1400">
              <a:solidFill>
                <a:srgbClr val="FFFFFF"/>
              </a:solidFill>
            </a:endParaRPr>
          </a:p>
        </p:txBody>
      </p:sp>
      <p:sp>
        <p:nvSpPr>
          <p:cNvPr id="266243" name="Content Placeholder 2"/>
          <p:cNvSpPr txBox="1">
            <a:spLocks/>
          </p:cNvSpPr>
          <p:nvPr/>
        </p:nvSpPr>
        <p:spPr bwMode="auto">
          <a:xfrm>
            <a:off x="371475" y="885824"/>
            <a:ext cx="8770938"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ormAutofit fontScale="62500" lnSpcReduction="20000"/>
          </a:bodyPr>
          <a:lstStyle>
            <a:lvl1pPr marL="342900" indent="-3429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spcAft>
                <a:spcPts val="800"/>
              </a:spcAft>
              <a:buClr>
                <a:schemeClr val="tx2"/>
              </a:buClr>
              <a:buSzPct val="75000"/>
              <a:buFont typeface="Wingdings" charset="0"/>
              <a:buChar char="l"/>
              <a:defRPr/>
            </a:pPr>
            <a:r>
              <a:rPr lang="en-US" sz="2800" dirty="0" smtClean="0"/>
              <a:t>Crash Course in Formal Techniques?</a:t>
            </a:r>
          </a:p>
          <a:p>
            <a:pPr lvl="1">
              <a:lnSpc>
                <a:spcPct val="130000"/>
              </a:lnSpc>
              <a:spcAft>
                <a:spcPts val="800"/>
              </a:spcAft>
              <a:buClr>
                <a:schemeClr val="tx2"/>
              </a:buClr>
              <a:buSzPct val="75000"/>
              <a:buFont typeface="Wingdings" charset="0"/>
              <a:buChar char="l"/>
              <a:defRPr/>
            </a:pPr>
            <a:r>
              <a:rPr lang="en-US" sz="2800" dirty="0" smtClean="0"/>
              <a:t>What Is “Formal”?</a:t>
            </a:r>
          </a:p>
          <a:p>
            <a:pPr lvl="1">
              <a:lnSpc>
                <a:spcPct val="130000"/>
              </a:lnSpc>
              <a:spcAft>
                <a:spcPts val="800"/>
              </a:spcAft>
              <a:buClr>
                <a:schemeClr val="tx2"/>
              </a:buClr>
              <a:buSzPct val="75000"/>
              <a:buFont typeface="Wingdings" charset="0"/>
              <a:buChar char="l"/>
              <a:defRPr/>
            </a:pPr>
            <a:r>
              <a:rPr lang="en-US" sz="2800" dirty="0" smtClean="0"/>
              <a:t>Why Formal?</a:t>
            </a:r>
          </a:p>
          <a:p>
            <a:pPr lvl="1">
              <a:lnSpc>
                <a:spcPct val="130000"/>
              </a:lnSpc>
              <a:spcAft>
                <a:spcPts val="800"/>
              </a:spcAft>
              <a:buClr>
                <a:schemeClr val="tx2"/>
              </a:buClr>
              <a:buSzPct val="75000"/>
              <a:buFont typeface="Wingdings" charset="0"/>
              <a:buChar char="l"/>
              <a:defRPr/>
            </a:pPr>
            <a:r>
              <a:rPr lang="en-US" sz="2800" dirty="0" smtClean="0"/>
              <a:t>SAT and Related Automated Reasoning</a:t>
            </a:r>
          </a:p>
          <a:p>
            <a:pPr lvl="1">
              <a:lnSpc>
                <a:spcPct val="130000"/>
              </a:lnSpc>
              <a:spcAft>
                <a:spcPts val="800"/>
              </a:spcAft>
              <a:buClr>
                <a:schemeClr val="tx2"/>
              </a:buClr>
              <a:buSzPct val="75000"/>
              <a:buFont typeface="Wingdings" charset="0"/>
              <a:buChar char="l"/>
              <a:defRPr/>
            </a:pPr>
            <a:r>
              <a:rPr lang="en-US" sz="2800" dirty="0" smtClean="0"/>
              <a:t>Equivalence Checking</a:t>
            </a:r>
          </a:p>
          <a:p>
            <a:pPr lvl="1">
              <a:lnSpc>
                <a:spcPct val="130000"/>
              </a:lnSpc>
              <a:spcAft>
                <a:spcPts val="800"/>
              </a:spcAft>
              <a:buClr>
                <a:schemeClr val="tx2"/>
              </a:buClr>
              <a:buSzPct val="75000"/>
              <a:buFont typeface="Wingdings" charset="0"/>
              <a:buChar char="l"/>
              <a:defRPr/>
            </a:pPr>
            <a:r>
              <a:rPr lang="en-US" sz="2800" dirty="0" smtClean="0"/>
              <a:t>Model Checking</a:t>
            </a:r>
          </a:p>
          <a:p>
            <a:pPr lvl="1">
              <a:lnSpc>
                <a:spcPct val="130000"/>
              </a:lnSpc>
              <a:spcAft>
                <a:spcPts val="800"/>
              </a:spcAft>
              <a:buClr>
                <a:schemeClr val="tx2"/>
              </a:buClr>
              <a:buSzPct val="75000"/>
              <a:buFont typeface="Wingdings" charset="0"/>
              <a:buChar char="l"/>
              <a:defRPr/>
            </a:pPr>
            <a:r>
              <a:rPr lang="en-US" sz="2800" dirty="0" smtClean="0"/>
              <a:t>Abstraction/Refinement</a:t>
            </a:r>
          </a:p>
          <a:p>
            <a:pPr>
              <a:lnSpc>
                <a:spcPct val="130000"/>
              </a:lnSpc>
              <a:spcAft>
                <a:spcPts val="800"/>
              </a:spcAft>
              <a:buClr>
                <a:schemeClr val="tx2"/>
              </a:buClr>
              <a:buSzPct val="75000"/>
              <a:buFont typeface="Wingdings" charset="0"/>
              <a:buChar char="l"/>
              <a:defRPr/>
            </a:pPr>
            <a:r>
              <a:rPr lang="en-US" sz="2800" dirty="0" smtClean="0"/>
              <a:t>A Selection of “Shovel-Ready” Research Results:</a:t>
            </a:r>
          </a:p>
          <a:p>
            <a:pPr lvl="1">
              <a:lnSpc>
                <a:spcPct val="130000"/>
              </a:lnSpc>
              <a:spcAft>
                <a:spcPts val="800"/>
              </a:spcAft>
              <a:buClr>
                <a:schemeClr val="tx2"/>
              </a:buClr>
              <a:buSzPct val="75000"/>
              <a:buFont typeface="Wingdings" charset="0"/>
              <a:buChar char="l"/>
              <a:defRPr/>
            </a:pPr>
            <a:r>
              <a:rPr lang="en-US" sz="2800" dirty="0" smtClean="0"/>
              <a:t>Signal Selection (covered already)</a:t>
            </a:r>
          </a:p>
          <a:p>
            <a:pPr lvl="1">
              <a:lnSpc>
                <a:spcPct val="130000"/>
              </a:lnSpc>
              <a:spcAft>
                <a:spcPts val="800"/>
              </a:spcAft>
              <a:buClr>
                <a:schemeClr val="tx2"/>
              </a:buClr>
              <a:buSzPct val="75000"/>
              <a:buFont typeface="Wingdings" charset="0"/>
              <a:buChar char="l"/>
              <a:defRPr/>
            </a:pPr>
            <a:r>
              <a:rPr lang="en-US" sz="2800" dirty="0" smtClean="0">
                <a:solidFill>
                  <a:schemeClr val="tx2"/>
                </a:solidFill>
              </a:rPr>
              <a:t>Coverage/Monitors</a:t>
            </a:r>
          </a:p>
          <a:p>
            <a:pPr lvl="1">
              <a:lnSpc>
                <a:spcPct val="130000"/>
              </a:lnSpc>
              <a:spcAft>
                <a:spcPts val="800"/>
              </a:spcAft>
              <a:buClr>
                <a:schemeClr val="tx2"/>
              </a:buClr>
              <a:buSzPct val="75000"/>
              <a:buFont typeface="Wingdings" charset="0"/>
              <a:buChar char="l"/>
              <a:defRPr/>
            </a:pPr>
            <a:r>
              <a:rPr lang="en-US" sz="2800" dirty="0" smtClean="0"/>
              <a:t>Virtual Observability Networks</a:t>
            </a:r>
          </a:p>
          <a:p>
            <a:pPr lvl="1">
              <a:lnSpc>
                <a:spcPct val="130000"/>
              </a:lnSpc>
              <a:spcAft>
                <a:spcPts val="800"/>
              </a:spcAft>
              <a:buClr>
                <a:schemeClr val="tx2"/>
              </a:buClr>
              <a:buSzPct val="75000"/>
              <a:buFont typeface="Wingdings" charset="0"/>
              <a:buChar char="l"/>
              <a:defRPr/>
            </a:pPr>
            <a:r>
              <a:rPr lang="en-US" sz="2800" dirty="0" smtClean="0"/>
              <a:t>Capturing/Computing Traces</a:t>
            </a:r>
          </a:p>
          <a:p>
            <a:pPr lvl="1">
              <a:lnSpc>
                <a:spcPct val="130000"/>
              </a:lnSpc>
              <a:spcAft>
                <a:spcPts val="800"/>
              </a:spcAft>
              <a:buClr>
                <a:schemeClr val="tx2"/>
              </a:buClr>
              <a:buSzPct val="75000"/>
              <a:buFont typeface="Wingdings" charset="0"/>
              <a:buChar char="l"/>
              <a:defRPr/>
            </a:pPr>
            <a:r>
              <a:rPr lang="en-US" sz="2800" dirty="0" smtClean="0"/>
              <a:t>Bug Localization/Diagnosis</a:t>
            </a:r>
          </a:p>
          <a:p>
            <a:pPr lvl="1">
              <a:lnSpc>
                <a:spcPct val="130000"/>
              </a:lnSpc>
              <a:spcAft>
                <a:spcPts val="800"/>
              </a:spcAft>
              <a:buClr>
                <a:schemeClr val="tx2"/>
              </a:buClr>
              <a:buSzPct val="75000"/>
              <a:buFont typeface="Wingdings" charset="0"/>
              <a:buChar char="l"/>
              <a:defRPr/>
            </a:pPr>
            <a:r>
              <a:rPr lang="en-US" sz="2800" dirty="0" smtClean="0"/>
              <a:t>Automated Repair</a:t>
            </a:r>
          </a:p>
        </p:txBody>
      </p:sp>
    </p:spTree>
    <p:extLst>
      <p:ext uri="{BB962C8B-B14F-4D97-AF65-F5344CB8AC3E}">
        <p14:creationId xmlns:p14="http://schemas.microsoft.com/office/powerpoint/2010/main" val="3722185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82" name="Rectangle 2"/>
          <p:cNvSpPr>
            <a:spLocks noGrp="1" noChangeArrowheads="1"/>
          </p:cNvSpPr>
          <p:nvPr>
            <p:ph type="title"/>
          </p:nvPr>
        </p:nvSpPr>
        <p:spPr>
          <a:xfrm>
            <a:off x="574675" y="349789"/>
            <a:ext cx="7978410" cy="538162"/>
          </a:xfrm>
        </p:spPr>
        <p:txBody>
          <a:bodyPr/>
          <a:lstStyle/>
          <a:p>
            <a:r>
              <a:rPr lang="en-US" altLang="en-US" dirty="0" smtClean="0"/>
              <a:t>Coverage and Other Monitors</a:t>
            </a:r>
            <a:endParaRPr lang="en-US" altLang="en-US" dirty="0"/>
          </a:p>
        </p:txBody>
      </p:sp>
      <p:sp>
        <p:nvSpPr>
          <p:cNvPr id="2478083" name="Rectangle 3"/>
          <p:cNvSpPr>
            <a:spLocks noGrp="1" noChangeArrowheads="1"/>
          </p:cNvSpPr>
          <p:nvPr>
            <p:ph type="body" idx="1"/>
          </p:nvPr>
        </p:nvSpPr>
        <p:spPr>
          <a:xfrm>
            <a:off x="576263" y="1386902"/>
            <a:ext cx="7991475" cy="5471097"/>
          </a:xfrm>
        </p:spPr>
        <p:txBody>
          <a:bodyPr/>
          <a:lstStyle/>
          <a:p>
            <a:r>
              <a:rPr lang="en-US" altLang="en-US" dirty="0" smtClean="0"/>
              <a:t>The emphasis of this tutorial is on post-silicon </a:t>
            </a:r>
            <a:r>
              <a:rPr lang="en-US" altLang="en-US" dirty="0" smtClean="0">
                <a:solidFill>
                  <a:schemeClr val="tx2"/>
                </a:solidFill>
              </a:rPr>
              <a:t>observability</a:t>
            </a:r>
            <a:r>
              <a:rPr lang="en-US" altLang="en-US" dirty="0">
                <a:solidFill>
                  <a:schemeClr val="tx2"/>
                </a:solidFill>
              </a:rPr>
              <a:t> </a:t>
            </a:r>
            <a:r>
              <a:rPr lang="en-US" altLang="en-US" dirty="0" smtClean="0"/>
              <a:t>– figuring out what happened on the chip.</a:t>
            </a:r>
          </a:p>
          <a:p>
            <a:r>
              <a:rPr lang="en-US" altLang="en-US" dirty="0" smtClean="0"/>
              <a:t>An obvious way to improve observability is to add on-chip structures that observe – </a:t>
            </a:r>
            <a:r>
              <a:rPr lang="en-US" altLang="en-US" dirty="0" smtClean="0">
                <a:solidFill>
                  <a:schemeClr val="tx2"/>
                </a:solidFill>
              </a:rPr>
              <a:t>on-chip monitors</a:t>
            </a:r>
            <a:r>
              <a:rPr lang="en-US" altLang="en-US" dirty="0" smtClean="0"/>
              <a:t>.</a:t>
            </a:r>
          </a:p>
          <a:p>
            <a:pPr lvl="1"/>
            <a:r>
              <a:rPr lang="en-US" altLang="en-US" dirty="0" smtClean="0"/>
              <a:t>You can think of trace buffers, on-chip logic analyzers, etc. as instances of this.</a:t>
            </a:r>
          </a:p>
          <a:p>
            <a:pPr lvl="1"/>
            <a:r>
              <a:rPr lang="en-US" altLang="en-US" dirty="0" smtClean="0"/>
              <a:t>+ On-chip structure has great bandwidth.</a:t>
            </a:r>
          </a:p>
          <a:p>
            <a:pPr lvl="1"/>
            <a:r>
              <a:rPr lang="en-US" altLang="en-US" dirty="0" smtClean="0"/>
              <a:t>-- On-chip structure takes area and power.</a:t>
            </a:r>
          </a:p>
          <a:p>
            <a:endParaRPr lang="en-US" altLang="en-US" dirty="0"/>
          </a:p>
          <a:p>
            <a:r>
              <a:rPr lang="en-US" altLang="en-US" dirty="0" smtClean="0"/>
              <a:t>Coverage is one of the most fundamental questions, so let’s look at coverage monitoring first…</a:t>
            </a:r>
          </a:p>
        </p:txBody>
      </p:sp>
    </p:spTree>
    <p:extLst>
      <p:ext uri="{BB962C8B-B14F-4D97-AF65-F5344CB8AC3E}">
        <p14:creationId xmlns:p14="http://schemas.microsoft.com/office/powerpoint/2010/main" val="3810746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8177842" y="6243638"/>
            <a:ext cx="707366" cy="457200"/>
          </a:xfrm>
          <a:prstGeom prst="rect">
            <a:avLst/>
          </a:prstGeom>
        </p:spPr>
        <p:txBody>
          <a:bodyPr/>
          <a:lstStyle/>
          <a:p>
            <a:fld id="{B4884FD0-91E2-4FB1-AFE2-5D6C7F2D7D86}" type="slidenum">
              <a:rPr lang="en-US" altLang="en-US"/>
              <a:pPr/>
              <a:t>95</a:t>
            </a:fld>
            <a:endParaRPr lang="en-US" altLang="en-US" dirty="0"/>
          </a:p>
        </p:txBody>
      </p:sp>
      <p:sp>
        <p:nvSpPr>
          <p:cNvPr id="545794" name="Rectangle 2"/>
          <p:cNvSpPr>
            <a:spLocks noGrp="1" noChangeArrowheads="1"/>
          </p:cNvSpPr>
          <p:nvPr>
            <p:ph type="title"/>
          </p:nvPr>
        </p:nvSpPr>
        <p:spPr/>
        <p:txBody>
          <a:bodyPr/>
          <a:lstStyle/>
          <a:p>
            <a:r>
              <a:rPr lang="en-US" altLang="en-US"/>
              <a:t>Case Study</a:t>
            </a:r>
          </a:p>
        </p:txBody>
      </p:sp>
      <p:sp>
        <p:nvSpPr>
          <p:cNvPr id="545795" name="Rectangle 3"/>
          <p:cNvSpPr>
            <a:spLocks noGrp="1" noChangeArrowheads="1"/>
          </p:cNvSpPr>
          <p:nvPr>
            <p:ph type="body" idx="1"/>
          </p:nvPr>
        </p:nvSpPr>
        <p:spPr/>
        <p:txBody>
          <a:bodyPr/>
          <a:lstStyle/>
          <a:p>
            <a:r>
              <a:rPr lang="en-US" altLang="en-US" dirty="0"/>
              <a:t>Get an </a:t>
            </a:r>
            <a:r>
              <a:rPr lang="en-US" altLang="en-US" dirty="0" err="1"/>
              <a:t>SoC</a:t>
            </a:r>
            <a:r>
              <a:rPr lang="en-US" altLang="en-US" dirty="0"/>
              <a:t> that is industrial-size, but synthesizable to FPGA.</a:t>
            </a:r>
          </a:p>
          <a:p>
            <a:r>
              <a:rPr lang="en-US" altLang="en-US" dirty="0"/>
              <a:t>Measure coverage with pre-silicon simulation tests.</a:t>
            </a:r>
          </a:p>
          <a:p>
            <a:r>
              <a:rPr lang="en-US" altLang="en-US" dirty="0"/>
              <a:t>Instrument the </a:t>
            </a:r>
            <a:r>
              <a:rPr lang="en-US" altLang="en-US" dirty="0" err="1"/>
              <a:t>SoC</a:t>
            </a:r>
            <a:r>
              <a:rPr lang="en-US" altLang="en-US" dirty="0"/>
              <a:t> for code coverage.</a:t>
            </a:r>
          </a:p>
          <a:p>
            <a:r>
              <a:rPr lang="en-US" altLang="en-US" dirty="0"/>
              <a:t>Run typical post-silicon test on the “silicon”, e.g., boot Linux.</a:t>
            </a:r>
          </a:p>
          <a:p>
            <a:r>
              <a:rPr lang="en-US" altLang="en-US" dirty="0"/>
              <a:t>Measure and compare post-silicon coverage</a:t>
            </a:r>
            <a:r>
              <a:rPr lang="en-US" altLang="en-US" dirty="0" smtClean="0"/>
              <a:t>.</a:t>
            </a:r>
          </a:p>
          <a:p>
            <a:r>
              <a:rPr lang="en-US" altLang="en-US" dirty="0" smtClean="0"/>
              <a:t>Measure overhead.</a:t>
            </a:r>
            <a:endParaRPr lang="en-US" altLang="en-US" dirty="0"/>
          </a:p>
          <a:p>
            <a:endParaRPr lang="en-US" altLang="en-US" dirty="0"/>
          </a:p>
        </p:txBody>
      </p:sp>
      <p:sp>
        <p:nvSpPr>
          <p:cNvPr id="2" name="TextBox 1"/>
          <p:cNvSpPr txBox="1"/>
          <p:nvPr/>
        </p:nvSpPr>
        <p:spPr>
          <a:xfrm>
            <a:off x="552091" y="6331789"/>
            <a:ext cx="4865499" cy="369332"/>
          </a:xfrm>
          <a:prstGeom prst="rect">
            <a:avLst/>
          </a:prstGeom>
          <a:noFill/>
        </p:spPr>
        <p:txBody>
          <a:bodyPr wrap="none" rtlCol="0">
            <a:spAutoFit/>
          </a:bodyPr>
          <a:lstStyle/>
          <a:p>
            <a:r>
              <a:rPr lang="en-CA" dirty="0" err="1" smtClean="0"/>
              <a:t>Karimibiuki</a:t>
            </a:r>
            <a:r>
              <a:rPr lang="en-CA" dirty="0" smtClean="0"/>
              <a:t>, </a:t>
            </a:r>
            <a:r>
              <a:rPr lang="en-CA" dirty="0" err="1" smtClean="0"/>
              <a:t>Balston</a:t>
            </a:r>
            <a:r>
              <a:rPr lang="en-CA" dirty="0" smtClean="0"/>
              <a:t>, Hu, Ivanov, HLDVT 2011</a:t>
            </a:r>
            <a:endParaRPr lang="en-CA" dirty="0"/>
          </a:p>
        </p:txBody>
      </p:sp>
    </p:spTree>
    <p:extLst>
      <p:ext uri="{BB962C8B-B14F-4D97-AF65-F5344CB8AC3E}">
        <p14:creationId xmlns:p14="http://schemas.microsoft.com/office/powerpoint/2010/main" val="2104192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F74A2E46-9651-403B-B50C-B39832C34ED8}" type="slidenum">
              <a:rPr lang="en-US" altLang="en-US"/>
              <a:pPr/>
              <a:t>96</a:t>
            </a:fld>
            <a:endParaRPr lang="en-US" altLang="en-US"/>
          </a:p>
        </p:txBody>
      </p:sp>
      <p:sp>
        <p:nvSpPr>
          <p:cNvPr id="547842" name="Rectangle 2"/>
          <p:cNvSpPr>
            <a:spLocks noGrp="1" noChangeArrowheads="1"/>
          </p:cNvSpPr>
          <p:nvPr>
            <p:ph type="title"/>
          </p:nvPr>
        </p:nvSpPr>
        <p:spPr/>
        <p:txBody>
          <a:bodyPr/>
          <a:lstStyle/>
          <a:p>
            <a:r>
              <a:rPr lang="en-US" altLang="en-US"/>
              <a:t>SoC Platform at UBC</a:t>
            </a:r>
          </a:p>
        </p:txBody>
      </p:sp>
      <p:sp>
        <p:nvSpPr>
          <p:cNvPr id="547843" name="Rectangle 3"/>
          <p:cNvSpPr>
            <a:spLocks noGrp="1" noChangeArrowheads="1"/>
          </p:cNvSpPr>
          <p:nvPr>
            <p:ph type="body" idx="1"/>
          </p:nvPr>
        </p:nvSpPr>
        <p:spPr>
          <a:xfrm>
            <a:off x="457200" y="1143000"/>
            <a:ext cx="8229600" cy="4987925"/>
          </a:xfrm>
        </p:spPr>
        <p:txBody>
          <a:bodyPr/>
          <a:lstStyle/>
          <a:p>
            <a:pPr>
              <a:lnSpc>
                <a:spcPct val="90000"/>
              </a:lnSpc>
            </a:pPr>
            <a:r>
              <a:rPr lang="en-US" altLang="en-US" sz="2500"/>
              <a:t>Built from Aeroflex Gaisler open-source IP</a:t>
            </a:r>
          </a:p>
          <a:p>
            <a:pPr lvl="1">
              <a:lnSpc>
                <a:spcPct val="90000"/>
              </a:lnSpc>
            </a:pPr>
            <a:r>
              <a:rPr lang="en-US" altLang="en-US" sz="2100"/>
              <a:t>Aeroflex Gaisler IP used in real ESA projects</a:t>
            </a:r>
          </a:p>
          <a:p>
            <a:pPr>
              <a:lnSpc>
                <a:spcPct val="90000"/>
              </a:lnSpc>
            </a:pPr>
            <a:r>
              <a:rPr lang="en-US" altLang="en-US" sz="2500"/>
              <a:t>Features:</a:t>
            </a:r>
          </a:p>
          <a:p>
            <a:pPr lvl="1">
              <a:lnSpc>
                <a:spcPct val="90000"/>
              </a:lnSpc>
            </a:pPr>
            <a:r>
              <a:rPr lang="en-US" altLang="en-US" sz="2100"/>
              <a:t>Leon3 Processor(s) -- SPARC V8, 7-stage pipeline</a:t>
            </a:r>
          </a:p>
          <a:p>
            <a:pPr lvl="1">
              <a:lnSpc>
                <a:spcPct val="90000"/>
              </a:lnSpc>
            </a:pPr>
            <a:r>
              <a:rPr lang="en-US" altLang="en-US" sz="2100"/>
              <a:t>IEEE-754 FPU</a:t>
            </a:r>
          </a:p>
          <a:p>
            <a:pPr lvl="1">
              <a:lnSpc>
                <a:spcPct val="90000"/>
              </a:lnSpc>
            </a:pPr>
            <a:r>
              <a:rPr lang="en-US" altLang="en-US" sz="2100"/>
              <a:t>SPARC V8 reference MMU</a:t>
            </a:r>
          </a:p>
          <a:p>
            <a:pPr lvl="1">
              <a:lnSpc>
                <a:spcPct val="90000"/>
              </a:lnSpc>
            </a:pPr>
            <a:r>
              <a:rPr lang="en-US" altLang="en-US" sz="2100"/>
              <a:t>Multiway D- and I-caches</a:t>
            </a:r>
          </a:p>
          <a:p>
            <a:pPr lvl="1">
              <a:lnSpc>
                <a:spcPct val="90000"/>
              </a:lnSpc>
            </a:pPr>
            <a:r>
              <a:rPr lang="en-US" altLang="en-US" sz="2100"/>
              <a:t>DDR2 SDRAM controller/interface</a:t>
            </a:r>
          </a:p>
          <a:p>
            <a:pPr lvl="1">
              <a:lnSpc>
                <a:spcPct val="90000"/>
              </a:lnSpc>
            </a:pPr>
            <a:r>
              <a:rPr lang="en-US" altLang="en-US" sz="2100"/>
              <a:t>DVI Display Controller</a:t>
            </a:r>
          </a:p>
          <a:p>
            <a:pPr lvl="1">
              <a:lnSpc>
                <a:spcPct val="90000"/>
              </a:lnSpc>
            </a:pPr>
            <a:r>
              <a:rPr lang="en-US" altLang="en-US" sz="2100"/>
              <a:t>10/100/1000 Ethernet MAC</a:t>
            </a:r>
          </a:p>
          <a:p>
            <a:pPr lvl="1">
              <a:lnSpc>
                <a:spcPct val="90000"/>
              </a:lnSpc>
            </a:pPr>
            <a:r>
              <a:rPr lang="en-US" altLang="en-US" sz="2100"/>
              <a:t>PS2 Keyboard and Mouse</a:t>
            </a:r>
          </a:p>
          <a:p>
            <a:pPr lvl="1">
              <a:lnSpc>
                <a:spcPct val="90000"/>
              </a:lnSpc>
            </a:pPr>
            <a:r>
              <a:rPr lang="en-US" altLang="en-US" sz="2100"/>
              <a:t>Compact Flash Interface</a:t>
            </a:r>
          </a:p>
          <a:p>
            <a:pPr>
              <a:lnSpc>
                <a:spcPct val="90000"/>
              </a:lnSpc>
            </a:pPr>
            <a:r>
              <a:rPr lang="en-US" altLang="en-US" sz="2500"/>
              <a:t>Boots and runs Linux, telnet, gcc, X11, etc.</a:t>
            </a:r>
          </a:p>
        </p:txBody>
      </p:sp>
    </p:spTree>
    <p:extLst>
      <p:ext uri="{BB962C8B-B14F-4D97-AF65-F5344CB8AC3E}">
        <p14:creationId xmlns:p14="http://schemas.microsoft.com/office/powerpoint/2010/main" val="13730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3638"/>
            <a:ext cx="2133600" cy="457200"/>
          </a:xfrm>
          <a:prstGeom prst="rect">
            <a:avLst/>
          </a:prstGeom>
        </p:spPr>
        <p:txBody>
          <a:bodyPr/>
          <a:lstStyle/>
          <a:p>
            <a:fld id="{F8356E2F-16EF-447F-AAEF-1C8661654AAC}" type="slidenum">
              <a:rPr lang="en-US" altLang="en-US"/>
              <a:pPr/>
              <a:t>97</a:t>
            </a:fld>
            <a:endParaRPr lang="en-US" altLang="en-US"/>
          </a:p>
        </p:txBody>
      </p:sp>
      <p:sp>
        <p:nvSpPr>
          <p:cNvPr id="548866" name="Rectangle 2"/>
          <p:cNvSpPr>
            <a:spLocks noGrp="1" noChangeArrowheads="1"/>
          </p:cNvSpPr>
          <p:nvPr>
            <p:ph type="title"/>
          </p:nvPr>
        </p:nvSpPr>
        <p:spPr/>
        <p:txBody>
          <a:bodyPr/>
          <a:lstStyle/>
          <a:p>
            <a:r>
              <a:rPr lang="en-US" altLang="en-US"/>
              <a:t>SoC Platform at UBC</a:t>
            </a:r>
          </a:p>
        </p:txBody>
      </p:sp>
      <p:sp>
        <p:nvSpPr>
          <p:cNvPr id="548867" name="Rectangle 3"/>
          <p:cNvSpPr>
            <a:spLocks noGrp="1" noChangeArrowheads="1"/>
          </p:cNvSpPr>
          <p:nvPr>
            <p:ph type="body" idx="1"/>
          </p:nvPr>
        </p:nvSpPr>
        <p:spPr/>
        <p:txBody>
          <a:bodyPr/>
          <a:lstStyle/>
          <a:p>
            <a:endParaRPr lang="en-US" altLang="en-US"/>
          </a:p>
        </p:txBody>
      </p:sp>
      <p:pic>
        <p:nvPicPr>
          <p:cNvPr id="54886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095375"/>
            <a:ext cx="89916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54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37FCE163-06FA-463D-9BF6-1E626A46006B}" type="slidenum">
              <a:rPr lang="en-US" altLang="en-US"/>
              <a:pPr/>
              <a:t>98</a:t>
            </a:fld>
            <a:endParaRPr lang="en-US" altLang="en-US"/>
          </a:p>
        </p:txBody>
      </p:sp>
      <p:sp>
        <p:nvSpPr>
          <p:cNvPr id="549890" name="Rectangle 2"/>
          <p:cNvSpPr>
            <a:spLocks noGrp="1" noChangeArrowheads="1"/>
          </p:cNvSpPr>
          <p:nvPr>
            <p:ph type="title"/>
          </p:nvPr>
        </p:nvSpPr>
        <p:spPr/>
        <p:txBody>
          <a:bodyPr/>
          <a:lstStyle/>
          <a:p>
            <a:r>
              <a:rPr lang="en-US" altLang="en-US"/>
              <a:t>SoC Platform at UBC</a:t>
            </a:r>
          </a:p>
        </p:txBody>
      </p:sp>
      <p:pic>
        <p:nvPicPr>
          <p:cNvPr id="549894" name="Picture 6" descr="leon3-running-X11"/>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0" y="34925"/>
            <a:ext cx="9067800" cy="6802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884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3638"/>
            <a:ext cx="2133600" cy="457200"/>
          </a:xfrm>
          <a:prstGeom prst="rect">
            <a:avLst/>
          </a:prstGeom>
        </p:spPr>
        <p:txBody>
          <a:bodyPr/>
          <a:lstStyle/>
          <a:p>
            <a:fld id="{69A50EC7-7749-4890-B2E1-EC7D85E2577A}" type="slidenum">
              <a:rPr lang="en-US" altLang="en-US"/>
              <a:pPr/>
              <a:t>99</a:t>
            </a:fld>
            <a:endParaRPr lang="en-US" altLang="en-US"/>
          </a:p>
        </p:txBody>
      </p:sp>
      <p:sp>
        <p:nvSpPr>
          <p:cNvPr id="551938" name="Rectangle 2"/>
          <p:cNvSpPr>
            <a:spLocks noGrp="1" noChangeArrowheads="1"/>
          </p:cNvSpPr>
          <p:nvPr>
            <p:ph type="title"/>
          </p:nvPr>
        </p:nvSpPr>
        <p:spPr/>
        <p:txBody>
          <a:bodyPr/>
          <a:lstStyle/>
          <a:p>
            <a:r>
              <a:rPr lang="en-US" altLang="en-US" sz="3800"/>
              <a:t>Pre-Silicon Statement Coverage</a:t>
            </a:r>
          </a:p>
        </p:txBody>
      </p:sp>
      <p:graphicFrame>
        <p:nvGraphicFramePr>
          <p:cNvPr id="551940" name="Object 4"/>
          <p:cNvGraphicFramePr>
            <a:graphicFrameLocks noGrp="1" noChangeAspect="1"/>
          </p:cNvGraphicFramePr>
          <p:nvPr>
            <p:ph idx="1"/>
          </p:nvPr>
        </p:nvGraphicFramePr>
        <p:xfrm>
          <a:off x="-469900" y="1533525"/>
          <a:ext cx="9428163" cy="5037138"/>
        </p:xfrm>
        <a:graphic>
          <a:graphicData uri="http://schemas.openxmlformats.org/presentationml/2006/ole">
            <mc:AlternateContent xmlns:mc="http://schemas.openxmlformats.org/markup-compatibility/2006">
              <mc:Choice xmlns:v="urn:schemas-microsoft-com:vml" Requires="v">
                <p:oleObj spid="_x0000_s502809" name="Chart" r:id="rId4" imgW="9448740" imgH="5048298" progId="MSGraph.Chart.8">
                  <p:embed followColorScheme="full"/>
                </p:oleObj>
              </mc:Choice>
              <mc:Fallback>
                <p:oleObj name="Chart" r:id="rId4" imgW="9448740" imgH="5048298" progId="MSGraph.Chart.8">
                  <p:embed followColorScheme="full"/>
                  <p:pic>
                    <p:nvPicPr>
                      <p:cNvPr id="0" name=""/>
                      <p:cNvPicPr>
                        <a:picLocks noChangeAspect="1" noChangeArrowheads="1"/>
                      </p:cNvPicPr>
                      <p:nvPr/>
                    </p:nvPicPr>
                    <p:blipFill>
                      <a:blip r:embed="rId5"/>
                      <a:srcRect/>
                      <a:stretch>
                        <a:fillRect/>
                      </a:stretch>
                    </p:blipFill>
                    <p:spPr bwMode="auto">
                      <a:xfrm>
                        <a:off x="-469900" y="1533525"/>
                        <a:ext cx="9428163" cy="5037138"/>
                      </a:xfrm>
                      <a:prstGeom prst="rect">
                        <a:avLst/>
                      </a:prstGeom>
                    </p:spPr>
                  </p:pic>
                </p:oleObj>
              </mc:Fallback>
            </mc:AlternateContent>
          </a:graphicData>
        </a:graphic>
      </p:graphicFrame>
    </p:spTree>
    <p:extLst>
      <p:ext uri="{BB962C8B-B14F-4D97-AF65-F5344CB8AC3E}">
        <p14:creationId xmlns:p14="http://schemas.microsoft.com/office/powerpoint/2010/main" val="3518744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dvice99_3">
  <a:themeElements>
    <a:clrScheme name="Custom 1">
      <a:dk1>
        <a:srgbClr val="969696"/>
      </a:dk1>
      <a:lt1>
        <a:srgbClr val="FFFFFF"/>
      </a:lt1>
      <a:dk2>
        <a:srgbClr val="00387D"/>
      </a:dk2>
      <a:lt2>
        <a:srgbClr val="FFFF00"/>
      </a:lt2>
      <a:accent1>
        <a:srgbClr val="0057AD"/>
      </a:accent1>
      <a:accent2>
        <a:srgbClr val="99CCFF"/>
      </a:accent2>
      <a:accent3>
        <a:srgbClr val="AAAEBF"/>
      </a:accent3>
      <a:accent4>
        <a:srgbClr val="DADADA"/>
      </a:accent4>
      <a:accent5>
        <a:srgbClr val="0080FF"/>
      </a:accent5>
      <a:accent6>
        <a:srgbClr val="8AB9E7"/>
      </a:accent6>
      <a:hlink>
        <a:srgbClr val="9933FF"/>
      </a:hlink>
      <a:folHlink>
        <a:srgbClr val="66FFFF"/>
      </a:folHlink>
    </a:clrScheme>
    <a:fontScheme name="advice99_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advice99_3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vice99_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dvice99_3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vice99_3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vice99_3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vice99_3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dvice99_3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advice99_3">
  <a:themeElements>
    <a:clrScheme name="">
      <a:dk1>
        <a:srgbClr val="969696"/>
      </a:dk1>
      <a:lt1>
        <a:srgbClr val="FFFFFF"/>
      </a:lt1>
      <a:dk2>
        <a:srgbClr val="00387D"/>
      </a:dk2>
      <a:lt2>
        <a:srgbClr val="FFFF00"/>
      </a:lt2>
      <a:accent1>
        <a:srgbClr val="D60093"/>
      </a:accent1>
      <a:accent2>
        <a:srgbClr val="99CCFF"/>
      </a:accent2>
      <a:accent3>
        <a:srgbClr val="AAAEBF"/>
      </a:accent3>
      <a:accent4>
        <a:srgbClr val="DADADA"/>
      </a:accent4>
      <a:accent5>
        <a:srgbClr val="E8AAC8"/>
      </a:accent5>
      <a:accent6>
        <a:srgbClr val="8AB9E7"/>
      </a:accent6>
      <a:hlink>
        <a:srgbClr val="9933FF"/>
      </a:hlink>
      <a:folHlink>
        <a:srgbClr val="66FFFF"/>
      </a:folHlink>
    </a:clrScheme>
    <a:fontScheme name="4_advice99_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advice99_3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dvice99_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4_advice99_3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advice99_3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advice99_3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advice99_3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4_advice99_3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dvice99_3">
  <a:themeElements>
    <a:clrScheme name="Custom 1">
      <a:dk1>
        <a:srgbClr val="969696"/>
      </a:dk1>
      <a:lt1>
        <a:srgbClr val="FFFFFF"/>
      </a:lt1>
      <a:dk2>
        <a:srgbClr val="00387D"/>
      </a:dk2>
      <a:lt2>
        <a:srgbClr val="FFFF00"/>
      </a:lt2>
      <a:accent1>
        <a:srgbClr val="0057AD"/>
      </a:accent1>
      <a:accent2>
        <a:srgbClr val="99CCFF"/>
      </a:accent2>
      <a:accent3>
        <a:srgbClr val="AAAEBF"/>
      </a:accent3>
      <a:accent4>
        <a:srgbClr val="DADADA"/>
      </a:accent4>
      <a:accent5>
        <a:srgbClr val="0080FF"/>
      </a:accent5>
      <a:accent6>
        <a:srgbClr val="8AB9E7"/>
      </a:accent6>
      <a:hlink>
        <a:srgbClr val="9933FF"/>
      </a:hlink>
      <a:folHlink>
        <a:srgbClr val="66FFFF"/>
      </a:folHlink>
    </a:clrScheme>
    <a:fontScheme name="advice99_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advice99_3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vice99_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dvice99_3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vice99_3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vice99_3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vice99_3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dvice99_3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mitra_slide_tempate</Template>
  <TotalTime>0</TotalTime>
  <Pages>9</Pages>
  <Words>10835</Words>
  <Application>Microsoft Office PowerPoint</Application>
  <PresentationFormat>On-screen Show (4:3)</PresentationFormat>
  <Paragraphs>3011</Paragraphs>
  <Slides>256</Slides>
  <Notes>256</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2</vt:i4>
      </vt:variant>
      <vt:variant>
        <vt:lpstr>Slide Titles</vt:lpstr>
      </vt:variant>
      <vt:variant>
        <vt:i4>256</vt:i4>
      </vt:variant>
    </vt:vector>
  </HeadingPairs>
  <TitlesOfParts>
    <vt:vector size="276" baseType="lpstr">
      <vt:lpstr>Gulim</vt:lpstr>
      <vt:lpstr>맑은 고딕</vt:lpstr>
      <vt:lpstr>ＭＳ Ｐゴシック</vt:lpstr>
      <vt:lpstr>SimSun</vt:lpstr>
      <vt:lpstr>SimSun</vt:lpstr>
      <vt:lpstr>Arial</vt:lpstr>
      <vt:lpstr>Arial Narrow</vt:lpstr>
      <vt:lpstr>Calibri</vt:lpstr>
      <vt:lpstr>Cambria Math</vt:lpstr>
      <vt:lpstr>Courier New</vt:lpstr>
      <vt:lpstr>Gill Sans</vt:lpstr>
      <vt:lpstr>Symbol</vt:lpstr>
      <vt:lpstr>Times</vt:lpstr>
      <vt:lpstr>Times New Roman</vt:lpstr>
      <vt:lpstr>Wingdings</vt:lpstr>
      <vt:lpstr>advice99_3</vt:lpstr>
      <vt:lpstr>4_advice99_3</vt:lpstr>
      <vt:lpstr>1_advice99_3</vt:lpstr>
      <vt:lpstr>Equation</vt:lpstr>
      <vt:lpstr>Chart</vt:lpstr>
      <vt:lpstr>PowerPoint Presentation</vt:lpstr>
      <vt:lpstr>Audience?</vt:lpstr>
      <vt:lpstr>Audience?</vt:lpstr>
      <vt:lpstr>Learning Goals</vt:lpstr>
      <vt:lpstr>Learning Goals</vt:lpstr>
      <vt:lpstr>Learning Goals</vt:lpstr>
      <vt:lpstr>Learning Goals</vt:lpstr>
      <vt:lpstr>Learning Goals</vt:lpstr>
      <vt:lpstr>Outline</vt:lpstr>
      <vt:lpstr>What Is “Formal”?</vt:lpstr>
      <vt:lpstr>What Is “Formal”?</vt:lpstr>
      <vt:lpstr>What Is “Formal”?</vt:lpstr>
      <vt:lpstr>Why “Formal”?</vt:lpstr>
      <vt:lpstr>Why “Formal”?</vt:lpstr>
      <vt:lpstr>Avoiding “The Sorcerer’s Apprentice” Der Zauberlehrling</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“Formal” doesn’t  imply “Painful”</vt:lpstr>
      <vt:lpstr>Outline</vt:lpstr>
      <vt:lpstr>SAT</vt:lpstr>
      <vt:lpstr>SAT</vt:lpstr>
      <vt:lpstr>SAT</vt:lpstr>
      <vt:lpstr>SAT</vt:lpstr>
      <vt:lpstr>Why SAT?</vt:lpstr>
      <vt:lpstr>Why SAT?</vt:lpstr>
      <vt:lpstr>CDCL SAT Algorithm</vt:lpstr>
      <vt:lpstr>Open-Source SAT Solvers</vt:lpstr>
      <vt:lpstr>Variations:  Incremental SAT</vt:lpstr>
      <vt:lpstr>Variations:  ALL-SAT, #SAT</vt:lpstr>
      <vt:lpstr>Variations:  MAX-SAT</vt:lpstr>
      <vt:lpstr>Variations:  UNSAT Core</vt:lpstr>
      <vt:lpstr>Variations:  Backbones</vt:lpstr>
      <vt:lpstr>SMT (Satisfiability Modulo Theories)</vt:lpstr>
      <vt:lpstr>Outline</vt:lpstr>
      <vt:lpstr>Combinational Equivalence</vt:lpstr>
      <vt:lpstr>Combinational Equivalence</vt:lpstr>
      <vt:lpstr>Cutpoints</vt:lpstr>
      <vt:lpstr>Equivalence Checking</vt:lpstr>
      <vt:lpstr>Outline</vt:lpstr>
      <vt:lpstr>ACM Turing Award 2007</vt:lpstr>
      <vt:lpstr>What is model checking?</vt:lpstr>
      <vt:lpstr>What is model checking?</vt:lpstr>
      <vt:lpstr>Using Model Checking</vt:lpstr>
      <vt:lpstr>Verification Is Search</vt:lpstr>
      <vt:lpstr>Model Checking</vt:lpstr>
      <vt:lpstr>Model Checking</vt:lpstr>
      <vt:lpstr>Model Checking</vt:lpstr>
      <vt:lpstr>Model Checking</vt:lpstr>
      <vt:lpstr>Model Checking</vt:lpstr>
      <vt:lpstr>State Explosion Problem</vt:lpstr>
      <vt:lpstr>Outline</vt:lpstr>
      <vt:lpstr>Abstraction</vt:lpstr>
      <vt:lpstr>Abstraction</vt:lpstr>
      <vt:lpstr>Abstraction</vt:lpstr>
      <vt:lpstr>Abstraction</vt:lpstr>
      <vt:lpstr>Verification Is Search</vt:lpstr>
      <vt:lpstr>Abstraction</vt:lpstr>
      <vt:lpstr>Explore smaller abstract state space.</vt:lpstr>
      <vt:lpstr>Explore smaller abstract state space.</vt:lpstr>
      <vt:lpstr>Explore smaller abstract state space.</vt:lpstr>
      <vt:lpstr>Explore smaller abstract state space.</vt:lpstr>
      <vt:lpstr>Explore smaller abstract state space.</vt:lpstr>
      <vt:lpstr>Explore smaller abstract state space.</vt:lpstr>
      <vt:lpstr>Explore smaller abstract state space.</vt:lpstr>
      <vt:lpstr>False Solutions</vt:lpstr>
      <vt:lpstr>False Solutions</vt:lpstr>
      <vt:lpstr>False Solutions</vt:lpstr>
      <vt:lpstr>False Solutions</vt:lpstr>
      <vt:lpstr>False Solutions</vt:lpstr>
      <vt:lpstr>Explore smaller abstract state space.</vt:lpstr>
      <vt:lpstr>Explore smaller abstract state space.</vt:lpstr>
      <vt:lpstr>Explore smaller abstract state space.</vt:lpstr>
      <vt:lpstr>Explore smaller abstract state space.</vt:lpstr>
      <vt:lpstr>Explore smaller abstract state space.</vt:lpstr>
      <vt:lpstr>False error trace to target!</vt:lpstr>
      <vt:lpstr>Must Refine Abstraction</vt:lpstr>
      <vt:lpstr>CEGAR:  Counterexample Guided Abstraction Refinement</vt:lpstr>
      <vt:lpstr>Outline</vt:lpstr>
      <vt:lpstr>Outline</vt:lpstr>
      <vt:lpstr>Coverage and Other Monitors</vt:lpstr>
      <vt:lpstr>Case Study</vt:lpstr>
      <vt:lpstr>SoC Platform at UBC</vt:lpstr>
      <vt:lpstr>SoC Platform at UBC</vt:lpstr>
      <vt:lpstr>SoC Platform at UBC</vt:lpstr>
      <vt:lpstr>Pre-Silicon Statement Coverage</vt:lpstr>
      <vt:lpstr>Post-Silicon Statement Coverage</vt:lpstr>
      <vt:lpstr>Post-Silicon Statement Coverage</vt:lpstr>
      <vt:lpstr>Pre-Silicon Branch Coverage</vt:lpstr>
      <vt:lpstr>Post-Silicon Branch Coverage</vt:lpstr>
      <vt:lpstr>Post-Silicon Branch Coverage</vt:lpstr>
      <vt:lpstr>Overhead (Percent)</vt:lpstr>
      <vt:lpstr>Flip-Flop Overhead (Percent)</vt:lpstr>
      <vt:lpstr>LUT Overhead (Percent)</vt:lpstr>
      <vt:lpstr>LUT Overhead (Percent)</vt:lpstr>
      <vt:lpstr>Coverage Monitors and Emulation</vt:lpstr>
      <vt:lpstr>Coverage Monitors and Emulation</vt:lpstr>
      <vt:lpstr>Emulation in the Design Flow</vt:lpstr>
      <vt:lpstr>Emulation in the Design Flow</vt:lpstr>
      <vt:lpstr>Post-Silicon in the Design Flow</vt:lpstr>
      <vt:lpstr>Emulation vs. Post-Silicon Validation</vt:lpstr>
      <vt:lpstr>Emulation vs. Post-Silicon Validation</vt:lpstr>
      <vt:lpstr>Emulation for Post-Si Coverage</vt:lpstr>
      <vt:lpstr>Emulation for Post-Si Coverage</vt:lpstr>
      <vt:lpstr>Emulation for Post-Si Coverage</vt:lpstr>
      <vt:lpstr>Example:  Critical Timing Paths</vt:lpstr>
      <vt:lpstr>Coverage Monitors for Critical Timing Paths</vt:lpstr>
      <vt:lpstr>Monitoring a Path</vt:lpstr>
      <vt:lpstr>Overall Flow</vt:lpstr>
      <vt:lpstr>Instrumented 5 Cores of SoC</vt:lpstr>
      <vt:lpstr>Critical Timing Paths</vt:lpstr>
      <vt:lpstr>PowerPoint Presentation</vt:lpstr>
      <vt:lpstr>PowerPoint Presentation</vt:lpstr>
      <vt:lpstr>PowerPoint Presentation</vt:lpstr>
      <vt:lpstr>PowerPoint Presentation</vt:lpstr>
      <vt:lpstr>PowerPoint Presentation</vt:lpstr>
      <vt:lpstr>Detailed Coverage Example</vt:lpstr>
      <vt:lpstr>PowerPoint Presentation</vt:lpstr>
      <vt:lpstr>Coverage Monitors in Emulation:  It works!</vt:lpstr>
      <vt:lpstr>Coverage Monitors in Emulation:  More Generally?</vt:lpstr>
      <vt:lpstr>Coverage Monitors in Emulation:  More Generally?</vt:lpstr>
      <vt:lpstr>Ray and Hunt’s Example</vt:lpstr>
      <vt:lpstr>Ray and Hunt’s Example</vt:lpstr>
      <vt:lpstr>Ray and Hunt’s Example</vt:lpstr>
      <vt:lpstr>Ray and Hunt’s Example</vt:lpstr>
      <vt:lpstr>Outline</vt:lpstr>
      <vt:lpstr>Towards Simulator-Like Observability…</vt:lpstr>
      <vt:lpstr>Virtual Overlay Network</vt:lpstr>
      <vt:lpstr>Three things to make this work:</vt:lpstr>
      <vt:lpstr>Overlay Network Implementation</vt:lpstr>
      <vt:lpstr>Overlay Network Implementation</vt:lpstr>
      <vt:lpstr>Overlay Network Implementation</vt:lpstr>
      <vt:lpstr>Overlay Network Implementation</vt:lpstr>
      <vt:lpstr>Overlay Network: Debug-time</vt:lpstr>
      <vt:lpstr>Overlay Network: Debug-time</vt:lpstr>
      <vt:lpstr>  </vt:lpstr>
      <vt:lpstr>Summary</vt:lpstr>
      <vt:lpstr>Outline</vt:lpstr>
      <vt:lpstr>Existing Support for Trace Collection</vt:lpstr>
      <vt:lpstr>Basic BackSpace: Intuition</vt:lpstr>
      <vt:lpstr>Basic BackSpace: Intuition</vt:lpstr>
      <vt:lpstr>Basic BackSpace: Intuition</vt:lpstr>
      <vt:lpstr>Basic BackSpace: Intuition</vt:lpstr>
      <vt:lpstr>Basic BackSpace: Intuition</vt:lpstr>
      <vt:lpstr>Basic BackSpace: Intuition</vt:lpstr>
      <vt:lpstr>Basic BackSpace: Intuition</vt:lpstr>
      <vt:lpstr>Basic BackSpace: Intuition</vt:lpstr>
      <vt:lpstr>Basic BackSpace: Intuition</vt:lpstr>
      <vt:lpstr>Basic BackSpace: Intuition</vt:lpstr>
      <vt:lpstr>Basic BackSpace: Intuition</vt:lpstr>
      <vt:lpstr>Basic BackSpace: Intuition</vt:lpstr>
      <vt:lpstr>Basic BackSpace: Intuition</vt:lpstr>
      <vt:lpstr>Basic BackSpace: Intuition</vt:lpstr>
      <vt:lpstr>Basic BackSpace: Intuition</vt:lpstr>
      <vt:lpstr>Basic BackSpace: Theory</vt:lpstr>
      <vt:lpstr>Basic BackSpace: Experiments</vt:lpstr>
      <vt:lpstr>TAB-BackSpace: Intution</vt:lpstr>
      <vt:lpstr>TAB-BackSpace: Intution</vt:lpstr>
      <vt:lpstr>TAB-BackSpace: Intution</vt:lpstr>
      <vt:lpstr>TAB-BackSpace: Intution</vt:lpstr>
      <vt:lpstr>TAB-BackSpace: Intution</vt:lpstr>
      <vt:lpstr>TAB-BackSpace: Intution</vt:lpstr>
      <vt:lpstr>TAB-BackSpace: Theory</vt:lpstr>
      <vt:lpstr>TAB-BackSpace: Theory</vt:lpstr>
      <vt:lpstr>Experiments </vt:lpstr>
      <vt:lpstr>TAB-BackSpace Results Summary</vt:lpstr>
      <vt:lpstr>nuTAB-BackSpace: Intution</vt:lpstr>
      <vt:lpstr>nuTAB-BackSpace</vt:lpstr>
      <vt:lpstr>String Rewrite Systems in a Nutshell</vt:lpstr>
      <vt:lpstr>nuTAB-BackSpace: Intution</vt:lpstr>
      <vt:lpstr>nuTAB-BackSpace: Theory</vt:lpstr>
      <vt:lpstr>Experiments  </vt:lpstr>
      <vt:lpstr>Experiments  </vt:lpstr>
      <vt:lpstr>Experiments  </vt:lpstr>
      <vt:lpstr>BackSpace Review</vt:lpstr>
      <vt:lpstr>BackSpace Review</vt:lpstr>
      <vt:lpstr>Instruction Footprint Recording &amp; Analysis</vt:lpstr>
      <vt:lpstr>IFRA Hardware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IFRA Review</vt:lpstr>
      <vt:lpstr>Bug Localization Graph</vt:lpstr>
      <vt:lpstr>BLoG Nodes &amp; Edges</vt:lpstr>
      <vt:lpstr>BLoG Nodes: Storage</vt:lpstr>
      <vt:lpstr>BLoG Nodes: Non-Storage</vt:lpstr>
      <vt:lpstr>BLoG Nodes: Non-Storage</vt:lpstr>
      <vt:lpstr>BLoG Edge Dependencies</vt:lpstr>
      <vt:lpstr>Example: Self-Consistency Check</vt:lpstr>
      <vt:lpstr>Example: Self-Consistency Check</vt:lpstr>
      <vt:lpstr>Example: Self-Consistency Check</vt:lpstr>
      <vt:lpstr>Intel® Nehalem Microarchitecture BLoG</vt:lpstr>
      <vt:lpstr>BLoG Traversal Example</vt:lpstr>
      <vt:lpstr>BLoG Simulations: Intel® Nehalem </vt:lpstr>
      <vt:lpstr>Outline</vt:lpstr>
      <vt:lpstr>Automatic Localization/Diagnosis</vt:lpstr>
      <vt:lpstr>Automatic Localization/Diagnosis: General Paradigm</vt:lpstr>
      <vt:lpstr>Automatic Localization/Diagnosis: General Paradigm</vt:lpstr>
      <vt:lpstr>Automatic Localization/Diagnosis: General Paradigm</vt:lpstr>
      <vt:lpstr>Localization Using SAT: Ali, Veneris, Smith, Safarpour, Drechsler, Abadir, ICCAD 2004</vt:lpstr>
      <vt:lpstr>Localization Using SAT: Ali, Veneris, Smith, Safarpour, Drechsler, Abadir, ICCAD 2004</vt:lpstr>
      <vt:lpstr>Localization Using UNSAT Core: Sülflow, Fey, Bloem, Drechsler, GLSVLSI 2008</vt:lpstr>
      <vt:lpstr>Localization Using UNSAT Core: Sülflow, Fey, Bloem, Drechsler, GLSVLSI 2008</vt:lpstr>
      <vt:lpstr>Localization Using UNSAT Core: Sülflow, Fey, Bloem, Drechsler, GLSVLSI 2008</vt:lpstr>
      <vt:lpstr>Localization Using MAX-SAT: Chen, Safarpour, Marques-Silva, Veneris, GLSVLSI 2009</vt:lpstr>
      <vt:lpstr>Localization Using MAX-SAT: Chen, Safarpour, Marques-Silva, Veneris, GLSVLSI 2009</vt:lpstr>
      <vt:lpstr>Localization Using MAX-SAT: Chen, Safarpour, Marques-Silva, Veneris, GLSVLSI 2009</vt:lpstr>
      <vt:lpstr>Localization Using MAX-SAT: Chen, Safarpour, Marques-Silva, Veneris, GLSVLSI 2009</vt:lpstr>
      <vt:lpstr>MAX-SAT, Backbones, and Windows: Zhu, Weissenbacher, Malik FMCAD 2011</vt:lpstr>
      <vt:lpstr>MAX-SAT, Backbones, and Windows: Zhu, Weissenbacher, Malik FMCAD 2011</vt:lpstr>
      <vt:lpstr>MAX-SAT, Backbones, and Windows: Zhu, Weissenbacher, Malik FMCAD 2011</vt:lpstr>
      <vt:lpstr>MAX-SAT, Backbones, and Windows: Zhu, Weissenbacher, Malik FMCAD 2011</vt:lpstr>
      <vt:lpstr>MAX-SAT, Backbones, and Windows: Zhu, Weissenbacher, Malik FMCAD 2011</vt:lpstr>
      <vt:lpstr>MAX-SAT, Backbones, and Windows: Zhu, Weissenbacher, Malik FMCAD 2011</vt:lpstr>
      <vt:lpstr>MAX-SAT, Backbones, and Windows: Zhu, Weissenbacher, Malik FMCAD 2011</vt:lpstr>
      <vt:lpstr>Automatic Localization/Diagnosis: General Paradigm</vt:lpstr>
      <vt:lpstr>Localization using Mined Assertions</vt:lpstr>
      <vt:lpstr>Outline</vt:lpstr>
      <vt:lpstr>Automatic Repair</vt:lpstr>
      <vt:lpstr>Automatic Repair: FogClear Methodology</vt:lpstr>
      <vt:lpstr>Outline</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2014-03-12T03:35:32Z</dcterms:created>
  <dcterms:modified xsi:type="dcterms:W3CDTF">2014-03-14T21:15:24Z</dcterms:modified>
</cp:coreProperties>
</file>