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73" r:id="rId17"/>
    <p:sldId id="274" r:id="rId18"/>
    <p:sldId id="275" r:id="rId19"/>
    <p:sldId id="276" r:id="rId20"/>
    <p:sldId id="277" r:id="rId21"/>
    <p:sldId id="272" r:id="rId22"/>
    <p:sldId id="257" r:id="rId23"/>
    <p:sldId id="285" r:id="rId24"/>
    <p:sldId id="286" r:id="rId25"/>
    <p:sldId id="287" r:id="rId26"/>
    <p:sldId id="288" r:id="rId27"/>
    <p:sldId id="289" r:id="rId28"/>
    <p:sldId id="290" r:id="rId29"/>
    <p:sldId id="279" r:id="rId30"/>
    <p:sldId id="293" r:id="rId31"/>
    <p:sldId id="294" r:id="rId32"/>
    <p:sldId id="292" r:id="rId33"/>
    <p:sldId id="295" r:id="rId34"/>
    <p:sldId id="296" r:id="rId35"/>
    <p:sldId id="297" r:id="rId36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61" autoAdjust="0"/>
  </p:normalViewPr>
  <p:slideViewPr>
    <p:cSldViewPr>
      <p:cViewPr varScale="1">
        <p:scale>
          <a:sx n="47" d="100"/>
          <a:sy n="47" d="100"/>
        </p:scale>
        <p:origin x="-105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Formal</c:v>
                </c:pt>
              </c:strCache>
            </c:strRef>
          </c:tx>
          <c:spPr>
            <a:ln w="1016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Formal</c:v>
                </c:pt>
              </c:strCache>
            </c:strRef>
          </c:tx>
          <c:spPr>
            <a:ln w="1016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7111680"/>
        <c:axId val="37122048"/>
      </c:lineChart>
      <c:catAx>
        <c:axId val="3711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>
                    <a:solidFill>
                      <a:schemeClr val="bg1"/>
                    </a:solidFill>
                  </a:rPr>
                  <a:t>Time</a:t>
                </a:r>
                <a:endParaRPr lang="en-CA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majorTickMark val="none"/>
        <c:minorTickMark val="none"/>
        <c:tickLblPos val="nextTo"/>
        <c:crossAx val="37122048"/>
        <c:crosses val="autoZero"/>
        <c:auto val="1"/>
        <c:lblAlgn val="ctr"/>
        <c:lblOffset val="100"/>
        <c:noMultiLvlLbl val="0"/>
      </c:catAx>
      <c:valAx>
        <c:axId val="37122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>
                    <a:solidFill>
                      <a:schemeClr val="bg1"/>
                    </a:solidFill>
                  </a:rPr>
                  <a:t>Pain</a:t>
                </a:r>
                <a:endParaRPr lang="en-CA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1116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solidFill>
      <a:schemeClr val="tx1"/>
    </a:solidFill>
    <a:ln w="0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Formal</c:v>
                </c:pt>
              </c:strCache>
            </c:strRef>
          </c:tx>
          <c:spPr>
            <a:ln w="1016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Formal</c:v>
                </c:pt>
              </c:strCache>
            </c:strRef>
          </c:tx>
          <c:spPr>
            <a:ln w="1016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3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7191680"/>
        <c:axId val="37193600"/>
      </c:lineChart>
      <c:catAx>
        <c:axId val="3719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>
                    <a:solidFill>
                      <a:schemeClr val="bg1"/>
                    </a:solidFill>
                  </a:rPr>
                  <a:t>Time</a:t>
                </a:r>
                <a:endParaRPr lang="en-CA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majorTickMark val="none"/>
        <c:minorTickMark val="none"/>
        <c:tickLblPos val="nextTo"/>
        <c:crossAx val="37193600"/>
        <c:crosses val="autoZero"/>
        <c:auto val="1"/>
        <c:lblAlgn val="ctr"/>
        <c:lblOffset val="100"/>
        <c:noMultiLvlLbl val="0"/>
      </c:catAx>
      <c:valAx>
        <c:axId val="37193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>
                    <a:solidFill>
                      <a:schemeClr val="bg1"/>
                    </a:solidFill>
                  </a:rPr>
                  <a:t>Pain</a:t>
                </a:r>
                <a:endParaRPr lang="en-CA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1916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solidFill>
      <a:schemeClr val="tx1"/>
    </a:solidFill>
    <a:ln w="0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Formal</c:v>
                </c:pt>
              </c:strCache>
            </c:strRef>
          </c:tx>
          <c:spPr>
            <a:ln w="1016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Formal</c:v>
                </c:pt>
              </c:strCache>
            </c:strRef>
          </c:tx>
          <c:spPr>
            <a:ln w="1016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7635968"/>
        <c:axId val="37642240"/>
      </c:lineChart>
      <c:catAx>
        <c:axId val="37635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>
                    <a:solidFill>
                      <a:schemeClr val="bg1"/>
                    </a:solidFill>
                  </a:rPr>
                  <a:t>Time</a:t>
                </a:r>
                <a:endParaRPr lang="en-CA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majorTickMark val="none"/>
        <c:minorTickMark val="none"/>
        <c:tickLblPos val="nextTo"/>
        <c:crossAx val="37642240"/>
        <c:crosses val="autoZero"/>
        <c:auto val="1"/>
        <c:lblAlgn val="ctr"/>
        <c:lblOffset val="100"/>
        <c:noMultiLvlLbl val="0"/>
      </c:catAx>
      <c:valAx>
        <c:axId val="376422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>
                    <a:solidFill>
                      <a:schemeClr val="bg1"/>
                    </a:solidFill>
                  </a:rPr>
                  <a:t>Pain</a:t>
                </a:r>
                <a:endParaRPr lang="en-CA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6359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solidFill>
      <a:schemeClr val="tx1"/>
    </a:solidFill>
    <a:ln w="0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Formal</c:v>
                </c:pt>
              </c:strCache>
            </c:strRef>
          </c:tx>
          <c:spPr>
            <a:ln w="1016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Formal</c:v>
                </c:pt>
              </c:strCache>
            </c:strRef>
          </c:tx>
          <c:spPr>
            <a:ln w="1016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7744640"/>
        <c:axId val="37746560"/>
      </c:lineChart>
      <c:catAx>
        <c:axId val="37744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>
                    <a:solidFill>
                      <a:schemeClr val="bg1"/>
                    </a:solidFill>
                  </a:rPr>
                  <a:t>Time</a:t>
                </a:r>
                <a:endParaRPr lang="en-CA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majorTickMark val="none"/>
        <c:minorTickMark val="none"/>
        <c:tickLblPos val="nextTo"/>
        <c:crossAx val="37746560"/>
        <c:crosses val="autoZero"/>
        <c:auto val="1"/>
        <c:lblAlgn val="ctr"/>
        <c:lblOffset val="100"/>
        <c:noMultiLvlLbl val="0"/>
      </c:catAx>
      <c:valAx>
        <c:axId val="37746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>
                    <a:solidFill>
                      <a:schemeClr val="bg1"/>
                    </a:solidFill>
                  </a:rPr>
                  <a:t>Pain</a:t>
                </a:r>
                <a:endParaRPr lang="en-CA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744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solidFill>
      <a:schemeClr val="tx1"/>
    </a:solidFill>
    <a:ln w="0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FA3DFFD2-F04F-4AAC-AF19-439D71E9E56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017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1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10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11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12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13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14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15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16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Assembly line image is public domain, from Wikimedia commons.  Ford</a:t>
            </a:r>
            <a:r>
              <a:rPr lang="en-US" baseline="0" dirty="0" smtClean="0"/>
              <a:t> assembly line in 1913.</a:t>
            </a:r>
          </a:p>
          <a:p>
            <a:r>
              <a:rPr lang="en-US" baseline="0" dirty="0" smtClean="0"/>
              <a:t>Steam locomotive is also public domain, due to copyright expiration, also from Wikimedia commons.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17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Assembly line image is public domain, from Wikimedia commons.  Ford</a:t>
            </a:r>
            <a:r>
              <a:rPr lang="en-US" baseline="0" dirty="0" smtClean="0"/>
              <a:t> assembly line in 1913.</a:t>
            </a:r>
          </a:p>
          <a:p>
            <a:r>
              <a:rPr lang="en-US" baseline="0" dirty="0" smtClean="0"/>
              <a:t>Steam locomotive is also public domain, due to copyright expiration, also from Wikimedia commons.</a:t>
            </a:r>
          </a:p>
          <a:p>
            <a:r>
              <a:rPr lang="en-US" baseline="0" dirty="0" smtClean="0"/>
              <a:t>Similar for time zone image.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18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Assembly line image is public domain, from Wikimedia commons.  Ford</a:t>
            </a:r>
            <a:r>
              <a:rPr lang="en-US" baseline="0" dirty="0" smtClean="0"/>
              <a:t> assembly line in 1913.</a:t>
            </a:r>
          </a:p>
          <a:p>
            <a:r>
              <a:rPr lang="en-US" baseline="0" dirty="0" smtClean="0"/>
              <a:t>Steam locomotive is also public domain, due to copyright expiration, also from Wikimedia commons.</a:t>
            </a:r>
          </a:p>
          <a:p>
            <a:r>
              <a:rPr lang="en-US" baseline="0" dirty="0" smtClean="0"/>
              <a:t>Similar for time zone image.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19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Assembly line image is public domain, from Wikimedia commons.  Ford</a:t>
            </a:r>
            <a:r>
              <a:rPr lang="en-US" baseline="0" dirty="0" smtClean="0"/>
              <a:t> assembly line in 1913.</a:t>
            </a:r>
          </a:p>
          <a:p>
            <a:r>
              <a:rPr lang="en-US" baseline="0" dirty="0" smtClean="0"/>
              <a:t>Steam locomotive is also public domain, due to copyright expiration, also from Wikimedia commons.</a:t>
            </a:r>
          </a:p>
          <a:p>
            <a:r>
              <a:rPr lang="en-US" baseline="0" dirty="0" smtClean="0"/>
              <a:t>Similar for time zone image.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2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20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Assembly line image is public domain, from Wikimedia commons.  Ford</a:t>
            </a:r>
            <a:r>
              <a:rPr lang="en-US" baseline="0" dirty="0" smtClean="0"/>
              <a:t> assembly line in 1913.</a:t>
            </a:r>
          </a:p>
          <a:p>
            <a:r>
              <a:rPr lang="en-US" baseline="0" dirty="0" smtClean="0"/>
              <a:t>Steam locomotive is also public domain, due to copyright expiration, also from Wikimedia commons.</a:t>
            </a:r>
          </a:p>
          <a:p>
            <a:r>
              <a:rPr lang="en-US" baseline="0" dirty="0" smtClean="0"/>
              <a:t>Similar for time zone image.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21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22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23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24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25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26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27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28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29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3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Saturn V photo is public domain, from NASA, downloaded from Wikimedia</a:t>
            </a:r>
            <a:r>
              <a:rPr lang="en-US" baseline="0" dirty="0" smtClean="0"/>
              <a:t> Commons.</a:t>
            </a:r>
          </a:p>
          <a:p>
            <a:r>
              <a:rPr lang="en-US" baseline="0" dirty="0" smtClean="0"/>
              <a:t>Similar for Space Shuttle image.</a:t>
            </a:r>
          </a:p>
          <a:p>
            <a:r>
              <a:rPr lang="en-US" dirty="0" smtClean="0"/>
              <a:t>Airbus A380 photo was</a:t>
            </a:r>
            <a:r>
              <a:rPr lang="en-US" baseline="0" dirty="0" smtClean="0"/>
              <a:t> put in public domain by author P. Loos from Wikimedia Commons.</a:t>
            </a:r>
          </a:p>
          <a:p>
            <a:r>
              <a:rPr lang="en-US" baseline="0" dirty="0" smtClean="0"/>
              <a:t>Pentium photo by Konstantin </a:t>
            </a:r>
            <a:r>
              <a:rPr lang="en-US" baseline="0" dirty="0" err="1" smtClean="0"/>
              <a:t>Lanzet</a:t>
            </a:r>
            <a:r>
              <a:rPr lang="en-US" baseline="0" dirty="0" smtClean="0"/>
              <a:t>, under GNU Free Documentation License (therefore, I must share this talk for free.)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30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31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32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33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34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35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4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Saturn V photo is public domain, from NASA, downloaded from Wikimedia</a:t>
            </a:r>
            <a:r>
              <a:rPr lang="en-US" baseline="0" dirty="0" smtClean="0"/>
              <a:t> Commons.</a:t>
            </a:r>
          </a:p>
          <a:p>
            <a:r>
              <a:rPr lang="en-US" baseline="0" dirty="0" smtClean="0"/>
              <a:t>Similar for Space Shuttle image.</a:t>
            </a:r>
          </a:p>
          <a:p>
            <a:r>
              <a:rPr lang="en-US" dirty="0" smtClean="0"/>
              <a:t>Airbus A380 photo was</a:t>
            </a:r>
            <a:r>
              <a:rPr lang="en-US" baseline="0" dirty="0" smtClean="0"/>
              <a:t> put in public domain by author P. Loos from Wikimedia Commons.</a:t>
            </a:r>
          </a:p>
          <a:p>
            <a:r>
              <a:rPr lang="en-US" baseline="0" dirty="0" smtClean="0"/>
              <a:t>Pentium photo by Konstantin </a:t>
            </a:r>
            <a:r>
              <a:rPr lang="en-US" baseline="0" dirty="0" err="1" smtClean="0"/>
              <a:t>Lanzet</a:t>
            </a:r>
            <a:r>
              <a:rPr lang="en-US" baseline="0" dirty="0" smtClean="0"/>
              <a:t>, under GNU Free Documentation License (therefore, I must </a:t>
            </a:r>
            <a:r>
              <a:rPr lang="en-US" baseline="0" smtClean="0"/>
              <a:t>share this talk for free.)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5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Saturn V photo is public domain, from NASA, downloaded from Wikimedia</a:t>
            </a:r>
            <a:r>
              <a:rPr lang="en-US" baseline="0" dirty="0" smtClean="0"/>
              <a:t> Commons.</a:t>
            </a:r>
          </a:p>
          <a:p>
            <a:r>
              <a:rPr lang="en-US" baseline="0" dirty="0" smtClean="0"/>
              <a:t>Similar for Space Shuttle image.</a:t>
            </a:r>
          </a:p>
          <a:p>
            <a:r>
              <a:rPr lang="en-US" dirty="0" smtClean="0"/>
              <a:t>Airbus A380 photo was</a:t>
            </a:r>
            <a:r>
              <a:rPr lang="en-US" baseline="0" dirty="0" smtClean="0"/>
              <a:t> put in public domain by author P. Loos from Wikimedia Commons.</a:t>
            </a:r>
          </a:p>
          <a:p>
            <a:r>
              <a:rPr lang="en-US" baseline="0" dirty="0" smtClean="0"/>
              <a:t>Pentium photo by Konstantin </a:t>
            </a:r>
            <a:r>
              <a:rPr lang="en-US" baseline="0" dirty="0" err="1" smtClean="0"/>
              <a:t>Lanzet</a:t>
            </a:r>
            <a:r>
              <a:rPr lang="en-US" baseline="0" dirty="0" smtClean="0"/>
              <a:t>, under GNU Free Documentation License (therefore, I must </a:t>
            </a:r>
            <a:r>
              <a:rPr lang="en-US" baseline="0" smtClean="0"/>
              <a:t>share this talk for free.)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6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Saturn V photo is public domain, from NASA, downloaded from Wikimedia</a:t>
            </a:r>
            <a:r>
              <a:rPr lang="en-US" baseline="0" dirty="0" smtClean="0"/>
              <a:t> Commons.</a:t>
            </a:r>
          </a:p>
          <a:p>
            <a:r>
              <a:rPr lang="en-US" baseline="0" dirty="0" smtClean="0"/>
              <a:t>Similar for Space Shuttle image.</a:t>
            </a:r>
          </a:p>
          <a:p>
            <a:r>
              <a:rPr lang="en-US" dirty="0" smtClean="0"/>
              <a:t>Airbus A380 photo was</a:t>
            </a:r>
            <a:r>
              <a:rPr lang="en-US" baseline="0" dirty="0" smtClean="0"/>
              <a:t> put in public domain by author P. Loos from Wikimedia Commons.</a:t>
            </a:r>
          </a:p>
          <a:p>
            <a:r>
              <a:rPr lang="en-US" baseline="0" dirty="0" smtClean="0"/>
              <a:t>Pentium photo by Konstantin </a:t>
            </a:r>
            <a:r>
              <a:rPr lang="en-US" baseline="0" dirty="0" err="1" smtClean="0"/>
              <a:t>Lanzet</a:t>
            </a:r>
            <a:r>
              <a:rPr lang="en-US" baseline="0" dirty="0" smtClean="0"/>
              <a:t>, under GNU Free Documentation License (therefore, I must share this talk for free.)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7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8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Public domain image from NASA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C057-4F90-4AF9-AD23-C6DE7F64EE73}" type="slidenum">
              <a:rPr lang="en-CA"/>
              <a:pPr/>
              <a:t>9</a:t>
            </a:fld>
            <a:endParaRPr lang="en-CA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Public domain image from NASA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8B91BC-E6B4-4BAD-B4A9-212902096EF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64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59A8E7-9D17-4209-9483-A81AC208BEE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07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700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700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99CFEB-0630-4A5B-8CF6-B8D5EEAA580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84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F60A50-E40E-43DC-97F4-37AE59BCAE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605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75BE9E-6EA3-4222-A08E-079F2E317E5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72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554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554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86E31A-5E48-4AAB-AF55-706BCB2036A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96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B031D3-8A0B-4DE8-8517-3CF8FDCFD8C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022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5B205B-55DA-458F-A4D4-2CE9E889F6D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864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FAB67-BBF4-4DF5-A677-3232C135872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05744C-4653-4213-A88A-12685282E17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19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DDA236-BCE8-441F-8B9B-F96D315A10A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40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fld id="{D6DC92D8-B1FA-4543-8F88-87543036F1E6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WenQuanYi Micro Hei" charset="0"/>
          <a:cs typeface="WenQuanYi Micro 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WenQuanYi Micro Hei" charset="0"/>
          <a:cs typeface="WenQuanYi Micro 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WenQuanYi Micro Hei" charset="0"/>
          <a:cs typeface="WenQuanYi Micro 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</p:spTree>
    <p:extLst>
      <p:ext uri="{BB962C8B-B14F-4D97-AF65-F5344CB8AC3E}">
        <p14:creationId xmlns:p14="http://schemas.microsoft.com/office/powerpoint/2010/main" val="1218267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</p:spTree>
    <p:extLst>
      <p:ext uri="{BB962C8B-B14F-4D97-AF65-F5344CB8AC3E}">
        <p14:creationId xmlns:p14="http://schemas.microsoft.com/office/powerpoint/2010/main" val="4246003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7904" y="3848068"/>
            <a:ext cx="6846233" cy="435825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accent1"/>
                </a:solidFill>
              </a:rPr>
              <a:t>RTL to HDL to Synthesizable RTL to Synthesis…</a:t>
            </a:r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38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7904" y="3848068"/>
            <a:ext cx="6846233" cy="435825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accent1"/>
                </a:solidFill>
              </a:rPr>
              <a:t>RTL to HDL to Synthesizable RTL to Synthesis…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896" y="5288228"/>
            <a:ext cx="6906891" cy="112280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accent1"/>
                </a:solidFill>
              </a:rPr>
              <a:t>Informal Test Cases to </a:t>
            </a:r>
            <a:r>
              <a:rPr lang="en-CA" sz="2400" dirty="0" err="1" smtClean="0">
                <a:solidFill>
                  <a:schemeClr val="accent1"/>
                </a:solidFill>
              </a:rPr>
              <a:t>Testbenches</a:t>
            </a:r>
            <a:r>
              <a:rPr lang="en-CA" sz="2400" dirty="0" smtClean="0">
                <a:solidFill>
                  <a:schemeClr val="accent1"/>
                </a:solidFill>
              </a:rPr>
              <a:t> to</a:t>
            </a:r>
          </a:p>
          <a:p>
            <a:r>
              <a:rPr lang="en-CA" sz="2400" dirty="0" err="1" smtClean="0">
                <a:solidFill>
                  <a:schemeClr val="accent1"/>
                </a:solidFill>
              </a:rPr>
              <a:t>Testbench</a:t>
            </a:r>
            <a:r>
              <a:rPr lang="en-CA" sz="2400" dirty="0" smtClean="0">
                <a:solidFill>
                  <a:schemeClr val="accent1"/>
                </a:solidFill>
              </a:rPr>
              <a:t> Automation to ABV to Formal Specs to</a:t>
            </a:r>
          </a:p>
          <a:p>
            <a:r>
              <a:rPr lang="en-CA" sz="2400" dirty="0" smtClean="0">
                <a:solidFill>
                  <a:schemeClr val="accent1"/>
                </a:solidFill>
              </a:rPr>
              <a:t>Formal Property Checking…</a:t>
            </a:r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7904" y="3848068"/>
            <a:ext cx="6846233" cy="435825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accent1"/>
                </a:solidFill>
              </a:rPr>
              <a:t>RTL to HDL to Synthesizable RTL to Synthesis…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896" y="5288228"/>
            <a:ext cx="6906891" cy="1122808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accent1"/>
                </a:solidFill>
              </a:rPr>
              <a:t>Informal Test Cases to </a:t>
            </a:r>
            <a:r>
              <a:rPr lang="en-CA" sz="2400" dirty="0" err="1" smtClean="0">
                <a:solidFill>
                  <a:schemeClr val="accent1"/>
                </a:solidFill>
              </a:rPr>
              <a:t>Testbenches</a:t>
            </a:r>
            <a:r>
              <a:rPr lang="en-CA" sz="2400" dirty="0" smtClean="0">
                <a:solidFill>
                  <a:schemeClr val="accent1"/>
                </a:solidFill>
              </a:rPr>
              <a:t> to</a:t>
            </a:r>
          </a:p>
          <a:p>
            <a:r>
              <a:rPr lang="en-CA" sz="2400" dirty="0" err="1" smtClean="0">
                <a:solidFill>
                  <a:schemeClr val="accent1"/>
                </a:solidFill>
              </a:rPr>
              <a:t>Testbench</a:t>
            </a:r>
            <a:r>
              <a:rPr lang="en-CA" sz="2400" dirty="0" smtClean="0">
                <a:solidFill>
                  <a:schemeClr val="accent1"/>
                </a:solidFill>
              </a:rPr>
              <a:t> Automation to ABV to Formal Specs to</a:t>
            </a:r>
          </a:p>
          <a:p>
            <a:r>
              <a:rPr lang="en-CA" sz="2400" dirty="0" smtClean="0">
                <a:solidFill>
                  <a:schemeClr val="accent1"/>
                </a:solidFill>
              </a:rPr>
              <a:t>Formal Property Checking…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037" y="4130351"/>
            <a:ext cx="6556603" cy="1809726"/>
          </a:xfrm>
          <a:prstGeom prst="rect">
            <a:avLst/>
          </a:prstGeom>
          <a:solidFill>
            <a:schemeClr val="tx1"/>
          </a:solidFill>
          <a:ln w="1016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6000" dirty="0" smtClean="0">
                <a:solidFill>
                  <a:srgbClr val="FF0000"/>
                </a:solidFill>
              </a:rPr>
              <a:t>Same pattern</a:t>
            </a:r>
          </a:p>
          <a:p>
            <a:pPr algn="ctr"/>
            <a:r>
              <a:rPr lang="en-CA" sz="6000" dirty="0" smtClean="0">
                <a:solidFill>
                  <a:srgbClr val="FF0000"/>
                </a:solidFill>
              </a:rPr>
              <a:t>throughout history!</a:t>
            </a:r>
            <a:endParaRPr lang="en-C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61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5" y="3318702"/>
            <a:ext cx="3559671" cy="3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22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5" y="3318702"/>
            <a:ext cx="3559671" cy="377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86" y="3318702"/>
            <a:ext cx="3312368" cy="325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35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5" y="3318702"/>
            <a:ext cx="3559671" cy="377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86" y="3318702"/>
            <a:ext cx="3312368" cy="325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1414607"/>
            <a:ext cx="5578750" cy="36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03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5" y="3318702"/>
            <a:ext cx="3559671" cy="377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86" y="3318702"/>
            <a:ext cx="3312368" cy="325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1414607"/>
            <a:ext cx="5578750" cy="3661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55" y="186321"/>
            <a:ext cx="3816424" cy="6938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60" y="7164213"/>
            <a:ext cx="9368014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bg2"/>
                </a:solidFill>
              </a:rPr>
              <a:t>Copyright  Marie-</a:t>
            </a:r>
            <a:r>
              <a:rPr lang="en-CA" sz="1400" dirty="0" err="1" smtClean="0">
                <a:solidFill>
                  <a:schemeClr val="bg2"/>
                </a:solidFill>
              </a:rPr>
              <a:t>Lan</a:t>
            </a:r>
            <a:r>
              <a:rPr lang="en-CA" sz="1400" dirty="0" smtClean="0">
                <a:solidFill>
                  <a:schemeClr val="bg2"/>
                </a:solidFill>
              </a:rPr>
              <a:t> Nguyen / Wikimedia Commons, used under Creative Commons Attribution 2.5 Generic license.</a:t>
            </a:r>
            <a:endParaRPr lang="en-CA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19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5" y="3318702"/>
            <a:ext cx="3559671" cy="377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86" y="3318702"/>
            <a:ext cx="3312368" cy="325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1414607"/>
            <a:ext cx="5578750" cy="3661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55" y="186321"/>
            <a:ext cx="3816424" cy="6938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15" y="582398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69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</p:spTree>
    <p:extLst>
      <p:ext uri="{BB962C8B-B14F-4D97-AF65-F5344CB8AC3E}">
        <p14:creationId xmlns:p14="http://schemas.microsoft.com/office/powerpoint/2010/main" val="4087414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5" y="3318702"/>
            <a:ext cx="3559671" cy="377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86" y="3318702"/>
            <a:ext cx="3312368" cy="325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1414607"/>
            <a:ext cx="5578750" cy="3661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55" y="186321"/>
            <a:ext cx="3816424" cy="6938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15" y="582398"/>
            <a:ext cx="5472608" cy="547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668" y="945514"/>
            <a:ext cx="8863132" cy="1466171"/>
          </a:xfrm>
          <a:prstGeom prst="rect">
            <a:avLst/>
          </a:prstGeom>
          <a:solidFill>
            <a:schemeClr val="tx1"/>
          </a:solidFill>
          <a:ln w="1016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3200" dirty="0" smtClean="0">
                <a:solidFill>
                  <a:srgbClr val="FF0000"/>
                </a:solidFill>
              </a:rPr>
              <a:t>BTW, asymmetric information also explains why</a:t>
            </a:r>
          </a:p>
          <a:p>
            <a:pPr algn="ctr"/>
            <a:r>
              <a:rPr lang="en-CA" sz="3200" dirty="0">
                <a:solidFill>
                  <a:srgbClr val="FF0000"/>
                </a:solidFill>
              </a:rPr>
              <a:t>t</a:t>
            </a:r>
            <a:r>
              <a:rPr lang="en-CA" sz="3200" dirty="0" smtClean="0">
                <a:solidFill>
                  <a:srgbClr val="FF0000"/>
                </a:solidFill>
              </a:rPr>
              <a:t>he IP industry didn’t/can’t take off until</a:t>
            </a:r>
          </a:p>
          <a:p>
            <a:pPr algn="ctr"/>
            <a:r>
              <a:rPr lang="en-CA" sz="3200" dirty="0" smtClean="0">
                <a:solidFill>
                  <a:srgbClr val="FF0000"/>
                </a:solidFill>
              </a:rPr>
              <a:t>formal verification started getting good…</a:t>
            </a:r>
            <a:endParaRPr lang="en-C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12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</p:spTree>
    <p:extLst>
      <p:ext uri="{BB962C8B-B14F-4D97-AF65-F5344CB8AC3E}">
        <p14:creationId xmlns:p14="http://schemas.microsoft.com/office/powerpoint/2010/main" val="1912923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</p:spTree>
    <p:extLst>
      <p:ext uri="{BB962C8B-B14F-4D97-AF65-F5344CB8AC3E}">
        <p14:creationId xmlns:p14="http://schemas.microsoft.com/office/powerpoint/2010/main" val="2842601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856" y="971525"/>
            <a:ext cx="8771953" cy="550279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lawyers and legal complexity…</a:t>
            </a:r>
          </a:p>
        </p:txBody>
      </p:sp>
    </p:spTree>
    <p:extLst>
      <p:ext uri="{BB962C8B-B14F-4D97-AF65-F5344CB8AC3E}">
        <p14:creationId xmlns:p14="http://schemas.microsoft.com/office/powerpoint/2010/main" val="2600674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856" y="971525"/>
            <a:ext cx="8771953" cy="1008225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lawyers and legal complexity…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… but it’s better than getting burned in a deal!</a:t>
            </a:r>
            <a:endParaRPr lang="en-CA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93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856" y="971525"/>
            <a:ext cx="8771953" cy="1008225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lawyers and legal complexity…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… but it’s better than getting burned in a deal!</a:t>
            </a:r>
            <a:endParaRPr lang="en-CA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68" y="2856505"/>
            <a:ext cx="9522159" cy="550279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writing specs and documentation…</a:t>
            </a:r>
          </a:p>
        </p:txBody>
      </p:sp>
    </p:spTree>
    <p:extLst>
      <p:ext uri="{BB962C8B-B14F-4D97-AF65-F5344CB8AC3E}">
        <p14:creationId xmlns:p14="http://schemas.microsoft.com/office/powerpoint/2010/main" val="807793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856" y="971525"/>
            <a:ext cx="8771953" cy="1008225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lawyers and legal complexity…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… but it’s better than getting burned in a deal!</a:t>
            </a:r>
            <a:endParaRPr lang="en-CA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68" y="2856505"/>
            <a:ext cx="9837950" cy="1008225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writing specs and documentation…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… but you’re very grateful for it on a large code base!</a:t>
            </a:r>
          </a:p>
        </p:txBody>
      </p:sp>
    </p:spTree>
    <p:extLst>
      <p:ext uri="{BB962C8B-B14F-4D97-AF65-F5344CB8AC3E}">
        <p14:creationId xmlns:p14="http://schemas.microsoft.com/office/powerpoint/2010/main" val="807793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856" y="971525"/>
            <a:ext cx="8771953" cy="1008225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lawyers and legal complexity…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… but it’s better than getting burned in a deal!</a:t>
            </a:r>
            <a:endParaRPr lang="en-CA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68" y="2856505"/>
            <a:ext cx="9837950" cy="1008225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writing specs and documentation…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… but you’re very grateful for it on a large code base!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4288" y="5579924"/>
            <a:ext cx="7130478" cy="550279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stupid syntax errors…</a:t>
            </a:r>
          </a:p>
        </p:txBody>
      </p:sp>
    </p:spTree>
    <p:extLst>
      <p:ext uri="{BB962C8B-B14F-4D97-AF65-F5344CB8AC3E}">
        <p14:creationId xmlns:p14="http://schemas.microsoft.com/office/powerpoint/2010/main" val="807793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856" y="971525"/>
            <a:ext cx="8771953" cy="1008225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lawyers and legal complexity…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… but it’s better than getting burned in a deal!</a:t>
            </a:r>
            <a:endParaRPr lang="en-CA" sz="32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68" y="2856505"/>
            <a:ext cx="9837950" cy="1008225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writing specs and documentation…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… but you’re very grateful for it on a large code base!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4288" y="5579924"/>
            <a:ext cx="7994496" cy="1008225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Everyone hates stupid syntax errors…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… but precise syntax enables </a:t>
            </a:r>
            <a:r>
              <a:rPr lang="en-CA" sz="3200" b="1" dirty="0" smtClean="0">
                <a:solidFill>
                  <a:srgbClr val="FF0000"/>
                </a:solidFill>
              </a:rPr>
              <a:t>automation</a:t>
            </a:r>
            <a:r>
              <a:rPr lang="en-CA" sz="3200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07793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10963154"/>
              </p:ext>
            </p:extLst>
          </p:nvPr>
        </p:nvGraphicFramePr>
        <p:xfrm>
          <a:off x="431800" y="683493"/>
          <a:ext cx="9001000" cy="627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329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2699717"/>
            <a:ext cx="2520315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60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29091298"/>
              </p:ext>
            </p:extLst>
          </p:nvPr>
        </p:nvGraphicFramePr>
        <p:xfrm>
          <a:off x="431800" y="683493"/>
          <a:ext cx="9001000" cy="627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3300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98080780"/>
              </p:ext>
            </p:extLst>
          </p:nvPr>
        </p:nvGraphicFramePr>
        <p:xfrm>
          <a:off x="431800" y="683493"/>
          <a:ext cx="9001000" cy="627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0475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22746158"/>
              </p:ext>
            </p:extLst>
          </p:nvPr>
        </p:nvGraphicFramePr>
        <p:xfrm>
          <a:off x="431800" y="683493"/>
          <a:ext cx="9001000" cy="627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7688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</p:spTree>
    <p:extLst>
      <p:ext uri="{BB962C8B-B14F-4D97-AF65-F5344CB8AC3E}">
        <p14:creationId xmlns:p14="http://schemas.microsoft.com/office/powerpoint/2010/main" val="346311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832" y="5426495"/>
            <a:ext cx="8566769" cy="1809726"/>
          </a:xfrm>
          <a:prstGeom prst="rect">
            <a:avLst/>
          </a:prstGeom>
          <a:solidFill>
            <a:schemeClr val="tx1"/>
          </a:solidFill>
          <a:ln w="1016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6000" dirty="0" smtClean="0">
                <a:solidFill>
                  <a:srgbClr val="FF0000"/>
                </a:solidFill>
              </a:rPr>
              <a:t>Wait!  What does this</a:t>
            </a:r>
          </a:p>
          <a:p>
            <a:pPr algn="ctr"/>
            <a:r>
              <a:rPr lang="en-CA" sz="6000" dirty="0" smtClean="0">
                <a:solidFill>
                  <a:srgbClr val="FF0000"/>
                </a:solidFill>
              </a:rPr>
              <a:t>have to do with UVM?</a:t>
            </a:r>
            <a:r>
              <a:rPr lang="en-CA" sz="6000" dirty="0" smtClean="0">
                <a:solidFill>
                  <a:srgbClr val="FF0000"/>
                </a:solidFill>
              </a:rPr>
              <a:t>??</a:t>
            </a:r>
            <a:endParaRPr lang="en-CA" sz="6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8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/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/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endParaRPr lang="en-CA" dirty="0"/>
          </a:p>
          <a:p>
            <a:pPr algn="ctr">
              <a:buClrTx/>
              <a:buFontTx/>
              <a:buNone/>
            </a:pPr>
            <a:r>
              <a:rPr lang="en-CA" sz="2800" dirty="0" smtClean="0"/>
              <a:t>Formality </a:t>
            </a:r>
            <a:r>
              <a:rPr lang="en-CA" sz="2800" dirty="0"/>
              <a:t>wins when it is less painful than the alternatives.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184" y="5147989"/>
            <a:ext cx="7699544" cy="1924116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1"/>
                </a:solidFill>
              </a:rPr>
              <a:t>UVM is a step towards greater formalism: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	clarity, precision, standardization,…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UVM itself may not be inevitable,</a:t>
            </a:r>
          </a:p>
          <a:p>
            <a:r>
              <a:rPr lang="en-CA" sz="3200" dirty="0" smtClean="0">
                <a:solidFill>
                  <a:schemeClr val="accent1"/>
                </a:solidFill>
              </a:rPr>
              <a:t>	but it’s part of something bigger that is.</a:t>
            </a:r>
            <a:endParaRPr lang="en-CA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46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2699717"/>
            <a:ext cx="2520315" cy="3703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2" y="3785234"/>
            <a:ext cx="4482803" cy="36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32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2699717"/>
            <a:ext cx="2520315" cy="3703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2" y="3785234"/>
            <a:ext cx="4482803" cy="3613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13" y="2148609"/>
            <a:ext cx="4812010" cy="34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32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2699717"/>
            <a:ext cx="2520315" cy="3703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2" y="3785234"/>
            <a:ext cx="4482803" cy="3613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13" y="2148609"/>
            <a:ext cx="4812010" cy="3443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82" y="470803"/>
            <a:ext cx="6372273" cy="6495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880" y="2915741"/>
            <a:ext cx="7135287" cy="1122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Original Pentium from 1992 had</a:t>
            </a:r>
          </a:p>
          <a:p>
            <a:pPr algn="ctr"/>
            <a:r>
              <a:rPr lang="en-CA" sz="3600" b="1" dirty="0" smtClean="0">
                <a:solidFill>
                  <a:srgbClr val="FF0000"/>
                </a:solidFill>
              </a:rPr>
              <a:t>3.1 million transistors!</a:t>
            </a:r>
            <a:endParaRPr lang="en-CA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8" y="6973974"/>
            <a:ext cx="9009198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bg2"/>
                </a:solidFill>
              </a:rPr>
              <a:t>Pentium package photo by Konstantin </a:t>
            </a:r>
            <a:r>
              <a:rPr lang="en-CA" sz="1600" dirty="0" err="1" smtClean="0">
                <a:solidFill>
                  <a:schemeClr val="bg2"/>
                </a:solidFill>
              </a:rPr>
              <a:t>Lanzet</a:t>
            </a:r>
            <a:r>
              <a:rPr lang="en-CA" sz="1600" dirty="0" smtClean="0">
                <a:solidFill>
                  <a:schemeClr val="bg2"/>
                </a:solidFill>
              </a:rPr>
              <a:t>, licensed under GNU Free Documentation License.</a:t>
            </a:r>
          </a:p>
          <a:p>
            <a:r>
              <a:rPr lang="en-CA" sz="1600" dirty="0" smtClean="0">
                <a:solidFill>
                  <a:schemeClr val="bg2"/>
                </a:solidFill>
              </a:rPr>
              <a:t>Other images are public domain.</a:t>
            </a:r>
            <a:endParaRPr lang="en-CA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32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</p:spTree>
    <p:extLst>
      <p:ext uri="{BB962C8B-B14F-4D97-AF65-F5344CB8AC3E}">
        <p14:creationId xmlns:p14="http://schemas.microsoft.com/office/powerpoint/2010/main" val="460591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2051645"/>
            <a:ext cx="6451423" cy="532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60" y="7164213"/>
            <a:ext cx="2844048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bg2"/>
                </a:solidFill>
              </a:rPr>
              <a:t>Public domain image from NASA.</a:t>
            </a:r>
            <a:endParaRPr lang="en-CA" sz="1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840" y="2349749"/>
            <a:ext cx="535274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About 10</a:t>
            </a:r>
            <a:r>
              <a:rPr lang="en-CA" baseline="30000" dirty="0" smtClean="0"/>
              <a:t>80</a:t>
            </a:r>
            <a:r>
              <a:rPr lang="en-CA" dirty="0" smtClean="0"/>
              <a:t> elementary particles in the universe…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2383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1800" y="503238"/>
            <a:ext cx="9215438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>
              <a:buClrTx/>
              <a:buFontTx/>
              <a:buNone/>
            </a:pPr>
            <a:endParaRPr lang="en-CA" sz="2800" dirty="0"/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bg1"/>
                </a:solidFill>
              </a:rPr>
              <a:t>Verification is the greatest intellectual challenge ever faced by humanity.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is the only (known) way to achieve scalability.</a:t>
            </a: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ClrTx/>
              <a:buFontTx/>
              <a:buNone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Formality </a:t>
            </a: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 when it is less painful than the alternatives.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2051645"/>
            <a:ext cx="6451423" cy="532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60" y="7164213"/>
            <a:ext cx="3081293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bg2"/>
                </a:solidFill>
              </a:rPr>
              <a:t>Public domain </a:t>
            </a:r>
            <a:r>
              <a:rPr lang="en-CA" sz="1400" dirty="0">
                <a:solidFill>
                  <a:schemeClr val="bg2"/>
                </a:solidFill>
              </a:rPr>
              <a:t> </a:t>
            </a:r>
            <a:r>
              <a:rPr lang="en-CA" sz="1400" dirty="0" smtClean="0">
                <a:solidFill>
                  <a:schemeClr val="bg2"/>
                </a:solidFill>
              </a:rPr>
              <a:t>photo by John </a:t>
            </a:r>
            <a:r>
              <a:rPr lang="en-CA" sz="1400" dirty="0" err="1" smtClean="0">
                <a:solidFill>
                  <a:schemeClr val="bg2"/>
                </a:solidFill>
              </a:rPr>
              <a:t>Pilge</a:t>
            </a:r>
            <a:r>
              <a:rPr lang="en-CA" sz="1400" dirty="0" smtClean="0">
                <a:solidFill>
                  <a:schemeClr val="bg2"/>
                </a:solidFill>
              </a:rPr>
              <a:t>.</a:t>
            </a:r>
            <a:endParaRPr lang="en-CA" sz="14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840" y="2349749"/>
            <a:ext cx="535274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About 10</a:t>
            </a:r>
            <a:r>
              <a:rPr lang="en-CA" baseline="30000" dirty="0" smtClean="0"/>
              <a:t>80</a:t>
            </a:r>
            <a:r>
              <a:rPr lang="en-CA" dirty="0" smtClean="0"/>
              <a:t> elementary particles in the universe…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2938437"/>
            <a:ext cx="7747000" cy="264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801" y="5147989"/>
            <a:ext cx="8569975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… versus at least 2</a:t>
            </a:r>
            <a:r>
              <a:rPr lang="en-CA" sz="2800" baseline="30000" dirty="0" smtClean="0">
                <a:solidFill>
                  <a:srgbClr val="FF0000"/>
                </a:solidFill>
              </a:rPr>
              <a:t>2300</a:t>
            </a:r>
            <a:r>
              <a:rPr lang="en-CA" sz="2800" dirty="0" smtClean="0">
                <a:solidFill>
                  <a:srgbClr val="FF0000"/>
                </a:solidFill>
              </a:rPr>
              <a:t> digital states of an Intel 4004!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33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34629</TotalTime>
  <Words>2053</Words>
  <Application>Microsoft Office PowerPoint</Application>
  <PresentationFormat>Custom</PresentationFormat>
  <Paragraphs>546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Hu</dc:creator>
  <cp:lastModifiedBy>ajh</cp:lastModifiedBy>
  <cp:revision>13</cp:revision>
  <cp:lastPrinted>1601-01-01T00:00:00Z</cp:lastPrinted>
  <dcterms:created xsi:type="dcterms:W3CDTF">2013-04-14T05:52:40Z</dcterms:created>
  <dcterms:modified xsi:type="dcterms:W3CDTF">2014-03-02T09:16:10Z</dcterms:modified>
</cp:coreProperties>
</file>