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84.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3" r:id="rId4"/>
    <p:sldMasterId id="2147483684" r:id="rId5"/>
    <p:sldMasterId id="2147483685"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Lst>
  <p:sldSz cy="5143500" cx="9144000"/>
  <p:notesSz cx="6858000" cy="9144000"/>
  <p:embeddedFontLst>
    <p:embeddedFont>
      <p:font typeface="Arial Narrow"/>
      <p:regular r:id="rId95"/>
      <p:bold r:id="rId96"/>
      <p:italic r:id="rId97"/>
      <p:boldItalic r:id="rId9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2502E9B-0AB7-4456-8EDA-6E149FC0C4DB}">
  <a:tblStyle styleId="{52502E9B-0AB7-4456-8EDA-6E149FC0C4DB}"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95" Type="http://schemas.openxmlformats.org/officeDocument/2006/relationships/font" Target="fonts/ArialNarrow-regular.fntdata"/><Relationship Id="rId94" Type="http://schemas.openxmlformats.org/officeDocument/2006/relationships/slide" Target="slides/slide87.xml"/><Relationship Id="rId97" Type="http://schemas.openxmlformats.org/officeDocument/2006/relationships/font" Target="fonts/ArialNarrow-italic.fntdata"/><Relationship Id="rId96" Type="http://schemas.openxmlformats.org/officeDocument/2006/relationships/font" Target="fonts/ArialNarrow-bold.fntdata"/><Relationship Id="rId11" Type="http://schemas.openxmlformats.org/officeDocument/2006/relationships/slide" Target="slides/slide4.xml"/><Relationship Id="rId10" Type="http://schemas.openxmlformats.org/officeDocument/2006/relationships/slide" Target="slides/slide3.xml"/><Relationship Id="rId98" Type="http://schemas.openxmlformats.org/officeDocument/2006/relationships/font" Target="fonts/ArialNarrow-boldItalic.fntdata"/><Relationship Id="rId13" Type="http://schemas.openxmlformats.org/officeDocument/2006/relationships/slide" Target="slides/slide6.xml"/><Relationship Id="rId12" Type="http://schemas.openxmlformats.org/officeDocument/2006/relationships/slide" Target="slides/slide5.xml"/><Relationship Id="rId91" Type="http://schemas.openxmlformats.org/officeDocument/2006/relationships/slide" Target="slides/slide84.xml"/><Relationship Id="rId90" Type="http://schemas.openxmlformats.org/officeDocument/2006/relationships/slide" Target="slides/slide83.xml"/><Relationship Id="rId93" Type="http://schemas.openxmlformats.org/officeDocument/2006/relationships/slide" Target="slides/slide86.xml"/><Relationship Id="rId92" Type="http://schemas.openxmlformats.org/officeDocument/2006/relationships/slide" Target="slides/slide8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 Id="rId84" Type="http://schemas.openxmlformats.org/officeDocument/2006/relationships/slide" Target="slides/slide77.xml"/><Relationship Id="rId83" Type="http://schemas.openxmlformats.org/officeDocument/2006/relationships/slide" Target="slides/slide76.xml"/><Relationship Id="rId86" Type="http://schemas.openxmlformats.org/officeDocument/2006/relationships/slide" Target="slides/slide79.xml"/><Relationship Id="rId85" Type="http://schemas.openxmlformats.org/officeDocument/2006/relationships/slide" Target="slides/slide78.xml"/><Relationship Id="rId88" Type="http://schemas.openxmlformats.org/officeDocument/2006/relationships/slide" Target="slides/slide81.xml"/><Relationship Id="rId87" Type="http://schemas.openxmlformats.org/officeDocument/2006/relationships/slide" Target="slides/slide80.xml"/><Relationship Id="rId89" Type="http://schemas.openxmlformats.org/officeDocument/2006/relationships/slide" Target="slides/slide82.xml"/><Relationship Id="rId80" Type="http://schemas.openxmlformats.org/officeDocument/2006/relationships/slide" Target="slides/slide73.xml"/><Relationship Id="rId82" Type="http://schemas.openxmlformats.org/officeDocument/2006/relationships/slide" Target="slides/slide75.xml"/><Relationship Id="rId81" Type="http://schemas.openxmlformats.org/officeDocument/2006/relationships/slide" Target="slides/slide74.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slide" Target="slides/slide66.xml"/><Relationship Id="rId72" Type="http://schemas.openxmlformats.org/officeDocument/2006/relationships/slide" Target="slides/slide65.xml"/><Relationship Id="rId75" Type="http://schemas.openxmlformats.org/officeDocument/2006/relationships/slide" Target="slides/slide68.xml"/><Relationship Id="rId74" Type="http://schemas.openxmlformats.org/officeDocument/2006/relationships/slide" Target="slides/slide67.xml"/><Relationship Id="rId77" Type="http://schemas.openxmlformats.org/officeDocument/2006/relationships/slide" Target="slides/slide70.xml"/><Relationship Id="rId76" Type="http://schemas.openxmlformats.org/officeDocument/2006/relationships/slide" Target="slides/slide69.xml"/><Relationship Id="rId79" Type="http://schemas.openxmlformats.org/officeDocument/2006/relationships/slide" Target="slides/slide72.xml"/><Relationship Id="rId78" Type="http://schemas.openxmlformats.org/officeDocument/2006/relationships/slide" Target="slides/slide71.xml"/><Relationship Id="rId71" Type="http://schemas.openxmlformats.org/officeDocument/2006/relationships/slide" Target="slides/slide64.xml"/><Relationship Id="rId70" Type="http://schemas.openxmlformats.org/officeDocument/2006/relationships/slide" Target="slides/slide63.xml"/><Relationship Id="rId62" Type="http://schemas.openxmlformats.org/officeDocument/2006/relationships/slide" Target="slides/slide55.xml"/><Relationship Id="rId61" Type="http://schemas.openxmlformats.org/officeDocument/2006/relationships/slide" Target="slides/slide54.xml"/><Relationship Id="rId64" Type="http://schemas.openxmlformats.org/officeDocument/2006/relationships/slide" Target="slides/slide57.xml"/><Relationship Id="rId63" Type="http://schemas.openxmlformats.org/officeDocument/2006/relationships/slide" Target="slides/slide56.xml"/><Relationship Id="rId66" Type="http://schemas.openxmlformats.org/officeDocument/2006/relationships/slide" Target="slides/slide59.xml"/><Relationship Id="rId65" Type="http://schemas.openxmlformats.org/officeDocument/2006/relationships/slide" Target="slides/slide58.xml"/><Relationship Id="rId68" Type="http://schemas.openxmlformats.org/officeDocument/2006/relationships/slide" Target="slides/slide61.xml"/><Relationship Id="rId67" Type="http://schemas.openxmlformats.org/officeDocument/2006/relationships/slide" Target="slides/slide60.xml"/><Relationship Id="rId60" Type="http://schemas.openxmlformats.org/officeDocument/2006/relationships/slide" Target="slides/slide53.xml"/><Relationship Id="rId69" Type="http://schemas.openxmlformats.org/officeDocument/2006/relationships/slide" Target="slides/slide6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55" Type="http://schemas.openxmlformats.org/officeDocument/2006/relationships/slide" Target="slides/slide48.xml"/><Relationship Id="rId54" Type="http://schemas.openxmlformats.org/officeDocument/2006/relationships/slide" Target="slides/slide47.xml"/><Relationship Id="rId57" Type="http://schemas.openxmlformats.org/officeDocument/2006/relationships/slide" Target="slides/slide50.xml"/><Relationship Id="rId56" Type="http://schemas.openxmlformats.org/officeDocument/2006/relationships/slide" Target="slides/slide49.xml"/><Relationship Id="rId59" Type="http://schemas.openxmlformats.org/officeDocument/2006/relationships/slide" Target="slides/slide52.xml"/><Relationship Id="rId58"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5a231956e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Good afternoon,</a:t>
            </a:r>
            <a:endParaRPr/>
          </a:p>
          <a:p>
            <a:pPr indent="0" lvl="0" marL="0" rtl="0" algn="l">
              <a:spcBef>
                <a:spcPts val="0"/>
              </a:spcBef>
              <a:spcAft>
                <a:spcPts val="0"/>
              </a:spcAft>
              <a:buNone/>
            </a:pPr>
            <a:r>
              <a:rPr lang="en"/>
              <a:t>My name is Kim…</a:t>
            </a:r>
            <a:endParaRPr/>
          </a:p>
          <a:p>
            <a:pPr indent="0" lvl="0" marL="0" rtl="0" algn="l">
              <a:spcBef>
                <a:spcPts val="0"/>
              </a:spcBef>
              <a:spcAft>
                <a:spcPts val="0"/>
              </a:spcAft>
              <a:buNone/>
            </a:pPr>
            <a:r>
              <a:rPr lang="en"/>
              <a:t>I did this work at UBC with Tamara Munzner for my master’s, and now I work </a:t>
            </a:r>
            <a:r>
              <a:rPr lang="en">
                <a:solidFill>
                  <a:schemeClr val="dk1"/>
                </a:solidFill>
              </a:rPr>
              <a:t>as a data scientist </a:t>
            </a:r>
            <a:r>
              <a:rPr lang="en"/>
              <a:t>at Kabam, a mobile gaming studio in Vancouver. </a:t>
            </a:r>
            <a:endParaRPr/>
          </a:p>
          <a:p>
            <a:pPr indent="0" lvl="0" marL="0" rtl="0" algn="l">
              <a:spcBef>
                <a:spcPts val="0"/>
              </a:spcBef>
              <a:spcAft>
                <a:spcPts val="0"/>
              </a:spcAft>
              <a:buNone/>
            </a:pPr>
            <a:r>
              <a:rPr lang="en"/>
              <a:t>Today I’m going to talk to you about clickstream data! </a:t>
            </a:r>
            <a:endParaRPr/>
          </a:p>
        </p:txBody>
      </p:sp>
      <p:sp>
        <p:nvSpPr>
          <p:cNvPr id="163" name="Google Shape;163;g5a231956ea_0_0:notes"/>
          <p:cNvSpPr/>
          <p:nvPr>
            <p:ph idx="2" type="sldImg"/>
          </p:nvPr>
        </p:nvSpPr>
        <p:spPr>
          <a:xfrm>
            <a:off x="1143222"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3834d9ac90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3834d9ac90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3834d9ac90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3834d9ac90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3834d9ac90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3834d9ac90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Create consistency across websites and to reduce the amount of unique page types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strike="sngStrike"/>
              <a:t>Manually created this abstraction because:n</a:t>
            </a:r>
            <a:endParaRPr strike="sngStrike"/>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3834d9ac90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3834d9ac90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map eve</a:t>
            </a:r>
            <a:r>
              <a:rPr lang="en"/>
              <a:t>ry type of page into the 17 Detailed pageviews actions at the lowest level. We then group similar ones together to form the 8 pageviews actions at the midlevel and finally and the highest level we have a single pageviews action that represents any page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 you can switch between different level depending on the level of detail of the analysis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3834d9ac90_0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3834d9ac90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3834d9ac90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3834d9ac90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3834d9ac90_0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3834d9ac90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3834d9ac90_0_2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2" name="Google Shape;442;g3834d9ac90_0_2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3834d9ac90_0_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5" name="Google Shape;475;g3834d9ac90_0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3834d9ac90_0_2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0" name="Google Shape;500;g3834d9ac90_0_2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3834d9ac90_0_39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3834d9ac90_0_39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t>E-commerce has been a growing trend in the last few years</a:t>
            </a:r>
            <a:br>
              <a:rPr lang="en" sz="1200"/>
            </a:br>
            <a:r>
              <a:rPr lang="en" sz="1200"/>
              <a:t>People are no longer buying in stores but instead buying online, whether it be on their computer or their phone.</a:t>
            </a:r>
            <a:br>
              <a:rPr lang="en" sz="1200"/>
            </a:br>
            <a:r>
              <a:rPr lang="en" sz="1200"/>
              <a:t>Companies are taking note</a:t>
            </a:r>
            <a:endParaRPr sz="1200"/>
          </a:p>
          <a:p>
            <a:pPr indent="0" lvl="0" marL="0" rtl="0" algn="l">
              <a:lnSpc>
                <a:spcPct val="115000"/>
              </a:lnSpc>
              <a:spcBef>
                <a:spcPts val="1600"/>
              </a:spcBef>
              <a:spcAft>
                <a:spcPts val="0"/>
              </a:spcAft>
              <a:buNone/>
            </a:pPr>
            <a:r>
              <a:t/>
            </a:r>
            <a:endParaRPr sz="1200"/>
          </a:p>
          <a:p>
            <a:pPr indent="0" lvl="0" marL="0" rtl="0" algn="l">
              <a:lnSpc>
                <a:spcPct val="115000"/>
              </a:lnSpc>
              <a:spcBef>
                <a:spcPts val="1600"/>
              </a:spcBef>
              <a:spcAft>
                <a:spcPts val="0"/>
              </a:spcAft>
              <a:buNone/>
            </a:pPr>
            <a:r>
              <a:rPr lang="en" sz="1200"/>
              <a:t>Companies understand the of on-line shopping are investing on their online platforms</a:t>
            </a:r>
            <a:endParaRPr sz="1200"/>
          </a:p>
          <a:p>
            <a:pPr indent="-304800" lvl="0" marL="457200" rtl="0" algn="l">
              <a:lnSpc>
                <a:spcPct val="115000"/>
              </a:lnSpc>
              <a:spcBef>
                <a:spcPts val="1600"/>
              </a:spcBef>
              <a:spcAft>
                <a:spcPts val="0"/>
              </a:spcAft>
              <a:buClr>
                <a:srgbClr val="000000"/>
              </a:buClr>
              <a:buSzPts val="1200"/>
              <a:buChar char="●"/>
            </a:pPr>
            <a:r>
              <a:rPr lang="en" sz="1200"/>
              <a:t>E-commerce is on the rise</a:t>
            </a:r>
            <a:endParaRPr sz="1200"/>
          </a:p>
          <a:p>
            <a:pPr indent="-304800" lvl="0" marL="457200" rtl="0" algn="l">
              <a:lnSpc>
                <a:spcPct val="115000"/>
              </a:lnSpc>
              <a:spcBef>
                <a:spcPts val="0"/>
              </a:spcBef>
              <a:spcAft>
                <a:spcPts val="0"/>
              </a:spcAft>
              <a:buClr>
                <a:srgbClr val="000000"/>
              </a:buClr>
              <a:buSzPts val="1200"/>
              <a:buChar char="●"/>
            </a:pPr>
            <a:r>
              <a:rPr lang="en" sz="1200"/>
              <a:t>Online websites is a large source of income for ecommerce companies</a:t>
            </a:r>
            <a:endParaRPr sz="1200"/>
          </a:p>
          <a:p>
            <a:pPr indent="-304800" lvl="0" marL="457200" rtl="0" algn="l">
              <a:lnSpc>
                <a:spcPct val="115000"/>
              </a:lnSpc>
              <a:spcBef>
                <a:spcPts val="0"/>
              </a:spcBef>
              <a:spcAft>
                <a:spcPts val="0"/>
              </a:spcAft>
              <a:buClr>
                <a:srgbClr val="000000"/>
              </a:buClr>
              <a:buSzPts val="1200"/>
              <a:buChar char="●"/>
            </a:pPr>
            <a:r>
              <a:rPr lang="en" sz="1200"/>
              <a:t>Trying to capitalize on this opportunity to </a:t>
            </a:r>
            <a:endParaRPr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g3834d9ac90_0_3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8" name="Google Shape;538;g3834d9ac90_0_3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g3834d9ac90_0_4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3" name="Google Shape;593;g3834d9ac90_0_4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1625" lvl="0" marL="457200" rtl="0" algn="l">
              <a:lnSpc>
                <a:spcPct val="115000"/>
              </a:lnSpc>
              <a:spcBef>
                <a:spcPts val="0"/>
              </a:spcBef>
              <a:spcAft>
                <a:spcPts val="0"/>
              </a:spcAft>
              <a:buClr>
                <a:srgbClr val="333333"/>
              </a:buClr>
              <a:buSzPts val="1150"/>
              <a:buChar char="●"/>
            </a:pPr>
            <a:r>
              <a:rPr lang="en" sz="1150">
                <a:solidFill>
                  <a:srgbClr val="333333"/>
                </a:solidFill>
              </a:rPr>
              <a:t>At the segment level, its size, number of sequences it contains</a:t>
            </a:r>
            <a:endParaRPr sz="1150">
              <a:solidFill>
                <a:srgbClr val="333333"/>
              </a:solidFill>
            </a:endParaRPr>
          </a:p>
          <a:p>
            <a:pPr indent="-301625" lvl="0" marL="457200" rtl="0" algn="l">
              <a:lnSpc>
                <a:spcPct val="115000"/>
              </a:lnSpc>
              <a:spcBef>
                <a:spcPts val="0"/>
              </a:spcBef>
              <a:spcAft>
                <a:spcPts val="0"/>
              </a:spcAft>
              <a:buClr>
                <a:srgbClr val="333333"/>
              </a:buClr>
              <a:buSzPts val="1150"/>
              <a:buChar char="●"/>
            </a:pPr>
            <a:r>
              <a:rPr lang="en" sz="1150">
                <a:solidFill>
                  <a:srgbClr val="333333"/>
                </a:solidFill>
              </a:rPr>
              <a:t>At the sequence level, the distribution of all sequence attributes, generally represented by bar grapjs</a:t>
            </a:r>
            <a:endParaRPr sz="1150">
              <a:solidFill>
                <a:srgbClr val="333333"/>
              </a:solidFill>
            </a:endParaRPr>
          </a:p>
          <a:p>
            <a:pPr indent="-301625" lvl="0" marL="457200" rtl="0" algn="l">
              <a:lnSpc>
                <a:spcPct val="115000"/>
              </a:lnSpc>
              <a:spcBef>
                <a:spcPts val="0"/>
              </a:spcBef>
              <a:spcAft>
                <a:spcPts val="0"/>
              </a:spcAft>
              <a:buClr>
                <a:srgbClr val="333333"/>
              </a:buClr>
              <a:buSzPts val="1150"/>
              <a:buChar char="●"/>
            </a:pPr>
            <a:r>
              <a:rPr lang="en" sz="1150">
                <a:solidFill>
                  <a:srgbClr val="333333"/>
                </a:solidFill>
              </a:rPr>
              <a:t>Finally, at the action level,  the counts of the number of times each action occurs before or after another represented by a node link graph</a:t>
            </a:r>
            <a:endParaRPr sz="1150">
              <a:solidFill>
                <a:srgbClr val="333333"/>
              </a:solidFill>
            </a:endParaRPr>
          </a:p>
          <a:p>
            <a:pPr indent="-301625" lvl="0" marL="457200" rtl="0" algn="l">
              <a:lnSpc>
                <a:spcPct val="115000"/>
              </a:lnSpc>
              <a:spcBef>
                <a:spcPts val="0"/>
              </a:spcBef>
              <a:spcAft>
                <a:spcPts val="0"/>
              </a:spcAft>
              <a:buClr>
                <a:srgbClr val="333333"/>
              </a:buClr>
              <a:buSzPts val="1150"/>
              <a:buChar char="●"/>
            </a:pPr>
            <a:r>
              <a:rPr lang="en" sz="1150">
                <a:solidFill>
                  <a:srgbClr val="333333"/>
                </a:solidFill>
              </a:rPr>
              <a:t>Sequence</a:t>
            </a:r>
            <a:endParaRPr sz="1150">
              <a:solidFill>
                <a:srgbClr val="333333"/>
              </a:solidFill>
            </a:endParaRPr>
          </a:p>
          <a:p>
            <a:pPr indent="-301625" lvl="1" marL="914400" rtl="0" algn="l">
              <a:lnSpc>
                <a:spcPct val="115000"/>
              </a:lnSpc>
              <a:spcBef>
                <a:spcPts val="0"/>
              </a:spcBef>
              <a:spcAft>
                <a:spcPts val="0"/>
              </a:spcAft>
              <a:buClr>
                <a:srgbClr val="333333"/>
              </a:buClr>
              <a:buSzPts val="1150"/>
              <a:buChar char="○"/>
            </a:pPr>
            <a:r>
              <a:rPr lang="en" sz="1150">
                <a:solidFill>
                  <a:srgbClr val="333333"/>
                </a:solidFill>
              </a:rPr>
              <a:t>Derived</a:t>
            </a:r>
            <a:endParaRPr sz="1150">
              <a:solidFill>
                <a:srgbClr val="333333"/>
              </a:solidFill>
            </a:endParaRPr>
          </a:p>
          <a:p>
            <a:pPr indent="-301625" lvl="1" marL="914400" rtl="0" algn="l">
              <a:lnSpc>
                <a:spcPct val="115000"/>
              </a:lnSpc>
              <a:spcBef>
                <a:spcPts val="0"/>
              </a:spcBef>
              <a:spcAft>
                <a:spcPts val="0"/>
              </a:spcAft>
              <a:buClr>
                <a:srgbClr val="333333"/>
              </a:buClr>
              <a:buSzPts val="1150"/>
              <a:buChar char="○"/>
            </a:pPr>
            <a:r>
              <a:rPr lang="en" sz="1150">
                <a:solidFill>
                  <a:srgbClr val="333333"/>
                </a:solidFill>
              </a:rPr>
              <a:t>Distributions you calculate</a:t>
            </a:r>
            <a:endParaRPr sz="1150">
              <a:solidFill>
                <a:srgbClr val="333333"/>
              </a:solidFill>
            </a:endParaRPr>
          </a:p>
          <a:p>
            <a:pPr indent="-301625" lvl="0" marL="457200" rtl="0" algn="l">
              <a:lnSpc>
                <a:spcPct val="115000"/>
              </a:lnSpc>
              <a:spcBef>
                <a:spcPts val="0"/>
              </a:spcBef>
              <a:spcAft>
                <a:spcPts val="0"/>
              </a:spcAft>
              <a:buClr>
                <a:srgbClr val="333333"/>
              </a:buClr>
              <a:buSzPts val="1150"/>
              <a:buChar char="●"/>
            </a:pPr>
            <a:r>
              <a:rPr lang="en" sz="1150">
                <a:solidFill>
                  <a:srgbClr val="333333"/>
                </a:solidFill>
              </a:rPr>
              <a:t>Action </a:t>
            </a:r>
            <a:endParaRPr sz="1150">
              <a:solidFill>
                <a:srgbClr val="333333"/>
              </a:solidFill>
            </a:endParaRPr>
          </a:p>
          <a:p>
            <a:pPr indent="-301625" lvl="1" marL="914400" rtl="0" algn="l">
              <a:lnSpc>
                <a:spcPct val="115000"/>
              </a:lnSpc>
              <a:spcBef>
                <a:spcPts val="0"/>
              </a:spcBef>
              <a:spcAft>
                <a:spcPts val="0"/>
              </a:spcAft>
              <a:buClr>
                <a:srgbClr val="333333"/>
              </a:buClr>
              <a:buSzPts val="1150"/>
              <a:buChar char="○"/>
            </a:pPr>
            <a:r>
              <a:rPr lang="en" sz="1150">
                <a:solidFill>
                  <a:srgbClr val="333333"/>
                </a:solidFill>
              </a:rPr>
              <a:t>explain better</a:t>
            </a:r>
            <a:endParaRPr sz="1150">
              <a:solidFill>
                <a:srgbClr val="333333"/>
              </a:solidFill>
            </a:endParaRPr>
          </a:p>
          <a:p>
            <a:pPr indent="-301625" lvl="1" marL="914400" rtl="0" algn="l">
              <a:lnSpc>
                <a:spcPct val="115000"/>
              </a:lnSpc>
              <a:spcBef>
                <a:spcPts val="0"/>
              </a:spcBef>
              <a:spcAft>
                <a:spcPts val="0"/>
              </a:spcAft>
              <a:buClr>
                <a:srgbClr val="333333"/>
              </a:buClr>
              <a:buSzPts val="1150"/>
              <a:buChar char="○"/>
            </a:pPr>
            <a:r>
              <a:rPr lang="en" sz="1150">
                <a:solidFill>
                  <a:srgbClr val="333333"/>
                </a:solidFill>
              </a:rPr>
              <a:t>Have node link glyph</a:t>
            </a:r>
            <a:endParaRPr sz="1150">
              <a:solidFill>
                <a:srgbClr val="333333"/>
              </a:solidFill>
            </a:endParaRPr>
          </a:p>
          <a:p>
            <a:pPr indent="0" lvl="0" marL="0" rtl="0" algn="l">
              <a:lnSpc>
                <a:spcPct val="115000"/>
              </a:lnSpc>
              <a:spcBef>
                <a:spcPts val="0"/>
              </a:spcBef>
              <a:spcAft>
                <a:spcPts val="0"/>
              </a:spcAft>
              <a:buNone/>
            </a:pPr>
            <a:r>
              <a:t/>
            </a:r>
            <a:endParaRPr sz="1150">
              <a:solidFill>
                <a:srgbClr val="333333"/>
              </a:solidFill>
            </a:endParaRPr>
          </a:p>
          <a:p>
            <a:pPr indent="0" lvl="0" marL="0" rtl="0" algn="l">
              <a:lnSpc>
                <a:spcPct val="115000"/>
              </a:lnSpc>
              <a:spcBef>
                <a:spcPts val="0"/>
              </a:spcBef>
              <a:spcAft>
                <a:spcPts val="0"/>
              </a:spcAft>
              <a:buNone/>
            </a:pPr>
            <a:r>
              <a:rPr lang="en" sz="1150">
                <a:solidFill>
                  <a:srgbClr val="333333"/>
                </a:solidFill>
              </a:rPr>
              <a:t>Why these were chosen</a:t>
            </a:r>
            <a:endParaRPr sz="1150">
              <a:solidFill>
                <a:srgbClr val="333333"/>
              </a:solidFill>
            </a:endParaRPr>
          </a:p>
          <a:p>
            <a:pPr indent="0" lvl="0" marL="0" rtl="0" algn="l">
              <a:lnSpc>
                <a:spcPct val="115000"/>
              </a:lnSpc>
              <a:spcBef>
                <a:spcPts val="0"/>
              </a:spcBef>
              <a:spcAft>
                <a:spcPts val="1600"/>
              </a:spcAft>
              <a:buClr>
                <a:schemeClr val="dk1"/>
              </a:buClr>
              <a:buSzPts val="1100"/>
              <a:buFont typeface="Arial"/>
              <a:buNone/>
            </a:pPr>
            <a:r>
              <a:t/>
            </a:r>
            <a:endParaRPr sz="1800">
              <a:solidFill>
                <a:schemeClr val="dk2"/>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g57624eb34a_0_5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8" name="Google Shape;648;g57624eb34a_0_5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it comes to real world clickstream data, due to the sheer number of users on the websites and different ways to navigate the site leads to segments whose</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8" name="Shape 788"/>
        <p:cNvGrpSpPr/>
        <p:nvPr/>
      </p:nvGrpSpPr>
      <p:grpSpPr>
        <a:xfrm>
          <a:off x="0" y="0"/>
          <a:ext cx="0" cy="0"/>
          <a:chOff x="0" y="0"/>
          <a:chExt cx="0" cy="0"/>
        </a:xfrm>
      </p:grpSpPr>
      <p:sp>
        <p:nvSpPr>
          <p:cNvPr id="789" name="Google Shape;789;g5a0e359af0_0_10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0" name="Google Shape;790;g5a0e359af0_0_10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2" name="Shape 932"/>
        <p:cNvGrpSpPr/>
        <p:nvPr/>
      </p:nvGrpSpPr>
      <p:grpSpPr>
        <a:xfrm>
          <a:off x="0" y="0"/>
          <a:ext cx="0" cy="0"/>
          <a:chOff x="0" y="0"/>
          <a:chExt cx="0" cy="0"/>
        </a:xfrm>
      </p:grpSpPr>
      <p:sp>
        <p:nvSpPr>
          <p:cNvPr id="933" name="Google Shape;933;g57624eb34a_0_7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4" name="Google Shape;934;g57624eb34a_0_7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6" name="Shape 1076"/>
        <p:cNvGrpSpPr/>
        <p:nvPr/>
      </p:nvGrpSpPr>
      <p:grpSpPr>
        <a:xfrm>
          <a:off x="0" y="0"/>
          <a:ext cx="0" cy="0"/>
          <a:chOff x="0" y="0"/>
          <a:chExt cx="0" cy="0"/>
        </a:xfrm>
      </p:grpSpPr>
      <p:sp>
        <p:nvSpPr>
          <p:cNvPr id="1077" name="Google Shape;1077;g57624eb34a_0_8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8" name="Google Shape;1078;g57624eb34a_0_8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Most previous work fails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a:t>
            </a:r>
            <a:r>
              <a:rPr lang="en"/>
              <a:t>is the problem we were focusing on with our work</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9" name="Shape 1219"/>
        <p:cNvGrpSpPr/>
        <p:nvPr/>
      </p:nvGrpSpPr>
      <p:grpSpPr>
        <a:xfrm>
          <a:off x="0" y="0"/>
          <a:ext cx="0" cy="0"/>
          <a:chOff x="0" y="0"/>
          <a:chExt cx="0" cy="0"/>
        </a:xfrm>
      </p:grpSpPr>
      <p:sp>
        <p:nvSpPr>
          <p:cNvPr id="1220" name="Google Shape;1220;g3834d9ac90_0_4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1" name="Google Shape;1221;g3834d9ac90_0_4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5" name="Shape 1225"/>
        <p:cNvGrpSpPr/>
        <p:nvPr/>
      </p:nvGrpSpPr>
      <p:grpSpPr>
        <a:xfrm>
          <a:off x="0" y="0"/>
          <a:ext cx="0" cy="0"/>
          <a:chOff x="0" y="0"/>
          <a:chExt cx="0" cy="0"/>
        </a:xfrm>
      </p:grpSpPr>
      <p:sp>
        <p:nvSpPr>
          <p:cNvPr id="1226" name="Google Shape;1226;g3834d9ac90_0_5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7" name="Google Shape;1227;g3834d9ac90_0_5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First, we define a behavior as a set of attribute constraints. </a:t>
            </a:r>
            <a:r>
              <a:rPr lang="en" sz="1200">
                <a:solidFill>
                  <a:schemeClr val="dk1"/>
                </a:solidFill>
              </a:rPr>
              <a:t>A </a:t>
            </a:r>
            <a:r>
              <a:rPr i="1" lang="en" sz="1200">
                <a:solidFill>
                  <a:schemeClr val="dk1"/>
                </a:solidFill>
              </a:rPr>
              <a:t>sequence </a:t>
            </a:r>
            <a:r>
              <a:rPr lang="en" sz="1200">
                <a:solidFill>
                  <a:schemeClr val="dk1"/>
                </a:solidFill>
              </a:rPr>
              <a:t>follows a </a:t>
            </a:r>
            <a:r>
              <a:rPr i="1" lang="en" sz="1200">
                <a:solidFill>
                  <a:schemeClr val="dk1"/>
                </a:solidFill>
              </a:rPr>
              <a:t>behavior</a:t>
            </a:r>
            <a:r>
              <a:rPr lang="en" sz="1200">
                <a:solidFill>
                  <a:schemeClr val="dk1"/>
                </a:solidFill>
              </a:rPr>
              <a:t> if it matches the attribute constraints associated with that </a:t>
            </a:r>
            <a:r>
              <a:rPr i="1" lang="en" sz="1200">
                <a:solidFill>
                  <a:schemeClr val="dk1"/>
                </a:solidFill>
              </a:rPr>
              <a:t>behavior. </a:t>
            </a:r>
            <a:r>
              <a:rPr lang="en" sz="1200">
                <a:solidFill>
                  <a:schemeClr val="dk1"/>
                </a:solidFill>
              </a:rPr>
              <a:t>For example, a segment follows the behavior purchased at 9 am if all its sequences contain a purchase action and have a start time at 9 am.</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t>How does it relate to segments</a:t>
            </a:r>
            <a:endParaRPr sz="1200"/>
          </a:p>
          <a:p>
            <a:pPr indent="-304800" lvl="0" marL="457200" rtl="0" algn="l">
              <a:lnSpc>
                <a:spcPct val="115000"/>
              </a:lnSpc>
              <a:spcBef>
                <a:spcPts val="0"/>
              </a:spcBef>
              <a:spcAft>
                <a:spcPts val="0"/>
              </a:spcAft>
              <a:buClr>
                <a:srgbClr val="000000"/>
              </a:buClr>
              <a:buSzPts val="1200"/>
              <a:buChar char="●"/>
            </a:pPr>
            <a:r>
              <a:rPr lang="en" sz="1200"/>
              <a:t>A </a:t>
            </a:r>
            <a:r>
              <a:rPr b="1" i="1" lang="en" sz="1200"/>
              <a:t>behavior</a:t>
            </a:r>
            <a:r>
              <a:rPr lang="en" sz="1200"/>
              <a:t> is defined by a set of attribute constraints</a:t>
            </a:r>
            <a:endParaRPr sz="1200"/>
          </a:p>
          <a:p>
            <a:pPr indent="-304800" lvl="1" marL="914400" rtl="0" algn="l">
              <a:lnSpc>
                <a:spcPct val="115000"/>
              </a:lnSpc>
              <a:spcBef>
                <a:spcPts val="0"/>
              </a:spcBef>
              <a:spcAft>
                <a:spcPts val="0"/>
              </a:spcAft>
              <a:buClr>
                <a:srgbClr val="000000"/>
              </a:buClr>
              <a:buSzPts val="1200"/>
              <a:buChar char="○"/>
            </a:pPr>
            <a:r>
              <a:rPr lang="en" sz="1200"/>
              <a:t>A </a:t>
            </a:r>
            <a:r>
              <a:rPr i="1" lang="en" sz="1200"/>
              <a:t>sequence </a:t>
            </a:r>
            <a:r>
              <a:rPr lang="en" sz="1200"/>
              <a:t>follows a </a:t>
            </a:r>
            <a:r>
              <a:rPr i="1" lang="en" sz="1200"/>
              <a:t>behavior</a:t>
            </a:r>
            <a:r>
              <a:rPr lang="en" sz="1200"/>
              <a:t> if it matches the attribute constraints associated with that </a:t>
            </a:r>
            <a:r>
              <a:rPr i="1" lang="en" sz="1200"/>
              <a:t>behavior</a:t>
            </a:r>
            <a:endParaRPr i="1" sz="1200"/>
          </a:p>
          <a:p>
            <a:pPr indent="-304800" lvl="1" marL="914400" rtl="0" algn="l">
              <a:lnSpc>
                <a:spcPct val="115000"/>
              </a:lnSpc>
              <a:spcBef>
                <a:spcPts val="0"/>
              </a:spcBef>
              <a:spcAft>
                <a:spcPts val="0"/>
              </a:spcAft>
              <a:buClr>
                <a:srgbClr val="000000"/>
              </a:buClr>
              <a:buSzPts val="1200"/>
              <a:buChar char="○"/>
            </a:pPr>
            <a:r>
              <a:rPr lang="en" sz="1200"/>
              <a:t>A </a:t>
            </a:r>
            <a:r>
              <a:rPr i="1" lang="en" sz="1200"/>
              <a:t>segment</a:t>
            </a:r>
            <a:r>
              <a:rPr lang="en" sz="1200"/>
              <a:t> follows a </a:t>
            </a:r>
            <a:r>
              <a:rPr i="1" lang="en" sz="1200"/>
              <a:t>behavior</a:t>
            </a:r>
            <a:r>
              <a:rPr lang="en" sz="1200"/>
              <a:t> if all </a:t>
            </a:r>
            <a:r>
              <a:rPr i="1" lang="en" sz="1200"/>
              <a:t>sequences</a:t>
            </a:r>
            <a:r>
              <a:rPr lang="en" sz="1200"/>
              <a:t> in the </a:t>
            </a:r>
            <a:r>
              <a:rPr i="1" lang="en" sz="1200"/>
              <a:t>segment </a:t>
            </a:r>
            <a:r>
              <a:rPr lang="en" sz="1200"/>
              <a:t>follow the </a:t>
            </a:r>
            <a:r>
              <a:rPr i="1" lang="en" sz="1200"/>
              <a:t>behavior</a:t>
            </a:r>
            <a:endParaRPr i="1" sz="1200"/>
          </a:p>
          <a:p>
            <a:pPr indent="-304800" lvl="1" marL="914400" rtl="0" algn="l">
              <a:lnSpc>
                <a:spcPct val="115000"/>
              </a:lnSpc>
              <a:spcBef>
                <a:spcPts val="0"/>
              </a:spcBef>
              <a:spcAft>
                <a:spcPts val="0"/>
              </a:spcAft>
              <a:buClr>
                <a:srgbClr val="000000"/>
              </a:buClr>
              <a:buSzPts val="1200"/>
              <a:buChar char="○"/>
            </a:pPr>
            <a:r>
              <a:rPr lang="en" sz="1200"/>
              <a:t>An example </a:t>
            </a:r>
            <a:r>
              <a:rPr i="1" lang="en" sz="1200"/>
              <a:t>behavior</a:t>
            </a:r>
            <a:r>
              <a:rPr lang="en" sz="1200"/>
              <a:t>: users who </a:t>
            </a:r>
            <a:r>
              <a:rPr i="1" lang="en" sz="1200"/>
              <a:t>purchased</a:t>
            </a:r>
            <a:r>
              <a:rPr lang="en" sz="1200"/>
              <a:t> between </a:t>
            </a:r>
            <a:r>
              <a:rPr i="1" lang="en" sz="1200"/>
              <a:t>9-10am</a:t>
            </a:r>
            <a:r>
              <a:rPr lang="en" sz="1200"/>
              <a:t> </a:t>
            </a:r>
            <a:endParaRPr sz="1200"/>
          </a:p>
          <a:p>
            <a:pPr indent="-304800" lvl="2" marL="1371600" rtl="0" algn="l">
              <a:lnSpc>
                <a:spcPct val="115000"/>
              </a:lnSpc>
              <a:spcBef>
                <a:spcPts val="0"/>
              </a:spcBef>
              <a:spcAft>
                <a:spcPts val="0"/>
              </a:spcAft>
              <a:buClr>
                <a:srgbClr val="000000"/>
              </a:buClr>
              <a:buSzPts val="1200"/>
              <a:buChar char="■"/>
            </a:pPr>
            <a:r>
              <a:rPr lang="en" sz="1200"/>
              <a:t>Sequences that follow that behavior match the following attribute constraints:</a:t>
            </a:r>
            <a:endParaRPr sz="1200"/>
          </a:p>
          <a:p>
            <a:pPr indent="-304800" lvl="3" marL="1828800" rtl="0" algn="l">
              <a:lnSpc>
                <a:spcPct val="115000"/>
              </a:lnSpc>
              <a:spcBef>
                <a:spcPts val="0"/>
              </a:spcBef>
              <a:spcAft>
                <a:spcPts val="0"/>
              </a:spcAft>
              <a:buClr>
                <a:srgbClr val="000000"/>
              </a:buClr>
              <a:buSzPts val="1200"/>
              <a:buChar char="●"/>
            </a:pPr>
            <a:r>
              <a:rPr lang="en" sz="1200"/>
              <a:t>Contain a </a:t>
            </a:r>
            <a:r>
              <a:rPr i="1" lang="en" sz="1200"/>
              <a:t>purchase event</a:t>
            </a:r>
            <a:endParaRPr i="1" sz="1200"/>
          </a:p>
          <a:p>
            <a:pPr indent="-304800" lvl="3" marL="1828800" rtl="0" algn="l">
              <a:lnSpc>
                <a:spcPct val="115000"/>
              </a:lnSpc>
              <a:spcBef>
                <a:spcPts val="0"/>
              </a:spcBef>
              <a:spcAft>
                <a:spcPts val="0"/>
              </a:spcAft>
              <a:buClr>
                <a:srgbClr val="000000"/>
              </a:buClr>
              <a:buSzPts val="1200"/>
              <a:buChar char="●"/>
            </a:pPr>
            <a:r>
              <a:rPr i="1" lang="en" sz="1200"/>
              <a:t>Start time</a:t>
            </a:r>
            <a:r>
              <a:rPr lang="en" sz="1200"/>
              <a:t> and </a:t>
            </a:r>
            <a:r>
              <a:rPr i="1" lang="en" sz="1200"/>
              <a:t>end time</a:t>
            </a:r>
            <a:r>
              <a:rPr lang="en" sz="1200"/>
              <a:t> are between </a:t>
            </a:r>
            <a:r>
              <a:rPr i="1" lang="en" sz="1200"/>
              <a:t>9 -10 amz</a:t>
            </a:r>
            <a:endParaRPr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7" name="Shape 1277"/>
        <p:cNvGrpSpPr/>
        <p:nvPr/>
      </p:nvGrpSpPr>
      <p:grpSpPr>
        <a:xfrm>
          <a:off x="0" y="0"/>
          <a:ext cx="0" cy="0"/>
          <a:chOff x="0" y="0"/>
          <a:chExt cx="0" cy="0"/>
        </a:xfrm>
      </p:grpSpPr>
      <p:sp>
        <p:nvSpPr>
          <p:cNvPr id="1278" name="Google Shape;1278;g3834d9ac90_0_5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9" name="Google Shape;1279;g3834d9ac90_0_5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200"/>
              <a:t>Users that view one page and then exit the site </a:t>
            </a:r>
            <a:endParaRPr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9" name="Shape 1329"/>
        <p:cNvGrpSpPr/>
        <p:nvPr/>
      </p:nvGrpSpPr>
      <p:grpSpPr>
        <a:xfrm>
          <a:off x="0" y="0"/>
          <a:ext cx="0" cy="0"/>
          <a:chOff x="0" y="0"/>
          <a:chExt cx="0" cy="0"/>
        </a:xfrm>
      </p:grpSpPr>
      <p:sp>
        <p:nvSpPr>
          <p:cNvPr id="1330" name="Google Shape;1330;g5a0e359af0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1" name="Google Shape;1331;g5a0e359af0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a:t>Our main derived tasks have to do with taking these large noisy real world clickstream data segments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3834d9ac90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3834d9ac90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t>We worked with a company that builds mobile apps for large e-commerce companies. They understand the importance of good websites on revenue</a:t>
            </a:r>
            <a:endParaRPr sz="1200"/>
          </a:p>
          <a:p>
            <a:pPr indent="0" lvl="0" marL="0" rtl="0" algn="l">
              <a:lnSpc>
                <a:spcPct val="115000"/>
              </a:lnSpc>
              <a:spcBef>
                <a:spcPts val="1600"/>
              </a:spcBef>
              <a:spcAft>
                <a:spcPts val="0"/>
              </a:spcAft>
              <a:buNone/>
            </a:pPr>
            <a:r>
              <a:t/>
            </a:r>
            <a:endParaRPr sz="1200"/>
          </a:p>
          <a:p>
            <a:pPr indent="-304800" lvl="0" marL="457200" rtl="0" algn="l">
              <a:lnSpc>
                <a:spcPct val="115000"/>
              </a:lnSpc>
              <a:spcBef>
                <a:spcPts val="1600"/>
              </a:spcBef>
              <a:spcAft>
                <a:spcPts val="0"/>
              </a:spcAft>
              <a:buClr>
                <a:srgbClr val="000000"/>
              </a:buClr>
              <a:buSzPts val="1200"/>
              <a:buChar char="●"/>
            </a:pPr>
            <a:r>
              <a:rPr lang="en" sz="1200"/>
              <a:t>How Mobify tries to help companies</a:t>
            </a:r>
            <a:endParaRPr sz="1200"/>
          </a:p>
          <a:p>
            <a:pPr indent="-304800" lvl="0" marL="457200" rtl="0" algn="l">
              <a:lnSpc>
                <a:spcPct val="115000"/>
              </a:lnSpc>
              <a:spcBef>
                <a:spcPts val="0"/>
              </a:spcBef>
              <a:spcAft>
                <a:spcPts val="0"/>
              </a:spcAft>
              <a:buClr>
                <a:srgbClr val="000000"/>
              </a:buClr>
              <a:buSzPts val="1200"/>
              <a:buChar char="●"/>
            </a:pPr>
            <a:r>
              <a:rPr lang="en" sz="1200"/>
              <a:t>How do you create or improve a good website that leads to an increase in revenue and overall  a succesful company</a:t>
            </a:r>
            <a:endParaRPr sz="1200"/>
          </a:p>
          <a:p>
            <a:pPr indent="-304800" lvl="0" marL="457200" rtl="0" algn="l">
              <a:lnSpc>
                <a:spcPct val="115000"/>
              </a:lnSpc>
              <a:spcBef>
                <a:spcPts val="0"/>
              </a:spcBef>
              <a:spcAft>
                <a:spcPts val="0"/>
              </a:spcAft>
              <a:buClr>
                <a:srgbClr val="000000"/>
              </a:buClr>
              <a:buSzPts val="1200"/>
              <a:buChar char="●"/>
            </a:pPr>
            <a:r>
              <a:rPr lang="en" sz="1200"/>
              <a:t>How can you improve a website for more success and revenue</a:t>
            </a:r>
            <a:endParaRPr sz="1200"/>
          </a:p>
          <a:p>
            <a:pPr indent="0" lvl="0" marL="0" rtl="0" algn="l">
              <a:lnSpc>
                <a:spcPct val="115000"/>
              </a:lnSpc>
              <a:spcBef>
                <a:spcPts val="1600"/>
              </a:spcBef>
              <a:spcAft>
                <a:spcPts val="1600"/>
              </a:spcAft>
              <a:buNone/>
            </a:pPr>
            <a:r>
              <a:t/>
            </a:r>
            <a:endParaRPr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1" name="Shape 1471"/>
        <p:cNvGrpSpPr/>
        <p:nvPr/>
      </p:nvGrpSpPr>
      <p:grpSpPr>
        <a:xfrm>
          <a:off x="0" y="0"/>
          <a:ext cx="0" cy="0"/>
          <a:chOff x="0" y="0"/>
          <a:chExt cx="0" cy="0"/>
        </a:xfrm>
      </p:grpSpPr>
      <p:sp>
        <p:nvSpPr>
          <p:cNvPr id="1472" name="Google Shape;1472;g5a0e359af0_0_9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3" name="Google Shape;1473;g5a0e359af0_0_9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rPr>
              <a:t>And identifying a set of sequences that constitutes interesting behavior such as discovering if </a:t>
            </a:r>
            <a:r>
              <a:rPr lang="en" sz="1200">
                <a:solidFill>
                  <a:schemeClr val="dk1"/>
                </a:solidFill>
              </a:rPr>
              <a:t>consumers in loyalty program browse longer</a:t>
            </a:r>
            <a:endParaRPr sz="1200">
              <a:solidFill>
                <a:schemeClr val="dk1"/>
              </a:solidFill>
            </a:endParaRPr>
          </a:p>
          <a:p>
            <a:pPr indent="-304800" lvl="0" marL="457200" rtl="0" algn="l">
              <a:lnSpc>
                <a:spcPct val="115000"/>
              </a:lnSpc>
              <a:spcBef>
                <a:spcPts val="1600"/>
              </a:spcBef>
              <a:spcAft>
                <a:spcPts val="0"/>
              </a:spcAft>
              <a:buClr>
                <a:schemeClr val="dk1"/>
              </a:buClr>
              <a:buSzPts val="1200"/>
              <a:buChar char="●"/>
            </a:pPr>
            <a:r>
              <a:rPr b="1" lang="en" sz="1200">
                <a:solidFill>
                  <a:schemeClr val="dk1"/>
                </a:solidFill>
              </a:rPr>
              <a:t>T1) Identify:</a:t>
            </a:r>
            <a:r>
              <a:rPr lang="en" sz="1200">
                <a:solidFill>
                  <a:schemeClr val="dk1"/>
                </a:solidFill>
              </a:rPr>
              <a:t> Find some set of sequences that constitutes interesting behavior</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rPr>
              <a:t>consumers in loyalty program browse longer</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4" name="Shape 1614"/>
        <p:cNvGrpSpPr/>
        <p:nvPr/>
      </p:nvGrpSpPr>
      <p:grpSpPr>
        <a:xfrm>
          <a:off x="0" y="0"/>
          <a:ext cx="0" cy="0"/>
          <a:chOff x="0" y="0"/>
          <a:chExt cx="0" cy="0"/>
        </a:xfrm>
      </p:grpSpPr>
      <p:sp>
        <p:nvSpPr>
          <p:cNvPr id="1615" name="Google Shape;1615;g5a0e359af0_0_3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6" name="Google Shape;1616;g5a0e359af0_0_3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rPr>
              <a:t>Or drilling down to distinguish more specific behaviors to further partition a segment previosuly defined by another behavior . Such as, checking if purchasers fall into natural groups by time of day</a:t>
            </a:r>
            <a:endParaRPr sz="1200">
              <a:solidFill>
                <a:schemeClr val="dk1"/>
              </a:solidFill>
            </a:endParaRPr>
          </a:p>
          <a:p>
            <a:pPr indent="-304800" lvl="0" marL="457200" rtl="0" algn="l">
              <a:lnSpc>
                <a:spcPct val="115000"/>
              </a:lnSpc>
              <a:spcBef>
                <a:spcPts val="1600"/>
              </a:spcBef>
              <a:spcAft>
                <a:spcPts val="0"/>
              </a:spcAft>
              <a:buClr>
                <a:schemeClr val="dk1"/>
              </a:buClr>
              <a:buSzPts val="1200"/>
              <a:buChar char="●"/>
            </a:pPr>
            <a:r>
              <a:rPr b="1" lang="en" sz="1200">
                <a:solidFill>
                  <a:schemeClr val="dk1"/>
                </a:solidFill>
              </a:rPr>
              <a:t>T1) Identify:</a:t>
            </a:r>
            <a:r>
              <a:rPr lang="en" sz="1200">
                <a:solidFill>
                  <a:schemeClr val="dk1"/>
                </a:solidFill>
              </a:rPr>
              <a:t> Find some set of sequences that constitutes interesting behavior</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rPr>
              <a:t>consumers in loyalty program browse longer</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b="1" lang="en" sz="1200">
                <a:solidFill>
                  <a:schemeClr val="dk1"/>
                </a:solidFill>
              </a:rPr>
              <a:t>T2) Drilldown: </a:t>
            </a:r>
            <a:r>
              <a:rPr lang="en" sz="1200">
                <a:solidFill>
                  <a:schemeClr val="dk1"/>
                </a:solidFill>
              </a:rPr>
              <a:t>Distinguish more specific behaviors to further partition a segment previously defined by looser constraints</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rPr>
              <a:t>check if purchasers fall into natural groups by time of day</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7" name="Shape 1757"/>
        <p:cNvGrpSpPr/>
        <p:nvPr/>
      </p:nvGrpSpPr>
      <p:grpSpPr>
        <a:xfrm>
          <a:off x="0" y="0"/>
          <a:ext cx="0" cy="0"/>
          <a:chOff x="0" y="0"/>
          <a:chExt cx="0" cy="0"/>
        </a:xfrm>
      </p:grpSpPr>
      <p:sp>
        <p:nvSpPr>
          <p:cNvPr id="1758" name="Google Shape;1758;g5a0e359af0_0_4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9" name="Google Shape;1759;g5a0e359af0_0_4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rPr>
              <a:t>Or Frquency, </a:t>
            </a:r>
            <a:r>
              <a:rPr lang="en" sz="1200">
                <a:solidFill>
                  <a:schemeClr val="dk1"/>
                </a:solidFill>
              </a:rPr>
              <a:t>Determining how many sequences are in the segment defined by a behavior, such as, checking the number of users who bounces versus those who did not</a:t>
            </a:r>
            <a:endParaRPr sz="1200">
              <a:solidFill>
                <a:schemeClr val="dk1"/>
              </a:solidFill>
            </a:endParaRPr>
          </a:p>
          <a:p>
            <a:pPr indent="-304800" lvl="0" marL="457200" rtl="0" algn="l">
              <a:lnSpc>
                <a:spcPct val="115000"/>
              </a:lnSpc>
              <a:spcBef>
                <a:spcPts val="1600"/>
              </a:spcBef>
              <a:spcAft>
                <a:spcPts val="0"/>
              </a:spcAft>
              <a:buClr>
                <a:schemeClr val="dk1"/>
              </a:buClr>
              <a:buSzPts val="1200"/>
              <a:buChar char="●"/>
            </a:pPr>
            <a:r>
              <a:rPr b="1" lang="en" sz="1200">
                <a:solidFill>
                  <a:schemeClr val="dk1"/>
                </a:solidFill>
              </a:rPr>
              <a:t>T1) Identify:</a:t>
            </a:r>
            <a:r>
              <a:rPr lang="en" sz="1200">
                <a:solidFill>
                  <a:schemeClr val="dk1"/>
                </a:solidFill>
              </a:rPr>
              <a:t> Find some set of sequences that constitutes interesting behavior</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rPr>
              <a:t>consumers in loyalty program browse longer</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b="1" lang="en" sz="1200">
                <a:solidFill>
                  <a:schemeClr val="dk1"/>
                </a:solidFill>
              </a:rPr>
              <a:t>T2) Drilldown: </a:t>
            </a:r>
            <a:r>
              <a:rPr lang="en" sz="1200">
                <a:solidFill>
                  <a:schemeClr val="dk1"/>
                </a:solidFill>
              </a:rPr>
              <a:t>Distinguish more specific behaviors to further partition a segment previously defined by looser constraints</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rPr>
              <a:t>check if purchasers fall into natural groups by time of day</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b="1" lang="en" sz="1200">
                <a:solidFill>
                  <a:schemeClr val="dk1"/>
                </a:solidFill>
              </a:rPr>
              <a:t>T3) Frequency:</a:t>
            </a:r>
            <a:r>
              <a:rPr lang="en" sz="1200">
                <a:solidFill>
                  <a:schemeClr val="dk1"/>
                </a:solidFill>
              </a:rPr>
              <a:t> Determine how many sequences are in the segment defined by behavior X</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rPr>
              <a:t>check ratio of bouncers to non- bouncers</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0" name="Shape 1900"/>
        <p:cNvGrpSpPr/>
        <p:nvPr/>
      </p:nvGrpSpPr>
      <p:grpSpPr>
        <a:xfrm>
          <a:off x="0" y="0"/>
          <a:ext cx="0" cy="0"/>
          <a:chOff x="0" y="0"/>
          <a:chExt cx="0" cy="0"/>
        </a:xfrm>
      </p:grpSpPr>
      <p:sp>
        <p:nvSpPr>
          <p:cNvPr id="1901" name="Google Shape;1901;g5a0e359af0_0_6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2" name="Google Shape;1902;g5a0e359af0_0_6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t>Finally, Ordering within a  </a:t>
            </a:r>
            <a:r>
              <a:rPr lang="en" sz="1200">
                <a:solidFill>
                  <a:schemeClr val="dk1"/>
                </a:solidFill>
              </a:rPr>
              <a:t>sequence: Match if one action subsequence  occurs before (or after) another action subsequence, such as, verify that all users add to cart before purchasing</a:t>
            </a:r>
            <a:endParaRPr sz="1200"/>
          </a:p>
          <a:p>
            <a:pPr indent="-304800" lvl="0" marL="457200" rtl="0" algn="l">
              <a:lnSpc>
                <a:spcPct val="115000"/>
              </a:lnSpc>
              <a:spcBef>
                <a:spcPts val="1600"/>
              </a:spcBef>
              <a:spcAft>
                <a:spcPts val="0"/>
              </a:spcAft>
              <a:buSzPts val="1200"/>
              <a:buChar char="●"/>
            </a:pPr>
            <a:r>
              <a:rPr b="1" lang="en" sz="1200"/>
              <a:t>T1) Identify:</a:t>
            </a:r>
            <a:r>
              <a:rPr lang="en" sz="1200"/>
              <a:t> Find some set of sequences that constitutes interesting behavior</a:t>
            </a:r>
            <a:endParaRPr sz="1200"/>
          </a:p>
          <a:p>
            <a:pPr indent="-304800" lvl="1" marL="914400" rtl="0" algn="l">
              <a:lnSpc>
                <a:spcPct val="115000"/>
              </a:lnSpc>
              <a:spcBef>
                <a:spcPts val="0"/>
              </a:spcBef>
              <a:spcAft>
                <a:spcPts val="0"/>
              </a:spcAft>
              <a:buSzPts val="1200"/>
              <a:buChar char="○"/>
            </a:pPr>
            <a:r>
              <a:rPr lang="en" sz="1200"/>
              <a:t>consumers in loyalty program browse longer</a:t>
            </a:r>
            <a:endParaRPr sz="1200"/>
          </a:p>
          <a:p>
            <a:pPr indent="-304800" lvl="0" marL="457200" rtl="0" algn="l">
              <a:lnSpc>
                <a:spcPct val="115000"/>
              </a:lnSpc>
              <a:spcBef>
                <a:spcPts val="0"/>
              </a:spcBef>
              <a:spcAft>
                <a:spcPts val="0"/>
              </a:spcAft>
              <a:buSzPts val="1200"/>
              <a:buChar char="●"/>
            </a:pPr>
            <a:r>
              <a:rPr b="1" lang="en" sz="1200"/>
              <a:t>T2) Drilldown: </a:t>
            </a:r>
            <a:r>
              <a:rPr lang="en" sz="1200"/>
              <a:t>Distinguish more specific behaviors to further partition a segment previously defined by looser constraints</a:t>
            </a:r>
            <a:endParaRPr sz="1200"/>
          </a:p>
          <a:p>
            <a:pPr indent="-304800" lvl="1" marL="914400" rtl="0" algn="l">
              <a:lnSpc>
                <a:spcPct val="115000"/>
              </a:lnSpc>
              <a:spcBef>
                <a:spcPts val="0"/>
              </a:spcBef>
              <a:spcAft>
                <a:spcPts val="0"/>
              </a:spcAft>
              <a:buSzPts val="1200"/>
              <a:buChar char="○"/>
            </a:pPr>
            <a:r>
              <a:rPr lang="en" sz="1200"/>
              <a:t>check if purchasers fall into natural groups by time of day</a:t>
            </a:r>
            <a:endParaRPr sz="1200"/>
          </a:p>
          <a:p>
            <a:pPr indent="-304800" lvl="0" marL="457200" rtl="0" algn="l">
              <a:lnSpc>
                <a:spcPct val="115000"/>
              </a:lnSpc>
              <a:spcBef>
                <a:spcPts val="0"/>
              </a:spcBef>
              <a:spcAft>
                <a:spcPts val="0"/>
              </a:spcAft>
              <a:buSzPts val="1200"/>
              <a:buChar char="●"/>
            </a:pPr>
            <a:r>
              <a:rPr b="1" lang="en" sz="1200"/>
              <a:t>T3) Frequency:</a:t>
            </a:r>
            <a:r>
              <a:rPr lang="en" sz="1200"/>
              <a:t> Determine how many sequences are in the segment defined by behavior X</a:t>
            </a:r>
            <a:endParaRPr sz="1200"/>
          </a:p>
          <a:p>
            <a:pPr indent="-304800" lvl="1" marL="914400" rtl="0" algn="l">
              <a:lnSpc>
                <a:spcPct val="115000"/>
              </a:lnSpc>
              <a:spcBef>
                <a:spcPts val="0"/>
              </a:spcBef>
              <a:spcAft>
                <a:spcPts val="0"/>
              </a:spcAft>
              <a:buSzPts val="1200"/>
              <a:buChar char="○"/>
            </a:pPr>
            <a:r>
              <a:rPr lang="en" sz="1200"/>
              <a:t>check ratio of bouncers to non- bouncers</a:t>
            </a:r>
            <a:endParaRPr sz="1200"/>
          </a:p>
          <a:p>
            <a:pPr indent="-304800" lvl="0" marL="457200" rtl="0" algn="l">
              <a:lnSpc>
                <a:spcPct val="115000"/>
              </a:lnSpc>
              <a:spcBef>
                <a:spcPts val="0"/>
              </a:spcBef>
              <a:spcAft>
                <a:spcPts val="0"/>
              </a:spcAft>
              <a:buSzPts val="1200"/>
              <a:buChar char="●"/>
            </a:pPr>
            <a:r>
              <a:rPr b="1" lang="en" sz="1200"/>
              <a:t>T4) Ordering</a:t>
            </a:r>
            <a:r>
              <a:rPr lang="en" sz="1200"/>
              <a:t> within sequence: Match if action subsequence X occurs before (or after) action subsequence Y in a sequence</a:t>
            </a:r>
            <a:endParaRPr sz="1200"/>
          </a:p>
          <a:p>
            <a:pPr indent="-304800" lvl="1" marL="914400" rtl="0" algn="l">
              <a:lnSpc>
                <a:spcPct val="115000"/>
              </a:lnSpc>
              <a:spcBef>
                <a:spcPts val="0"/>
              </a:spcBef>
              <a:spcAft>
                <a:spcPts val="0"/>
              </a:spcAft>
              <a:buSzPts val="1200"/>
              <a:buChar char="○"/>
            </a:pPr>
            <a:r>
              <a:rPr lang="en" sz="1200"/>
              <a:t>verify that all users add to cart before purchasing</a:t>
            </a:r>
            <a:endParaRPr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3" name="Shape 2043"/>
        <p:cNvGrpSpPr/>
        <p:nvPr/>
      </p:nvGrpSpPr>
      <p:grpSpPr>
        <a:xfrm>
          <a:off x="0" y="0"/>
          <a:ext cx="0" cy="0"/>
          <a:chOff x="0" y="0"/>
          <a:chExt cx="0" cy="0"/>
        </a:xfrm>
      </p:grpSpPr>
      <p:sp>
        <p:nvSpPr>
          <p:cNvPr id="2044" name="Google Shape;2044;g3834d9ac90_0_1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5" name="Google Shape;2045;g3834d9ac90_0_1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From our data and task abstractions, we derived our high level segmentifier analysis model</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9" name="Shape 2049"/>
        <p:cNvGrpSpPr/>
        <p:nvPr/>
      </p:nvGrpSpPr>
      <p:grpSpPr>
        <a:xfrm>
          <a:off x="0" y="0"/>
          <a:ext cx="0" cy="0"/>
          <a:chOff x="0" y="0"/>
          <a:chExt cx="0" cy="0"/>
        </a:xfrm>
      </p:grpSpPr>
      <p:sp>
        <p:nvSpPr>
          <p:cNvPr id="2050" name="Google Shape;2050;g3834d9ac90_0_1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1" name="Google Shape;2051;g3834d9ac90_0_1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8" name="Shape 2078"/>
        <p:cNvGrpSpPr/>
        <p:nvPr/>
      </p:nvGrpSpPr>
      <p:grpSpPr>
        <a:xfrm>
          <a:off x="0" y="0"/>
          <a:ext cx="0" cy="0"/>
          <a:chOff x="0" y="0"/>
          <a:chExt cx="0" cy="0"/>
        </a:xfrm>
      </p:grpSpPr>
      <p:sp>
        <p:nvSpPr>
          <p:cNvPr id="2079" name="Google Shape;2079;g3834d9ac90_0_1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0" name="Google Shape;2080;g3834d9ac90_0_1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View  allows analysts to get insight into the underlying data of the segment including its action, sequence, and segment attributes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can lead to discovering insights, new ways to refine the se</a:t>
            </a:r>
            <a:r>
              <a:rPr lang="en"/>
              <a:t>gment or determining if the segment should to be exported or abandoned</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1" name="Shape 2251"/>
        <p:cNvGrpSpPr/>
        <p:nvPr/>
      </p:nvGrpSpPr>
      <p:grpSpPr>
        <a:xfrm>
          <a:off x="0" y="0"/>
          <a:ext cx="0" cy="0"/>
          <a:chOff x="0" y="0"/>
          <a:chExt cx="0" cy="0"/>
        </a:xfrm>
      </p:grpSpPr>
      <p:sp>
        <p:nvSpPr>
          <p:cNvPr id="2252" name="Google Shape;2252;g3834d9ac90_0_13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3" name="Google Shape;2253;g3834d9ac90_0_13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Refine allows analysts to apply operations to segments to create new segments</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2" name="Shape 2492"/>
        <p:cNvGrpSpPr/>
        <p:nvPr/>
      </p:nvGrpSpPr>
      <p:grpSpPr>
        <a:xfrm>
          <a:off x="0" y="0"/>
          <a:ext cx="0" cy="0"/>
          <a:chOff x="0" y="0"/>
          <a:chExt cx="0" cy="0"/>
        </a:xfrm>
      </p:grpSpPr>
      <p:sp>
        <p:nvSpPr>
          <p:cNvPr id="2493" name="Google Shape;2493;g3834d9ac90_0_15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4" name="Google Shape;2494;g3834d9ac90_0_15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It is important to record all refinement steps in order to</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3" name="Shape 2863"/>
        <p:cNvGrpSpPr/>
        <p:nvPr/>
      </p:nvGrpSpPr>
      <p:grpSpPr>
        <a:xfrm>
          <a:off x="0" y="0"/>
          <a:ext cx="0" cy="0"/>
          <a:chOff x="0" y="0"/>
          <a:chExt cx="0" cy="0"/>
        </a:xfrm>
      </p:grpSpPr>
      <p:sp>
        <p:nvSpPr>
          <p:cNvPr id="2864" name="Google Shape;2864;g3834d9ac90_0_19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5" name="Google Shape;2865;g3834d9ac90_0_19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segment can be refined into a segment that is suitable  for export to a more speci0fic tool such as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These refi</a:t>
            </a:r>
            <a:r>
              <a:rPr lang="en"/>
              <a:t>ned segments can then be suitable for export to a more specific tool</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5a0e359af0_0_9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5a0e359af0_0_9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lang="en" sz="1200">
                <a:solidFill>
                  <a:schemeClr val="dk1"/>
                </a:solidFill>
              </a:rPr>
              <a:t>Some of the High level goals they focused on to improve the quality of their websites included finding ways to</a:t>
            </a:r>
            <a:endParaRPr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6" name="Shape 3236"/>
        <p:cNvGrpSpPr/>
        <p:nvPr/>
      </p:nvGrpSpPr>
      <p:grpSpPr>
        <a:xfrm>
          <a:off x="0" y="0"/>
          <a:ext cx="0" cy="0"/>
          <a:chOff x="0" y="0"/>
          <a:chExt cx="0" cy="0"/>
        </a:xfrm>
      </p:grpSpPr>
      <p:sp>
        <p:nvSpPr>
          <p:cNvPr id="3237" name="Google Shape;3237;g3834d9ac90_0_23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8" name="Google Shape;3238;g3834d9ac90_0_23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Or it can be refined into a segment that leads to actionabole insights which can be discoved by viewing the attribute</a:t>
            </a:r>
            <a:endParaRPr/>
          </a:p>
          <a:p>
            <a:pPr indent="0" lvl="0" marL="0" rtl="0" algn="l">
              <a:spcBef>
                <a:spcPts val="0"/>
              </a:spcBef>
              <a:spcAft>
                <a:spcPts val="0"/>
              </a:spcAft>
              <a:buNone/>
            </a:pPr>
            <a:r>
              <a:rPr lang="en"/>
              <a:t>That allows the analyst to discover actionable insightgs by viewing the attributes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Or  a</a:t>
            </a:r>
            <a:r>
              <a:rPr lang="en"/>
              <a:t>ctionable insights can be found by viewing its attributes</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6" name="Shape 3606"/>
        <p:cNvGrpSpPr/>
        <p:nvPr/>
      </p:nvGrpSpPr>
      <p:grpSpPr>
        <a:xfrm>
          <a:off x="0" y="0"/>
          <a:ext cx="0" cy="0"/>
          <a:chOff x="0" y="0"/>
          <a:chExt cx="0" cy="0"/>
        </a:xfrm>
      </p:grpSpPr>
      <p:sp>
        <p:nvSpPr>
          <p:cNvPr id="3607" name="Google Shape;3607;g3834d9ac90_0_27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8" name="Google Shape;3608;g3834d9ac90_0_27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Oe finally the refined segment c</a:t>
            </a:r>
            <a:r>
              <a:rPr lang="en"/>
              <a:t>an be abandoned as it has not led to insights, it can't be further refined and it is not suitable for export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5" name="Shape 3975"/>
        <p:cNvGrpSpPr/>
        <p:nvPr/>
      </p:nvGrpSpPr>
      <p:grpSpPr>
        <a:xfrm>
          <a:off x="0" y="0"/>
          <a:ext cx="0" cy="0"/>
          <a:chOff x="0" y="0"/>
          <a:chExt cx="0" cy="0"/>
        </a:xfrm>
      </p:grpSpPr>
      <p:sp>
        <p:nvSpPr>
          <p:cNvPr id="3976" name="Google Shape;3976;g3834d9ac90_0_30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77" name="Google Shape;3977;g3834d9ac90_0_30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idea is we want to take</a:t>
            </a:r>
            <a:endParaRPr/>
          </a:p>
          <a:p>
            <a:pPr indent="0" lvl="0" marL="0" rtl="0" algn="l">
              <a:spcBef>
                <a:spcPts val="0"/>
              </a:spcBef>
              <a:spcAft>
                <a:spcPts val="0"/>
              </a:spcAft>
              <a:buNone/>
            </a:pPr>
            <a:r>
              <a:rPr lang="en"/>
              <a:t>11 min</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4" name="Shape 4004"/>
        <p:cNvGrpSpPr/>
        <p:nvPr/>
      </p:nvGrpSpPr>
      <p:grpSpPr>
        <a:xfrm>
          <a:off x="0" y="0"/>
          <a:ext cx="0" cy="0"/>
          <a:chOff x="0" y="0"/>
          <a:chExt cx="0" cy="0"/>
        </a:xfrm>
      </p:grpSpPr>
      <p:sp>
        <p:nvSpPr>
          <p:cNvPr id="4005" name="Google Shape;4005;g3834d9ac90_0_6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06" name="Google Shape;4006;g3834d9ac90_0_6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3" name="Shape 4013"/>
        <p:cNvGrpSpPr/>
        <p:nvPr/>
      </p:nvGrpSpPr>
      <p:grpSpPr>
        <a:xfrm>
          <a:off x="0" y="0"/>
          <a:ext cx="0" cy="0"/>
          <a:chOff x="0" y="0"/>
          <a:chExt cx="0" cy="0"/>
        </a:xfrm>
      </p:grpSpPr>
      <p:sp>
        <p:nvSpPr>
          <p:cNvPr id="4014" name="Google Shape;4014;g3834d9ac90_0_6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15" name="Google Shape;4015;g3834d9ac90_0_6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000000"/>
              </a:buClr>
              <a:buSzPts val="1200"/>
              <a:buChar char="●"/>
            </a:pPr>
            <a:r>
              <a:rPr lang="en" sz="1200"/>
              <a:t>Leverage human and machine capbilities</a:t>
            </a:r>
            <a:endParaRPr sz="1200"/>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1" name="Shape 4021"/>
        <p:cNvGrpSpPr/>
        <p:nvPr/>
      </p:nvGrpSpPr>
      <p:grpSpPr>
        <a:xfrm>
          <a:off x="0" y="0"/>
          <a:ext cx="0" cy="0"/>
          <a:chOff x="0" y="0"/>
          <a:chExt cx="0" cy="0"/>
        </a:xfrm>
      </p:grpSpPr>
      <p:sp>
        <p:nvSpPr>
          <p:cNvPr id="4022" name="Google Shape;4022;g57624eb34a_0_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23" name="Google Shape;4023;g57624eb34a_0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7" name="Shape 4027"/>
        <p:cNvGrpSpPr/>
        <p:nvPr/>
      </p:nvGrpSpPr>
      <p:grpSpPr>
        <a:xfrm>
          <a:off x="0" y="0"/>
          <a:ext cx="0" cy="0"/>
          <a:chOff x="0" y="0"/>
          <a:chExt cx="0" cy="0"/>
        </a:xfrm>
      </p:grpSpPr>
      <p:sp>
        <p:nvSpPr>
          <p:cNvPr id="4028" name="Google Shape;4028;g57624eb34a_0_2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29" name="Google Shape;4029;g57624eb34a_0_2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5" name="Shape 4055"/>
        <p:cNvGrpSpPr/>
        <p:nvPr/>
      </p:nvGrpSpPr>
      <p:grpSpPr>
        <a:xfrm>
          <a:off x="0" y="0"/>
          <a:ext cx="0" cy="0"/>
          <a:chOff x="0" y="0"/>
          <a:chExt cx="0" cy="0"/>
        </a:xfrm>
      </p:grpSpPr>
      <p:sp>
        <p:nvSpPr>
          <p:cNvPr id="4056" name="Google Shape;4056;g57624eb34a_0_5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57" name="Google Shape;4057;g57624eb34a_0_5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Alot of the previous work tends to focus mainly on only one aspect of the model.</a:t>
            </a:r>
            <a:endParaRPr/>
          </a:p>
          <a:p>
            <a:pPr indent="-298450" lvl="0" marL="457200" rtl="0" algn="l">
              <a:spcBef>
                <a:spcPts val="0"/>
              </a:spcBef>
              <a:spcAft>
                <a:spcPts val="0"/>
              </a:spcAft>
              <a:buSzPts val="1100"/>
              <a:buChar char="●"/>
            </a:pPr>
            <a:r>
              <a:rPr lang="en"/>
              <a:t> There is the work that focuses on very specific techniques</a:t>
            </a:r>
            <a:r>
              <a:rPr lang="en"/>
              <a:t> such as pattern mining of clustering and require small clean datasets to work effectively . This type if work  thatthe segmentifier segments would be exported to. would be ideal for </a:t>
            </a:r>
            <a:r>
              <a:rPr lang="en"/>
              <a:t>post-export t</a:t>
            </a:r>
            <a:r>
              <a:rPr lang="en"/>
              <a:t>ools that focus  </a:t>
            </a:r>
            <a:endParaRPr/>
          </a:p>
          <a:p>
            <a:pPr indent="-298450" lvl="0" marL="457200" rtl="0" algn="l">
              <a:spcBef>
                <a:spcPts val="0"/>
              </a:spcBef>
              <a:spcAft>
                <a:spcPts val="0"/>
              </a:spcAft>
              <a:buSzPts val="1100"/>
              <a:buChar char="●"/>
            </a:pPr>
            <a:r>
              <a:rPr lang="en"/>
              <a:t>Some work focuses mostly on viewing the sequences but lacks the ability to refine segments making it difficult to answer questions</a:t>
            </a:r>
            <a:endParaRPr/>
          </a:p>
          <a:p>
            <a:pPr indent="-298450" lvl="0" marL="457200" rtl="0" algn="l">
              <a:spcBef>
                <a:spcPts val="0"/>
              </a:spcBef>
              <a:spcAft>
                <a:spcPts val="0"/>
              </a:spcAft>
              <a:buSzPts val="1100"/>
              <a:buChar char="●"/>
            </a:pPr>
            <a:r>
              <a:rPr lang="en"/>
              <a:t>On the other hand, some work such as visual query system focus maining on refining segments but without the ability to view many of the attributes makes it difficult to make decisions on how to refine </a:t>
            </a:r>
            <a:endParaRPr/>
          </a:p>
          <a:p>
            <a:pPr indent="-298450" lvl="0" marL="457200" rtl="0" algn="l">
              <a:spcBef>
                <a:spcPts val="0"/>
              </a:spcBef>
              <a:spcAft>
                <a:spcPts val="0"/>
              </a:spcAft>
              <a:buSzPts val="1100"/>
              <a:buChar char="●"/>
            </a:pPr>
            <a:r>
              <a:rPr lang="en"/>
              <a:t>Finally, alot of precious work emphasizes the importance of recording your analysis steps though graphical histories when conducting exploratory analysis</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0" name="Shape 4090"/>
        <p:cNvGrpSpPr/>
        <p:nvPr/>
      </p:nvGrpSpPr>
      <p:grpSpPr>
        <a:xfrm>
          <a:off x="0" y="0"/>
          <a:ext cx="0" cy="0"/>
          <a:chOff x="0" y="0"/>
          <a:chExt cx="0" cy="0"/>
        </a:xfrm>
      </p:grpSpPr>
      <p:sp>
        <p:nvSpPr>
          <p:cNvPr id="4091" name="Google Shape;4091;g57624eb34a_0_4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92" name="Google Shape;4092;g57624eb34a_0_4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work that is the most simil</a:t>
            </a:r>
            <a:r>
              <a:rPr lang="en"/>
              <a:t>ar to ours is ones that encapsulate this view and refine loop such as EventFlow and EventPad.</a:t>
            </a:r>
            <a:endParaRPr/>
          </a:p>
          <a:p>
            <a:pPr indent="0" lvl="0" marL="0" rtl="0" algn="l">
              <a:spcBef>
                <a:spcPts val="0"/>
              </a:spcBef>
              <a:spcAft>
                <a:spcPts val="0"/>
              </a:spcAft>
              <a:buNone/>
            </a:pPr>
            <a:r>
              <a:rPr lang="en"/>
              <a:t>This issue they have is that they focus mainly on the individual sequences. Without the ability to view many high level attributes and record all analysis steps to refine segments,it makes it difficult to deal with real world click stream data</a:t>
            </a:r>
            <a:endParaRPr/>
          </a:p>
          <a:p>
            <a:pPr indent="0" lvl="0" marL="0" rtl="0" algn="l">
              <a:spcBef>
                <a:spcPts val="0"/>
              </a:spcBef>
              <a:spcAft>
                <a:spcPts val="0"/>
              </a:spcAft>
              <a:buNone/>
            </a:pPr>
            <a:r>
              <a:rPr lang="en"/>
              <a:t>Makes it unscalable for real world click stream data</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3" name="Shape 4123"/>
        <p:cNvGrpSpPr/>
        <p:nvPr/>
      </p:nvGrpSpPr>
      <p:grpSpPr>
        <a:xfrm>
          <a:off x="0" y="0"/>
          <a:ext cx="0" cy="0"/>
          <a:chOff x="0" y="0"/>
          <a:chExt cx="0" cy="0"/>
        </a:xfrm>
      </p:grpSpPr>
      <p:sp>
        <p:nvSpPr>
          <p:cNvPr id="4124" name="Google Shape;4124;g57624eb34a_0_2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25" name="Google Shape;4125;g57624eb34a_0_2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57624eb34a_0_14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57624eb34a_0_14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rPr>
              <a:t>We followed the design study methodology of Sedlmair et al.</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We   followed   the   design   study   methodology   of   Sedlmair   et</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al. [SMM12]. We began with the winnow, cast, and discover stages</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over a period of 5 months. We conducted exploratory and followup</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interviews  with  12  employees  who  conducted  clickstream  data</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analysis belonging to 3 different internal teams of an e-commerce</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middleware company. Our task elicitation yielded three potential</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tasks: analyzing user behavior based only on website clickstreams,</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impact of external messages sent to consumers on their web-</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site  behavior,  and  characterizing  load  times  for  the  website.  We</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chose the former as a manageable scope after considering stake-</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holder  availability,  data  availability,  and  the  other  relevant  pit-</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falls [SMM12]. The iterative design and implement stages lasted 11 months, with a final</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reflect</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stage of 3 months.</a:t>
            </a:r>
            <a:endParaRPr sz="1200">
              <a:solidFill>
                <a:schemeClr val="dk1"/>
              </a:solidFill>
            </a:endParaRPr>
          </a:p>
          <a:p>
            <a:pPr indent="0" lvl="0" marL="0" rtl="0" algn="l">
              <a:spcBef>
                <a:spcPts val="0"/>
              </a:spcBef>
              <a:spcAft>
                <a:spcPts val="0"/>
              </a:spcAft>
              <a:buNone/>
            </a:pPr>
            <a:r>
              <a:t/>
            </a:r>
            <a:endParaRPr sz="1200"/>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9" name="Shape 4129"/>
        <p:cNvGrpSpPr/>
        <p:nvPr/>
      </p:nvGrpSpPr>
      <p:grpSpPr>
        <a:xfrm>
          <a:off x="0" y="0"/>
          <a:ext cx="0" cy="0"/>
          <a:chOff x="0" y="0"/>
          <a:chExt cx="0" cy="0"/>
        </a:xfrm>
      </p:grpSpPr>
      <p:sp>
        <p:nvSpPr>
          <p:cNvPr id="4130" name="Google Shape;4130;g3834d9ac90_0_3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31" name="Google Shape;4131;g3834d9ac90_0_3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solidFill>
                <a:srgbClr val="222222"/>
              </a:solidFill>
            </a:endParaRPr>
          </a:p>
          <a:p>
            <a:pPr indent="0" lvl="0" marL="0" rtl="0" algn="l">
              <a:lnSpc>
                <a:spcPct val="115000"/>
              </a:lnSpc>
              <a:spcBef>
                <a:spcPts val="0"/>
              </a:spcBef>
              <a:spcAft>
                <a:spcPts val="0"/>
              </a:spcAft>
              <a:buNone/>
            </a:pPr>
            <a:r>
              <a:t/>
            </a:r>
            <a:endParaRPr sz="1200">
              <a:solidFill>
                <a:srgbClr val="222222"/>
              </a:solidFill>
            </a:endParaRPr>
          </a:p>
          <a:p>
            <a:pPr indent="0" lvl="0" marL="0" rtl="0" algn="l">
              <a:lnSpc>
                <a:spcPct val="115000"/>
              </a:lnSpc>
              <a:spcBef>
                <a:spcPts val="0"/>
              </a:spcBef>
              <a:spcAft>
                <a:spcPts val="0"/>
              </a:spcAft>
              <a:buNone/>
            </a:pPr>
            <a:r>
              <a:rPr lang="en" sz="1200">
                <a:solidFill>
                  <a:srgbClr val="222222"/>
                </a:solidFill>
              </a:rPr>
              <a:t>Segmentifier is a novel visual analytics interface</a:t>
            </a:r>
            <a:endParaRPr sz="1200">
              <a:solidFill>
                <a:srgbClr val="222222"/>
              </a:solidFill>
            </a:endParaRPr>
          </a:p>
          <a:p>
            <a:pPr indent="0" lvl="0" marL="0" rtl="0" algn="l">
              <a:lnSpc>
                <a:spcPct val="115000"/>
              </a:lnSpc>
              <a:spcBef>
                <a:spcPts val="0"/>
              </a:spcBef>
              <a:spcAft>
                <a:spcPts val="0"/>
              </a:spcAft>
              <a:buNone/>
            </a:pPr>
            <a:r>
              <a:rPr lang="en" sz="1200">
                <a:solidFill>
                  <a:srgbClr val="222222"/>
                </a:solidFill>
              </a:rPr>
              <a:t>That encapsulates our High level Analysis model</a:t>
            </a:r>
            <a:endParaRPr sz="1200">
              <a:solidFill>
                <a:srgbClr val="222222"/>
              </a:solidFill>
            </a:endParaRPr>
          </a:p>
          <a:p>
            <a:pPr indent="0" lvl="0" marL="0" rtl="0" algn="l">
              <a:lnSpc>
                <a:spcPct val="115000"/>
              </a:lnSpc>
              <a:spcBef>
                <a:spcPts val="0"/>
              </a:spcBef>
              <a:spcAft>
                <a:spcPts val="0"/>
              </a:spcAft>
              <a:buNone/>
            </a:pPr>
            <a:r>
              <a:rPr lang="en" sz="1200">
                <a:solidFill>
                  <a:srgbClr val="222222"/>
                </a:solidFill>
              </a:rPr>
              <a:t> that supports clickstream domain experts in the iterative process </a:t>
            </a:r>
            <a:r>
              <a:rPr lang="en" sz="1200">
                <a:solidFill>
                  <a:srgbClr val="222222"/>
                </a:solidFill>
              </a:rPr>
              <a:t>of refining data segments and viewing their characteristics in order to discover actionable insights and improve the effectiveness of more fine-grained downstream analysis.</a:t>
            </a:r>
            <a:endParaRPr sz="1200"/>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6" name="Shape 4136"/>
        <p:cNvGrpSpPr/>
        <p:nvPr/>
      </p:nvGrpSpPr>
      <p:grpSpPr>
        <a:xfrm>
          <a:off x="0" y="0"/>
          <a:ext cx="0" cy="0"/>
          <a:chOff x="0" y="0"/>
          <a:chExt cx="0" cy="0"/>
        </a:xfrm>
      </p:grpSpPr>
      <p:sp>
        <p:nvSpPr>
          <p:cNvPr id="4137" name="Google Shape;4137;g58aa03b535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38" name="Google Shape;4138;g58aa03b535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4" name="Shape 4144"/>
        <p:cNvGrpSpPr/>
        <p:nvPr/>
      </p:nvGrpSpPr>
      <p:grpSpPr>
        <a:xfrm>
          <a:off x="0" y="0"/>
          <a:ext cx="0" cy="0"/>
          <a:chOff x="0" y="0"/>
          <a:chExt cx="0" cy="0"/>
        </a:xfrm>
      </p:grpSpPr>
      <p:sp>
        <p:nvSpPr>
          <p:cNvPr id="4145" name="Google Shape;4145;g3834d9ac90_0_3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46" name="Google Shape;4146;g3834d9ac90_0_3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0" name="Shape 4150"/>
        <p:cNvGrpSpPr/>
        <p:nvPr/>
      </p:nvGrpSpPr>
      <p:grpSpPr>
        <a:xfrm>
          <a:off x="0" y="0"/>
          <a:ext cx="0" cy="0"/>
          <a:chOff x="0" y="0"/>
          <a:chExt cx="0" cy="0"/>
        </a:xfrm>
      </p:grpSpPr>
      <p:sp>
        <p:nvSpPr>
          <p:cNvPr id="4151" name="Google Shape;4151;g3834d9ac90_0_3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52" name="Google Shape;4152;g3834d9ac90_0_3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7" name="Shape 4157"/>
        <p:cNvGrpSpPr/>
        <p:nvPr/>
      </p:nvGrpSpPr>
      <p:grpSpPr>
        <a:xfrm>
          <a:off x="0" y="0"/>
          <a:ext cx="0" cy="0"/>
          <a:chOff x="0" y="0"/>
          <a:chExt cx="0" cy="0"/>
        </a:xfrm>
      </p:grpSpPr>
      <p:sp>
        <p:nvSpPr>
          <p:cNvPr id="4158" name="Google Shape;4158;g3834d9ac90_0_3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59" name="Google Shape;4159;g3834d9ac90_0_3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5" name="Shape 4165"/>
        <p:cNvGrpSpPr/>
        <p:nvPr/>
      </p:nvGrpSpPr>
      <p:grpSpPr>
        <a:xfrm>
          <a:off x="0" y="0"/>
          <a:ext cx="0" cy="0"/>
          <a:chOff x="0" y="0"/>
          <a:chExt cx="0" cy="0"/>
        </a:xfrm>
      </p:grpSpPr>
      <p:sp>
        <p:nvSpPr>
          <p:cNvPr id="4166" name="Google Shape;4166;g3834d9ac90_0_3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67" name="Google Shape;4167;g3834d9ac90_0_3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6" name="Shape 4176"/>
        <p:cNvGrpSpPr/>
        <p:nvPr/>
      </p:nvGrpSpPr>
      <p:grpSpPr>
        <a:xfrm>
          <a:off x="0" y="0"/>
          <a:ext cx="0" cy="0"/>
          <a:chOff x="0" y="0"/>
          <a:chExt cx="0" cy="0"/>
        </a:xfrm>
      </p:grpSpPr>
      <p:sp>
        <p:nvSpPr>
          <p:cNvPr id="4177" name="Google Shape;4177;g3834d9ac90_0_3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78" name="Google Shape;4178;g3834d9ac90_0_3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9" name="Shape 4189"/>
        <p:cNvGrpSpPr/>
        <p:nvPr/>
      </p:nvGrpSpPr>
      <p:grpSpPr>
        <a:xfrm>
          <a:off x="0" y="0"/>
          <a:ext cx="0" cy="0"/>
          <a:chOff x="0" y="0"/>
          <a:chExt cx="0" cy="0"/>
        </a:xfrm>
      </p:grpSpPr>
      <p:sp>
        <p:nvSpPr>
          <p:cNvPr id="4190" name="Google Shape;4190;g3834d9ac90_0_3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91" name="Google Shape;4191;g3834d9ac90_0_3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4" name="Shape 4204"/>
        <p:cNvGrpSpPr/>
        <p:nvPr/>
      </p:nvGrpSpPr>
      <p:grpSpPr>
        <a:xfrm>
          <a:off x="0" y="0"/>
          <a:ext cx="0" cy="0"/>
          <a:chOff x="0" y="0"/>
          <a:chExt cx="0" cy="0"/>
        </a:xfrm>
      </p:grpSpPr>
      <p:sp>
        <p:nvSpPr>
          <p:cNvPr id="4205" name="Google Shape;4205;g3834d9ac90_0_3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06" name="Google Shape;4206;g3834d9ac90_0_3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1" name="Shape 4221"/>
        <p:cNvGrpSpPr/>
        <p:nvPr/>
      </p:nvGrpSpPr>
      <p:grpSpPr>
        <a:xfrm>
          <a:off x="0" y="0"/>
          <a:ext cx="0" cy="0"/>
          <a:chOff x="0" y="0"/>
          <a:chExt cx="0" cy="0"/>
        </a:xfrm>
      </p:grpSpPr>
      <p:sp>
        <p:nvSpPr>
          <p:cNvPr id="4222" name="Google Shape;4222;g3834d9ac90_0_3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23" name="Google Shape;4223;g3834d9ac90_0_3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38a0a33c9b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38a0a33c9b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000000"/>
              </a:buClr>
              <a:buSzPts val="1200"/>
              <a:buChar char="●"/>
            </a:pPr>
            <a:r>
              <a:rPr lang="en" sz="1200"/>
              <a:t>Thorough characterization of task and data abstraction for clickstream data analysis</a:t>
            </a:r>
            <a:endParaRPr sz="1200"/>
          </a:p>
          <a:p>
            <a:pPr indent="-304800" lvl="1" marL="914400" rtl="0" algn="l">
              <a:lnSpc>
                <a:spcPct val="115000"/>
              </a:lnSpc>
              <a:spcBef>
                <a:spcPts val="0"/>
              </a:spcBef>
              <a:spcAft>
                <a:spcPts val="0"/>
              </a:spcAft>
              <a:buClr>
                <a:srgbClr val="000000"/>
              </a:buClr>
              <a:buSzPts val="1200"/>
              <a:buChar char="○"/>
            </a:pPr>
            <a:r>
              <a:rPr lang="en" sz="1200"/>
              <a:t>Clickstream Data Analysis Framework abstracts iterative process:</a:t>
            </a:r>
            <a:endParaRPr sz="1200"/>
          </a:p>
          <a:p>
            <a:pPr indent="-304800" lvl="2" marL="1371600" rtl="0" algn="l">
              <a:lnSpc>
                <a:spcPct val="115000"/>
              </a:lnSpc>
              <a:spcBef>
                <a:spcPts val="0"/>
              </a:spcBef>
              <a:spcAft>
                <a:spcPts val="0"/>
              </a:spcAft>
              <a:buClr>
                <a:srgbClr val="000000"/>
              </a:buClr>
              <a:buSzPts val="1200"/>
              <a:buChar char="■"/>
            </a:pPr>
            <a:r>
              <a:rPr lang="en" sz="1200"/>
              <a:t>view, refine, record, export, abandon, and conclude</a:t>
            </a:r>
            <a:endParaRPr sz="1200"/>
          </a:p>
          <a:p>
            <a:pPr indent="-304800" lvl="0" marL="457200" rtl="0" algn="l">
              <a:lnSpc>
                <a:spcPct val="115000"/>
              </a:lnSpc>
              <a:spcBef>
                <a:spcPts val="0"/>
              </a:spcBef>
              <a:spcAft>
                <a:spcPts val="0"/>
              </a:spcAft>
              <a:buClr>
                <a:srgbClr val="000000"/>
              </a:buClr>
              <a:buSzPts val="1200"/>
              <a:buChar char="●"/>
            </a:pPr>
            <a:r>
              <a:rPr lang="en" sz="1200"/>
              <a:t>Segmentifier novel visual analytics interface for refining data segments and viewing characteristics before downstream fine-grained analysis</a:t>
            </a:r>
            <a:endParaRPr sz="1200"/>
          </a:p>
          <a:p>
            <a:pPr indent="-304800" lvl="1" marL="914400" rtl="0" algn="l">
              <a:lnSpc>
                <a:spcPct val="115000"/>
              </a:lnSpc>
              <a:spcBef>
                <a:spcPts val="0"/>
              </a:spcBef>
              <a:spcAft>
                <a:spcPts val="0"/>
              </a:spcAft>
              <a:buClr>
                <a:srgbClr val="000000"/>
              </a:buClr>
              <a:buSzPts val="1200"/>
              <a:buChar char="○"/>
            </a:pPr>
            <a:r>
              <a:rPr lang="en" sz="1200"/>
              <a:t>rich set of views showing both derived attributes characterizing segments and raw sequence details</a:t>
            </a:r>
            <a:endParaRPr sz="1200"/>
          </a:p>
          <a:p>
            <a:pPr indent="-304800" lvl="1" marL="914400" rtl="0" algn="l">
              <a:lnSpc>
                <a:spcPct val="115000"/>
              </a:lnSpc>
              <a:spcBef>
                <a:spcPts val="0"/>
              </a:spcBef>
              <a:spcAft>
                <a:spcPts val="0"/>
              </a:spcAft>
              <a:buClr>
                <a:srgbClr val="000000"/>
              </a:buClr>
              <a:buSzPts val="1200"/>
              <a:buChar char="○"/>
            </a:pPr>
            <a:r>
              <a:rPr lang="en" sz="1200"/>
              <a:t>filtering and partitioning through visual queries</a:t>
            </a:r>
            <a:endParaRPr sz="1200"/>
          </a:p>
          <a:p>
            <a:pPr indent="-304800" lvl="2" marL="1371600" rtl="0" algn="l">
              <a:lnSpc>
                <a:spcPct val="115000"/>
              </a:lnSpc>
              <a:spcBef>
                <a:spcPts val="0"/>
              </a:spcBef>
              <a:spcAft>
                <a:spcPts val="0"/>
              </a:spcAft>
              <a:buClr>
                <a:srgbClr val="000000"/>
              </a:buClr>
              <a:buSzPts val="1200"/>
              <a:buChar char="■"/>
            </a:pPr>
            <a:r>
              <a:rPr lang="en" sz="1200"/>
              <a:t>Quanatative attributes</a:t>
            </a:r>
            <a:endParaRPr sz="1200"/>
          </a:p>
          <a:p>
            <a:pPr indent="-304800" lvl="2" marL="1371600" rtl="0" algn="l">
              <a:lnSpc>
                <a:spcPct val="115000"/>
              </a:lnSpc>
              <a:spcBef>
                <a:spcPts val="0"/>
              </a:spcBef>
              <a:spcAft>
                <a:spcPts val="0"/>
              </a:spcAft>
              <a:buClr>
                <a:srgbClr val="000000"/>
              </a:buClr>
              <a:buSzPts val="1200"/>
              <a:buChar char="■"/>
            </a:pPr>
            <a:r>
              <a:rPr lang="en" sz="1200"/>
              <a:t>custom sequences of events, which are aggregated according</a:t>
            </a:r>
            <a:endParaRPr sz="1200"/>
          </a:p>
          <a:p>
            <a:pPr indent="-304800" lvl="2" marL="1371600" rtl="0" algn="l">
              <a:lnSpc>
                <a:spcPct val="115000"/>
              </a:lnSpc>
              <a:spcBef>
                <a:spcPts val="0"/>
              </a:spcBef>
              <a:spcAft>
                <a:spcPts val="0"/>
              </a:spcAft>
              <a:buClr>
                <a:srgbClr val="000000"/>
              </a:buClr>
              <a:buSzPts val="1200"/>
              <a:buChar char="■"/>
            </a:pPr>
            <a:r>
              <a:rPr lang="en" sz="1200"/>
              <a:t>to a novel three-level hierarchy</a:t>
            </a:r>
            <a:endParaRPr sz="1200"/>
          </a:p>
          <a:p>
            <a:pPr indent="-304800" lvl="2" marL="1371600" rtl="0" algn="l">
              <a:lnSpc>
                <a:spcPct val="115000"/>
              </a:lnSpc>
              <a:spcBef>
                <a:spcPts val="0"/>
              </a:spcBef>
              <a:spcAft>
                <a:spcPts val="0"/>
              </a:spcAft>
              <a:buClr>
                <a:srgbClr val="000000"/>
              </a:buClr>
              <a:buSzPts val="1200"/>
              <a:buChar char="■"/>
            </a:pPr>
            <a:r>
              <a:rPr lang="en" sz="1200"/>
              <a:t>detailed glyph-based visual history of the automatically</a:t>
            </a:r>
            <a:endParaRPr sz="1200"/>
          </a:p>
          <a:p>
            <a:pPr indent="-304800" lvl="2" marL="1371600" rtl="0" algn="l">
              <a:lnSpc>
                <a:spcPct val="115000"/>
              </a:lnSpc>
              <a:spcBef>
                <a:spcPts val="0"/>
              </a:spcBef>
              <a:spcAft>
                <a:spcPts val="0"/>
              </a:spcAft>
              <a:buClr>
                <a:srgbClr val="000000"/>
              </a:buClr>
              <a:buSzPts val="1200"/>
              <a:buChar char="■"/>
            </a:pPr>
            <a:r>
              <a:rPr lang="en" sz="1200"/>
              <a:t>recorded refinement process showing the provenance of each</a:t>
            </a:r>
            <a:endParaRPr sz="1200"/>
          </a:p>
          <a:p>
            <a:pPr indent="-304800" lvl="2" marL="1371600" rtl="0" algn="l">
              <a:lnSpc>
                <a:spcPct val="115000"/>
              </a:lnSpc>
              <a:spcBef>
                <a:spcPts val="0"/>
              </a:spcBef>
              <a:spcAft>
                <a:spcPts val="0"/>
              </a:spcAft>
              <a:buClr>
                <a:srgbClr val="000000"/>
              </a:buClr>
              <a:buSzPts val="1200"/>
              <a:buChar char="■"/>
            </a:pPr>
            <a:r>
              <a:rPr lang="en" sz="1200"/>
              <a:t>segment in terms of its analysis path</a:t>
            </a:r>
            <a:endParaRPr sz="1200"/>
          </a:p>
          <a:p>
            <a:pPr indent="-304800" lvl="0" marL="457200" rtl="0" algn="l">
              <a:lnSpc>
                <a:spcPct val="115000"/>
              </a:lnSpc>
              <a:spcBef>
                <a:spcPts val="0"/>
              </a:spcBef>
              <a:spcAft>
                <a:spcPts val="0"/>
              </a:spcAft>
              <a:buClr>
                <a:srgbClr val="000000"/>
              </a:buClr>
              <a:buSzPts val="1200"/>
              <a:buChar char="●"/>
            </a:pPr>
            <a:r>
              <a:rPr lang="en" sz="1200"/>
              <a:t>Prelimanary evidence of utility from</a:t>
            </a:r>
            <a:endParaRPr sz="1200"/>
          </a:p>
          <a:p>
            <a:pPr indent="-304800" lvl="1" marL="914400" rtl="0" algn="l">
              <a:lnSpc>
                <a:spcPct val="115000"/>
              </a:lnSpc>
              <a:spcBef>
                <a:spcPts val="0"/>
              </a:spcBef>
              <a:spcAft>
                <a:spcPts val="0"/>
              </a:spcAft>
              <a:buClr>
                <a:srgbClr val="000000"/>
              </a:buClr>
              <a:buSzPts val="1200"/>
              <a:buChar char="○"/>
            </a:pPr>
            <a:r>
              <a:rPr lang="en" sz="1200"/>
              <a:t>Usage scneario real world data</a:t>
            </a:r>
            <a:endParaRPr sz="1200"/>
          </a:p>
          <a:p>
            <a:pPr indent="-304800" lvl="1" marL="914400" rtl="0" algn="l">
              <a:lnSpc>
                <a:spcPct val="115000"/>
              </a:lnSpc>
              <a:spcBef>
                <a:spcPts val="0"/>
              </a:spcBef>
              <a:spcAft>
                <a:spcPts val="0"/>
              </a:spcAft>
              <a:buClr>
                <a:srgbClr val="000000"/>
              </a:buClr>
              <a:buSzPts val="1200"/>
              <a:buChar char="○"/>
            </a:pPr>
            <a:r>
              <a:rPr lang="en" sz="1200"/>
              <a:t>Case study wtih domain expert</a:t>
            </a:r>
            <a:endParaRPr sz="1200"/>
          </a:p>
          <a:p>
            <a:pPr indent="-304800" lvl="0" marL="457200" rtl="0" algn="l">
              <a:lnSpc>
                <a:spcPct val="115000"/>
              </a:lnSpc>
              <a:spcBef>
                <a:spcPts val="0"/>
              </a:spcBef>
              <a:spcAft>
                <a:spcPts val="0"/>
              </a:spcAft>
              <a:buClr>
                <a:srgbClr val="000000"/>
              </a:buClr>
              <a:buSzPts val="1200"/>
              <a:buChar char="●"/>
            </a:pPr>
            <a:r>
              <a:t/>
            </a:r>
            <a:endParaRPr sz="1200"/>
          </a:p>
          <a:p>
            <a:pPr indent="0" lvl="0" marL="914400" rtl="0" algn="l">
              <a:lnSpc>
                <a:spcPct val="115000"/>
              </a:lnSpc>
              <a:spcBef>
                <a:spcPts val="1600"/>
              </a:spcBef>
              <a:spcAft>
                <a:spcPts val="0"/>
              </a:spcAft>
              <a:buNone/>
            </a:pPr>
            <a:r>
              <a:t/>
            </a:r>
            <a:endParaRPr sz="1200"/>
          </a:p>
          <a:p>
            <a:pPr indent="0" lvl="0" marL="0" rtl="0" algn="l">
              <a:lnSpc>
                <a:spcPct val="115000"/>
              </a:lnSpc>
              <a:spcBef>
                <a:spcPts val="1600"/>
              </a:spcBef>
              <a:spcAft>
                <a:spcPts val="0"/>
              </a:spcAft>
              <a:buNone/>
            </a:pPr>
            <a:r>
              <a:t/>
            </a:r>
            <a:endParaRPr sz="1200"/>
          </a:p>
          <a:p>
            <a:pPr indent="0" lvl="0" marL="0" rtl="0" algn="l">
              <a:lnSpc>
                <a:spcPct val="115000"/>
              </a:lnSpc>
              <a:spcBef>
                <a:spcPts val="1600"/>
              </a:spcBef>
              <a:spcAft>
                <a:spcPts val="1600"/>
              </a:spcAft>
              <a:buNone/>
            </a:pPr>
            <a:r>
              <a:t/>
            </a:r>
            <a:endParaRPr sz="1200"/>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8" name="Shape 4228"/>
        <p:cNvGrpSpPr/>
        <p:nvPr/>
      </p:nvGrpSpPr>
      <p:grpSpPr>
        <a:xfrm>
          <a:off x="0" y="0"/>
          <a:ext cx="0" cy="0"/>
          <a:chOff x="0" y="0"/>
          <a:chExt cx="0" cy="0"/>
        </a:xfrm>
      </p:grpSpPr>
      <p:sp>
        <p:nvSpPr>
          <p:cNvPr id="4229" name="Google Shape;4229;g3834d9ac90_0_3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30" name="Google Shape;4230;g3834d9ac90_0_3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Indicating more dedicated customers</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6" name="Shape 4236"/>
        <p:cNvGrpSpPr/>
        <p:nvPr/>
      </p:nvGrpSpPr>
      <p:grpSpPr>
        <a:xfrm>
          <a:off x="0" y="0"/>
          <a:ext cx="0" cy="0"/>
          <a:chOff x="0" y="0"/>
          <a:chExt cx="0" cy="0"/>
        </a:xfrm>
      </p:grpSpPr>
      <p:sp>
        <p:nvSpPr>
          <p:cNvPr id="4237" name="Google Shape;4237;g3834d9ac90_0_3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38" name="Google Shape;4238;g3834d9ac90_0_3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2" name="Shape 4242"/>
        <p:cNvGrpSpPr/>
        <p:nvPr/>
      </p:nvGrpSpPr>
      <p:grpSpPr>
        <a:xfrm>
          <a:off x="0" y="0"/>
          <a:ext cx="0" cy="0"/>
          <a:chOff x="0" y="0"/>
          <a:chExt cx="0" cy="0"/>
        </a:xfrm>
      </p:grpSpPr>
      <p:sp>
        <p:nvSpPr>
          <p:cNvPr id="4243" name="Google Shape;4243;g5a0e359af0_0_7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44" name="Google Shape;4244;g5a0e359af0_0_7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2"/>
              </a:buClr>
              <a:buSzPts val="1400"/>
              <a:buChar char="●"/>
            </a:pPr>
            <a:r>
              <a:rPr lang="en" sz="1400">
                <a:solidFill>
                  <a:schemeClr val="dk2"/>
                </a:solidFill>
              </a:rPr>
              <a:t>Goal is </a:t>
            </a:r>
            <a:r>
              <a:rPr b="1" lang="en" sz="1400">
                <a:solidFill>
                  <a:schemeClr val="dk2"/>
                </a:solidFill>
              </a:rPr>
              <a:t>Scalability</a:t>
            </a:r>
            <a:endParaRPr b="1" sz="1400">
              <a:solidFill>
                <a:schemeClr val="dk2"/>
              </a:solidFill>
            </a:endParaRPr>
          </a:p>
          <a:p>
            <a:pPr indent="-304800" lvl="1" marL="914400" rtl="0" algn="l">
              <a:lnSpc>
                <a:spcPct val="115000"/>
              </a:lnSpc>
              <a:spcBef>
                <a:spcPts val="0"/>
              </a:spcBef>
              <a:spcAft>
                <a:spcPts val="0"/>
              </a:spcAft>
              <a:buClr>
                <a:schemeClr val="dk2"/>
              </a:buClr>
              <a:buSzPts val="1200"/>
              <a:buChar char="○"/>
            </a:pPr>
            <a:r>
              <a:rPr lang="en" sz="1200">
                <a:solidFill>
                  <a:schemeClr val="dk2"/>
                </a:solidFill>
              </a:rPr>
              <a:t>Real world data is large and noisy</a:t>
            </a:r>
            <a:endParaRPr sz="1200">
              <a:solidFill>
                <a:schemeClr val="dk2"/>
              </a:solidFill>
            </a:endParaRPr>
          </a:p>
          <a:p>
            <a:pPr indent="-304800" lvl="2" marL="1371600" rtl="0" algn="l">
              <a:lnSpc>
                <a:spcPct val="115000"/>
              </a:lnSpc>
              <a:spcBef>
                <a:spcPts val="0"/>
              </a:spcBef>
              <a:spcAft>
                <a:spcPts val="0"/>
              </a:spcAft>
              <a:buClr>
                <a:schemeClr val="dk2"/>
              </a:buClr>
              <a:buSzPts val="1200"/>
              <a:buChar char="■"/>
            </a:pPr>
            <a:r>
              <a:rPr lang="en" sz="1200">
                <a:solidFill>
                  <a:schemeClr val="dk2"/>
                </a:solidFill>
              </a:rPr>
              <a:t>Previous work requires small clean datasets</a:t>
            </a:r>
            <a:endParaRPr sz="1200">
              <a:solidFill>
                <a:schemeClr val="dk2"/>
              </a:solidFill>
            </a:endParaRPr>
          </a:p>
          <a:p>
            <a:pPr indent="-304800" lvl="1" marL="914400" rtl="0" algn="l">
              <a:lnSpc>
                <a:spcPct val="115000"/>
              </a:lnSpc>
              <a:spcBef>
                <a:spcPts val="0"/>
              </a:spcBef>
              <a:spcAft>
                <a:spcPts val="0"/>
              </a:spcAft>
              <a:buClr>
                <a:schemeClr val="dk2"/>
              </a:buClr>
              <a:buSzPts val="1200"/>
              <a:buChar char="○"/>
            </a:pPr>
            <a:r>
              <a:rPr lang="en" sz="1200">
                <a:solidFill>
                  <a:schemeClr val="dk2"/>
                </a:solidFill>
              </a:rPr>
              <a:t>Allows for initial iterative visual refinement into useful segments</a:t>
            </a:r>
            <a:endParaRPr sz="1200">
              <a:solidFill>
                <a:schemeClr val="dk2"/>
              </a:solidFill>
            </a:endParaRPr>
          </a:p>
          <a:p>
            <a:pPr indent="-304800" lvl="1" marL="914400" rtl="0" algn="l">
              <a:lnSpc>
                <a:spcPct val="115000"/>
              </a:lnSpc>
              <a:spcBef>
                <a:spcPts val="0"/>
              </a:spcBef>
              <a:spcAft>
                <a:spcPts val="0"/>
              </a:spcAft>
              <a:buClr>
                <a:schemeClr val="dk2"/>
              </a:buClr>
              <a:buSzPts val="1200"/>
              <a:buChar char="○"/>
            </a:pPr>
            <a:r>
              <a:rPr lang="en" sz="1200">
                <a:solidFill>
                  <a:schemeClr val="dk2"/>
                </a:solidFill>
              </a:rPr>
              <a:t>Computes attributes that revealpatterns, distributions, and outliers  that align with analyst’s intuitions about interesting behavior</a:t>
            </a:r>
            <a:endParaRPr sz="1200">
              <a:solidFill>
                <a:schemeClr val="dk2"/>
              </a:solidFill>
            </a:endParaRPr>
          </a:p>
          <a:p>
            <a:pPr indent="-304800" lvl="1" marL="914400" rtl="0" algn="l">
              <a:lnSpc>
                <a:spcPct val="115000"/>
              </a:lnSpc>
              <a:spcBef>
                <a:spcPts val="0"/>
              </a:spcBef>
              <a:spcAft>
                <a:spcPts val="0"/>
              </a:spcAft>
              <a:buClr>
                <a:schemeClr val="dk2"/>
              </a:buClr>
              <a:buSzPts val="1200"/>
              <a:buChar char="○"/>
            </a:pPr>
            <a:r>
              <a:rPr lang="en" sz="1200">
                <a:solidFill>
                  <a:schemeClr val="dk2"/>
                </a:solidFill>
              </a:rPr>
              <a:t>Allows to quickly form and test hypotheses connecting consumer behavior to attribute constraints</a:t>
            </a:r>
            <a:endParaRPr sz="1200">
              <a:solidFill>
                <a:schemeClr val="dk2"/>
              </a:solidFill>
            </a:endParaRPr>
          </a:p>
          <a:p>
            <a:pPr indent="-304800" lvl="1" marL="914400" rtl="0" algn="l">
              <a:lnSpc>
                <a:spcPct val="115000"/>
              </a:lnSpc>
              <a:spcBef>
                <a:spcPts val="0"/>
              </a:spcBef>
              <a:spcAft>
                <a:spcPts val="0"/>
              </a:spcAft>
              <a:buClr>
                <a:schemeClr val="dk2"/>
              </a:buClr>
              <a:buSzPts val="1200"/>
              <a:buChar char="○"/>
            </a:pPr>
            <a:r>
              <a:rPr lang="en" sz="1200">
                <a:solidFill>
                  <a:schemeClr val="dk2"/>
                </a:solidFill>
              </a:rPr>
              <a:t>Result: more effective fine-grained downstream analysisn for each specific task</a:t>
            </a:r>
            <a:endParaRPr sz="1300"/>
          </a:p>
          <a:p>
            <a:pPr indent="0" lvl="0" marL="0" rtl="0" algn="l">
              <a:spcBef>
                <a:spcPts val="1600"/>
              </a:spcBef>
              <a:spcAft>
                <a:spcPts val="0"/>
              </a:spcAft>
              <a:buNone/>
            </a:pPr>
            <a:r>
              <a:t/>
            </a:r>
            <a:endParaRPr sz="1300"/>
          </a:p>
          <a:p>
            <a:pPr indent="0" lvl="0" marL="0" rtl="0" algn="l">
              <a:spcBef>
                <a:spcPts val="0"/>
              </a:spcBef>
              <a:spcAft>
                <a:spcPts val="0"/>
              </a:spcAft>
              <a:buNone/>
            </a:pPr>
            <a:r>
              <a:rPr lang="en" sz="1300"/>
              <a:t>The goal of the Segmentifier model is scalability. It provides a framework for the interactive visual refinement of extremely large clickstream datasets with an enormous level of variance between sequences into more useful lower-variance segments. These can either be successfully handed off to previously proposed approaches for further processing, or may directly show analysts what they need to know within Segmentifier itself. It is designed to allow analysts with considerable domain knowledge but limited time and statistical expertise to quickly form and test hypotheses connecting logged consumer behavior to constraints on attributes. They find actionable and interpretable insights from understanding how specific choices of filtering and partitioning change the attribute distributions within segments, sequences, and actions. The ideas of supporting interactive filtering and partitioning, of showing the statistics of attribute distributions visually, and of combining viewing and refining are of course well established in previous work. The main technical novelty in Segmentifier lies in the integration of all aspects of our high-level model: the interlocking details of how to define informative segment, sequence, and action attributes and create tightly coupled views that allow fluid and understandable interactive refinement. </a:t>
            </a:r>
            <a:endParaRPr sz="1300"/>
          </a:p>
          <a:p>
            <a:pPr indent="0" lvl="0" marL="0" rtl="0" algn="l">
              <a:spcBef>
                <a:spcPts val="0"/>
              </a:spcBef>
              <a:spcAft>
                <a:spcPts val="0"/>
              </a:spcAft>
              <a:buNone/>
            </a:pPr>
            <a:r>
              <a:t/>
            </a:r>
            <a:endParaRPr sz="1300"/>
          </a:p>
          <a:p>
            <a:pPr indent="0" lvl="0" marL="0" rtl="0" algn="l">
              <a:spcBef>
                <a:spcPts val="0"/>
              </a:spcBef>
              <a:spcAft>
                <a:spcPts val="0"/>
              </a:spcAft>
              <a:buClr>
                <a:schemeClr val="dk1"/>
              </a:buClr>
              <a:buSzPts val="1100"/>
              <a:buFont typeface="Arial"/>
              <a:buNone/>
            </a:pPr>
            <a:r>
              <a:rPr lang="en" sz="1300"/>
              <a:t>The difficult visual analytics design problem is how to connect the internal and implicit mental model that clickstream data analysts have about interesting consumer behaviors to viewable characteristics of segments, sequences, and actions. Our goal is to compute evocative derived attributes of the base data that reveal patterns, distributions, and outliers that align with their informal intuitions about interesting behavior, so that a series of constraints on these attributes would serve to define a satisfactory segment. </a:t>
            </a:r>
            <a:endParaRPr sz="1300"/>
          </a:p>
          <a:p>
            <a:pPr indent="0" lvl="0" marL="0" rtl="0" algn="l">
              <a:spcBef>
                <a:spcPts val="0"/>
              </a:spcBef>
              <a:spcAft>
                <a:spcPts val="0"/>
              </a:spcAft>
              <a:buNone/>
            </a:pPr>
            <a:r>
              <a:t/>
            </a:r>
            <a:endParaRPr sz="1300"/>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5" name="Shape 4385"/>
        <p:cNvGrpSpPr/>
        <p:nvPr/>
      </p:nvGrpSpPr>
      <p:grpSpPr>
        <a:xfrm>
          <a:off x="0" y="0"/>
          <a:ext cx="0" cy="0"/>
          <a:chOff x="0" y="0"/>
          <a:chExt cx="0" cy="0"/>
        </a:xfrm>
      </p:grpSpPr>
      <p:sp>
        <p:nvSpPr>
          <p:cNvPr id="4386" name="Google Shape;4386;g38a0a33c9b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87" name="Google Shape;4387;g38a0a33c9b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000000"/>
              </a:buClr>
              <a:buSzPts val="1200"/>
              <a:buChar char="➢"/>
            </a:pPr>
            <a:r>
              <a:rPr lang="en" sz="1200"/>
              <a:t>Thorough characterization of task and data abstraction for clickstream data analysis</a:t>
            </a:r>
            <a:endParaRPr sz="1200"/>
          </a:p>
          <a:p>
            <a:pPr indent="-304800" lvl="1" marL="914400" rtl="0" algn="l">
              <a:lnSpc>
                <a:spcPct val="115000"/>
              </a:lnSpc>
              <a:spcBef>
                <a:spcPts val="0"/>
              </a:spcBef>
              <a:spcAft>
                <a:spcPts val="0"/>
              </a:spcAft>
              <a:buClr>
                <a:srgbClr val="000000"/>
              </a:buClr>
              <a:buSzPts val="1200"/>
              <a:buChar char="○"/>
            </a:pPr>
            <a:r>
              <a:rPr lang="en" sz="1200"/>
              <a:t>Clickstream Data Analysis Framework abstracts iterative process</a:t>
            </a:r>
            <a:endParaRPr sz="1200"/>
          </a:p>
          <a:p>
            <a:pPr indent="-304800" lvl="2" marL="1371600" rtl="0" algn="l">
              <a:lnSpc>
                <a:spcPct val="115000"/>
              </a:lnSpc>
              <a:spcBef>
                <a:spcPts val="0"/>
              </a:spcBef>
              <a:spcAft>
                <a:spcPts val="0"/>
              </a:spcAft>
              <a:buClr>
                <a:srgbClr val="000000"/>
              </a:buClr>
              <a:buSzPts val="1200"/>
              <a:buChar char="■"/>
            </a:pPr>
            <a:r>
              <a:rPr lang="en" sz="1200"/>
              <a:t>View, Refine, Record, Export, Abandon, Conclude\</a:t>
            </a:r>
            <a:endParaRPr sz="1200"/>
          </a:p>
          <a:p>
            <a:pPr indent="-304800" lvl="0" marL="457200" rtl="0" algn="l">
              <a:lnSpc>
                <a:spcPct val="115000"/>
              </a:lnSpc>
              <a:spcBef>
                <a:spcPts val="0"/>
              </a:spcBef>
              <a:spcAft>
                <a:spcPts val="0"/>
              </a:spcAft>
              <a:buClr>
                <a:srgbClr val="000000"/>
              </a:buClr>
              <a:buSzPts val="1200"/>
              <a:buChar char="➢"/>
            </a:pPr>
            <a:r>
              <a:rPr lang="en" sz="1200"/>
              <a:t>Our task and data abstraction connects the mental model of clickstream analysts about interesting behavior to viewable characteristics of segments </a:t>
            </a:r>
            <a:endParaRPr sz="1200"/>
          </a:p>
          <a:p>
            <a:pPr indent="-304800" lvl="0" marL="457200" rtl="0" algn="l">
              <a:lnSpc>
                <a:spcPct val="115000"/>
              </a:lnSpc>
              <a:spcBef>
                <a:spcPts val="0"/>
              </a:spcBef>
              <a:spcAft>
                <a:spcPts val="0"/>
              </a:spcAft>
              <a:buClr>
                <a:srgbClr val="000000"/>
              </a:buClr>
              <a:buSzPts val="1200"/>
              <a:buChar char="➢"/>
            </a:pPr>
            <a:br>
              <a:rPr lang="en" sz="1200"/>
            </a:br>
            <a:endParaRPr sz="1200"/>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4" name="Shape 4414"/>
        <p:cNvGrpSpPr/>
        <p:nvPr/>
      </p:nvGrpSpPr>
      <p:grpSpPr>
        <a:xfrm>
          <a:off x="0" y="0"/>
          <a:ext cx="0" cy="0"/>
          <a:chOff x="0" y="0"/>
          <a:chExt cx="0" cy="0"/>
        </a:xfrm>
      </p:grpSpPr>
      <p:sp>
        <p:nvSpPr>
          <p:cNvPr id="4415" name="Google Shape;4415;g38a0a33c9b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16" name="Google Shape;4416;g38a0a33c9b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000000"/>
              </a:buClr>
              <a:buSzPts val="1200"/>
              <a:buChar char="➢"/>
            </a:pPr>
            <a:r>
              <a:rPr b="1" lang="en" sz="1200"/>
              <a:t>Segmentifier: novel analytics interface</a:t>
            </a:r>
            <a:r>
              <a:rPr lang="en" sz="1200"/>
              <a:t> for refining data segments and viewing characteristics before downstream fine-grained analysis</a:t>
            </a:r>
            <a:endParaRPr sz="1200"/>
          </a:p>
          <a:p>
            <a:pPr indent="-304800" lvl="1" marL="914400" rtl="0" algn="l">
              <a:lnSpc>
                <a:spcPct val="115000"/>
              </a:lnSpc>
              <a:spcBef>
                <a:spcPts val="0"/>
              </a:spcBef>
              <a:spcAft>
                <a:spcPts val="0"/>
              </a:spcAft>
              <a:buClr>
                <a:srgbClr val="000000"/>
              </a:buClr>
              <a:buSzPts val="1200"/>
              <a:buChar char="○"/>
            </a:pPr>
            <a:r>
              <a:rPr lang="en" sz="1200"/>
              <a:t>Rich set of views showing both derived attributes and raw sequence details</a:t>
            </a:r>
            <a:endParaRPr sz="1200"/>
          </a:p>
          <a:p>
            <a:pPr indent="-304800" lvl="1" marL="914400" rtl="0" algn="l">
              <a:lnSpc>
                <a:spcPct val="115000"/>
              </a:lnSpc>
              <a:spcBef>
                <a:spcPts val="0"/>
              </a:spcBef>
              <a:spcAft>
                <a:spcPts val="0"/>
              </a:spcAft>
              <a:buClr>
                <a:srgbClr val="000000"/>
              </a:buClr>
              <a:buSzPts val="1200"/>
              <a:buChar char="○"/>
            </a:pPr>
            <a:r>
              <a:rPr lang="en" sz="1200"/>
              <a:t>Filtering and Partitioning through visual queries</a:t>
            </a:r>
            <a:endParaRPr sz="1200"/>
          </a:p>
          <a:p>
            <a:pPr indent="-304800" lvl="2" marL="1371600" rtl="0" algn="l">
              <a:lnSpc>
                <a:spcPct val="115000"/>
              </a:lnSpc>
              <a:spcBef>
                <a:spcPts val="0"/>
              </a:spcBef>
              <a:spcAft>
                <a:spcPts val="0"/>
              </a:spcAft>
              <a:buClr>
                <a:srgbClr val="000000"/>
              </a:buClr>
              <a:buSzPts val="1200"/>
              <a:buChar char="■"/>
            </a:pPr>
            <a:r>
              <a:rPr lang="en" sz="1200"/>
              <a:t>Quantitative attributes</a:t>
            </a:r>
            <a:endParaRPr sz="1200"/>
          </a:p>
          <a:p>
            <a:pPr indent="-304800" lvl="2" marL="1371600" rtl="0" algn="l">
              <a:lnSpc>
                <a:spcPct val="115000"/>
              </a:lnSpc>
              <a:spcBef>
                <a:spcPts val="0"/>
              </a:spcBef>
              <a:spcAft>
                <a:spcPts val="0"/>
              </a:spcAft>
              <a:buClr>
                <a:srgbClr val="000000"/>
              </a:buClr>
              <a:buSzPts val="1200"/>
              <a:buChar char="■"/>
            </a:pPr>
            <a:r>
              <a:rPr lang="en" sz="1200"/>
              <a:t>Custom sequences of events aggregated according to a novel three-level hierarchy</a:t>
            </a:r>
            <a:endParaRPr sz="1200"/>
          </a:p>
          <a:p>
            <a:pPr indent="-304800" lvl="1" marL="914400" rtl="0" algn="l">
              <a:lnSpc>
                <a:spcPct val="115000"/>
              </a:lnSpc>
              <a:spcBef>
                <a:spcPts val="0"/>
              </a:spcBef>
              <a:spcAft>
                <a:spcPts val="0"/>
              </a:spcAft>
              <a:buClr>
                <a:srgbClr val="000000"/>
              </a:buClr>
              <a:buSzPts val="1200"/>
              <a:buChar char="○"/>
            </a:pPr>
            <a:r>
              <a:rPr lang="en" sz="1200"/>
              <a:t>Detailed glyph based visual history of the automatically recorded refinement process showing the provenance of each segment in terms of its analysis path</a:t>
            </a:r>
            <a:br>
              <a:rPr lang="en" sz="1200"/>
            </a:br>
            <a:endParaRPr sz="1200"/>
          </a:p>
          <a:p>
            <a:pPr indent="0" lvl="0" marL="0" rtl="0" algn="l">
              <a:lnSpc>
                <a:spcPct val="115000"/>
              </a:lnSpc>
              <a:spcBef>
                <a:spcPts val="1600"/>
              </a:spcBef>
              <a:spcAft>
                <a:spcPts val="0"/>
              </a:spcAft>
              <a:buNone/>
            </a:pPr>
            <a:r>
              <a:t/>
            </a:r>
            <a:endParaRPr sz="1200"/>
          </a:p>
          <a:p>
            <a:pPr indent="0" lvl="0" marL="0" rtl="0" algn="l">
              <a:lnSpc>
                <a:spcPct val="115000"/>
              </a:lnSpc>
              <a:spcBef>
                <a:spcPts val="1600"/>
              </a:spcBef>
              <a:spcAft>
                <a:spcPts val="1600"/>
              </a:spcAft>
              <a:buNone/>
            </a:pPr>
            <a:r>
              <a:t/>
            </a:r>
            <a:endParaRPr sz="1200"/>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2" name="Shape 4422"/>
        <p:cNvGrpSpPr/>
        <p:nvPr/>
      </p:nvGrpSpPr>
      <p:grpSpPr>
        <a:xfrm>
          <a:off x="0" y="0"/>
          <a:ext cx="0" cy="0"/>
          <a:chOff x="0" y="0"/>
          <a:chExt cx="0" cy="0"/>
        </a:xfrm>
      </p:grpSpPr>
      <p:sp>
        <p:nvSpPr>
          <p:cNvPr id="4423" name="Google Shape;4423;g38a0a33c9b_0_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24" name="Google Shape;4424;g38a0a33c9b_0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000000"/>
              </a:buClr>
              <a:buSzPts val="1200"/>
              <a:buChar char="➢"/>
            </a:pPr>
            <a:r>
              <a:rPr lang="en" sz="1200"/>
              <a:t>Preliminary evidence of utility from:</a:t>
            </a:r>
            <a:endParaRPr sz="1200"/>
          </a:p>
          <a:p>
            <a:pPr indent="-304800" lvl="1" marL="914400" rtl="0" algn="l">
              <a:lnSpc>
                <a:spcPct val="115000"/>
              </a:lnSpc>
              <a:spcBef>
                <a:spcPts val="0"/>
              </a:spcBef>
              <a:spcAft>
                <a:spcPts val="0"/>
              </a:spcAft>
              <a:buClr>
                <a:srgbClr val="000000"/>
              </a:buClr>
              <a:buSzPts val="1200"/>
              <a:buChar char="○"/>
            </a:pPr>
            <a:r>
              <a:rPr lang="en" sz="1200"/>
              <a:t>Usage scenario with real world data</a:t>
            </a:r>
            <a:endParaRPr sz="1200"/>
          </a:p>
          <a:p>
            <a:pPr indent="-304800" lvl="1" marL="914400" rtl="0" algn="l">
              <a:lnSpc>
                <a:spcPct val="115000"/>
              </a:lnSpc>
              <a:spcBef>
                <a:spcPts val="0"/>
              </a:spcBef>
              <a:spcAft>
                <a:spcPts val="0"/>
              </a:spcAft>
              <a:buClr>
                <a:srgbClr val="000000"/>
              </a:buClr>
              <a:buSzPts val="1200"/>
              <a:buChar char="○"/>
            </a:pPr>
            <a:r>
              <a:rPr lang="en" sz="1200"/>
              <a:t>Case Study with industry analyst</a:t>
            </a:r>
            <a:endParaRPr sz="1200"/>
          </a:p>
          <a:p>
            <a:pPr indent="-304800" lvl="0" marL="457200" rtl="0" algn="l">
              <a:lnSpc>
                <a:spcPct val="115000"/>
              </a:lnSpc>
              <a:spcBef>
                <a:spcPts val="0"/>
              </a:spcBef>
              <a:spcAft>
                <a:spcPts val="0"/>
              </a:spcAft>
              <a:buClr>
                <a:srgbClr val="000000"/>
              </a:buClr>
              <a:buSzPts val="1200"/>
              <a:buChar char="➢"/>
            </a:pPr>
            <a:r>
              <a:rPr lang="en" sz="1200"/>
              <a:t>Understandable results are found quickly by analysts with limited time and skills</a:t>
            </a:r>
            <a:endParaRPr sz="1200"/>
          </a:p>
          <a:p>
            <a:pPr indent="-304800" lvl="0" marL="457200" rtl="0" algn="l">
              <a:lnSpc>
                <a:spcPct val="115000"/>
              </a:lnSpc>
              <a:spcBef>
                <a:spcPts val="0"/>
              </a:spcBef>
              <a:spcAft>
                <a:spcPts val="0"/>
              </a:spcAft>
              <a:buClr>
                <a:srgbClr val="000000"/>
              </a:buClr>
              <a:buSzPts val="1200"/>
              <a:buChar char="➢"/>
            </a:pPr>
            <a:r>
              <a:t/>
            </a:r>
            <a:endParaRPr sz="1200"/>
          </a:p>
          <a:p>
            <a:pPr indent="0" lvl="0" marL="0" rtl="0" algn="l">
              <a:lnSpc>
                <a:spcPct val="115000"/>
              </a:lnSpc>
              <a:spcBef>
                <a:spcPts val="1600"/>
              </a:spcBef>
              <a:spcAft>
                <a:spcPts val="1600"/>
              </a:spcAft>
              <a:buNone/>
            </a:pPr>
            <a:r>
              <a:t/>
            </a:r>
            <a:endParaRPr sz="1200">
              <a:solidFill>
                <a:schemeClr val="dk1"/>
              </a:solidFil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9" name="Shape 4439"/>
        <p:cNvGrpSpPr/>
        <p:nvPr/>
      </p:nvGrpSpPr>
      <p:grpSpPr>
        <a:xfrm>
          <a:off x="0" y="0"/>
          <a:ext cx="0" cy="0"/>
          <a:chOff x="0" y="0"/>
          <a:chExt cx="0" cy="0"/>
        </a:xfrm>
      </p:grpSpPr>
      <p:sp>
        <p:nvSpPr>
          <p:cNvPr id="4440" name="Google Shape;4440;g58aa03b535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41" name="Google Shape;4441;g58aa03b535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4" name="Shape 4454"/>
        <p:cNvGrpSpPr/>
        <p:nvPr/>
      </p:nvGrpSpPr>
      <p:grpSpPr>
        <a:xfrm>
          <a:off x="0" y="0"/>
          <a:ext cx="0" cy="0"/>
          <a:chOff x="0" y="0"/>
          <a:chExt cx="0" cy="0"/>
        </a:xfrm>
      </p:grpSpPr>
      <p:sp>
        <p:nvSpPr>
          <p:cNvPr id="4455" name="Google Shape;4455;g58aa03b535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56" name="Google Shape;4456;g58aa03b535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6" name="Shape 4466"/>
        <p:cNvGrpSpPr/>
        <p:nvPr/>
      </p:nvGrpSpPr>
      <p:grpSpPr>
        <a:xfrm>
          <a:off x="0" y="0"/>
          <a:ext cx="0" cy="0"/>
          <a:chOff x="0" y="0"/>
          <a:chExt cx="0" cy="0"/>
        </a:xfrm>
      </p:grpSpPr>
      <p:sp>
        <p:nvSpPr>
          <p:cNvPr id="4467" name="Google Shape;4467;g57624eb34a_0_14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68" name="Google Shape;4468;g57624eb34a_0_14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2" name="Shape 4472"/>
        <p:cNvGrpSpPr/>
        <p:nvPr/>
      </p:nvGrpSpPr>
      <p:grpSpPr>
        <a:xfrm>
          <a:off x="0" y="0"/>
          <a:ext cx="0" cy="0"/>
          <a:chOff x="0" y="0"/>
          <a:chExt cx="0" cy="0"/>
        </a:xfrm>
      </p:grpSpPr>
      <p:sp>
        <p:nvSpPr>
          <p:cNvPr id="4473" name="Google Shape;4473;g58aa03b535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74" name="Google Shape;4474;g58aa03b535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367770dbc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367770dbc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8" name="Shape 4478"/>
        <p:cNvGrpSpPr/>
        <p:nvPr/>
      </p:nvGrpSpPr>
      <p:grpSpPr>
        <a:xfrm>
          <a:off x="0" y="0"/>
          <a:ext cx="0" cy="0"/>
          <a:chOff x="0" y="0"/>
          <a:chExt cx="0" cy="0"/>
        </a:xfrm>
      </p:grpSpPr>
      <p:sp>
        <p:nvSpPr>
          <p:cNvPr id="4479" name="Google Shape;4479;g3834d9ac90_0_39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80" name="Google Shape;4480;g3834d9ac90_0_39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28600" lvl="0" marL="0" rtl="0" algn="l">
              <a:lnSpc>
                <a:spcPct val="115000"/>
              </a:lnSpc>
              <a:spcBef>
                <a:spcPts val="0"/>
              </a:spcBef>
              <a:spcAft>
                <a:spcPts val="0"/>
              </a:spcAft>
              <a:buClr>
                <a:schemeClr val="dk1"/>
              </a:buClr>
              <a:buSzPts val="1100"/>
              <a:buFont typeface="Arial"/>
              <a:buNone/>
            </a:pPr>
            <a:r>
              <a:rPr lang="en" sz="1200"/>
              <a:t>We carefully considered the tradeoff between power and simplicity</a:t>
            </a:r>
            <a:endParaRPr sz="1200"/>
          </a:p>
          <a:p>
            <a:pPr indent="228600" lvl="0" marL="0" rtl="0" algn="l">
              <a:lnSpc>
                <a:spcPct val="115000"/>
              </a:lnSpc>
              <a:spcBef>
                <a:spcPts val="0"/>
              </a:spcBef>
              <a:spcAft>
                <a:spcPts val="0"/>
              </a:spcAft>
              <a:buClr>
                <a:schemeClr val="dk1"/>
              </a:buClr>
              <a:buSzPts val="1100"/>
              <a:buFont typeface="Arial"/>
              <a:buNone/>
            </a:pPr>
            <a:r>
              <a:rPr lang="en" sz="1200"/>
              <a:t>for this application context. Many previous systems provide full support</a:t>
            </a:r>
            <a:endParaRPr sz="1200"/>
          </a:p>
          <a:p>
            <a:pPr indent="228600" lvl="0" marL="0" rtl="0" algn="l">
              <a:lnSpc>
                <a:spcPct val="115000"/>
              </a:lnSpc>
              <a:spcBef>
                <a:spcPts val="0"/>
              </a:spcBef>
              <a:spcAft>
                <a:spcPts val="0"/>
              </a:spcAft>
              <a:buClr>
                <a:schemeClr val="dk1"/>
              </a:buClr>
              <a:buSzPts val="1100"/>
              <a:buFont typeface="Arial"/>
              <a:buNone/>
            </a:pPr>
            <a:r>
              <a:rPr lang="en" sz="1200"/>
              <a:t>for regular expressions [9, 24], which are notoriously difficult for nonprogrammers</a:t>
            </a:r>
            <a:endParaRPr sz="1200"/>
          </a:p>
          <a:p>
            <a:pPr indent="228600" lvl="0" marL="0" rtl="0" algn="l">
              <a:lnSpc>
                <a:spcPct val="115000"/>
              </a:lnSpc>
              <a:spcBef>
                <a:spcPts val="0"/>
              </a:spcBef>
              <a:spcAft>
                <a:spcPts val="0"/>
              </a:spcAft>
              <a:buClr>
                <a:schemeClr val="dk1"/>
              </a:buClr>
              <a:buSzPts val="1100"/>
              <a:buFont typeface="Arial"/>
              <a:buNone/>
            </a:pPr>
            <a:r>
              <a:rPr lang="en" sz="1200"/>
              <a:t>to handle even when presented through a visual language,</a:t>
            </a:r>
            <a:endParaRPr sz="1200"/>
          </a:p>
          <a:p>
            <a:pPr indent="228600" lvl="0" marL="0" rtl="0" algn="l">
              <a:lnSpc>
                <a:spcPct val="115000"/>
              </a:lnSpc>
              <a:spcBef>
                <a:spcPts val="0"/>
              </a:spcBef>
              <a:spcAft>
                <a:spcPts val="0"/>
              </a:spcAft>
              <a:buClr>
                <a:schemeClr val="dk1"/>
              </a:buClr>
              <a:buSzPts val="1100"/>
              <a:buFont typeface="Arial"/>
              <a:buNone/>
            </a:pPr>
            <a:r>
              <a:rPr lang="en" sz="1200"/>
              <a:t>so we deliberately kept the scope of the Actions Operation Builder</a:t>
            </a:r>
            <a:endParaRPr sz="1200"/>
          </a:p>
          <a:p>
            <a:pPr indent="228600" lvl="0" marL="0" rtl="0" algn="l">
              <a:lnSpc>
                <a:spcPct val="115000"/>
              </a:lnSpc>
              <a:spcBef>
                <a:spcPts val="0"/>
              </a:spcBef>
              <a:spcAft>
                <a:spcPts val="0"/>
              </a:spcAft>
              <a:buClr>
                <a:schemeClr val="dk1"/>
              </a:buClr>
              <a:buSzPts val="1100"/>
              <a:buFont typeface="Arial"/>
              <a:buNone/>
            </a:pPr>
            <a:r>
              <a:rPr lang="en" sz="1200"/>
              <a:t>limited. Despite the request for more functionality from the domain</a:t>
            </a:r>
            <a:endParaRPr sz="1200"/>
          </a:p>
          <a:p>
            <a:pPr indent="228600" lvl="0" marL="0" rtl="0" algn="l">
              <a:lnSpc>
                <a:spcPct val="115000"/>
              </a:lnSpc>
              <a:spcBef>
                <a:spcPts val="0"/>
              </a:spcBef>
              <a:spcAft>
                <a:spcPts val="0"/>
              </a:spcAft>
              <a:buClr>
                <a:schemeClr val="dk1"/>
              </a:buClr>
              <a:buSzPts val="1100"/>
              <a:buFont typeface="Arial"/>
              <a:buNone/>
            </a:pPr>
            <a:r>
              <a:rPr lang="en" sz="1200"/>
              <a:t>expert, we still suspect that adding too much additional complexity</a:t>
            </a:r>
            <a:endParaRPr sz="1200"/>
          </a:p>
          <a:p>
            <a:pPr indent="228600" lvl="0" marL="0" rtl="0" algn="l">
              <a:lnSpc>
                <a:spcPct val="115000"/>
              </a:lnSpc>
              <a:spcBef>
                <a:spcPts val="0"/>
              </a:spcBef>
              <a:spcAft>
                <a:spcPts val="0"/>
              </a:spcAft>
              <a:buClr>
                <a:schemeClr val="dk1"/>
              </a:buClr>
              <a:buSzPts val="1100"/>
              <a:buFont typeface="Arial"/>
              <a:buNone/>
            </a:pPr>
            <a:r>
              <a:rPr lang="en" sz="1200"/>
              <a:t>on this front would make the system unusable for the untrained and</a:t>
            </a:r>
            <a:endParaRPr sz="1200"/>
          </a:p>
          <a:p>
            <a:pPr indent="228600" lvl="0" marL="0" rtl="0" algn="l">
              <a:lnSpc>
                <a:spcPct val="115000"/>
              </a:lnSpc>
              <a:spcBef>
                <a:spcPts val="0"/>
              </a:spcBef>
              <a:spcAft>
                <a:spcPts val="0"/>
              </a:spcAft>
              <a:buClr>
                <a:schemeClr val="dk1"/>
              </a:buClr>
              <a:buSzPts val="1100"/>
              <a:buFont typeface="Arial"/>
              <a:buNone/>
            </a:pPr>
            <a:r>
              <a:rPr lang="en" sz="1200"/>
              <a:t>extremely time-crunched analysts who we are targeting.</a:t>
            </a:r>
            <a:endParaRPr sz="1200"/>
          </a:p>
          <a:p>
            <a:pPr indent="0" lvl="0" marL="0" rtl="0" algn="l">
              <a:spcBef>
                <a:spcPts val="0"/>
              </a:spcBef>
              <a:spcAft>
                <a:spcPts val="0"/>
              </a:spcAft>
              <a:buNone/>
            </a:pPr>
            <a:r>
              <a:t/>
            </a:r>
            <a:endParaRPr sz="1400">
              <a:solidFill>
                <a:schemeClr val="dk2"/>
              </a:solidFill>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6" name="Shape 4486"/>
        <p:cNvGrpSpPr/>
        <p:nvPr/>
      </p:nvGrpSpPr>
      <p:grpSpPr>
        <a:xfrm>
          <a:off x="0" y="0"/>
          <a:ext cx="0" cy="0"/>
          <a:chOff x="0" y="0"/>
          <a:chExt cx="0" cy="0"/>
        </a:xfrm>
      </p:grpSpPr>
      <p:sp>
        <p:nvSpPr>
          <p:cNvPr id="4487" name="Google Shape;4487;g577649f9ca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88" name="Google Shape;4488;g577649f9ca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At the highest level, what results are we looking for ?</a:t>
            </a:r>
            <a:endParaRPr>
              <a:solidFill>
                <a:schemeClr val="dk1"/>
              </a:solidFill>
            </a:endParaRPr>
          </a:p>
          <a:p>
            <a:pPr indent="0" lvl="0" marL="0" rtl="0" algn="l">
              <a:spcBef>
                <a:spcPts val="0"/>
              </a:spcBef>
              <a:spcAft>
                <a:spcPts val="0"/>
              </a:spcAft>
              <a:buNone/>
            </a:pPr>
            <a:r>
              <a:rPr lang="en">
                <a:solidFill>
                  <a:schemeClr val="dk1"/>
                </a:solidFill>
              </a:rPr>
              <a:t>Keeping our inital goals in mind , What type of actonable results were even possible with clickstream data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Clickstream data analysis is intended to provide insight into consumer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behavior by allowing analysts to achieve the following goals: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5" name="Shape 4495"/>
        <p:cNvGrpSpPr/>
        <p:nvPr/>
      </p:nvGrpSpPr>
      <p:grpSpPr>
        <a:xfrm>
          <a:off x="0" y="0"/>
          <a:ext cx="0" cy="0"/>
          <a:chOff x="0" y="0"/>
          <a:chExt cx="0" cy="0"/>
        </a:xfrm>
      </p:grpSpPr>
      <p:sp>
        <p:nvSpPr>
          <p:cNvPr id="4496" name="Google Shape;4496;g577649f9ca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97" name="Google Shape;4497;g577649f9ca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6" name="Shape 4506"/>
        <p:cNvGrpSpPr/>
        <p:nvPr/>
      </p:nvGrpSpPr>
      <p:grpSpPr>
        <a:xfrm>
          <a:off x="0" y="0"/>
          <a:ext cx="0" cy="0"/>
          <a:chOff x="0" y="0"/>
          <a:chExt cx="0" cy="0"/>
        </a:xfrm>
      </p:grpSpPr>
      <p:sp>
        <p:nvSpPr>
          <p:cNvPr id="4507" name="Google Shape;4507;g577649f9ca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08" name="Google Shape;4508;g577649f9ca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7" name="Shape 4517"/>
        <p:cNvGrpSpPr/>
        <p:nvPr/>
      </p:nvGrpSpPr>
      <p:grpSpPr>
        <a:xfrm>
          <a:off x="0" y="0"/>
          <a:ext cx="0" cy="0"/>
          <a:chOff x="0" y="0"/>
          <a:chExt cx="0" cy="0"/>
        </a:xfrm>
      </p:grpSpPr>
      <p:sp>
        <p:nvSpPr>
          <p:cNvPr id="4518" name="Google Shape;4518;g577649f9ca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19" name="Google Shape;4519;g577649f9ca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8" name="Shape 4528"/>
        <p:cNvGrpSpPr/>
        <p:nvPr/>
      </p:nvGrpSpPr>
      <p:grpSpPr>
        <a:xfrm>
          <a:off x="0" y="0"/>
          <a:ext cx="0" cy="0"/>
          <a:chOff x="0" y="0"/>
          <a:chExt cx="0" cy="0"/>
        </a:xfrm>
      </p:grpSpPr>
      <p:sp>
        <p:nvSpPr>
          <p:cNvPr id="4529" name="Google Shape;4529;g577649f9ca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30" name="Google Shape;4530;g577649f9ca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9" name="Shape 4539"/>
        <p:cNvGrpSpPr/>
        <p:nvPr/>
      </p:nvGrpSpPr>
      <p:grpSpPr>
        <a:xfrm>
          <a:off x="0" y="0"/>
          <a:ext cx="0" cy="0"/>
          <a:chOff x="0" y="0"/>
          <a:chExt cx="0" cy="0"/>
        </a:xfrm>
      </p:grpSpPr>
      <p:sp>
        <p:nvSpPr>
          <p:cNvPr id="4540" name="Google Shape;4540;g3834d9ac90_0_39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41" name="Google Shape;4541;g3834d9ac90_0_39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28600" lvl="0" marL="0" rtl="0" algn="l">
              <a:lnSpc>
                <a:spcPct val="115000"/>
              </a:lnSpc>
              <a:spcBef>
                <a:spcPts val="0"/>
              </a:spcBef>
              <a:spcAft>
                <a:spcPts val="0"/>
              </a:spcAft>
              <a:buClr>
                <a:schemeClr val="dk1"/>
              </a:buClr>
              <a:buSzPts val="1100"/>
              <a:buFont typeface="Arial"/>
              <a:buNone/>
            </a:pPr>
            <a:r>
              <a:rPr i="1" lang="en" sz="1300">
                <a:solidFill>
                  <a:schemeClr val="dk2"/>
                </a:solidFill>
              </a:rPr>
              <a:t>Our primary focus was the agile and iterative development of Segmentifier’s</a:t>
            </a:r>
            <a:endParaRPr i="1" sz="1300">
              <a:solidFill>
                <a:schemeClr val="dk2"/>
              </a:solidFill>
            </a:endParaRPr>
          </a:p>
          <a:p>
            <a:pPr indent="228600" lvl="0" marL="0" rtl="0" algn="l">
              <a:lnSpc>
                <a:spcPct val="115000"/>
              </a:lnSpc>
              <a:spcBef>
                <a:spcPts val="0"/>
              </a:spcBef>
              <a:spcAft>
                <a:spcPts val="0"/>
              </a:spcAft>
              <a:buClr>
                <a:schemeClr val="dk1"/>
              </a:buClr>
              <a:buSzPts val="1100"/>
              <a:buFont typeface="Arial"/>
              <a:buNone/>
            </a:pPr>
            <a:r>
              <a:rPr i="1" lang="en" sz="1300">
                <a:solidFill>
                  <a:schemeClr val="dk2"/>
                </a:solidFill>
              </a:rPr>
              <a:t>design, with only modest engineering effort to improve</a:t>
            </a:r>
            <a:endParaRPr i="1" sz="1300">
              <a:solidFill>
                <a:schemeClr val="dk2"/>
              </a:solidFill>
            </a:endParaRPr>
          </a:p>
          <a:p>
            <a:pPr indent="228600" lvl="0" marL="0" rtl="0" algn="l">
              <a:lnSpc>
                <a:spcPct val="115000"/>
              </a:lnSpc>
              <a:spcBef>
                <a:spcPts val="0"/>
              </a:spcBef>
              <a:spcAft>
                <a:spcPts val="0"/>
              </a:spcAft>
              <a:buClr>
                <a:schemeClr val="dk1"/>
              </a:buClr>
              <a:buSzPts val="1100"/>
              <a:buFont typeface="Arial"/>
              <a:buNone/>
            </a:pPr>
            <a:r>
              <a:rPr i="1" lang="en" sz="1300">
                <a:solidFill>
                  <a:schemeClr val="dk2"/>
                </a:solidFill>
              </a:rPr>
              <a:t>loading and processing times to achieve a base level of usability. A few</a:t>
            </a:r>
            <a:endParaRPr i="1" sz="1300">
              <a:solidFill>
                <a:schemeClr val="dk2"/>
              </a:solidFill>
            </a:endParaRPr>
          </a:p>
          <a:p>
            <a:pPr indent="228600" lvl="0" marL="0" rtl="0" algn="l">
              <a:lnSpc>
                <a:spcPct val="115000"/>
              </a:lnSpc>
              <a:spcBef>
                <a:spcPts val="0"/>
              </a:spcBef>
              <a:spcAft>
                <a:spcPts val="0"/>
              </a:spcAft>
              <a:buClr>
                <a:schemeClr val="dk1"/>
              </a:buClr>
              <a:buSzPts val="1100"/>
              <a:buFont typeface="Arial"/>
              <a:buNone/>
            </a:pPr>
            <a:r>
              <a:rPr i="1" lang="en" sz="1300">
                <a:solidFill>
                  <a:schemeClr val="dk2"/>
                </a:solidFill>
              </a:rPr>
              <a:t>months of data collection can yield many millions of sequences, but our</a:t>
            </a:r>
            <a:endParaRPr i="1" sz="1300">
              <a:solidFill>
                <a:schemeClr val="dk2"/>
              </a:solidFill>
            </a:endParaRPr>
          </a:p>
          <a:p>
            <a:pPr indent="228600" lvl="0" marL="0" rtl="0" algn="l">
              <a:lnSpc>
                <a:spcPct val="115000"/>
              </a:lnSpc>
              <a:spcBef>
                <a:spcPts val="0"/>
              </a:spcBef>
              <a:spcAft>
                <a:spcPts val="0"/>
              </a:spcAft>
              <a:buClr>
                <a:schemeClr val="dk1"/>
              </a:buClr>
              <a:buSzPts val="1100"/>
              <a:buFont typeface="Arial"/>
              <a:buNone/>
            </a:pPr>
            <a:r>
              <a:rPr i="1" lang="en" sz="1300">
                <a:solidFill>
                  <a:schemeClr val="dk2"/>
                </a:solidFill>
              </a:rPr>
              <a:t>implementation strains at one million and has better responsiveness at</a:t>
            </a:r>
            <a:endParaRPr i="1" sz="1300">
              <a:solidFill>
                <a:schemeClr val="dk2"/>
              </a:solidFill>
            </a:endParaRPr>
          </a:p>
          <a:p>
            <a:pPr indent="228600" lvl="0" marL="0" rtl="0" algn="l">
              <a:lnSpc>
                <a:spcPct val="115000"/>
              </a:lnSpc>
              <a:spcBef>
                <a:spcPts val="0"/>
              </a:spcBef>
              <a:spcAft>
                <a:spcPts val="0"/>
              </a:spcAft>
              <a:buClr>
                <a:schemeClr val="dk1"/>
              </a:buClr>
              <a:buSzPts val="1100"/>
              <a:buFont typeface="Arial"/>
              <a:buNone/>
            </a:pPr>
            <a:r>
              <a:rPr i="1" lang="en" sz="1300">
                <a:solidFill>
                  <a:schemeClr val="dk2"/>
                </a:solidFill>
              </a:rPr>
              <a:t>200K sequences. We randomly sample from the full datasets in hopes</a:t>
            </a:r>
            <a:endParaRPr i="1" sz="1300">
              <a:solidFill>
                <a:schemeClr val="dk2"/>
              </a:solidFill>
            </a:endParaRPr>
          </a:p>
          <a:p>
            <a:pPr indent="228600" lvl="0" marL="0" rtl="0" algn="l">
              <a:lnSpc>
                <a:spcPct val="115000"/>
              </a:lnSpc>
              <a:spcBef>
                <a:spcPts val="0"/>
              </a:spcBef>
              <a:spcAft>
                <a:spcPts val="0"/>
              </a:spcAft>
              <a:buClr>
                <a:schemeClr val="dk1"/>
              </a:buClr>
              <a:buSzPts val="1100"/>
              <a:buFont typeface="Arial"/>
              <a:buNone/>
            </a:pPr>
            <a:r>
              <a:rPr i="1" lang="en" sz="1300">
                <a:solidFill>
                  <a:schemeClr val="dk2"/>
                </a:solidFill>
              </a:rPr>
              <a:t>of capturing sequence variability over the time ranges of interest to</a:t>
            </a:r>
            <a:endParaRPr i="1" sz="1300">
              <a:solidFill>
                <a:schemeClr val="dk2"/>
              </a:solidFill>
            </a:endParaRPr>
          </a:p>
          <a:p>
            <a:pPr indent="228600" lvl="0" marL="0" rtl="0" algn="l">
              <a:lnSpc>
                <a:spcPct val="115000"/>
              </a:lnSpc>
              <a:spcBef>
                <a:spcPts val="0"/>
              </a:spcBef>
              <a:spcAft>
                <a:spcPts val="0"/>
              </a:spcAft>
              <a:buClr>
                <a:schemeClr val="dk1"/>
              </a:buClr>
              <a:buSzPts val="1100"/>
              <a:buFont typeface="Arial"/>
              <a:buNone/>
            </a:pPr>
            <a:r>
              <a:rPr i="1" lang="en" sz="1300">
                <a:solidFill>
                  <a:schemeClr val="dk2"/>
                </a:solidFill>
              </a:rPr>
              <a:t>the domain experts, rather than simply targeting shorter time periods.</a:t>
            </a:r>
            <a:endParaRPr i="1" sz="1300">
              <a:solidFill>
                <a:schemeClr val="dk2"/>
              </a:solidFill>
            </a:endParaRPr>
          </a:p>
          <a:p>
            <a:pPr indent="228600" lvl="0" marL="0" rtl="0" algn="l">
              <a:lnSpc>
                <a:spcPct val="115000"/>
              </a:lnSpc>
              <a:spcBef>
                <a:spcPts val="0"/>
              </a:spcBef>
              <a:spcAft>
                <a:spcPts val="0"/>
              </a:spcAft>
              <a:buClr>
                <a:schemeClr val="dk1"/>
              </a:buClr>
              <a:buSzPts val="1100"/>
              <a:buFont typeface="Arial"/>
              <a:buNone/>
            </a:pPr>
            <a:r>
              <a:rPr i="1" lang="en" sz="1300">
                <a:solidFill>
                  <a:schemeClr val="dk2"/>
                </a:solidFill>
              </a:rPr>
              <a:t>We conjecture that our fundamental design would scale to datasets</a:t>
            </a:r>
            <a:endParaRPr i="1" sz="1300">
              <a:solidFill>
                <a:schemeClr val="dk2"/>
              </a:solidFill>
            </a:endParaRPr>
          </a:p>
          <a:p>
            <a:pPr indent="228600" lvl="0" marL="0" rtl="0" algn="l">
              <a:lnSpc>
                <a:spcPct val="115000"/>
              </a:lnSpc>
              <a:spcBef>
                <a:spcPts val="0"/>
              </a:spcBef>
              <a:spcAft>
                <a:spcPts val="0"/>
              </a:spcAft>
              <a:buClr>
                <a:schemeClr val="dk1"/>
              </a:buClr>
              <a:buSzPts val="1100"/>
              <a:buFont typeface="Arial"/>
              <a:buNone/>
            </a:pPr>
            <a:r>
              <a:rPr i="1" lang="en" sz="1300">
                <a:solidFill>
                  <a:schemeClr val="dk2"/>
                </a:solidFill>
              </a:rPr>
              <a:t>larger than our current engineering accommodates, and we have some</a:t>
            </a:r>
            <a:endParaRPr i="1" sz="1300">
              <a:solidFill>
                <a:schemeClr val="dk2"/>
              </a:solidFill>
            </a:endParaRPr>
          </a:p>
          <a:p>
            <a:pPr indent="228600" lvl="0" marL="0" rtl="0" algn="l">
              <a:lnSpc>
                <a:spcPct val="115000"/>
              </a:lnSpc>
              <a:spcBef>
                <a:spcPts val="0"/>
              </a:spcBef>
              <a:spcAft>
                <a:spcPts val="0"/>
              </a:spcAft>
              <a:buClr>
                <a:schemeClr val="dk1"/>
              </a:buClr>
              <a:buSzPts val="1100"/>
              <a:buFont typeface="Arial"/>
              <a:buNone/>
            </a:pPr>
            <a:r>
              <a:rPr i="1" lang="en" sz="1300">
                <a:solidFill>
                  <a:schemeClr val="dk2"/>
                </a:solidFill>
              </a:rPr>
              <a:t>evidence for this optimism. The case studies with the domain expert</a:t>
            </a:r>
            <a:endParaRPr i="1" sz="1300">
              <a:solidFill>
                <a:schemeClr val="dk2"/>
              </a:solidFill>
            </a:endParaRPr>
          </a:p>
          <a:p>
            <a:pPr indent="228600" lvl="0" marL="0" rtl="0" algn="l">
              <a:lnSpc>
                <a:spcPct val="115000"/>
              </a:lnSpc>
              <a:spcBef>
                <a:spcPts val="0"/>
              </a:spcBef>
              <a:spcAft>
                <a:spcPts val="0"/>
              </a:spcAft>
              <a:buClr>
                <a:schemeClr val="dk1"/>
              </a:buClr>
              <a:buSzPts val="1100"/>
              <a:buFont typeface="Arial"/>
              <a:buNone/>
            </a:pPr>
            <a:r>
              <a:rPr i="1" lang="en" sz="1300">
                <a:solidFill>
                  <a:schemeClr val="dk2"/>
                </a:solidFill>
              </a:rPr>
              <a:t>were run using a sample of 200,000 sequences from the CUST2 dataset</a:t>
            </a:r>
            <a:endParaRPr i="1" sz="1300">
              <a:solidFill>
                <a:schemeClr val="dk2"/>
              </a:solidFill>
            </a:endParaRPr>
          </a:p>
          <a:p>
            <a:pPr indent="228600" lvl="0" marL="0" rtl="0" algn="l">
              <a:lnSpc>
                <a:spcPct val="115000"/>
              </a:lnSpc>
              <a:spcBef>
                <a:spcPts val="0"/>
              </a:spcBef>
              <a:spcAft>
                <a:spcPts val="0"/>
              </a:spcAft>
              <a:buClr>
                <a:schemeClr val="dk1"/>
              </a:buClr>
              <a:buSzPts val="1100"/>
              <a:buFont typeface="Arial"/>
              <a:buNone/>
            </a:pPr>
            <a:r>
              <a:rPr i="1" lang="en" sz="1300">
                <a:solidFill>
                  <a:schemeClr val="dk2"/>
                </a:solidFill>
              </a:rPr>
              <a:t>in order to ensure that Segmentifier interaction would be completely</a:t>
            </a:r>
            <a:endParaRPr i="1" sz="1300">
              <a:solidFill>
                <a:schemeClr val="dk2"/>
              </a:solidFill>
            </a:endParaRPr>
          </a:p>
          <a:p>
            <a:pPr indent="228600" lvl="0" marL="0" rtl="0" algn="l">
              <a:lnSpc>
                <a:spcPct val="115000"/>
              </a:lnSpc>
              <a:spcBef>
                <a:spcPts val="0"/>
              </a:spcBef>
              <a:spcAft>
                <a:spcPts val="0"/>
              </a:spcAft>
              <a:buClr>
                <a:schemeClr val="dk1"/>
              </a:buClr>
              <a:buSzPts val="1100"/>
              <a:buFont typeface="Arial"/>
              <a:buNone/>
            </a:pPr>
            <a:r>
              <a:rPr i="1" lang="en" sz="1300">
                <a:solidFill>
                  <a:schemeClr val="dk2"/>
                </a:solidFill>
              </a:rPr>
              <a:t>fluid with no hindrances in the analysis loop. We later replicated the</a:t>
            </a:r>
            <a:endParaRPr i="1" sz="1300">
              <a:solidFill>
                <a:schemeClr val="dk2"/>
              </a:solidFill>
            </a:endParaRPr>
          </a:p>
          <a:p>
            <a:pPr indent="228600" lvl="0" marL="0" rtl="0" algn="l">
              <a:lnSpc>
                <a:spcPct val="115000"/>
              </a:lnSpc>
              <a:spcBef>
                <a:spcPts val="0"/>
              </a:spcBef>
              <a:spcAft>
                <a:spcPts val="0"/>
              </a:spcAft>
              <a:buClr>
                <a:schemeClr val="dk1"/>
              </a:buClr>
              <a:buSzPts val="1100"/>
              <a:buFont typeface="Arial"/>
              <a:buNone/>
            </a:pPr>
            <a:r>
              <a:rPr i="1" lang="en" sz="1300">
                <a:solidFill>
                  <a:schemeClr val="dk2"/>
                </a:solidFill>
              </a:rPr>
              <a:t>first analysis ourselves with a larger sample of 1 million session sequences</a:t>
            </a:r>
            <a:endParaRPr i="1" sz="1300">
              <a:solidFill>
                <a:schemeClr val="dk2"/>
              </a:solidFill>
            </a:endParaRPr>
          </a:p>
          <a:p>
            <a:pPr indent="228600" lvl="0" marL="0" rtl="0" algn="l">
              <a:lnSpc>
                <a:spcPct val="115000"/>
              </a:lnSpc>
              <a:spcBef>
                <a:spcPts val="0"/>
              </a:spcBef>
              <a:spcAft>
                <a:spcPts val="0"/>
              </a:spcAft>
              <a:buClr>
                <a:schemeClr val="dk1"/>
              </a:buClr>
              <a:buSzPts val="1100"/>
              <a:buFont typeface="Arial"/>
              <a:buNone/>
            </a:pPr>
            <a:r>
              <a:rPr i="1" lang="en" sz="1300">
                <a:solidFill>
                  <a:schemeClr val="dk2"/>
                </a:solidFill>
              </a:rPr>
              <a:t>from CUST2, up to the limit of what Segmentifier can load.</a:t>
            </a:r>
            <a:endParaRPr i="1" sz="1300">
              <a:solidFill>
                <a:schemeClr val="dk2"/>
              </a:solidFill>
            </a:endParaRPr>
          </a:p>
          <a:p>
            <a:pPr indent="228600" lvl="0" marL="0" rtl="0" algn="l">
              <a:lnSpc>
                <a:spcPct val="115000"/>
              </a:lnSpc>
              <a:spcBef>
                <a:spcPts val="0"/>
              </a:spcBef>
              <a:spcAft>
                <a:spcPts val="0"/>
              </a:spcAft>
              <a:buClr>
                <a:schemeClr val="dk1"/>
              </a:buClr>
              <a:buSzPts val="1100"/>
              <a:buFont typeface="Arial"/>
              <a:buNone/>
            </a:pPr>
            <a:r>
              <a:rPr i="1" lang="en" sz="1300">
                <a:solidFill>
                  <a:schemeClr val="dk2"/>
                </a:solidFill>
              </a:rPr>
              <a:t>Although the processing time was frequently slower, the same patterns</a:t>
            </a:r>
            <a:endParaRPr i="1" sz="1300">
              <a:solidFill>
                <a:schemeClr val="dk2"/>
              </a:solidFill>
            </a:endParaRPr>
          </a:p>
          <a:p>
            <a:pPr indent="228600" lvl="0" marL="0" rtl="0" algn="l">
              <a:lnSpc>
                <a:spcPct val="115000"/>
              </a:lnSpc>
              <a:spcBef>
                <a:spcPts val="0"/>
              </a:spcBef>
              <a:spcAft>
                <a:spcPts val="0"/>
              </a:spcAft>
              <a:buClr>
                <a:schemeClr val="dk1"/>
              </a:buClr>
              <a:buSzPts val="1100"/>
              <a:buFont typeface="Arial"/>
              <a:buNone/>
            </a:pPr>
            <a:r>
              <a:rPr i="1" lang="en" sz="1300">
                <a:solidFill>
                  <a:schemeClr val="dk2"/>
                </a:solidFill>
              </a:rPr>
              <a:t>were visible. Improving the capacity and speed of our approach using</a:t>
            </a:r>
            <a:endParaRPr i="1" sz="1300">
              <a:solidFill>
                <a:schemeClr val="dk2"/>
              </a:solidFill>
            </a:endParaRPr>
          </a:p>
          <a:p>
            <a:pPr indent="228600" lvl="0" marL="0" rtl="0" algn="l">
              <a:lnSpc>
                <a:spcPct val="115000"/>
              </a:lnSpc>
              <a:spcBef>
                <a:spcPts val="0"/>
              </a:spcBef>
              <a:spcAft>
                <a:spcPts val="0"/>
              </a:spcAft>
              <a:buClr>
                <a:schemeClr val="dk1"/>
              </a:buClr>
              <a:buSzPts val="1100"/>
              <a:buFont typeface="Arial"/>
              <a:buNone/>
            </a:pPr>
            <a:r>
              <a:rPr i="1" lang="en" sz="1300">
                <a:solidFill>
                  <a:schemeClr val="dk2"/>
                </a:solidFill>
              </a:rPr>
              <a:t>computational infrastructure such as Hadoop and MapReduce [37]</a:t>
            </a:r>
            <a:endParaRPr i="1" sz="1300">
              <a:solidFill>
                <a:schemeClr val="dk2"/>
              </a:solidFill>
            </a:endParaRPr>
          </a:p>
          <a:p>
            <a:pPr indent="228600" lvl="0" marL="0" rtl="0" algn="l">
              <a:lnSpc>
                <a:spcPct val="115000"/>
              </a:lnSpc>
              <a:spcBef>
                <a:spcPts val="0"/>
              </a:spcBef>
              <a:spcAft>
                <a:spcPts val="0"/>
              </a:spcAft>
              <a:buClr>
                <a:schemeClr val="dk1"/>
              </a:buClr>
              <a:buSzPts val="1100"/>
              <a:buFont typeface="Arial"/>
              <a:buNone/>
            </a:pPr>
            <a:r>
              <a:rPr i="1" lang="en" sz="1300">
                <a:solidFill>
                  <a:schemeClr val="dk2"/>
                </a:solidFill>
              </a:rPr>
              <a:t>would be very interesting future work, to find the boundary between</a:t>
            </a:r>
            <a:endParaRPr i="1" sz="1300">
              <a:solidFill>
                <a:schemeClr val="dk2"/>
              </a:solidFill>
            </a:endParaRPr>
          </a:p>
          <a:p>
            <a:pPr indent="228600" lvl="0" marL="0" rtl="0" algn="l">
              <a:lnSpc>
                <a:spcPct val="115000"/>
              </a:lnSpc>
              <a:spcBef>
                <a:spcPts val="0"/>
              </a:spcBef>
              <a:spcAft>
                <a:spcPts val="0"/>
              </a:spcAft>
              <a:buClr>
                <a:schemeClr val="dk1"/>
              </a:buClr>
              <a:buSzPts val="1100"/>
              <a:buFont typeface="Arial"/>
              <a:buNone/>
            </a:pPr>
            <a:r>
              <a:rPr i="1" lang="en" sz="1300">
                <a:solidFill>
                  <a:schemeClr val="dk2"/>
                </a:solidFill>
              </a:rPr>
              <a:t>engineering and design issues.</a:t>
            </a:r>
            <a:endParaRPr i="1" sz="1300">
              <a:solidFill>
                <a:schemeClr val="dk2"/>
              </a:solidFill>
            </a:endParaRPr>
          </a:p>
          <a:p>
            <a:pPr indent="0" lvl="0" marL="0" rtl="0" algn="l">
              <a:spcBef>
                <a:spcPts val="0"/>
              </a:spcBef>
              <a:spcAft>
                <a:spcPts val="0"/>
              </a:spcAft>
              <a:buNone/>
            </a:pPr>
            <a:r>
              <a:t/>
            </a:r>
            <a:endParaRPr sz="1400">
              <a:solidFill>
                <a:schemeClr val="dk2"/>
              </a:solidFill>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7" name="Shape 4547"/>
        <p:cNvGrpSpPr/>
        <p:nvPr/>
      </p:nvGrpSpPr>
      <p:grpSpPr>
        <a:xfrm>
          <a:off x="0" y="0"/>
          <a:ext cx="0" cy="0"/>
          <a:chOff x="0" y="0"/>
          <a:chExt cx="0" cy="0"/>
        </a:xfrm>
      </p:grpSpPr>
      <p:sp>
        <p:nvSpPr>
          <p:cNvPr id="4548" name="Google Shape;4548;g5a0e359af0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49" name="Google Shape;4549;g5a0e359af0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3" name="Shape 4553"/>
        <p:cNvGrpSpPr/>
        <p:nvPr/>
      </p:nvGrpSpPr>
      <p:grpSpPr>
        <a:xfrm>
          <a:off x="0" y="0"/>
          <a:ext cx="0" cy="0"/>
          <a:chOff x="0" y="0"/>
          <a:chExt cx="0" cy="0"/>
        </a:xfrm>
      </p:grpSpPr>
      <p:sp>
        <p:nvSpPr>
          <p:cNvPr id="4554" name="Google Shape;4554;g58aa03b535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55" name="Google Shape;4555;g58aa03b535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1" name="Shape 4561"/>
        <p:cNvGrpSpPr/>
        <p:nvPr/>
      </p:nvGrpSpPr>
      <p:grpSpPr>
        <a:xfrm>
          <a:off x="0" y="0"/>
          <a:ext cx="0" cy="0"/>
          <a:chOff x="0" y="0"/>
          <a:chExt cx="0" cy="0"/>
        </a:xfrm>
      </p:grpSpPr>
      <p:sp>
        <p:nvSpPr>
          <p:cNvPr id="4562" name="Google Shape;4562;g5a0e359af0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63" name="Google Shape;4563;g5a0e359af0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200"/>
              <a:t>This was complex long , hard work</a:t>
            </a:r>
            <a:br>
              <a:rPr lang="en" sz="1200"/>
            </a:br>
            <a:r>
              <a:rPr lang="en" sz="1200"/>
              <a:t>Not easy to fidn them</a:t>
            </a:r>
            <a:endParaRPr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3834d9ac90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3834d9ac90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0" name="Shape 4570"/>
        <p:cNvGrpSpPr/>
        <p:nvPr/>
      </p:nvGrpSpPr>
      <p:grpSpPr>
        <a:xfrm>
          <a:off x="0" y="0"/>
          <a:ext cx="0" cy="0"/>
          <a:chOff x="0" y="0"/>
          <a:chExt cx="0" cy="0"/>
        </a:xfrm>
      </p:grpSpPr>
      <p:sp>
        <p:nvSpPr>
          <p:cNvPr id="4571" name="Google Shape;4571;g57624eb34a_0_9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72" name="Google Shape;4572;g57624eb34a_0_9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4" name="Shape 4714"/>
        <p:cNvGrpSpPr/>
        <p:nvPr/>
      </p:nvGrpSpPr>
      <p:grpSpPr>
        <a:xfrm>
          <a:off x="0" y="0"/>
          <a:ext cx="0" cy="0"/>
          <a:chOff x="0" y="0"/>
          <a:chExt cx="0" cy="0"/>
        </a:xfrm>
      </p:grpSpPr>
      <p:sp>
        <p:nvSpPr>
          <p:cNvPr id="4715" name="Google Shape;4715;g57624eb34a_0_1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16" name="Google Shape;4716;g57624eb34a_0_1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8" name="Shape 4858"/>
        <p:cNvGrpSpPr/>
        <p:nvPr/>
      </p:nvGrpSpPr>
      <p:grpSpPr>
        <a:xfrm>
          <a:off x="0" y="0"/>
          <a:ext cx="0" cy="0"/>
          <a:chOff x="0" y="0"/>
          <a:chExt cx="0" cy="0"/>
        </a:xfrm>
      </p:grpSpPr>
      <p:sp>
        <p:nvSpPr>
          <p:cNvPr id="4859" name="Google Shape;4859;g57624eb34a_0_12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60" name="Google Shape;4860;g57624eb34a_0_12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3" name="Shape 5003"/>
        <p:cNvGrpSpPr/>
        <p:nvPr/>
      </p:nvGrpSpPr>
      <p:grpSpPr>
        <a:xfrm>
          <a:off x="0" y="0"/>
          <a:ext cx="0" cy="0"/>
          <a:chOff x="0" y="0"/>
          <a:chExt cx="0" cy="0"/>
        </a:xfrm>
      </p:grpSpPr>
      <p:sp>
        <p:nvSpPr>
          <p:cNvPr id="5004" name="Google Shape;5004;g57624eb34a_0_14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05" name="Google Shape;5005;g57624eb34a_0_14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Apply to small clean datasets</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0" name="Shape 5050"/>
        <p:cNvGrpSpPr/>
        <p:nvPr/>
      </p:nvGrpSpPr>
      <p:grpSpPr>
        <a:xfrm>
          <a:off x="0" y="0"/>
          <a:ext cx="0" cy="0"/>
          <a:chOff x="0" y="0"/>
          <a:chExt cx="0" cy="0"/>
        </a:xfrm>
      </p:grpSpPr>
      <p:sp>
        <p:nvSpPr>
          <p:cNvPr id="5051" name="Google Shape;5051;g5a0e359af0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52" name="Google Shape;5052;g5a0e359af0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Falls into two major categories</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5" name="Shape 5085"/>
        <p:cNvGrpSpPr/>
        <p:nvPr/>
      </p:nvGrpSpPr>
      <p:grpSpPr>
        <a:xfrm>
          <a:off x="0" y="0"/>
          <a:ext cx="0" cy="0"/>
          <a:chOff x="0" y="0"/>
          <a:chExt cx="0" cy="0"/>
        </a:xfrm>
      </p:grpSpPr>
      <p:sp>
        <p:nvSpPr>
          <p:cNvPr id="5086" name="Google Shape;5086;g5a0e359af0_0_7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87" name="Google Shape;5087;g5a0e359af0_0_7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2" name="Shape 5092"/>
        <p:cNvGrpSpPr/>
        <p:nvPr/>
      </p:nvGrpSpPr>
      <p:grpSpPr>
        <a:xfrm>
          <a:off x="0" y="0"/>
          <a:ext cx="0" cy="0"/>
          <a:chOff x="0" y="0"/>
          <a:chExt cx="0" cy="0"/>
        </a:xfrm>
      </p:grpSpPr>
      <p:sp>
        <p:nvSpPr>
          <p:cNvPr id="5093" name="Google Shape;5093;g5a0e359af0_0_9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94" name="Google Shape;5094;g5a0e359af0_0_9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28600" lvl="0" marL="0" rtl="0" algn="l">
              <a:lnSpc>
                <a:spcPct val="115000"/>
              </a:lnSpc>
              <a:spcBef>
                <a:spcPts val="0"/>
              </a:spcBef>
              <a:spcAft>
                <a:spcPts val="0"/>
              </a:spcAft>
              <a:buClr>
                <a:schemeClr val="dk1"/>
              </a:buClr>
              <a:buSzPts val="1100"/>
              <a:buFont typeface="Arial"/>
              <a:buNone/>
            </a:pPr>
            <a:r>
              <a:rPr i="1" lang="en" sz="1300">
                <a:solidFill>
                  <a:schemeClr val="dk2"/>
                </a:solidFill>
              </a:rPr>
              <a:t>A key aspect of the Segmentifier design is that each possible refinement</a:t>
            </a:r>
            <a:endParaRPr i="1" sz="1300">
              <a:solidFill>
                <a:schemeClr val="dk2"/>
              </a:solidFill>
            </a:endParaRPr>
          </a:p>
          <a:p>
            <a:pPr indent="228600" lvl="0" marL="0" rtl="0" algn="l">
              <a:lnSpc>
                <a:spcPct val="115000"/>
              </a:lnSpc>
              <a:spcBef>
                <a:spcPts val="0"/>
              </a:spcBef>
              <a:spcAft>
                <a:spcPts val="0"/>
              </a:spcAft>
              <a:buClr>
                <a:schemeClr val="dk1"/>
              </a:buClr>
              <a:buSzPts val="1100"/>
              <a:buFont typeface="Arial"/>
              <a:buNone/>
            </a:pPr>
            <a:r>
              <a:rPr i="1" lang="en" sz="1300">
                <a:solidFill>
                  <a:schemeClr val="dk2"/>
                </a:solidFill>
              </a:rPr>
              <a:t>operation corresponds to one attribute constraint. Thus, a path through</a:t>
            </a:r>
            <a:endParaRPr i="1" sz="1300">
              <a:solidFill>
                <a:schemeClr val="dk2"/>
              </a:solidFill>
            </a:endParaRPr>
          </a:p>
          <a:p>
            <a:pPr indent="228600" lvl="0" marL="0" rtl="0" algn="l">
              <a:lnSpc>
                <a:spcPct val="115000"/>
              </a:lnSpc>
              <a:spcBef>
                <a:spcPts val="0"/>
              </a:spcBef>
              <a:spcAft>
                <a:spcPts val="0"/>
              </a:spcAft>
              <a:buClr>
                <a:schemeClr val="dk1"/>
              </a:buClr>
              <a:buSzPts val="1100"/>
              <a:buFont typeface="Arial"/>
              <a:buNone/>
            </a:pPr>
            <a:r>
              <a:rPr i="1" lang="en" sz="1300">
                <a:solidFill>
                  <a:schemeClr val="dk2"/>
                </a:solidFill>
              </a:rPr>
              <a:t>the recorded analysis tree from root to leaf provides a crisp way to understand</a:t>
            </a:r>
            <a:endParaRPr i="1" sz="1300">
              <a:solidFill>
                <a:schemeClr val="dk2"/>
              </a:solidFill>
            </a:endParaRPr>
          </a:p>
          <a:p>
            <a:pPr indent="228600" lvl="0" marL="0" rtl="0" algn="l">
              <a:lnSpc>
                <a:spcPct val="115000"/>
              </a:lnSpc>
              <a:spcBef>
                <a:spcPts val="0"/>
              </a:spcBef>
              <a:spcAft>
                <a:spcPts val="0"/>
              </a:spcAft>
              <a:buClr>
                <a:schemeClr val="dk1"/>
              </a:buClr>
              <a:buSzPts val="1100"/>
              <a:buFont typeface="Arial"/>
              <a:buNone/>
            </a:pPr>
            <a:r>
              <a:rPr i="1" lang="en" sz="1300">
                <a:solidFill>
                  <a:schemeClr val="dk2"/>
                </a:solidFill>
              </a:rPr>
              <a:t>the provenance of a segment as a sequential series of attribute</a:t>
            </a:r>
            <a:endParaRPr i="1" sz="1300">
              <a:solidFill>
                <a:schemeClr val="dk2"/>
              </a:solidFill>
            </a:endParaRPr>
          </a:p>
          <a:p>
            <a:pPr indent="228600" lvl="0" marL="0" rtl="0" algn="l">
              <a:lnSpc>
                <a:spcPct val="115000"/>
              </a:lnSpc>
              <a:spcBef>
                <a:spcPts val="0"/>
              </a:spcBef>
              <a:spcAft>
                <a:spcPts val="0"/>
              </a:spcAft>
              <a:buClr>
                <a:schemeClr val="dk1"/>
              </a:buClr>
              <a:buSzPts val="1100"/>
              <a:buFont typeface="Arial"/>
              <a:buNone/>
            </a:pPr>
            <a:r>
              <a:rPr i="1" lang="en" sz="1300">
                <a:solidFill>
                  <a:schemeClr val="dk2"/>
                </a:solidFill>
              </a:rPr>
              <a:t>constraints. We saw the need for this kind of understandability after</a:t>
            </a:r>
            <a:endParaRPr i="1" sz="1300">
              <a:solidFill>
                <a:schemeClr val="dk2"/>
              </a:solidFill>
            </a:endParaRPr>
          </a:p>
          <a:p>
            <a:pPr indent="228600" lvl="0" marL="0" rtl="0" algn="l">
              <a:lnSpc>
                <a:spcPct val="115000"/>
              </a:lnSpc>
              <a:spcBef>
                <a:spcPts val="0"/>
              </a:spcBef>
              <a:spcAft>
                <a:spcPts val="0"/>
              </a:spcAft>
              <a:buClr>
                <a:schemeClr val="dk1"/>
              </a:buClr>
              <a:buSzPts val="1100"/>
              <a:buFont typeface="Arial"/>
              <a:buNone/>
            </a:pPr>
            <a:r>
              <a:rPr i="1" lang="en" sz="1300">
                <a:solidFill>
                  <a:schemeClr val="dk2"/>
                </a:solidFill>
              </a:rPr>
              <a:t>initial experiments using existing techniques such as clustering and</a:t>
            </a:r>
            <a:endParaRPr i="1" sz="1300">
              <a:solidFill>
                <a:schemeClr val="dk2"/>
              </a:solidFill>
            </a:endParaRPr>
          </a:p>
          <a:p>
            <a:pPr indent="228600" lvl="0" marL="0" rtl="0" algn="l">
              <a:lnSpc>
                <a:spcPct val="115000"/>
              </a:lnSpc>
              <a:spcBef>
                <a:spcPts val="0"/>
              </a:spcBef>
              <a:spcAft>
                <a:spcPts val="0"/>
              </a:spcAft>
              <a:buClr>
                <a:schemeClr val="dk1"/>
              </a:buClr>
              <a:buSzPts val="1100"/>
              <a:buFont typeface="Arial"/>
              <a:buNone/>
            </a:pPr>
            <a:r>
              <a:rPr i="1" lang="en" sz="1300">
                <a:solidFill>
                  <a:schemeClr val="dk2"/>
                </a:solidFill>
              </a:rPr>
              <a:t>pattern matching on the full dataset, which yielded incomprehensible</a:t>
            </a:r>
            <a:endParaRPr i="1" sz="1300">
              <a:solidFill>
                <a:schemeClr val="dk2"/>
              </a:solidFill>
            </a:endParaRPr>
          </a:p>
          <a:p>
            <a:pPr indent="228600" lvl="0" marL="0" rtl="0" algn="l">
              <a:lnSpc>
                <a:spcPct val="115000"/>
              </a:lnSpc>
              <a:spcBef>
                <a:spcPts val="0"/>
              </a:spcBef>
              <a:spcAft>
                <a:spcPts val="0"/>
              </a:spcAft>
              <a:buNone/>
            </a:pPr>
            <a:r>
              <a:rPr i="1" lang="en" sz="1300">
                <a:solidFill>
                  <a:schemeClr val="dk2"/>
                </a:solidFill>
              </a:rPr>
              <a:t>results because of the high variability between sequences.</a:t>
            </a:r>
            <a:endParaRPr i="1" sz="1300">
              <a:solidFill>
                <a:schemeClr val="dk2"/>
              </a:solidFill>
            </a:endParaRPr>
          </a:p>
          <a:p>
            <a:pPr indent="-301625" lvl="3" marL="1828800" rtl="0" algn="l">
              <a:lnSpc>
                <a:spcPct val="115000"/>
              </a:lnSpc>
              <a:spcBef>
                <a:spcPts val="0"/>
              </a:spcBef>
              <a:spcAft>
                <a:spcPts val="0"/>
              </a:spcAft>
              <a:buClr>
                <a:srgbClr val="333333"/>
              </a:buClr>
              <a:buSzPts val="1150"/>
              <a:buChar char="●"/>
            </a:pPr>
            <a:r>
              <a:rPr lang="en" sz="1150">
                <a:solidFill>
                  <a:srgbClr val="333333"/>
                </a:solidFill>
              </a:rPr>
              <a:t>Clustering:</a:t>
            </a:r>
            <a:endParaRPr sz="1150">
              <a:solidFill>
                <a:srgbClr val="333333"/>
              </a:solidFill>
            </a:endParaRPr>
          </a:p>
          <a:p>
            <a:pPr indent="-301625" lvl="4" marL="2286000" rtl="0" algn="l">
              <a:lnSpc>
                <a:spcPct val="115000"/>
              </a:lnSpc>
              <a:spcBef>
                <a:spcPts val="0"/>
              </a:spcBef>
              <a:spcAft>
                <a:spcPts val="0"/>
              </a:spcAft>
              <a:buClr>
                <a:srgbClr val="333333"/>
              </a:buClr>
              <a:buSzPts val="1150"/>
              <a:buChar char="○"/>
            </a:pPr>
            <a:r>
              <a:rPr lang="en" sz="1150">
                <a:solidFill>
                  <a:srgbClr val="333333"/>
                </a:solidFill>
              </a:rPr>
              <a:t>If you cluster this data, you’ll get a lot of</a:t>
            </a:r>
            <a:endParaRPr sz="1150">
              <a:solidFill>
                <a:srgbClr val="333333"/>
              </a:solidFill>
            </a:endParaRPr>
          </a:p>
          <a:p>
            <a:pPr indent="-301625" lvl="5" marL="2743200" rtl="0" algn="l">
              <a:lnSpc>
                <a:spcPct val="115000"/>
              </a:lnSpc>
              <a:spcBef>
                <a:spcPts val="0"/>
              </a:spcBef>
              <a:spcAft>
                <a:spcPts val="0"/>
              </a:spcAft>
              <a:buClr>
                <a:srgbClr val="333333"/>
              </a:buClr>
              <a:buSzPts val="1150"/>
              <a:buChar char="■"/>
            </a:pPr>
            <a:r>
              <a:rPr lang="en" sz="1150">
                <a:solidFill>
                  <a:srgbClr val="333333"/>
                </a:solidFill>
              </a:rPr>
              <a:t>It doesn’t work on this type of data</a:t>
            </a:r>
            <a:endParaRPr sz="1150">
              <a:solidFill>
                <a:srgbClr val="333333"/>
              </a:solidFill>
            </a:endParaRPr>
          </a:p>
          <a:p>
            <a:pPr indent="-301625" lvl="5" marL="2743200" rtl="0" algn="l">
              <a:lnSpc>
                <a:spcPct val="115000"/>
              </a:lnSpc>
              <a:spcBef>
                <a:spcPts val="0"/>
              </a:spcBef>
              <a:spcAft>
                <a:spcPts val="0"/>
              </a:spcAft>
              <a:buClr>
                <a:srgbClr val="333333"/>
              </a:buClr>
              <a:buSzPts val="1150"/>
              <a:buChar char="■"/>
            </a:pPr>
            <a:r>
              <a:rPr lang="en" sz="1150">
                <a:solidFill>
                  <a:srgbClr val="333333"/>
                </a:solidFill>
              </a:rPr>
              <a:t>Can not interpret results on this kind of data</a:t>
            </a:r>
            <a:endParaRPr sz="1150">
              <a:solidFill>
                <a:srgbClr val="333333"/>
              </a:solidFill>
            </a:endParaRPr>
          </a:p>
          <a:p>
            <a:pPr indent="-301625" lvl="5" marL="2743200" rtl="0" algn="l">
              <a:lnSpc>
                <a:spcPct val="115000"/>
              </a:lnSpc>
              <a:spcBef>
                <a:spcPts val="0"/>
              </a:spcBef>
              <a:spcAft>
                <a:spcPts val="0"/>
              </a:spcAft>
              <a:buClr>
                <a:srgbClr val="333333"/>
              </a:buClr>
              <a:buSzPts val="1150"/>
              <a:buChar char="■"/>
            </a:pPr>
            <a:r>
              <a:rPr lang="en" sz="1150">
                <a:solidFill>
                  <a:srgbClr val="333333"/>
                </a:solidFill>
              </a:rPr>
              <a:t>Super fine grained clusters</a:t>
            </a:r>
            <a:endParaRPr sz="1150">
              <a:solidFill>
                <a:srgbClr val="333333"/>
              </a:solidFill>
            </a:endParaRPr>
          </a:p>
          <a:p>
            <a:pPr indent="-301625" lvl="5" marL="2743200" rtl="0" algn="l">
              <a:lnSpc>
                <a:spcPct val="115000"/>
              </a:lnSpc>
              <a:spcBef>
                <a:spcPts val="0"/>
              </a:spcBef>
              <a:spcAft>
                <a:spcPts val="0"/>
              </a:spcAft>
              <a:buClr>
                <a:srgbClr val="333333"/>
              </a:buClr>
              <a:buSzPts val="1150"/>
              <a:buChar char="■"/>
            </a:pPr>
            <a:r>
              <a:rPr lang="en" sz="1150">
                <a:solidFill>
                  <a:srgbClr val="333333"/>
                </a:solidFill>
              </a:rPr>
              <a:t>Aggregate rool up insight</a:t>
            </a:r>
            <a:endParaRPr sz="1150">
              <a:solidFill>
                <a:srgbClr val="333333"/>
              </a:solidFill>
            </a:endParaRPr>
          </a:p>
          <a:p>
            <a:pPr indent="228600" lvl="0" marL="0" rtl="0" algn="l">
              <a:lnSpc>
                <a:spcPct val="115000"/>
              </a:lnSpc>
              <a:spcBef>
                <a:spcPts val="0"/>
              </a:spcBef>
              <a:spcAft>
                <a:spcPts val="0"/>
              </a:spcAft>
              <a:buNone/>
            </a:pPr>
            <a:r>
              <a:t/>
            </a:r>
            <a:endParaRPr i="1" sz="1300">
              <a:solidFill>
                <a:schemeClr val="dk2"/>
              </a:solidFill>
            </a:endParaRPr>
          </a:p>
          <a:p>
            <a:pPr indent="228600" lvl="0" marL="0" rtl="0" algn="l">
              <a:lnSpc>
                <a:spcPct val="115000"/>
              </a:lnSpc>
              <a:spcBef>
                <a:spcPts val="0"/>
              </a:spcBef>
              <a:spcAft>
                <a:spcPts val="0"/>
              </a:spcAft>
              <a:buNone/>
            </a:pPr>
            <a:r>
              <a:t/>
            </a:r>
            <a:endParaRPr i="1" sz="1300">
              <a:solidFill>
                <a:schemeClr val="dk2"/>
              </a:solidFill>
            </a:endParaRPr>
          </a:p>
          <a:p>
            <a:pPr indent="228600" lvl="0" marL="0" rtl="0" algn="l">
              <a:lnSpc>
                <a:spcPct val="115000"/>
              </a:lnSpc>
              <a:spcBef>
                <a:spcPts val="0"/>
              </a:spcBef>
              <a:spcAft>
                <a:spcPts val="0"/>
              </a:spcAft>
              <a:buNone/>
            </a:pPr>
            <a:r>
              <a:rPr i="1" lang="en" sz="1300">
                <a:solidFill>
                  <a:schemeClr val="dk2"/>
                </a:solidFill>
              </a:rPr>
              <a:t>Segmentifier explicitly supports refinement through both filtering</a:t>
            </a:r>
            <a:endParaRPr i="1" sz="1300">
              <a:solidFill>
                <a:schemeClr val="dk2"/>
              </a:solidFill>
            </a:endParaRPr>
          </a:p>
          <a:p>
            <a:pPr indent="228600" lvl="0" marL="0" rtl="0" algn="l">
              <a:lnSpc>
                <a:spcPct val="115000"/>
              </a:lnSpc>
              <a:spcBef>
                <a:spcPts val="0"/>
              </a:spcBef>
              <a:spcAft>
                <a:spcPts val="0"/>
              </a:spcAft>
              <a:buNone/>
            </a:pPr>
            <a:r>
              <a:rPr i="1" lang="en" sz="1300">
                <a:solidFill>
                  <a:schemeClr val="dk2"/>
                </a:solidFill>
              </a:rPr>
              <a:t>and partitioning. Although in theory partitioning could be achieved by</a:t>
            </a:r>
            <a:endParaRPr i="1" sz="1300">
              <a:solidFill>
                <a:schemeClr val="dk2"/>
              </a:solidFill>
            </a:endParaRPr>
          </a:p>
          <a:p>
            <a:pPr indent="228600" lvl="0" marL="0" rtl="0" algn="l">
              <a:lnSpc>
                <a:spcPct val="115000"/>
              </a:lnSpc>
              <a:spcBef>
                <a:spcPts val="0"/>
              </a:spcBef>
              <a:spcAft>
                <a:spcPts val="0"/>
              </a:spcAft>
              <a:buNone/>
            </a:pPr>
            <a:r>
              <a:rPr i="1" lang="en" sz="1300">
                <a:solidFill>
                  <a:schemeClr val="dk2"/>
                </a:solidFill>
              </a:rPr>
              <a:t>the workaround of filtering multiple times, the utility of partitioning is</a:t>
            </a:r>
            <a:endParaRPr i="1" sz="1300">
              <a:solidFill>
                <a:schemeClr val="dk2"/>
              </a:solidFill>
            </a:endParaRPr>
          </a:p>
          <a:p>
            <a:pPr indent="228600" lvl="0" marL="0" rtl="0" algn="l">
              <a:lnSpc>
                <a:spcPct val="115000"/>
              </a:lnSpc>
              <a:spcBef>
                <a:spcPts val="0"/>
              </a:spcBef>
              <a:spcAft>
                <a:spcPts val="0"/>
              </a:spcAft>
              <a:buNone/>
            </a:pPr>
            <a:r>
              <a:rPr i="1" lang="en" sz="1300">
                <a:solidFill>
                  <a:schemeClr val="dk2"/>
                </a:solidFill>
              </a:rPr>
              <a:t>that the analysis tree explicitly shows the split into multiple segments in a way that is a better match for a clickstream analyst’s mental model</a:t>
            </a:r>
            <a:endParaRPr i="1" sz="1300">
              <a:solidFill>
                <a:schemeClr val="dk2"/>
              </a:solidFill>
            </a:endParaRPr>
          </a:p>
          <a:p>
            <a:pPr indent="228600" lvl="0" marL="0" rtl="0" algn="l">
              <a:lnSpc>
                <a:spcPct val="115000"/>
              </a:lnSpc>
              <a:spcBef>
                <a:spcPts val="0"/>
              </a:spcBef>
              <a:spcAft>
                <a:spcPts val="0"/>
              </a:spcAft>
              <a:buNone/>
            </a:pPr>
            <a:r>
              <a:rPr i="1" lang="en" sz="1300">
                <a:solidFill>
                  <a:schemeClr val="dk2"/>
                </a:solidFill>
              </a:rPr>
              <a:t>and encourages subsequent analysis of the different cases. It is possible</a:t>
            </a:r>
            <a:endParaRPr i="1" sz="1300">
              <a:solidFill>
                <a:schemeClr val="dk2"/>
              </a:solidFill>
            </a:endParaRPr>
          </a:p>
          <a:p>
            <a:pPr indent="228600" lvl="0" marL="0" rtl="0" algn="l">
              <a:lnSpc>
                <a:spcPct val="115000"/>
              </a:lnSpc>
              <a:spcBef>
                <a:spcPts val="0"/>
              </a:spcBef>
              <a:spcAft>
                <a:spcPts val="0"/>
              </a:spcAft>
              <a:buNone/>
            </a:pPr>
            <a:r>
              <a:rPr i="1" lang="en" sz="1300">
                <a:solidFill>
                  <a:schemeClr val="dk2"/>
                </a:solidFill>
              </a:rPr>
              <a:t>to compare segment sizes quickly using the Analysis Paths view, but</a:t>
            </a:r>
            <a:endParaRPr i="1" sz="1300">
              <a:solidFill>
                <a:schemeClr val="dk2"/>
              </a:solidFill>
            </a:endParaRPr>
          </a:p>
          <a:p>
            <a:pPr indent="228600" lvl="0" marL="0" rtl="0" algn="l">
              <a:lnSpc>
                <a:spcPct val="115000"/>
              </a:lnSpc>
              <a:spcBef>
                <a:spcPts val="0"/>
              </a:spcBef>
              <a:spcAft>
                <a:spcPts val="0"/>
              </a:spcAft>
              <a:buNone/>
            </a:pPr>
            <a:r>
              <a:rPr i="1" lang="en" sz="1300">
                <a:solidFill>
                  <a:schemeClr val="dk2"/>
                </a:solidFill>
              </a:rPr>
              <a:t>support for direct comparison between segments in detail is left for</a:t>
            </a:r>
            <a:endParaRPr i="1" sz="1300">
              <a:solidFill>
                <a:schemeClr val="dk2"/>
              </a:solidFill>
            </a:endParaRPr>
          </a:p>
          <a:p>
            <a:pPr indent="228600" lvl="0" marL="0" rtl="0" algn="l">
              <a:lnSpc>
                <a:spcPct val="115000"/>
              </a:lnSpc>
              <a:spcBef>
                <a:spcPts val="0"/>
              </a:spcBef>
              <a:spcAft>
                <a:spcPts val="0"/>
              </a:spcAft>
              <a:buNone/>
            </a:pPr>
            <a:r>
              <a:rPr i="1" lang="en" sz="1300">
                <a:solidFill>
                  <a:schemeClr val="dk2"/>
                </a:solidFill>
              </a:rPr>
              <a:t>future work. An additional form of refinement is to transform segments</a:t>
            </a:r>
            <a:endParaRPr i="1" sz="1300">
              <a:solidFill>
                <a:schemeClr val="dk2"/>
              </a:solidFill>
            </a:endParaRPr>
          </a:p>
          <a:p>
            <a:pPr indent="228600" lvl="0" marL="0" rtl="0" algn="l">
              <a:lnSpc>
                <a:spcPct val="115000"/>
              </a:lnSpc>
              <a:spcBef>
                <a:spcPts val="0"/>
              </a:spcBef>
              <a:spcAft>
                <a:spcPts val="0"/>
              </a:spcAft>
              <a:buNone/>
            </a:pPr>
            <a:r>
              <a:rPr i="1" lang="en" sz="1300">
                <a:solidFill>
                  <a:schemeClr val="dk2"/>
                </a:solidFill>
              </a:rPr>
              <a:t>by altering their sequences. In Segmentifier, transform operations occur</a:t>
            </a:r>
            <a:endParaRPr i="1" sz="1300">
              <a:solidFill>
                <a:schemeClr val="dk2"/>
              </a:solidFill>
            </a:endParaRPr>
          </a:p>
          <a:p>
            <a:pPr indent="228600" lvl="0" marL="0" rtl="0" algn="l">
              <a:lnSpc>
                <a:spcPct val="115000"/>
              </a:lnSpc>
              <a:spcBef>
                <a:spcPts val="0"/>
              </a:spcBef>
              <a:spcAft>
                <a:spcPts val="0"/>
              </a:spcAft>
              <a:buNone/>
            </a:pPr>
            <a:r>
              <a:rPr i="1" lang="en" sz="1300">
                <a:solidFill>
                  <a:schemeClr val="dk2"/>
                </a:solidFill>
              </a:rPr>
              <a:t>implicitly through two choices: by switching between levels of the</a:t>
            </a:r>
            <a:endParaRPr i="1" sz="1300">
              <a:solidFill>
                <a:schemeClr val="dk2"/>
              </a:solidFill>
            </a:endParaRPr>
          </a:p>
          <a:p>
            <a:pPr indent="228600" lvl="0" marL="0" rtl="0" algn="l">
              <a:lnSpc>
                <a:spcPct val="115000"/>
              </a:lnSpc>
              <a:spcBef>
                <a:spcPts val="0"/>
              </a:spcBef>
              <a:spcAft>
                <a:spcPts val="0"/>
              </a:spcAft>
              <a:buNone/>
            </a:pPr>
            <a:r>
              <a:rPr i="1" lang="en" sz="1300">
                <a:solidFill>
                  <a:schemeClr val="dk2"/>
                </a:solidFill>
              </a:rPr>
              <a:t>action hierarchy to change the action aggregation level and by selecting</a:t>
            </a:r>
            <a:endParaRPr i="1" sz="1300">
              <a:solidFill>
                <a:schemeClr val="dk2"/>
              </a:solidFill>
            </a:endParaRPr>
          </a:p>
          <a:p>
            <a:pPr indent="228600" lvl="0" marL="0" rtl="0" algn="l">
              <a:lnSpc>
                <a:spcPct val="115000"/>
              </a:lnSpc>
              <a:spcBef>
                <a:spcPts val="0"/>
              </a:spcBef>
              <a:spcAft>
                <a:spcPts val="0"/>
              </a:spcAft>
              <a:buNone/>
            </a:pPr>
            <a:r>
              <a:rPr i="1" lang="en" sz="1300">
                <a:solidFill>
                  <a:schemeClr val="dk2"/>
                </a:solidFill>
              </a:rPr>
              <a:t>the Compress Consecutive option in the Sequence Details view to</a:t>
            </a:r>
            <a:endParaRPr i="1" sz="1300">
              <a:solidFill>
                <a:schemeClr val="dk2"/>
              </a:solidFill>
            </a:endParaRPr>
          </a:p>
          <a:p>
            <a:pPr indent="228600" lvl="0" marL="0" rtl="0" algn="l">
              <a:lnSpc>
                <a:spcPct val="115000"/>
              </a:lnSpc>
              <a:spcBef>
                <a:spcPts val="0"/>
              </a:spcBef>
              <a:spcAft>
                <a:spcPts val="0"/>
              </a:spcAft>
              <a:buNone/>
            </a:pPr>
            <a:r>
              <a:rPr i="1" lang="en" sz="1300">
                <a:solidFill>
                  <a:schemeClr val="dk2"/>
                </a:solidFill>
              </a:rPr>
              <a:t>collapse consecutive, identical actions into one. Supporting further</a:t>
            </a:r>
            <a:endParaRPr i="1" sz="1300">
              <a:solidFill>
                <a:schemeClr val="dk2"/>
              </a:solidFill>
            </a:endParaRPr>
          </a:p>
          <a:p>
            <a:pPr indent="228600" lvl="0" marL="0" rtl="0" algn="l">
              <a:lnSpc>
                <a:spcPct val="115000"/>
              </a:lnSpc>
              <a:spcBef>
                <a:spcPts val="0"/>
              </a:spcBef>
              <a:spcAft>
                <a:spcPts val="0"/>
              </a:spcAft>
              <a:buNone/>
            </a:pPr>
            <a:r>
              <a:rPr i="1" lang="en" sz="1300">
                <a:solidFill>
                  <a:schemeClr val="dk2"/>
                </a:solidFill>
              </a:rPr>
              <a:t>transformations explicitly would also be interesting future work.</a:t>
            </a:r>
            <a:endParaRPr i="1" sz="1300">
              <a:solidFill>
                <a:schemeClr val="dk2"/>
              </a:solidFill>
            </a:endParaRPr>
          </a:p>
          <a:p>
            <a:pPr indent="228600" lvl="0" marL="0" rtl="0" algn="l">
              <a:lnSpc>
                <a:spcPct val="115000"/>
              </a:lnSpc>
              <a:spcBef>
                <a:spcPts val="0"/>
              </a:spcBef>
              <a:spcAft>
                <a:spcPts val="0"/>
              </a:spcAft>
              <a:buNone/>
            </a:pPr>
            <a:r>
              <a:t/>
            </a:r>
            <a:endParaRPr i="1" sz="1300">
              <a:solidFill>
                <a:schemeClr val="dk2"/>
              </a:solidFill>
            </a:endParaRPr>
          </a:p>
          <a:p>
            <a:pPr indent="228600" lvl="0" marL="0" rtl="0" algn="l">
              <a:lnSpc>
                <a:spcPct val="115000"/>
              </a:lnSpc>
              <a:spcBef>
                <a:spcPts val="0"/>
              </a:spcBef>
              <a:spcAft>
                <a:spcPts val="0"/>
              </a:spcAft>
              <a:buClr>
                <a:schemeClr val="dk1"/>
              </a:buClr>
              <a:buSzPts val="1100"/>
              <a:buFont typeface="Arial"/>
              <a:buNone/>
            </a:pPr>
            <a:r>
              <a:t/>
            </a:r>
            <a:endParaRPr i="1" sz="1300">
              <a:solidFill>
                <a:schemeClr val="dk2"/>
              </a:solidFill>
            </a:endParaRPr>
          </a:p>
          <a:p>
            <a:pPr indent="0" lvl="0" marL="0" rtl="0" algn="l">
              <a:spcBef>
                <a:spcPts val="0"/>
              </a:spcBef>
              <a:spcAft>
                <a:spcPts val="0"/>
              </a:spcAft>
              <a:buNone/>
            </a:pPr>
            <a:r>
              <a:t/>
            </a:r>
            <a:endParaRPr sz="1400">
              <a:solidFill>
                <a:schemeClr val="dk2"/>
              </a:solidFill>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1" name="Shape 5101"/>
        <p:cNvGrpSpPr/>
        <p:nvPr/>
      </p:nvGrpSpPr>
      <p:grpSpPr>
        <a:xfrm>
          <a:off x="0" y="0"/>
          <a:ext cx="0" cy="0"/>
          <a:chOff x="0" y="0"/>
          <a:chExt cx="0" cy="0"/>
        </a:xfrm>
      </p:grpSpPr>
      <p:sp>
        <p:nvSpPr>
          <p:cNvPr id="5102" name="Google Shape;5102;g5a0e359af0_0_13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03" name="Google Shape;5103;g5a0e359af0_0_13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Falls into two major categories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3834d9ac90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3834d9ac90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lang="en"/>
              <a:t>We define an action as anything a customer does on a website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3">
  <p:cSld name="SECTION_HEADER_1">
    <p:spTree>
      <p:nvGrpSpPr>
        <p:cNvPr id="50" name="Shape 50"/>
        <p:cNvGrpSpPr/>
        <p:nvPr/>
      </p:nvGrpSpPr>
      <p:grpSpPr>
        <a:xfrm>
          <a:off x="0" y="0"/>
          <a:ext cx="0" cy="0"/>
          <a:chOff x="0" y="0"/>
          <a:chExt cx="0" cy="0"/>
        </a:xfrm>
      </p:grpSpPr>
      <p:sp>
        <p:nvSpPr>
          <p:cNvPr id="51" name="Google Shape;51;p13"/>
          <p:cNvSpPr txBox="1"/>
          <p:nvPr>
            <p:ph type="title"/>
          </p:nvPr>
        </p:nvSpPr>
        <p:spPr>
          <a:xfrm>
            <a:off x="311700" y="1335675"/>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52" name="Google Shape;52;p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_2">
    <p:spTree>
      <p:nvGrpSpPr>
        <p:cNvPr id="53" name="Shape 53"/>
        <p:cNvGrpSpPr/>
        <p:nvPr/>
      </p:nvGrpSpPr>
      <p:grpSpPr>
        <a:xfrm>
          <a:off x="0" y="0"/>
          <a:ext cx="0" cy="0"/>
          <a:chOff x="0" y="0"/>
          <a:chExt cx="0" cy="0"/>
        </a:xfrm>
      </p:grpSpPr>
      <p:sp>
        <p:nvSpPr>
          <p:cNvPr id="54" name="Google Shape;54;p14"/>
          <p:cNvSpPr/>
          <p:nvPr/>
        </p:nvSpPr>
        <p:spPr>
          <a:xfrm>
            <a:off x="4572000" y="-125"/>
            <a:ext cx="4572000" cy="5143500"/>
          </a:xfrm>
          <a:prstGeom prst="rect">
            <a:avLst/>
          </a:prstGeom>
          <a:solidFill>
            <a:srgbClr val="D9EA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4"/>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000"/>
              <a:buNone/>
              <a:defRPr sz="40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56" name="Google Shape;56;p14"/>
          <p:cNvSpPr txBox="1"/>
          <p:nvPr>
            <p:ph idx="1"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57" name="Google Shape;57;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1">
  <p:cSld name="SECTION_TITLE_AND_DESCRIPTION_1">
    <p:spTree>
      <p:nvGrpSpPr>
        <p:cNvPr id="58" name="Shape 58"/>
        <p:cNvGrpSpPr/>
        <p:nvPr/>
      </p:nvGrpSpPr>
      <p:grpSpPr>
        <a:xfrm>
          <a:off x="0" y="0"/>
          <a:ext cx="0" cy="0"/>
          <a:chOff x="0" y="0"/>
          <a:chExt cx="0" cy="0"/>
        </a:xfrm>
      </p:grpSpPr>
      <p:sp>
        <p:nvSpPr>
          <p:cNvPr id="59" name="Google Shape;59;p15"/>
          <p:cNvSpPr/>
          <p:nvPr/>
        </p:nvSpPr>
        <p:spPr>
          <a:xfrm>
            <a:off x="4572000" y="-125"/>
            <a:ext cx="4572000" cy="5143500"/>
          </a:xfrm>
          <a:prstGeom prst="rect">
            <a:avLst/>
          </a:prstGeom>
          <a:solidFill>
            <a:srgbClr val="F3F3F3">
              <a:alpha val="622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61" name="Google Shape;61;p15"/>
          <p:cNvSpPr txBox="1"/>
          <p:nvPr>
            <p:ph idx="1" type="body"/>
          </p:nvPr>
        </p:nvSpPr>
        <p:spPr>
          <a:xfrm>
            <a:off x="311700" y="1437175"/>
            <a:ext cx="3893400" cy="25275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2" name="Google Shape;62;p15"/>
          <p:cNvSpPr txBox="1"/>
          <p:nvPr>
            <p:ph type="title"/>
          </p:nvPr>
        </p:nvSpPr>
        <p:spPr>
          <a:xfrm>
            <a:off x="311700" y="445025"/>
            <a:ext cx="41151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2">
  <p:cSld name="SECTION_TITLE_AND_DESCRIPTION_1_1">
    <p:spTree>
      <p:nvGrpSpPr>
        <p:cNvPr id="63" name="Shape 63"/>
        <p:cNvGrpSpPr/>
        <p:nvPr/>
      </p:nvGrpSpPr>
      <p:grpSpPr>
        <a:xfrm>
          <a:off x="0" y="0"/>
          <a:ext cx="0" cy="0"/>
          <a:chOff x="0" y="0"/>
          <a:chExt cx="0" cy="0"/>
        </a:xfrm>
      </p:grpSpPr>
      <p:sp>
        <p:nvSpPr>
          <p:cNvPr id="64" name="Google Shape;64;p16"/>
          <p:cNvSpPr/>
          <p:nvPr/>
        </p:nvSpPr>
        <p:spPr>
          <a:xfrm>
            <a:off x="4572000" y="-125"/>
            <a:ext cx="4572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66" name="Google Shape;66;p16"/>
          <p:cNvSpPr txBox="1"/>
          <p:nvPr>
            <p:ph idx="1" type="body"/>
          </p:nvPr>
        </p:nvSpPr>
        <p:spPr>
          <a:xfrm>
            <a:off x="311700" y="1437175"/>
            <a:ext cx="3893400" cy="25275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7" name="Google Shape;67;p16"/>
          <p:cNvSpPr txBox="1"/>
          <p:nvPr>
            <p:ph type="title"/>
          </p:nvPr>
        </p:nvSpPr>
        <p:spPr>
          <a:xfrm>
            <a:off x="311700" y="445025"/>
            <a:ext cx="41151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2" name="Shape 72"/>
        <p:cNvGrpSpPr/>
        <p:nvPr/>
      </p:nvGrpSpPr>
      <p:grpSpPr>
        <a:xfrm>
          <a:off x="0" y="0"/>
          <a:ext cx="0" cy="0"/>
          <a:chOff x="0" y="0"/>
          <a:chExt cx="0" cy="0"/>
        </a:xfrm>
      </p:grpSpPr>
      <p:sp>
        <p:nvSpPr>
          <p:cNvPr id="73" name="Google Shape;73;p18"/>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74" name="Google Shape;74;p18"/>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5" name="Google Shape;75;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6" name="Shape 76"/>
        <p:cNvGrpSpPr/>
        <p:nvPr/>
      </p:nvGrpSpPr>
      <p:grpSpPr>
        <a:xfrm>
          <a:off x="0" y="0"/>
          <a:ext cx="0" cy="0"/>
          <a:chOff x="0" y="0"/>
          <a:chExt cx="0" cy="0"/>
        </a:xfrm>
      </p:grpSpPr>
      <p:sp>
        <p:nvSpPr>
          <p:cNvPr id="77" name="Google Shape;77;p19"/>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78" name="Google Shape;78;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9" name="Shape 79"/>
        <p:cNvGrpSpPr/>
        <p:nvPr/>
      </p:nvGrpSpPr>
      <p:grpSpPr>
        <a:xfrm>
          <a:off x="0" y="0"/>
          <a:ext cx="0" cy="0"/>
          <a:chOff x="0" y="0"/>
          <a:chExt cx="0" cy="0"/>
        </a:xfrm>
      </p:grpSpPr>
      <p:sp>
        <p:nvSpPr>
          <p:cNvPr id="80" name="Google Shape;80;p20"/>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1" name="Google Shape;81;p20"/>
          <p:cNvSpPr txBox="1"/>
          <p:nvPr>
            <p:ph idx="1" type="body"/>
          </p:nvPr>
        </p:nvSpPr>
        <p:spPr>
          <a:xfrm>
            <a:off x="311700" y="10000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2" name="Google Shape;82;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3" name="Shape 83"/>
        <p:cNvGrpSpPr/>
        <p:nvPr/>
      </p:nvGrpSpPr>
      <p:grpSpPr>
        <a:xfrm>
          <a:off x="0" y="0"/>
          <a:ext cx="0" cy="0"/>
          <a:chOff x="0" y="0"/>
          <a:chExt cx="0" cy="0"/>
        </a:xfrm>
      </p:grpSpPr>
      <p:sp>
        <p:nvSpPr>
          <p:cNvPr id="84" name="Google Shape;84;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5" name="Google Shape;85;p21"/>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6" name="Google Shape;86;p21"/>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7" name="Google Shape;87;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ramework">
  <p:cSld name="TITLE_AND_TWO_COLUMNS_2">
    <p:spTree>
      <p:nvGrpSpPr>
        <p:cNvPr id="88" name="Shape 88"/>
        <p:cNvGrpSpPr/>
        <p:nvPr/>
      </p:nvGrpSpPr>
      <p:grpSpPr>
        <a:xfrm>
          <a:off x="0" y="0"/>
          <a:ext cx="0" cy="0"/>
          <a:chOff x="0" y="0"/>
          <a:chExt cx="0" cy="0"/>
        </a:xfrm>
      </p:grpSpPr>
      <p:sp>
        <p:nvSpPr>
          <p:cNvPr id="89" name="Google Shape;89;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0" name="Google Shape;90;p22"/>
          <p:cNvSpPr txBox="1"/>
          <p:nvPr>
            <p:ph idx="1" type="body"/>
          </p:nvPr>
        </p:nvSpPr>
        <p:spPr>
          <a:xfrm>
            <a:off x="4832400" y="2207425"/>
            <a:ext cx="3999900" cy="23616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sz="1300"/>
            </a:lvl1pPr>
            <a:lvl2pPr indent="-298450" lvl="1" marL="914400" rtl="0">
              <a:spcBef>
                <a:spcPts val="1600"/>
              </a:spcBef>
              <a:spcAft>
                <a:spcPts val="0"/>
              </a:spcAft>
              <a:buSzPts val="1100"/>
              <a:buChar char="○"/>
              <a:defRPr sz="1100"/>
            </a:lvl2pPr>
            <a:lvl3pPr indent="-298450" lvl="2" marL="1371600" rtl="0">
              <a:spcBef>
                <a:spcPts val="1600"/>
              </a:spcBef>
              <a:spcAft>
                <a:spcPts val="0"/>
              </a:spcAft>
              <a:buSzPts val="1100"/>
              <a:buChar char="■"/>
              <a:defRPr sz="1100"/>
            </a:lvl3pPr>
            <a:lvl4pPr indent="-298450" lvl="3" marL="1828800" rtl="0">
              <a:spcBef>
                <a:spcPts val="1600"/>
              </a:spcBef>
              <a:spcAft>
                <a:spcPts val="0"/>
              </a:spcAft>
              <a:buSzPts val="1100"/>
              <a:buChar char="●"/>
              <a:defRPr sz="1100"/>
            </a:lvl4pPr>
            <a:lvl5pPr indent="-298450" lvl="4" marL="2286000" rtl="0">
              <a:spcBef>
                <a:spcPts val="1600"/>
              </a:spcBef>
              <a:spcAft>
                <a:spcPts val="0"/>
              </a:spcAft>
              <a:buSzPts val="1100"/>
              <a:buChar char="○"/>
              <a:defRPr sz="1100"/>
            </a:lvl5pPr>
            <a:lvl6pPr indent="-298450" lvl="5" marL="2743200" rtl="0">
              <a:spcBef>
                <a:spcPts val="1600"/>
              </a:spcBef>
              <a:spcAft>
                <a:spcPts val="0"/>
              </a:spcAft>
              <a:buSzPts val="1100"/>
              <a:buChar char="■"/>
              <a:defRPr sz="1100"/>
            </a:lvl6pPr>
            <a:lvl7pPr indent="-298450" lvl="6" marL="3200400" rtl="0">
              <a:spcBef>
                <a:spcPts val="1600"/>
              </a:spcBef>
              <a:spcAft>
                <a:spcPts val="0"/>
              </a:spcAft>
              <a:buSzPts val="1100"/>
              <a:buChar char="●"/>
              <a:defRPr sz="1100"/>
            </a:lvl7pPr>
            <a:lvl8pPr indent="-298450" lvl="7" marL="3657600" rtl="0">
              <a:spcBef>
                <a:spcPts val="1600"/>
              </a:spcBef>
              <a:spcAft>
                <a:spcPts val="0"/>
              </a:spcAft>
              <a:buSzPts val="1100"/>
              <a:buChar char="○"/>
              <a:defRPr sz="1100"/>
            </a:lvl8pPr>
            <a:lvl9pPr indent="-298450" lvl="8" marL="4114800" rtl="0">
              <a:spcBef>
                <a:spcPts val="1600"/>
              </a:spcBef>
              <a:spcAft>
                <a:spcPts val="1600"/>
              </a:spcAft>
              <a:buSzPts val="1100"/>
              <a:buChar char="■"/>
              <a:defRPr sz="1100"/>
            </a:lvl9pPr>
          </a:lstStyle>
          <a:p/>
        </p:txBody>
      </p:sp>
      <p:sp>
        <p:nvSpPr>
          <p:cNvPr id="91" name="Google Shape;91;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ew interface">
  <p:cSld name="TITLE_AND_TWO_COLUMNS_1">
    <p:spTree>
      <p:nvGrpSpPr>
        <p:cNvPr id="92" name="Shape 92"/>
        <p:cNvGrpSpPr/>
        <p:nvPr/>
      </p:nvGrpSpPr>
      <p:grpSpPr>
        <a:xfrm>
          <a:off x="0" y="0"/>
          <a:ext cx="0" cy="0"/>
          <a:chOff x="0" y="0"/>
          <a:chExt cx="0" cy="0"/>
        </a:xfrm>
      </p:grpSpPr>
      <p:sp>
        <p:nvSpPr>
          <p:cNvPr id="93" name="Google Shape;93;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4" name="Google Shape;94;p23"/>
          <p:cNvSpPr txBox="1"/>
          <p:nvPr>
            <p:ph idx="1" type="body"/>
          </p:nvPr>
        </p:nvSpPr>
        <p:spPr>
          <a:xfrm>
            <a:off x="311700" y="1152475"/>
            <a:ext cx="52047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95" name="Google Shape;95;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grpSp>
        <p:nvGrpSpPr>
          <p:cNvPr id="96" name="Google Shape;96;p23"/>
          <p:cNvGrpSpPr/>
          <p:nvPr/>
        </p:nvGrpSpPr>
        <p:grpSpPr>
          <a:xfrm>
            <a:off x="7574017" y="208620"/>
            <a:ext cx="1322417" cy="893117"/>
            <a:chOff x="2828775" y="3536625"/>
            <a:chExt cx="1636250" cy="1285800"/>
          </a:xfrm>
        </p:grpSpPr>
        <p:grpSp>
          <p:nvGrpSpPr>
            <p:cNvPr id="97" name="Google Shape;97;p23"/>
            <p:cNvGrpSpPr/>
            <p:nvPr/>
          </p:nvGrpSpPr>
          <p:grpSpPr>
            <a:xfrm>
              <a:off x="2828775" y="3536625"/>
              <a:ext cx="1636250" cy="1285800"/>
              <a:chOff x="2371575" y="3155625"/>
              <a:chExt cx="1636250" cy="1285800"/>
            </a:xfrm>
          </p:grpSpPr>
          <p:sp>
            <p:nvSpPr>
              <p:cNvPr id="98" name="Google Shape;98;p23"/>
              <p:cNvSpPr/>
              <p:nvPr/>
            </p:nvSpPr>
            <p:spPr>
              <a:xfrm>
                <a:off x="2371575" y="3155625"/>
                <a:ext cx="1635900" cy="3714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t>View</a:t>
                </a:r>
                <a:endParaRPr sz="1100"/>
              </a:p>
            </p:txBody>
          </p:sp>
          <p:sp>
            <p:nvSpPr>
              <p:cNvPr id="99" name="Google Shape;99;p23"/>
              <p:cNvSpPr/>
              <p:nvPr/>
            </p:nvSpPr>
            <p:spPr>
              <a:xfrm>
                <a:off x="2371925" y="3835425"/>
                <a:ext cx="1635900" cy="301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1100"/>
                  <a:t>Raw Data</a:t>
                </a:r>
                <a:endParaRPr i="1" sz="1100"/>
              </a:p>
            </p:txBody>
          </p:sp>
          <p:sp>
            <p:nvSpPr>
              <p:cNvPr id="100" name="Google Shape;100;p23"/>
              <p:cNvSpPr/>
              <p:nvPr/>
            </p:nvSpPr>
            <p:spPr>
              <a:xfrm>
                <a:off x="2371925" y="4140225"/>
                <a:ext cx="1635900" cy="301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1100"/>
                  <a:t> Attributes</a:t>
                </a:r>
                <a:endParaRPr i="1" sz="1100"/>
              </a:p>
            </p:txBody>
          </p:sp>
        </p:grpSp>
        <p:sp>
          <p:nvSpPr>
            <p:cNvPr id="101" name="Google Shape;101;p23"/>
            <p:cNvSpPr/>
            <p:nvPr/>
          </p:nvSpPr>
          <p:spPr>
            <a:xfrm>
              <a:off x="2829125" y="3911625"/>
              <a:ext cx="1635900" cy="301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1100"/>
                <a:t>Counts</a:t>
              </a:r>
              <a:endParaRPr i="1" sz="1100"/>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ew interface 1">
  <p:cSld name="TITLE_AND_TWO_COLUMNS_1_1">
    <p:spTree>
      <p:nvGrpSpPr>
        <p:cNvPr id="102" name="Shape 102"/>
        <p:cNvGrpSpPr/>
        <p:nvPr/>
      </p:nvGrpSpPr>
      <p:grpSpPr>
        <a:xfrm>
          <a:off x="0" y="0"/>
          <a:ext cx="0" cy="0"/>
          <a:chOff x="0" y="0"/>
          <a:chExt cx="0" cy="0"/>
        </a:xfrm>
      </p:grpSpPr>
      <p:sp>
        <p:nvSpPr>
          <p:cNvPr id="103" name="Google Shape;103;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4" name="Google Shape;104;p24"/>
          <p:cNvSpPr txBox="1"/>
          <p:nvPr>
            <p:ph idx="1" type="body"/>
          </p:nvPr>
        </p:nvSpPr>
        <p:spPr>
          <a:xfrm>
            <a:off x="311700" y="1152475"/>
            <a:ext cx="45252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05" name="Google Shape;105;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grpSp>
        <p:nvGrpSpPr>
          <p:cNvPr id="106" name="Google Shape;106;p24"/>
          <p:cNvGrpSpPr/>
          <p:nvPr/>
        </p:nvGrpSpPr>
        <p:grpSpPr>
          <a:xfrm>
            <a:off x="7574017" y="208620"/>
            <a:ext cx="1322417" cy="893117"/>
            <a:chOff x="2828775" y="3536625"/>
            <a:chExt cx="1636250" cy="1285800"/>
          </a:xfrm>
        </p:grpSpPr>
        <p:grpSp>
          <p:nvGrpSpPr>
            <p:cNvPr id="107" name="Google Shape;107;p24"/>
            <p:cNvGrpSpPr/>
            <p:nvPr/>
          </p:nvGrpSpPr>
          <p:grpSpPr>
            <a:xfrm>
              <a:off x="2828775" y="3536625"/>
              <a:ext cx="1636250" cy="1285800"/>
              <a:chOff x="2371575" y="3155625"/>
              <a:chExt cx="1636250" cy="1285800"/>
            </a:xfrm>
          </p:grpSpPr>
          <p:sp>
            <p:nvSpPr>
              <p:cNvPr id="108" name="Google Shape;108;p24"/>
              <p:cNvSpPr/>
              <p:nvPr/>
            </p:nvSpPr>
            <p:spPr>
              <a:xfrm>
                <a:off x="2371575" y="3155625"/>
                <a:ext cx="1635900" cy="371400"/>
              </a:xfrm>
              <a:prstGeom prst="roundRect">
                <a:avLst>
                  <a:gd fmla="val 16667" name="adj"/>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t>Refine</a:t>
                </a:r>
                <a:endParaRPr sz="1100"/>
              </a:p>
            </p:txBody>
          </p:sp>
          <p:sp>
            <p:nvSpPr>
              <p:cNvPr id="109" name="Google Shape;109;p24"/>
              <p:cNvSpPr/>
              <p:nvPr/>
            </p:nvSpPr>
            <p:spPr>
              <a:xfrm>
                <a:off x="2371925" y="3835425"/>
                <a:ext cx="1635900" cy="301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1100"/>
                  <a:t>Partition</a:t>
                </a:r>
                <a:endParaRPr i="1" sz="1100"/>
              </a:p>
            </p:txBody>
          </p:sp>
          <p:sp>
            <p:nvSpPr>
              <p:cNvPr id="110" name="Google Shape;110;p24"/>
              <p:cNvSpPr/>
              <p:nvPr/>
            </p:nvSpPr>
            <p:spPr>
              <a:xfrm>
                <a:off x="2371925" y="4140225"/>
                <a:ext cx="1635900" cy="301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1100"/>
                  <a:t>Transform</a:t>
                </a:r>
                <a:endParaRPr i="1" sz="1100"/>
              </a:p>
            </p:txBody>
          </p:sp>
        </p:grpSp>
        <p:sp>
          <p:nvSpPr>
            <p:cNvPr id="111" name="Google Shape;111;p24"/>
            <p:cNvSpPr/>
            <p:nvPr/>
          </p:nvSpPr>
          <p:spPr>
            <a:xfrm>
              <a:off x="2829125" y="3911625"/>
              <a:ext cx="1635900" cy="301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1100"/>
                <a:t>Filter</a:t>
              </a:r>
              <a:endParaRPr i="1" sz="1100"/>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2" name="Shape 112"/>
        <p:cNvGrpSpPr/>
        <p:nvPr/>
      </p:nvGrpSpPr>
      <p:grpSpPr>
        <a:xfrm>
          <a:off x="0" y="0"/>
          <a:ext cx="0" cy="0"/>
          <a:chOff x="0" y="0"/>
          <a:chExt cx="0" cy="0"/>
        </a:xfrm>
      </p:grpSpPr>
      <p:sp>
        <p:nvSpPr>
          <p:cNvPr id="113" name="Google Shape;113;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4" name="Google Shape;114;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15" name="Shape 115"/>
        <p:cNvGrpSpPr/>
        <p:nvPr/>
      </p:nvGrpSpPr>
      <p:grpSpPr>
        <a:xfrm>
          <a:off x="0" y="0"/>
          <a:ext cx="0" cy="0"/>
          <a:chOff x="0" y="0"/>
          <a:chExt cx="0" cy="0"/>
        </a:xfrm>
      </p:grpSpPr>
      <p:sp>
        <p:nvSpPr>
          <p:cNvPr id="116" name="Google Shape;116;p26"/>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17" name="Google Shape;117;p26"/>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18" name="Google Shape;118;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19" name="Shape 119"/>
        <p:cNvGrpSpPr/>
        <p:nvPr/>
      </p:nvGrpSpPr>
      <p:grpSpPr>
        <a:xfrm>
          <a:off x="0" y="0"/>
          <a:ext cx="0" cy="0"/>
          <a:chOff x="0" y="0"/>
          <a:chExt cx="0" cy="0"/>
        </a:xfrm>
      </p:grpSpPr>
      <p:sp>
        <p:nvSpPr>
          <p:cNvPr id="120" name="Google Shape;120;p27"/>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21" name="Google Shape;121;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2" name="Shape 122"/>
        <p:cNvGrpSpPr/>
        <p:nvPr/>
      </p:nvGrpSpPr>
      <p:grpSpPr>
        <a:xfrm>
          <a:off x="0" y="0"/>
          <a:ext cx="0" cy="0"/>
          <a:chOff x="0" y="0"/>
          <a:chExt cx="0" cy="0"/>
        </a:xfrm>
      </p:grpSpPr>
      <p:sp>
        <p:nvSpPr>
          <p:cNvPr id="123" name="Google Shape;123;p2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8"/>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25" name="Google Shape;125;p28"/>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26" name="Google Shape;126;p28"/>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27" name="Google Shape;127;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28" name="Shape 128"/>
        <p:cNvGrpSpPr/>
        <p:nvPr/>
      </p:nvGrpSpPr>
      <p:grpSpPr>
        <a:xfrm>
          <a:off x="0" y="0"/>
          <a:ext cx="0" cy="0"/>
          <a:chOff x="0" y="0"/>
          <a:chExt cx="0" cy="0"/>
        </a:xfrm>
      </p:grpSpPr>
      <p:sp>
        <p:nvSpPr>
          <p:cNvPr id="129" name="Google Shape;129;p29"/>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130" name="Google Shape;130;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31" name="Shape 131"/>
        <p:cNvGrpSpPr/>
        <p:nvPr/>
      </p:nvGrpSpPr>
      <p:grpSpPr>
        <a:xfrm>
          <a:off x="0" y="0"/>
          <a:ext cx="0" cy="0"/>
          <a:chOff x="0" y="0"/>
          <a:chExt cx="0" cy="0"/>
        </a:xfrm>
      </p:grpSpPr>
      <p:sp>
        <p:nvSpPr>
          <p:cNvPr id="132" name="Google Shape;132;p30"/>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33" name="Google Shape;133;p30"/>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34" name="Google Shape;134;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5" name="Shape 135"/>
        <p:cNvGrpSpPr/>
        <p:nvPr/>
      </p:nvGrpSpPr>
      <p:grpSpPr>
        <a:xfrm>
          <a:off x="0" y="0"/>
          <a:ext cx="0" cy="0"/>
          <a:chOff x="0" y="0"/>
          <a:chExt cx="0" cy="0"/>
        </a:xfrm>
      </p:grpSpPr>
      <p:sp>
        <p:nvSpPr>
          <p:cNvPr id="136" name="Google Shape;136;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2" name="Shape 142"/>
        <p:cNvGrpSpPr/>
        <p:nvPr/>
      </p:nvGrpSpPr>
      <p:grpSpPr>
        <a:xfrm>
          <a:off x="0" y="0"/>
          <a:ext cx="0" cy="0"/>
          <a:chOff x="0" y="0"/>
          <a:chExt cx="0" cy="0"/>
        </a:xfrm>
      </p:grpSpPr>
      <p:pic>
        <p:nvPicPr>
          <p:cNvPr id="143" name="Google Shape;143;p33"/>
          <p:cNvPicPr preferRelativeResize="0"/>
          <p:nvPr/>
        </p:nvPicPr>
        <p:blipFill rotWithShape="1">
          <a:blip r:embed="rId2">
            <a:alphaModFix/>
          </a:blip>
          <a:srcRect b="0" l="0" r="0" t="0"/>
          <a:stretch/>
        </p:blipFill>
        <p:spPr>
          <a:xfrm>
            <a:off x="5377779" y="3821906"/>
            <a:ext cx="3766219" cy="1321592"/>
          </a:xfrm>
          <a:prstGeom prst="rect">
            <a:avLst/>
          </a:prstGeom>
          <a:noFill/>
          <a:ln>
            <a:noFill/>
          </a:ln>
        </p:spPr>
      </p:pic>
      <p:cxnSp>
        <p:nvCxnSpPr>
          <p:cNvPr id="144" name="Google Shape;144;p33"/>
          <p:cNvCxnSpPr/>
          <p:nvPr/>
        </p:nvCxnSpPr>
        <p:spPr>
          <a:xfrm>
            <a:off x="529390" y="2643778"/>
            <a:ext cx="8085300" cy="0"/>
          </a:xfrm>
          <a:prstGeom prst="straightConnector1">
            <a:avLst/>
          </a:prstGeom>
          <a:noFill/>
          <a:ln cap="flat" cmpd="sng" w="9525">
            <a:solidFill>
              <a:srgbClr val="D28B32"/>
            </a:solidFill>
            <a:prstDash val="solid"/>
            <a:miter lim="800000"/>
            <a:headEnd len="sm" w="sm" type="none"/>
            <a:tailEnd len="sm" w="sm" type="none"/>
          </a:ln>
        </p:spPr>
      </p:cxnSp>
      <p:pic>
        <p:nvPicPr>
          <p:cNvPr descr="Eurovis 2019" id="145" name="Google Shape;145;p33"/>
          <p:cNvPicPr preferRelativeResize="0"/>
          <p:nvPr/>
        </p:nvPicPr>
        <p:blipFill rotWithShape="1">
          <a:blip r:embed="rId3">
            <a:alphaModFix/>
          </a:blip>
          <a:srcRect b="0" l="0" r="0" t="0"/>
          <a:stretch/>
        </p:blipFill>
        <p:spPr>
          <a:xfrm>
            <a:off x="57551" y="59885"/>
            <a:ext cx="3716940" cy="1470533"/>
          </a:xfrm>
          <a:prstGeom prst="rect">
            <a:avLst/>
          </a:prstGeom>
          <a:noFill/>
          <a:ln>
            <a:noFill/>
          </a:ln>
        </p:spPr>
      </p:pic>
      <p:sp>
        <p:nvSpPr>
          <p:cNvPr id="146" name="Google Shape;146;p33"/>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rgbClr val="21395C"/>
              </a:buClr>
              <a:buSzPts val="4500"/>
              <a:buFont typeface="Arial Narrow"/>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47" name="Google Shape;147;p33"/>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Autofit/>
          </a:bodyPr>
          <a:lstStyle>
            <a:lvl1pPr lvl="0" rtl="0" algn="ctr">
              <a:lnSpc>
                <a:spcPct val="90000"/>
              </a:lnSpc>
              <a:spcBef>
                <a:spcPts val="800"/>
              </a:spcBef>
              <a:spcAft>
                <a:spcPts val="0"/>
              </a:spcAft>
              <a:buSzPts val="1800"/>
              <a:buNone/>
              <a:defRPr sz="1800"/>
            </a:lvl1pPr>
            <a:lvl2pPr lvl="1" rtl="0" algn="ctr">
              <a:lnSpc>
                <a:spcPct val="90000"/>
              </a:lnSpc>
              <a:spcBef>
                <a:spcPts val="400"/>
              </a:spcBef>
              <a:spcAft>
                <a:spcPts val="0"/>
              </a:spcAft>
              <a:buSzPts val="1500"/>
              <a:buNone/>
              <a:defRPr sz="1500"/>
            </a:lvl2pPr>
            <a:lvl3pPr lvl="2" rtl="0" algn="ctr">
              <a:lnSpc>
                <a:spcPct val="90000"/>
              </a:lnSpc>
              <a:spcBef>
                <a:spcPts val="400"/>
              </a:spcBef>
              <a:spcAft>
                <a:spcPts val="0"/>
              </a:spcAft>
              <a:buSzPts val="1400"/>
              <a:buNone/>
              <a:defRPr sz="1400"/>
            </a:lvl3pPr>
            <a:lvl4pPr lvl="3" rtl="0" algn="ctr">
              <a:lnSpc>
                <a:spcPct val="90000"/>
              </a:lnSpc>
              <a:spcBef>
                <a:spcPts val="400"/>
              </a:spcBef>
              <a:spcAft>
                <a:spcPts val="0"/>
              </a:spcAft>
              <a:buSzPts val="1200"/>
              <a:buNone/>
              <a:defRPr sz="1200"/>
            </a:lvl4pPr>
            <a:lvl5pPr lvl="4" rtl="0" algn="ctr">
              <a:lnSpc>
                <a:spcPct val="90000"/>
              </a:lnSpc>
              <a:spcBef>
                <a:spcPts val="400"/>
              </a:spcBef>
              <a:spcAft>
                <a:spcPts val="0"/>
              </a:spcAft>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8" name="Shape 148"/>
        <p:cNvGrpSpPr/>
        <p:nvPr/>
      </p:nvGrpSpPr>
      <p:grpSpPr>
        <a:xfrm>
          <a:off x="0" y="0"/>
          <a:ext cx="0" cy="0"/>
          <a:chOff x="0" y="0"/>
          <a:chExt cx="0" cy="0"/>
        </a:xfrm>
      </p:grpSpPr>
      <p:sp>
        <p:nvSpPr>
          <p:cNvPr id="149" name="Google Shape;149;p3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rgbClr val="21395C"/>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50" name="Google Shape;150;p34"/>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rtl="0" algn="l">
              <a:lnSpc>
                <a:spcPct val="90000"/>
              </a:lnSpc>
              <a:spcBef>
                <a:spcPts val="800"/>
              </a:spcBef>
              <a:spcAft>
                <a:spcPts val="0"/>
              </a:spcAft>
              <a:buClr>
                <a:srgbClr val="D28B32"/>
              </a:buClr>
              <a:buSzPts val="2100"/>
              <a:buFont typeface="Noto Sans Symbols"/>
              <a:buChar char="▪"/>
              <a:defRPr/>
            </a:lvl1pPr>
            <a:lvl2pPr indent="-342900" lvl="1" marL="914400" rtl="0" algn="l">
              <a:lnSpc>
                <a:spcPct val="90000"/>
              </a:lnSpc>
              <a:spcBef>
                <a:spcPts val="400"/>
              </a:spcBef>
              <a:spcAft>
                <a:spcPts val="0"/>
              </a:spcAft>
              <a:buClr>
                <a:srgbClr val="D28B32"/>
              </a:buClr>
              <a:buSzPts val="1800"/>
              <a:buFont typeface="Noto Sans Symbols"/>
              <a:buChar char="▪"/>
              <a:defRPr/>
            </a:lvl2pPr>
            <a:lvl3pPr indent="-323850" lvl="2" marL="1371600" rtl="0" algn="l">
              <a:lnSpc>
                <a:spcPct val="90000"/>
              </a:lnSpc>
              <a:spcBef>
                <a:spcPts val="400"/>
              </a:spcBef>
              <a:spcAft>
                <a:spcPts val="0"/>
              </a:spcAft>
              <a:buClr>
                <a:srgbClr val="D28B32"/>
              </a:buClr>
              <a:buSzPts val="1500"/>
              <a:buFont typeface="Noto Sans Symbols"/>
              <a:buChar char="▪"/>
              <a:defRPr/>
            </a:lvl3pPr>
            <a:lvl4pPr indent="-317500" lvl="3" marL="1828800" rtl="0" algn="l">
              <a:lnSpc>
                <a:spcPct val="90000"/>
              </a:lnSpc>
              <a:spcBef>
                <a:spcPts val="400"/>
              </a:spcBef>
              <a:spcAft>
                <a:spcPts val="0"/>
              </a:spcAft>
              <a:buClr>
                <a:srgbClr val="D28B32"/>
              </a:buClr>
              <a:buSzPts val="1400"/>
              <a:buFont typeface="Noto Sans Symbols"/>
              <a:buChar char="▪"/>
              <a:defRPr/>
            </a:lvl4pPr>
            <a:lvl5pPr indent="-317500" lvl="4" marL="2286000" rtl="0" algn="l">
              <a:lnSpc>
                <a:spcPct val="90000"/>
              </a:lnSpc>
              <a:spcBef>
                <a:spcPts val="400"/>
              </a:spcBef>
              <a:spcAft>
                <a:spcPts val="0"/>
              </a:spcAft>
              <a:buClr>
                <a:srgbClr val="D28B32"/>
              </a:buClr>
              <a:buSzPts val="1400"/>
              <a:buFont typeface="Noto Sans Symbols"/>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1" name="Shape 151"/>
        <p:cNvGrpSpPr/>
        <p:nvPr/>
      </p:nvGrpSpPr>
      <p:grpSpPr>
        <a:xfrm>
          <a:off x="0" y="0"/>
          <a:ext cx="0" cy="0"/>
          <a:chOff x="0" y="0"/>
          <a:chExt cx="0" cy="0"/>
        </a:xfrm>
      </p:grpSpPr>
      <p:sp>
        <p:nvSpPr>
          <p:cNvPr id="152" name="Google Shape;152;p35"/>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rgbClr val="21395C"/>
              </a:buClr>
              <a:buSzPts val="4500"/>
              <a:buFont typeface="Arial Narrow"/>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53" name="Google Shape;153;p35"/>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1800"/>
              <a:buNone/>
              <a:defRPr sz="1800">
                <a:solidFill>
                  <a:srgbClr val="98A4AE"/>
                </a:solidFill>
              </a:defRPr>
            </a:lvl1pPr>
            <a:lvl2pPr indent="-228600" lvl="1" marL="914400" rtl="0" algn="l">
              <a:lnSpc>
                <a:spcPct val="90000"/>
              </a:lnSpc>
              <a:spcBef>
                <a:spcPts val="400"/>
              </a:spcBef>
              <a:spcAft>
                <a:spcPts val="0"/>
              </a:spcAft>
              <a:buSzPts val="1500"/>
              <a:buNone/>
              <a:defRPr sz="1500">
                <a:solidFill>
                  <a:srgbClr val="888888"/>
                </a:solidFill>
              </a:defRPr>
            </a:lvl2pPr>
            <a:lvl3pPr indent="-228600" lvl="2" marL="1371600" rtl="0" algn="l">
              <a:lnSpc>
                <a:spcPct val="90000"/>
              </a:lnSpc>
              <a:spcBef>
                <a:spcPts val="400"/>
              </a:spcBef>
              <a:spcAft>
                <a:spcPts val="0"/>
              </a:spcAft>
              <a:buSzPts val="1400"/>
              <a:buNone/>
              <a:defRPr sz="1400">
                <a:solidFill>
                  <a:srgbClr val="888888"/>
                </a:solidFill>
              </a:defRPr>
            </a:lvl3pPr>
            <a:lvl4pPr indent="-228600" lvl="3" marL="1828800" rtl="0" algn="l">
              <a:lnSpc>
                <a:spcPct val="90000"/>
              </a:lnSpc>
              <a:spcBef>
                <a:spcPts val="400"/>
              </a:spcBef>
              <a:spcAft>
                <a:spcPts val="0"/>
              </a:spcAft>
              <a:buSzPts val="1200"/>
              <a:buNone/>
              <a:defRPr sz="1200">
                <a:solidFill>
                  <a:srgbClr val="888888"/>
                </a:solidFill>
              </a:defRPr>
            </a:lvl4pPr>
            <a:lvl5pPr indent="-228600" lvl="4" marL="2286000" rtl="0" algn="l">
              <a:lnSpc>
                <a:spcPct val="90000"/>
              </a:lnSpc>
              <a:spcBef>
                <a:spcPts val="400"/>
              </a:spcBef>
              <a:spcAft>
                <a:spcPts val="0"/>
              </a:spcAft>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4" name="Shape 154"/>
        <p:cNvGrpSpPr/>
        <p:nvPr/>
      </p:nvGrpSpPr>
      <p:grpSpPr>
        <a:xfrm>
          <a:off x="0" y="0"/>
          <a:ext cx="0" cy="0"/>
          <a:chOff x="0" y="0"/>
          <a:chExt cx="0" cy="0"/>
        </a:xfrm>
      </p:grpSpPr>
      <p:sp>
        <p:nvSpPr>
          <p:cNvPr id="155" name="Google Shape;155;p3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rgbClr val="21395C"/>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6" name="Shape 156"/>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57" name="Shape 157"/>
        <p:cNvGrpSpPr/>
        <p:nvPr/>
      </p:nvGrpSpPr>
      <p:grpSpPr>
        <a:xfrm>
          <a:off x="0" y="0"/>
          <a:ext cx="0" cy="0"/>
          <a:chOff x="0" y="0"/>
          <a:chExt cx="0" cy="0"/>
        </a:xfrm>
      </p:grpSpPr>
      <p:sp>
        <p:nvSpPr>
          <p:cNvPr id="158" name="Google Shape;158;p38"/>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rgbClr val="21395C"/>
              </a:buClr>
              <a:buSzPts val="2400"/>
              <a:buFont typeface="Arial Narrow"/>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59" name="Google Shape;159;p38"/>
          <p:cNvSpPr/>
          <p:nvPr>
            <p:ph idx="2" type="pic"/>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rgbClr val="D28B32"/>
              </a:buClr>
              <a:buSzPts val="2400"/>
              <a:buFont typeface="Noto Sans Symbols"/>
              <a:buNone/>
              <a:defRPr b="0" i="0" sz="2400" u="none" cap="none" strike="noStrike">
                <a:solidFill>
                  <a:srgbClr val="21395C"/>
                </a:solidFill>
                <a:latin typeface="Arial Narrow"/>
                <a:ea typeface="Arial Narrow"/>
                <a:cs typeface="Arial Narrow"/>
                <a:sym typeface="Arial Narrow"/>
              </a:defRPr>
            </a:lvl1pPr>
            <a:lvl2pPr lvl="1" marR="0" rtl="0" algn="l">
              <a:lnSpc>
                <a:spcPct val="90000"/>
              </a:lnSpc>
              <a:spcBef>
                <a:spcPts val="400"/>
              </a:spcBef>
              <a:spcAft>
                <a:spcPts val="0"/>
              </a:spcAft>
              <a:buClr>
                <a:srgbClr val="D28B32"/>
              </a:buClr>
              <a:buSzPts val="2100"/>
              <a:buFont typeface="Noto Sans Symbols"/>
              <a:buNone/>
              <a:defRPr b="0" i="0" sz="2100" u="none" cap="none" strike="noStrike">
                <a:solidFill>
                  <a:srgbClr val="21395C"/>
                </a:solidFill>
                <a:latin typeface="Arial Narrow"/>
                <a:ea typeface="Arial Narrow"/>
                <a:cs typeface="Arial Narrow"/>
                <a:sym typeface="Arial Narrow"/>
              </a:defRPr>
            </a:lvl2pPr>
            <a:lvl3pPr lvl="2" marR="0" rtl="0" algn="l">
              <a:lnSpc>
                <a:spcPct val="90000"/>
              </a:lnSpc>
              <a:spcBef>
                <a:spcPts val="400"/>
              </a:spcBef>
              <a:spcAft>
                <a:spcPts val="0"/>
              </a:spcAft>
              <a:buClr>
                <a:srgbClr val="D28B32"/>
              </a:buClr>
              <a:buSzPts val="1800"/>
              <a:buFont typeface="Noto Sans Symbols"/>
              <a:buNone/>
              <a:defRPr b="0" i="0" sz="1800" u="none" cap="none" strike="noStrike">
                <a:solidFill>
                  <a:srgbClr val="21395C"/>
                </a:solidFill>
                <a:latin typeface="Arial Narrow"/>
                <a:ea typeface="Arial Narrow"/>
                <a:cs typeface="Arial Narrow"/>
                <a:sym typeface="Arial Narrow"/>
              </a:defRPr>
            </a:lvl3pPr>
            <a:lvl4pPr lvl="3" marR="0" rtl="0" algn="l">
              <a:lnSpc>
                <a:spcPct val="90000"/>
              </a:lnSpc>
              <a:spcBef>
                <a:spcPts val="400"/>
              </a:spcBef>
              <a:spcAft>
                <a:spcPts val="0"/>
              </a:spcAft>
              <a:buClr>
                <a:srgbClr val="D28B32"/>
              </a:buClr>
              <a:buSzPts val="1500"/>
              <a:buFont typeface="Noto Sans Symbols"/>
              <a:buNone/>
              <a:defRPr b="0" i="0" sz="1500" u="none" cap="none" strike="noStrike">
                <a:solidFill>
                  <a:srgbClr val="21395C"/>
                </a:solidFill>
                <a:latin typeface="Arial Narrow"/>
                <a:ea typeface="Arial Narrow"/>
                <a:cs typeface="Arial Narrow"/>
                <a:sym typeface="Arial Narrow"/>
              </a:defRPr>
            </a:lvl4pPr>
            <a:lvl5pPr lvl="4" marR="0" rtl="0" algn="l">
              <a:lnSpc>
                <a:spcPct val="90000"/>
              </a:lnSpc>
              <a:spcBef>
                <a:spcPts val="400"/>
              </a:spcBef>
              <a:spcAft>
                <a:spcPts val="0"/>
              </a:spcAft>
              <a:buClr>
                <a:srgbClr val="D28B32"/>
              </a:buClr>
              <a:buSzPts val="1500"/>
              <a:buFont typeface="Noto Sans Symbols"/>
              <a:buNone/>
              <a:defRPr b="0" i="0" sz="1500" u="none" cap="none" strike="noStrike">
                <a:solidFill>
                  <a:srgbClr val="21395C"/>
                </a:solidFill>
                <a:latin typeface="Arial Narrow"/>
                <a:ea typeface="Arial Narrow"/>
                <a:cs typeface="Arial Narrow"/>
                <a:sym typeface="Arial Narrow"/>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160" name="Google Shape;160;p38"/>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1200"/>
              <a:buNone/>
              <a:defRPr sz="1200">
                <a:solidFill>
                  <a:srgbClr val="98A4AE"/>
                </a:solidFill>
              </a:defRPr>
            </a:lvl1pPr>
            <a:lvl2pPr indent="-228600" lvl="1" marL="914400" rtl="0" algn="l">
              <a:lnSpc>
                <a:spcPct val="90000"/>
              </a:lnSpc>
              <a:spcBef>
                <a:spcPts val="400"/>
              </a:spcBef>
              <a:spcAft>
                <a:spcPts val="0"/>
              </a:spcAft>
              <a:buSzPts val="1100"/>
              <a:buNone/>
              <a:defRPr sz="1100"/>
            </a:lvl2pPr>
            <a:lvl3pPr indent="-228600" lvl="2" marL="1371600" rtl="0" algn="l">
              <a:lnSpc>
                <a:spcPct val="90000"/>
              </a:lnSpc>
              <a:spcBef>
                <a:spcPts val="400"/>
              </a:spcBef>
              <a:spcAft>
                <a:spcPts val="0"/>
              </a:spcAft>
              <a:buSzPts val="900"/>
              <a:buNone/>
              <a:defRPr sz="900"/>
            </a:lvl3pPr>
            <a:lvl4pPr indent="-228600" lvl="3" marL="1828800" rtl="0" algn="l">
              <a:lnSpc>
                <a:spcPct val="90000"/>
              </a:lnSpc>
              <a:spcBef>
                <a:spcPts val="400"/>
              </a:spcBef>
              <a:spcAft>
                <a:spcPts val="0"/>
              </a:spcAft>
              <a:buSzPts val="800"/>
              <a:buNone/>
              <a:defRPr sz="800"/>
            </a:lvl4pPr>
            <a:lvl5pPr indent="-228600" lvl="4" marL="2286000" rtl="0" algn="l">
              <a:lnSpc>
                <a:spcPct val="90000"/>
              </a:lnSpc>
              <a:spcBef>
                <a:spcPts val="400"/>
              </a:spcBef>
              <a:spcAft>
                <a:spcPts val="0"/>
              </a:spcAft>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0" Type="http://schemas.openxmlformats.org/officeDocument/2006/relationships/slideLayout" Target="../slideLayouts/slideLayout25.xml"/><Relationship Id="rId13" Type="http://schemas.openxmlformats.org/officeDocument/2006/relationships/slideLayout" Target="../slideLayouts/slideLayout28.xml"/><Relationship Id="rId12" Type="http://schemas.openxmlformats.org/officeDocument/2006/relationships/slideLayout" Target="../slideLayouts/slideLayout27.xml"/><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5" Type="http://schemas.openxmlformats.org/officeDocument/2006/relationships/theme" Target="../theme/theme4.xml"/><Relationship Id="rId14" Type="http://schemas.openxmlformats.org/officeDocument/2006/relationships/slideLayout" Target="../slideLayouts/slideLayout2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2.png"/><Relationship Id="rId3" Type="http://schemas.openxmlformats.org/officeDocument/2006/relationships/slideLayout" Target="../slideLayouts/slideLayout30.xml"/><Relationship Id="rId4" Type="http://schemas.openxmlformats.org/officeDocument/2006/relationships/slideLayout" Target="../slideLayouts/slideLayout31.xml"/><Relationship Id="rId9" Type="http://schemas.openxmlformats.org/officeDocument/2006/relationships/theme" Target="../theme/theme1.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68" name="Shape 68"/>
        <p:cNvGrpSpPr/>
        <p:nvPr/>
      </p:nvGrpSpPr>
      <p:grpSpPr>
        <a:xfrm>
          <a:off x="0" y="0"/>
          <a:ext cx="0" cy="0"/>
          <a:chOff x="0" y="0"/>
          <a:chExt cx="0" cy="0"/>
        </a:xfrm>
      </p:grpSpPr>
      <p:sp>
        <p:nvSpPr>
          <p:cNvPr id="69" name="Google Shape;69;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0" name="Google Shape;70;p1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71" name="Google Shape;71;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7" name="Shape 137"/>
        <p:cNvGrpSpPr/>
        <p:nvPr/>
      </p:nvGrpSpPr>
      <p:grpSpPr>
        <a:xfrm>
          <a:off x="0" y="0"/>
          <a:ext cx="0" cy="0"/>
          <a:chOff x="0" y="0"/>
          <a:chExt cx="0" cy="0"/>
        </a:xfrm>
      </p:grpSpPr>
      <p:sp>
        <p:nvSpPr>
          <p:cNvPr id="138" name="Google Shape;138;p32"/>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rgbClr val="21395C"/>
              </a:buClr>
              <a:buSzPts val="3300"/>
              <a:buFont typeface="Arial Narrow"/>
              <a:buNone/>
              <a:defRPr b="0" i="0" sz="3300" u="none" cap="none" strike="noStrike">
                <a:solidFill>
                  <a:srgbClr val="21395C"/>
                </a:solidFill>
                <a:latin typeface="Arial Narrow"/>
                <a:ea typeface="Arial Narrow"/>
                <a:cs typeface="Arial Narrow"/>
                <a:sym typeface="Arial Narrow"/>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39" name="Google Shape;139;p32"/>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rgbClr val="D28B32"/>
              </a:buClr>
              <a:buSzPts val="2100"/>
              <a:buFont typeface="Noto Sans Symbols"/>
              <a:buChar char="▪"/>
              <a:defRPr b="0" i="0" sz="2100" u="none" cap="none" strike="noStrike">
                <a:solidFill>
                  <a:srgbClr val="21395C"/>
                </a:solidFill>
                <a:latin typeface="Arial Narrow"/>
                <a:ea typeface="Arial Narrow"/>
                <a:cs typeface="Arial Narrow"/>
                <a:sym typeface="Arial Narrow"/>
              </a:defRPr>
            </a:lvl1pPr>
            <a:lvl2pPr indent="-342900" lvl="1" marL="914400" marR="0" rtl="0" algn="l">
              <a:lnSpc>
                <a:spcPct val="90000"/>
              </a:lnSpc>
              <a:spcBef>
                <a:spcPts val="400"/>
              </a:spcBef>
              <a:spcAft>
                <a:spcPts val="0"/>
              </a:spcAft>
              <a:buClr>
                <a:srgbClr val="D28B32"/>
              </a:buClr>
              <a:buSzPts val="1800"/>
              <a:buFont typeface="Noto Sans Symbols"/>
              <a:buChar char="▪"/>
              <a:defRPr b="0" i="0" sz="1800" u="none" cap="none" strike="noStrike">
                <a:solidFill>
                  <a:srgbClr val="21395C"/>
                </a:solidFill>
                <a:latin typeface="Arial Narrow"/>
                <a:ea typeface="Arial Narrow"/>
                <a:cs typeface="Arial Narrow"/>
                <a:sym typeface="Arial Narrow"/>
              </a:defRPr>
            </a:lvl2pPr>
            <a:lvl3pPr indent="-323850" lvl="2" marL="1371600" marR="0" rtl="0" algn="l">
              <a:lnSpc>
                <a:spcPct val="90000"/>
              </a:lnSpc>
              <a:spcBef>
                <a:spcPts val="400"/>
              </a:spcBef>
              <a:spcAft>
                <a:spcPts val="0"/>
              </a:spcAft>
              <a:buClr>
                <a:srgbClr val="D28B32"/>
              </a:buClr>
              <a:buSzPts val="1500"/>
              <a:buFont typeface="Noto Sans Symbols"/>
              <a:buChar char="▪"/>
              <a:defRPr b="0" i="0" sz="1500" u="none" cap="none" strike="noStrike">
                <a:solidFill>
                  <a:srgbClr val="21395C"/>
                </a:solidFill>
                <a:latin typeface="Arial Narrow"/>
                <a:ea typeface="Arial Narrow"/>
                <a:cs typeface="Arial Narrow"/>
                <a:sym typeface="Arial Narrow"/>
              </a:defRPr>
            </a:lvl3pPr>
            <a:lvl4pPr indent="-317500" lvl="3" marL="1828800" marR="0" rtl="0" algn="l">
              <a:lnSpc>
                <a:spcPct val="90000"/>
              </a:lnSpc>
              <a:spcBef>
                <a:spcPts val="400"/>
              </a:spcBef>
              <a:spcAft>
                <a:spcPts val="0"/>
              </a:spcAft>
              <a:buClr>
                <a:srgbClr val="D28B32"/>
              </a:buClr>
              <a:buSzPts val="1400"/>
              <a:buFont typeface="Noto Sans Symbols"/>
              <a:buChar char="▪"/>
              <a:defRPr b="0" i="0" sz="1400" u="none" cap="none" strike="noStrike">
                <a:solidFill>
                  <a:srgbClr val="21395C"/>
                </a:solidFill>
                <a:latin typeface="Arial Narrow"/>
                <a:ea typeface="Arial Narrow"/>
                <a:cs typeface="Arial Narrow"/>
                <a:sym typeface="Arial Narrow"/>
              </a:defRPr>
            </a:lvl4pPr>
            <a:lvl5pPr indent="-317500" lvl="4" marL="2286000" marR="0" rtl="0" algn="l">
              <a:lnSpc>
                <a:spcPct val="90000"/>
              </a:lnSpc>
              <a:spcBef>
                <a:spcPts val="400"/>
              </a:spcBef>
              <a:spcAft>
                <a:spcPts val="0"/>
              </a:spcAft>
              <a:buClr>
                <a:srgbClr val="D28B32"/>
              </a:buClr>
              <a:buSzPts val="1400"/>
              <a:buFont typeface="Noto Sans Symbols"/>
              <a:buChar char="▪"/>
              <a:defRPr b="0" i="0" sz="1400" u="none" cap="none" strike="noStrike">
                <a:solidFill>
                  <a:srgbClr val="21395C"/>
                </a:solidFill>
                <a:latin typeface="Arial Narrow"/>
                <a:ea typeface="Arial Narrow"/>
                <a:cs typeface="Arial Narrow"/>
                <a:sym typeface="Arial Narrow"/>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pic>
        <p:nvPicPr>
          <p:cNvPr id="140" name="Google Shape;140;p32"/>
          <p:cNvPicPr preferRelativeResize="0"/>
          <p:nvPr/>
        </p:nvPicPr>
        <p:blipFill rotWithShape="1">
          <a:blip r:embed="rId1">
            <a:alphaModFix/>
          </a:blip>
          <a:srcRect b="0" l="0" r="0" t="0"/>
          <a:stretch/>
        </p:blipFill>
        <p:spPr>
          <a:xfrm>
            <a:off x="6673804" y="4271963"/>
            <a:ext cx="2470194" cy="866810"/>
          </a:xfrm>
          <a:prstGeom prst="rect">
            <a:avLst/>
          </a:prstGeom>
          <a:noFill/>
          <a:ln>
            <a:noFill/>
          </a:ln>
        </p:spPr>
      </p:pic>
      <p:pic>
        <p:nvPicPr>
          <p:cNvPr id="141" name="Google Shape;141;p32"/>
          <p:cNvPicPr preferRelativeResize="0"/>
          <p:nvPr/>
        </p:nvPicPr>
        <p:blipFill rotWithShape="1">
          <a:blip r:embed="rId2">
            <a:alphaModFix/>
          </a:blip>
          <a:srcRect b="0" l="0" r="0" t="0"/>
          <a:stretch/>
        </p:blipFill>
        <p:spPr>
          <a:xfrm>
            <a:off x="8407301" y="4517398"/>
            <a:ext cx="596726" cy="59672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7" r:id="rId3"/>
    <p:sldLayoutId id="2147483678" r:id="rId4"/>
    <p:sldLayoutId id="2147483679" r:id="rId5"/>
    <p:sldLayoutId id="2147483680" r:id="rId6"/>
    <p:sldLayoutId id="2147483681" r:id="rId7"/>
    <p:sldLayoutId id="2147483682"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1.png"/><Relationship Id="rId5"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7.jpg"/><Relationship Id="rId5"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7.jpg"/><Relationship Id="rId5"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7.jpg"/><Relationship Id="rId5"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image" Target="../media/image7.jpg"/><Relationship Id="rId5"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3.pn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3.pn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3.png"/><Relationship Id="rId4" Type="http://schemas.openxmlformats.org/officeDocument/2006/relationships/image" Target="../media/image7.jp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16.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5.xml"/><Relationship Id="rId3" Type="http://schemas.openxmlformats.org/officeDocument/2006/relationships/image" Target="../media/image1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6.xml"/><Relationship Id="rId3" Type="http://schemas.openxmlformats.org/officeDocument/2006/relationships/image" Target="../media/image2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7.xml"/><Relationship Id="rId3" Type="http://schemas.openxmlformats.org/officeDocument/2006/relationships/image" Target="../media/image2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8.xml"/><Relationship Id="rId3" Type="http://schemas.openxmlformats.org/officeDocument/2006/relationships/image" Target="../media/image18.png"/><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9.xml"/><Relationship Id="rId3"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0.xml"/><Relationship Id="rId3" Type="http://schemas.openxmlformats.org/officeDocument/2006/relationships/image" Target="../media/image23.png"/><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1.xml"/><Relationship Id="rId3" Type="http://schemas.openxmlformats.org/officeDocument/2006/relationships/image" Target="../media/image2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2.xml"/><Relationship Id="rId3" Type="http://schemas.openxmlformats.org/officeDocument/2006/relationships/image" Target="../media/image1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 Id="rId3" Type="http://schemas.openxmlformats.org/officeDocument/2006/relationships/image" Target="../media/image2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2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2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2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image" Target="../media/image1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3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hyperlink" Target="https://www.youtube.com/watch?v=TobYDFeISOg&amp;t=20s" TargetMode="External"/><Relationship Id="rId4" Type="http://schemas.openxmlformats.org/officeDocument/2006/relationships/hyperlink" Target="http://www.youtube.com/watch?v=TobYDFeISOg" TargetMode="External"/><Relationship Id="rId5" Type="http://schemas.openxmlformats.org/officeDocument/2006/relationships/image" Target="../media/image24.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4.xml"/><Relationship Id="rId3" Type="http://schemas.openxmlformats.org/officeDocument/2006/relationships/image" Target="../media/image33.png"/><Relationship Id="rId4" Type="http://schemas.openxmlformats.org/officeDocument/2006/relationships/image" Target="../media/image2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5.xml"/><Relationship Id="rId3" Type="http://schemas.openxmlformats.org/officeDocument/2006/relationships/image" Target="../media/image3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6.xml"/><Relationship Id="rId3" Type="http://schemas.openxmlformats.org/officeDocument/2006/relationships/image" Target="../media/image3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7.xml"/><Relationship Id="rId3" Type="http://schemas.openxmlformats.org/officeDocument/2006/relationships/image" Target="../media/image3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8.xml"/><Relationship Id="rId3" Type="http://schemas.openxmlformats.org/officeDocument/2006/relationships/image" Target="../media/image3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0.xml"/><Relationship Id="rId3" Type="http://schemas.openxmlformats.org/officeDocument/2006/relationships/image" Target="../media/image30.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3.xml"/><Relationship Id="rId3" Type="http://schemas.openxmlformats.org/officeDocument/2006/relationships/image" Target="../media/image19.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4.xml"/><Relationship Id="rId3" Type="http://schemas.openxmlformats.org/officeDocument/2006/relationships/image" Target="../media/image39.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5.xml"/><Relationship Id="rId3" Type="http://schemas.openxmlformats.org/officeDocument/2006/relationships/image" Target="../media/image34.png"/></Relationships>
</file>

<file path=ppt/slides/_rels/slide66.xml.rels><?xml version="1.0" encoding="UTF-8" standalone="yes"?><Relationships xmlns="http://schemas.openxmlformats.org/package/2006/relationships"><Relationship Id="rId10" Type="http://schemas.openxmlformats.org/officeDocument/2006/relationships/image" Target="../media/image27.png"/><Relationship Id="rId1" Type="http://schemas.openxmlformats.org/officeDocument/2006/relationships/slideLayout" Target="../slideLayouts/slideLayout4.xml"/><Relationship Id="rId2" Type="http://schemas.openxmlformats.org/officeDocument/2006/relationships/notesSlide" Target="../notesSlides/notesSlide66.xml"/><Relationship Id="rId3" Type="http://schemas.openxmlformats.org/officeDocument/2006/relationships/hyperlink" Target="mailto:tmm@cs.ubc.ca" TargetMode="External"/><Relationship Id="rId4" Type="http://schemas.openxmlformats.org/officeDocument/2006/relationships/hyperlink" Target="http://www.cs.ubc.ca/labs/imager/tr/2019/segmentifier/" TargetMode="External"/><Relationship Id="rId9" Type="http://schemas.openxmlformats.org/officeDocument/2006/relationships/image" Target="../media/image1.png"/><Relationship Id="rId5" Type="http://schemas.openxmlformats.org/officeDocument/2006/relationships/image" Target="../media/image39.png"/><Relationship Id="rId6" Type="http://schemas.openxmlformats.org/officeDocument/2006/relationships/image" Target="../media/image26.png"/><Relationship Id="rId7" Type="http://schemas.openxmlformats.org/officeDocument/2006/relationships/image" Target="../media/image9.png"/><Relationship Id="rId8" Type="http://schemas.openxmlformats.org/officeDocument/2006/relationships/image" Target="../media/image5.png"/></Relationships>
</file>

<file path=ppt/slides/_rels/slide67.xml.rels><?xml version="1.0" encoding="UTF-8" standalone="yes"?><Relationships xmlns="http://schemas.openxmlformats.org/package/2006/relationships"><Relationship Id="rId10" Type="http://schemas.openxmlformats.org/officeDocument/2006/relationships/image" Target="../media/image39.png"/><Relationship Id="rId1" Type="http://schemas.openxmlformats.org/officeDocument/2006/relationships/slideLayout" Target="../slideLayouts/slideLayout4.xml"/><Relationship Id="rId2" Type="http://schemas.openxmlformats.org/officeDocument/2006/relationships/notesSlide" Target="../notesSlides/notesSlide67.xml"/><Relationship Id="rId3" Type="http://schemas.openxmlformats.org/officeDocument/2006/relationships/hyperlink" Target="mailto:tmm@cs.ubc.ca" TargetMode="External"/><Relationship Id="rId4" Type="http://schemas.openxmlformats.org/officeDocument/2006/relationships/hyperlink" Target="http://www.cs.ubc.ca/labs/imager/tr/2019/segmentifier/" TargetMode="External"/><Relationship Id="rId9" Type="http://schemas.openxmlformats.org/officeDocument/2006/relationships/image" Target="../media/image1.png"/><Relationship Id="rId5" Type="http://schemas.openxmlformats.org/officeDocument/2006/relationships/image" Target="../media/image26.png"/><Relationship Id="rId6" Type="http://schemas.openxmlformats.org/officeDocument/2006/relationships/image" Target="../media/image31.png"/><Relationship Id="rId7" Type="http://schemas.openxmlformats.org/officeDocument/2006/relationships/image" Target="../media/image9.png"/><Relationship Id="rId8" Type="http://schemas.openxmlformats.org/officeDocument/2006/relationships/image" Target="../media/image5.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9.xml"/><Relationship Id="rId3" Type="http://schemas.openxmlformats.org/officeDocument/2006/relationships/image" Target="../media/image3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0.xml"/><Relationship Id="rId3" Type="http://schemas.openxmlformats.org/officeDocument/2006/relationships/image" Target="../media/image32.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6.xml"/><Relationship Id="rId3" Type="http://schemas.openxmlformats.org/officeDocument/2006/relationships/image" Target="../media/image29.jp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xml"/><Relationship Id="rId3" Type="http://schemas.openxmlformats.org/officeDocument/2006/relationships/hyperlink" Target="http://drive.google.com/file/d/1O1YtMuybqwk40h44MVEkiz2K8l4FlfZg/view" TargetMode="External"/><Relationship Id="rId4" Type="http://schemas.openxmlformats.org/officeDocument/2006/relationships/image" Target="../media/image25.png"/><Relationship Id="rId5" Type="http://schemas.openxmlformats.org/officeDocument/2006/relationships/hyperlink" Target="https://www.youtube.com/watch?v=TobYDFeISOg&amp;t=24s" TargetMode="Externa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9.xml"/><Relationship Id="rId3" Type="http://schemas.openxmlformats.org/officeDocument/2006/relationships/image" Target="../media/image35.png"/><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4.xml"/><Relationship Id="rId3" Type="http://schemas.openxmlformats.org/officeDocument/2006/relationships/image" Target="../media/image20.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6.xml"/><Relationship Id="rId3" Type="http://schemas.openxmlformats.org/officeDocument/2006/relationships/image" Target="../media/image38.png"/><Relationship Id="rId4" Type="http://schemas.openxmlformats.org/officeDocument/2006/relationships/image" Target="../media/image36.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7.xml"/><Relationship Id="rId3"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39"/>
          <p:cNvSpPr txBox="1"/>
          <p:nvPr>
            <p:ph type="ctrTitle"/>
          </p:nvPr>
        </p:nvSpPr>
        <p:spPr>
          <a:xfrm>
            <a:off x="1143000" y="1393256"/>
            <a:ext cx="6858000" cy="1239300"/>
          </a:xfrm>
          <a:prstGeom prst="rect">
            <a:avLst/>
          </a:prstGeom>
          <a:noFill/>
          <a:ln>
            <a:noFill/>
          </a:ln>
        </p:spPr>
        <p:txBody>
          <a:bodyPr anchorCtr="0" anchor="b" bIns="34275" lIns="68575" spcFirstLastPara="1" rIns="68575" wrap="square" tIns="34275">
            <a:noAutofit/>
          </a:bodyPr>
          <a:lstStyle/>
          <a:p>
            <a:pPr indent="0" lvl="0" marL="0" rtl="0" algn="ctr">
              <a:lnSpc>
                <a:spcPct val="90000"/>
              </a:lnSpc>
              <a:spcBef>
                <a:spcPts val="0"/>
              </a:spcBef>
              <a:spcAft>
                <a:spcPts val="0"/>
              </a:spcAft>
              <a:buClr>
                <a:srgbClr val="21395C"/>
              </a:buClr>
              <a:buSzPts val="4500"/>
              <a:buFont typeface="Arial Narrow"/>
              <a:buNone/>
            </a:pPr>
            <a:r>
              <a:rPr lang="en" sz="4000"/>
              <a:t>Segmentifier: Interactive Refinement of Clickstream Data</a:t>
            </a:r>
            <a:endParaRPr sz="4000">
              <a:solidFill>
                <a:srgbClr val="21395C"/>
              </a:solidFill>
              <a:latin typeface="Arial Narrow"/>
              <a:ea typeface="Arial Narrow"/>
              <a:cs typeface="Arial Narrow"/>
              <a:sym typeface="Arial Narrow"/>
            </a:endParaRPr>
          </a:p>
        </p:txBody>
      </p:sp>
      <p:sp>
        <p:nvSpPr>
          <p:cNvPr id="166" name="Google Shape;166;p39"/>
          <p:cNvSpPr txBox="1"/>
          <p:nvPr>
            <p:ph idx="1" type="subTitle"/>
          </p:nvPr>
        </p:nvSpPr>
        <p:spPr>
          <a:xfrm>
            <a:off x="838200" y="2779025"/>
            <a:ext cx="7342800" cy="1239300"/>
          </a:xfrm>
          <a:prstGeom prst="rect">
            <a:avLst/>
          </a:prstGeom>
          <a:noFill/>
          <a:ln>
            <a:noFill/>
          </a:ln>
        </p:spPr>
        <p:txBody>
          <a:bodyPr anchorCtr="0" anchor="t" bIns="34275" lIns="68575" spcFirstLastPara="1" rIns="68575" wrap="square" tIns="34275">
            <a:noAutofit/>
          </a:bodyPr>
          <a:lstStyle/>
          <a:p>
            <a:pPr indent="0" lvl="0" marL="0" rtl="0" algn="ctr">
              <a:lnSpc>
                <a:spcPct val="90000"/>
              </a:lnSpc>
              <a:spcBef>
                <a:spcPts val="0"/>
              </a:spcBef>
              <a:spcAft>
                <a:spcPts val="0"/>
              </a:spcAft>
              <a:buSzPts val="1800"/>
              <a:buNone/>
            </a:pPr>
            <a:r>
              <a:rPr b="1" lang="en"/>
              <a:t>Kimberly Dextras-Romagnino*</a:t>
            </a:r>
            <a:r>
              <a:rPr baseline="30000" lang="en"/>
              <a:t>†</a:t>
            </a:r>
            <a:r>
              <a:rPr lang="en">
                <a:solidFill>
                  <a:srgbClr val="21395C"/>
                </a:solidFill>
                <a:latin typeface="Arial Narrow"/>
                <a:ea typeface="Arial Narrow"/>
                <a:cs typeface="Arial Narrow"/>
                <a:sym typeface="Arial Narrow"/>
              </a:rPr>
              <a:t>, </a:t>
            </a:r>
            <a:r>
              <a:rPr lang="en"/>
              <a:t>Tamara Munzner*</a:t>
            </a:r>
            <a:endParaRPr/>
          </a:p>
          <a:p>
            <a:pPr indent="0" lvl="0" marL="0" rtl="0" algn="ctr">
              <a:lnSpc>
                <a:spcPct val="90000"/>
              </a:lnSpc>
              <a:spcBef>
                <a:spcPts val="800"/>
              </a:spcBef>
              <a:spcAft>
                <a:spcPts val="0"/>
              </a:spcAft>
              <a:buSzPts val="1400"/>
              <a:buNone/>
            </a:pPr>
            <a:r>
              <a:rPr lang="en" sz="1400"/>
              <a:t>* University of British Columbia</a:t>
            </a:r>
            <a:endParaRPr/>
          </a:p>
          <a:p>
            <a:pPr indent="0" lvl="0" marL="0" rtl="0" algn="ctr">
              <a:lnSpc>
                <a:spcPct val="90000"/>
              </a:lnSpc>
              <a:spcBef>
                <a:spcPts val="800"/>
              </a:spcBef>
              <a:spcAft>
                <a:spcPts val="0"/>
              </a:spcAft>
              <a:buSzPts val="1400"/>
              <a:buNone/>
            </a:pPr>
            <a:r>
              <a:rPr baseline="30000" lang="en" sz="1400"/>
              <a:t>†</a:t>
            </a:r>
            <a:r>
              <a:rPr lang="en" sz="1400"/>
              <a:t> Kabam</a:t>
            </a:r>
            <a:endParaRPr/>
          </a:p>
        </p:txBody>
      </p:sp>
      <p:pic>
        <p:nvPicPr>
          <p:cNvPr id="167" name="Google Shape;167;p39"/>
          <p:cNvPicPr preferRelativeResize="0"/>
          <p:nvPr/>
        </p:nvPicPr>
        <p:blipFill>
          <a:blip r:embed="rId3">
            <a:alphaModFix/>
          </a:blip>
          <a:stretch>
            <a:fillRect/>
          </a:stretch>
        </p:blipFill>
        <p:spPr>
          <a:xfrm>
            <a:off x="484750" y="3779138"/>
            <a:ext cx="828675" cy="1028700"/>
          </a:xfrm>
          <a:prstGeom prst="rect">
            <a:avLst/>
          </a:prstGeom>
          <a:noFill/>
          <a:ln>
            <a:noFill/>
          </a:ln>
        </p:spPr>
      </p:pic>
      <p:pic>
        <p:nvPicPr>
          <p:cNvPr id="168" name="Google Shape;168;p39"/>
          <p:cNvPicPr preferRelativeResize="0"/>
          <p:nvPr/>
        </p:nvPicPr>
        <p:blipFill>
          <a:blip r:embed="rId4">
            <a:alphaModFix/>
          </a:blip>
          <a:stretch>
            <a:fillRect/>
          </a:stretch>
        </p:blipFill>
        <p:spPr>
          <a:xfrm>
            <a:off x="4118275" y="3841062"/>
            <a:ext cx="780285" cy="904875"/>
          </a:xfrm>
          <a:prstGeom prst="rect">
            <a:avLst/>
          </a:prstGeom>
          <a:noFill/>
          <a:ln>
            <a:noFill/>
          </a:ln>
        </p:spPr>
      </p:pic>
      <p:pic>
        <p:nvPicPr>
          <p:cNvPr id="169" name="Google Shape;169;p39"/>
          <p:cNvPicPr preferRelativeResize="0"/>
          <p:nvPr/>
        </p:nvPicPr>
        <p:blipFill>
          <a:blip r:embed="rId5">
            <a:alphaModFix/>
          </a:blip>
          <a:stretch>
            <a:fillRect/>
          </a:stretch>
        </p:blipFill>
        <p:spPr>
          <a:xfrm>
            <a:off x="1436229" y="3935998"/>
            <a:ext cx="2339901" cy="6181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4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Data: </a:t>
            </a:r>
            <a:r>
              <a:rPr i="1" lang="en"/>
              <a:t>Action Attributes</a:t>
            </a:r>
            <a:endParaRPr i="1"/>
          </a:p>
        </p:txBody>
      </p:sp>
      <p:sp>
        <p:nvSpPr>
          <p:cNvPr id="242" name="Google Shape;242;p48"/>
          <p:cNvSpPr/>
          <p:nvPr/>
        </p:nvSpPr>
        <p:spPr>
          <a:xfrm>
            <a:off x="3863338" y="1687626"/>
            <a:ext cx="752400" cy="4215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Action</a:t>
            </a:r>
            <a:endParaRPr/>
          </a:p>
        </p:txBody>
      </p:sp>
      <p:pic>
        <p:nvPicPr>
          <p:cNvPr id="243" name="Google Shape;243;p48"/>
          <p:cNvPicPr preferRelativeResize="0"/>
          <p:nvPr/>
        </p:nvPicPr>
        <p:blipFill>
          <a:blip r:embed="rId3">
            <a:alphaModFix/>
          </a:blip>
          <a:stretch>
            <a:fillRect/>
          </a:stretch>
        </p:blipFill>
        <p:spPr>
          <a:xfrm>
            <a:off x="894386" y="1167025"/>
            <a:ext cx="1487339" cy="1462704"/>
          </a:xfrm>
          <a:prstGeom prst="rect">
            <a:avLst/>
          </a:prstGeom>
          <a:noFill/>
          <a:ln>
            <a:noFill/>
          </a:ln>
        </p:spPr>
      </p:pic>
      <p:pic>
        <p:nvPicPr>
          <p:cNvPr descr="user_green.jpg" id="244" name="Google Shape;244;p48"/>
          <p:cNvPicPr preferRelativeResize="0"/>
          <p:nvPr/>
        </p:nvPicPr>
        <p:blipFill>
          <a:blip r:embed="rId4">
            <a:alphaModFix/>
          </a:blip>
          <a:stretch>
            <a:fillRect/>
          </a:stretch>
        </p:blipFill>
        <p:spPr>
          <a:xfrm>
            <a:off x="2448950" y="1518060"/>
            <a:ext cx="530133" cy="760624"/>
          </a:xfrm>
          <a:prstGeom prst="rect">
            <a:avLst/>
          </a:prstGeom>
          <a:noFill/>
          <a:ln>
            <a:noFill/>
          </a:ln>
        </p:spPr>
      </p:pic>
      <p:sp>
        <p:nvSpPr>
          <p:cNvPr id="245" name="Google Shape;245;p48"/>
          <p:cNvSpPr/>
          <p:nvPr/>
        </p:nvSpPr>
        <p:spPr>
          <a:xfrm>
            <a:off x="3070700" y="1856025"/>
            <a:ext cx="576000" cy="112800"/>
          </a:xfrm>
          <a:prstGeom prst="rightArrow">
            <a:avLst>
              <a:gd fmla="val 50000" name="adj1"/>
              <a:gd fmla="val 50000" name="adj2"/>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clock.png" id="246" name="Google Shape;246;p48"/>
          <p:cNvPicPr preferRelativeResize="0"/>
          <p:nvPr/>
        </p:nvPicPr>
        <p:blipFill>
          <a:blip r:embed="rId5">
            <a:alphaModFix/>
          </a:blip>
          <a:stretch>
            <a:fillRect/>
          </a:stretch>
        </p:blipFill>
        <p:spPr>
          <a:xfrm>
            <a:off x="5457308" y="1682267"/>
            <a:ext cx="434287" cy="432210"/>
          </a:xfrm>
          <a:prstGeom prst="rect">
            <a:avLst/>
          </a:prstGeom>
          <a:noFill/>
          <a:ln>
            <a:noFill/>
          </a:ln>
        </p:spPr>
      </p:pic>
      <p:pic>
        <p:nvPicPr>
          <p:cNvPr descr="user_green.jpg" id="247" name="Google Shape;247;p48"/>
          <p:cNvPicPr preferRelativeResize="0"/>
          <p:nvPr/>
        </p:nvPicPr>
        <p:blipFill>
          <a:blip r:embed="rId4">
            <a:alphaModFix/>
          </a:blip>
          <a:stretch>
            <a:fillRect/>
          </a:stretch>
        </p:blipFill>
        <p:spPr>
          <a:xfrm>
            <a:off x="5457308" y="1102625"/>
            <a:ext cx="391657" cy="585006"/>
          </a:xfrm>
          <a:prstGeom prst="rect">
            <a:avLst/>
          </a:prstGeom>
          <a:noFill/>
          <a:ln>
            <a:noFill/>
          </a:ln>
        </p:spPr>
      </p:pic>
      <p:sp>
        <p:nvSpPr>
          <p:cNvPr id="248" name="Google Shape;248;p48"/>
          <p:cNvSpPr txBox="1"/>
          <p:nvPr/>
        </p:nvSpPr>
        <p:spPr>
          <a:xfrm>
            <a:off x="5790619" y="1249171"/>
            <a:ext cx="716700" cy="29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1000"/>
              <a:t>Client</a:t>
            </a:r>
            <a:r>
              <a:rPr b="1" i="1" lang="en" sz="1000"/>
              <a:t> ID</a:t>
            </a:r>
            <a:endParaRPr b="1" i="1" sz="1000"/>
          </a:p>
        </p:txBody>
      </p:sp>
      <p:sp>
        <p:nvSpPr>
          <p:cNvPr id="249" name="Google Shape;249;p48"/>
          <p:cNvSpPr txBox="1"/>
          <p:nvPr/>
        </p:nvSpPr>
        <p:spPr>
          <a:xfrm>
            <a:off x="5905846" y="1737428"/>
            <a:ext cx="716700" cy="29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1000"/>
              <a:t>Time</a:t>
            </a:r>
            <a:endParaRPr b="1" i="1" sz="1000"/>
          </a:p>
        </p:txBody>
      </p:sp>
      <p:cxnSp>
        <p:nvCxnSpPr>
          <p:cNvPr id="250" name="Google Shape;250;p48"/>
          <p:cNvCxnSpPr>
            <a:stCxn id="242" idx="3"/>
            <a:endCxn id="247" idx="1"/>
          </p:cNvCxnSpPr>
          <p:nvPr/>
        </p:nvCxnSpPr>
        <p:spPr>
          <a:xfrm flipH="1" rot="10800000">
            <a:off x="4615738" y="1395276"/>
            <a:ext cx="841500" cy="503100"/>
          </a:xfrm>
          <a:prstGeom prst="bentConnector3">
            <a:avLst>
              <a:gd fmla="val 50004" name="adj1"/>
            </a:avLst>
          </a:prstGeom>
          <a:noFill/>
          <a:ln cap="flat" cmpd="sng" w="9525">
            <a:solidFill>
              <a:srgbClr val="D5A6BD"/>
            </a:solidFill>
            <a:prstDash val="solid"/>
            <a:round/>
            <a:headEnd len="med" w="med" type="none"/>
            <a:tailEnd len="med" w="med" type="stealth"/>
          </a:ln>
        </p:spPr>
      </p:cxnSp>
      <p:cxnSp>
        <p:nvCxnSpPr>
          <p:cNvPr id="251" name="Google Shape;251;p48"/>
          <p:cNvCxnSpPr>
            <a:stCxn id="242" idx="3"/>
            <a:endCxn id="252" idx="1"/>
          </p:cNvCxnSpPr>
          <p:nvPr/>
        </p:nvCxnSpPr>
        <p:spPr>
          <a:xfrm>
            <a:off x="4615738" y="1898376"/>
            <a:ext cx="841500" cy="440700"/>
          </a:xfrm>
          <a:prstGeom prst="bentConnector3">
            <a:avLst>
              <a:gd fmla="val 50004" name="adj1"/>
            </a:avLst>
          </a:prstGeom>
          <a:noFill/>
          <a:ln cap="flat" cmpd="sng" w="9525">
            <a:solidFill>
              <a:srgbClr val="D5A6BD"/>
            </a:solidFill>
            <a:prstDash val="solid"/>
            <a:round/>
            <a:headEnd len="med" w="med" type="none"/>
            <a:tailEnd len="med" w="med" type="stealth"/>
          </a:ln>
        </p:spPr>
      </p:cxnSp>
      <p:cxnSp>
        <p:nvCxnSpPr>
          <p:cNvPr id="253" name="Google Shape;253;p48"/>
          <p:cNvCxnSpPr>
            <a:stCxn id="242" idx="3"/>
            <a:endCxn id="246" idx="1"/>
          </p:cNvCxnSpPr>
          <p:nvPr/>
        </p:nvCxnSpPr>
        <p:spPr>
          <a:xfrm>
            <a:off x="4615738" y="1898376"/>
            <a:ext cx="841500" cy="600"/>
          </a:xfrm>
          <a:prstGeom prst="bentConnector3">
            <a:avLst>
              <a:gd fmla="val 50004" name="adj1"/>
            </a:avLst>
          </a:prstGeom>
          <a:noFill/>
          <a:ln cap="flat" cmpd="sng" w="9525">
            <a:solidFill>
              <a:srgbClr val="D5A6BD"/>
            </a:solidFill>
            <a:prstDash val="solid"/>
            <a:round/>
            <a:headEnd len="med" w="med" type="none"/>
            <a:tailEnd len="med" w="med" type="stealth"/>
          </a:ln>
        </p:spPr>
      </p:cxnSp>
      <p:sp>
        <p:nvSpPr>
          <p:cNvPr id="252" name="Google Shape;252;p48"/>
          <p:cNvSpPr/>
          <p:nvPr/>
        </p:nvSpPr>
        <p:spPr>
          <a:xfrm>
            <a:off x="5457300" y="2203225"/>
            <a:ext cx="902100" cy="271500"/>
          </a:xfrm>
          <a:prstGeom prst="rect">
            <a:avLst/>
          </a:prstGeom>
          <a:solidFill>
            <a:srgbClr val="FFFFFF"/>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i="1" lang="en" sz="900">
                <a:solidFill>
                  <a:schemeClr val="dk1"/>
                </a:solidFill>
              </a:rPr>
              <a:t>Action Type</a:t>
            </a:r>
            <a:endParaRPr sz="1200"/>
          </a:p>
        </p:txBody>
      </p:sp>
      <p:sp>
        <p:nvSpPr>
          <p:cNvPr id="254" name="Google Shape;254;p4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4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Data: </a:t>
            </a:r>
            <a:r>
              <a:rPr i="1" lang="en"/>
              <a:t>Action Types</a:t>
            </a:r>
            <a:endParaRPr i="1"/>
          </a:p>
        </p:txBody>
      </p:sp>
      <p:sp>
        <p:nvSpPr>
          <p:cNvPr id="260" name="Google Shape;260;p49"/>
          <p:cNvSpPr/>
          <p:nvPr/>
        </p:nvSpPr>
        <p:spPr>
          <a:xfrm>
            <a:off x="3863338" y="1687626"/>
            <a:ext cx="752400" cy="4215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Action</a:t>
            </a:r>
            <a:endParaRPr/>
          </a:p>
        </p:txBody>
      </p:sp>
      <p:pic>
        <p:nvPicPr>
          <p:cNvPr id="261" name="Google Shape;261;p49"/>
          <p:cNvPicPr preferRelativeResize="0"/>
          <p:nvPr/>
        </p:nvPicPr>
        <p:blipFill>
          <a:blip r:embed="rId3">
            <a:alphaModFix/>
          </a:blip>
          <a:stretch>
            <a:fillRect/>
          </a:stretch>
        </p:blipFill>
        <p:spPr>
          <a:xfrm>
            <a:off x="894386" y="1167025"/>
            <a:ext cx="1487339" cy="1462704"/>
          </a:xfrm>
          <a:prstGeom prst="rect">
            <a:avLst/>
          </a:prstGeom>
          <a:noFill/>
          <a:ln>
            <a:noFill/>
          </a:ln>
        </p:spPr>
      </p:pic>
      <p:pic>
        <p:nvPicPr>
          <p:cNvPr descr="user_green.jpg" id="262" name="Google Shape;262;p49"/>
          <p:cNvPicPr preferRelativeResize="0"/>
          <p:nvPr/>
        </p:nvPicPr>
        <p:blipFill>
          <a:blip r:embed="rId4">
            <a:alphaModFix/>
          </a:blip>
          <a:stretch>
            <a:fillRect/>
          </a:stretch>
        </p:blipFill>
        <p:spPr>
          <a:xfrm>
            <a:off x="2448950" y="1518060"/>
            <a:ext cx="530133" cy="760624"/>
          </a:xfrm>
          <a:prstGeom prst="rect">
            <a:avLst/>
          </a:prstGeom>
          <a:noFill/>
          <a:ln>
            <a:noFill/>
          </a:ln>
        </p:spPr>
      </p:pic>
      <p:sp>
        <p:nvSpPr>
          <p:cNvPr id="263" name="Google Shape;263;p49"/>
          <p:cNvSpPr/>
          <p:nvPr/>
        </p:nvSpPr>
        <p:spPr>
          <a:xfrm>
            <a:off x="3070700" y="1856025"/>
            <a:ext cx="576000" cy="112800"/>
          </a:xfrm>
          <a:prstGeom prst="rightArrow">
            <a:avLst>
              <a:gd fmla="val 50000" name="adj1"/>
              <a:gd fmla="val 50000" name="adj2"/>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clock.png" id="264" name="Google Shape;264;p49"/>
          <p:cNvPicPr preferRelativeResize="0"/>
          <p:nvPr/>
        </p:nvPicPr>
        <p:blipFill>
          <a:blip r:embed="rId5">
            <a:alphaModFix amt="17000"/>
          </a:blip>
          <a:stretch>
            <a:fillRect/>
          </a:stretch>
        </p:blipFill>
        <p:spPr>
          <a:xfrm>
            <a:off x="5457308" y="1682267"/>
            <a:ext cx="434287" cy="432210"/>
          </a:xfrm>
          <a:prstGeom prst="rect">
            <a:avLst/>
          </a:prstGeom>
          <a:noFill/>
          <a:ln>
            <a:noFill/>
          </a:ln>
        </p:spPr>
      </p:pic>
      <p:pic>
        <p:nvPicPr>
          <p:cNvPr descr="user_green.jpg" id="265" name="Google Shape;265;p49"/>
          <p:cNvPicPr preferRelativeResize="0"/>
          <p:nvPr/>
        </p:nvPicPr>
        <p:blipFill>
          <a:blip r:embed="rId4">
            <a:alphaModFix amt="17000"/>
          </a:blip>
          <a:stretch>
            <a:fillRect/>
          </a:stretch>
        </p:blipFill>
        <p:spPr>
          <a:xfrm>
            <a:off x="5457308" y="1102625"/>
            <a:ext cx="391657" cy="585006"/>
          </a:xfrm>
          <a:prstGeom prst="rect">
            <a:avLst/>
          </a:prstGeom>
          <a:noFill/>
          <a:ln>
            <a:noFill/>
          </a:ln>
        </p:spPr>
      </p:pic>
      <p:sp>
        <p:nvSpPr>
          <p:cNvPr id="266" name="Google Shape;266;p49"/>
          <p:cNvSpPr txBox="1"/>
          <p:nvPr/>
        </p:nvSpPr>
        <p:spPr>
          <a:xfrm>
            <a:off x="5790619" y="1249171"/>
            <a:ext cx="716700" cy="29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1000">
                <a:solidFill>
                  <a:srgbClr val="CCCCCC"/>
                </a:solidFill>
              </a:rPr>
              <a:t>Client ID</a:t>
            </a:r>
            <a:endParaRPr b="1" i="1" sz="1000">
              <a:solidFill>
                <a:srgbClr val="CCCCCC"/>
              </a:solidFill>
            </a:endParaRPr>
          </a:p>
        </p:txBody>
      </p:sp>
      <p:sp>
        <p:nvSpPr>
          <p:cNvPr id="267" name="Google Shape;267;p49"/>
          <p:cNvSpPr txBox="1"/>
          <p:nvPr/>
        </p:nvSpPr>
        <p:spPr>
          <a:xfrm>
            <a:off x="5905846" y="1737428"/>
            <a:ext cx="716700" cy="29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1000">
                <a:solidFill>
                  <a:srgbClr val="CCCCCC"/>
                </a:solidFill>
              </a:rPr>
              <a:t>Time</a:t>
            </a:r>
            <a:endParaRPr b="1" i="1" sz="1000">
              <a:solidFill>
                <a:srgbClr val="CCCCCC"/>
              </a:solidFill>
            </a:endParaRPr>
          </a:p>
        </p:txBody>
      </p:sp>
      <p:cxnSp>
        <p:nvCxnSpPr>
          <p:cNvPr id="268" name="Google Shape;268;p49"/>
          <p:cNvCxnSpPr>
            <a:stCxn id="260" idx="3"/>
            <a:endCxn id="265" idx="1"/>
          </p:cNvCxnSpPr>
          <p:nvPr/>
        </p:nvCxnSpPr>
        <p:spPr>
          <a:xfrm flipH="1" rot="10800000">
            <a:off x="4615738" y="1395276"/>
            <a:ext cx="841500" cy="503100"/>
          </a:xfrm>
          <a:prstGeom prst="bentConnector3">
            <a:avLst>
              <a:gd fmla="val 50004" name="adj1"/>
            </a:avLst>
          </a:prstGeom>
          <a:noFill/>
          <a:ln cap="flat" cmpd="sng" w="9525">
            <a:solidFill>
              <a:srgbClr val="EAD1DC"/>
            </a:solidFill>
            <a:prstDash val="solid"/>
            <a:round/>
            <a:headEnd len="med" w="med" type="none"/>
            <a:tailEnd len="med" w="med" type="stealth"/>
          </a:ln>
        </p:spPr>
      </p:cxnSp>
      <p:cxnSp>
        <p:nvCxnSpPr>
          <p:cNvPr id="269" name="Google Shape;269;p49"/>
          <p:cNvCxnSpPr>
            <a:stCxn id="260" idx="3"/>
            <a:endCxn id="270" idx="1"/>
          </p:cNvCxnSpPr>
          <p:nvPr/>
        </p:nvCxnSpPr>
        <p:spPr>
          <a:xfrm>
            <a:off x="4615738" y="1898376"/>
            <a:ext cx="841500" cy="440700"/>
          </a:xfrm>
          <a:prstGeom prst="bentConnector3">
            <a:avLst>
              <a:gd fmla="val 50004" name="adj1"/>
            </a:avLst>
          </a:prstGeom>
          <a:noFill/>
          <a:ln cap="flat" cmpd="sng" w="9525">
            <a:solidFill>
              <a:srgbClr val="D5A6BD"/>
            </a:solidFill>
            <a:prstDash val="solid"/>
            <a:round/>
            <a:headEnd len="med" w="med" type="none"/>
            <a:tailEnd len="med" w="med" type="stealth"/>
          </a:ln>
        </p:spPr>
      </p:cxnSp>
      <p:cxnSp>
        <p:nvCxnSpPr>
          <p:cNvPr id="271" name="Google Shape;271;p49"/>
          <p:cNvCxnSpPr>
            <a:stCxn id="260" idx="3"/>
            <a:endCxn id="264" idx="1"/>
          </p:cNvCxnSpPr>
          <p:nvPr/>
        </p:nvCxnSpPr>
        <p:spPr>
          <a:xfrm>
            <a:off x="4615738" y="1898376"/>
            <a:ext cx="841500" cy="600"/>
          </a:xfrm>
          <a:prstGeom prst="bentConnector3">
            <a:avLst>
              <a:gd fmla="val 50004" name="adj1"/>
            </a:avLst>
          </a:prstGeom>
          <a:noFill/>
          <a:ln cap="flat" cmpd="sng" w="9525">
            <a:solidFill>
              <a:srgbClr val="EAD1DC"/>
            </a:solidFill>
            <a:prstDash val="solid"/>
            <a:round/>
            <a:headEnd len="med" w="med" type="none"/>
            <a:tailEnd len="med" w="med" type="stealth"/>
          </a:ln>
        </p:spPr>
      </p:cxnSp>
      <p:sp>
        <p:nvSpPr>
          <p:cNvPr id="270" name="Google Shape;270;p49"/>
          <p:cNvSpPr/>
          <p:nvPr/>
        </p:nvSpPr>
        <p:spPr>
          <a:xfrm>
            <a:off x="5457300" y="2203225"/>
            <a:ext cx="902100" cy="271500"/>
          </a:xfrm>
          <a:prstGeom prst="rect">
            <a:avLst/>
          </a:prstGeom>
          <a:solidFill>
            <a:srgbClr val="FFFFFF"/>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i="1" lang="en" sz="900">
                <a:solidFill>
                  <a:schemeClr val="dk1"/>
                </a:solidFill>
              </a:rPr>
              <a:t>Action Type</a:t>
            </a:r>
            <a:endParaRPr sz="1200"/>
          </a:p>
        </p:txBody>
      </p:sp>
      <p:grpSp>
        <p:nvGrpSpPr>
          <p:cNvPr id="272" name="Google Shape;272;p49"/>
          <p:cNvGrpSpPr/>
          <p:nvPr/>
        </p:nvGrpSpPr>
        <p:grpSpPr>
          <a:xfrm>
            <a:off x="1447392" y="3260374"/>
            <a:ext cx="815617" cy="609508"/>
            <a:chOff x="796300" y="2118025"/>
            <a:chExt cx="1087200" cy="854850"/>
          </a:xfrm>
        </p:grpSpPr>
        <p:sp>
          <p:nvSpPr>
            <p:cNvPr id="273" name="Google Shape;273;p49"/>
            <p:cNvSpPr/>
            <p:nvPr/>
          </p:nvSpPr>
          <p:spPr>
            <a:xfrm>
              <a:off x="1092850" y="2494975"/>
              <a:ext cx="494100" cy="477900"/>
            </a:xfrm>
            <a:prstGeom prst="ellipse">
              <a:avLst/>
            </a:prstGeom>
            <a:solidFill>
              <a:srgbClr val="79EA8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900"/>
            </a:p>
          </p:txBody>
        </p:sp>
        <p:sp>
          <p:nvSpPr>
            <p:cNvPr id="274" name="Google Shape;274;p49"/>
            <p:cNvSpPr txBox="1"/>
            <p:nvPr/>
          </p:nvSpPr>
          <p:spPr>
            <a:xfrm>
              <a:off x="796300" y="2118025"/>
              <a:ext cx="1087200" cy="33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t>addToCart</a:t>
              </a:r>
              <a:endParaRPr sz="900"/>
            </a:p>
          </p:txBody>
        </p:sp>
      </p:grpSp>
      <p:grpSp>
        <p:nvGrpSpPr>
          <p:cNvPr id="275" name="Google Shape;275;p49"/>
          <p:cNvGrpSpPr/>
          <p:nvPr/>
        </p:nvGrpSpPr>
        <p:grpSpPr>
          <a:xfrm>
            <a:off x="2263106" y="3943397"/>
            <a:ext cx="815617" cy="609508"/>
            <a:chOff x="796300" y="2118025"/>
            <a:chExt cx="1087200" cy="854850"/>
          </a:xfrm>
        </p:grpSpPr>
        <p:sp>
          <p:nvSpPr>
            <p:cNvPr id="276" name="Google Shape;276;p49"/>
            <p:cNvSpPr/>
            <p:nvPr/>
          </p:nvSpPr>
          <p:spPr>
            <a:xfrm>
              <a:off x="1092850" y="2494975"/>
              <a:ext cx="494100" cy="477900"/>
            </a:xfrm>
            <a:prstGeom prst="ellipse">
              <a:avLst/>
            </a:prstGeom>
            <a:solidFill>
              <a:srgbClr val="00AC2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900"/>
            </a:p>
          </p:txBody>
        </p:sp>
        <p:sp>
          <p:nvSpPr>
            <p:cNvPr id="277" name="Google Shape;277;p49"/>
            <p:cNvSpPr txBox="1"/>
            <p:nvPr/>
          </p:nvSpPr>
          <p:spPr>
            <a:xfrm>
              <a:off x="796300" y="2118025"/>
              <a:ext cx="1087200" cy="33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t>purchase</a:t>
              </a:r>
              <a:endParaRPr sz="900"/>
            </a:p>
          </p:txBody>
        </p:sp>
      </p:grpSp>
      <p:grpSp>
        <p:nvGrpSpPr>
          <p:cNvPr id="278" name="Google Shape;278;p49"/>
          <p:cNvGrpSpPr/>
          <p:nvPr/>
        </p:nvGrpSpPr>
        <p:grpSpPr>
          <a:xfrm>
            <a:off x="2023641" y="3260372"/>
            <a:ext cx="1294545" cy="609508"/>
            <a:chOff x="477100" y="2118025"/>
            <a:chExt cx="1725600" cy="854850"/>
          </a:xfrm>
        </p:grpSpPr>
        <p:sp>
          <p:nvSpPr>
            <p:cNvPr id="279" name="Google Shape;279;p49"/>
            <p:cNvSpPr/>
            <p:nvPr/>
          </p:nvSpPr>
          <p:spPr>
            <a:xfrm>
              <a:off x="1092850" y="2494975"/>
              <a:ext cx="494100" cy="477900"/>
            </a:xfrm>
            <a:prstGeom prst="ellipse">
              <a:avLst/>
            </a:prstGeom>
            <a:solidFill>
              <a:srgbClr val="EA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900"/>
            </a:p>
          </p:txBody>
        </p:sp>
        <p:sp>
          <p:nvSpPr>
            <p:cNvPr id="280" name="Google Shape;280;p49"/>
            <p:cNvSpPr txBox="1"/>
            <p:nvPr/>
          </p:nvSpPr>
          <p:spPr>
            <a:xfrm>
              <a:off x="477100" y="2118025"/>
              <a:ext cx="1725600" cy="33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t>removeFromCart</a:t>
              </a:r>
              <a:endParaRPr sz="900"/>
            </a:p>
          </p:txBody>
        </p:sp>
      </p:grpSp>
      <p:grpSp>
        <p:nvGrpSpPr>
          <p:cNvPr id="281" name="Google Shape;281;p49"/>
          <p:cNvGrpSpPr/>
          <p:nvPr/>
        </p:nvGrpSpPr>
        <p:grpSpPr>
          <a:xfrm>
            <a:off x="1447405" y="3943397"/>
            <a:ext cx="815617" cy="609508"/>
            <a:chOff x="796300" y="2118025"/>
            <a:chExt cx="1087200" cy="854850"/>
          </a:xfrm>
        </p:grpSpPr>
        <p:sp>
          <p:nvSpPr>
            <p:cNvPr id="282" name="Google Shape;282;p49"/>
            <p:cNvSpPr/>
            <p:nvPr/>
          </p:nvSpPr>
          <p:spPr>
            <a:xfrm>
              <a:off x="1092850" y="2494975"/>
              <a:ext cx="494100" cy="477900"/>
            </a:xfrm>
            <a:prstGeom prst="ellipse">
              <a:avLst/>
            </a:prstGeom>
            <a:solidFill>
              <a:srgbClr val="F4D40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900"/>
            </a:p>
          </p:txBody>
        </p:sp>
        <p:sp>
          <p:nvSpPr>
            <p:cNvPr id="283" name="Google Shape;283;p49"/>
            <p:cNvSpPr txBox="1"/>
            <p:nvPr/>
          </p:nvSpPr>
          <p:spPr>
            <a:xfrm>
              <a:off x="796300" y="2118025"/>
              <a:ext cx="1087200" cy="33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t>search</a:t>
              </a:r>
              <a:endParaRPr sz="900"/>
            </a:p>
          </p:txBody>
        </p:sp>
      </p:grpSp>
      <p:grpSp>
        <p:nvGrpSpPr>
          <p:cNvPr id="284" name="Google Shape;284;p49"/>
          <p:cNvGrpSpPr/>
          <p:nvPr/>
        </p:nvGrpSpPr>
        <p:grpSpPr>
          <a:xfrm>
            <a:off x="4341853" y="3943394"/>
            <a:ext cx="1115397" cy="609514"/>
            <a:chOff x="695040" y="2118016"/>
            <a:chExt cx="1486800" cy="854859"/>
          </a:xfrm>
        </p:grpSpPr>
        <p:sp>
          <p:nvSpPr>
            <p:cNvPr id="285" name="Google Shape;285;p49"/>
            <p:cNvSpPr/>
            <p:nvPr/>
          </p:nvSpPr>
          <p:spPr>
            <a:xfrm>
              <a:off x="1092850" y="2494975"/>
              <a:ext cx="494100" cy="477900"/>
            </a:xfrm>
            <a:prstGeom prst="ellipse">
              <a:avLst/>
            </a:prstGeom>
            <a:solidFill>
              <a:srgbClr val="66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900"/>
            </a:p>
          </p:txBody>
        </p:sp>
        <p:sp>
          <p:nvSpPr>
            <p:cNvPr id="286" name="Google Shape;286;p49"/>
            <p:cNvSpPr txBox="1"/>
            <p:nvPr/>
          </p:nvSpPr>
          <p:spPr>
            <a:xfrm>
              <a:off x="695040" y="2118016"/>
              <a:ext cx="1486800" cy="33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t>offlineModeUsed</a:t>
              </a:r>
              <a:endParaRPr sz="900"/>
            </a:p>
          </p:txBody>
        </p:sp>
      </p:grpSp>
      <p:grpSp>
        <p:nvGrpSpPr>
          <p:cNvPr id="287" name="Google Shape;287;p49"/>
          <p:cNvGrpSpPr/>
          <p:nvPr/>
        </p:nvGrpSpPr>
        <p:grpSpPr>
          <a:xfrm>
            <a:off x="3766444" y="3289275"/>
            <a:ext cx="1294545" cy="609508"/>
            <a:chOff x="477100" y="2118025"/>
            <a:chExt cx="1725600" cy="854850"/>
          </a:xfrm>
        </p:grpSpPr>
        <p:sp>
          <p:nvSpPr>
            <p:cNvPr id="288" name="Google Shape;288;p49"/>
            <p:cNvSpPr/>
            <p:nvPr/>
          </p:nvSpPr>
          <p:spPr>
            <a:xfrm>
              <a:off x="1092850" y="2494975"/>
              <a:ext cx="494100" cy="477900"/>
            </a:xfrm>
            <a:prstGeom prst="ellipse">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900"/>
            </a:p>
          </p:txBody>
        </p:sp>
        <p:sp>
          <p:nvSpPr>
            <p:cNvPr id="289" name="Google Shape;289;p49"/>
            <p:cNvSpPr txBox="1"/>
            <p:nvPr/>
          </p:nvSpPr>
          <p:spPr>
            <a:xfrm>
              <a:off x="477100" y="2118025"/>
              <a:ext cx="1725600" cy="33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t>appStart</a:t>
              </a:r>
              <a:endParaRPr sz="900"/>
            </a:p>
          </p:txBody>
        </p:sp>
      </p:grpSp>
      <p:grpSp>
        <p:nvGrpSpPr>
          <p:cNvPr id="290" name="Google Shape;290;p49"/>
          <p:cNvGrpSpPr/>
          <p:nvPr/>
        </p:nvGrpSpPr>
        <p:grpSpPr>
          <a:xfrm>
            <a:off x="4693730" y="3289269"/>
            <a:ext cx="1155233" cy="609514"/>
            <a:chOff x="560085" y="2118016"/>
            <a:chExt cx="1539900" cy="854859"/>
          </a:xfrm>
        </p:grpSpPr>
        <p:sp>
          <p:nvSpPr>
            <p:cNvPr id="291" name="Google Shape;291;p49"/>
            <p:cNvSpPr/>
            <p:nvPr/>
          </p:nvSpPr>
          <p:spPr>
            <a:xfrm>
              <a:off x="1092850" y="2494975"/>
              <a:ext cx="494100" cy="477900"/>
            </a:xfrm>
            <a:prstGeom prst="ellipse">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900"/>
            </a:p>
          </p:txBody>
        </p:sp>
        <p:sp>
          <p:nvSpPr>
            <p:cNvPr id="292" name="Google Shape;292;p49"/>
            <p:cNvSpPr txBox="1"/>
            <p:nvPr/>
          </p:nvSpPr>
          <p:spPr>
            <a:xfrm>
              <a:off x="560085" y="2118016"/>
              <a:ext cx="1539900" cy="33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t>appDisplayError</a:t>
              </a:r>
              <a:endParaRPr sz="900"/>
            </a:p>
          </p:txBody>
        </p:sp>
      </p:grpSp>
      <p:sp>
        <p:nvSpPr>
          <p:cNvPr id="293" name="Google Shape;293;p49"/>
          <p:cNvSpPr/>
          <p:nvPr/>
        </p:nvSpPr>
        <p:spPr>
          <a:xfrm>
            <a:off x="1401750" y="3085475"/>
            <a:ext cx="1787700" cy="1611300"/>
          </a:xfrm>
          <a:prstGeom prst="roundRect">
            <a:avLst>
              <a:gd fmla="val 16667" name="adj"/>
            </a:avLst>
          </a:pr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49"/>
          <p:cNvSpPr txBox="1"/>
          <p:nvPr/>
        </p:nvSpPr>
        <p:spPr>
          <a:xfrm>
            <a:off x="1717950" y="3026588"/>
            <a:ext cx="1155300" cy="16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100">
                <a:solidFill>
                  <a:srgbClr val="999999"/>
                </a:solidFill>
              </a:rPr>
              <a:t>E-commerce</a:t>
            </a:r>
            <a:endParaRPr i="1" sz="1100">
              <a:solidFill>
                <a:srgbClr val="999999"/>
              </a:solidFill>
            </a:endParaRPr>
          </a:p>
        </p:txBody>
      </p:sp>
      <p:sp>
        <p:nvSpPr>
          <p:cNvPr id="295" name="Google Shape;295;p49"/>
          <p:cNvSpPr/>
          <p:nvPr/>
        </p:nvSpPr>
        <p:spPr>
          <a:xfrm>
            <a:off x="4002925" y="3085475"/>
            <a:ext cx="1787700" cy="1611300"/>
          </a:xfrm>
          <a:prstGeom prst="roundRect">
            <a:avLst>
              <a:gd fmla="val 16667" name="adj"/>
            </a:avLst>
          </a:pr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49"/>
          <p:cNvSpPr txBox="1"/>
          <p:nvPr/>
        </p:nvSpPr>
        <p:spPr>
          <a:xfrm>
            <a:off x="4252300" y="3026600"/>
            <a:ext cx="1294500" cy="16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100">
                <a:solidFill>
                  <a:srgbClr val="999999"/>
                </a:solidFill>
              </a:rPr>
              <a:t>Site Functionality</a:t>
            </a:r>
            <a:endParaRPr i="1" sz="1100">
              <a:solidFill>
                <a:srgbClr val="999999"/>
              </a:solidFill>
            </a:endParaRPr>
          </a:p>
        </p:txBody>
      </p:sp>
      <p:grpSp>
        <p:nvGrpSpPr>
          <p:cNvPr id="297" name="Google Shape;297;p49"/>
          <p:cNvGrpSpPr/>
          <p:nvPr/>
        </p:nvGrpSpPr>
        <p:grpSpPr>
          <a:xfrm>
            <a:off x="6754832" y="3537363"/>
            <a:ext cx="815617" cy="609508"/>
            <a:chOff x="796300" y="2118025"/>
            <a:chExt cx="1087200" cy="854850"/>
          </a:xfrm>
        </p:grpSpPr>
        <p:sp>
          <p:nvSpPr>
            <p:cNvPr id="298" name="Google Shape;298;p49"/>
            <p:cNvSpPr/>
            <p:nvPr/>
          </p:nvSpPr>
          <p:spPr>
            <a:xfrm>
              <a:off x="1092850" y="2494975"/>
              <a:ext cx="494100" cy="477900"/>
            </a:xfrm>
            <a:prstGeom prst="ellipse">
              <a:avLst/>
            </a:prstGeom>
            <a:solidFill>
              <a:srgbClr val="0073B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900"/>
            </a:p>
          </p:txBody>
        </p:sp>
        <p:sp>
          <p:nvSpPr>
            <p:cNvPr id="299" name="Google Shape;299;p49"/>
            <p:cNvSpPr txBox="1"/>
            <p:nvPr/>
          </p:nvSpPr>
          <p:spPr>
            <a:xfrm>
              <a:off x="796300" y="2118025"/>
              <a:ext cx="1087200" cy="33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t>pageview</a:t>
              </a:r>
              <a:endParaRPr sz="900"/>
            </a:p>
          </p:txBody>
        </p:sp>
      </p:grpSp>
      <p:cxnSp>
        <p:nvCxnSpPr>
          <p:cNvPr id="300" name="Google Shape;300;p49"/>
          <p:cNvCxnSpPr>
            <a:stCxn id="270" idx="2"/>
            <a:endCxn id="293" idx="0"/>
          </p:cNvCxnSpPr>
          <p:nvPr/>
        </p:nvCxnSpPr>
        <p:spPr>
          <a:xfrm rot="5400000">
            <a:off x="3796500" y="973675"/>
            <a:ext cx="610800" cy="3612900"/>
          </a:xfrm>
          <a:prstGeom prst="bentConnector3">
            <a:avLst>
              <a:gd fmla="val 49996" name="adj1"/>
            </a:avLst>
          </a:prstGeom>
          <a:noFill/>
          <a:ln cap="flat" cmpd="sng" w="9525">
            <a:solidFill>
              <a:schemeClr val="dk2"/>
            </a:solidFill>
            <a:prstDash val="dash"/>
            <a:round/>
            <a:headEnd len="med" w="med" type="none"/>
            <a:tailEnd len="med" w="med" type="triangle"/>
          </a:ln>
        </p:spPr>
      </p:cxnSp>
      <p:cxnSp>
        <p:nvCxnSpPr>
          <p:cNvPr id="301" name="Google Shape;301;p49"/>
          <p:cNvCxnSpPr>
            <a:stCxn id="270" idx="2"/>
            <a:endCxn id="295" idx="0"/>
          </p:cNvCxnSpPr>
          <p:nvPr/>
        </p:nvCxnSpPr>
        <p:spPr>
          <a:xfrm rot="5400000">
            <a:off x="5097150" y="2274325"/>
            <a:ext cx="610800" cy="1011600"/>
          </a:xfrm>
          <a:prstGeom prst="bentConnector3">
            <a:avLst>
              <a:gd fmla="val 49996" name="adj1"/>
            </a:avLst>
          </a:prstGeom>
          <a:noFill/>
          <a:ln cap="flat" cmpd="sng" w="9525">
            <a:solidFill>
              <a:schemeClr val="dk2"/>
            </a:solidFill>
            <a:prstDash val="dash"/>
            <a:round/>
            <a:headEnd len="med" w="med" type="none"/>
            <a:tailEnd len="med" w="med" type="triangle"/>
          </a:ln>
        </p:spPr>
      </p:cxnSp>
      <p:sp>
        <p:nvSpPr>
          <p:cNvPr id="302" name="Google Shape;302;p49"/>
          <p:cNvSpPr/>
          <p:nvPr/>
        </p:nvSpPr>
        <p:spPr>
          <a:xfrm>
            <a:off x="6266850" y="3091438"/>
            <a:ext cx="1787700" cy="1611300"/>
          </a:xfrm>
          <a:prstGeom prst="roundRect">
            <a:avLst>
              <a:gd fmla="val 16667" name="adj"/>
            </a:avLst>
          </a:pr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49"/>
          <p:cNvSpPr txBox="1"/>
          <p:nvPr/>
        </p:nvSpPr>
        <p:spPr>
          <a:xfrm>
            <a:off x="6546638" y="3026588"/>
            <a:ext cx="1294500" cy="16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100">
                <a:solidFill>
                  <a:srgbClr val="999999"/>
                </a:solidFill>
              </a:rPr>
              <a:t>Pageviews</a:t>
            </a:r>
            <a:endParaRPr i="1" sz="1100">
              <a:solidFill>
                <a:srgbClr val="999999"/>
              </a:solidFill>
            </a:endParaRPr>
          </a:p>
        </p:txBody>
      </p:sp>
      <p:cxnSp>
        <p:nvCxnSpPr>
          <p:cNvPr id="304" name="Google Shape;304;p49"/>
          <p:cNvCxnSpPr>
            <a:stCxn id="270" idx="2"/>
            <a:endCxn id="302" idx="0"/>
          </p:cNvCxnSpPr>
          <p:nvPr/>
        </p:nvCxnSpPr>
        <p:spPr>
          <a:xfrm flipH="1" rot="-5400000">
            <a:off x="6226050" y="2157025"/>
            <a:ext cx="616800" cy="1252200"/>
          </a:xfrm>
          <a:prstGeom prst="bentConnector3">
            <a:avLst>
              <a:gd fmla="val 49993" name="adj1"/>
            </a:avLst>
          </a:prstGeom>
          <a:noFill/>
          <a:ln cap="flat" cmpd="sng" w="9525">
            <a:solidFill>
              <a:schemeClr val="dk2"/>
            </a:solidFill>
            <a:prstDash val="dash"/>
            <a:round/>
            <a:headEnd len="med" w="med" type="none"/>
            <a:tailEnd len="med" w="med" type="triangle"/>
          </a:ln>
        </p:spPr>
      </p:cxnSp>
      <p:sp>
        <p:nvSpPr>
          <p:cNvPr id="305" name="Google Shape;305;p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5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a:t>Action Hierarchy</a:t>
            </a:r>
            <a:endParaRPr i="1"/>
          </a:p>
        </p:txBody>
      </p:sp>
      <p:sp>
        <p:nvSpPr>
          <p:cNvPr id="311" name="Google Shape;311;p50"/>
          <p:cNvSpPr/>
          <p:nvPr/>
        </p:nvSpPr>
        <p:spPr>
          <a:xfrm>
            <a:off x="3937875" y="995675"/>
            <a:ext cx="2108400" cy="1549200"/>
          </a:xfrm>
          <a:prstGeom prst="roundRect">
            <a:avLst>
              <a:gd fmla="val 16667" name="adj"/>
            </a:avLst>
          </a:pr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2" name="Google Shape;312;p50"/>
          <p:cNvGrpSpPr/>
          <p:nvPr/>
        </p:nvGrpSpPr>
        <p:grpSpPr>
          <a:xfrm>
            <a:off x="4526177" y="1276952"/>
            <a:ext cx="934448" cy="704909"/>
            <a:chOff x="796300" y="2118025"/>
            <a:chExt cx="1087200" cy="854850"/>
          </a:xfrm>
        </p:grpSpPr>
        <p:sp>
          <p:nvSpPr>
            <p:cNvPr id="313" name="Google Shape;313;p50"/>
            <p:cNvSpPr/>
            <p:nvPr/>
          </p:nvSpPr>
          <p:spPr>
            <a:xfrm>
              <a:off x="1092850" y="2494975"/>
              <a:ext cx="494100" cy="477900"/>
            </a:xfrm>
            <a:prstGeom prst="ellipse">
              <a:avLst/>
            </a:prstGeom>
            <a:solidFill>
              <a:srgbClr val="0073B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314" name="Google Shape;314;p50"/>
            <p:cNvSpPr txBox="1"/>
            <p:nvPr/>
          </p:nvSpPr>
          <p:spPr>
            <a:xfrm>
              <a:off x="796300" y="2118025"/>
              <a:ext cx="1087200" cy="33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t>pageview</a:t>
              </a:r>
              <a:endParaRPr sz="1100"/>
            </a:p>
          </p:txBody>
        </p:sp>
      </p:grpSp>
      <p:sp>
        <p:nvSpPr>
          <p:cNvPr id="315" name="Google Shape;315;p50"/>
          <p:cNvSpPr txBox="1"/>
          <p:nvPr/>
        </p:nvSpPr>
        <p:spPr>
          <a:xfrm>
            <a:off x="3634950" y="995675"/>
            <a:ext cx="2731500" cy="36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000">
                <a:solidFill>
                  <a:srgbClr val="999999"/>
                </a:solidFill>
              </a:rPr>
              <a:t>Pageviews</a:t>
            </a:r>
            <a:endParaRPr i="1" sz="1000">
              <a:solidFill>
                <a:srgbClr val="999999"/>
              </a:solidFill>
            </a:endParaRPr>
          </a:p>
        </p:txBody>
      </p:sp>
      <p:sp>
        <p:nvSpPr>
          <p:cNvPr id="316" name="Google Shape;316;p5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5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a:t>Action Hierarchy</a:t>
            </a:r>
            <a:endParaRPr i="1"/>
          </a:p>
        </p:txBody>
      </p:sp>
      <p:grpSp>
        <p:nvGrpSpPr>
          <p:cNvPr id="322" name="Google Shape;322;p51"/>
          <p:cNvGrpSpPr/>
          <p:nvPr/>
        </p:nvGrpSpPr>
        <p:grpSpPr>
          <a:xfrm>
            <a:off x="4526177" y="1276952"/>
            <a:ext cx="934448" cy="704909"/>
            <a:chOff x="796300" y="2118025"/>
            <a:chExt cx="1087200" cy="854850"/>
          </a:xfrm>
        </p:grpSpPr>
        <p:sp>
          <p:nvSpPr>
            <p:cNvPr id="323" name="Google Shape;323;p51"/>
            <p:cNvSpPr/>
            <p:nvPr/>
          </p:nvSpPr>
          <p:spPr>
            <a:xfrm>
              <a:off x="1092850" y="2494975"/>
              <a:ext cx="494100" cy="477900"/>
            </a:xfrm>
            <a:prstGeom prst="ellipse">
              <a:avLst/>
            </a:prstGeom>
            <a:solidFill>
              <a:srgbClr val="0073B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324" name="Google Shape;324;p51"/>
            <p:cNvSpPr txBox="1"/>
            <p:nvPr/>
          </p:nvSpPr>
          <p:spPr>
            <a:xfrm>
              <a:off x="796300" y="2118025"/>
              <a:ext cx="1087200" cy="33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t>pageview</a:t>
              </a:r>
              <a:endParaRPr sz="1100"/>
            </a:p>
          </p:txBody>
        </p:sp>
      </p:grpSp>
      <p:grpSp>
        <p:nvGrpSpPr>
          <p:cNvPr id="325" name="Google Shape;325;p51"/>
          <p:cNvGrpSpPr/>
          <p:nvPr/>
        </p:nvGrpSpPr>
        <p:grpSpPr>
          <a:xfrm>
            <a:off x="1377254" y="2570752"/>
            <a:ext cx="1094256" cy="672184"/>
            <a:chOff x="1334850" y="2459725"/>
            <a:chExt cx="1147500" cy="724804"/>
          </a:xfrm>
        </p:grpSpPr>
        <p:sp>
          <p:nvSpPr>
            <p:cNvPr id="326" name="Google Shape;326;p51"/>
            <p:cNvSpPr/>
            <p:nvPr/>
          </p:nvSpPr>
          <p:spPr>
            <a:xfrm>
              <a:off x="1663033" y="2759729"/>
              <a:ext cx="445200" cy="424800"/>
            </a:xfrm>
            <a:prstGeom prst="ellipse">
              <a:avLst/>
            </a:prstGeom>
            <a:solidFill>
              <a:srgbClr val="8C564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327" name="Google Shape;327;p51"/>
            <p:cNvSpPr txBox="1"/>
            <p:nvPr/>
          </p:nvSpPr>
          <p:spPr>
            <a:xfrm>
              <a:off x="1334850" y="2459725"/>
              <a:ext cx="1147500" cy="30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t>account_group</a:t>
              </a:r>
              <a:endParaRPr sz="1000"/>
            </a:p>
          </p:txBody>
        </p:sp>
      </p:grpSp>
      <p:cxnSp>
        <p:nvCxnSpPr>
          <p:cNvPr id="328" name="Google Shape;328;p51"/>
          <p:cNvCxnSpPr>
            <a:stCxn id="326" idx="4"/>
            <a:endCxn id="329" idx="0"/>
          </p:cNvCxnSpPr>
          <p:nvPr/>
        </p:nvCxnSpPr>
        <p:spPr>
          <a:xfrm>
            <a:off x="1902480" y="3242936"/>
            <a:ext cx="7200" cy="458400"/>
          </a:xfrm>
          <a:prstGeom prst="straightConnector1">
            <a:avLst/>
          </a:prstGeom>
          <a:noFill/>
          <a:ln cap="flat" cmpd="sng" w="9525">
            <a:solidFill>
              <a:schemeClr val="dk2"/>
            </a:solidFill>
            <a:prstDash val="solid"/>
            <a:round/>
            <a:headEnd len="med" w="med" type="none"/>
            <a:tailEnd len="med" w="med" type="triangle"/>
          </a:ln>
        </p:spPr>
      </p:cxnSp>
      <p:sp>
        <p:nvSpPr>
          <p:cNvPr id="330" name="Google Shape;330;p51"/>
          <p:cNvSpPr/>
          <p:nvPr/>
        </p:nvSpPr>
        <p:spPr>
          <a:xfrm>
            <a:off x="2950237" y="2822398"/>
            <a:ext cx="424500" cy="393900"/>
          </a:xfrm>
          <a:prstGeom prst="ellipse">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331" name="Google Shape;331;p51"/>
          <p:cNvSpPr txBox="1"/>
          <p:nvPr/>
        </p:nvSpPr>
        <p:spPr>
          <a:xfrm>
            <a:off x="2615356" y="2549549"/>
            <a:ext cx="1094400" cy="27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t>browse_group</a:t>
            </a:r>
            <a:endParaRPr sz="1000"/>
          </a:p>
        </p:txBody>
      </p:sp>
      <p:cxnSp>
        <p:nvCxnSpPr>
          <p:cNvPr id="332" name="Google Shape;332;p51"/>
          <p:cNvCxnSpPr>
            <a:stCxn id="330" idx="4"/>
            <a:endCxn id="333" idx="0"/>
          </p:cNvCxnSpPr>
          <p:nvPr/>
        </p:nvCxnSpPr>
        <p:spPr>
          <a:xfrm>
            <a:off x="3162487" y="3216298"/>
            <a:ext cx="0" cy="463800"/>
          </a:xfrm>
          <a:prstGeom prst="straightConnector1">
            <a:avLst/>
          </a:prstGeom>
          <a:noFill/>
          <a:ln cap="flat" cmpd="sng" w="9525">
            <a:solidFill>
              <a:schemeClr val="dk2"/>
            </a:solidFill>
            <a:prstDash val="solid"/>
            <a:round/>
            <a:headEnd len="med" w="med" type="none"/>
            <a:tailEnd len="med" w="med" type="triangle"/>
          </a:ln>
        </p:spPr>
      </p:cxnSp>
      <p:sp>
        <p:nvSpPr>
          <p:cNvPr id="334" name="Google Shape;334;p51"/>
          <p:cNvSpPr/>
          <p:nvPr/>
        </p:nvSpPr>
        <p:spPr>
          <a:xfrm>
            <a:off x="4194498" y="2848968"/>
            <a:ext cx="424500" cy="393900"/>
          </a:xfrm>
          <a:prstGeom prst="ellipse">
            <a:avLst/>
          </a:prstGeom>
          <a:solidFill>
            <a:srgbClr val="E377C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335" name="Google Shape;335;p51"/>
          <p:cNvSpPr txBox="1"/>
          <p:nvPr/>
        </p:nvSpPr>
        <p:spPr>
          <a:xfrm>
            <a:off x="3855159" y="2570693"/>
            <a:ext cx="1094400" cy="27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t>cart_group</a:t>
            </a:r>
            <a:endParaRPr sz="1000"/>
          </a:p>
        </p:txBody>
      </p:sp>
      <p:cxnSp>
        <p:nvCxnSpPr>
          <p:cNvPr id="336" name="Google Shape;336;p51"/>
          <p:cNvCxnSpPr>
            <a:stCxn id="334" idx="4"/>
            <a:endCxn id="337" idx="0"/>
          </p:cNvCxnSpPr>
          <p:nvPr/>
        </p:nvCxnSpPr>
        <p:spPr>
          <a:xfrm flipH="1">
            <a:off x="4404948" y="3242868"/>
            <a:ext cx="1800" cy="437400"/>
          </a:xfrm>
          <a:prstGeom prst="straightConnector1">
            <a:avLst/>
          </a:prstGeom>
          <a:noFill/>
          <a:ln cap="flat" cmpd="sng" w="9525">
            <a:solidFill>
              <a:schemeClr val="dk2"/>
            </a:solidFill>
            <a:prstDash val="solid"/>
            <a:round/>
            <a:headEnd len="med" w="med" type="none"/>
            <a:tailEnd len="med" w="med" type="triangle"/>
          </a:ln>
        </p:spPr>
      </p:cxnSp>
      <p:sp>
        <p:nvSpPr>
          <p:cNvPr id="338" name="Google Shape;338;p51"/>
          <p:cNvSpPr/>
          <p:nvPr/>
        </p:nvSpPr>
        <p:spPr>
          <a:xfrm>
            <a:off x="5460681" y="2827765"/>
            <a:ext cx="424500" cy="393900"/>
          </a:xfrm>
          <a:prstGeom prst="ellipse">
            <a:avLst/>
          </a:prstGeom>
          <a:solidFill>
            <a:srgbClr val="9467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339" name="Google Shape;339;p51"/>
          <p:cNvSpPr txBox="1"/>
          <p:nvPr/>
        </p:nvSpPr>
        <p:spPr>
          <a:xfrm>
            <a:off x="5147710" y="2549549"/>
            <a:ext cx="1137600" cy="27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t>checkout_group</a:t>
            </a:r>
            <a:endParaRPr sz="1000"/>
          </a:p>
        </p:txBody>
      </p:sp>
      <p:cxnSp>
        <p:nvCxnSpPr>
          <p:cNvPr id="340" name="Google Shape;340;p51"/>
          <p:cNvCxnSpPr>
            <a:stCxn id="338" idx="4"/>
            <a:endCxn id="341" idx="0"/>
          </p:cNvCxnSpPr>
          <p:nvPr/>
        </p:nvCxnSpPr>
        <p:spPr>
          <a:xfrm>
            <a:off x="5672931" y="3221665"/>
            <a:ext cx="2100" cy="465000"/>
          </a:xfrm>
          <a:prstGeom prst="straightConnector1">
            <a:avLst/>
          </a:prstGeom>
          <a:noFill/>
          <a:ln cap="flat" cmpd="sng" w="9525">
            <a:solidFill>
              <a:schemeClr val="dk2"/>
            </a:solidFill>
            <a:prstDash val="solid"/>
            <a:round/>
            <a:headEnd len="med" w="med" type="none"/>
            <a:tailEnd len="med" w="med" type="triangle"/>
          </a:ln>
        </p:spPr>
      </p:cxnSp>
      <p:sp>
        <p:nvSpPr>
          <p:cNvPr id="342" name="Google Shape;342;p51"/>
          <p:cNvSpPr/>
          <p:nvPr/>
        </p:nvSpPr>
        <p:spPr>
          <a:xfrm>
            <a:off x="6706646" y="2848910"/>
            <a:ext cx="424500" cy="393900"/>
          </a:xfrm>
          <a:prstGeom prst="ellipse">
            <a:avLst/>
          </a:prstGeom>
          <a:solidFill>
            <a:srgbClr val="FF7F0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343" name="Google Shape;343;p51"/>
          <p:cNvSpPr txBox="1"/>
          <p:nvPr/>
        </p:nvSpPr>
        <p:spPr>
          <a:xfrm>
            <a:off x="6393675" y="2570693"/>
            <a:ext cx="1094400" cy="27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t>info_group</a:t>
            </a:r>
            <a:endParaRPr sz="1000"/>
          </a:p>
        </p:txBody>
      </p:sp>
      <p:cxnSp>
        <p:nvCxnSpPr>
          <p:cNvPr id="344" name="Google Shape;344;p51"/>
          <p:cNvCxnSpPr>
            <a:stCxn id="342" idx="4"/>
            <a:endCxn id="345" idx="0"/>
          </p:cNvCxnSpPr>
          <p:nvPr/>
        </p:nvCxnSpPr>
        <p:spPr>
          <a:xfrm flipH="1">
            <a:off x="6915896" y="3242810"/>
            <a:ext cx="3000" cy="437400"/>
          </a:xfrm>
          <a:prstGeom prst="straightConnector1">
            <a:avLst/>
          </a:prstGeom>
          <a:noFill/>
          <a:ln cap="flat" cmpd="sng" w="9525">
            <a:solidFill>
              <a:schemeClr val="dk2"/>
            </a:solidFill>
            <a:prstDash val="solid"/>
            <a:round/>
            <a:headEnd len="med" w="med" type="none"/>
            <a:tailEnd len="med" w="med" type="triangle"/>
          </a:ln>
        </p:spPr>
      </p:cxnSp>
      <p:sp>
        <p:nvSpPr>
          <p:cNvPr id="346" name="Google Shape;346;p51"/>
          <p:cNvSpPr/>
          <p:nvPr/>
        </p:nvSpPr>
        <p:spPr>
          <a:xfrm>
            <a:off x="7909411" y="2827765"/>
            <a:ext cx="424500" cy="393900"/>
          </a:xfrm>
          <a:prstGeom prst="ellipse">
            <a:avLst/>
          </a:prstGeom>
          <a:solidFill>
            <a:srgbClr val="7F7F7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347" name="Google Shape;347;p51"/>
          <p:cNvSpPr txBox="1"/>
          <p:nvPr/>
        </p:nvSpPr>
        <p:spPr>
          <a:xfrm>
            <a:off x="7596440" y="2549549"/>
            <a:ext cx="1094400" cy="27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t>other_group</a:t>
            </a:r>
            <a:endParaRPr sz="1000"/>
          </a:p>
        </p:txBody>
      </p:sp>
      <p:cxnSp>
        <p:nvCxnSpPr>
          <p:cNvPr id="348" name="Google Shape;348;p51"/>
          <p:cNvCxnSpPr>
            <a:stCxn id="346" idx="4"/>
            <a:endCxn id="349" idx="0"/>
          </p:cNvCxnSpPr>
          <p:nvPr/>
        </p:nvCxnSpPr>
        <p:spPr>
          <a:xfrm flipH="1">
            <a:off x="8121361" y="3221665"/>
            <a:ext cx="300" cy="465000"/>
          </a:xfrm>
          <a:prstGeom prst="straightConnector1">
            <a:avLst/>
          </a:prstGeom>
          <a:noFill/>
          <a:ln cap="flat" cmpd="sng" w="9525">
            <a:solidFill>
              <a:schemeClr val="dk2"/>
            </a:solidFill>
            <a:prstDash val="solid"/>
            <a:round/>
            <a:headEnd len="med" w="med" type="none"/>
            <a:tailEnd len="med" w="med" type="triangle"/>
          </a:ln>
        </p:spPr>
      </p:cxnSp>
      <p:cxnSp>
        <p:nvCxnSpPr>
          <p:cNvPr id="350" name="Google Shape;350;p51"/>
          <p:cNvCxnSpPr>
            <a:stCxn id="323" idx="4"/>
            <a:endCxn id="327" idx="0"/>
          </p:cNvCxnSpPr>
          <p:nvPr/>
        </p:nvCxnSpPr>
        <p:spPr>
          <a:xfrm flipH="1">
            <a:off x="1924401" y="1981861"/>
            <a:ext cx="3069000" cy="588900"/>
          </a:xfrm>
          <a:prstGeom prst="straightConnector1">
            <a:avLst/>
          </a:prstGeom>
          <a:noFill/>
          <a:ln cap="flat" cmpd="sng" w="9525">
            <a:solidFill>
              <a:schemeClr val="dk2"/>
            </a:solidFill>
            <a:prstDash val="solid"/>
            <a:round/>
            <a:headEnd len="med" w="med" type="none"/>
            <a:tailEnd len="med" w="med" type="triangle"/>
          </a:ln>
        </p:spPr>
      </p:cxnSp>
      <p:cxnSp>
        <p:nvCxnSpPr>
          <p:cNvPr id="351" name="Google Shape;351;p51"/>
          <p:cNvCxnSpPr>
            <a:stCxn id="323" idx="4"/>
            <a:endCxn id="331" idx="0"/>
          </p:cNvCxnSpPr>
          <p:nvPr/>
        </p:nvCxnSpPr>
        <p:spPr>
          <a:xfrm flipH="1">
            <a:off x="3162501" y="1981861"/>
            <a:ext cx="1830900" cy="567600"/>
          </a:xfrm>
          <a:prstGeom prst="straightConnector1">
            <a:avLst/>
          </a:prstGeom>
          <a:noFill/>
          <a:ln cap="flat" cmpd="sng" w="9525">
            <a:solidFill>
              <a:schemeClr val="dk2"/>
            </a:solidFill>
            <a:prstDash val="solid"/>
            <a:round/>
            <a:headEnd len="med" w="med" type="none"/>
            <a:tailEnd len="med" w="med" type="triangle"/>
          </a:ln>
        </p:spPr>
      </p:cxnSp>
      <p:cxnSp>
        <p:nvCxnSpPr>
          <p:cNvPr id="352" name="Google Shape;352;p51"/>
          <p:cNvCxnSpPr>
            <a:stCxn id="323" idx="4"/>
            <a:endCxn id="335" idx="0"/>
          </p:cNvCxnSpPr>
          <p:nvPr/>
        </p:nvCxnSpPr>
        <p:spPr>
          <a:xfrm flipH="1">
            <a:off x="4402401" y="1981861"/>
            <a:ext cx="591000" cy="588900"/>
          </a:xfrm>
          <a:prstGeom prst="straightConnector1">
            <a:avLst/>
          </a:prstGeom>
          <a:noFill/>
          <a:ln cap="flat" cmpd="sng" w="9525">
            <a:solidFill>
              <a:schemeClr val="dk2"/>
            </a:solidFill>
            <a:prstDash val="solid"/>
            <a:round/>
            <a:headEnd len="med" w="med" type="none"/>
            <a:tailEnd len="med" w="med" type="triangle"/>
          </a:ln>
        </p:spPr>
      </p:cxnSp>
      <p:cxnSp>
        <p:nvCxnSpPr>
          <p:cNvPr id="353" name="Google Shape;353;p51"/>
          <p:cNvCxnSpPr>
            <a:stCxn id="323" idx="4"/>
            <a:endCxn id="339" idx="0"/>
          </p:cNvCxnSpPr>
          <p:nvPr/>
        </p:nvCxnSpPr>
        <p:spPr>
          <a:xfrm>
            <a:off x="4993401" y="1981861"/>
            <a:ext cx="723000" cy="567600"/>
          </a:xfrm>
          <a:prstGeom prst="straightConnector1">
            <a:avLst/>
          </a:prstGeom>
          <a:noFill/>
          <a:ln cap="flat" cmpd="sng" w="9525">
            <a:solidFill>
              <a:schemeClr val="dk2"/>
            </a:solidFill>
            <a:prstDash val="solid"/>
            <a:round/>
            <a:headEnd len="med" w="med" type="none"/>
            <a:tailEnd len="med" w="med" type="triangle"/>
          </a:ln>
        </p:spPr>
      </p:cxnSp>
      <p:cxnSp>
        <p:nvCxnSpPr>
          <p:cNvPr id="354" name="Google Shape;354;p51"/>
          <p:cNvCxnSpPr>
            <a:stCxn id="323" idx="4"/>
            <a:endCxn id="343" idx="0"/>
          </p:cNvCxnSpPr>
          <p:nvPr/>
        </p:nvCxnSpPr>
        <p:spPr>
          <a:xfrm>
            <a:off x="4993401" y="1981861"/>
            <a:ext cx="1947600" cy="588900"/>
          </a:xfrm>
          <a:prstGeom prst="straightConnector1">
            <a:avLst/>
          </a:prstGeom>
          <a:noFill/>
          <a:ln cap="flat" cmpd="sng" w="9525">
            <a:solidFill>
              <a:schemeClr val="dk2"/>
            </a:solidFill>
            <a:prstDash val="solid"/>
            <a:round/>
            <a:headEnd len="med" w="med" type="none"/>
            <a:tailEnd len="med" w="med" type="triangle"/>
          </a:ln>
        </p:spPr>
      </p:cxnSp>
      <p:cxnSp>
        <p:nvCxnSpPr>
          <p:cNvPr id="355" name="Google Shape;355;p51"/>
          <p:cNvCxnSpPr>
            <a:stCxn id="323" idx="4"/>
            <a:endCxn id="347" idx="0"/>
          </p:cNvCxnSpPr>
          <p:nvPr/>
        </p:nvCxnSpPr>
        <p:spPr>
          <a:xfrm>
            <a:off x="4993401" y="1981861"/>
            <a:ext cx="3150300" cy="567600"/>
          </a:xfrm>
          <a:prstGeom prst="straightConnector1">
            <a:avLst/>
          </a:prstGeom>
          <a:noFill/>
          <a:ln cap="flat" cmpd="sng" w="9525">
            <a:solidFill>
              <a:schemeClr val="dk2"/>
            </a:solidFill>
            <a:prstDash val="solid"/>
            <a:round/>
            <a:headEnd len="med" w="med" type="none"/>
            <a:tailEnd len="med" w="med" type="triangle"/>
          </a:ln>
        </p:spPr>
      </p:cxnSp>
      <p:sp>
        <p:nvSpPr>
          <p:cNvPr id="356" name="Google Shape;356;p51"/>
          <p:cNvSpPr txBox="1"/>
          <p:nvPr/>
        </p:nvSpPr>
        <p:spPr>
          <a:xfrm>
            <a:off x="211483" y="1489512"/>
            <a:ext cx="1165800" cy="39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300"/>
              <a:t>Roll-up</a:t>
            </a:r>
            <a:endParaRPr i="1" sz="1300"/>
          </a:p>
        </p:txBody>
      </p:sp>
      <p:sp>
        <p:nvSpPr>
          <p:cNvPr id="357" name="Google Shape;357;p51"/>
          <p:cNvSpPr txBox="1"/>
          <p:nvPr/>
        </p:nvSpPr>
        <p:spPr>
          <a:xfrm>
            <a:off x="138386" y="2788541"/>
            <a:ext cx="1165800" cy="39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300"/>
              <a:t>Mid-Level</a:t>
            </a:r>
            <a:endParaRPr i="1" sz="1300"/>
          </a:p>
        </p:txBody>
      </p:sp>
      <p:sp>
        <p:nvSpPr>
          <p:cNvPr id="358" name="Google Shape;358;p51"/>
          <p:cNvSpPr txBox="1"/>
          <p:nvPr/>
        </p:nvSpPr>
        <p:spPr>
          <a:xfrm>
            <a:off x="93350" y="3958325"/>
            <a:ext cx="1165800" cy="39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300"/>
              <a:t>Detailed</a:t>
            </a:r>
            <a:endParaRPr i="1" sz="1300"/>
          </a:p>
        </p:txBody>
      </p:sp>
      <p:grpSp>
        <p:nvGrpSpPr>
          <p:cNvPr id="359" name="Google Shape;359;p51"/>
          <p:cNvGrpSpPr/>
          <p:nvPr/>
        </p:nvGrpSpPr>
        <p:grpSpPr>
          <a:xfrm>
            <a:off x="1340844" y="3701354"/>
            <a:ext cx="1137454" cy="901989"/>
            <a:chOff x="1432600" y="4023525"/>
            <a:chExt cx="1192800" cy="972600"/>
          </a:xfrm>
        </p:grpSpPr>
        <p:sp>
          <p:nvSpPr>
            <p:cNvPr id="329" name="Google Shape;329;p51"/>
            <p:cNvSpPr txBox="1"/>
            <p:nvPr/>
          </p:nvSpPr>
          <p:spPr>
            <a:xfrm>
              <a:off x="1432600" y="4023525"/>
              <a:ext cx="1192800" cy="972600"/>
            </a:xfrm>
            <a:prstGeom prst="rect">
              <a:avLst/>
            </a:prstGeom>
            <a:solidFill>
              <a:srgbClr val="FFFFFF"/>
            </a:solidFill>
            <a:ln cap="flat" cmpd="sng" w="9525">
              <a:solidFill>
                <a:srgbClr val="8C564B"/>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25000"/>
                </a:lnSpc>
                <a:spcBef>
                  <a:spcPts val="0"/>
                </a:spcBef>
                <a:spcAft>
                  <a:spcPts val="0"/>
                </a:spcAft>
                <a:buNone/>
              </a:pPr>
              <a:r>
                <a:rPr lang="en" sz="900"/>
                <a:t>    pv_account</a:t>
              </a:r>
              <a:endParaRPr sz="900"/>
            </a:p>
            <a:p>
              <a:pPr indent="0" lvl="0" marL="0" rtl="0" algn="l">
                <a:lnSpc>
                  <a:spcPct val="125000"/>
                </a:lnSpc>
                <a:spcBef>
                  <a:spcPts val="0"/>
                </a:spcBef>
                <a:spcAft>
                  <a:spcPts val="0"/>
                </a:spcAft>
                <a:buNone/>
              </a:pPr>
              <a:r>
                <a:rPr lang="en" sz="900"/>
                <a:t>    pv_login</a:t>
              </a:r>
              <a:endParaRPr sz="900"/>
            </a:p>
            <a:p>
              <a:pPr indent="0" lvl="0" marL="0" rtl="0" algn="l">
                <a:lnSpc>
                  <a:spcPct val="125000"/>
                </a:lnSpc>
                <a:spcBef>
                  <a:spcPts val="0"/>
                </a:spcBef>
                <a:spcAft>
                  <a:spcPts val="0"/>
                </a:spcAft>
                <a:buNone/>
              </a:pPr>
              <a:r>
                <a:rPr lang="en" sz="900"/>
                <a:t>    pv_elitereward</a:t>
              </a:r>
              <a:endParaRPr sz="900"/>
            </a:p>
            <a:p>
              <a:pPr indent="0" lvl="0" marL="0" rtl="0" algn="l">
                <a:lnSpc>
                  <a:spcPct val="125000"/>
                </a:lnSpc>
                <a:spcBef>
                  <a:spcPts val="0"/>
                </a:spcBef>
                <a:spcAft>
                  <a:spcPts val="0"/>
                </a:spcAft>
                <a:buNone/>
              </a:pPr>
              <a:r>
                <a:rPr lang="en" sz="900"/>
                <a:t>    pv_register</a:t>
              </a:r>
              <a:endParaRPr sz="900"/>
            </a:p>
          </p:txBody>
        </p:sp>
        <p:sp>
          <p:nvSpPr>
            <p:cNvPr id="360" name="Google Shape;360;p51"/>
            <p:cNvSpPr/>
            <p:nvPr/>
          </p:nvSpPr>
          <p:spPr>
            <a:xfrm>
              <a:off x="1477278" y="4116671"/>
              <a:ext cx="146400" cy="162600"/>
            </a:xfrm>
            <a:prstGeom prst="ellipse">
              <a:avLst/>
            </a:prstGeom>
            <a:solidFill>
              <a:srgbClr val="7B441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361" name="Google Shape;361;p51"/>
            <p:cNvSpPr/>
            <p:nvPr/>
          </p:nvSpPr>
          <p:spPr>
            <a:xfrm>
              <a:off x="1477278" y="4314896"/>
              <a:ext cx="146400" cy="162600"/>
            </a:xfrm>
            <a:prstGeom prst="ellipse">
              <a:avLst/>
            </a:prstGeom>
            <a:solidFill>
              <a:srgbClr val="B9440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362" name="Google Shape;362;p51"/>
            <p:cNvSpPr/>
            <p:nvPr/>
          </p:nvSpPr>
          <p:spPr>
            <a:xfrm>
              <a:off x="1477278" y="4513121"/>
              <a:ext cx="146400" cy="162600"/>
            </a:xfrm>
            <a:prstGeom prst="ellipse">
              <a:avLst/>
            </a:prstGeom>
            <a:solidFill>
              <a:srgbClr val="B8866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grpSp>
      <p:grpSp>
        <p:nvGrpSpPr>
          <p:cNvPr id="363" name="Google Shape;363;p51"/>
          <p:cNvGrpSpPr/>
          <p:nvPr/>
        </p:nvGrpSpPr>
        <p:grpSpPr>
          <a:xfrm>
            <a:off x="2560024" y="3680233"/>
            <a:ext cx="1204683" cy="1208866"/>
            <a:chOff x="2661050" y="4023525"/>
            <a:chExt cx="1263300" cy="1303500"/>
          </a:xfrm>
        </p:grpSpPr>
        <p:sp>
          <p:nvSpPr>
            <p:cNvPr id="333" name="Google Shape;333;p51"/>
            <p:cNvSpPr txBox="1"/>
            <p:nvPr/>
          </p:nvSpPr>
          <p:spPr>
            <a:xfrm>
              <a:off x="2661050" y="4023525"/>
              <a:ext cx="1263300" cy="1303500"/>
            </a:xfrm>
            <a:prstGeom prst="rect">
              <a:avLst/>
            </a:prstGeom>
            <a:solidFill>
              <a:srgbClr val="FFFFFF"/>
            </a:solidFill>
            <a:ln cap="flat" cmpd="sng" w="9525">
              <a:solidFill>
                <a:srgbClr val="0073B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25000"/>
                </a:lnSpc>
                <a:spcBef>
                  <a:spcPts val="0"/>
                </a:spcBef>
                <a:spcAft>
                  <a:spcPts val="0"/>
                </a:spcAft>
                <a:buNone/>
              </a:pPr>
              <a:r>
                <a:rPr lang="en" sz="900"/>
                <a:t>    pv_home</a:t>
              </a:r>
              <a:endParaRPr sz="900"/>
            </a:p>
            <a:p>
              <a:pPr indent="0" lvl="0" marL="0" rtl="0" algn="l">
                <a:lnSpc>
                  <a:spcPct val="125000"/>
                </a:lnSpc>
                <a:spcBef>
                  <a:spcPts val="0"/>
                </a:spcBef>
                <a:spcAft>
                  <a:spcPts val="0"/>
                </a:spcAft>
                <a:buNone/>
              </a:pPr>
              <a:r>
                <a:rPr lang="en" sz="900"/>
                <a:t>    pv_plp</a:t>
              </a:r>
              <a:endParaRPr sz="900"/>
            </a:p>
            <a:p>
              <a:pPr indent="0" lvl="0" marL="0" rtl="0" algn="l">
                <a:lnSpc>
                  <a:spcPct val="125000"/>
                </a:lnSpc>
                <a:spcBef>
                  <a:spcPts val="0"/>
                </a:spcBef>
                <a:spcAft>
                  <a:spcPts val="0"/>
                </a:spcAft>
                <a:buNone/>
              </a:pPr>
              <a:r>
                <a:rPr lang="en" sz="900"/>
                <a:t>    pv_pdp</a:t>
              </a:r>
              <a:endParaRPr sz="900"/>
            </a:p>
            <a:p>
              <a:pPr indent="0" lvl="0" marL="0" rtl="0" algn="l">
                <a:lnSpc>
                  <a:spcPct val="125000"/>
                </a:lnSpc>
                <a:spcBef>
                  <a:spcPts val="0"/>
                </a:spcBef>
                <a:spcAft>
                  <a:spcPts val="0"/>
                </a:spcAft>
                <a:buNone/>
              </a:pPr>
              <a:r>
                <a:rPr lang="en" sz="900"/>
                <a:t>    pv_specialoffers</a:t>
              </a:r>
              <a:endParaRPr sz="900"/>
            </a:p>
            <a:p>
              <a:pPr indent="0" lvl="0" marL="0" rtl="0" algn="l">
                <a:lnSpc>
                  <a:spcPct val="125000"/>
                </a:lnSpc>
                <a:spcBef>
                  <a:spcPts val="0"/>
                </a:spcBef>
                <a:spcAft>
                  <a:spcPts val="0"/>
                </a:spcAft>
                <a:buNone/>
              </a:pPr>
              <a:r>
                <a:rPr lang="en" sz="900"/>
                <a:t>    pv_explore</a:t>
              </a:r>
              <a:endParaRPr sz="900"/>
            </a:p>
            <a:p>
              <a:pPr indent="0" lvl="0" marL="0" rtl="0" algn="l">
                <a:spcBef>
                  <a:spcPts val="0"/>
                </a:spcBef>
                <a:spcAft>
                  <a:spcPts val="0"/>
                </a:spcAft>
                <a:buNone/>
              </a:pPr>
              <a:r>
                <a:rPr lang="en" sz="900"/>
                <a:t>    pv_search</a:t>
              </a:r>
              <a:endParaRPr sz="900"/>
            </a:p>
          </p:txBody>
        </p:sp>
        <p:sp>
          <p:nvSpPr>
            <p:cNvPr id="364" name="Google Shape;364;p51"/>
            <p:cNvSpPr/>
            <p:nvPr/>
          </p:nvSpPr>
          <p:spPr>
            <a:xfrm>
              <a:off x="2720990" y="4116671"/>
              <a:ext cx="146400" cy="162600"/>
            </a:xfrm>
            <a:prstGeom prst="ellipse">
              <a:avLst/>
            </a:prstGeom>
            <a:solidFill>
              <a:srgbClr val="10558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365" name="Google Shape;365;p51"/>
            <p:cNvSpPr/>
            <p:nvPr/>
          </p:nvSpPr>
          <p:spPr>
            <a:xfrm>
              <a:off x="2720978" y="4314896"/>
              <a:ext cx="146400" cy="162600"/>
            </a:xfrm>
            <a:prstGeom prst="ellipse">
              <a:avLst/>
            </a:prstGeom>
            <a:solidFill>
              <a:srgbClr val="4795E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366" name="Google Shape;366;p51"/>
            <p:cNvSpPr/>
            <p:nvPr/>
          </p:nvSpPr>
          <p:spPr>
            <a:xfrm>
              <a:off x="2723153" y="4496421"/>
              <a:ext cx="146400" cy="162600"/>
            </a:xfrm>
            <a:prstGeom prst="ellipse">
              <a:avLst/>
            </a:prstGeom>
            <a:solidFill>
              <a:srgbClr val="99DEF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367" name="Google Shape;367;p51"/>
            <p:cNvSpPr/>
            <p:nvPr/>
          </p:nvSpPr>
          <p:spPr>
            <a:xfrm>
              <a:off x="2720978" y="4880896"/>
              <a:ext cx="146400" cy="162600"/>
            </a:xfrm>
            <a:prstGeom prst="ellipse">
              <a:avLst/>
            </a:prstGeom>
            <a:solidFill>
              <a:srgbClr val="10ED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368" name="Google Shape;368;p51"/>
            <p:cNvSpPr/>
            <p:nvPr/>
          </p:nvSpPr>
          <p:spPr>
            <a:xfrm>
              <a:off x="2720978" y="4677958"/>
              <a:ext cx="146400" cy="162600"/>
            </a:xfrm>
            <a:prstGeom prst="ellipse">
              <a:avLst/>
            </a:prstGeom>
            <a:solidFill>
              <a:srgbClr val="39928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grpSp>
      <p:grpSp>
        <p:nvGrpSpPr>
          <p:cNvPr id="369" name="Google Shape;369;p51"/>
          <p:cNvGrpSpPr/>
          <p:nvPr/>
        </p:nvGrpSpPr>
        <p:grpSpPr>
          <a:xfrm>
            <a:off x="3857733" y="3680210"/>
            <a:ext cx="1094256" cy="323570"/>
            <a:chOff x="3964700" y="4023525"/>
            <a:chExt cx="1147500" cy="348900"/>
          </a:xfrm>
        </p:grpSpPr>
        <p:sp>
          <p:nvSpPr>
            <p:cNvPr id="337" name="Google Shape;337;p51"/>
            <p:cNvSpPr txBox="1"/>
            <p:nvPr/>
          </p:nvSpPr>
          <p:spPr>
            <a:xfrm>
              <a:off x="3964700" y="4023525"/>
              <a:ext cx="1147500" cy="348900"/>
            </a:xfrm>
            <a:prstGeom prst="rect">
              <a:avLst/>
            </a:prstGeom>
            <a:solidFill>
              <a:srgbClr val="FFFFFF"/>
            </a:solidFill>
            <a:ln cap="flat" cmpd="sng" w="9525">
              <a:solidFill>
                <a:srgbClr val="E377C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900"/>
                <a:t>    pv_cart</a:t>
              </a:r>
              <a:endParaRPr sz="900"/>
            </a:p>
          </p:txBody>
        </p:sp>
        <p:sp>
          <p:nvSpPr>
            <p:cNvPr id="370" name="Google Shape;370;p51"/>
            <p:cNvSpPr/>
            <p:nvPr/>
          </p:nvSpPr>
          <p:spPr>
            <a:xfrm>
              <a:off x="4007753" y="4116671"/>
              <a:ext cx="146400" cy="162600"/>
            </a:xfrm>
            <a:prstGeom prst="ellipse">
              <a:avLst/>
            </a:prstGeom>
            <a:solidFill>
              <a:srgbClr val="E377C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grpSp>
      <p:grpSp>
        <p:nvGrpSpPr>
          <p:cNvPr id="371" name="Google Shape;371;p51"/>
          <p:cNvGrpSpPr/>
          <p:nvPr/>
        </p:nvGrpSpPr>
        <p:grpSpPr>
          <a:xfrm>
            <a:off x="5092011" y="3686702"/>
            <a:ext cx="1165776" cy="487441"/>
            <a:chOff x="5294500" y="4030525"/>
            <a:chExt cx="1222500" cy="525600"/>
          </a:xfrm>
        </p:grpSpPr>
        <p:sp>
          <p:nvSpPr>
            <p:cNvPr id="341" name="Google Shape;341;p51"/>
            <p:cNvSpPr txBox="1"/>
            <p:nvPr/>
          </p:nvSpPr>
          <p:spPr>
            <a:xfrm>
              <a:off x="5294500" y="4030525"/>
              <a:ext cx="1222500" cy="525600"/>
            </a:xfrm>
            <a:prstGeom prst="rect">
              <a:avLst/>
            </a:prstGeom>
            <a:solidFill>
              <a:srgbClr val="FFFFFF"/>
            </a:solidFill>
            <a:ln cap="flat" cmpd="sng" w="9525">
              <a:solidFill>
                <a:srgbClr val="9467BD"/>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25000"/>
                </a:lnSpc>
                <a:spcBef>
                  <a:spcPts val="0"/>
                </a:spcBef>
                <a:spcAft>
                  <a:spcPts val="0"/>
                </a:spcAft>
                <a:buNone/>
              </a:pPr>
              <a:r>
                <a:rPr lang="en" sz="900"/>
                <a:t>    pv_checkout</a:t>
              </a:r>
              <a:endParaRPr sz="900"/>
            </a:p>
            <a:p>
              <a:pPr indent="0" lvl="0" marL="0" rtl="0" algn="l">
                <a:lnSpc>
                  <a:spcPct val="125000"/>
                </a:lnSpc>
                <a:spcBef>
                  <a:spcPts val="0"/>
                </a:spcBef>
                <a:spcAft>
                  <a:spcPts val="0"/>
                </a:spcAft>
                <a:buNone/>
              </a:pPr>
              <a:r>
                <a:rPr lang="en" sz="900"/>
                <a:t>    pv_confirmation</a:t>
              </a:r>
              <a:endParaRPr sz="900"/>
            </a:p>
          </p:txBody>
        </p:sp>
        <p:sp>
          <p:nvSpPr>
            <p:cNvPr id="372" name="Google Shape;372;p51"/>
            <p:cNvSpPr/>
            <p:nvPr/>
          </p:nvSpPr>
          <p:spPr>
            <a:xfrm>
              <a:off x="5318065" y="4116671"/>
              <a:ext cx="146400" cy="162600"/>
            </a:xfrm>
            <a:prstGeom prst="ellipse">
              <a:avLst/>
            </a:prstGeom>
            <a:solidFill>
              <a:srgbClr val="9467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373" name="Google Shape;373;p51"/>
            <p:cNvSpPr/>
            <p:nvPr/>
          </p:nvSpPr>
          <p:spPr>
            <a:xfrm>
              <a:off x="5318078" y="4314896"/>
              <a:ext cx="146400" cy="162600"/>
            </a:xfrm>
            <a:prstGeom prst="ellipse">
              <a:avLst/>
            </a:prstGeom>
            <a:solidFill>
              <a:srgbClr val="C5B0D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grpSp>
      <p:grpSp>
        <p:nvGrpSpPr>
          <p:cNvPr id="374" name="Google Shape;374;p51"/>
          <p:cNvGrpSpPr/>
          <p:nvPr/>
        </p:nvGrpSpPr>
        <p:grpSpPr>
          <a:xfrm>
            <a:off x="6347246" y="3680210"/>
            <a:ext cx="1137454" cy="672180"/>
            <a:chOff x="6628375" y="4030525"/>
            <a:chExt cx="1192800" cy="724800"/>
          </a:xfrm>
        </p:grpSpPr>
        <p:sp>
          <p:nvSpPr>
            <p:cNvPr id="345" name="Google Shape;345;p51"/>
            <p:cNvSpPr txBox="1"/>
            <p:nvPr/>
          </p:nvSpPr>
          <p:spPr>
            <a:xfrm>
              <a:off x="6628375" y="4030525"/>
              <a:ext cx="1192800" cy="724800"/>
            </a:xfrm>
            <a:prstGeom prst="rect">
              <a:avLst/>
            </a:prstGeom>
            <a:solidFill>
              <a:srgbClr val="FFFFFF"/>
            </a:solidFill>
            <a:ln cap="flat" cmpd="sng" w="9525">
              <a:solidFill>
                <a:srgbClr val="FF7F0E"/>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25000"/>
                </a:lnSpc>
                <a:spcBef>
                  <a:spcPts val="0"/>
                </a:spcBef>
                <a:spcAft>
                  <a:spcPts val="0"/>
                </a:spcAft>
                <a:buNone/>
              </a:pPr>
              <a:r>
                <a:rPr lang="en" sz="900"/>
                <a:t>    pv_policy</a:t>
              </a:r>
              <a:endParaRPr sz="900"/>
            </a:p>
            <a:p>
              <a:pPr indent="0" lvl="0" marL="0" rtl="0" algn="l">
                <a:lnSpc>
                  <a:spcPct val="125000"/>
                </a:lnSpc>
                <a:spcBef>
                  <a:spcPts val="0"/>
                </a:spcBef>
                <a:spcAft>
                  <a:spcPts val="0"/>
                </a:spcAft>
                <a:buNone/>
              </a:pPr>
              <a:r>
                <a:rPr lang="en" sz="900"/>
                <a:t>    pv_storelocator</a:t>
              </a:r>
              <a:br>
                <a:rPr lang="en" sz="900"/>
              </a:br>
              <a:r>
                <a:rPr lang="en" sz="900"/>
                <a:t>   pv_other_info</a:t>
              </a:r>
              <a:endParaRPr sz="900"/>
            </a:p>
          </p:txBody>
        </p:sp>
        <p:sp>
          <p:nvSpPr>
            <p:cNvPr id="375" name="Google Shape;375;p51"/>
            <p:cNvSpPr/>
            <p:nvPr/>
          </p:nvSpPr>
          <p:spPr>
            <a:xfrm>
              <a:off x="6651053" y="4116671"/>
              <a:ext cx="146400" cy="162600"/>
            </a:xfrm>
            <a:prstGeom prst="ellipse">
              <a:avLst/>
            </a:prstGeom>
            <a:solidFill>
              <a:srgbClr val="FF7F0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376" name="Google Shape;376;p51"/>
            <p:cNvSpPr/>
            <p:nvPr/>
          </p:nvSpPr>
          <p:spPr>
            <a:xfrm>
              <a:off x="6651053" y="4311621"/>
              <a:ext cx="146400" cy="162600"/>
            </a:xfrm>
            <a:prstGeom prst="ellipse">
              <a:avLst/>
            </a:prstGeom>
            <a:solidFill>
              <a:srgbClr val="FFBB7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grpSp>
      <p:grpSp>
        <p:nvGrpSpPr>
          <p:cNvPr id="377" name="Google Shape;377;p51"/>
          <p:cNvGrpSpPr/>
          <p:nvPr/>
        </p:nvGrpSpPr>
        <p:grpSpPr>
          <a:xfrm>
            <a:off x="7574150" y="3686702"/>
            <a:ext cx="1094256" cy="323570"/>
            <a:chOff x="7861950" y="4030525"/>
            <a:chExt cx="1147500" cy="348900"/>
          </a:xfrm>
        </p:grpSpPr>
        <p:sp>
          <p:nvSpPr>
            <p:cNvPr id="349" name="Google Shape;349;p51"/>
            <p:cNvSpPr txBox="1"/>
            <p:nvPr/>
          </p:nvSpPr>
          <p:spPr>
            <a:xfrm>
              <a:off x="7861950" y="4030525"/>
              <a:ext cx="1147500" cy="348900"/>
            </a:xfrm>
            <a:prstGeom prst="rect">
              <a:avLst/>
            </a:prstGeom>
            <a:solidFill>
              <a:srgbClr val="FFFFFF"/>
            </a:solidFill>
            <a:ln cap="flat" cmpd="sng" w="9525">
              <a:solidFill>
                <a:srgbClr val="7F7F7F"/>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25000"/>
                </a:lnSpc>
                <a:spcBef>
                  <a:spcPts val="0"/>
                </a:spcBef>
                <a:spcAft>
                  <a:spcPts val="0"/>
                </a:spcAft>
                <a:buNone/>
              </a:pPr>
              <a:r>
                <a:rPr lang="en" sz="900"/>
                <a:t>    pv_other</a:t>
              </a:r>
              <a:endParaRPr sz="900"/>
            </a:p>
          </p:txBody>
        </p:sp>
        <p:sp>
          <p:nvSpPr>
            <p:cNvPr id="378" name="Google Shape;378;p51"/>
            <p:cNvSpPr/>
            <p:nvPr/>
          </p:nvSpPr>
          <p:spPr>
            <a:xfrm>
              <a:off x="7873453" y="4123671"/>
              <a:ext cx="146400" cy="162600"/>
            </a:xfrm>
            <a:prstGeom prst="ellipse">
              <a:avLst/>
            </a:prstGeom>
            <a:solidFill>
              <a:srgbClr val="C7C7C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grpSp>
      <p:sp>
        <p:nvSpPr>
          <p:cNvPr id="379" name="Google Shape;379;p51"/>
          <p:cNvSpPr/>
          <p:nvPr/>
        </p:nvSpPr>
        <p:spPr>
          <a:xfrm>
            <a:off x="6366428" y="4128425"/>
            <a:ext cx="139500" cy="150900"/>
          </a:xfrm>
          <a:prstGeom prst="ellipse">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380" name="Google Shape;380;p51"/>
          <p:cNvSpPr/>
          <p:nvPr/>
        </p:nvSpPr>
        <p:spPr>
          <a:xfrm>
            <a:off x="1377321" y="4323128"/>
            <a:ext cx="139500" cy="150900"/>
          </a:xfrm>
          <a:prstGeom prst="ellipse">
            <a:avLst/>
          </a:prstGeom>
          <a:solidFill>
            <a:srgbClr val="4C113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381" name="Google Shape;381;p51"/>
          <p:cNvSpPr/>
          <p:nvPr/>
        </p:nvSpPr>
        <p:spPr>
          <a:xfrm>
            <a:off x="2615371" y="4643072"/>
            <a:ext cx="139500" cy="150900"/>
          </a:xfrm>
          <a:prstGeom prst="ellipse">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382" name="Google Shape;382;p51"/>
          <p:cNvSpPr txBox="1"/>
          <p:nvPr/>
        </p:nvSpPr>
        <p:spPr>
          <a:xfrm>
            <a:off x="3634950" y="995675"/>
            <a:ext cx="2731500" cy="54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000">
                <a:solidFill>
                  <a:srgbClr val="999999"/>
                </a:solidFill>
              </a:rPr>
              <a:t>Pageviews</a:t>
            </a:r>
            <a:endParaRPr i="1" sz="1000">
              <a:solidFill>
                <a:srgbClr val="999999"/>
              </a:solidFill>
            </a:endParaRPr>
          </a:p>
        </p:txBody>
      </p:sp>
      <p:sp>
        <p:nvSpPr>
          <p:cNvPr id="383" name="Google Shape;383;p5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84" name="Google Shape;384;p51"/>
          <p:cNvSpPr/>
          <p:nvPr/>
        </p:nvSpPr>
        <p:spPr>
          <a:xfrm>
            <a:off x="211475" y="995675"/>
            <a:ext cx="8739300" cy="4041900"/>
          </a:xfrm>
          <a:prstGeom prst="roundRect">
            <a:avLst>
              <a:gd fmla="val 16667" name="adj"/>
            </a:avLst>
          </a:pr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5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Data: </a:t>
            </a:r>
            <a:r>
              <a:rPr i="1" lang="en"/>
              <a:t>Sequences</a:t>
            </a:r>
            <a:endParaRPr i="1"/>
          </a:p>
        </p:txBody>
      </p:sp>
      <p:sp>
        <p:nvSpPr>
          <p:cNvPr id="390" name="Google Shape;390;p52"/>
          <p:cNvSpPr/>
          <p:nvPr/>
        </p:nvSpPr>
        <p:spPr>
          <a:xfrm>
            <a:off x="3863350" y="1747292"/>
            <a:ext cx="357000" cy="3303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391" name="Google Shape;391;p52"/>
          <p:cNvPicPr preferRelativeResize="0"/>
          <p:nvPr/>
        </p:nvPicPr>
        <p:blipFill>
          <a:blip r:embed="rId3">
            <a:alphaModFix/>
          </a:blip>
          <a:stretch>
            <a:fillRect/>
          </a:stretch>
        </p:blipFill>
        <p:spPr>
          <a:xfrm>
            <a:off x="894386" y="1167025"/>
            <a:ext cx="1487339" cy="1462704"/>
          </a:xfrm>
          <a:prstGeom prst="rect">
            <a:avLst/>
          </a:prstGeom>
          <a:noFill/>
          <a:ln>
            <a:noFill/>
          </a:ln>
        </p:spPr>
      </p:pic>
      <p:pic>
        <p:nvPicPr>
          <p:cNvPr descr="user_green.jpg" id="392" name="Google Shape;392;p52"/>
          <p:cNvPicPr preferRelativeResize="0"/>
          <p:nvPr/>
        </p:nvPicPr>
        <p:blipFill>
          <a:blip r:embed="rId4">
            <a:alphaModFix/>
          </a:blip>
          <a:stretch>
            <a:fillRect/>
          </a:stretch>
        </p:blipFill>
        <p:spPr>
          <a:xfrm>
            <a:off x="2448950" y="1518060"/>
            <a:ext cx="530133" cy="760624"/>
          </a:xfrm>
          <a:prstGeom prst="rect">
            <a:avLst/>
          </a:prstGeom>
          <a:noFill/>
          <a:ln>
            <a:noFill/>
          </a:ln>
        </p:spPr>
      </p:pic>
      <p:sp>
        <p:nvSpPr>
          <p:cNvPr id="393" name="Google Shape;393;p52"/>
          <p:cNvSpPr/>
          <p:nvPr/>
        </p:nvSpPr>
        <p:spPr>
          <a:xfrm>
            <a:off x="3070700" y="1856025"/>
            <a:ext cx="576000" cy="112800"/>
          </a:xfrm>
          <a:prstGeom prst="rightArrow">
            <a:avLst>
              <a:gd fmla="val 50000" name="adj1"/>
              <a:gd fmla="val 50000" name="adj2"/>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52"/>
          <p:cNvSpPr/>
          <p:nvPr/>
        </p:nvSpPr>
        <p:spPr>
          <a:xfrm>
            <a:off x="6586360" y="1296222"/>
            <a:ext cx="1384200" cy="1232400"/>
          </a:xfrm>
          <a:prstGeom prst="roundRect">
            <a:avLst>
              <a:gd fmla="val 16667" name="adj"/>
            </a:avLst>
          </a:pr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5" name="Google Shape;395;p52"/>
          <p:cNvGrpSpPr/>
          <p:nvPr/>
        </p:nvGrpSpPr>
        <p:grpSpPr>
          <a:xfrm>
            <a:off x="6500823" y="1435183"/>
            <a:ext cx="1555283" cy="760133"/>
            <a:chOff x="477100" y="2118025"/>
            <a:chExt cx="1725600" cy="854850"/>
          </a:xfrm>
        </p:grpSpPr>
        <p:sp>
          <p:nvSpPr>
            <p:cNvPr id="396" name="Google Shape;396;p52"/>
            <p:cNvSpPr/>
            <p:nvPr/>
          </p:nvSpPr>
          <p:spPr>
            <a:xfrm>
              <a:off x="1092850" y="2494975"/>
              <a:ext cx="494100" cy="477900"/>
            </a:xfrm>
            <a:prstGeom prst="ellipse">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397" name="Google Shape;397;p52"/>
            <p:cNvSpPr txBox="1"/>
            <p:nvPr/>
          </p:nvSpPr>
          <p:spPr>
            <a:xfrm>
              <a:off x="477100" y="2118025"/>
              <a:ext cx="1725600" cy="33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t>appStart</a:t>
              </a:r>
              <a:endParaRPr sz="1200"/>
            </a:p>
          </p:txBody>
        </p:sp>
      </p:grpSp>
      <p:sp>
        <p:nvSpPr>
          <p:cNvPr id="398" name="Google Shape;398;p5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5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Data: </a:t>
            </a:r>
            <a:r>
              <a:rPr i="1" lang="en"/>
              <a:t>Sequences</a:t>
            </a:r>
            <a:endParaRPr i="1"/>
          </a:p>
        </p:txBody>
      </p:sp>
      <p:sp>
        <p:nvSpPr>
          <p:cNvPr id="404" name="Google Shape;404;p53"/>
          <p:cNvSpPr/>
          <p:nvPr/>
        </p:nvSpPr>
        <p:spPr>
          <a:xfrm>
            <a:off x="3863350" y="1747292"/>
            <a:ext cx="357000" cy="3303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405" name="Google Shape;405;p53"/>
          <p:cNvPicPr preferRelativeResize="0"/>
          <p:nvPr/>
        </p:nvPicPr>
        <p:blipFill>
          <a:blip r:embed="rId3">
            <a:alphaModFix/>
          </a:blip>
          <a:stretch>
            <a:fillRect/>
          </a:stretch>
        </p:blipFill>
        <p:spPr>
          <a:xfrm>
            <a:off x="894386" y="1167025"/>
            <a:ext cx="1487339" cy="1462704"/>
          </a:xfrm>
          <a:prstGeom prst="rect">
            <a:avLst/>
          </a:prstGeom>
          <a:noFill/>
          <a:ln>
            <a:noFill/>
          </a:ln>
        </p:spPr>
      </p:pic>
      <p:pic>
        <p:nvPicPr>
          <p:cNvPr descr="user_green.jpg" id="406" name="Google Shape;406;p53"/>
          <p:cNvPicPr preferRelativeResize="0"/>
          <p:nvPr/>
        </p:nvPicPr>
        <p:blipFill>
          <a:blip r:embed="rId4">
            <a:alphaModFix/>
          </a:blip>
          <a:stretch>
            <a:fillRect/>
          </a:stretch>
        </p:blipFill>
        <p:spPr>
          <a:xfrm>
            <a:off x="2448950" y="1518060"/>
            <a:ext cx="530133" cy="760624"/>
          </a:xfrm>
          <a:prstGeom prst="rect">
            <a:avLst/>
          </a:prstGeom>
          <a:noFill/>
          <a:ln>
            <a:noFill/>
          </a:ln>
        </p:spPr>
      </p:pic>
      <p:sp>
        <p:nvSpPr>
          <p:cNvPr id="407" name="Google Shape;407;p53"/>
          <p:cNvSpPr/>
          <p:nvPr/>
        </p:nvSpPr>
        <p:spPr>
          <a:xfrm>
            <a:off x="3070700" y="1856025"/>
            <a:ext cx="576000" cy="112800"/>
          </a:xfrm>
          <a:prstGeom prst="rightArrow">
            <a:avLst>
              <a:gd fmla="val 50000" name="adj1"/>
              <a:gd fmla="val 50000" name="adj2"/>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53"/>
          <p:cNvSpPr/>
          <p:nvPr/>
        </p:nvSpPr>
        <p:spPr>
          <a:xfrm>
            <a:off x="4262229" y="1747292"/>
            <a:ext cx="357000" cy="3303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9" name="Google Shape;409;p53"/>
          <p:cNvSpPr/>
          <p:nvPr/>
        </p:nvSpPr>
        <p:spPr>
          <a:xfrm>
            <a:off x="6586360" y="1296222"/>
            <a:ext cx="1384200" cy="1232400"/>
          </a:xfrm>
          <a:prstGeom prst="roundRect">
            <a:avLst>
              <a:gd fmla="val 16667" name="adj"/>
            </a:avLst>
          </a:pr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10" name="Google Shape;410;p53"/>
          <p:cNvGrpSpPr/>
          <p:nvPr/>
        </p:nvGrpSpPr>
        <p:grpSpPr>
          <a:xfrm>
            <a:off x="6788502" y="1452946"/>
            <a:ext cx="979893" cy="760133"/>
            <a:chOff x="796300" y="2118025"/>
            <a:chExt cx="1087200" cy="854850"/>
          </a:xfrm>
        </p:grpSpPr>
        <p:sp>
          <p:nvSpPr>
            <p:cNvPr id="411" name="Google Shape;411;p53"/>
            <p:cNvSpPr/>
            <p:nvPr/>
          </p:nvSpPr>
          <p:spPr>
            <a:xfrm>
              <a:off x="1092850" y="2494975"/>
              <a:ext cx="494100" cy="477900"/>
            </a:xfrm>
            <a:prstGeom prst="ellipse">
              <a:avLst/>
            </a:prstGeom>
            <a:solidFill>
              <a:srgbClr val="0073B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412" name="Google Shape;412;p53"/>
            <p:cNvSpPr txBox="1"/>
            <p:nvPr/>
          </p:nvSpPr>
          <p:spPr>
            <a:xfrm>
              <a:off x="796300" y="2118025"/>
              <a:ext cx="1087200" cy="33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t>pageview</a:t>
              </a:r>
              <a:endParaRPr sz="1200"/>
            </a:p>
          </p:txBody>
        </p:sp>
      </p:grpSp>
      <p:sp>
        <p:nvSpPr>
          <p:cNvPr id="413" name="Google Shape;413;p5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5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Data: </a:t>
            </a:r>
            <a:r>
              <a:rPr i="1" lang="en"/>
              <a:t>Client Sequences</a:t>
            </a:r>
            <a:endParaRPr i="1"/>
          </a:p>
        </p:txBody>
      </p:sp>
      <p:sp>
        <p:nvSpPr>
          <p:cNvPr id="419" name="Google Shape;419;p54"/>
          <p:cNvSpPr/>
          <p:nvPr/>
        </p:nvSpPr>
        <p:spPr>
          <a:xfrm>
            <a:off x="3863350" y="1747292"/>
            <a:ext cx="357000" cy="3303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420" name="Google Shape;420;p54"/>
          <p:cNvPicPr preferRelativeResize="0"/>
          <p:nvPr/>
        </p:nvPicPr>
        <p:blipFill>
          <a:blip r:embed="rId3">
            <a:alphaModFix/>
          </a:blip>
          <a:stretch>
            <a:fillRect/>
          </a:stretch>
        </p:blipFill>
        <p:spPr>
          <a:xfrm>
            <a:off x="894386" y="1167025"/>
            <a:ext cx="1487339" cy="1462704"/>
          </a:xfrm>
          <a:prstGeom prst="rect">
            <a:avLst/>
          </a:prstGeom>
          <a:noFill/>
          <a:ln>
            <a:noFill/>
          </a:ln>
        </p:spPr>
      </p:pic>
      <p:pic>
        <p:nvPicPr>
          <p:cNvPr descr="user_green.jpg" id="421" name="Google Shape;421;p54"/>
          <p:cNvPicPr preferRelativeResize="0"/>
          <p:nvPr/>
        </p:nvPicPr>
        <p:blipFill>
          <a:blip r:embed="rId4">
            <a:alphaModFix/>
          </a:blip>
          <a:stretch>
            <a:fillRect/>
          </a:stretch>
        </p:blipFill>
        <p:spPr>
          <a:xfrm>
            <a:off x="2448950" y="1518060"/>
            <a:ext cx="530133" cy="760624"/>
          </a:xfrm>
          <a:prstGeom prst="rect">
            <a:avLst/>
          </a:prstGeom>
          <a:noFill/>
          <a:ln>
            <a:noFill/>
          </a:ln>
        </p:spPr>
      </p:pic>
      <p:sp>
        <p:nvSpPr>
          <p:cNvPr id="422" name="Google Shape;422;p54"/>
          <p:cNvSpPr/>
          <p:nvPr/>
        </p:nvSpPr>
        <p:spPr>
          <a:xfrm>
            <a:off x="3070700" y="1856025"/>
            <a:ext cx="576000" cy="112800"/>
          </a:xfrm>
          <a:prstGeom prst="rightArrow">
            <a:avLst>
              <a:gd fmla="val 50000" name="adj1"/>
              <a:gd fmla="val 50000" name="adj2"/>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54"/>
          <p:cNvSpPr/>
          <p:nvPr/>
        </p:nvSpPr>
        <p:spPr>
          <a:xfrm>
            <a:off x="4262229" y="1747292"/>
            <a:ext cx="357000" cy="3303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4" name="Google Shape;424;p54"/>
          <p:cNvSpPr/>
          <p:nvPr/>
        </p:nvSpPr>
        <p:spPr>
          <a:xfrm>
            <a:off x="4661109" y="1747282"/>
            <a:ext cx="357000" cy="3303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5" name="Google Shape;425;p54"/>
          <p:cNvSpPr/>
          <p:nvPr/>
        </p:nvSpPr>
        <p:spPr>
          <a:xfrm>
            <a:off x="5059989" y="1747282"/>
            <a:ext cx="357000" cy="3303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6" name="Google Shape;426;p54"/>
          <p:cNvSpPr/>
          <p:nvPr/>
        </p:nvSpPr>
        <p:spPr>
          <a:xfrm>
            <a:off x="5458868" y="1747282"/>
            <a:ext cx="357000" cy="3303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7" name="Google Shape;427;p54"/>
          <p:cNvSpPr/>
          <p:nvPr/>
        </p:nvSpPr>
        <p:spPr>
          <a:xfrm>
            <a:off x="5857748" y="1747282"/>
            <a:ext cx="357000" cy="3303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8" name="Google Shape;428;p54"/>
          <p:cNvSpPr/>
          <p:nvPr/>
        </p:nvSpPr>
        <p:spPr>
          <a:xfrm>
            <a:off x="6256628" y="1747272"/>
            <a:ext cx="357000" cy="3303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9" name="Google Shape;429;p54"/>
          <p:cNvSpPr/>
          <p:nvPr/>
        </p:nvSpPr>
        <p:spPr>
          <a:xfrm>
            <a:off x="6655507" y="1747272"/>
            <a:ext cx="357000" cy="3303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0" name="Google Shape;430;p54"/>
          <p:cNvSpPr/>
          <p:nvPr/>
        </p:nvSpPr>
        <p:spPr>
          <a:xfrm>
            <a:off x="7054387" y="1747272"/>
            <a:ext cx="357000" cy="3303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1" name="Google Shape;431;p54"/>
          <p:cNvSpPr/>
          <p:nvPr/>
        </p:nvSpPr>
        <p:spPr>
          <a:xfrm>
            <a:off x="7453267" y="1747263"/>
            <a:ext cx="357000" cy="3303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432" name="Google Shape;432;p54"/>
          <p:cNvCxnSpPr/>
          <p:nvPr/>
        </p:nvCxnSpPr>
        <p:spPr>
          <a:xfrm flipH="1" rot="10800000">
            <a:off x="3863350" y="2378620"/>
            <a:ext cx="4766700" cy="8400"/>
          </a:xfrm>
          <a:prstGeom prst="straightConnector1">
            <a:avLst/>
          </a:prstGeom>
          <a:noFill/>
          <a:ln cap="flat" cmpd="sng" w="28575">
            <a:solidFill>
              <a:srgbClr val="999999"/>
            </a:solidFill>
            <a:prstDash val="solid"/>
            <a:round/>
            <a:headEnd len="med" w="med" type="none"/>
            <a:tailEnd len="med" w="med" type="triangle"/>
          </a:ln>
        </p:spPr>
      </p:cxnSp>
      <p:sp>
        <p:nvSpPr>
          <p:cNvPr id="433" name="Google Shape;433;p54"/>
          <p:cNvSpPr txBox="1"/>
          <p:nvPr/>
        </p:nvSpPr>
        <p:spPr>
          <a:xfrm>
            <a:off x="4153346" y="2457175"/>
            <a:ext cx="719700" cy="21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666666"/>
                </a:solidFill>
              </a:rPr>
              <a:t>Time</a:t>
            </a:r>
            <a:endParaRPr sz="1200">
              <a:solidFill>
                <a:srgbClr val="666666"/>
              </a:solidFill>
            </a:endParaRPr>
          </a:p>
        </p:txBody>
      </p:sp>
      <p:pic>
        <p:nvPicPr>
          <p:cNvPr descr="clock.png" id="434" name="Google Shape;434;p54"/>
          <p:cNvPicPr preferRelativeResize="0"/>
          <p:nvPr/>
        </p:nvPicPr>
        <p:blipFill>
          <a:blip r:embed="rId5">
            <a:alphaModFix/>
          </a:blip>
          <a:stretch>
            <a:fillRect/>
          </a:stretch>
        </p:blipFill>
        <p:spPr>
          <a:xfrm>
            <a:off x="4006227" y="2499991"/>
            <a:ext cx="181264" cy="169359"/>
          </a:xfrm>
          <a:prstGeom prst="rect">
            <a:avLst/>
          </a:prstGeom>
          <a:noFill/>
          <a:ln>
            <a:noFill/>
          </a:ln>
        </p:spPr>
      </p:pic>
      <p:sp>
        <p:nvSpPr>
          <p:cNvPr id="435" name="Google Shape;435;p54"/>
          <p:cNvSpPr/>
          <p:nvPr/>
        </p:nvSpPr>
        <p:spPr>
          <a:xfrm>
            <a:off x="7928375" y="2002575"/>
            <a:ext cx="71400" cy="750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54"/>
          <p:cNvSpPr/>
          <p:nvPr/>
        </p:nvSpPr>
        <p:spPr>
          <a:xfrm>
            <a:off x="8080775" y="2002575"/>
            <a:ext cx="71400" cy="750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54"/>
          <p:cNvSpPr/>
          <p:nvPr/>
        </p:nvSpPr>
        <p:spPr>
          <a:xfrm>
            <a:off x="8233175" y="2002575"/>
            <a:ext cx="71400" cy="750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54"/>
          <p:cNvSpPr txBox="1"/>
          <p:nvPr/>
        </p:nvSpPr>
        <p:spPr>
          <a:xfrm>
            <a:off x="617750" y="3424000"/>
            <a:ext cx="8072400" cy="76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en"/>
              <a:t>Client Sequences</a:t>
            </a:r>
            <a:r>
              <a:rPr b="1" lang="en"/>
              <a:t>: </a:t>
            </a:r>
            <a:r>
              <a:rPr lang="en"/>
              <a:t>all actions performed by a single user</a:t>
            </a:r>
            <a:endParaRPr/>
          </a:p>
        </p:txBody>
      </p:sp>
      <p:sp>
        <p:nvSpPr>
          <p:cNvPr id="439" name="Google Shape;439;p5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5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Data: </a:t>
            </a:r>
            <a:r>
              <a:rPr i="1" lang="en"/>
              <a:t>Session Sequences</a:t>
            </a:r>
            <a:endParaRPr i="1"/>
          </a:p>
        </p:txBody>
      </p:sp>
      <p:sp>
        <p:nvSpPr>
          <p:cNvPr id="445" name="Google Shape;445;p55"/>
          <p:cNvSpPr/>
          <p:nvPr/>
        </p:nvSpPr>
        <p:spPr>
          <a:xfrm>
            <a:off x="3863350" y="1747292"/>
            <a:ext cx="357000" cy="3303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446" name="Google Shape;446;p55"/>
          <p:cNvPicPr preferRelativeResize="0"/>
          <p:nvPr/>
        </p:nvPicPr>
        <p:blipFill>
          <a:blip r:embed="rId3">
            <a:alphaModFix/>
          </a:blip>
          <a:stretch>
            <a:fillRect/>
          </a:stretch>
        </p:blipFill>
        <p:spPr>
          <a:xfrm>
            <a:off x="894386" y="1167025"/>
            <a:ext cx="1487339" cy="1462704"/>
          </a:xfrm>
          <a:prstGeom prst="rect">
            <a:avLst/>
          </a:prstGeom>
          <a:noFill/>
          <a:ln>
            <a:noFill/>
          </a:ln>
        </p:spPr>
      </p:pic>
      <p:pic>
        <p:nvPicPr>
          <p:cNvPr descr="user_green.jpg" id="447" name="Google Shape;447;p55"/>
          <p:cNvPicPr preferRelativeResize="0"/>
          <p:nvPr/>
        </p:nvPicPr>
        <p:blipFill>
          <a:blip r:embed="rId4">
            <a:alphaModFix/>
          </a:blip>
          <a:stretch>
            <a:fillRect/>
          </a:stretch>
        </p:blipFill>
        <p:spPr>
          <a:xfrm>
            <a:off x="2448950" y="1518060"/>
            <a:ext cx="530133" cy="760624"/>
          </a:xfrm>
          <a:prstGeom prst="rect">
            <a:avLst/>
          </a:prstGeom>
          <a:noFill/>
          <a:ln>
            <a:noFill/>
          </a:ln>
        </p:spPr>
      </p:pic>
      <p:sp>
        <p:nvSpPr>
          <p:cNvPr id="448" name="Google Shape;448;p55"/>
          <p:cNvSpPr/>
          <p:nvPr/>
        </p:nvSpPr>
        <p:spPr>
          <a:xfrm>
            <a:off x="3070700" y="1856025"/>
            <a:ext cx="576000" cy="112800"/>
          </a:xfrm>
          <a:prstGeom prst="rightArrow">
            <a:avLst>
              <a:gd fmla="val 50000" name="adj1"/>
              <a:gd fmla="val 50000" name="adj2"/>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55"/>
          <p:cNvSpPr/>
          <p:nvPr/>
        </p:nvSpPr>
        <p:spPr>
          <a:xfrm>
            <a:off x="4262229" y="1747292"/>
            <a:ext cx="357000" cy="3303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0" name="Google Shape;450;p55"/>
          <p:cNvSpPr/>
          <p:nvPr/>
        </p:nvSpPr>
        <p:spPr>
          <a:xfrm>
            <a:off x="4661109" y="1747282"/>
            <a:ext cx="357000" cy="3303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1" name="Google Shape;451;p55"/>
          <p:cNvSpPr/>
          <p:nvPr/>
        </p:nvSpPr>
        <p:spPr>
          <a:xfrm>
            <a:off x="5364789" y="1747282"/>
            <a:ext cx="357000" cy="3303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2" name="Google Shape;452;p55"/>
          <p:cNvSpPr/>
          <p:nvPr/>
        </p:nvSpPr>
        <p:spPr>
          <a:xfrm>
            <a:off x="5763668" y="1747282"/>
            <a:ext cx="357000" cy="3303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3" name="Google Shape;453;p55"/>
          <p:cNvSpPr/>
          <p:nvPr/>
        </p:nvSpPr>
        <p:spPr>
          <a:xfrm>
            <a:off x="6162548" y="1747282"/>
            <a:ext cx="357000" cy="3303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4" name="Google Shape;454;p55"/>
          <p:cNvSpPr/>
          <p:nvPr/>
        </p:nvSpPr>
        <p:spPr>
          <a:xfrm>
            <a:off x="6561428" y="1747272"/>
            <a:ext cx="357000" cy="3303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5" name="Google Shape;455;p55"/>
          <p:cNvSpPr/>
          <p:nvPr/>
        </p:nvSpPr>
        <p:spPr>
          <a:xfrm>
            <a:off x="7265107" y="1747272"/>
            <a:ext cx="357000" cy="3303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6" name="Google Shape;456;p55"/>
          <p:cNvSpPr/>
          <p:nvPr/>
        </p:nvSpPr>
        <p:spPr>
          <a:xfrm>
            <a:off x="7663987" y="1747272"/>
            <a:ext cx="357000" cy="3303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7" name="Google Shape;457;p55"/>
          <p:cNvSpPr/>
          <p:nvPr/>
        </p:nvSpPr>
        <p:spPr>
          <a:xfrm>
            <a:off x="8062867" y="1747263"/>
            <a:ext cx="357000" cy="3303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458" name="Google Shape;458;p55"/>
          <p:cNvCxnSpPr/>
          <p:nvPr/>
        </p:nvCxnSpPr>
        <p:spPr>
          <a:xfrm flipH="1" rot="10800000">
            <a:off x="3863350" y="2378620"/>
            <a:ext cx="4766700" cy="8400"/>
          </a:xfrm>
          <a:prstGeom prst="straightConnector1">
            <a:avLst/>
          </a:prstGeom>
          <a:noFill/>
          <a:ln cap="flat" cmpd="sng" w="28575">
            <a:solidFill>
              <a:srgbClr val="999999"/>
            </a:solidFill>
            <a:prstDash val="solid"/>
            <a:round/>
            <a:headEnd len="med" w="med" type="none"/>
            <a:tailEnd len="med" w="med" type="triangle"/>
          </a:ln>
        </p:spPr>
      </p:cxnSp>
      <p:sp>
        <p:nvSpPr>
          <p:cNvPr id="459" name="Google Shape;459;p55"/>
          <p:cNvSpPr/>
          <p:nvPr/>
        </p:nvSpPr>
        <p:spPr>
          <a:xfrm>
            <a:off x="8537975" y="2002575"/>
            <a:ext cx="71400" cy="750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55"/>
          <p:cNvSpPr/>
          <p:nvPr/>
        </p:nvSpPr>
        <p:spPr>
          <a:xfrm>
            <a:off x="8690375" y="2002575"/>
            <a:ext cx="71400" cy="750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55"/>
          <p:cNvSpPr/>
          <p:nvPr/>
        </p:nvSpPr>
        <p:spPr>
          <a:xfrm>
            <a:off x="8842775" y="2002575"/>
            <a:ext cx="71400" cy="750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55"/>
          <p:cNvSpPr txBox="1"/>
          <p:nvPr/>
        </p:nvSpPr>
        <p:spPr>
          <a:xfrm>
            <a:off x="4153346" y="2457175"/>
            <a:ext cx="719700" cy="21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666666"/>
                </a:solidFill>
              </a:rPr>
              <a:t>Time</a:t>
            </a:r>
            <a:endParaRPr sz="1200">
              <a:solidFill>
                <a:srgbClr val="666666"/>
              </a:solidFill>
            </a:endParaRPr>
          </a:p>
        </p:txBody>
      </p:sp>
      <p:pic>
        <p:nvPicPr>
          <p:cNvPr descr="clock.png" id="463" name="Google Shape;463;p55"/>
          <p:cNvPicPr preferRelativeResize="0"/>
          <p:nvPr/>
        </p:nvPicPr>
        <p:blipFill>
          <a:blip r:embed="rId5">
            <a:alphaModFix/>
          </a:blip>
          <a:stretch>
            <a:fillRect/>
          </a:stretch>
        </p:blipFill>
        <p:spPr>
          <a:xfrm>
            <a:off x="4006227" y="2499991"/>
            <a:ext cx="181264" cy="169359"/>
          </a:xfrm>
          <a:prstGeom prst="rect">
            <a:avLst/>
          </a:prstGeom>
          <a:noFill/>
          <a:ln>
            <a:noFill/>
          </a:ln>
        </p:spPr>
      </p:pic>
      <p:sp>
        <p:nvSpPr>
          <p:cNvPr id="464" name="Google Shape;464;p55"/>
          <p:cNvSpPr txBox="1"/>
          <p:nvPr/>
        </p:nvSpPr>
        <p:spPr>
          <a:xfrm>
            <a:off x="617750" y="3424000"/>
            <a:ext cx="8072400" cy="76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en"/>
              <a:t>Session Sequences</a:t>
            </a:r>
            <a:r>
              <a:rPr b="1" lang="en"/>
              <a:t>: </a:t>
            </a:r>
            <a:r>
              <a:rPr lang="en"/>
              <a:t>all actions performed by a single user within a defined amount of time (Δ) from each other. </a:t>
            </a:r>
            <a:r>
              <a:rPr lang="en">
                <a:solidFill>
                  <a:schemeClr val="dk1"/>
                </a:solidFill>
              </a:rPr>
              <a:t>Δ is usually 30 min.</a:t>
            </a:r>
            <a:endParaRPr/>
          </a:p>
        </p:txBody>
      </p:sp>
      <p:cxnSp>
        <p:nvCxnSpPr>
          <p:cNvPr id="465" name="Google Shape;465;p55"/>
          <p:cNvCxnSpPr/>
          <p:nvPr/>
        </p:nvCxnSpPr>
        <p:spPr>
          <a:xfrm flipH="1">
            <a:off x="3863362" y="2278680"/>
            <a:ext cx="900" cy="115200"/>
          </a:xfrm>
          <a:prstGeom prst="straightConnector1">
            <a:avLst/>
          </a:prstGeom>
          <a:noFill/>
          <a:ln cap="flat" cmpd="sng" w="28575">
            <a:solidFill>
              <a:srgbClr val="999999"/>
            </a:solidFill>
            <a:prstDash val="solid"/>
            <a:round/>
            <a:headEnd len="med" w="med" type="none"/>
            <a:tailEnd len="med" w="med" type="none"/>
          </a:ln>
        </p:spPr>
      </p:cxnSp>
      <p:cxnSp>
        <p:nvCxnSpPr>
          <p:cNvPr id="466" name="Google Shape;466;p55"/>
          <p:cNvCxnSpPr/>
          <p:nvPr/>
        </p:nvCxnSpPr>
        <p:spPr>
          <a:xfrm flipH="1">
            <a:off x="5006362" y="2278680"/>
            <a:ext cx="900" cy="115200"/>
          </a:xfrm>
          <a:prstGeom prst="straightConnector1">
            <a:avLst/>
          </a:prstGeom>
          <a:noFill/>
          <a:ln cap="flat" cmpd="sng" w="28575">
            <a:solidFill>
              <a:srgbClr val="999999"/>
            </a:solidFill>
            <a:prstDash val="solid"/>
            <a:round/>
            <a:headEnd len="med" w="med" type="none"/>
            <a:tailEnd len="med" w="med" type="none"/>
          </a:ln>
        </p:spPr>
      </p:cxnSp>
      <p:cxnSp>
        <p:nvCxnSpPr>
          <p:cNvPr id="467" name="Google Shape;467;p55"/>
          <p:cNvCxnSpPr/>
          <p:nvPr/>
        </p:nvCxnSpPr>
        <p:spPr>
          <a:xfrm flipH="1">
            <a:off x="5387362" y="2278680"/>
            <a:ext cx="900" cy="115200"/>
          </a:xfrm>
          <a:prstGeom prst="straightConnector1">
            <a:avLst/>
          </a:prstGeom>
          <a:noFill/>
          <a:ln cap="flat" cmpd="sng" w="28575">
            <a:solidFill>
              <a:srgbClr val="999999"/>
            </a:solidFill>
            <a:prstDash val="solid"/>
            <a:round/>
            <a:headEnd len="med" w="med" type="none"/>
            <a:tailEnd len="med" w="med" type="none"/>
          </a:ln>
        </p:spPr>
      </p:cxnSp>
      <p:cxnSp>
        <p:nvCxnSpPr>
          <p:cNvPr id="468" name="Google Shape;468;p55"/>
          <p:cNvCxnSpPr/>
          <p:nvPr/>
        </p:nvCxnSpPr>
        <p:spPr>
          <a:xfrm flipH="1">
            <a:off x="6911362" y="2278680"/>
            <a:ext cx="900" cy="115200"/>
          </a:xfrm>
          <a:prstGeom prst="straightConnector1">
            <a:avLst/>
          </a:prstGeom>
          <a:noFill/>
          <a:ln cap="flat" cmpd="sng" w="28575">
            <a:solidFill>
              <a:srgbClr val="999999"/>
            </a:solidFill>
            <a:prstDash val="solid"/>
            <a:round/>
            <a:headEnd len="med" w="med" type="none"/>
            <a:tailEnd len="med" w="med" type="none"/>
          </a:ln>
        </p:spPr>
      </p:cxnSp>
      <p:cxnSp>
        <p:nvCxnSpPr>
          <p:cNvPr id="469" name="Google Shape;469;p55"/>
          <p:cNvCxnSpPr/>
          <p:nvPr/>
        </p:nvCxnSpPr>
        <p:spPr>
          <a:xfrm flipH="1">
            <a:off x="7292362" y="2278680"/>
            <a:ext cx="900" cy="115200"/>
          </a:xfrm>
          <a:prstGeom prst="straightConnector1">
            <a:avLst/>
          </a:prstGeom>
          <a:noFill/>
          <a:ln cap="flat" cmpd="sng" w="28575">
            <a:solidFill>
              <a:srgbClr val="999999"/>
            </a:solidFill>
            <a:prstDash val="solid"/>
            <a:round/>
            <a:headEnd len="med" w="med" type="none"/>
            <a:tailEnd len="med" w="med" type="none"/>
          </a:ln>
        </p:spPr>
      </p:cxnSp>
      <p:sp>
        <p:nvSpPr>
          <p:cNvPr id="470" name="Google Shape;470;p55"/>
          <p:cNvSpPr txBox="1"/>
          <p:nvPr/>
        </p:nvSpPr>
        <p:spPr>
          <a:xfrm>
            <a:off x="5055401" y="2037063"/>
            <a:ext cx="272100" cy="28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99999"/>
                </a:solidFill>
              </a:rPr>
              <a:t>Δ</a:t>
            </a:r>
            <a:endParaRPr>
              <a:solidFill>
                <a:srgbClr val="999999"/>
              </a:solidFill>
            </a:endParaRPr>
          </a:p>
        </p:txBody>
      </p:sp>
      <p:sp>
        <p:nvSpPr>
          <p:cNvPr id="471" name="Google Shape;471;p55"/>
          <p:cNvSpPr txBox="1"/>
          <p:nvPr/>
        </p:nvSpPr>
        <p:spPr>
          <a:xfrm>
            <a:off x="6969339" y="2037063"/>
            <a:ext cx="272100" cy="28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99999"/>
                </a:solidFill>
              </a:rPr>
              <a:t>Δ</a:t>
            </a:r>
            <a:endParaRPr>
              <a:solidFill>
                <a:srgbClr val="999999"/>
              </a:solidFill>
            </a:endParaRPr>
          </a:p>
        </p:txBody>
      </p:sp>
      <p:sp>
        <p:nvSpPr>
          <p:cNvPr id="472" name="Google Shape;472;p5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5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Data: </a:t>
            </a:r>
            <a:r>
              <a:rPr i="1" lang="en"/>
              <a:t>Session Sequences</a:t>
            </a:r>
            <a:endParaRPr i="1"/>
          </a:p>
        </p:txBody>
      </p:sp>
      <p:sp>
        <p:nvSpPr>
          <p:cNvPr id="478" name="Google Shape;478;p56"/>
          <p:cNvSpPr/>
          <p:nvPr/>
        </p:nvSpPr>
        <p:spPr>
          <a:xfrm>
            <a:off x="3863350" y="1747292"/>
            <a:ext cx="357000" cy="3303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479" name="Google Shape;479;p56"/>
          <p:cNvPicPr preferRelativeResize="0"/>
          <p:nvPr/>
        </p:nvPicPr>
        <p:blipFill>
          <a:blip r:embed="rId3">
            <a:alphaModFix/>
          </a:blip>
          <a:stretch>
            <a:fillRect/>
          </a:stretch>
        </p:blipFill>
        <p:spPr>
          <a:xfrm>
            <a:off x="894386" y="1167025"/>
            <a:ext cx="1487339" cy="1462704"/>
          </a:xfrm>
          <a:prstGeom prst="rect">
            <a:avLst/>
          </a:prstGeom>
          <a:noFill/>
          <a:ln>
            <a:noFill/>
          </a:ln>
        </p:spPr>
      </p:pic>
      <p:pic>
        <p:nvPicPr>
          <p:cNvPr descr="user_green.jpg" id="480" name="Google Shape;480;p56"/>
          <p:cNvPicPr preferRelativeResize="0"/>
          <p:nvPr/>
        </p:nvPicPr>
        <p:blipFill>
          <a:blip r:embed="rId4">
            <a:alphaModFix/>
          </a:blip>
          <a:stretch>
            <a:fillRect/>
          </a:stretch>
        </p:blipFill>
        <p:spPr>
          <a:xfrm>
            <a:off x="2448950" y="1518060"/>
            <a:ext cx="530133" cy="760624"/>
          </a:xfrm>
          <a:prstGeom prst="rect">
            <a:avLst/>
          </a:prstGeom>
          <a:noFill/>
          <a:ln>
            <a:noFill/>
          </a:ln>
        </p:spPr>
      </p:pic>
      <p:sp>
        <p:nvSpPr>
          <p:cNvPr id="481" name="Google Shape;481;p56"/>
          <p:cNvSpPr/>
          <p:nvPr/>
        </p:nvSpPr>
        <p:spPr>
          <a:xfrm>
            <a:off x="3070700" y="1856025"/>
            <a:ext cx="576000" cy="112800"/>
          </a:xfrm>
          <a:prstGeom prst="rightArrow">
            <a:avLst>
              <a:gd fmla="val 50000" name="adj1"/>
              <a:gd fmla="val 50000" name="adj2"/>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56"/>
          <p:cNvSpPr/>
          <p:nvPr/>
        </p:nvSpPr>
        <p:spPr>
          <a:xfrm>
            <a:off x="4262229" y="1747292"/>
            <a:ext cx="357000" cy="3303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3" name="Google Shape;483;p56"/>
          <p:cNvSpPr/>
          <p:nvPr/>
        </p:nvSpPr>
        <p:spPr>
          <a:xfrm>
            <a:off x="4661109" y="1747282"/>
            <a:ext cx="357000" cy="3303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4" name="Google Shape;484;p56"/>
          <p:cNvSpPr/>
          <p:nvPr/>
        </p:nvSpPr>
        <p:spPr>
          <a:xfrm>
            <a:off x="3863339" y="2174907"/>
            <a:ext cx="357000" cy="3303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5" name="Google Shape;485;p56"/>
          <p:cNvSpPr/>
          <p:nvPr/>
        </p:nvSpPr>
        <p:spPr>
          <a:xfrm>
            <a:off x="4262218" y="2174907"/>
            <a:ext cx="357000" cy="3303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6" name="Google Shape;486;p56"/>
          <p:cNvSpPr/>
          <p:nvPr/>
        </p:nvSpPr>
        <p:spPr>
          <a:xfrm>
            <a:off x="4661098" y="2174907"/>
            <a:ext cx="357000" cy="3303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7" name="Google Shape;487;p56"/>
          <p:cNvSpPr/>
          <p:nvPr/>
        </p:nvSpPr>
        <p:spPr>
          <a:xfrm>
            <a:off x="5059978" y="2174897"/>
            <a:ext cx="357000" cy="3303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8" name="Google Shape;488;p56"/>
          <p:cNvSpPr/>
          <p:nvPr/>
        </p:nvSpPr>
        <p:spPr>
          <a:xfrm>
            <a:off x="3863345" y="2602497"/>
            <a:ext cx="357000" cy="3303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9" name="Google Shape;489;p56"/>
          <p:cNvSpPr/>
          <p:nvPr/>
        </p:nvSpPr>
        <p:spPr>
          <a:xfrm>
            <a:off x="4262225" y="2602497"/>
            <a:ext cx="357000" cy="3303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0" name="Google Shape;490;p56"/>
          <p:cNvSpPr/>
          <p:nvPr/>
        </p:nvSpPr>
        <p:spPr>
          <a:xfrm>
            <a:off x="4661104" y="2602488"/>
            <a:ext cx="357000" cy="3303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491" name="Google Shape;491;p56"/>
          <p:cNvGrpSpPr/>
          <p:nvPr/>
        </p:nvGrpSpPr>
        <p:grpSpPr>
          <a:xfrm>
            <a:off x="3863350" y="3125125"/>
            <a:ext cx="376200" cy="75000"/>
            <a:chOff x="3863350" y="3125125"/>
            <a:chExt cx="376200" cy="75000"/>
          </a:xfrm>
        </p:grpSpPr>
        <p:sp>
          <p:nvSpPr>
            <p:cNvPr id="492" name="Google Shape;492;p56"/>
            <p:cNvSpPr/>
            <p:nvPr/>
          </p:nvSpPr>
          <p:spPr>
            <a:xfrm>
              <a:off x="3863350" y="3125125"/>
              <a:ext cx="71400" cy="750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56"/>
            <p:cNvSpPr/>
            <p:nvPr/>
          </p:nvSpPr>
          <p:spPr>
            <a:xfrm>
              <a:off x="4015750" y="3125125"/>
              <a:ext cx="71400" cy="750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56"/>
            <p:cNvSpPr/>
            <p:nvPr/>
          </p:nvSpPr>
          <p:spPr>
            <a:xfrm>
              <a:off x="4168150" y="3125125"/>
              <a:ext cx="71400" cy="750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5" name="Google Shape;495;p56"/>
          <p:cNvSpPr txBox="1"/>
          <p:nvPr/>
        </p:nvSpPr>
        <p:spPr>
          <a:xfrm>
            <a:off x="6074950" y="1856025"/>
            <a:ext cx="1924500" cy="855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980000"/>
                </a:solidFill>
              </a:rPr>
              <a:t>Multiple Sequences per user</a:t>
            </a:r>
            <a:endParaRPr>
              <a:solidFill>
                <a:srgbClr val="980000"/>
              </a:solidFill>
            </a:endParaRPr>
          </a:p>
        </p:txBody>
      </p:sp>
      <p:sp>
        <p:nvSpPr>
          <p:cNvPr id="496" name="Google Shape;496;p56"/>
          <p:cNvSpPr txBox="1"/>
          <p:nvPr/>
        </p:nvSpPr>
        <p:spPr>
          <a:xfrm>
            <a:off x="617750" y="3424000"/>
            <a:ext cx="8072400" cy="76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en"/>
              <a:t>Session Sequences</a:t>
            </a:r>
            <a:r>
              <a:rPr b="1" lang="en"/>
              <a:t>: </a:t>
            </a:r>
            <a:r>
              <a:rPr lang="en"/>
              <a:t>all actions performed by a single user within a defined amount of time (Δ) from each other. </a:t>
            </a:r>
            <a:r>
              <a:rPr lang="en">
                <a:solidFill>
                  <a:schemeClr val="dk1"/>
                </a:solidFill>
              </a:rPr>
              <a:t>Δ is usually 30 min.</a:t>
            </a:r>
            <a:endParaRPr/>
          </a:p>
        </p:txBody>
      </p:sp>
      <p:sp>
        <p:nvSpPr>
          <p:cNvPr id="497" name="Google Shape;497;p5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5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Data: </a:t>
            </a:r>
            <a:r>
              <a:rPr i="1" lang="en"/>
              <a:t>Sequence Attributes</a:t>
            </a:r>
            <a:endParaRPr i="1"/>
          </a:p>
        </p:txBody>
      </p:sp>
      <p:sp>
        <p:nvSpPr>
          <p:cNvPr id="503" name="Google Shape;503;p57"/>
          <p:cNvSpPr/>
          <p:nvPr/>
        </p:nvSpPr>
        <p:spPr>
          <a:xfrm>
            <a:off x="3863350" y="1747292"/>
            <a:ext cx="357000" cy="3303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504" name="Google Shape;504;p57"/>
          <p:cNvPicPr preferRelativeResize="0"/>
          <p:nvPr/>
        </p:nvPicPr>
        <p:blipFill>
          <a:blip r:embed="rId3">
            <a:alphaModFix/>
          </a:blip>
          <a:stretch>
            <a:fillRect/>
          </a:stretch>
        </p:blipFill>
        <p:spPr>
          <a:xfrm>
            <a:off x="894386" y="1167025"/>
            <a:ext cx="1487339" cy="1462704"/>
          </a:xfrm>
          <a:prstGeom prst="rect">
            <a:avLst/>
          </a:prstGeom>
          <a:noFill/>
          <a:ln>
            <a:noFill/>
          </a:ln>
        </p:spPr>
      </p:pic>
      <p:pic>
        <p:nvPicPr>
          <p:cNvPr descr="user_green.jpg" id="505" name="Google Shape;505;p57"/>
          <p:cNvPicPr preferRelativeResize="0"/>
          <p:nvPr/>
        </p:nvPicPr>
        <p:blipFill>
          <a:blip r:embed="rId4">
            <a:alphaModFix/>
          </a:blip>
          <a:stretch>
            <a:fillRect/>
          </a:stretch>
        </p:blipFill>
        <p:spPr>
          <a:xfrm>
            <a:off x="2448950" y="1518060"/>
            <a:ext cx="530133" cy="760624"/>
          </a:xfrm>
          <a:prstGeom prst="rect">
            <a:avLst/>
          </a:prstGeom>
          <a:noFill/>
          <a:ln>
            <a:noFill/>
          </a:ln>
        </p:spPr>
      </p:pic>
      <p:sp>
        <p:nvSpPr>
          <p:cNvPr id="506" name="Google Shape;506;p57"/>
          <p:cNvSpPr/>
          <p:nvPr/>
        </p:nvSpPr>
        <p:spPr>
          <a:xfrm>
            <a:off x="3070700" y="1856025"/>
            <a:ext cx="576000" cy="112800"/>
          </a:xfrm>
          <a:prstGeom prst="rightArrow">
            <a:avLst>
              <a:gd fmla="val 50000" name="adj1"/>
              <a:gd fmla="val 50000" name="adj2"/>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57"/>
          <p:cNvSpPr/>
          <p:nvPr/>
        </p:nvSpPr>
        <p:spPr>
          <a:xfrm>
            <a:off x="4262229" y="1747292"/>
            <a:ext cx="357000" cy="3303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8" name="Google Shape;508;p57"/>
          <p:cNvSpPr/>
          <p:nvPr/>
        </p:nvSpPr>
        <p:spPr>
          <a:xfrm>
            <a:off x="4661109" y="1747282"/>
            <a:ext cx="357000" cy="3303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9" name="Google Shape;509;p57"/>
          <p:cNvSpPr/>
          <p:nvPr/>
        </p:nvSpPr>
        <p:spPr>
          <a:xfrm>
            <a:off x="5059989" y="1747282"/>
            <a:ext cx="357000" cy="3303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10" name="Google Shape;510;p57"/>
          <p:cNvSpPr/>
          <p:nvPr/>
        </p:nvSpPr>
        <p:spPr>
          <a:xfrm>
            <a:off x="5458868" y="1747282"/>
            <a:ext cx="357000" cy="3303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11" name="Google Shape;511;p57"/>
          <p:cNvSpPr/>
          <p:nvPr/>
        </p:nvSpPr>
        <p:spPr>
          <a:xfrm>
            <a:off x="5857748" y="1747282"/>
            <a:ext cx="357000" cy="3303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12" name="Google Shape;512;p57"/>
          <p:cNvSpPr/>
          <p:nvPr/>
        </p:nvSpPr>
        <p:spPr>
          <a:xfrm>
            <a:off x="6256628" y="1747272"/>
            <a:ext cx="357000" cy="3303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13" name="Google Shape;513;p57"/>
          <p:cNvSpPr/>
          <p:nvPr/>
        </p:nvSpPr>
        <p:spPr>
          <a:xfrm>
            <a:off x="6655507" y="1747272"/>
            <a:ext cx="357000" cy="3303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14" name="Google Shape;514;p57"/>
          <p:cNvSpPr/>
          <p:nvPr/>
        </p:nvSpPr>
        <p:spPr>
          <a:xfrm>
            <a:off x="7054387" y="1747272"/>
            <a:ext cx="357000" cy="3303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15" name="Google Shape;515;p57"/>
          <p:cNvSpPr/>
          <p:nvPr/>
        </p:nvSpPr>
        <p:spPr>
          <a:xfrm>
            <a:off x="7453267" y="1747263"/>
            <a:ext cx="357000" cy="3303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516" name="Google Shape;516;p57"/>
          <p:cNvCxnSpPr/>
          <p:nvPr/>
        </p:nvCxnSpPr>
        <p:spPr>
          <a:xfrm flipH="1" rot="10800000">
            <a:off x="3801275" y="2378625"/>
            <a:ext cx="4098000" cy="6000"/>
          </a:xfrm>
          <a:prstGeom prst="straightConnector1">
            <a:avLst/>
          </a:prstGeom>
          <a:noFill/>
          <a:ln cap="flat" cmpd="sng" w="28575">
            <a:solidFill>
              <a:srgbClr val="999999"/>
            </a:solidFill>
            <a:prstDash val="solid"/>
            <a:round/>
            <a:headEnd len="med" w="med" type="none"/>
            <a:tailEnd len="med" w="med" type="none"/>
          </a:ln>
        </p:spPr>
      </p:cxnSp>
      <p:cxnSp>
        <p:nvCxnSpPr>
          <p:cNvPr id="517" name="Google Shape;517;p57"/>
          <p:cNvCxnSpPr/>
          <p:nvPr/>
        </p:nvCxnSpPr>
        <p:spPr>
          <a:xfrm flipH="1">
            <a:off x="3787162" y="2278680"/>
            <a:ext cx="900" cy="115200"/>
          </a:xfrm>
          <a:prstGeom prst="straightConnector1">
            <a:avLst/>
          </a:prstGeom>
          <a:noFill/>
          <a:ln cap="flat" cmpd="sng" w="28575">
            <a:solidFill>
              <a:srgbClr val="999999"/>
            </a:solidFill>
            <a:prstDash val="solid"/>
            <a:round/>
            <a:headEnd len="med" w="med" type="none"/>
            <a:tailEnd len="med" w="med" type="none"/>
          </a:ln>
        </p:spPr>
      </p:cxnSp>
      <p:cxnSp>
        <p:nvCxnSpPr>
          <p:cNvPr id="518" name="Google Shape;518;p57"/>
          <p:cNvCxnSpPr/>
          <p:nvPr/>
        </p:nvCxnSpPr>
        <p:spPr>
          <a:xfrm flipH="1">
            <a:off x="7901962" y="2278680"/>
            <a:ext cx="900" cy="115200"/>
          </a:xfrm>
          <a:prstGeom prst="straightConnector1">
            <a:avLst/>
          </a:prstGeom>
          <a:noFill/>
          <a:ln cap="flat" cmpd="sng" w="28575">
            <a:solidFill>
              <a:srgbClr val="999999"/>
            </a:solidFill>
            <a:prstDash val="solid"/>
            <a:round/>
            <a:headEnd len="med" w="med" type="none"/>
            <a:tailEnd len="med" w="med" type="none"/>
          </a:ln>
        </p:spPr>
      </p:cxnSp>
      <p:sp>
        <p:nvSpPr>
          <p:cNvPr id="519" name="Google Shape;519;p57"/>
          <p:cNvSpPr txBox="1"/>
          <p:nvPr/>
        </p:nvSpPr>
        <p:spPr>
          <a:xfrm>
            <a:off x="1025975" y="3210125"/>
            <a:ext cx="1072200" cy="393600"/>
          </a:xfrm>
          <a:prstGeom prst="rect">
            <a:avLst/>
          </a:prstGeom>
          <a:noFill/>
          <a:ln cap="flat" cmpd="sng" w="9525">
            <a:solidFill>
              <a:srgbClr val="D5A6BD"/>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t>Start time</a:t>
            </a:r>
            <a:endParaRPr b="1"/>
          </a:p>
        </p:txBody>
      </p:sp>
      <p:sp>
        <p:nvSpPr>
          <p:cNvPr id="520" name="Google Shape;520;p57"/>
          <p:cNvSpPr txBox="1"/>
          <p:nvPr/>
        </p:nvSpPr>
        <p:spPr>
          <a:xfrm>
            <a:off x="2822600" y="3210125"/>
            <a:ext cx="1072200" cy="393600"/>
          </a:xfrm>
          <a:prstGeom prst="rect">
            <a:avLst/>
          </a:prstGeom>
          <a:noFill/>
          <a:ln cap="flat" cmpd="sng" w="9525">
            <a:solidFill>
              <a:srgbClr val="D5A6BD"/>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t>End time</a:t>
            </a:r>
            <a:endParaRPr b="1"/>
          </a:p>
        </p:txBody>
      </p:sp>
      <p:sp>
        <p:nvSpPr>
          <p:cNvPr id="521" name="Google Shape;521;p57"/>
          <p:cNvSpPr txBox="1"/>
          <p:nvPr/>
        </p:nvSpPr>
        <p:spPr>
          <a:xfrm>
            <a:off x="4619225" y="3210125"/>
            <a:ext cx="1072200" cy="393600"/>
          </a:xfrm>
          <a:prstGeom prst="rect">
            <a:avLst/>
          </a:prstGeom>
          <a:noFill/>
          <a:ln cap="flat" cmpd="sng" w="9525">
            <a:solidFill>
              <a:srgbClr val="D5A6BD"/>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t>Duration</a:t>
            </a:r>
            <a:endParaRPr b="1"/>
          </a:p>
        </p:txBody>
      </p:sp>
      <p:sp>
        <p:nvSpPr>
          <p:cNvPr id="522" name="Google Shape;522;p57"/>
          <p:cNvSpPr txBox="1"/>
          <p:nvPr/>
        </p:nvSpPr>
        <p:spPr>
          <a:xfrm>
            <a:off x="6415850" y="3210125"/>
            <a:ext cx="1487400" cy="393600"/>
          </a:xfrm>
          <a:prstGeom prst="rect">
            <a:avLst/>
          </a:prstGeom>
          <a:noFill/>
          <a:ln cap="flat" cmpd="sng" w="9525">
            <a:solidFill>
              <a:srgbClr val="D5A6BD"/>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t>Action Counts</a:t>
            </a:r>
            <a:endParaRPr b="1"/>
          </a:p>
        </p:txBody>
      </p:sp>
      <p:sp>
        <p:nvSpPr>
          <p:cNvPr id="523" name="Google Shape;523;p57"/>
          <p:cNvSpPr txBox="1"/>
          <p:nvPr/>
        </p:nvSpPr>
        <p:spPr>
          <a:xfrm>
            <a:off x="5600900" y="2251425"/>
            <a:ext cx="421800" cy="16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cxnSp>
        <p:nvCxnSpPr>
          <p:cNvPr id="524" name="Google Shape;524;p57"/>
          <p:cNvCxnSpPr>
            <a:stCxn id="523" idx="2"/>
            <a:endCxn id="519" idx="0"/>
          </p:cNvCxnSpPr>
          <p:nvPr/>
        </p:nvCxnSpPr>
        <p:spPr>
          <a:xfrm rot="5400000">
            <a:off x="3292250" y="690675"/>
            <a:ext cx="789300" cy="4249800"/>
          </a:xfrm>
          <a:prstGeom prst="bentConnector3">
            <a:avLst>
              <a:gd fmla="val 49994" name="adj1"/>
            </a:avLst>
          </a:prstGeom>
          <a:noFill/>
          <a:ln cap="flat" cmpd="sng" w="9525">
            <a:solidFill>
              <a:srgbClr val="D5A6BD"/>
            </a:solidFill>
            <a:prstDash val="solid"/>
            <a:round/>
            <a:headEnd len="med" w="med" type="none"/>
            <a:tailEnd len="med" w="med" type="triangle"/>
          </a:ln>
        </p:spPr>
      </p:cxnSp>
      <p:cxnSp>
        <p:nvCxnSpPr>
          <p:cNvPr id="525" name="Google Shape;525;p57"/>
          <p:cNvCxnSpPr>
            <a:stCxn id="523" idx="2"/>
            <a:endCxn id="520" idx="0"/>
          </p:cNvCxnSpPr>
          <p:nvPr/>
        </p:nvCxnSpPr>
        <p:spPr>
          <a:xfrm rot="5400000">
            <a:off x="4190600" y="1589025"/>
            <a:ext cx="789300" cy="2453100"/>
          </a:xfrm>
          <a:prstGeom prst="bentConnector3">
            <a:avLst>
              <a:gd fmla="val 49994" name="adj1"/>
            </a:avLst>
          </a:prstGeom>
          <a:noFill/>
          <a:ln cap="flat" cmpd="sng" w="9525">
            <a:solidFill>
              <a:srgbClr val="D5A6BD"/>
            </a:solidFill>
            <a:prstDash val="solid"/>
            <a:round/>
            <a:headEnd len="med" w="med" type="none"/>
            <a:tailEnd len="med" w="med" type="triangle"/>
          </a:ln>
        </p:spPr>
      </p:cxnSp>
      <p:cxnSp>
        <p:nvCxnSpPr>
          <p:cNvPr id="526" name="Google Shape;526;p57"/>
          <p:cNvCxnSpPr>
            <a:stCxn id="523" idx="2"/>
            <a:endCxn id="521" idx="0"/>
          </p:cNvCxnSpPr>
          <p:nvPr/>
        </p:nvCxnSpPr>
        <p:spPr>
          <a:xfrm rot="5400000">
            <a:off x="5088950" y="2487375"/>
            <a:ext cx="789300" cy="656400"/>
          </a:xfrm>
          <a:prstGeom prst="bentConnector3">
            <a:avLst>
              <a:gd fmla="val 49994" name="adj1"/>
            </a:avLst>
          </a:prstGeom>
          <a:noFill/>
          <a:ln cap="flat" cmpd="sng" w="9525">
            <a:solidFill>
              <a:srgbClr val="D5A6BD"/>
            </a:solidFill>
            <a:prstDash val="solid"/>
            <a:round/>
            <a:headEnd len="med" w="med" type="none"/>
            <a:tailEnd len="med" w="med" type="triangle"/>
          </a:ln>
        </p:spPr>
      </p:cxnSp>
      <p:cxnSp>
        <p:nvCxnSpPr>
          <p:cNvPr id="527" name="Google Shape;527;p57"/>
          <p:cNvCxnSpPr>
            <a:stCxn id="523" idx="2"/>
            <a:endCxn id="522" idx="0"/>
          </p:cNvCxnSpPr>
          <p:nvPr/>
        </p:nvCxnSpPr>
        <p:spPr>
          <a:xfrm flipH="1" rot="-5400000">
            <a:off x="6091100" y="2141625"/>
            <a:ext cx="789300" cy="1347900"/>
          </a:xfrm>
          <a:prstGeom prst="bentConnector3">
            <a:avLst>
              <a:gd fmla="val 49994" name="adj1"/>
            </a:avLst>
          </a:prstGeom>
          <a:noFill/>
          <a:ln cap="flat" cmpd="sng" w="9525">
            <a:solidFill>
              <a:srgbClr val="D5A6BD"/>
            </a:solidFill>
            <a:prstDash val="solid"/>
            <a:round/>
            <a:headEnd len="med" w="med" type="none"/>
            <a:tailEnd len="med" w="med" type="triangle"/>
          </a:ln>
        </p:spPr>
      </p:cxnSp>
      <p:sp>
        <p:nvSpPr>
          <p:cNvPr id="528" name="Google Shape;528;p57"/>
          <p:cNvSpPr/>
          <p:nvPr/>
        </p:nvSpPr>
        <p:spPr>
          <a:xfrm>
            <a:off x="6420525" y="3602200"/>
            <a:ext cx="1487400" cy="1265100"/>
          </a:xfrm>
          <a:prstGeom prst="rect">
            <a:avLst/>
          </a:prstGeom>
          <a:noFill/>
          <a:ln cap="flat" cmpd="sng" w="9525">
            <a:solidFill>
              <a:srgbClr val="D5A6B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57"/>
          <p:cNvSpPr txBox="1"/>
          <p:nvPr/>
        </p:nvSpPr>
        <p:spPr>
          <a:xfrm>
            <a:off x="7159700" y="3603725"/>
            <a:ext cx="748200" cy="12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 1</a:t>
            </a:r>
            <a:endParaRPr/>
          </a:p>
          <a:p>
            <a:pPr indent="0" lvl="0" marL="0" rtl="0" algn="l">
              <a:spcBef>
                <a:spcPts val="0"/>
              </a:spcBef>
              <a:spcAft>
                <a:spcPts val="0"/>
              </a:spcAft>
              <a:buNone/>
            </a:pPr>
            <a:r>
              <a:rPr lang="en"/>
              <a:t>: 1</a:t>
            </a:r>
            <a:endParaRPr/>
          </a:p>
          <a:p>
            <a:pPr indent="0" lvl="0" marL="0" rtl="0" algn="l">
              <a:spcBef>
                <a:spcPts val="0"/>
              </a:spcBef>
              <a:spcAft>
                <a:spcPts val="0"/>
              </a:spcAft>
              <a:buNone/>
            </a:pPr>
            <a:r>
              <a:rPr lang="en"/>
              <a:t>: 5</a:t>
            </a:r>
            <a:endParaRPr/>
          </a:p>
          <a:p>
            <a:pPr indent="0" lvl="0" marL="0" rtl="0" algn="l">
              <a:spcBef>
                <a:spcPts val="0"/>
              </a:spcBef>
              <a:spcAft>
                <a:spcPts val="0"/>
              </a:spcAft>
              <a:buNone/>
            </a:pPr>
            <a:r>
              <a:rPr lang="en"/>
              <a:t>: 1</a:t>
            </a:r>
            <a:endParaRPr/>
          </a:p>
          <a:p>
            <a:pPr indent="0" lvl="0" marL="0" rtl="0" algn="l">
              <a:spcBef>
                <a:spcPts val="0"/>
              </a:spcBef>
              <a:spcAft>
                <a:spcPts val="0"/>
              </a:spcAft>
              <a:buNone/>
            </a:pPr>
            <a:r>
              <a:rPr lang="en"/>
              <a:t>: 1</a:t>
            </a:r>
            <a:endParaRPr/>
          </a:p>
          <a:p>
            <a:pPr indent="0" lvl="0" marL="0" rtl="0" algn="l">
              <a:spcBef>
                <a:spcPts val="0"/>
              </a:spcBef>
              <a:spcAft>
                <a:spcPts val="0"/>
              </a:spcAft>
              <a:buNone/>
            </a:pPr>
            <a:r>
              <a:t/>
            </a:r>
            <a:endParaRPr/>
          </a:p>
        </p:txBody>
      </p:sp>
      <p:sp>
        <p:nvSpPr>
          <p:cNvPr id="530" name="Google Shape;530;p57"/>
          <p:cNvSpPr/>
          <p:nvPr/>
        </p:nvSpPr>
        <p:spPr>
          <a:xfrm>
            <a:off x="6991099" y="3717126"/>
            <a:ext cx="168600" cy="1692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31" name="Google Shape;531;p57"/>
          <p:cNvSpPr/>
          <p:nvPr/>
        </p:nvSpPr>
        <p:spPr>
          <a:xfrm>
            <a:off x="6991099" y="3922976"/>
            <a:ext cx="168600" cy="1692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32" name="Google Shape;532;p57"/>
          <p:cNvSpPr/>
          <p:nvPr/>
        </p:nvSpPr>
        <p:spPr>
          <a:xfrm>
            <a:off x="6991099" y="4128826"/>
            <a:ext cx="168600" cy="1692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33" name="Google Shape;533;p57"/>
          <p:cNvSpPr/>
          <p:nvPr/>
        </p:nvSpPr>
        <p:spPr>
          <a:xfrm>
            <a:off x="6991099" y="4334676"/>
            <a:ext cx="168600" cy="1692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34" name="Google Shape;534;p57"/>
          <p:cNvSpPr/>
          <p:nvPr/>
        </p:nvSpPr>
        <p:spPr>
          <a:xfrm>
            <a:off x="6991099" y="4540526"/>
            <a:ext cx="168600" cy="1692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35" name="Google Shape;535;p5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ACAE5"/>
        </a:solidFill>
      </p:bgPr>
    </p:bg>
    <p:spTree>
      <p:nvGrpSpPr>
        <p:cNvPr id="173" name="Shape 173"/>
        <p:cNvGrpSpPr/>
        <p:nvPr/>
      </p:nvGrpSpPr>
      <p:grpSpPr>
        <a:xfrm>
          <a:off x="0" y="0"/>
          <a:ext cx="0" cy="0"/>
          <a:chOff x="0" y="0"/>
          <a:chExt cx="0" cy="0"/>
        </a:xfrm>
      </p:grpSpPr>
      <p:sp>
        <p:nvSpPr>
          <p:cNvPr id="174" name="Google Shape;174;p4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Introduction: </a:t>
            </a:r>
            <a:r>
              <a:rPr i="1" lang="en"/>
              <a:t>E-commerce</a:t>
            </a:r>
            <a:endParaRPr i="1"/>
          </a:p>
        </p:txBody>
      </p:sp>
      <p:pic>
        <p:nvPicPr>
          <p:cNvPr id="175" name="Google Shape;175;p40"/>
          <p:cNvPicPr preferRelativeResize="0"/>
          <p:nvPr/>
        </p:nvPicPr>
        <p:blipFill>
          <a:blip r:embed="rId3">
            <a:alphaModFix/>
          </a:blip>
          <a:stretch>
            <a:fillRect/>
          </a:stretch>
        </p:blipFill>
        <p:spPr>
          <a:xfrm>
            <a:off x="2203163" y="1052625"/>
            <a:ext cx="4737666" cy="3820975"/>
          </a:xfrm>
          <a:prstGeom prst="rect">
            <a:avLst/>
          </a:prstGeom>
          <a:noFill/>
          <a:ln>
            <a:noFill/>
          </a:ln>
        </p:spPr>
      </p:pic>
      <p:sp>
        <p:nvSpPr>
          <p:cNvPr id="176" name="Google Shape;176;p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5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Data: </a:t>
            </a:r>
            <a:r>
              <a:rPr i="1" lang="en"/>
              <a:t>Segments</a:t>
            </a:r>
            <a:endParaRPr i="1"/>
          </a:p>
        </p:txBody>
      </p:sp>
      <p:sp>
        <p:nvSpPr>
          <p:cNvPr id="541" name="Google Shape;541;p58"/>
          <p:cNvSpPr/>
          <p:nvPr/>
        </p:nvSpPr>
        <p:spPr>
          <a:xfrm>
            <a:off x="3747817" y="1464694"/>
            <a:ext cx="324000" cy="2811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542" name="Google Shape;542;p58"/>
          <p:cNvPicPr preferRelativeResize="0"/>
          <p:nvPr/>
        </p:nvPicPr>
        <p:blipFill>
          <a:blip r:embed="rId3">
            <a:alphaModFix/>
          </a:blip>
          <a:stretch>
            <a:fillRect/>
          </a:stretch>
        </p:blipFill>
        <p:spPr>
          <a:xfrm>
            <a:off x="569501" y="1653250"/>
            <a:ext cx="1330679" cy="1308625"/>
          </a:xfrm>
          <a:prstGeom prst="rect">
            <a:avLst/>
          </a:prstGeom>
          <a:noFill/>
          <a:ln>
            <a:noFill/>
          </a:ln>
        </p:spPr>
      </p:pic>
      <p:pic>
        <p:nvPicPr>
          <p:cNvPr descr="user_green.jpg" id="543" name="Google Shape;543;p58"/>
          <p:cNvPicPr preferRelativeResize="0"/>
          <p:nvPr/>
        </p:nvPicPr>
        <p:blipFill>
          <a:blip r:embed="rId4">
            <a:alphaModFix/>
          </a:blip>
          <a:stretch>
            <a:fillRect/>
          </a:stretch>
        </p:blipFill>
        <p:spPr>
          <a:xfrm>
            <a:off x="2464400" y="1269551"/>
            <a:ext cx="481039" cy="647510"/>
          </a:xfrm>
          <a:prstGeom prst="rect">
            <a:avLst/>
          </a:prstGeom>
          <a:noFill/>
          <a:ln>
            <a:noFill/>
          </a:ln>
        </p:spPr>
      </p:pic>
      <p:sp>
        <p:nvSpPr>
          <p:cNvPr id="544" name="Google Shape;544;p58"/>
          <p:cNvSpPr/>
          <p:nvPr/>
        </p:nvSpPr>
        <p:spPr>
          <a:xfrm>
            <a:off x="3028572" y="1557257"/>
            <a:ext cx="522600" cy="96000"/>
          </a:xfrm>
          <a:prstGeom prst="rightArrow">
            <a:avLst>
              <a:gd fmla="val 50000" name="adj1"/>
              <a:gd fmla="val 50000" name="adj2"/>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58"/>
          <p:cNvSpPr/>
          <p:nvPr/>
        </p:nvSpPr>
        <p:spPr>
          <a:xfrm>
            <a:off x="4109758" y="1464694"/>
            <a:ext cx="324000" cy="2811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46" name="Google Shape;546;p58"/>
          <p:cNvSpPr/>
          <p:nvPr/>
        </p:nvSpPr>
        <p:spPr>
          <a:xfrm>
            <a:off x="4471699" y="1464685"/>
            <a:ext cx="324000" cy="2811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47" name="Google Shape;547;p58"/>
          <p:cNvSpPr/>
          <p:nvPr/>
        </p:nvSpPr>
        <p:spPr>
          <a:xfrm>
            <a:off x="4833640" y="1464685"/>
            <a:ext cx="324000" cy="2811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48" name="Google Shape;548;p58"/>
          <p:cNvSpPr/>
          <p:nvPr/>
        </p:nvSpPr>
        <p:spPr>
          <a:xfrm>
            <a:off x="5195581" y="1464685"/>
            <a:ext cx="324000" cy="2811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49" name="Google Shape;549;p58"/>
          <p:cNvSpPr/>
          <p:nvPr/>
        </p:nvSpPr>
        <p:spPr>
          <a:xfrm>
            <a:off x="5557522" y="1464685"/>
            <a:ext cx="324000" cy="2811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50" name="Google Shape;550;p58"/>
          <p:cNvSpPr/>
          <p:nvPr/>
        </p:nvSpPr>
        <p:spPr>
          <a:xfrm>
            <a:off x="5919463" y="1464677"/>
            <a:ext cx="324000" cy="2811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51" name="Google Shape;551;p58"/>
          <p:cNvSpPr/>
          <p:nvPr/>
        </p:nvSpPr>
        <p:spPr>
          <a:xfrm>
            <a:off x="6281404" y="1464677"/>
            <a:ext cx="324000" cy="2811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52" name="Google Shape;552;p58"/>
          <p:cNvSpPr/>
          <p:nvPr/>
        </p:nvSpPr>
        <p:spPr>
          <a:xfrm>
            <a:off x="6643345" y="1464677"/>
            <a:ext cx="324000" cy="2811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53" name="Google Shape;553;p58"/>
          <p:cNvSpPr/>
          <p:nvPr/>
        </p:nvSpPr>
        <p:spPr>
          <a:xfrm>
            <a:off x="7005285" y="1464668"/>
            <a:ext cx="324000" cy="2811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54" name="Google Shape;554;p58"/>
          <p:cNvSpPr/>
          <p:nvPr/>
        </p:nvSpPr>
        <p:spPr>
          <a:xfrm>
            <a:off x="3747817" y="2048507"/>
            <a:ext cx="324000" cy="2811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descr="user_green.jpg" id="555" name="Google Shape;555;p58"/>
          <p:cNvPicPr preferRelativeResize="0"/>
          <p:nvPr/>
        </p:nvPicPr>
        <p:blipFill>
          <a:blip r:embed="rId5">
            <a:alphaModFix/>
          </a:blip>
          <a:stretch>
            <a:fillRect/>
          </a:stretch>
        </p:blipFill>
        <p:spPr>
          <a:xfrm>
            <a:off x="2464400" y="1853365"/>
            <a:ext cx="481039" cy="647510"/>
          </a:xfrm>
          <a:prstGeom prst="rect">
            <a:avLst/>
          </a:prstGeom>
          <a:noFill/>
          <a:ln>
            <a:noFill/>
          </a:ln>
        </p:spPr>
      </p:pic>
      <p:sp>
        <p:nvSpPr>
          <p:cNvPr id="556" name="Google Shape;556;p58"/>
          <p:cNvSpPr/>
          <p:nvPr/>
        </p:nvSpPr>
        <p:spPr>
          <a:xfrm>
            <a:off x="3028572" y="2141070"/>
            <a:ext cx="522600" cy="96000"/>
          </a:xfrm>
          <a:prstGeom prst="rightArrow">
            <a:avLst>
              <a:gd fmla="val 50000" name="adj1"/>
              <a:gd fmla="val 50000" name="adj2"/>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58"/>
          <p:cNvSpPr/>
          <p:nvPr/>
        </p:nvSpPr>
        <p:spPr>
          <a:xfrm>
            <a:off x="4109758" y="2048507"/>
            <a:ext cx="324000" cy="2811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58" name="Google Shape;558;p58"/>
          <p:cNvSpPr/>
          <p:nvPr/>
        </p:nvSpPr>
        <p:spPr>
          <a:xfrm>
            <a:off x="4471699" y="2048498"/>
            <a:ext cx="324000" cy="2811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59" name="Google Shape;559;p58"/>
          <p:cNvSpPr/>
          <p:nvPr/>
        </p:nvSpPr>
        <p:spPr>
          <a:xfrm>
            <a:off x="4833640" y="2048498"/>
            <a:ext cx="324000" cy="2811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0" name="Google Shape;560;p58"/>
          <p:cNvSpPr/>
          <p:nvPr/>
        </p:nvSpPr>
        <p:spPr>
          <a:xfrm>
            <a:off x="5195581" y="2048498"/>
            <a:ext cx="324000" cy="2811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1" name="Google Shape;561;p58"/>
          <p:cNvSpPr/>
          <p:nvPr/>
        </p:nvSpPr>
        <p:spPr>
          <a:xfrm>
            <a:off x="3747817" y="2632320"/>
            <a:ext cx="324000" cy="2811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descr="user_green.jpg" id="562" name="Google Shape;562;p58"/>
          <p:cNvPicPr preferRelativeResize="0"/>
          <p:nvPr/>
        </p:nvPicPr>
        <p:blipFill>
          <a:blip r:embed="rId6">
            <a:alphaModFix/>
          </a:blip>
          <a:stretch>
            <a:fillRect/>
          </a:stretch>
        </p:blipFill>
        <p:spPr>
          <a:xfrm>
            <a:off x="2464400" y="2437178"/>
            <a:ext cx="481039" cy="647510"/>
          </a:xfrm>
          <a:prstGeom prst="rect">
            <a:avLst/>
          </a:prstGeom>
          <a:noFill/>
          <a:ln>
            <a:noFill/>
          </a:ln>
        </p:spPr>
      </p:pic>
      <p:sp>
        <p:nvSpPr>
          <p:cNvPr id="563" name="Google Shape;563;p58"/>
          <p:cNvSpPr/>
          <p:nvPr/>
        </p:nvSpPr>
        <p:spPr>
          <a:xfrm>
            <a:off x="3028572" y="2724883"/>
            <a:ext cx="522600" cy="96000"/>
          </a:xfrm>
          <a:prstGeom prst="rightArrow">
            <a:avLst>
              <a:gd fmla="val 50000" name="adj1"/>
              <a:gd fmla="val 50000" name="adj2"/>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58"/>
          <p:cNvSpPr/>
          <p:nvPr/>
        </p:nvSpPr>
        <p:spPr>
          <a:xfrm>
            <a:off x="4109758" y="2632320"/>
            <a:ext cx="324000" cy="2811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5" name="Google Shape;565;p58"/>
          <p:cNvSpPr/>
          <p:nvPr/>
        </p:nvSpPr>
        <p:spPr>
          <a:xfrm>
            <a:off x="4471699" y="2632312"/>
            <a:ext cx="324000" cy="2811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6" name="Google Shape;566;p58"/>
          <p:cNvSpPr/>
          <p:nvPr/>
        </p:nvSpPr>
        <p:spPr>
          <a:xfrm>
            <a:off x="4833640" y="2632312"/>
            <a:ext cx="324000" cy="2811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7" name="Google Shape;567;p58"/>
          <p:cNvSpPr/>
          <p:nvPr/>
        </p:nvSpPr>
        <p:spPr>
          <a:xfrm>
            <a:off x="5195581" y="2632312"/>
            <a:ext cx="324000" cy="2811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8" name="Google Shape;568;p58"/>
          <p:cNvSpPr/>
          <p:nvPr/>
        </p:nvSpPr>
        <p:spPr>
          <a:xfrm>
            <a:off x="5557522" y="2632312"/>
            <a:ext cx="324000" cy="2811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9" name="Google Shape;569;p58"/>
          <p:cNvSpPr/>
          <p:nvPr/>
        </p:nvSpPr>
        <p:spPr>
          <a:xfrm>
            <a:off x="5919463" y="2632303"/>
            <a:ext cx="324000" cy="2811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70" name="Google Shape;570;p58"/>
          <p:cNvSpPr/>
          <p:nvPr/>
        </p:nvSpPr>
        <p:spPr>
          <a:xfrm>
            <a:off x="6281404" y="2632303"/>
            <a:ext cx="324000" cy="2811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71" name="Google Shape;571;p58"/>
          <p:cNvSpPr/>
          <p:nvPr/>
        </p:nvSpPr>
        <p:spPr>
          <a:xfrm>
            <a:off x="3747817" y="3216133"/>
            <a:ext cx="324000" cy="2811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descr="user_green.jpg" id="572" name="Google Shape;572;p58"/>
          <p:cNvPicPr preferRelativeResize="0"/>
          <p:nvPr/>
        </p:nvPicPr>
        <p:blipFill>
          <a:blip r:embed="rId7">
            <a:alphaModFix/>
          </a:blip>
          <a:stretch>
            <a:fillRect/>
          </a:stretch>
        </p:blipFill>
        <p:spPr>
          <a:xfrm>
            <a:off x="2464400" y="3020991"/>
            <a:ext cx="481039" cy="647510"/>
          </a:xfrm>
          <a:prstGeom prst="rect">
            <a:avLst/>
          </a:prstGeom>
          <a:noFill/>
          <a:ln>
            <a:noFill/>
          </a:ln>
        </p:spPr>
      </p:pic>
      <p:sp>
        <p:nvSpPr>
          <p:cNvPr id="573" name="Google Shape;573;p58"/>
          <p:cNvSpPr/>
          <p:nvPr/>
        </p:nvSpPr>
        <p:spPr>
          <a:xfrm>
            <a:off x="3028572" y="3308696"/>
            <a:ext cx="522600" cy="96000"/>
          </a:xfrm>
          <a:prstGeom prst="rightArrow">
            <a:avLst>
              <a:gd fmla="val 50000" name="adj1"/>
              <a:gd fmla="val 50000" name="adj2"/>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58"/>
          <p:cNvSpPr/>
          <p:nvPr/>
        </p:nvSpPr>
        <p:spPr>
          <a:xfrm>
            <a:off x="4109758" y="3216133"/>
            <a:ext cx="324000" cy="2811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75" name="Google Shape;575;p58"/>
          <p:cNvSpPr/>
          <p:nvPr/>
        </p:nvSpPr>
        <p:spPr>
          <a:xfrm>
            <a:off x="4471699" y="3216125"/>
            <a:ext cx="324000" cy="2811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76" name="Google Shape;576;p58"/>
          <p:cNvSpPr/>
          <p:nvPr/>
        </p:nvSpPr>
        <p:spPr>
          <a:xfrm>
            <a:off x="4833640" y="3216125"/>
            <a:ext cx="324000" cy="2811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77" name="Google Shape;577;p58"/>
          <p:cNvSpPr/>
          <p:nvPr/>
        </p:nvSpPr>
        <p:spPr>
          <a:xfrm>
            <a:off x="5195581" y="3216125"/>
            <a:ext cx="324000" cy="2811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78" name="Google Shape;578;p58"/>
          <p:cNvSpPr/>
          <p:nvPr/>
        </p:nvSpPr>
        <p:spPr>
          <a:xfrm>
            <a:off x="5557522" y="3216125"/>
            <a:ext cx="324000" cy="2811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79" name="Google Shape;579;p58"/>
          <p:cNvSpPr/>
          <p:nvPr/>
        </p:nvSpPr>
        <p:spPr>
          <a:xfrm>
            <a:off x="5919463" y="3216117"/>
            <a:ext cx="324000" cy="2811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80" name="Google Shape;580;p58"/>
          <p:cNvSpPr/>
          <p:nvPr/>
        </p:nvSpPr>
        <p:spPr>
          <a:xfrm>
            <a:off x="6281404" y="3216117"/>
            <a:ext cx="324000" cy="2811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81" name="Google Shape;581;p58"/>
          <p:cNvSpPr/>
          <p:nvPr/>
        </p:nvSpPr>
        <p:spPr>
          <a:xfrm>
            <a:off x="6643345" y="3216117"/>
            <a:ext cx="324000" cy="2811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82" name="Google Shape;582;p58"/>
          <p:cNvSpPr/>
          <p:nvPr/>
        </p:nvSpPr>
        <p:spPr>
          <a:xfrm>
            <a:off x="7005285" y="3216108"/>
            <a:ext cx="324000" cy="2811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83" name="Google Shape;583;p58"/>
          <p:cNvSpPr txBox="1"/>
          <p:nvPr/>
        </p:nvSpPr>
        <p:spPr>
          <a:xfrm>
            <a:off x="535800" y="4065000"/>
            <a:ext cx="8072400" cy="48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en"/>
              <a:t>Segment</a:t>
            </a:r>
            <a:r>
              <a:rPr b="1" lang="en"/>
              <a:t>: </a:t>
            </a:r>
            <a:r>
              <a:rPr lang="en"/>
              <a:t>any set of sequences</a:t>
            </a:r>
            <a:endParaRPr/>
          </a:p>
        </p:txBody>
      </p:sp>
      <p:sp>
        <p:nvSpPr>
          <p:cNvPr id="584" name="Google Shape;584;p58"/>
          <p:cNvSpPr/>
          <p:nvPr/>
        </p:nvSpPr>
        <p:spPr>
          <a:xfrm>
            <a:off x="3662125" y="1278825"/>
            <a:ext cx="3790500" cy="25548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58"/>
          <p:cNvSpPr txBox="1"/>
          <p:nvPr/>
        </p:nvSpPr>
        <p:spPr>
          <a:xfrm>
            <a:off x="4705951" y="981000"/>
            <a:ext cx="1703100" cy="24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Segment</a:t>
            </a:r>
            <a:endParaRPr/>
          </a:p>
        </p:txBody>
      </p:sp>
      <p:grpSp>
        <p:nvGrpSpPr>
          <p:cNvPr id="586" name="Google Shape;586;p58"/>
          <p:cNvGrpSpPr/>
          <p:nvPr/>
        </p:nvGrpSpPr>
        <p:grpSpPr>
          <a:xfrm>
            <a:off x="3785250" y="3668500"/>
            <a:ext cx="376200" cy="75000"/>
            <a:chOff x="3863350" y="3125125"/>
            <a:chExt cx="376200" cy="75000"/>
          </a:xfrm>
        </p:grpSpPr>
        <p:sp>
          <p:nvSpPr>
            <p:cNvPr id="587" name="Google Shape;587;p58"/>
            <p:cNvSpPr/>
            <p:nvPr/>
          </p:nvSpPr>
          <p:spPr>
            <a:xfrm>
              <a:off x="3863350" y="3125125"/>
              <a:ext cx="71400" cy="750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58"/>
            <p:cNvSpPr/>
            <p:nvPr/>
          </p:nvSpPr>
          <p:spPr>
            <a:xfrm>
              <a:off x="4015750" y="3125125"/>
              <a:ext cx="71400" cy="750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58"/>
            <p:cNvSpPr/>
            <p:nvPr/>
          </p:nvSpPr>
          <p:spPr>
            <a:xfrm>
              <a:off x="4168150" y="3125125"/>
              <a:ext cx="71400" cy="750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0" name="Google Shape;590;p5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p5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Data: </a:t>
            </a:r>
            <a:r>
              <a:rPr i="1" lang="en"/>
              <a:t>Segment Attributes</a:t>
            </a:r>
            <a:endParaRPr i="1"/>
          </a:p>
        </p:txBody>
      </p:sp>
      <p:sp>
        <p:nvSpPr>
          <p:cNvPr id="596" name="Google Shape;596;p59"/>
          <p:cNvSpPr/>
          <p:nvPr/>
        </p:nvSpPr>
        <p:spPr>
          <a:xfrm>
            <a:off x="724650" y="1897600"/>
            <a:ext cx="2500500" cy="15504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59"/>
          <p:cNvSpPr/>
          <p:nvPr/>
        </p:nvSpPr>
        <p:spPr>
          <a:xfrm>
            <a:off x="834250" y="2040148"/>
            <a:ext cx="204300" cy="2514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98" name="Google Shape;598;p59"/>
          <p:cNvSpPr/>
          <p:nvPr/>
        </p:nvSpPr>
        <p:spPr>
          <a:xfrm>
            <a:off x="1062669" y="2040148"/>
            <a:ext cx="204300" cy="2514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99" name="Google Shape;599;p59"/>
          <p:cNvSpPr/>
          <p:nvPr/>
        </p:nvSpPr>
        <p:spPr>
          <a:xfrm>
            <a:off x="1291089" y="2040141"/>
            <a:ext cx="204300" cy="2514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00" name="Google Shape;600;p59"/>
          <p:cNvSpPr/>
          <p:nvPr/>
        </p:nvSpPr>
        <p:spPr>
          <a:xfrm>
            <a:off x="1519508" y="2040141"/>
            <a:ext cx="204300" cy="2514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01" name="Google Shape;601;p59"/>
          <p:cNvSpPr/>
          <p:nvPr/>
        </p:nvSpPr>
        <p:spPr>
          <a:xfrm>
            <a:off x="1747927" y="2040141"/>
            <a:ext cx="204300" cy="2514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02" name="Google Shape;602;p59"/>
          <p:cNvSpPr/>
          <p:nvPr/>
        </p:nvSpPr>
        <p:spPr>
          <a:xfrm>
            <a:off x="1976347" y="2040141"/>
            <a:ext cx="204300" cy="2514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03" name="Google Shape;603;p59"/>
          <p:cNvSpPr/>
          <p:nvPr/>
        </p:nvSpPr>
        <p:spPr>
          <a:xfrm>
            <a:off x="2204766" y="2040133"/>
            <a:ext cx="204300" cy="2514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04" name="Google Shape;604;p59"/>
          <p:cNvSpPr/>
          <p:nvPr/>
        </p:nvSpPr>
        <p:spPr>
          <a:xfrm>
            <a:off x="2433185" y="2040133"/>
            <a:ext cx="204300" cy="2514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05" name="Google Shape;605;p59"/>
          <p:cNvSpPr/>
          <p:nvPr/>
        </p:nvSpPr>
        <p:spPr>
          <a:xfrm>
            <a:off x="2661605" y="2040133"/>
            <a:ext cx="204300" cy="2514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06" name="Google Shape;606;p59"/>
          <p:cNvSpPr/>
          <p:nvPr/>
        </p:nvSpPr>
        <p:spPr>
          <a:xfrm>
            <a:off x="2890024" y="2040126"/>
            <a:ext cx="204300" cy="2514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07" name="Google Shape;607;p59"/>
          <p:cNvSpPr/>
          <p:nvPr/>
        </p:nvSpPr>
        <p:spPr>
          <a:xfrm>
            <a:off x="834250" y="2330055"/>
            <a:ext cx="204300" cy="2514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08" name="Google Shape;608;p59"/>
          <p:cNvSpPr/>
          <p:nvPr/>
        </p:nvSpPr>
        <p:spPr>
          <a:xfrm>
            <a:off x="1062669" y="2330055"/>
            <a:ext cx="204300" cy="2514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09" name="Google Shape;609;p59"/>
          <p:cNvSpPr/>
          <p:nvPr/>
        </p:nvSpPr>
        <p:spPr>
          <a:xfrm>
            <a:off x="1291089" y="2330047"/>
            <a:ext cx="204300" cy="2514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10" name="Google Shape;610;p59"/>
          <p:cNvSpPr/>
          <p:nvPr/>
        </p:nvSpPr>
        <p:spPr>
          <a:xfrm>
            <a:off x="1519508" y="2330047"/>
            <a:ext cx="204300" cy="2514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11" name="Google Shape;611;p59"/>
          <p:cNvSpPr/>
          <p:nvPr/>
        </p:nvSpPr>
        <p:spPr>
          <a:xfrm>
            <a:off x="1747927" y="2330047"/>
            <a:ext cx="204300" cy="2514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12" name="Google Shape;612;p59"/>
          <p:cNvSpPr/>
          <p:nvPr/>
        </p:nvSpPr>
        <p:spPr>
          <a:xfrm>
            <a:off x="834250" y="2619961"/>
            <a:ext cx="204300" cy="2514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13" name="Google Shape;613;p59"/>
          <p:cNvSpPr/>
          <p:nvPr/>
        </p:nvSpPr>
        <p:spPr>
          <a:xfrm>
            <a:off x="1062669" y="2619961"/>
            <a:ext cx="204300" cy="2514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14" name="Google Shape;614;p59"/>
          <p:cNvSpPr/>
          <p:nvPr/>
        </p:nvSpPr>
        <p:spPr>
          <a:xfrm>
            <a:off x="1291089" y="2619954"/>
            <a:ext cx="204300" cy="2514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15" name="Google Shape;615;p59"/>
          <p:cNvSpPr/>
          <p:nvPr/>
        </p:nvSpPr>
        <p:spPr>
          <a:xfrm>
            <a:off x="1519508" y="2619954"/>
            <a:ext cx="204300" cy="2514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16" name="Google Shape;616;p59"/>
          <p:cNvSpPr/>
          <p:nvPr/>
        </p:nvSpPr>
        <p:spPr>
          <a:xfrm>
            <a:off x="1747927" y="2619954"/>
            <a:ext cx="204300" cy="2514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17" name="Google Shape;617;p59"/>
          <p:cNvSpPr/>
          <p:nvPr/>
        </p:nvSpPr>
        <p:spPr>
          <a:xfrm>
            <a:off x="1976347" y="2619954"/>
            <a:ext cx="204300" cy="2514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18" name="Google Shape;618;p59"/>
          <p:cNvSpPr/>
          <p:nvPr/>
        </p:nvSpPr>
        <p:spPr>
          <a:xfrm>
            <a:off x="2204766" y="2619946"/>
            <a:ext cx="204300" cy="2514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19" name="Google Shape;619;p59"/>
          <p:cNvSpPr/>
          <p:nvPr/>
        </p:nvSpPr>
        <p:spPr>
          <a:xfrm>
            <a:off x="2433185" y="2619946"/>
            <a:ext cx="204300" cy="2514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20" name="Google Shape;620;p59"/>
          <p:cNvSpPr/>
          <p:nvPr/>
        </p:nvSpPr>
        <p:spPr>
          <a:xfrm>
            <a:off x="834250" y="2909868"/>
            <a:ext cx="204300" cy="2514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21" name="Google Shape;621;p59"/>
          <p:cNvSpPr/>
          <p:nvPr/>
        </p:nvSpPr>
        <p:spPr>
          <a:xfrm>
            <a:off x="1062669" y="2909868"/>
            <a:ext cx="204300" cy="2514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22" name="Google Shape;622;p59"/>
          <p:cNvSpPr/>
          <p:nvPr/>
        </p:nvSpPr>
        <p:spPr>
          <a:xfrm>
            <a:off x="1291089" y="2909860"/>
            <a:ext cx="204300" cy="2514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23" name="Google Shape;623;p59"/>
          <p:cNvSpPr/>
          <p:nvPr/>
        </p:nvSpPr>
        <p:spPr>
          <a:xfrm>
            <a:off x="1519508" y="2909860"/>
            <a:ext cx="204300" cy="2514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24" name="Google Shape;624;p59"/>
          <p:cNvSpPr/>
          <p:nvPr/>
        </p:nvSpPr>
        <p:spPr>
          <a:xfrm>
            <a:off x="1747927" y="2909860"/>
            <a:ext cx="204300" cy="2514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25" name="Google Shape;625;p59"/>
          <p:cNvSpPr/>
          <p:nvPr/>
        </p:nvSpPr>
        <p:spPr>
          <a:xfrm>
            <a:off x="1976347" y="2909860"/>
            <a:ext cx="204300" cy="2514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26" name="Google Shape;626;p59"/>
          <p:cNvSpPr/>
          <p:nvPr/>
        </p:nvSpPr>
        <p:spPr>
          <a:xfrm>
            <a:off x="2204766" y="2909853"/>
            <a:ext cx="204300" cy="2514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27" name="Google Shape;627;p59"/>
          <p:cNvSpPr/>
          <p:nvPr/>
        </p:nvSpPr>
        <p:spPr>
          <a:xfrm>
            <a:off x="2433185" y="2909853"/>
            <a:ext cx="204300" cy="2514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28" name="Google Shape;628;p59"/>
          <p:cNvSpPr/>
          <p:nvPr/>
        </p:nvSpPr>
        <p:spPr>
          <a:xfrm>
            <a:off x="2661605" y="2909853"/>
            <a:ext cx="204300" cy="2514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29" name="Google Shape;629;p59"/>
          <p:cNvSpPr/>
          <p:nvPr/>
        </p:nvSpPr>
        <p:spPr>
          <a:xfrm>
            <a:off x="2890024" y="2909845"/>
            <a:ext cx="204300" cy="2514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30" name="Google Shape;630;p59"/>
          <p:cNvSpPr/>
          <p:nvPr/>
        </p:nvSpPr>
        <p:spPr>
          <a:xfrm>
            <a:off x="834250" y="3276000"/>
            <a:ext cx="71400" cy="750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59"/>
          <p:cNvSpPr/>
          <p:nvPr/>
        </p:nvSpPr>
        <p:spPr>
          <a:xfrm>
            <a:off x="986650" y="3276000"/>
            <a:ext cx="71400" cy="750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59"/>
          <p:cNvSpPr/>
          <p:nvPr/>
        </p:nvSpPr>
        <p:spPr>
          <a:xfrm>
            <a:off x="1139050" y="3276000"/>
            <a:ext cx="71400" cy="750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59"/>
          <p:cNvSpPr txBox="1"/>
          <p:nvPr/>
        </p:nvSpPr>
        <p:spPr>
          <a:xfrm>
            <a:off x="986650" y="1579288"/>
            <a:ext cx="1882800" cy="26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Segment</a:t>
            </a:r>
            <a:endParaRPr/>
          </a:p>
        </p:txBody>
      </p:sp>
      <p:sp>
        <p:nvSpPr>
          <p:cNvPr id="634" name="Google Shape;634;p59"/>
          <p:cNvSpPr txBox="1"/>
          <p:nvPr/>
        </p:nvSpPr>
        <p:spPr>
          <a:xfrm>
            <a:off x="4126325" y="1339225"/>
            <a:ext cx="1072200" cy="393600"/>
          </a:xfrm>
          <a:prstGeom prst="rect">
            <a:avLst/>
          </a:prstGeom>
          <a:noFill/>
          <a:ln cap="flat" cmpd="sng" w="9525">
            <a:solidFill>
              <a:srgbClr val="D5A6BD"/>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t>Size</a:t>
            </a:r>
            <a:endParaRPr b="1"/>
          </a:p>
        </p:txBody>
      </p:sp>
      <p:sp>
        <p:nvSpPr>
          <p:cNvPr id="635" name="Google Shape;635;p59"/>
          <p:cNvSpPr txBox="1"/>
          <p:nvPr/>
        </p:nvSpPr>
        <p:spPr>
          <a:xfrm>
            <a:off x="4126325" y="2386450"/>
            <a:ext cx="1072200" cy="572700"/>
          </a:xfrm>
          <a:prstGeom prst="rect">
            <a:avLst/>
          </a:prstGeom>
          <a:noFill/>
          <a:ln cap="flat" cmpd="sng" w="9525">
            <a:solidFill>
              <a:srgbClr val="D5A6BD"/>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t>Sequence Related</a:t>
            </a:r>
            <a:endParaRPr b="1"/>
          </a:p>
        </p:txBody>
      </p:sp>
      <p:sp>
        <p:nvSpPr>
          <p:cNvPr id="636" name="Google Shape;636;p59"/>
          <p:cNvSpPr txBox="1"/>
          <p:nvPr/>
        </p:nvSpPr>
        <p:spPr>
          <a:xfrm>
            <a:off x="4126325" y="3526825"/>
            <a:ext cx="1072200" cy="572700"/>
          </a:xfrm>
          <a:prstGeom prst="rect">
            <a:avLst/>
          </a:prstGeom>
          <a:noFill/>
          <a:ln cap="flat" cmpd="sng" w="9525">
            <a:solidFill>
              <a:srgbClr val="D5A6BD"/>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t>Action Related</a:t>
            </a:r>
            <a:endParaRPr b="1"/>
          </a:p>
        </p:txBody>
      </p:sp>
      <p:cxnSp>
        <p:nvCxnSpPr>
          <p:cNvPr id="637" name="Google Shape;637;p59"/>
          <p:cNvCxnSpPr>
            <a:stCxn id="596" idx="3"/>
            <a:endCxn id="634" idx="1"/>
          </p:cNvCxnSpPr>
          <p:nvPr/>
        </p:nvCxnSpPr>
        <p:spPr>
          <a:xfrm flipH="1" rot="10800000">
            <a:off x="3225150" y="1536100"/>
            <a:ext cx="901200" cy="1136700"/>
          </a:xfrm>
          <a:prstGeom prst="bentConnector3">
            <a:avLst>
              <a:gd fmla="val 49999" name="adj1"/>
            </a:avLst>
          </a:prstGeom>
          <a:noFill/>
          <a:ln cap="flat" cmpd="sng" w="9525">
            <a:solidFill>
              <a:srgbClr val="D5A6BD"/>
            </a:solidFill>
            <a:prstDash val="solid"/>
            <a:round/>
            <a:headEnd len="med" w="med" type="none"/>
            <a:tailEnd len="med" w="med" type="triangle"/>
          </a:ln>
        </p:spPr>
      </p:cxnSp>
      <p:cxnSp>
        <p:nvCxnSpPr>
          <p:cNvPr id="638" name="Google Shape;638;p59"/>
          <p:cNvCxnSpPr>
            <a:stCxn id="596" idx="3"/>
            <a:endCxn id="635" idx="1"/>
          </p:cNvCxnSpPr>
          <p:nvPr/>
        </p:nvCxnSpPr>
        <p:spPr>
          <a:xfrm>
            <a:off x="3225150" y="2672800"/>
            <a:ext cx="901200" cy="600"/>
          </a:xfrm>
          <a:prstGeom prst="bentConnector3">
            <a:avLst>
              <a:gd fmla="val 49999" name="adj1"/>
            </a:avLst>
          </a:prstGeom>
          <a:noFill/>
          <a:ln cap="flat" cmpd="sng" w="9525">
            <a:solidFill>
              <a:srgbClr val="D5A6BD"/>
            </a:solidFill>
            <a:prstDash val="solid"/>
            <a:round/>
            <a:headEnd len="med" w="med" type="none"/>
            <a:tailEnd len="med" w="med" type="triangle"/>
          </a:ln>
        </p:spPr>
      </p:cxnSp>
      <p:cxnSp>
        <p:nvCxnSpPr>
          <p:cNvPr id="639" name="Google Shape;639;p59"/>
          <p:cNvCxnSpPr>
            <a:stCxn id="596" idx="3"/>
            <a:endCxn id="636" idx="1"/>
          </p:cNvCxnSpPr>
          <p:nvPr/>
        </p:nvCxnSpPr>
        <p:spPr>
          <a:xfrm>
            <a:off x="3225150" y="2672800"/>
            <a:ext cx="901200" cy="1140300"/>
          </a:xfrm>
          <a:prstGeom prst="bentConnector3">
            <a:avLst>
              <a:gd fmla="val 49999" name="adj1"/>
            </a:avLst>
          </a:prstGeom>
          <a:noFill/>
          <a:ln cap="flat" cmpd="sng" w="9525">
            <a:solidFill>
              <a:srgbClr val="D5A6BD"/>
            </a:solidFill>
            <a:prstDash val="solid"/>
            <a:round/>
            <a:headEnd len="med" w="med" type="none"/>
            <a:tailEnd len="med" w="med" type="triangle"/>
          </a:ln>
        </p:spPr>
      </p:cxnSp>
      <p:pic>
        <p:nvPicPr>
          <p:cNvPr id="640" name="Google Shape;640;p59"/>
          <p:cNvPicPr preferRelativeResize="0"/>
          <p:nvPr/>
        </p:nvPicPr>
        <p:blipFill>
          <a:blip r:embed="rId3">
            <a:alphaModFix/>
          </a:blip>
          <a:stretch>
            <a:fillRect/>
          </a:stretch>
        </p:blipFill>
        <p:spPr>
          <a:xfrm>
            <a:off x="7910325" y="2386450"/>
            <a:ext cx="611975" cy="572700"/>
          </a:xfrm>
          <a:prstGeom prst="rect">
            <a:avLst/>
          </a:prstGeom>
          <a:noFill/>
          <a:ln>
            <a:noFill/>
          </a:ln>
        </p:spPr>
      </p:pic>
      <p:sp>
        <p:nvSpPr>
          <p:cNvPr id="641" name="Google Shape;641;p59"/>
          <p:cNvSpPr txBox="1"/>
          <p:nvPr/>
        </p:nvSpPr>
        <p:spPr>
          <a:xfrm>
            <a:off x="5429700" y="1263025"/>
            <a:ext cx="19383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t>Counts of sequences</a:t>
            </a:r>
            <a:r>
              <a:rPr lang="en" sz="1200"/>
              <a:t>:</a:t>
            </a:r>
            <a:endParaRPr sz="1200"/>
          </a:p>
          <a:p>
            <a:pPr indent="0" lvl="0" marL="0" rtl="0" algn="l">
              <a:spcBef>
                <a:spcPts val="0"/>
              </a:spcBef>
              <a:spcAft>
                <a:spcPts val="0"/>
              </a:spcAft>
              <a:buNone/>
            </a:pPr>
            <a:r>
              <a:rPr i="1" lang="en" sz="1200"/>
              <a:t>Absolute, Relative</a:t>
            </a:r>
            <a:endParaRPr i="1" sz="1200"/>
          </a:p>
          <a:p>
            <a:pPr indent="0" lvl="0" marL="0" rtl="0" algn="l">
              <a:spcBef>
                <a:spcPts val="0"/>
              </a:spcBef>
              <a:spcAft>
                <a:spcPts val="0"/>
              </a:spcAft>
              <a:buNone/>
            </a:pPr>
            <a:r>
              <a:t/>
            </a:r>
            <a:endParaRPr sz="1200"/>
          </a:p>
        </p:txBody>
      </p:sp>
      <p:sp>
        <p:nvSpPr>
          <p:cNvPr id="642" name="Google Shape;642;p59"/>
          <p:cNvSpPr txBox="1"/>
          <p:nvPr/>
        </p:nvSpPr>
        <p:spPr>
          <a:xfrm>
            <a:off x="5429700" y="2386750"/>
            <a:ext cx="24084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t>Sequence Distributions</a:t>
            </a:r>
            <a:r>
              <a:rPr lang="en" sz="1200"/>
              <a:t>:</a:t>
            </a:r>
            <a:endParaRPr sz="1200"/>
          </a:p>
          <a:p>
            <a:pPr indent="0" lvl="0" marL="0" rtl="0" algn="l">
              <a:spcBef>
                <a:spcPts val="0"/>
              </a:spcBef>
              <a:spcAft>
                <a:spcPts val="0"/>
              </a:spcAft>
              <a:buNone/>
            </a:pPr>
            <a:r>
              <a:rPr i="1" lang="en" sz="1200"/>
              <a:t>Start Time, Duration, Action Counts</a:t>
            </a:r>
            <a:endParaRPr i="1" sz="1200"/>
          </a:p>
          <a:p>
            <a:pPr indent="0" lvl="0" marL="0" rtl="0" algn="l">
              <a:spcBef>
                <a:spcPts val="0"/>
              </a:spcBef>
              <a:spcAft>
                <a:spcPts val="0"/>
              </a:spcAft>
              <a:buNone/>
            </a:pPr>
            <a:r>
              <a:t/>
            </a:r>
            <a:endParaRPr sz="1200"/>
          </a:p>
        </p:txBody>
      </p:sp>
      <p:sp>
        <p:nvSpPr>
          <p:cNvPr id="643" name="Google Shape;643;p59"/>
          <p:cNvSpPr txBox="1"/>
          <p:nvPr/>
        </p:nvSpPr>
        <p:spPr>
          <a:xfrm>
            <a:off x="5429700" y="3450613"/>
            <a:ext cx="24084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t>Action Distributions</a:t>
            </a:r>
            <a:r>
              <a:rPr lang="en" sz="1200"/>
              <a:t>:</a:t>
            </a:r>
            <a:endParaRPr sz="1200"/>
          </a:p>
          <a:p>
            <a:pPr indent="0" lvl="0" marL="0" rtl="0" algn="l">
              <a:spcBef>
                <a:spcPts val="0"/>
              </a:spcBef>
              <a:spcAft>
                <a:spcPts val="0"/>
              </a:spcAft>
              <a:buNone/>
            </a:pPr>
            <a:r>
              <a:rPr i="1" lang="en" sz="1200"/>
              <a:t>Action Transitions: </a:t>
            </a:r>
            <a:br>
              <a:rPr i="1" lang="en" sz="1200"/>
            </a:br>
            <a:r>
              <a:rPr i="1" lang="en" sz="1200"/>
              <a:t>action before, action after</a:t>
            </a:r>
            <a:endParaRPr i="1" sz="1200"/>
          </a:p>
          <a:p>
            <a:pPr indent="0" lvl="0" marL="0" rtl="0" algn="l">
              <a:spcBef>
                <a:spcPts val="0"/>
              </a:spcBef>
              <a:spcAft>
                <a:spcPts val="0"/>
              </a:spcAft>
              <a:buNone/>
            </a:pPr>
            <a:r>
              <a:t/>
            </a:r>
            <a:endParaRPr sz="1200"/>
          </a:p>
        </p:txBody>
      </p:sp>
      <p:sp>
        <p:nvSpPr>
          <p:cNvPr id="644" name="Google Shape;644;p5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645" name="Google Shape;645;p59"/>
          <p:cNvPicPr preferRelativeResize="0"/>
          <p:nvPr/>
        </p:nvPicPr>
        <p:blipFill>
          <a:blip r:embed="rId4">
            <a:alphaModFix/>
          </a:blip>
          <a:stretch>
            <a:fillRect/>
          </a:stretch>
        </p:blipFill>
        <p:spPr>
          <a:xfrm>
            <a:off x="7838100" y="3507188"/>
            <a:ext cx="611975" cy="6119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p6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a:t>Real-world</a:t>
            </a:r>
            <a:r>
              <a:rPr lang="en"/>
              <a:t> Clickstream Data</a:t>
            </a:r>
            <a:endParaRPr/>
          </a:p>
        </p:txBody>
      </p:sp>
      <p:sp>
        <p:nvSpPr>
          <p:cNvPr id="651" name="Google Shape;651;p60"/>
          <p:cNvSpPr/>
          <p:nvPr/>
        </p:nvSpPr>
        <p:spPr>
          <a:xfrm>
            <a:off x="787250" y="1461425"/>
            <a:ext cx="2500500" cy="29364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60"/>
          <p:cNvSpPr/>
          <p:nvPr/>
        </p:nvSpPr>
        <p:spPr>
          <a:xfrm>
            <a:off x="834250" y="2775114"/>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53" name="Google Shape;653;p60"/>
          <p:cNvSpPr/>
          <p:nvPr/>
        </p:nvSpPr>
        <p:spPr>
          <a:xfrm>
            <a:off x="976686" y="2775114"/>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54" name="Google Shape;654;p60"/>
          <p:cNvSpPr/>
          <p:nvPr/>
        </p:nvSpPr>
        <p:spPr>
          <a:xfrm>
            <a:off x="1119122" y="2775110"/>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55" name="Google Shape;655;p60"/>
          <p:cNvSpPr/>
          <p:nvPr/>
        </p:nvSpPr>
        <p:spPr>
          <a:xfrm>
            <a:off x="1261558" y="2775110"/>
            <a:ext cx="127500" cy="1545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56" name="Google Shape;656;p60"/>
          <p:cNvSpPr/>
          <p:nvPr/>
        </p:nvSpPr>
        <p:spPr>
          <a:xfrm>
            <a:off x="1403994" y="2775110"/>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57" name="Google Shape;657;p60"/>
          <p:cNvSpPr/>
          <p:nvPr/>
        </p:nvSpPr>
        <p:spPr>
          <a:xfrm>
            <a:off x="1546430" y="2775110"/>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58" name="Google Shape;658;p60"/>
          <p:cNvSpPr/>
          <p:nvPr/>
        </p:nvSpPr>
        <p:spPr>
          <a:xfrm>
            <a:off x="1688866" y="277510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59" name="Google Shape;659;p60"/>
          <p:cNvSpPr/>
          <p:nvPr/>
        </p:nvSpPr>
        <p:spPr>
          <a:xfrm>
            <a:off x="1831302" y="2775105"/>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60" name="Google Shape;660;p60"/>
          <p:cNvSpPr/>
          <p:nvPr/>
        </p:nvSpPr>
        <p:spPr>
          <a:xfrm>
            <a:off x="1973738" y="2775105"/>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61" name="Google Shape;661;p60"/>
          <p:cNvSpPr/>
          <p:nvPr/>
        </p:nvSpPr>
        <p:spPr>
          <a:xfrm>
            <a:off x="2116174" y="277510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62" name="Google Shape;662;p60"/>
          <p:cNvSpPr/>
          <p:nvPr/>
        </p:nvSpPr>
        <p:spPr>
          <a:xfrm>
            <a:off x="834250" y="2953028"/>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63" name="Google Shape;663;p60"/>
          <p:cNvSpPr/>
          <p:nvPr/>
        </p:nvSpPr>
        <p:spPr>
          <a:xfrm>
            <a:off x="976686" y="2953028"/>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64" name="Google Shape;664;p60"/>
          <p:cNvSpPr/>
          <p:nvPr/>
        </p:nvSpPr>
        <p:spPr>
          <a:xfrm>
            <a:off x="1119122" y="2953023"/>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65" name="Google Shape;665;p60"/>
          <p:cNvSpPr/>
          <p:nvPr/>
        </p:nvSpPr>
        <p:spPr>
          <a:xfrm>
            <a:off x="1261558" y="2953023"/>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66" name="Google Shape;666;p60"/>
          <p:cNvSpPr/>
          <p:nvPr/>
        </p:nvSpPr>
        <p:spPr>
          <a:xfrm>
            <a:off x="1403994" y="2953023"/>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67" name="Google Shape;667;p60"/>
          <p:cNvSpPr/>
          <p:nvPr/>
        </p:nvSpPr>
        <p:spPr>
          <a:xfrm>
            <a:off x="834250" y="3130942"/>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68" name="Google Shape;668;p60"/>
          <p:cNvSpPr/>
          <p:nvPr/>
        </p:nvSpPr>
        <p:spPr>
          <a:xfrm>
            <a:off x="976686" y="3130942"/>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69" name="Google Shape;669;p60"/>
          <p:cNvSpPr/>
          <p:nvPr/>
        </p:nvSpPr>
        <p:spPr>
          <a:xfrm>
            <a:off x="1119122" y="3130937"/>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0" name="Google Shape;670;p60"/>
          <p:cNvSpPr/>
          <p:nvPr/>
        </p:nvSpPr>
        <p:spPr>
          <a:xfrm>
            <a:off x="1261558" y="3130937"/>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1" name="Google Shape;671;p60"/>
          <p:cNvSpPr/>
          <p:nvPr/>
        </p:nvSpPr>
        <p:spPr>
          <a:xfrm>
            <a:off x="1403994" y="3130937"/>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2" name="Google Shape;672;p60"/>
          <p:cNvSpPr/>
          <p:nvPr/>
        </p:nvSpPr>
        <p:spPr>
          <a:xfrm>
            <a:off x="1546430" y="3130937"/>
            <a:ext cx="127500" cy="1545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3" name="Google Shape;673;p60"/>
          <p:cNvSpPr/>
          <p:nvPr/>
        </p:nvSpPr>
        <p:spPr>
          <a:xfrm>
            <a:off x="1688866" y="3130933"/>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4" name="Google Shape;674;p60"/>
          <p:cNvSpPr/>
          <p:nvPr/>
        </p:nvSpPr>
        <p:spPr>
          <a:xfrm>
            <a:off x="834250" y="3308855"/>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5" name="Google Shape;675;p60"/>
          <p:cNvSpPr/>
          <p:nvPr/>
        </p:nvSpPr>
        <p:spPr>
          <a:xfrm>
            <a:off x="976686" y="330885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6" name="Google Shape;676;p60"/>
          <p:cNvSpPr/>
          <p:nvPr/>
        </p:nvSpPr>
        <p:spPr>
          <a:xfrm>
            <a:off x="1119122" y="33088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7" name="Google Shape;677;p60"/>
          <p:cNvSpPr/>
          <p:nvPr/>
        </p:nvSpPr>
        <p:spPr>
          <a:xfrm>
            <a:off x="1261558" y="3308851"/>
            <a:ext cx="127500" cy="1545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8" name="Google Shape;678;p60"/>
          <p:cNvSpPr/>
          <p:nvPr/>
        </p:nvSpPr>
        <p:spPr>
          <a:xfrm>
            <a:off x="1403994" y="33088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9" name="Google Shape;679;p60"/>
          <p:cNvSpPr/>
          <p:nvPr/>
        </p:nvSpPr>
        <p:spPr>
          <a:xfrm>
            <a:off x="1546430" y="3308851"/>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0" name="Google Shape;680;p60"/>
          <p:cNvSpPr/>
          <p:nvPr/>
        </p:nvSpPr>
        <p:spPr>
          <a:xfrm>
            <a:off x="1688866" y="330884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1" name="Google Shape;681;p60"/>
          <p:cNvSpPr/>
          <p:nvPr/>
        </p:nvSpPr>
        <p:spPr>
          <a:xfrm>
            <a:off x="1831302" y="3308846"/>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2" name="Google Shape;682;p60"/>
          <p:cNvSpPr/>
          <p:nvPr/>
        </p:nvSpPr>
        <p:spPr>
          <a:xfrm>
            <a:off x="1973738" y="3308846"/>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3" name="Google Shape;683;p60"/>
          <p:cNvSpPr/>
          <p:nvPr/>
        </p:nvSpPr>
        <p:spPr>
          <a:xfrm>
            <a:off x="2116174" y="330884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684" name="Google Shape;684;p60"/>
          <p:cNvGrpSpPr/>
          <p:nvPr/>
        </p:nvGrpSpPr>
        <p:grpSpPr>
          <a:xfrm>
            <a:off x="834250" y="4253648"/>
            <a:ext cx="234765" cy="45900"/>
            <a:chOff x="834250" y="3304948"/>
            <a:chExt cx="234765" cy="45900"/>
          </a:xfrm>
        </p:grpSpPr>
        <p:sp>
          <p:nvSpPr>
            <p:cNvPr id="685" name="Google Shape;685;p60"/>
            <p:cNvSpPr/>
            <p:nvPr/>
          </p:nvSpPr>
          <p:spPr>
            <a:xfrm>
              <a:off x="834250" y="3304948"/>
              <a:ext cx="44700" cy="459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60"/>
            <p:cNvSpPr/>
            <p:nvPr/>
          </p:nvSpPr>
          <p:spPr>
            <a:xfrm>
              <a:off x="929282" y="3304948"/>
              <a:ext cx="44700" cy="459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60"/>
            <p:cNvSpPr/>
            <p:nvPr/>
          </p:nvSpPr>
          <p:spPr>
            <a:xfrm>
              <a:off x="1024315" y="3304948"/>
              <a:ext cx="44700" cy="459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88" name="Google Shape;688;p60"/>
          <p:cNvSpPr txBox="1"/>
          <p:nvPr/>
        </p:nvSpPr>
        <p:spPr>
          <a:xfrm>
            <a:off x="787250" y="1183800"/>
            <a:ext cx="2500500" cy="26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Segment</a:t>
            </a:r>
            <a:endParaRPr/>
          </a:p>
        </p:txBody>
      </p:sp>
      <p:sp>
        <p:nvSpPr>
          <p:cNvPr id="689" name="Google Shape;689;p60"/>
          <p:cNvSpPr/>
          <p:nvPr/>
        </p:nvSpPr>
        <p:spPr>
          <a:xfrm>
            <a:off x="834250" y="2063439"/>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90" name="Google Shape;690;p60"/>
          <p:cNvSpPr/>
          <p:nvPr/>
        </p:nvSpPr>
        <p:spPr>
          <a:xfrm>
            <a:off x="976686" y="2063439"/>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91" name="Google Shape;691;p60"/>
          <p:cNvSpPr/>
          <p:nvPr/>
        </p:nvSpPr>
        <p:spPr>
          <a:xfrm>
            <a:off x="1119122" y="2063435"/>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92" name="Google Shape;692;p60"/>
          <p:cNvSpPr/>
          <p:nvPr/>
        </p:nvSpPr>
        <p:spPr>
          <a:xfrm>
            <a:off x="1261558" y="2063435"/>
            <a:ext cx="127500" cy="1545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93" name="Google Shape;693;p60"/>
          <p:cNvSpPr/>
          <p:nvPr/>
        </p:nvSpPr>
        <p:spPr>
          <a:xfrm>
            <a:off x="1403994" y="206343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94" name="Google Shape;694;p60"/>
          <p:cNvSpPr/>
          <p:nvPr/>
        </p:nvSpPr>
        <p:spPr>
          <a:xfrm>
            <a:off x="1546430" y="2063435"/>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95" name="Google Shape;695;p60"/>
          <p:cNvSpPr/>
          <p:nvPr/>
        </p:nvSpPr>
        <p:spPr>
          <a:xfrm>
            <a:off x="1688866" y="2063430"/>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96" name="Google Shape;696;p60"/>
          <p:cNvSpPr/>
          <p:nvPr/>
        </p:nvSpPr>
        <p:spPr>
          <a:xfrm>
            <a:off x="1831302" y="2063430"/>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97" name="Google Shape;697;p60"/>
          <p:cNvSpPr/>
          <p:nvPr/>
        </p:nvSpPr>
        <p:spPr>
          <a:xfrm>
            <a:off x="1973738" y="2063430"/>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98" name="Google Shape;698;p60"/>
          <p:cNvSpPr/>
          <p:nvPr/>
        </p:nvSpPr>
        <p:spPr>
          <a:xfrm>
            <a:off x="2116174" y="206342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99" name="Google Shape;699;p60"/>
          <p:cNvSpPr/>
          <p:nvPr/>
        </p:nvSpPr>
        <p:spPr>
          <a:xfrm>
            <a:off x="834250" y="2241353"/>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0" name="Google Shape;700;p60"/>
          <p:cNvSpPr/>
          <p:nvPr/>
        </p:nvSpPr>
        <p:spPr>
          <a:xfrm>
            <a:off x="976686" y="2241353"/>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1" name="Google Shape;701;p60"/>
          <p:cNvSpPr/>
          <p:nvPr/>
        </p:nvSpPr>
        <p:spPr>
          <a:xfrm>
            <a:off x="1119122" y="2241348"/>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2" name="Google Shape;702;p60"/>
          <p:cNvSpPr/>
          <p:nvPr/>
        </p:nvSpPr>
        <p:spPr>
          <a:xfrm>
            <a:off x="1261558" y="2241348"/>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3" name="Google Shape;703;p60"/>
          <p:cNvSpPr/>
          <p:nvPr/>
        </p:nvSpPr>
        <p:spPr>
          <a:xfrm>
            <a:off x="1403994" y="2241348"/>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4" name="Google Shape;704;p60"/>
          <p:cNvSpPr/>
          <p:nvPr/>
        </p:nvSpPr>
        <p:spPr>
          <a:xfrm>
            <a:off x="834250" y="2419267"/>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5" name="Google Shape;705;p60"/>
          <p:cNvSpPr/>
          <p:nvPr/>
        </p:nvSpPr>
        <p:spPr>
          <a:xfrm>
            <a:off x="976686" y="2419267"/>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6" name="Google Shape;706;p60"/>
          <p:cNvSpPr/>
          <p:nvPr/>
        </p:nvSpPr>
        <p:spPr>
          <a:xfrm>
            <a:off x="1119122" y="241926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7" name="Google Shape;707;p60"/>
          <p:cNvSpPr/>
          <p:nvPr/>
        </p:nvSpPr>
        <p:spPr>
          <a:xfrm>
            <a:off x="1261558" y="2419262"/>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8" name="Google Shape;708;p60"/>
          <p:cNvSpPr/>
          <p:nvPr/>
        </p:nvSpPr>
        <p:spPr>
          <a:xfrm>
            <a:off x="1403994" y="241926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9" name="Google Shape;709;p60"/>
          <p:cNvSpPr/>
          <p:nvPr/>
        </p:nvSpPr>
        <p:spPr>
          <a:xfrm>
            <a:off x="1546430" y="241926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10" name="Google Shape;710;p60"/>
          <p:cNvSpPr/>
          <p:nvPr/>
        </p:nvSpPr>
        <p:spPr>
          <a:xfrm>
            <a:off x="1688866" y="2419258"/>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11" name="Google Shape;711;p60"/>
          <p:cNvSpPr/>
          <p:nvPr/>
        </p:nvSpPr>
        <p:spPr>
          <a:xfrm>
            <a:off x="1831302" y="2419258"/>
            <a:ext cx="127500" cy="1545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12" name="Google Shape;712;p60"/>
          <p:cNvSpPr/>
          <p:nvPr/>
        </p:nvSpPr>
        <p:spPr>
          <a:xfrm>
            <a:off x="834250" y="2597180"/>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13" name="Google Shape;713;p60"/>
          <p:cNvSpPr/>
          <p:nvPr/>
        </p:nvSpPr>
        <p:spPr>
          <a:xfrm>
            <a:off x="976686" y="2597180"/>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14" name="Google Shape;714;p60"/>
          <p:cNvSpPr/>
          <p:nvPr/>
        </p:nvSpPr>
        <p:spPr>
          <a:xfrm>
            <a:off x="1119122" y="2597176"/>
            <a:ext cx="127500" cy="1545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15" name="Google Shape;715;p60"/>
          <p:cNvSpPr/>
          <p:nvPr/>
        </p:nvSpPr>
        <p:spPr>
          <a:xfrm>
            <a:off x="1261558" y="259717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16" name="Google Shape;716;p60"/>
          <p:cNvSpPr/>
          <p:nvPr/>
        </p:nvSpPr>
        <p:spPr>
          <a:xfrm>
            <a:off x="1403994" y="259717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17" name="Google Shape;717;p60"/>
          <p:cNvSpPr/>
          <p:nvPr/>
        </p:nvSpPr>
        <p:spPr>
          <a:xfrm>
            <a:off x="1546430" y="2597176"/>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18" name="Google Shape;718;p60"/>
          <p:cNvSpPr/>
          <p:nvPr/>
        </p:nvSpPr>
        <p:spPr>
          <a:xfrm>
            <a:off x="1688866" y="259717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19" name="Google Shape;719;p60"/>
          <p:cNvSpPr/>
          <p:nvPr/>
        </p:nvSpPr>
        <p:spPr>
          <a:xfrm>
            <a:off x="1831302" y="2597171"/>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20" name="Google Shape;720;p60"/>
          <p:cNvSpPr/>
          <p:nvPr/>
        </p:nvSpPr>
        <p:spPr>
          <a:xfrm>
            <a:off x="1973738" y="259717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21" name="Google Shape;721;p60"/>
          <p:cNvSpPr/>
          <p:nvPr/>
        </p:nvSpPr>
        <p:spPr>
          <a:xfrm>
            <a:off x="2116174" y="2597167"/>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22" name="Google Shape;722;p60"/>
          <p:cNvSpPr/>
          <p:nvPr/>
        </p:nvSpPr>
        <p:spPr>
          <a:xfrm>
            <a:off x="834250" y="1885489"/>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23" name="Google Shape;723;p60"/>
          <p:cNvSpPr/>
          <p:nvPr/>
        </p:nvSpPr>
        <p:spPr>
          <a:xfrm>
            <a:off x="976686" y="1885489"/>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24" name="Google Shape;724;p60"/>
          <p:cNvSpPr/>
          <p:nvPr/>
        </p:nvSpPr>
        <p:spPr>
          <a:xfrm>
            <a:off x="1119122" y="188548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25" name="Google Shape;725;p60"/>
          <p:cNvSpPr/>
          <p:nvPr/>
        </p:nvSpPr>
        <p:spPr>
          <a:xfrm>
            <a:off x="1261558" y="1885485"/>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26" name="Google Shape;726;p60"/>
          <p:cNvSpPr/>
          <p:nvPr/>
        </p:nvSpPr>
        <p:spPr>
          <a:xfrm>
            <a:off x="1403994" y="188548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27" name="Google Shape;727;p60"/>
          <p:cNvSpPr/>
          <p:nvPr/>
        </p:nvSpPr>
        <p:spPr>
          <a:xfrm>
            <a:off x="1546430" y="1885485"/>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28" name="Google Shape;728;p60"/>
          <p:cNvSpPr/>
          <p:nvPr/>
        </p:nvSpPr>
        <p:spPr>
          <a:xfrm>
            <a:off x="1688866" y="1885480"/>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29" name="Google Shape;729;p60"/>
          <p:cNvSpPr/>
          <p:nvPr/>
        </p:nvSpPr>
        <p:spPr>
          <a:xfrm>
            <a:off x="1831302" y="1885480"/>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30" name="Google Shape;730;p60"/>
          <p:cNvSpPr/>
          <p:nvPr/>
        </p:nvSpPr>
        <p:spPr>
          <a:xfrm>
            <a:off x="1973738" y="1885480"/>
            <a:ext cx="127500" cy="1545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31" name="Google Shape;731;p60"/>
          <p:cNvSpPr/>
          <p:nvPr/>
        </p:nvSpPr>
        <p:spPr>
          <a:xfrm>
            <a:off x="2116174" y="188547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32" name="Google Shape;732;p60"/>
          <p:cNvSpPr/>
          <p:nvPr/>
        </p:nvSpPr>
        <p:spPr>
          <a:xfrm>
            <a:off x="834250" y="1707555"/>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33" name="Google Shape;733;p60"/>
          <p:cNvSpPr/>
          <p:nvPr/>
        </p:nvSpPr>
        <p:spPr>
          <a:xfrm>
            <a:off x="976686" y="170755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34" name="Google Shape;734;p60"/>
          <p:cNvSpPr/>
          <p:nvPr/>
        </p:nvSpPr>
        <p:spPr>
          <a:xfrm>
            <a:off x="1119122" y="17075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35" name="Google Shape;735;p60"/>
          <p:cNvSpPr/>
          <p:nvPr/>
        </p:nvSpPr>
        <p:spPr>
          <a:xfrm>
            <a:off x="1261558" y="17075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36" name="Google Shape;736;p60"/>
          <p:cNvSpPr/>
          <p:nvPr/>
        </p:nvSpPr>
        <p:spPr>
          <a:xfrm>
            <a:off x="1403994" y="17075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37" name="Google Shape;737;p60"/>
          <p:cNvSpPr/>
          <p:nvPr/>
        </p:nvSpPr>
        <p:spPr>
          <a:xfrm>
            <a:off x="1546430" y="17075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38" name="Google Shape;738;p60"/>
          <p:cNvSpPr/>
          <p:nvPr/>
        </p:nvSpPr>
        <p:spPr>
          <a:xfrm>
            <a:off x="1688866" y="170754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39" name="Google Shape;739;p60"/>
          <p:cNvSpPr/>
          <p:nvPr/>
        </p:nvSpPr>
        <p:spPr>
          <a:xfrm>
            <a:off x="1831302" y="1707546"/>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40" name="Google Shape;740;p60"/>
          <p:cNvSpPr/>
          <p:nvPr/>
        </p:nvSpPr>
        <p:spPr>
          <a:xfrm>
            <a:off x="1973738" y="1707546"/>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41" name="Google Shape;741;p60"/>
          <p:cNvSpPr/>
          <p:nvPr/>
        </p:nvSpPr>
        <p:spPr>
          <a:xfrm>
            <a:off x="2116174" y="170754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42" name="Google Shape;742;p60"/>
          <p:cNvSpPr/>
          <p:nvPr/>
        </p:nvSpPr>
        <p:spPr>
          <a:xfrm>
            <a:off x="2258594" y="17075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43" name="Google Shape;743;p60"/>
          <p:cNvSpPr/>
          <p:nvPr/>
        </p:nvSpPr>
        <p:spPr>
          <a:xfrm>
            <a:off x="2401030" y="1707551"/>
            <a:ext cx="127500" cy="1545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44" name="Google Shape;744;p60"/>
          <p:cNvSpPr/>
          <p:nvPr/>
        </p:nvSpPr>
        <p:spPr>
          <a:xfrm>
            <a:off x="2543466" y="170754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45" name="Google Shape;745;p60"/>
          <p:cNvSpPr/>
          <p:nvPr/>
        </p:nvSpPr>
        <p:spPr>
          <a:xfrm>
            <a:off x="2685902" y="1707546"/>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46" name="Google Shape;746;p60"/>
          <p:cNvSpPr/>
          <p:nvPr/>
        </p:nvSpPr>
        <p:spPr>
          <a:xfrm>
            <a:off x="2828338" y="1707546"/>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47" name="Google Shape;747;p60"/>
          <p:cNvSpPr/>
          <p:nvPr/>
        </p:nvSpPr>
        <p:spPr>
          <a:xfrm>
            <a:off x="2970774" y="170754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48" name="Google Shape;748;p60"/>
          <p:cNvSpPr/>
          <p:nvPr/>
        </p:nvSpPr>
        <p:spPr>
          <a:xfrm>
            <a:off x="834250" y="1529589"/>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49" name="Google Shape;749;p60"/>
          <p:cNvSpPr/>
          <p:nvPr/>
        </p:nvSpPr>
        <p:spPr>
          <a:xfrm>
            <a:off x="976686" y="1529589"/>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50" name="Google Shape;750;p60"/>
          <p:cNvSpPr/>
          <p:nvPr/>
        </p:nvSpPr>
        <p:spPr>
          <a:xfrm>
            <a:off x="834250" y="3486739"/>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51" name="Google Shape;751;p60"/>
          <p:cNvSpPr/>
          <p:nvPr/>
        </p:nvSpPr>
        <p:spPr>
          <a:xfrm>
            <a:off x="834250" y="4020539"/>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52" name="Google Shape;752;p60"/>
          <p:cNvSpPr/>
          <p:nvPr/>
        </p:nvSpPr>
        <p:spPr>
          <a:xfrm>
            <a:off x="976686" y="4020539"/>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53" name="Google Shape;753;p60"/>
          <p:cNvSpPr/>
          <p:nvPr/>
        </p:nvSpPr>
        <p:spPr>
          <a:xfrm>
            <a:off x="1119122" y="4020535"/>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54" name="Google Shape;754;p60"/>
          <p:cNvSpPr/>
          <p:nvPr/>
        </p:nvSpPr>
        <p:spPr>
          <a:xfrm>
            <a:off x="1261558" y="4020535"/>
            <a:ext cx="127500" cy="1545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55" name="Google Shape;755;p60"/>
          <p:cNvSpPr/>
          <p:nvPr/>
        </p:nvSpPr>
        <p:spPr>
          <a:xfrm>
            <a:off x="1403994" y="402053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56" name="Google Shape;756;p60"/>
          <p:cNvSpPr/>
          <p:nvPr/>
        </p:nvSpPr>
        <p:spPr>
          <a:xfrm>
            <a:off x="1546430" y="4020535"/>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57" name="Google Shape;757;p60"/>
          <p:cNvSpPr/>
          <p:nvPr/>
        </p:nvSpPr>
        <p:spPr>
          <a:xfrm>
            <a:off x="1688866" y="4020530"/>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58" name="Google Shape;758;p60"/>
          <p:cNvSpPr/>
          <p:nvPr/>
        </p:nvSpPr>
        <p:spPr>
          <a:xfrm>
            <a:off x="1831302" y="4020530"/>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59" name="Google Shape;759;p60"/>
          <p:cNvSpPr/>
          <p:nvPr/>
        </p:nvSpPr>
        <p:spPr>
          <a:xfrm>
            <a:off x="1973738" y="4020530"/>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60" name="Google Shape;760;p60"/>
          <p:cNvSpPr/>
          <p:nvPr/>
        </p:nvSpPr>
        <p:spPr>
          <a:xfrm>
            <a:off x="2116174" y="402052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61" name="Google Shape;761;p60"/>
          <p:cNvSpPr/>
          <p:nvPr/>
        </p:nvSpPr>
        <p:spPr>
          <a:xfrm>
            <a:off x="834250" y="3842589"/>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62" name="Google Shape;762;p60"/>
          <p:cNvSpPr/>
          <p:nvPr/>
        </p:nvSpPr>
        <p:spPr>
          <a:xfrm>
            <a:off x="976686" y="3842589"/>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63" name="Google Shape;763;p60"/>
          <p:cNvSpPr/>
          <p:nvPr/>
        </p:nvSpPr>
        <p:spPr>
          <a:xfrm>
            <a:off x="1119122" y="384258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64" name="Google Shape;764;p60"/>
          <p:cNvSpPr/>
          <p:nvPr/>
        </p:nvSpPr>
        <p:spPr>
          <a:xfrm>
            <a:off x="1261558" y="3842585"/>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65" name="Google Shape;765;p60"/>
          <p:cNvSpPr/>
          <p:nvPr/>
        </p:nvSpPr>
        <p:spPr>
          <a:xfrm>
            <a:off x="1403994" y="384258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66" name="Google Shape;766;p60"/>
          <p:cNvSpPr/>
          <p:nvPr/>
        </p:nvSpPr>
        <p:spPr>
          <a:xfrm>
            <a:off x="1546430" y="3842585"/>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67" name="Google Shape;767;p60"/>
          <p:cNvSpPr/>
          <p:nvPr/>
        </p:nvSpPr>
        <p:spPr>
          <a:xfrm>
            <a:off x="1688866" y="3842580"/>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68" name="Google Shape;768;p60"/>
          <p:cNvSpPr/>
          <p:nvPr/>
        </p:nvSpPr>
        <p:spPr>
          <a:xfrm>
            <a:off x="1831302" y="3842580"/>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69" name="Google Shape;769;p60"/>
          <p:cNvSpPr/>
          <p:nvPr/>
        </p:nvSpPr>
        <p:spPr>
          <a:xfrm>
            <a:off x="1973738" y="3842580"/>
            <a:ext cx="127500" cy="1545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70" name="Google Shape;770;p60"/>
          <p:cNvSpPr/>
          <p:nvPr/>
        </p:nvSpPr>
        <p:spPr>
          <a:xfrm>
            <a:off x="2116174" y="384257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71" name="Google Shape;771;p60"/>
          <p:cNvSpPr/>
          <p:nvPr/>
        </p:nvSpPr>
        <p:spPr>
          <a:xfrm>
            <a:off x="834250" y="3664655"/>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72" name="Google Shape;772;p60"/>
          <p:cNvSpPr/>
          <p:nvPr/>
        </p:nvSpPr>
        <p:spPr>
          <a:xfrm>
            <a:off x="976686" y="366465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73" name="Google Shape;773;p60"/>
          <p:cNvSpPr/>
          <p:nvPr/>
        </p:nvSpPr>
        <p:spPr>
          <a:xfrm>
            <a:off x="1119122" y="36646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74" name="Google Shape;774;p60"/>
          <p:cNvSpPr/>
          <p:nvPr/>
        </p:nvSpPr>
        <p:spPr>
          <a:xfrm>
            <a:off x="1261558" y="36646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75" name="Google Shape;775;p60"/>
          <p:cNvSpPr/>
          <p:nvPr/>
        </p:nvSpPr>
        <p:spPr>
          <a:xfrm>
            <a:off x="1403994" y="36646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76" name="Google Shape;776;p60"/>
          <p:cNvSpPr/>
          <p:nvPr/>
        </p:nvSpPr>
        <p:spPr>
          <a:xfrm>
            <a:off x="1546430" y="36646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77" name="Google Shape;777;p60"/>
          <p:cNvSpPr/>
          <p:nvPr/>
        </p:nvSpPr>
        <p:spPr>
          <a:xfrm>
            <a:off x="1688866" y="366464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78" name="Google Shape;778;p60"/>
          <p:cNvSpPr/>
          <p:nvPr/>
        </p:nvSpPr>
        <p:spPr>
          <a:xfrm>
            <a:off x="1831302" y="3664646"/>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79" name="Google Shape;779;p60"/>
          <p:cNvSpPr/>
          <p:nvPr/>
        </p:nvSpPr>
        <p:spPr>
          <a:xfrm>
            <a:off x="1973738" y="3664646"/>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80" name="Google Shape;780;p60"/>
          <p:cNvSpPr/>
          <p:nvPr/>
        </p:nvSpPr>
        <p:spPr>
          <a:xfrm>
            <a:off x="2116174" y="366464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81" name="Google Shape;781;p60"/>
          <p:cNvSpPr/>
          <p:nvPr/>
        </p:nvSpPr>
        <p:spPr>
          <a:xfrm>
            <a:off x="2258594" y="36646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82" name="Google Shape;782;p60"/>
          <p:cNvSpPr/>
          <p:nvPr/>
        </p:nvSpPr>
        <p:spPr>
          <a:xfrm>
            <a:off x="2401030" y="3664651"/>
            <a:ext cx="127500" cy="1545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83" name="Google Shape;783;p60"/>
          <p:cNvSpPr/>
          <p:nvPr/>
        </p:nvSpPr>
        <p:spPr>
          <a:xfrm>
            <a:off x="2543466" y="366464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84" name="Google Shape;784;p60"/>
          <p:cNvSpPr/>
          <p:nvPr/>
        </p:nvSpPr>
        <p:spPr>
          <a:xfrm>
            <a:off x="2685902" y="3664646"/>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85" name="Google Shape;785;p60"/>
          <p:cNvSpPr/>
          <p:nvPr/>
        </p:nvSpPr>
        <p:spPr>
          <a:xfrm>
            <a:off x="2828338" y="3664646"/>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86" name="Google Shape;786;p60"/>
          <p:cNvSpPr/>
          <p:nvPr/>
        </p:nvSpPr>
        <p:spPr>
          <a:xfrm>
            <a:off x="2970774" y="366464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87" name="Google Shape;787;p6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1" name="Shape 791"/>
        <p:cNvGrpSpPr/>
        <p:nvPr/>
      </p:nvGrpSpPr>
      <p:grpSpPr>
        <a:xfrm>
          <a:off x="0" y="0"/>
          <a:ext cx="0" cy="0"/>
          <a:chOff x="0" y="0"/>
          <a:chExt cx="0" cy="0"/>
        </a:xfrm>
      </p:grpSpPr>
      <p:sp>
        <p:nvSpPr>
          <p:cNvPr id="792" name="Google Shape;792;p6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a:t>Real-world</a:t>
            </a:r>
            <a:r>
              <a:rPr lang="en"/>
              <a:t> Clickstream Data</a:t>
            </a:r>
            <a:endParaRPr/>
          </a:p>
        </p:txBody>
      </p:sp>
      <p:sp>
        <p:nvSpPr>
          <p:cNvPr id="793" name="Google Shape;793;p61"/>
          <p:cNvSpPr/>
          <p:nvPr/>
        </p:nvSpPr>
        <p:spPr>
          <a:xfrm>
            <a:off x="787250" y="1461425"/>
            <a:ext cx="2500500" cy="29364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61"/>
          <p:cNvSpPr/>
          <p:nvPr/>
        </p:nvSpPr>
        <p:spPr>
          <a:xfrm>
            <a:off x="834250" y="2775114"/>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95" name="Google Shape;795;p61"/>
          <p:cNvSpPr/>
          <p:nvPr/>
        </p:nvSpPr>
        <p:spPr>
          <a:xfrm>
            <a:off x="976686" y="2775114"/>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96" name="Google Shape;796;p61"/>
          <p:cNvSpPr/>
          <p:nvPr/>
        </p:nvSpPr>
        <p:spPr>
          <a:xfrm>
            <a:off x="1119122" y="2775110"/>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97" name="Google Shape;797;p61"/>
          <p:cNvSpPr/>
          <p:nvPr/>
        </p:nvSpPr>
        <p:spPr>
          <a:xfrm>
            <a:off x="1261558" y="2775110"/>
            <a:ext cx="127500" cy="1545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98" name="Google Shape;798;p61"/>
          <p:cNvSpPr/>
          <p:nvPr/>
        </p:nvSpPr>
        <p:spPr>
          <a:xfrm>
            <a:off x="1403994" y="2775110"/>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99" name="Google Shape;799;p61"/>
          <p:cNvSpPr/>
          <p:nvPr/>
        </p:nvSpPr>
        <p:spPr>
          <a:xfrm>
            <a:off x="1546430" y="2775110"/>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00" name="Google Shape;800;p61"/>
          <p:cNvSpPr/>
          <p:nvPr/>
        </p:nvSpPr>
        <p:spPr>
          <a:xfrm>
            <a:off x="1688866" y="277510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01" name="Google Shape;801;p61"/>
          <p:cNvSpPr/>
          <p:nvPr/>
        </p:nvSpPr>
        <p:spPr>
          <a:xfrm>
            <a:off x="1831302" y="2775105"/>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02" name="Google Shape;802;p61"/>
          <p:cNvSpPr/>
          <p:nvPr/>
        </p:nvSpPr>
        <p:spPr>
          <a:xfrm>
            <a:off x="1973738" y="2775105"/>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03" name="Google Shape;803;p61"/>
          <p:cNvSpPr/>
          <p:nvPr/>
        </p:nvSpPr>
        <p:spPr>
          <a:xfrm>
            <a:off x="2116174" y="277510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04" name="Google Shape;804;p61"/>
          <p:cNvSpPr/>
          <p:nvPr/>
        </p:nvSpPr>
        <p:spPr>
          <a:xfrm>
            <a:off x="834250" y="2953028"/>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05" name="Google Shape;805;p61"/>
          <p:cNvSpPr/>
          <p:nvPr/>
        </p:nvSpPr>
        <p:spPr>
          <a:xfrm>
            <a:off x="976686" y="2953028"/>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06" name="Google Shape;806;p61"/>
          <p:cNvSpPr/>
          <p:nvPr/>
        </p:nvSpPr>
        <p:spPr>
          <a:xfrm>
            <a:off x="1119122" y="2953023"/>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07" name="Google Shape;807;p61"/>
          <p:cNvSpPr/>
          <p:nvPr/>
        </p:nvSpPr>
        <p:spPr>
          <a:xfrm>
            <a:off x="1261558" y="2953023"/>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08" name="Google Shape;808;p61"/>
          <p:cNvSpPr/>
          <p:nvPr/>
        </p:nvSpPr>
        <p:spPr>
          <a:xfrm>
            <a:off x="1403994" y="2953023"/>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09" name="Google Shape;809;p61"/>
          <p:cNvSpPr/>
          <p:nvPr/>
        </p:nvSpPr>
        <p:spPr>
          <a:xfrm>
            <a:off x="834250" y="3130942"/>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10" name="Google Shape;810;p61"/>
          <p:cNvSpPr/>
          <p:nvPr/>
        </p:nvSpPr>
        <p:spPr>
          <a:xfrm>
            <a:off x="976686" y="3130942"/>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11" name="Google Shape;811;p61"/>
          <p:cNvSpPr/>
          <p:nvPr/>
        </p:nvSpPr>
        <p:spPr>
          <a:xfrm>
            <a:off x="1119122" y="3130937"/>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12" name="Google Shape;812;p61"/>
          <p:cNvSpPr/>
          <p:nvPr/>
        </p:nvSpPr>
        <p:spPr>
          <a:xfrm>
            <a:off x="1261558" y="3130937"/>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13" name="Google Shape;813;p61"/>
          <p:cNvSpPr/>
          <p:nvPr/>
        </p:nvSpPr>
        <p:spPr>
          <a:xfrm>
            <a:off x="1403994" y="3130937"/>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14" name="Google Shape;814;p61"/>
          <p:cNvSpPr/>
          <p:nvPr/>
        </p:nvSpPr>
        <p:spPr>
          <a:xfrm>
            <a:off x="1546430" y="3130937"/>
            <a:ext cx="127500" cy="1545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15" name="Google Shape;815;p61"/>
          <p:cNvSpPr/>
          <p:nvPr/>
        </p:nvSpPr>
        <p:spPr>
          <a:xfrm>
            <a:off x="1688866" y="3130933"/>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16" name="Google Shape;816;p61"/>
          <p:cNvSpPr/>
          <p:nvPr/>
        </p:nvSpPr>
        <p:spPr>
          <a:xfrm>
            <a:off x="834250" y="3308855"/>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17" name="Google Shape;817;p61"/>
          <p:cNvSpPr/>
          <p:nvPr/>
        </p:nvSpPr>
        <p:spPr>
          <a:xfrm>
            <a:off x="976686" y="330885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18" name="Google Shape;818;p61"/>
          <p:cNvSpPr/>
          <p:nvPr/>
        </p:nvSpPr>
        <p:spPr>
          <a:xfrm>
            <a:off x="1119122" y="33088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19" name="Google Shape;819;p61"/>
          <p:cNvSpPr/>
          <p:nvPr/>
        </p:nvSpPr>
        <p:spPr>
          <a:xfrm>
            <a:off x="1261558" y="3308851"/>
            <a:ext cx="127500" cy="1545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20" name="Google Shape;820;p61"/>
          <p:cNvSpPr/>
          <p:nvPr/>
        </p:nvSpPr>
        <p:spPr>
          <a:xfrm>
            <a:off x="1403994" y="33088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21" name="Google Shape;821;p61"/>
          <p:cNvSpPr/>
          <p:nvPr/>
        </p:nvSpPr>
        <p:spPr>
          <a:xfrm>
            <a:off x="1546430" y="3308851"/>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22" name="Google Shape;822;p61"/>
          <p:cNvSpPr/>
          <p:nvPr/>
        </p:nvSpPr>
        <p:spPr>
          <a:xfrm>
            <a:off x="1688866" y="330884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23" name="Google Shape;823;p61"/>
          <p:cNvSpPr/>
          <p:nvPr/>
        </p:nvSpPr>
        <p:spPr>
          <a:xfrm>
            <a:off x="1831302" y="3308846"/>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24" name="Google Shape;824;p61"/>
          <p:cNvSpPr/>
          <p:nvPr/>
        </p:nvSpPr>
        <p:spPr>
          <a:xfrm>
            <a:off x="1973738" y="3308846"/>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25" name="Google Shape;825;p61"/>
          <p:cNvSpPr/>
          <p:nvPr/>
        </p:nvSpPr>
        <p:spPr>
          <a:xfrm>
            <a:off x="2116174" y="330884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826" name="Google Shape;826;p61"/>
          <p:cNvGrpSpPr/>
          <p:nvPr/>
        </p:nvGrpSpPr>
        <p:grpSpPr>
          <a:xfrm>
            <a:off x="834250" y="4253648"/>
            <a:ext cx="234765" cy="45900"/>
            <a:chOff x="834250" y="3304948"/>
            <a:chExt cx="234765" cy="45900"/>
          </a:xfrm>
        </p:grpSpPr>
        <p:sp>
          <p:nvSpPr>
            <p:cNvPr id="827" name="Google Shape;827;p61"/>
            <p:cNvSpPr/>
            <p:nvPr/>
          </p:nvSpPr>
          <p:spPr>
            <a:xfrm>
              <a:off x="834250" y="3304948"/>
              <a:ext cx="44700" cy="459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61"/>
            <p:cNvSpPr/>
            <p:nvPr/>
          </p:nvSpPr>
          <p:spPr>
            <a:xfrm>
              <a:off x="929282" y="3304948"/>
              <a:ext cx="44700" cy="459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61"/>
            <p:cNvSpPr/>
            <p:nvPr/>
          </p:nvSpPr>
          <p:spPr>
            <a:xfrm>
              <a:off x="1024315" y="3304948"/>
              <a:ext cx="44700" cy="459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30" name="Google Shape;830;p61"/>
          <p:cNvSpPr txBox="1"/>
          <p:nvPr/>
        </p:nvSpPr>
        <p:spPr>
          <a:xfrm>
            <a:off x="787250" y="1183800"/>
            <a:ext cx="2500500" cy="26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Segment</a:t>
            </a:r>
            <a:endParaRPr/>
          </a:p>
        </p:txBody>
      </p:sp>
      <p:sp>
        <p:nvSpPr>
          <p:cNvPr id="831" name="Google Shape;831;p61"/>
          <p:cNvSpPr/>
          <p:nvPr/>
        </p:nvSpPr>
        <p:spPr>
          <a:xfrm>
            <a:off x="834250" y="2063439"/>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32" name="Google Shape;832;p61"/>
          <p:cNvSpPr/>
          <p:nvPr/>
        </p:nvSpPr>
        <p:spPr>
          <a:xfrm>
            <a:off x="976686" y="2063439"/>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33" name="Google Shape;833;p61"/>
          <p:cNvSpPr/>
          <p:nvPr/>
        </p:nvSpPr>
        <p:spPr>
          <a:xfrm>
            <a:off x="1119122" y="2063435"/>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34" name="Google Shape;834;p61"/>
          <p:cNvSpPr/>
          <p:nvPr/>
        </p:nvSpPr>
        <p:spPr>
          <a:xfrm>
            <a:off x="1261558" y="2063435"/>
            <a:ext cx="127500" cy="1545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35" name="Google Shape;835;p61"/>
          <p:cNvSpPr/>
          <p:nvPr/>
        </p:nvSpPr>
        <p:spPr>
          <a:xfrm>
            <a:off x="1403994" y="206343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36" name="Google Shape;836;p61"/>
          <p:cNvSpPr/>
          <p:nvPr/>
        </p:nvSpPr>
        <p:spPr>
          <a:xfrm>
            <a:off x="1546430" y="2063435"/>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37" name="Google Shape;837;p61"/>
          <p:cNvSpPr/>
          <p:nvPr/>
        </p:nvSpPr>
        <p:spPr>
          <a:xfrm>
            <a:off x="1688866" y="2063430"/>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38" name="Google Shape;838;p61"/>
          <p:cNvSpPr/>
          <p:nvPr/>
        </p:nvSpPr>
        <p:spPr>
          <a:xfrm>
            <a:off x="1831302" y="2063430"/>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39" name="Google Shape;839;p61"/>
          <p:cNvSpPr/>
          <p:nvPr/>
        </p:nvSpPr>
        <p:spPr>
          <a:xfrm>
            <a:off x="1973738" y="2063430"/>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40" name="Google Shape;840;p61"/>
          <p:cNvSpPr/>
          <p:nvPr/>
        </p:nvSpPr>
        <p:spPr>
          <a:xfrm>
            <a:off x="2116174" y="206342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41" name="Google Shape;841;p61"/>
          <p:cNvSpPr/>
          <p:nvPr/>
        </p:nvSpPr>
        <p:spPr>
          <a:xfrm>
            <a:off x="834250" y="2241353"/>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42" name="Google Shape;842;p61"/>
          <p:cNvSpPr/>
          <p:nvPr/>
        </p:nvSpPr>
        <p:spPr>
          <a:xfrm>
            <a:off x="976686" y="2241353"/>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43" name="Google Shape;843;p61"/>
          <p:cNvSpPr/>
          <p:nvPr/>
        </p:nvSpPr>
        <p:spPr>
          <a:xfrm>
            <a:off x="1119122" y="2241348"/>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44" name="Google Shape;844;p61"/>
          <p:cNvSpPr/>
          <p:nvPr/>
        </p:nvSpPr>
        <p:spPr>
          <a:xfrm>
            <a:off x="1261558" y="2241348"/>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45" name="Google Shape;845;p61"/>
          <p:cNvSpPr/>
          <p:nvPr/>
        </p:nvSpPr>
        <p:spPr>
          <a:xfrm>
            <a:off x="1403994" y="2241348"/>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46" name="Google Shape;846;p61"/>
          <p:cNvSpPr/>
          <p:nvPr/>
        </p:nvSpPr>
        <p:spPr>
          <a:xfrm>
            <a:off x="834250" y="2419267"/>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47" name="Google Shape;847;p61"/>
          <p:cNvSpPr/>
          <p:nvPr/>
        </p:nvSpPr>
        <p:spPr>
          <a:xfrm>
            <a:off x="976686" y="2419267"/>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48" name="Google Shape;848;p61"/>
          <p:cNvSpPr/>
          <p:nvPr/>
        </p:nvSpPr>
        <p:spPr>
          <a:xfrm>
            <a:off x="1119122" y="241926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49" name="Google Shape;849;p61"/>
          <p:cNvSpPr/>
          <p:nvPr/>
        </p:nvSpPr>
        <p:spPr>
          <a:xfrm>
            <a:off x="1261558" y="2419262"/>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50" name="Google Shape;850;p61"/>
          <p:cNvSpPr/>
          <p:nvPr/>
        </p:nvSpPr>
        <p:spPr>
          <a:xfrm>
            <a:off x="1403994" y="241926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51" name="Google Shape;851;p61"/>
          <p:cNvSpPr/>
          <p:nvPr/>
        </p:nvSpPr>
        <p:spPr>
          <a:xfrm>
            <a:off x="1546430" y="241926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52" name="Google Shape;852;p61"/>
          <p:cNvSpPr/>
          <p:nvPr/>
        </p:nvSpPr>
        <p:spPr>
          <a:xfrm>
            <a:off x="1688866" y="2419258"/>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53" name="Google Shape;853;p61"/>
          <p:cNvSpPr/>
          <p:nvPr/>
        </p:nvSpPr>
        <p:spPr>
          <a:xfrm>
            <a:off x="1831302" y="2419258"/>
            <a:ext cx="127500" cy="1545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54" name="Google Shape;854;p61"/>
          <p:cNvSpPr/>
          <p:nvPr/>
        </p:nvSpPr>
        <p:spPr>
          <a:xfrm>
            <a:off x="834250" y="2597180"/>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55" name="Google Shape;855;p61"/>
          <p:cNvSpPr/>
          <p:nvPr/>
        </p:nvSpPr>
        <p:spPr>
          <a:xfrm>
            <a:off x="976686" y="2597180"/>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56" name="Google Shape;856;p61"/>
          <p:cNvSpPr/>
          <p:nvPr/>
        </p:nvSpPr>
        <p:spPr>
          <a:xfrm>
            <a:off x="1119122" y="2597176"/>
            <a:ext cx="127500" cy="1545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57" name="Google Shape;857;p61"/>
          <p:cNvSpPr/>
          <p:nvPr/>
        </p:nvSpPr>
        <p:spPr>
          <a:xfrm>
            <a:off x="1261558" y="259717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58" name="Google Shape;858;p61"/>
          <p:cNvSpPr/>
          <p:nvPr/>
        </p:nvSpPr>
        <p:spPr>
          <a:xfrm>
            <a:off x="1403994" y="259717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59" name="Google Shape;859;p61"/>
          <p:cNvSpPr/>
          <p:nvPr/>
        </p:nvSpPr>
        <p:spPr>
          <a:xfrm>
            <a:off x="1546430" y="2597176"/>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60" name="Google Shape;860;p61"/>
          <p:cNvSpPr/>
          <p:nvPr/>
        </p:nvSpPr>
        <p:spPr>
          <a:xfrm>
            <a:off x="1688866" y="259717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61" name="Google Shape;861;p61"/>
          <p:cNvSpPr/>
          <p:nvPr/>
        </p:nvSpPr>
        <p:spPr>
          <a:xfrm>
            <a:off x="1831302" y="2597171"/>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62" name="Google Shape;862;p61"/>
          <p:cNvSpPr/>
          <p:nvPr/>
        </p:nvSpPr>
        <p:spPr>
          <a:xfrm>
            <a:off x="1973738" y="259717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63" name="Google Shape;863;p61"/>
          <p:cNvSpPr/>
          <p:nvPr/>
        </p:nvSpPr>
        <p:spPr>
          <a:xfrm>
            <a:off x="2116174" y="2597167"/>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64" name="Google Shape;864;p61"/>
          <p:cNvSpPr/>
          <p:nvPr/>
        </p:nvSpPr>
        <p:spPr>
          <a:xfrm>
            <a:off x="834250" y="1885489"/>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65" name="Google Shape;865;p61"/>
          <p:cNvSpPr/>
          <p:nvPr/>
        </p:nvSpPr>
        <p:spPr>
          <a:xfrm>
            <a:off x="976686" y="1885489"/>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66" name="Google Shape;866;p61"/>
          <p:cNvSpPr/>
          <p:nvPr/>
        </p:nvSpPr>
        <p:spPr>
          <a:xfrm>
            <a:off x="1119122" y="188548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67" name="Google Shape;867;p61"/>
          <p:cNvSpPr/>
          <p:nvPr/>
        </p:nvSpPr>
        <p:spPr>
          <a:xfrm>
            <a:off x="1261558" y="1885485"/>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68" name="Google Shape;868;p61"/>
          <p:cNvSpPr/>
          <p:nvPr/>
        </p:nvSpPr>
        <p:spPr>
          <a:xfrm>
            <a:off x="1403994" y="188548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69" name="Google Shape;869;p61"/>
          <p:cNvSpPr/>
          <p:nvPr/>
        </p:nvSpPr>
        <p:spPr>
          <a:xfrm>
            <a:off x="1546430" y="1885485"/>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70" name="Google Shape;870;p61"/>
          <p:cNvSpPr/>
          <p:nvPr/>
        </p:nvSpPr>
        <p:spPr>
          <a:xfrm>
            <a:off x="1688866" y="1885480"/>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71" name="Google Shape;871;p61"/>
          <p:cNvSpPr/>
          <p:nvPr/>
        </p:nvSpPr>
        <p:spPr>
          <a:xfrm>
            <a:off x="1831302" y="1885480"/>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72" name="Google Shape;872;p61"/>
          <p:cNvSpPr/>
          <p:nvPr/>
        </p:nvSpPr>
        <p:spPr>
          <a:xfrm>
            <a:off x="1973738" y="1885480"/>
            <a:ext cx="127500" cy="1545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73" name="Google Shape;873;p61"/>
          <p:cNvSpPr/>
          <p:nvPr/>
        </p:nvSpPr>
        <p:spPr>
          <a:xfrm>
            <a:off x="2116174" y="188547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74" name="Google Shape;874;p61"/>
          <p:cNvSpPr/>
          <p:nvPr/>
        </p:nvSpPr>
        <p:spPr>
          <a:xfrm>
            <a:off x="834250" y="1707555"/>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75" name="Google Shape;875;p61"/>
          <p:cNvSpPr/>
          <p:nvPr/>
        </p:nvSpPr>
        <p:spPr>
          <a:xfrm>
            <a:off x="976686" y="170755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76" name="Google Shape;876;p61"/>
          <p:cNvSpPr/>
          <p:nvPr/>
        </p:nvSpPr>
        <p:spPr>
          <a:xfrm>
            <a:off x="1119122" y="17075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77" name="Google Shape;877;p61"/>
          <p:cNvSpPr/>
          <p:nvPr/>
        </p:nvSpPr>
        <p:spPr>
          <a:xfrm>
            <a:off x="1261558" y="17075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78" name="Google Shape;878;p61"/>
          <p:cNvSpPr/>
          <p:nvPr/>
        </p:nvSpPr>
        <p:spPr>
          <a:xfrm>
            <a:off x="1403994" y="17075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79" name="Google Shape;879;p61"/>
          <p:cNvSpPr/>
          <p:nvPr/>
        </p:nvSpPr>
        <p:spPr>
          <a:xfrm>
            <a:off x="1546430" y="17075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80" name="Google Shape;880;p61"/>
          <p:cNvSpPr/>
          <p:nvPr/>
        </p:nvSpPr>
        <p:spPr>
          <a:xfrm>
            <a:off x="1688866" y="170754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81" name="Google Shape;881;p61"/>
          <p:cNvSpPr/>
          <p:nvPr/>
        </p:nvSpPr>
        <p:spPr>
          <a:xfrm>
            <a:off x="1831302" y="1707546"/>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82" name="Google Shape;882;p61"/>
          <p:cNvSpPr/>
          <p:nvPr/>
        </p:nvSpPr>
        <p:spPr>
          <a:xfrm>
            <a:off x="1973738" y="1707546"/>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83" name="Google Shape;883;p61"/>
          <p:cNvSpPr/>
          <p:nvPr/>
        </p:nvSpPr>
        <p:spPr>
          <a:xfrm>
            <a:off x="2116174" y="170754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84" name="Google Shape;884;p61"/>
          <p:cNvSpPr/>
          <p:nvPr/>
        </p:nvSpPr>
        <p:spPr>
          <a:xfrm>
            <a:off x="2258594" y="17075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85" name="Google Shape;885;p61"/>
          <p:cNvSpPr/>
          <p:nvPr/>
        </p:nvSpPr>
        <p:spPr>
          <a:xfrm>
            <a:off x="2401030" y="1707551"/>
            <a:ext cx="127500" cy="1545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86" name="Google Shape;886;p61"/>
          <p:cNvSpPr/>
          <p:nvPr/>
        </p:nvSpPr>
        <p:spPr>
          <a:xfrm>
            <a:off x="2543466" y="170754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87" name="Google Shape;887;p61"/>
          <p:cNvSpPr/>
          <p:nvPr/>
        </p:nvSpPr>
        <p:spPr>
          <a:xfrm>
            <a:off x="2685902" y="1707546"/>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88" name="Google Shape;888;p61"/>
          <p:cNvSpPr/>
          <p:nvPr/>
        </p:nvSpPr>
        <p:spPr>
          <a:xfrm>
            <a:off x="2828338" y="1707546"/>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89" name="Google Shape;889;p61"/>
          <p:cNvSpPr/>
          <p:nvPr/>
        </p:nvSpPr>
        <p:spPr>
          <a:xfrm>
            <a:off x="2970774" y="170754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90" name="Google Shape;890;p61"/>
          <p:cNvSpPr/>
          <p:nvPr/>
        </p:nvSpPr>
        <p:spPr>
          <a:xfrm>
            <a:off x="834250" y="1529589"/>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91" name="Google Shape;891;p61"/>
          <p:cNvSpPr/>
          <p:nvPr/>
        </p:nvSpPr>
        <p:spPr>
          <a:xfrm>
            <a:off x="976686" y="1529589"/>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92" name="Google Shape;892;p61"/>
          <p:cNvSpPr/>
          <p:nvPr/>
        </p:nvSpPr>
        <p:spPr>
          <a:xfrm>
            <a:off x="834250" y="3486739"/>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93" name="Google Shape;893;p61"/>
          <p:cNvSpPr/>
          <p:nvPr/>
        </p:nvSpPr>
        <p:spPr>
          <a:xfrm>
            <a:off x="834250" y="4020539"/>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94" name="Google Shape;894;p61"/>
          <p:cNvSpPr/>
          <p:nvPr/>
        </p:nvSpPr>
        <p:spPr>
          <a:xfrm>
            <a:off x="976686" y="4020539"/>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95" name="Google Shape;895;p61"/>
          <p:cNvSpPr/>
          <p:nvPr/>
        </p:nvSpPr>
        <p:spPr>
          <a:xfrm>
            <a:off x="1119122" y="4020535"/>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96" name="Google Shape;896;p61"/>
          <p:cNvSpPr/>
          <p:nvPr/>
        </p:nvSpPr>
        <p:spPr>
          <a:xfrm>
            <a:off x="1261558" y="4020535"/>
            <a:ext cx="127500" cy="1545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97" name="Google Shape;897;p61"/>
          <p:cNvSpPr/>
          <p:nvPr/>
        </p:nvSpPr>
        <p:spPr>
          <a:xfrm>
            <a:off x="1403994" y="402053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98" name="Google Shape;898;p61"/>
          <p:cNvSpPr/>
          <p:nvPr/>
        </p:nvSpPr>
        <p:spPr>
          <a:xfrm>
            <a:off x="1546430" y="4020535"/>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99" name="Google Shape;899;p61"/>
          <p:cNvSpPr/>
          <p:nvPr/>
        </p:nvSpPr>
        <p:spPr>
          <a:xfrm>
            <a:off x="1688866" y="4020530"/>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00" name="Google Shape;900;p61"/>
          <p:cNvSpPr/>
          <p:nvPr/>
        </p:nvSpPr>
        <p:spPr>
          <a:xfrm>
            <a:off x="1831302" y="4020530"/>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01" name="Google Shape;901;p61"/>
          <p:cNvSpPr/>
          <p:nvPr/>
        </p:nvSpPr>
        <p:spPr>
          <a:xfrm>
            <a:off x="1973738" y="4020530"/>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02" name="Google Shape;902;p61"/>
          <p:cNvSpPr/>
          <p:nvPr/>
        </p:nvSpPr>
        <p:spPr>
          <a:xfrm>
            <a:off x="2116174" y="402052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03" name="Google Shape;903;p61"/>
          <p:cNvSpPr/>
          <p:nvPr/>
        </p:nvSpPr>
        <p:spPr>
          <a:xfrm>
            <a:off x="834250" y="3842589"/>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04" name="Google Shape;904;p61"/>
          <p:cNvSpPr/>
          <p:nvPr/>
        </p:nvSpPr>
        <p:spPr>
          <a:xfrm>
            <a:off x="976686" y="3842589"/>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05" name="Google Shape;905;p61"/>
          <p:cNvSpPr/>
          <p:nvPr/>
        </p:nvSpPr>
        <p:spPr>
          <a:xfrm>
            <a:off x="1119122" y="384258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06" name="Google Shape;906;p61"/>
          <p:cNvSpPr/>
          <p:nvPr/>
        </p:nvSpPr>
        <p:spPr>
          <a:xfrm>
            <a:off x="1261558" y="3842585"/>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07" name="Google Shape;907;p61"/>
          <p:cNvSpPr/>
          <p:nvPr/>
        </p:nvSpPr>
        <p:spPr>
          <a:xfrm>
            <a:off x="1403994" y="384258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08" name="Google Shape;908;p61"/>
          <p:cNvSpPr/>
          <p:nvPr/>
        </p:nvSpPr>
        <p:spPr>
          <a:xfrm>
            <a:off x="1546430" y="3842585"/>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09" name="Google Shape;909;p61"/>
          <p:cNvSpPr/>
          <p:nvPr/>
        </p:nvSpPr>
        <p:spPr>
          <a:xfrm>
            <a:off x="1688866" y="3842580"/>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10" name="Google Shape;910;p61"/>
          <p:cNvSpPr/>
          <p:nvPr/>
        </p:nvSpPr>
        <p:spPr>
          <a:xfrm>
            <a:off x="1831302" y="3842580"/>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11" name="Google Shape;911;p61"/>
          <p:cNvSpPr/>
          <p:nvPr/>
        </p:nvSpPr>
        <p:spPr>
          <a:xfrm>
            <a:off x="1973738" y="3842580"/>
            <a:ext cx="127500" cy="1545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12" name="Google Shape;912;p61"/>
          <p:cNvSpPr/>
          <p:nvPr/>
        </p:nvSpPr>
        <p:spPr>
          <a:xfrm>
            <a:off x="2116174" y="384257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13" name="Google Shape;913;p61"/>
          <p:cNvSpPr/>
          <p:nvPr/>
        </p:nvSpPr>
        <p:spPr>
          <a:xfrm>
            <a:off x="834250" y="3664655"/>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14" name="Google Shape;914;p61"/>
          <p:cNvSpPr/>
          <p:nvPr/>
        </p:nvSpPr>
        <p:spPr>
          <a:xfrm>
            <a:off x="976686" y="366465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15" name="Google Shape;915;p61"/>
          <p:cNvSpPr/>
          <p:nvPr/>
        </p:nvSpPr>
        <p:spPr>
          <a:xfrm>
            <a:off x="1119122" y="36646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16" name="Google Shape;916;p61"/>
          <p:cNvSpPr/>
          <p:nvPr/>
        </p:nvSpPr>
        <p:spPr>
          <a:xfrm>
            <a:off x="1261558" y="36646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17" name="Google Shape;917;p61"/>
          <p:cNvSpPr/>
          <p:nvPr/>
        </p:nvSpPr>
        <p:spPr>
          <a:xfrm>
            <a:off x="1403994" y="36646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18" name="Google Shape;918;p61"/>
          <p:cNvSpPr/>
          <p:nvPr/>
        </p:nvSpPr>
        <p:spPr>
          <a:xfrm>
            <a:off x="1546430" y="36646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19" name="Google Shape;919;p61"/>
          <p:cNvSpPr/>
          <p:nvPr/>
        </p:nvSpPr>
        <p:spPr>
          <a:xfrm>
            <a:off x="1688866" y="366464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20" name="Google Shape;920;p61"/>
          <p:cNvSpPr/>
          <p:nvPr/>
        </p:nvSpPr>
        <p:spPr>
          <a:xfrm>
            <a:off x="1831302" y="3664646"/>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21" name="Google Shape;921;p61"/>
          <p:cNvSpPr/>
          <p:nvPr/>
        </p:nvSpPr>
        <p:spPr>
          <a:xfrm>
            <a:off x="1973738" y="3664646"/>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22" name="Google Shape;922;p61"/>
          <p:cNvSpPr/>
          <p:nvPr/>
        </p:nvSpPr>
        <p:spPr>
          <a:xfrm>
            <a:off x="2116174" y="366464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23" name="Google Shape;923;p61"/>
          <p:cNvSpPr/>
          <p:nvPr/>
        </p:nvSpPr>
        <p:spPr>
          <a:xfrm>
            <a:off x="2258594" y="36646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24" name="Google Shape;924;p61"/>
          <p:cNvSpPr/>
          <p:nvPr/>
        </p:nvSpPr>
        <p:spPr>
          <a:xfrm>
            <a:off x="2401030" y="3664651"/>
            <a:ext cx="127500" cy="1545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25" name="Google Shape;925;p61"/>
          <p:cNvSpPr/>
          <p:nvPr/>
        </p:nvSpPr>
        <p:spPr>
          <a:xfrm>
            <a:off x="2543466" y="366464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26" name="Google Shape;926;p61"/>
          <p:cNvSpPr/>
          <p:nvPr/>
        </p:nvSpPr>
        <p:spPr>
          <a:xfrm>
            <a:off x="2685902" y="3664646"/>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27" name="Google Shape;927;p61"/>
          <p:cNvSpPr/>
          <p:nvPr/>
        </p:nvSpPr>
        <p:spPr>
          <a:xfrm>
            <a:off x="2828338" y="3664646"/>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28" name="Google Shape;928;p61"/>
          <p:cNvSpPr/>
          <p:nvPr/>
        </p:nvSpPr>
        <p:spPr>
          <a:xfrm>
            <a:off x="2970774" y="366464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29" name="Google Shape;929;p61"/>
          <p:cNvSpPr/>
          <p:nvPr/>
        </p:nvSpPr>
        <p:spPr>
          <a:xfrm>
            <a:off x="3524650" y="2018975"/>
            <a:ext cx="127500" cy="1873200"/>
          </a:xfrm>
          <a:prstGeom prst="downArrow">
            <a:avLst>
              <a:gd fmla="val 50000" name="adj1"/>
              <a:gd fmla="val 50000" name="adj2"/>
            </a:avLst>
          </a:prstGeom>
          <a:solidFill>
            <a:srgbClr val="CC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6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931" name="Google Shape;931;p61"/>
          <p:cNvSpPr txBox="1"/>
          <p:nvPr>
            <p:ph idx="2" type="body"/>
          </p:nvPr>
        </p:nvSpPr>
        <p:spPr>
          <a:xfrm>
            <a:off x="4057125" y="1461425"/>
            <a:ext cx="4908900" cy="151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900"/>
              <a:t>Scale </a:t>
            </a:r>
            <a:r>
              <a:rPr lang="en" sz="1900"/>
              <a:t>is huge</a:t>
            </a:r>
            <a:endParaRPr sz="1900"/>
          </a:p>
          <a:p>
            <a:pPr indent="0" lvl="0" marL="0" rtl="0" algn="l">
              <a:spcBef>
                <a:spcPts val="1600"/>
              </a:spcBef>
              <a:spcAft>
                <a:spcPts val="0"/>
              </a:spcAft>
              <a:buNone/>
            </a:pPr>
            <a:r>
              <a:t/>
            </a:r>
            <a:endParaRPr sz="1900"/>
          </a:p>
          <a:p>
            <a:pPr indent="0" lvl="0" marL="0" rtl="0" algn="l">
              <a:spcBef>
                <a:spcPts val="1600"/>
              </a:spcBef>
              <a:spcAft>
                <a:spcPts val="1600"/>
              </a:spcAft>
              <a:buNone/>
            </a:pPr>
            <a:r>
              <a:t/>
            </a:r>
            <a:endParaRPr sz="19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5" name="Shape 935"/>
        <p:cNvGrpSpPr/>
        <p:nvPr/>
      </p:nvGrpSpPr>
      <p:grpSpPr>
        <a:xfrm>
          <a:off x="0" y="0"/>
          <a:ext cx="0" cy="0"/>
          <a:chOff x="0" y="0"/>
          <a:chExt cx="0" cy="0"/>
        </a:xfrm>
      </p:grpSpPr>
      <p:sp>
        <p:nvSpPr>
          <p:cNvPr id="936" name="Google Shape;936;p6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a:t>Real-world</a:t>
            </a:r>
            <a:r>
              <a:rPr lang="en"/>
              <a:t> Clickstream Data</a:t>
            </a:r>
            <a:endParaRPr/>
          </a:p>
        </p:txBody>
      </p:sp>
      <p:sp>
        <p:nvSpPr>
          <p:cNvPr id="937" name="Google Shape;937;p62"/>
          <p:cNvSpPr/>
          <p:nvPr/>
        </p:nvSpPr>
        <p:spPr>
          <a:xfrm>
            <a:off x="787250" y="1461425"/>
            <a:ext cx="2500500" cy="29364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62"/>
          <p:cNvSpPr/>
          <p:nvPr/>
        </p:nvSpPr>
        <p:spPr>
          <a:xfrm>
            <a:off x="834250" y="2775114"/>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39" name="Google Shape;939;p62"/>
          <p:cNvSpPr/>
          <p:nvPr/>
        </p:nvSpPr>
        <p:spPr>
          <a:xfrm>
            <a:off x="976686" y="2775114"/>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40" name="Google Shape;940;p62"/>
          <p:cNvSpPr/>
          <p:nvPr/>
        </p:nvSpPr>
        <p:spPr>
          <a:xfrm>
            <a:off x="1119122" y="2775110"/>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41" name="Google Shape;941;p62"/>
          <p:cNvSpPr/>
          <p:nvPr/>
        </p:nvSpPr>
        <p:spPr>
          <a:xfrm>
            <a:off x="1261558" y="2775110"/>
            <a:ext cx="127500" cy="1545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42" name="Google Shape;942;p62"/>
          <p:cNvSpPr/>
          <p:nvPr/>
        </p:nvSpPr>
        <p:spPr>
          <a:xfrm>
            <a:off x="1403994" y="2775110"/>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43" name="Google Shape;943;p62"/>
          <p:cNvSpPr/>
          <p:nvPr/>
        </p:nvSpPr>
        <p:spPr>
          <a:xfrm>
            <a:off x="1546430" y="2775110"/>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44" name="Google Shape;944;p62"/>
          <p:cNvSpPr/>
          <p:nvPr/>
        </p:nvSpPr>
        <p:spPr>
          <a:xfrm>
            <a:off x="1688866" y="277510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45" name="Google Shape;945;p62"/>
          <p:cNvSpPr/>
          <p:nvPr/>
        </p:nvSpPr>
        <p:spPr>
          <a:xfrm>
            <a:off x="1831302" y="2775105"/>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46" name="Google Shape;946;p62"/>
          <p:cNvSpPr/>
          <p:nvPr/>
        </p:nvSpPr>
        <p:spPr>
          <a:xfrm>
            <a:off x="1973738" y="2775105"/>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47" name="Google Shape;947;p62"/>
          <p:cNvSpPr/>
          <p:nvPr/>
        </p:nvSpPr>
        <p:spPr>
          <a:xfrm>
            <a:off x="2116174" y="277510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48" name="Google Shape;948;p62"/>
          <p:cNvSpPr/>
          <p:nvPr/>
        </p:nvSpPr>
        <p:spPr>
          <a:xfrm>
            <a:off x="834250" y="2953028"/>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49" name="Google Shape;949;p62"/>
          <p:cNvSpPr/>
          <p:nvPr/>
        </p:nvSpPr>
        <p:spPr>
          <a:xfrm>
            <a:off x="976686" y="2953028"/>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50" name="Google Shape;950;p62"/>
          <p:cNvSpPr/>
          <p:nvPr/>
        </p:nvSpPr>
        <p:spPr>
          <a:xfrm>
            <a:off x="1119122" y="2953023"/>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51" name="Google Shape;951;p62"/>
          <p:cNvSpPr/>
          <p:nvPr/>
        </p:nvSpPr>
        <p:spPr>
          <a:xfrm>
            <a:off x="1261558" y="2953023"/>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52" name="Google Shape;952;p62"/>
          <p:cNvSpPr/>
          <p:nvPr/>
        </p:nvSpPr>
        <p:spPr>
          <a:xfrm>
            <a:off x="1403994" y="2953023"/>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53" name="Google Shape;953;p62"/>
          <p:cNvSpPr/>
          <p:nvPr/>
        </p:nvSpPr>
        <p:spPr>
          <a:xfrm>
            <a:off x="834250" y="3130942"/>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54" name="Google Shape;954;p62"/>
          <p:cNvSpPr/>
          <p:nvPr/>
        </p:nvSpPr>
        <p:spPr>
          <a:xfrm>
            <a:off x="976686" y="3130942"/>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55" name="Google Shape;955;p62"/>
          <p:cNvSpPr/>
          <p:nvPr/>
        </p:nvSpPr>
        <p:spPr>
          <a:xfrm>
            <a:off x="1119122" y="3130937"/>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56" name="Google Shape;956;p62"/>
          <p:cNvSpPr/>
          <p:nvPr/>
        </p:nvSpPr>
        <p:spPr>
          <a:xfrm>
            <a:off x="1261558" y="3130937"/>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57" name="Google Shape;957;p62"/>
          <p:cNvSpPr/>
          <p:nvPr/>
        </p:nvSpPr>
        <p:spPr>
          <a:xfrm>
            <a:off x="1403994" y="3130937"/>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58" name="Google Shape;958;p62"/>
          <p:cNvSpPr/>
          <p:nvPr/>
        </p:nvSpPr>
        <p:spPr>
          <a:xfrm>
            <a:off x="1546430" y="3130937"/>
            <a:ext cx="127500" cy="1545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59" name="Google Shape;959;p62"/>
          <p:cNvSpPr/>
          <p:nvPr/>
        </p:nvSpPr>
        <p:spPr>
          <a:xfrm>
            <a:off x="1688866" y="3130933"/>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60" name="Google Shape;960;p62"/>
          <p:cNvSpPr/>
          <p:nvPr/>
        </p:nvSpPr>
        <p:spPr>
          <a:xfrm>
            <a:off x="834250" y="3308855"/>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61" name="Google Shape;961;p62"/>
          <p:cNvSpPr/>
          <p:nvPr/>
        </p:nvSpPr>
        <p:spPr>
          <a:xfrm>
            <a:off x="976686" y="330885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62" name="Google Shape;962;p62"/>
          <p:cNvSpPr/>
          <p:nvPr/>
        </p:nvSpPr>
        <p:spPr>
          <a:xfrm>
            <a:off x="1119122" y="33088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63" name="Google Shape;963;p62"/>
          <p:cNvSpPr/>
          <p:nvPr/>
        </p:nvSpPr>
        <p:spPr>
          <a:xfrm>
            <a:off x="1261558" y="3308851"/>
            <a:ext cx="127500" cy="1545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64" name="Google Shape;964;p62"/>
          <p:cNvSpPr/>
          <p:nvPr/>
        </p:nvSpPr>
        <p:spPr>
          <a:xfrm>
            <a:off x="1403994" y="33088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65" name="Google Shape;965;p62"/>
          <p:cNvSpPr/>
          <p:nvPr/>
        </p:nvSpPr>
        <p:spPr>
          <a:xfrm>
            <a:off x="1546430" y="3308851"/>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66" name="Google Shape;966;p62"/>
          <p:cNvSpPr/>
          <p:nvPr/>
        </p:nvSpPr>
        <p:spPr>
          <a:xfrm>
            <a:off x="1688866" y="330884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67" name="Google Shape;967;p62"/>
          <p:cNvSpPr/>
          <p:nvPr/>
        </p:nvSpPr>
        <p:spPr>
          <a:xfrm>
            <a:off x="1831302" y="3308846"/>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68" name="Google Shape;968;p62"/>
          <p:cNvSpPr/>
          <p:nvPr/>
        </p:nvSpPr>
        <p:spPr>
          <a:xfrm>
            <a:off x="1973738" y="3308846"/>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69" name="Google Shape;969;p62"/>
          <p:cNvSpPr/>
          <p:nvPr/>
        </p:nvSpPr>
        <p:spPr>
          <a:xfrm>
            <a:off x="2116174" y="330884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970" name="Google Shape;970;p62"/>
          <p:cNvGrpSpPr/>
          <p:nvPr/>
        </p:nvGrpSpPr>
        <p:grpSpPr>
          <a:xfrm>
            <a:off x="834250" y="4253648"/>
            <a:ext cx="234765" cy="45900"/>
            <a:chOff x="834250" y="3304948"/>
            <a:chExt cx="234765" cy="45900"/>
          </a:xfrm>
        </p:grpSpPr>
        <p:sp>
          <p:nvSpPr>
            <p:cNvPr id="971" name="Google Shape;971;p62"/>
            <p:cNvSpPr/>
            <p:nvPr/>
          </p:nvSpPr>
          <p:spPr>
            <a:xfrm>
              <a:off x="834250" y="3304948"/>
              <a:ext cx="44700" cy="459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62"/>
            <p:cNvSpPr/>
            <p:nvPr/>
          </p:nvSpPr>
          <p:spPr>
            <a:xfrm>
              <a:off x="929282" y="3304948"/>
              <a:ext cx="44700" cy="459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62"/>
            <p:cNvSpPr/>
            <p:nvPr/>
          </p:nvSpPr>
          <p:spPr>
            <a:xfrm>
              <a:off x="1024315" y="3304948"/>
              <a:ext cx="44700" cy="459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74" name="Google Shape;974;p62"/>
          <p:cNvSpPr txBox="1"/>
          <p:nvPr/>
        </p:nvSpPr>
        <p:spPr>
          <a:xfrm>
            <a:off x="787250" y="1183800"/>
            <a:ext cx="2500500" cy="26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Segment</a:t>
            </a:r>
            <a:endParaRPr/>
          </a:p>
        </p:txBody>
      </p:sp>
      <p:sp>
        <p:nvSpPr>
          <p:cNvPr id="975" name="Google Shape;975;p62"/>
          <p:cNvSpPr/>
          <p:nvPr/>
        </p:nvSpPr>
        <p:spPr>
          <a:xfrm>
            <a:off x="834250" y="2063439"/>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76" name="Google Shape;976;p62"/>
          <p:cNvSpPr/>
          <p:nvPr/>
        </p:nvSpPr>
        <p:spPr>
          <a:xfrm>
            <a:off x="976686" y="2063439"/>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77" name="Google Shape;977;p62"/>
          <p:cNvSpPr/>
          <p:nvPr/>
        </p:nvSpPr>
        <p:spPr>
          <a:xfrm>
            <a:off x="1119122" y="2063435"/>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78" name="Google Shape;978;p62"/>
          <p:cNvSpPr/>
          <p:nvPr/>
        </p:nvSpPr>
        <p:spPr>
          <a:xfrm>
            <a:off x="1261558" y="2063435"/>
            <a:ext cx="127500" cy="1545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79" name="Google Shape;979;p62"/>
          <p:cNvSpPr/>
          <p:nvPr/>
        </p:nvSpPr>
        <p:spPr>
          <a:xfrm>
            <a:off x="1403994" y="206343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80" name="Google Shape;980;p62"/>
          <p:cNvSpPr/>
          <p:nvPr/>
        </p:nvSpPr>
        <p:spPr>
          <a:xfrm>
            <a:off x="1546430" y="2063435"/>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81" name="Google Shape;981;p62"/>
          <p:cNvSpPr/>
          <p:nvPr/>
        </p:nvSpPr>
        <p:spPr>
          <a:xfrm>
            <a:off x="1688866" y="2063430"/>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82" name="Google Shape;982;p62"/>
          <p:cNvSpPr/>
          <p:nvPr/>
        </p:nvSpPr>
        <p:spPr>
          <a:xfrm>
            <a:off x="1831302" y="2063430"/>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83" name="Google Shape;983;p62"/>
          <p:cNvSpPr/>
          <p:nvPr/>
        </p:nvSpPr>
        <p:spPr>
          <a:xfrm>
            <a:off x="1973738" y="2063430"/>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84" name="Google Shape;984;p62"/>
          <p:cNvSpPr/>
          <p:nvPr/>
        </p:nvSpPr>
        <p:spPr>
          <a:xfrm>
            <a:off x="2116174" y="206342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85" name="Google Shape;985;p62"/>
          <p:cNvSpPr/>
          <p:nvPr/>
        </p:nvSpPr>
        <p:spPr>
          <a:xfrm>
            <a:off x="834250" y="2241353"/>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86" name="Google Shape;986;p62"/>
          <p:cNvSpPr/>
          <p:nvPr/>
        </p:nvSpPr>
        <p:spPr>
          <a:xfrm>
            <a:off x="976686" y="2241353"/>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87" name="Google Shape;987;p62"/>
          <p:cNvSpPr/>
          <p:nvPr/>
        </p:nvSpPr>
        <p:spPr>
          <a:xfrm>
            <a:off x="1119122" y="2241348"/>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88" name="Google Shape;988;p62"/>
          <p:cNvSpPr/>
          <p:nvPr/>
        </p:nvSpPr>
        <p:spPr>
          <a:xfrm>
            <a:off x="1261558" y="2241348"/>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89" name="Google Shape;989;p62"/>
          <p:cNvSpPr/>
          <p:nvPr/>
        </p:nvSpPr>
        <p:spPr>
          <a:xfrm>
            <a:off x="1403994" y="2241348"/>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90" name="Google Shape;990;p62"/>
          <p:cNvSpPr/>
          <p:nvPr/>
        </p:nvSpPr>
        <p:spPr>
          <a:xfrm>
            <a:off x="834250" y="2419267"/>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91" name="Google Shape;991;p62"/>
          <p:cNvSpPr/>
          <p:nvPr/>
        </p:nvSpPr>
        <p:spPr>
          <a:xfrm>
            <a:off x="976686" y="2419267"/>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92" name="Google Shape;992;p62"/>
          <p:cNvSpPr/>
          <p:nvPr/>
        </p:nvSpPr>
        <p:spPr>
          <a:xfrm>
            <a:off x="1119122" y="241926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93" name="Google Shape;993;p62"/>
          <p:cNvSpPr/>
          <p:nvPr/>
        </p:nvSpPr>
        <p:spPr>
          <a:xfrm>
            <a:off x="1261558" y="2419262"/>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94" name="Google Shape;994;p62"/>
          <p:cNvSpPr/>
          <p:nvPr/>
        </p:nvSpPr>
        <p:spPr>
          <a:xfrm>
            <a:off x="1403994" y="241926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95" name="Google Shape;995;p62"/>
          <p:cNvSpPr/>
          <p:nvPr/>
        </p:nvSpPr>
        <p:spPr>
          <a:xfrm>
            <a:off x="1546430" y="241926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96" name="Google Shape;996;p62"/>
          <p:cNvSpPr/>
          <p:nvPr/>
        </p:nvSpPr>
        <p:spPr>
          <a:xfrm>
            <a:off x="1688866" y="2419258"/>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97" name="Google Shape;997;p62"/>
          <p:cNvSpPr/>
          <p:nvPr/>
        </p:nvSpPr>
        <p:spPr>
          <a:xfrm>
            <a:off x="1831302" y="2419258"/>
            <a:ext cx="127500" cy="1545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98" name="Google Shape;998;p62"/>
          <p:cNvSpPr/>
          <p:nvPr/>
        </p:nvSpPr>
        <p:spPr>
          <a:xfrm>
            <a:off x="834250" y="2597180"/>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99" name="Google Shape;999;p62"/>
          <p:cNvSpPr/>
          <p:nvPr/>
        </p:nvSpPr>
        <p:spPr>
          <a:xfrm>
            <a:off x="976686" y="2597180"/>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00" name="Google Shape;1000;p62"/>
          <p:cNvSpPr/>
          <p:nvPr/>
        </p:nvSpPr>
        <p:spPr>
          <a:xfrm>
            <a:off x="1119122" y="2597176"/>
            <a:ext cx="127500" cy="1545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01" name="Google Shape;1001;p62"/>
          <p:cNvSpPr/>
          <p:nvPr/>
        </p:nvSpPr>
        <p:spPr>
          <a:xfrm>
            <a:off x="1261558" y="259717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02" name="Google Shape;1002;p62"/>
          <p:cNvSpPr/>
          <p:nvPr/>
        </p:nvSpPr>
        <p:spPr>
          <a:xfrm>
            <a:off x="1403994" y="259717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03" name="Google Shape;1003;p62"/>
          <p:cNvSpPr/>
          <p:nvPr/>
        </p:nvSpPr>
        <p:spPr>
          <a:xfrm>
            <a:off x="1546430" y="2597176"/>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04" name="Google Shape;1004;p62"/>
          <p:cNvSpPr/>
          <p:nvPr/>
        </p:nvSpPr>
        <p:spPr>
          <a:xfrm>
            <a:off x="1688866" y="259717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05" name="Google Shape;1005;p62"/>
          <p:cNvSpPr/>
          <p:nvPr/>
        </p:nvSpPr>
        <p:spPr>
          <a:xfrm>
            <a:off x="1831302" y="2597171"/>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06" name="Google Shape;1006;p62"/>
          <p:cNvSpPr/>
          <p:nvPr/>
        </p:nvSpPr>
        <p:spPr>
          <a:xfrm>
            <a:off x="1973738" y="259717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07" name="Google Shape;1007;p62"/>
          <p:cNvSpPr/>
          <p:nvPr/>
        </p:nvSpPr>
        <p:spPr>
          <a:xfrm>
            <a:off x="2116174" y="2597167"/>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08" name="Google Shape;1008;p62"/>
          <p:cNvSpPr/>
          <p:nvPr/>
        </p:nvSpPr>
        <p:spPr>
          <a:xfrm>
            <a:off x="834250" y="1885489"/>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09" name="Google Shape;1009;p62"/>
          <p:cNvSpPr/>
          <p:nvPr/>
        </p:nvSpPr>
        <p:spPr>
          <a:xfrm>
            <a:off x="976686" y="1885489"/>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10" name="Google Shape;1010;p62"/>
          <p:cNvSpPr/>
          <p:nvPr/>
        </p:nvSpPr>
        <p:spPr>
          <a:xfrm>
            <a:off x="1119122" y="188548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11" name="Google Shape;1011;p62"/>
          <p:cNvSpPr/>
          <p:nvPr/>
        </p:nvSpPr>
        <p:spPr>
          <a:xfrm>
            <a:off x="1261558" y="1885485"/>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12" name="Google Shape;1012;p62"/>
          <p:cNvSpPr/>
          <p:nvPr/>
        </p:nvSpPr>
        <p:spPr>
          <a:xfrm>
            <a:off x="1403994" y="188548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13" name="Google Shape;1013;p62"/>
          <p:cNvSpPr/>
          <p:nvPr/>
        </p:nvSpPr>
        <p:spPr>
          <a:xfrm>
            <a:off x="1546430" y="1885485"/>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14" name="Google Shape;1014;p62"/>
          <p:cNvSpPr/>
          <p:nvPr/>
        </p:nvSpPr>
        <p:spPr>
          <a:xfrm>
            <a:off x="1688866" y="1885480"/>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15" name="Google Shape;1015;p62"/>
          <p:cNvSpPr/>
          <p:nvPr/>
        </p:nvSpPr>
        <p:spPr>
          <a:xfrm>
            <a:off x="1831302" y="1885480"/>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16" name="Google Shape;1016;p62"/>
          <p:cNvSpPr/>
          <p:nvPr/>
        </p:nvSpPr>
        <p:spPr>
          <a:xfrm>
            <a:off x="1973738" y="1885480"/>
            <a:ext cx="127500" cy="1545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17" name="Google Shape;1017;p62"/>
          <p:cNvSpPr/>
          <p:nvPr/>
        </p:nvSpPr>
        <p:spPr>
          <a:xfrm>
            <a:off x="2116174" y="188547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18" name="Google Shape;1018;p62"/>
          <p:cNvSpPr/>
          <p:nvPr/>
        </p:nvSpPr>
        <p:spPr>
          <a:xfrm>
            <a:off x="834250" y="1707555"/>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19" name="Google Shape;1019;p62"/>
          <p:cNvSpPr/>
          <p:nvPr/>
        </p:nvSpPr>
        <p:spPr>
          <a:xfrm>
            <a:off x="976686" y="170755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20" name="Google Shape;1020;p62"/>
          <p:cNvSpPr/>
          <p:nvPr/>
        </p:nvSpPr>
        <p:spPr>
          <a:xfrm>
            <a:off x="1119122" y="17075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21" name="Google Shape;1021;p62"/>
          <p:cNvSpPr/>
          <p:nvPr/>
        </p:nvSpPr>
        <p:spPr>
          <a:xfrm>
            <a:off x="1261558" y="17075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22" name="Google Shape;1022;p62"/>
          <p:cNvSpPr/>
          <p:nvPr/>
        </p:nvSpPr>
        <p:spPr>
          <a:xfrm>
            <a:off x="1403994" y="17075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23" name="Google Shape;1023;p62"/>
          <p:cNvSpPr/>
          <p:nvPr/>
        </p:nvSpPr>
        <p:spPr>
          <a:xfrm>
            <a:off x="1546430" y="17075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24" name="Google Shape;1024;p62"/>
          <p:cNvSpPr/>
          <p:nvPr/>
        </p:nvSpPr>
        <p:spPr>
          <a:xfrm>
            <a:off x="1688866" y="170754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25" name="Google Shape;1025;p62"/>
          <p:cNvSpPr/>
          <p:nvPr/>
        </p:nvSpPr>
        <p:spPr>
          <a:xfrm>
            <a:off x="1831302" y="1707546"/>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26" name="Google Shape;1026;p62"/>
          <p:cNvSpPr/>
          <p:nvPr/>
        </p:nvSpPr>
        <p:spPr>
          <a:xfrm>
            <a:off x="1973738" y="1707546"/>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27" name="Google Shape;1027;p62"/>
          <p:cNvSpPr/>
          <p:nvPr/>
        </p:nvSpPr>
        <p:spPr>
          <a:xfrm>
            <a:off x="2116174" y="170754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28" name="Google Shape;1028;p62"/>
          <p:cNvSpPr/>
          <p:nvPr/>
        </p:nvSpPr>
        <p:spPr>
          <a:xfrm>
            <a:off x="2258594" y="17075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29" name="Google Shape;1029;p62"/>
          <p:cNvSpPr/>
          <p:nvPr/>
        </p:nvSpPr>
        <p:spPr>
          <a:xfrm>
            <a:off x="2401030" y="1707551"/>
            <a:ext cx="127500" cy="1545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30" name="Google Shape;1030;p62"/>
          <p:cNvSpPr/>
          <p:nvPr/>
        </p:nvSpPr>
        <p:spPr>
          <a:xfrm>
            <a:off x="2543466" y="170754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31" name="Google Shape;1031;p62"/>
          <p:cNvSpPr/>
          <p:nvPr/>
        </p:nvSpPr>
        <p:spPr>
          <a:xfrm>
            <a:off x="2685902" y="1707546"/>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32" name="Google Shape;1032;p62"/>
          <p:cNvSpPr/>
          <p:nvPr/>
        </p:nvSpPr>
        <p:spPr>
          <a:xfrm>
            <a:off x="2828338" y="1707546"/>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33" name="Google Shape;1033;p62"/>
          <p:cNvSpPr/>
          <p:nvPr/>
        </p:nvSpPr>
        <p:spPr>
          <a:xfrm>
            <a:off x="2970774" y="170754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34" name="Google Shape;1034;p62"/>
          <p:cNvSpPr/>
          <p:nvPr/>
        </p:nvSpPr>
        <p:spPr>
          <a:xfrm>
            <a:off x="834250" y="1529589"/>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35" name="Google Shape;1035;p62"/>
          <p:cNvSpPr/>
          <p:nvPr/>
        </p:nvSpPr>
        <p:spPr>
          <a:xfrm>
            <a:off x="976686" y="1529589"/>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36" name="Google Shape;1036;p62"/>
          <p:cNvSpPr/>
          <p:nvPr/>
        </p:nvSpPr>
        <p:spPr>
          <a:xfrm>
            <a:off x="834250" y="3486739"/>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37" name="Google Shape;1037;p62"/>
          <p:cNvSpPr/>
          <p:nvPr/>
        </p:nvSpPr>
        <p:spPr>
          <a:xfrm>
            <a:off x="834250" y="4020539"/>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38" name="Google Shape;1038;p62"/>
          <p:cNvSpPr/>
          <p:nvPr/>
        </p:nvSpPr>
        <p:spPr>
          <a:xfrm>
            <a:off x="976686" y="4020539"/>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39" name="Google Shape;1039;p62"/>
          <p:cNvSpPr/>
          <p:nvPr/>
        </p:nvSpPr>
        <p:spPr>
          <a:xfrm>
            <a:off x="1119122" y="4020535"/>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40" name="Google Shape;1040;p62"/>
          <p:cNvSpPr/>
          <p:nvPr/>
        </p:nvSpPr>
        <p:spPr>
          <a:xfrm>
            <a:off x="1261558" y="4020535"/>
            <a:ext cx="127500" cy="1545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41" name="Google Shape;1041;p62"/>
          <p:cNvSpPr/>
          <p:nvPr/>
        </p:nvSpPr>
        <p:spPr>
          <a:xfrm>
            <a:off x="1403994" y="402053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42" name="Google Shape;1042;p62"/>
          <p:cNvSpPr/>
          <p:nvPr/>
        </p:nvSpPr>
        <p:spPr>
          <a:xfrm>
            <a:off x="1546430" y="4020535"/>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43" name="Google Shape;1043;p62"/>
          <p:cNvSpPr/>
          <p:nvPr/>
        </p:nvSpPr>
        <p:spPr>
          <a:xfrm>
            <a:off x="1688866" y="4020530"/>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44" name="Google Shape;1044;p62"/>
          <p:cNvSpPr/>
          <p:nvPr/>
        </p:nvSpPr>
        <p:spPr>
          <a:xfrm>
            <a:off x="1831302" y="4020530"/>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45" name="Google Shape;1045;p62"/>
          <p:cNvSpPr/>
          <p:nvPr/>
        </p:nvSpPr>
        <p:spPr>
          <a:xfrm>
            <a:off x="1973738" y="4020530"/>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46" name="Google Shape;1046;p62"/>
          <p:cNvSpPr/>
          <p:nvPr/>
        </p:nvSpPr>
        <p:spPr>
          <a:xfrm>
            <a:off x="2116174" y="402052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47" name="Google Shape;1047;p62"/>
          <p:cNvSpPr/>
          <p:nvPr/>
        </p:nvSpPr>
        <p:spPr>
          <a:xfrm>
            <a:off x="834250" y="3842589"/>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48" name="Google Shape;1048;p62"/>
          <p:cNvSpPr/>
          <p:nvPr/>
        </p:nvSpPr>
        <p:spPr>
          <a:xfrm>
            <a:off x="976686" y="3842589"/>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49" name="Google Shape;1049;p62"/>
          <p:cNvSpPr/>
          <p:nvPr/>
        </p:nvSpPr>
        <p:spPr>
          <a:xfrm>
            <a:off x="1119122" y="384258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50" name="Google Shape;1050;p62"/>
          <p:cNvSpPr/>
          <p:nvPr/>
        </p:nvSpPr>
        <p:spPr>
          <a:xfrm>
            <a:off x="1261558" y="3842585"/>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51" name="Google Shape;1051;p62"/>
          <p:cNvSpPr/>
          <p:nvPr/>
        </p:nvSpPr>
        <p:spPr>
          <a:xfrm>
            <a:off x="1403994" y="384258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52" name="Google Shape;1052;p62"/>
          <p:cNvSpPr/>
          <p:nvPr/>
        </p:nvSpPr>
        <p:spPr>
          <a:xfrm>
            <a:off x="1546430" y="3842585"/>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53" name="Google Shape;1053;p62"/>
          <p:cNvSpPr/>
          <p:nvPr/>
        </p:nvSpPr>
        <p:spPr>
          <a:xfrm>
            <a:off x="1688866" y="3842580"/>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54" name="Google Shape;1054;p62"/>
          <p:cNvSpPr/>
          <p:nvPr/>
        </p:nvSpPr>
        <p:spPr>
          <a:xfrm>
            <a:off x="1831302" y="3842580"/>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55" name="Google Shape;1055;p62"/>
          <p:cNvSpPr/>
          <p:nvPr/>
        </p:nvSpPr>
        <p:spPr>
          <a:xfrm>
            <a:off x="1973738" y="3842580"/>
            <a:ext cx="127500" cy="1545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56" name="Google Shape;1056;p62"/>
          <p:cNvSpPr/>
          <p:nvPr/>
        </p:nvSpPr>
        <p:spPr>
          <a:xfrm>
            <a:off x="2116174" y="384257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57" name="Google Shape;1057;p62"/>
          <p:cNvSpPr/>
          <p:nvPr/>
        </p:nvSpPr>
        <p:spPr>
          <a:xfrm>
            <a:off x="834250" y="3664655"/>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58" name="Google Shape;1058;p62"/>
          <p:cNvSpPr/>
          <p:nvPr/>
        </p:nvSpPr>
        <p:spPr>
          <a:xfrm>
            <a:off x="976686" y="366465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59" name="Google Shape;1059;p62"/>
          <p:cNvSpPr/>
          <p:nvPr/>
        </p:nvSpPr>
        <p:spPr>
          <a:xfrm>
            <a:off x="1119122" y="36646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60" name="Google Shape;1060;p62"/>
          <p:cNvSpPr/>
          <p:nvPr/>
        </p:nvSpPr>
        <p:spPr>
          <a:xfrm>
            <a:off x="1261558" y="36646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61" name="Google Shape;1061;p62"/>
          <p:cNvSpPr/>
          <p:nvPr/>
        </p:nvSpPr>
        <p:spPr>
          <a:xfrm>
            <a:off x="1403994" y="36646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62" name="Google Shape;1062;p62"/>
          <p:cNvSpPr/>
          <p:nvPr/>
        </p:nvSpPr>
        <p:spPr>
          <a:xfrm>
            <a:off x="1546430" y="36646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63" name="Google Shape;1063;p62"/>
          <p:cNvSpPr/>
          <p:nvPr/>
        </p:nvSpPr>
        <p:spPr>
          <a:xfrm>
            <a:off x="1688866" y="366464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64" name="Google Shape;1064;p62"/>
          <p:cNvSpPr/>
          <p:nvPr/>
        </p:nvSpPr>
        <p:spPr>
          <a:xfrm>
            <a:off x="1831302" y="3664646"/>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65" name="Google Shape;1065;p62"/>
          <p:cNvSpPr/>
          <p:nvPr/>
        </p:nvSpPr>
        <p:spPr>
          <a:xfrm>
            <a:off x="1973738" y="3664646"/>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66" name="Google Shape;1066;p62"/>
          <p:cNvSpPr/>
          <p:nvPr/>
        </p:nvSpPr>
        <p:spPr>
          <a:xfrm>
            <a:off x="2116174" y="366464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67" name="Google Shape;1067;p62"/>
          <p:cNvSpPr/>
          <p:nvPr/>
        </p:nvSpPr>
        <p:spPr>
          <a:xfrm>
            <a:off x="2258594" y="36646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68" name="Google Shape;1068;p62"/>
          <p:cNvSpPr/>
          <p:nvPr/>
        </p:nvSpPr>
        <p:spPr>
          <a:xfrm>
            <a:off x="2401030" y="3664651"/>
            <a:ext cx="127500" cy="1545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69" name="Google Shape;1069;p62"/>
          <p:cNvSpPr/>
          <p:nvPr/>
        </p:nvSpPr>
        <p:spPr>
          <a:xfrm>
            <a:off x="2543466" y="366464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70" name="Google Shape;1070;p62"/>
          <p:cNvSpPr/>
          <p:nvPr/>
        </p:nvSpPr>
        <p:spPr>
          <a:xfrm>
            <a:off x="2685902" y="3664646"/>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71" name="Google Shape;1071;p62"/>
          <p:cNvSpPr/>
          <p:nvPr/>
        </p:nvSpPr>
        <p:spPr>
          <a:xfrm>
            <a:off x="2828338" y="3664646"/>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72" name="Google Shape;1072;p62"/>
          <p:cNvSpPr/>
          <p:nvPr/>
        </p:nvSpPr>
        <p:spPr>
          <a:xfrm>
            <a:off x="2970774" y="366464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73" name="Google Shape;1073;p62"/>
          <p:cNvSpPr/>
          <p:nvPr/>
        </p:nvSpPr>
        <p:spPr>
          <a:xfrm>
            <a:off x="3416775" y="1489175"/>
            <a:ext cx="186900" cy="2907450"/>
          </a:xfrm>
          <a:custGeom>
            <a:rect b="b" l="l" r="r" t="t"/>
            <a:pathLst>
              <a:path extrusionOk="0" h="116298" w="7476">
                <a:moveTo>
                  <a:pt x="649" y="0"/>
                </a:moveTo>
                <a:cubicBezTo>
                  <a:pt x="13678" y="4740"/>
                  <a:pt x="3455" y="27823"/>
                  <a:pt x="1732" y="41581"/>
                </a:cubicBezTo>
                <a:cubicBezTo>
                  <a:pt x="1088" y="46723"/>
                  <a:pt x="4892" y="51456"/>
                  <a:pt x="6713" y="56308"/>
                </a:cubicBezTo>
                <a:cubicBezTo>
                  <a:pt x="7383" y="58094"/>
                  <a:pt x="4568" y="59503"/>
                  <a:pt x="3898" y="61289"/>
                </a:cubicBezTo>
                <a:cubicBezTo>
                  <a:pt x="2298" y="65551"/>
                  <a:pt x="885" y="69970"/>
                  <a:pt x="433" y="74500"/>
                </a:cubicBezTo>
                <a:cubicBezTo>
                  <a:pt x="-492" y="83769"/>
                  <a:pt x="5832" y="92383"/>
                  <a:pt x="7363" y="101571"/>
                </a:cubicBezTo>
                <a:cubicBezTo>
                  <a:pt x="8265" y="106985"/>
                  <a:pt x="0" y="110810"/>
                  <a:pt x="0" y="116298"/>
                </a:cubicBezTo>
              </a:path>
            </a:pathLst>
          </a:custGeom>
          <a:noFill/>
          <a:ln cap="flat" cmpd="sng" w="28575">
            <a:solidFill>
              <a:srgbClr val="CC0000"/>
            </a:solidFill>
            <a:prstDash val="solid"/>
            <a:round/>
            <a:headEnd len="med" w="med" type="none"/>
            <a:tailEnd len="med" w="med" type="none"/>
          </a:ln>
        </p:spPr>
      </p:sp>
      <p:sp>
        <p:nvSpPr>
          <p:cNvPr id="1074" name="Google Shape;1074;p6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075" name="Google Shape;1075;p62"/>
          <p:cNvSpPr txBox="1"/>
          <p:nvPr>
            <p:ph idx="2" type="body"/>
          </p:nvPr>
        </p:nvSpPr>
        <p:spPr>
          <a:xfrm>
            <a:off x="4057125" y="1461425"/>
            <a:ext cx="4908900" cy="293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900"/>
              <a:t>Scale </a:t>
            </a:r>
            <a:r>
              <a:rPr lang="en" sz="1900"/>
              <a:t>is huge</a:t>
            </a:r>
            <a:br>
              <a:rPr lang="en" sz="1900"/>
            </a:br>
            <a:endParaRPr sz="1900"/>
          </a:p>
          <a:p>
            <a:pPr indent="0" lvl="0" marL="0" rtl="0" algn="l">
              <a:spcBef>
                <a:spcPts val="1600"/>
              </a:spcBef>
              <a:spcAft>
                <a:spcPts val="0"/>
              </a:spcAft>
              <a:buNone/>
            </a:pPr>
            <a:r>
              <a:rPr b="1" lang="en" sz="1900"/>
              <a:t>Variability</a:t>
            </a:r>
            <a:r>
              <a:rPr lang="en" sz="1900"/>
              <a:t> is high</a:t>
            </a:r>
            <a:br>
              <a:rPr lang="en" sz="1900"/>
            </a:br>
            <a:endParaRPr sz="1900"/>
          </a:p>
          <a:p>
            <a:pPr indent="0" lvl="0" marL="0" rtl="0" algn="l">
              <a:spcBef>
                <a:spcPts val="1600"/>
              </a:spcBef>
              <a:spcAft>
                <a:spcPts val="1600"/>
              </a:spcAft>
              <a:buNone/>
            </a:pPr>
            <a:r>
              <a:t/>
            </a:r>
            <a:endParaRPr sz="19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9" name="Shape 1079"/>
        <p:cNvGrpSpPr/>
        <p:nvPr/>
      </p:nvGrpSpPr>
      <p:grpSpPr>
        <a:xfrm>
          <a:off x="0" y="0"/>
          <a:ext cx="0" cy="0"/>
          <a:chOff x="0" y="0"/>
          <a:chExt cx="0" cy="0"/>
        </a:xfrm>
      </p:grpSpPr>
      <p:sp>
        <p:nvSpPr>
          <p:cNvPr id="1080" name="Google Shape;1080;p6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a:t>Real-world</a:t>
            </a:r>
            <a:r>
              <a:rPr lang="en"/>
              <a:t> Clickstream Data</a:t>
            </a:r>
            <a:endParaRPr/>
          </a:p>
        </p:txBody>
      </p:sp>
      <p:sp>
        <p:nvSpPr>
          <p:cNvPr id="1081" name="Google Shape;1081;p63"/>
          <p:cNvSpPr/>
          <p:nvPr/>
        </p:nvSpPr>
        <p:spPr>
          <a:xfrm>
            <a:off x="787250" y="1461425"/>
            <a:ext cx="2500500" cy="29364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63"/>
          <p:cNvSpPr/>
          <p:nvPr/>
        </p:nvSpPr>
        <p:spPr>
          <a:xfrm>
            <a:off x="834250" y="2775114"/>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83" name="Google Shape;1083;p63"/>
          <p:cNvSpPr/>
          <p:nvPr/>
        </p:nvSpPr>
        <p:spPr>
          <a:xfrm>
            <a:off x="976686" y="2775114"/>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84" name="Google Shape;1084;p63"/>
          <p:cNvSpPr/>
          <p:nvPr/>
        </p:nvSpPr>
        <p:spPr>
          <a:xfrm>
            <a:off x="1119122" y="2775110"/>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85" name="Google Shape;1085;p63"/>
          <p:cNvSpPr/>
          <p:nvPr/>
        </p:nvSpPr>
        <p:spPr>
          <a:xfrm>
            <a:off x="1261558" y="2775110"/>
            <a:ext cx="127500" cy="1545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86" name="Google Shape;1086;p63"/>
          <p:cNvSpPr/>
          <p:nvPr/>
        </p:nvSpPr>
        <p:spPr>
          <a:xfrm>
            <a:off x="1403994" y="2775110"/>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87" name="Google Shape;1087;p63"/>
          <p:cNvSpPr/>
          <p:nvPr/>
        </p:nvSpPr>
        <p:spPr>
          <a:xfrm>
            <a:off x="1546430" y="2775110"/>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88" name="Google Shape;1088;p63"/>
          <p:cNvSpPr/>
          <p:nvPr/>
        </p:nvSpPr>
        <p:spPr>
          <a:xfrm>
            <a:off x="1688866" y="277510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89" name="Google Shape;1089;p63"/>
          <p:cNvSpPr/>
          <p:nvPr/>
        </p:nvSpPr>
        <p:spPr>
          <a:xfrm>
            <a:off x="1831302" y="2775105"/>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90" name="Google Shape;1090;p63"/>
          <p:cNvSpPr/>
          <p:nvPr/>
        </p:nvSpPr>
        <p:spPr>
          <a:xfrm>
            <a:off x="1973738" y="2775105"/>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91" name="Google Shape;1091;p63"/>
          <p:cNvSpPr/>
          <p:nvPr/>
        </p:nvSpPr>
        <p:spPr>
          <a:xfrm>
            <a:off x="2116174" y="277510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92" name="Google Shape;1092;p63"/>
          <p:cNvSpPr/>
          <p:nvPr/>
        </p:nvSpPr>
        <p:spPr>
          <a:xfrm>
            <a:off x="834250" y="2953028"/>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93" name="Google Shape;1093;p63"/>
          <p:cNvSpPr/>
          <p:nvPr/>
        </p:nvSpPr>
        <p:spPr>
          <a:xfrm>
            <a:off x="976686" y="2953028"/>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94" name="Google Shape;1094;p63"/>
          <p:cNvSpPr/>
          <p:nvPr/>
        </p:nvSpPr>
        <p:spPr>
          <a:xfrm>
            <a:off x="1119122" y="2953023"/>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95" name="Google Shape;1095;p63"/>
          <p:cNvSpPr/>
          <p:nvPr/>
        </p:nvSpPr>
        <p:spPr>
          <a:xfrm>
            <a:off x="1261558" y="2953023"/>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96" name="Google Shape;1096;p63"/>
          <p:cNvSpPr/>
          <p:nvPr/>
        </p:nvSpPr>
        <p:spPr>
          <a:xfrm>
            <a:off x="1403994" y="2953023"/>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97" name="Google Shape;1097;p63"/>
          <p:cNvSpPr/>
          <p:nvPr/>
        </p:nvSpPr>
        <p:spPr>
          <a:xfrm>
            <a:off x="834250" y="3130942"/>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98" name="Google Shape;1098;p63"/>
          <p:cNvSpPr/>
          <p:nvPr/>
        </p:nvSpPr>
        <p:spPr>
          <a:xfrm>
            <a:off x="976686" y="3130942"/>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99" name="Google Shape;1099;p63"/>
          <p:cNvSpPr/>
          <p:nvPr/>
        </p:nvSpPr>
        <p:spPr>
          <a:xfrm>
            <a:off x="1119122" y="3130937"/>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00" name="Google Shape;1100;p63"/>
          <p:cNvSpPr/>
          <p:nvPr/>
        </p:nvSpPr>
        <p:spPr>
          <a:xfrm>
            <a:off x="1261558" y="3130937"/>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01" name="Google Shape;1101;p63"/>
          <p:cNvSpPr/>
          <p:nvPr/>
        </p:nvSpPr>
        <p:spPr>
          <a:xfrm>
            <a:off x="1403994" y="3130937"/>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02" name="Google Shape;1102;p63"/>
          <p:cNvSpPr/>
          <p:nvPr/>
        </p:nvSpPr>
        <p:spPr>
          <a:xfrm>
            <a:off x="1546430" y="3130937"/>
            <a:ext cx="127500" cy="1545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03" name="Google Shape;1103;p63"/>
          <p:cNvSpPr/>
          <p:nvPr/>
        </p:nvSpPr>
        <p:spPr>
          <a:xfrm>
            <a:off x="1688866" y="3130933"/>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04" name="Google Shape;1104;p63"/>
          <p:cNvSpPr/>
          <p:nvPr/>
        </p:nvSpPr>
        <p:spPr>
          <a:xfrm>
            <a:off x="834250" y="3308855"/>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05" name="Google Shape;1105;p63"/>
          <p:cNvSpPr/>
          <p:nvPr/>
        </p:nvSpPr>
        <p:spPr>
          <a:xfrm>
            <a:off x="976686" y="330885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06" name="Google Shape;1106;p63"/>
          <p:cNvSpPr/>
          <p:nvPr/>
        </p:nvSpPr>
        <p:spPr>
          <a:xfrm>
            <a:off x="1119122" y="33088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07" name="Google Shape;1107;p63"/>
          <p:cNvSpPr/>
          <p:nvPr/>
        </p:nvSpPr>
        <p:spPr>
          <a:xfrm>
            <a:off x="1261558" y="3308851"/>
            <a:ext cx="127500" cy="1545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08" name="Google Shape;1108;p63"/>
          <p:cNvSpPr/>
          <p:nvPr/>
        </p:nvSpPr>
        <p:spPr>
          <a:xfrm>
            <a:off x="1403994" y="33088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09" name="Google Shape;1109;p63"/>
          <p:cNvSpPr/>
          <p:nvPr/>
        </p:nvSpPr>
        <p:spPr>
          <a:xfrm>
            <a:off x="1546430" y="3308851"/>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10" name="Google Shape;1110;p63"/>
          <p:cNvSpPr/>
          <p:nvPr/>
        </p:nvSpPr>
        <p:spPr>
          <a:xfrm>
            <a:off x="1688866" y="330884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11" name="Google Shape;1111;p63"/>
          <p:cNvSpPr/>
          <p:nvPr/>
        </p:nvSpPr>
        <p:spPr>
          <a:xfrm>
            <a:off x="1831302" y="3308846"/>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12" name="Google Shape;1112;p63"/>
          <p:cNvSpPr/>
          <p:nvPr/>
        </p:nvSpPr>
        <p:spPr>
          <a:xfrm>
            <a:off x="1973738" y="3308846"/>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13" name="Google Shape;1113;p63"/>
          <p:cNvSpPr/>
          <p:nvPr/>
        </p:nvSpPr>
        <p:spPr>
          <a:xfrm>
            <a:off x="2116174" y="330884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1114" name="Google Shape;1114;p63"/>
          <p:cNvGrpSpPr/>
          <p:nvPr/>
        </p:nvGrpSpPr>
        <p:grpSpPr>
          <a:xfrm>
            <a:off x="834250" y="4253648"/>
            <a:ext cx="234765" cy="45900"/>
            <a:chOff x="834250" y="3304948"/>
            <a:chExt cx="234765" cy="45900"/>
          </a:xfrm>
        </p:grpSpPr>
        <p:sp>
          <p:nvSpPr>
            <p:cNvPr id="1115" name="Google Shape;1115;p63"/>
            <p:cNvSpPr/>
            <p:nvPr/>
          </p:nvSpPr>
          <p:spPr>
            <a:xfrm>
              <a:off x="834250" y="3304948"/>
              <a:ext cx="44700" cy="459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63"/>
            <p:cNvSpPr/>
            <p:nvPr/>
          </p:nvSpPr>
          <p:spPr>
            <a:xfrm>
              <a:off x="929282" y="3304948"/>
              <a:ext cx="44700" cy="459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63"/>
            <p:cNvSpPr/>
            <p:nvPr/>
          </p:nvSpPr>
          <p:spPr>
            <a:xfrm>
              <a:off x="1024315" y="3304948"/>
              <a:ext cx="44700" cy="459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18" name="Google Shape;1118;p63"/>
          <p:cNvSpPr txBox="1"/>
          <p:nvPr/>
        </p:nvSpPr>
        <p:spPr>
          <a:xfrm>
            <a:off x="787250" y="1183800"/>
            <a:ext cx="2500500" cy="26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Segment</a:t>
            </a:r>
            <a:endParaRPr/>
          </a:p>
        </p:txBody>
      </p:sp>
      <p:sp>
        <p:nvSpPr>
          <p:cNvPr id="1119" name="Google Shape;1119;p63"/>
          <p:cNvSpPr/>
          <p:nvPr/>
        </p:nvSpPr>
        <p:spPr>
          <a:xfrm>
            <a:off x="834250" y="2063439"/>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20" name="Google Shape;1120;p63"/>
          <p:cNvSpPr/>
          <p:nvPr/>
        </p:nvSpPr>
        <p:spPr>
          <a:xfrm>
            <a:off x="976686" y="2063439"/>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21" name="Google Shape;1121;p63"/>
          <p:cNvSpPr/>
          <p:nvPr/>
        </p:nvSpPr>
        <p:spPr>
          <a:xfrm>
            <a:off x="1119122" y="2063435"/>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22" name="Google Shape;1122;p63"/>
          <p:cNvSpPr/>
          <p:nvPr/>
        </p:nvSpPr>
        <p:spPr>
          <a:xfrm>
            <a:off x="1261558" y="2063435"/>
            <a:ext cx="127500" cy="1545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23" name="Google Shape;1123;p63"/>
          <p:cNvSpPr/>
          <p:nvPr/>
        </p:nvSpPr>
        <p:spPr>
          <a:xfrm>
            <a:off x="1403994" y="206343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24" name="Google Shape;1124;p63"/>
          <p:cNvSpPr/>
          <p:nvPr/>
        </p:nvSpPr>
        <p:spPr>
          <a:xfrm>
            <a:off x="1546430" y="2063435"/>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25" name="Google Shape;1125;p63"/>
          <p:cNvSpPr/>
          <p:nvPr/>
        </p:nvSpPr>
        <p:spPr>
          <a:xfrm>
            <a:off x="1688866" y="2063430"/>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26" name="Google Shape;1126;p63"/>
          <p:cNvSpPr/>
          <p:nvPr/>
        </p:nvSpPr>
        <p:spPr>
          <a:xfrm>
            <a:off x="1831302" y="2063430"/>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27" name="Google Shape;1127;p63"/>
          <p:cNvSpPr/>
          <p:nvPr/>
        </p:nvSpPr>
        <p:spPr>
          <a:xfrm>
            <a:off x="1973738" y="2063430"/>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28" name="Google Shape;1128;p63"/>
          <p:cNvSpPr/>
          <p:nvPr/>
        </p:nvSpPr>
        <p:spPr>
          <a:xfrm>
            <a:off x="2116174" y="206342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29" name="Google Shape;1129;p63"/>
          <p:cNvSpPr/>
          <p:nvPr/>
        </p:nvSpPr>
        <p:spPr>
          <a:xfrm>
            <a:off x="834250" y="2241353"/>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30" name="Google Shape;1130;p63"/>
          <p:cNvSpPr/>
          <p:nvPr/>
        </p:nvSpPr>
        <p:spPr>
          <a:xfrm>
            <a:off x="976686" y="2241353"/>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31" name="Google Shape;1131;p63"/>
          <p:cNvSpPr/>
          <p:nvPr/>
        </p:nvSpPr>
        <p:spPr>
          <a:xfrm>
            <a:off x="1119122" y="2241348"/>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32" name="Google Shape;1132;p63"/>
          <p:cNvSpPr/>
          <p:nvPr/>
        </p:nvSpPr>
        <p:spPr>
          <a:xfrm>
            <a:off x="1261558" y="2241348"/>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33" name="Google Shape;1133;p63"/>
          <p:cNvSpPr/>
          <p:nvPr/>
        </p:nvSpPr>
        <p:spPr>
          <a:xfrm>
            <a:off x="1403994" y="2241348"/>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34" name="Google Shape;1134;p63"/>
          <p:cNvSpPr/>
          <p:nvPr/>
        </p:nvSpPr>
        <p:spPr>
          <a:xfrm>
            <a:off x="834250" y="2419267"/>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35" name="Google Shape;1135;p63"/>
          <p:cNvSpPr/>
          <p:nvPr/>
        </p:nvSpPr>
        <p:spPr>
          <a:xfrm>
            <a:off x="976686" y="2419267"/>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36" name="Google Shape;1136;p63"/>
          <p:cNvSpPr/>
          <p:nvPr/>
        </p:nvSpPr>
        <p:spPr>
          <a:xfrm>
            <a:off x="1119122" y="241926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37" name="Google Shape;1137;p63"/>
          <p:cNvSpPr/>
          <p:nvPr/>
        </p:nvSpPr>
        <p:spPr>
          <a:xfrm>
            <a:off x="1261558" y="2419262"/>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38" name="Google Shape;1138;p63"/>
          <p:cNvSpPr/>
          <p:nvPr/>
        </p:nvSpPr>
        <p:spPr>
          <a:xfrm>
            <a:off x="1403994" y="241926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39" name="Google Shape;1139;p63"/>
          <p:cNvSpPr/>
          <p:nvPr/>
        </p:nvSpPr>
        <p:spPr>
          <a:xfrm>
            <a:off x="1546430" y="241926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40" name="Google Shape;1140;p63"/>
          <p:cNvSpPr/>
          <p:nvPr/>
        </p:nvSpPr>
        <p:spPr>
          <a:xfrm>
            <a:off x="1688866" y="2419258"/>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41" name="Google Shape;1141;p63"/>
          <p:cNvSpPr/>
          <p:nvPr/>
        </p:nvSpPr>
        <p:spPr>
          <a:xfrm>
            <a:off x="1831302" y="2419258"/>
            <a:ext cx="127500" cy="1545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42" name="Google Shape;1142;p63"/>
          <p:cNvSpPr/>
          <p:nvPr/>
        </p:nvSpPr>
        <p:spPr>
          <a:xfrm>
            <a:off x="834250" y="2597180"/>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43" name="Google Shape;1143;p63"/>
          <p:cNvSpPr/>
          <p:nvPr/>
        </p:nvSpPr>
        <p:spPr>
          <a:xfrm>
            <a:off x="976686" y="2597180"/>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44" name="Google Shape;1144;p63"/>
          <p:cNvSpPr/>
          <p:nvPr/>
        </p:nvSpPr>
        <p:spPr>
          <a:xfrm>
            <a:off x="1119122" y="2597176"/>
            <a:ext cx="127500" cy="1545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45" name="Google Shape;1145;p63"/>
          <p:cNvSpPr/>
          <p:nvPr/>
        </p:nvSpPr>
        <p:spPr>
          <a:xfrm>
            <a:off x="1261558" y="259717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46" name="Google Shape;1146;p63"/>
          <p:cNvSpPr/>
          <p:nvPr/>
        </p:nvSpPr>
        <p:spPr>
          <a:xfrm>
            <a:off x="1403994" y="259717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47" name="Google Shape;1147;p63"/>
          <p:cNvSpPr/>
          <p:nvPr/>
        </p:nvSpPr>
        <p:spPr>
          <a:xfrm>
            <a:off x="1546430" y="2597176"/>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48" name="Google Shape;1148;p63"/>
          <p:cNvSpPr/>
          <p:nvPr/>
        </p:nvSpPr>
        <p:spPr>
          <a:xfrm>
            <a:off x="1688866" y="259717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49" name="Google Shape;1149;p63"/>
          <p:cNvSpPr/>
          <p:nvPr/>
        </p:nvSpPr>
        <p:spPr>
          <a:xfrm>
            <a:off x="1831302" y="2597171"/>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50" name="Google Shape;1150;p63"/>
          <p:cNvSpPr/>
          <p:nvPr/>
        </p:nvSpPr>
        <p:spPr>
          <a:xfrm>
            <a:off x="1973738" y="259717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51" name="Google Shape;1151;p63"/>
          <p:cNvSpPr/>
          <p:nvPr/>
        </p:nvSpPr>
        <p:spPr>
          <a:xfrm>
            <a:off x="2116174" y="2597167"/>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52" name="Google Shape;1152;p63"/>
          <p:cNvSpPr/>
          <p:nvPr/>
        </p:nvSpPr>
        <p:spPr>
          <a:xfrm>
            <a:off x="834250" y="1885489"/>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53" name="Google Shape;1153;p63"/>
          <p:cNvSpPr/>
          <p:nvPr/>
        </p:nvSpPr>
        <p:spPr>
          <a:xfrm>
            <a:off x="976686" y="1885489"/>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54" name="Google Shape;1154;p63"/>
          <p:cNvSpPr/>
          <p:nvPr/>
        </p:nvSpPr>
        <p:spPr>
          <a:xfrm>
            <a:off x="1119122" y="188548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55" name="Google Shape;1155;p63"/>
          <p:cNvSpPr/>
          <p:nvPr/>
        </p:nvSpPr>
        <p:spPr>
          <a:xfrm>
            <a:off x="1261558" y="1885485"/>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56" name="Google Shape;1156;p63"/>
          <p:cNvSpPr/>
          <p:nvPr/>
        </p:nvSpPr>
        <p:spPr>
          <a:xfrm>
            <a:off x="1403994" y="188548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57" name="Google Shape;1157;p63"/>
          <p:cNvSpPr/>
          <p:nvPr/>
        </p:nvSpPr>
        <p:spPr>
          <a:xfrm>
            <a:off x="1546430" y="1885485"/>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58" name="Google Shape;1158;p63"/>
          <p:cNvSpPr/>
          <p:nvPr/>
        </p:nvSpPr>
        <p:spPr>
          <a:xfrm>
            <a:off x="1688866" y="1885480"/>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59" name="Google Shape;1159;p63"/>
          <p:cNvSpPr/>
          <p:nvPr/>
        </p:nvSpPr>
        <p:spPr>
          <a:xfrm>
            <a:off x="1831302" y="1885480"/>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60" name="Google Shape;1160;p63"/>
          <p:cNvSpPr/>
          <p:nvPr/>
        </p:nvSpPr>
        <p:spPr>
          <a:xfrm>
            <a:off x="1973738" y="1885480"/>
            <a:ext cx="127500" cy="1545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61" name="Google Shape;1161;p63"/>
          <p:cNvSpPr/>
          <p:nvPr/>
        </p:nvSpPr>
        <p:spPr>
          <a:xfrm>
            <a:off x="2116174" y="188547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62" name="Google Shape;1162;p63"/>
          <p:cNvSpPr/>
          <p:nvPr/>
        </p:nvSpPr>
        <p:spPr>
          <a:xfrm>
            <a:off x="834250" y="1707555"/>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63" name="Google Shape;1163;p63"/>
          <p:cNvSpPr/>
          <p:nvPr/>
        </p:nvSpPr>
        <p:spPr>
          <a:xfrm>
            <a:off x="976686" y="170755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64" name="Google Shape;1164;p63"/>
          <p:cNvSpPr/>
          <p:nvPr/>
        </p:nvSpPr>
        <p:spPr>
          <a:xfrm>
            <a:off x="1119122" y="17075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65" name="Google Shape;1165;p63"/>
          <p:cNvSpPr/>
          <p:nvPr/>
        </p:nvSpPr>
        <p:spPr>
          <a:xfrm>
            <a:off x="1261558" y="17075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66" name="Google Shape;1166;p63"/>
          <p:cNvSpPr/>
          <p:nvPr/>
        </p:nvSpPr>
        <p:spPr>
          <a:xfrm>
            <a:off x="1403994" y="17075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67" name="Google Shape;1167;p63"/>
          <p:cNvSpPr/>
          <p:nvPr/>
        </p:nvSpPr>
        <p:spPr>
          <a:xfrm>
            <a:off x="1546430" y="17075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68" name="Google Shape;1168;p63"/>
          <p:cNvSpPr/>
          <p:nvPr/>
        </p:nvSpPr>
        <p:spPr>
          <a:xfrm>
            <a:off x="1688866" y="170754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69" name="Google Shape;1169;p63"/>
          <p:cNvSpPr/>
          <p:nvPr/>
        </p:nvSpPr>
        <p:spPr>
          <a:xfrm>
            <a:off x="1831302" y="1707546"/>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70" name="Google Shape;1170;p63"/>
          <p:cNvSpPr/>
          <p:nvPr/>
        </p:nvSpPr>
        <p:spPr>
          <a:xfrm>
            <a:off x="1973738" y="1707546"/>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71" name="Google Shape;1171;p63"/>
          <p:cNvSpPr/>
          <p:nvPr/>
        </p:nvSpPr>
        <p:spPr>
          <a:xfrm>
            <a:off x="2116174" y="170754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72" name="Google Shape;1172;p63"/>
          <p:cNvSpPr/>
          <p:nvPr/>
        </p:nvSpPr>
        <p:spPr>
          <a:xfrm>
            <a:off x="2258594" y="17075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73" name="Google Shape;1173;p63"/>
          <p:cNvSpPr/>
          <p:nvPr/>
        </p:nvSpPr>
        <p:spPr>
          <a:xfrm>
            <a:off x="2401030" y="1707551"/>
            <a:ext cx="127500" cy="1545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74" name="Google Shape;1174;p63"/>
          <p:cNvSpPr/>
          <p:nvPr/>
        </p:nvSpPr>
        <p:spPr>
          <a:xfrm>
            <a:off x="2543466" y="170754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75" name="Google Shape;1175;p63"/>
          <p:cNvSpPr/>
          <p:nvPr/>
        </p:nvSpPr>
        <p:spPr>
          <a:xfrm>
            <a:off x="2685902" y="1707546"/>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76" name="Google Shape;1176;p63"/>
          <p:cNvSpPr/>
          <p:nvPr/>
        </p:nvSpPr>
        <p:spPr>
          <a:xfrm>
            <a:off x="2828338" y="1707546"/>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77" name="Google Shape;1177;p63"/>
          <p:cNvSpPr/>
          <p:nvPr/>
        </p:nvSpPr>
        <p:spPr>
          <a:xfrm>
            <a:off x="2970774" y="170754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78" name="Google Shape;1178;p63"/>
          <p:cNvSpPr/>
          <p:nvPr/>
        </p:nvSpPr>
        <p:spPr>
          <a:xfrm>
            <a:off x="834250" y="1529589"/>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79" name="Google Shape;1179;p63"/>
          <p:cNvSpPr/>
          <p:nvPr/>
        </p:nvSpPr>
        <p:spPr>
          <a:xfrm>
            <a:off x="976686" y="1529589"/>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80" name="Google Shape;1180;p63"/>
          <p:cNvSpPr/>
          <p:nvPr/>
        </p:nvSpPr>
        <p:spPr>
          <a:xfrm>
            <a:off x="834250" y="3486739"/>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81" name="Google Shape;1181;p63"/>
          <p:cNvSpPr/>
          <p:nvPr/>
        </p:nvSpPr>
        <p:spPr>
          <a:xfrm>
            <a:off x="834250" y="4020539"/>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82" name="Google Shape;1182;p63"/>
          <p:cNvSpPr/>
          <p:nvPr/>
        </p:nvSpPr>
        <p:spPr>
          <a:xfrm>
            <a:off x="976686" y="4020539"/>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83" name="Google Shape;1183;p63"/>
          <p:cNvSpPr/>
          <p:nvPr/>
        </p:nvSpPr>
        <p:spPr>
          <a:xfrm>
            <a:off x="1119122" y="4020535"/>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84" name="Google Shape;1184;p63"/>
          <p:cNvSpPr/>
          <p:nvPr/>
        </p:nvSpPr>
        <p:spPr>
          <a:xfrm>
            <a:off x="1261558" y="4020535"/>
            <a:ext cx="127500" cy="1545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85" name="Google Shape;1185;p63"/>
          <p:cNvSpPr/>
          <p:nvPr/>
        </p:nvSpPr>
        <p:spPr>
          <a:xfrm>
            <a:off x="1403994" y="402053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86" name="Google Shape;1186;p63"/>
          <p:cNvSpPr/>
          <p:nvPr/>
        </p:nvSpPr>
        <p:spPr>
          <a:xfrm>
            <a:off x="1546430" y="4020535"/>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87" name="Google Shape;1187;p63"/>
          <p:cNvSpPr/>
          <p:nvPr/>
        </p:nvSpPr>
        <p:spPr>
          <a:xfrm>
            <a:off x="1688866" y="4020530"/>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88" name="Google Shape;1188;p63"/>
          <p:cNvSpPr/>
          <p:nvPr/>
        </p:nvSpPr>
        <p:spPr>
          <a:xfrm>
            <a:off x="1831302" y="4020530"/>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89" name="Google Shape;1189;p63"/>
          <p:cNvSpPr/>
          <p:nvPr/>
        </p:nvSpPr>
        <p:spPr>
          <a:xfrm>
            <a:off x="1973738" y="4020530"/>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90" name="Google Shape;1190;p63"/>
          <p:cNvSpPr/>
          <p:nvPr/>
        </p:nvSpPr>
        <p:spPr>
          <a:xfrm>
            <a:off x="2116174" y="402052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91" name="Google Shape;1191;p63"/>
          <p:cNvSpPr/>
          <p:nvPr/>
        </p:nvSpPr>
        <p:spPr>
          <a:xfrm>
            <a:off x="834250" y="3842589"/>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92" name="Google Shape;1192;p63"/>
          <p:cNvSpPr/>
          <p:nvPr/>
        </p:nvSpPr>
        <p:spPr>
          <a:xfrm>
            <a:off x="976686" y="3842589"/>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93" name="Google Shape;1193;p63"/>
          <p:cNvSpPr/>
          <p:nvPr/>
        </p:nvSpPr>
        <p:spPr>
          <a:xfrm>
            <a:off x="1119122" y="384258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94" name="Google Shape;1194;p63"/>
          <p:cNvSpPr/>
          <p:nvPr/>
        </p:nvSpPr>
        <p:spPr>
          <a:xfrm>
            <a:off x="1261558" y="3842585"/>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95" name="Google Shape;1195;p63"/>
          <p:cNvSpPr/>
          <p:nvPr/>
        </p:nvSpPr>
        <p:spPr>
          <a:xfrm>
            <a:off x="1403994" y="384258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96" name="Google Shape;1196;p63"/>
          <p:cNvSpPr/>
          <p:nvPr/>
        </p:nvSpPr>
        <p:spPr>
          <a:xfrm>
            <a:off x="1546430" y="3842585"/>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97" name="Google Shape;1197;p63"/>
          <p:cNvSpPr/>
          <p:nvPr/>
        </p:nvSpPr>
        <p:spPr>
          <a:xfrm>
            <a:off x="1688866" y="3842580"/>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98" name="Google Shape;1198;p63"/>
          <p:cNvSpPr/>
          <p:nvPr/>
        </p:nvSpPr>
        <p:spPr>
          <a:xfrm>
            <a:off x="1831302" y="3842580"/>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99" name="Google Shape;1199;p63"/>
          <p:cNvSpPr/>
          <p:nvPr/>
        </p:nvSpPr>
        <p:spPr>
          <a:xfrm>
            <a:off x="1973738" y="3842580"/>
            <a:ext cx="127500" cy="1545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00" name="Google Shape;1200;p63"/>
          <p:cNvSpPr/>
          <p:nvPr/>
        </p:nvSpPr>
        <p:spPr>
          <a:xfrm>
            <a:off x="2116174" y="384257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01" name="Google Shape;1201;p63"/>
          <p:cNvSpPr/>
          <p:nvPr/>
        </p:nvSpPr>
        <p:spPr>
          <a:xfrm>
            <a:off x="834250" y="3664655"/>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02" name="Google Shape;1202;p63"/>
          <p:cNvSpPr/>
          <p:nvPr/>
        </p:nvSpPr>
        <p:spPr>
          <a:xfrm>
            <a:off x="976686" y="366465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03" name="Google Shape;1203;p63"/>
          <p:cNvSpPr/>
          <p:nvPr/>
        </p:nvSpPr>
        <p:spPr>
          <a:xfrm>
            <a:off x="1119122" y="36646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04" name="Google Shape;1204;p63"/>
          <p:cNvSpPr/>
          <p:nvPr/>
        </p:nvSpPr>
        <p:spPr>
          <a:xfrm>
            <a:off x="1261558" y="36646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05" name="Google Shape;1205;p63"/>
          <p:cNvSpPr/>
          <p:nvPr/>
        </p:nvSpPr>
        <p:spPr>
          <a:xfrm>
            <a:off x="1403994" y="36646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06" name="Google Shape;1206;p63"/>
          <p:cNvSpPr/>
          <p:nvPr/>
        </p:nvSpPr>
        <p:spPr>
          <a:xfrm>
            <a:off x="1546430" y="36646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07" name="Google Shape;1207;p63"/>
          <p:cNvSpPr/>
          <p:nvPr/>
        </p:nvSpPr>
        <p:spPr>
          <a:xfrm>
            <a:off x="1688866" y="366464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08" name="Google Shape;1208;p63"/>
          <p:cNvSpPr/>
          <p:nvPr/>
        </p:nvSpPr>
        <p:spPr>
          <a:xfrm>
            <a:off x="1831302" y="3664646"/>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09" name="Google Shape;1209;p63"/>
          <p:cNvSpPr/>
          <p:nvPr/>
        </p:nvSpPr>
        <p:spPr>
          <a:xfrm>
            <a:off x="1973738" y="3664646"/>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10" name="Google Shape;1210;p63"/>
          <p:cNvSpPr/>
          <p:nvPr/>
        </p:nvSpPr>
        <p:spPr>
          <a:xfrm>
            <a:off x="2116174" y="366464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11" name="Google Shape;1211;p63"/>
          <p:cNvSpPr/>
          <p:nvPr/>
        </p:nvSpPr>
        <p:spPr>
          <a:xfrm>
            <a:off x="2258594" y="36646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12" name="Google Shape;1212;p63"/>
          <p:cNvSpPr/>
          <p:nvPr/>
        </p:nvSpPr>
        <p:spPr>
          <a:xfrm>
            <a:off x="2401030" y="3664651"/>
            <a:ext cx="127500" cy="1545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13" name="Google Shape;1213;p63"/>
          <p:cNvSpPr/>
          <p:nvPr/>
        </p:nvSpPr>
        <p:spPr>
          <a:xfrm>
            <a:off x="2543466" y="366464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14" name="Google Shape;1214;p63"/>
          <p:cNvSpPr/>
          <p:nvPr/>
        </p:nvSpPr>
        <p:spPr>
          <a:xfrm>
            <a:off x="2685902" y="3664646"/>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15" name="Google Shape;1215;p63"/>
          <p:cNvSpPr/>
          <p:nvPr/>
        </p:nvSpPr>
        <p:spPr>
          <a:xfrm>
            <a:off x="2828338" y="3664646"/>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16" name="Google Shape;1216;p63"/>
          <p:cNvSpPr/>
          <p:nvPr/>
        </p:nvSpPr>
        <p:spPr>
          <a:xfrm>
            <a:off x="2970774" y="366464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17" name="Google Shape;1217;p63"/>
          <p:cNvSpPr txBox="1"/>
          <p:nvPr>
            <p:ph idx="2" type="body"/>
          </p:nvPr>
        </p:nvSpPr>
        <p:spPr>
          <a:xfrm>
            <a:off x="4057125" y="1461425"/>
            <a:ext cx="4908900" cy="293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900"/>
              <a:t>Scale </a:t>
            </a:r>
            <a:r>
              <a:rPr lang="en" sz="1900"/>
              <a:t>is huge</a:t>
            </a:r>
            <a:br>
              <a:rPr lang="en" sz="1900"/>
            </a:br>
            <a:endParaRPr sz="1900"/>
          </a:p>
          <a:p>
            <a:pPr indent="0" lvl="0" marL="0" rtl="0" algn="l">
              <a:spcBef>
                <a:spcPts val="1600"/>
              </a:spcBef>
              <a:spcAft>
                <a:spcPts val="0"/>
              </a:spcAft>
              <a:buNone/>
            </a:pPr>
            <a:r>
              <a:rPr b="1" lang="en" sz="1900"/>
              <a:t>Variability</a:t>
            </a:r>
            <a:r>
              <a:rPr lang="en" sz="1900"/>
              <a:t> is high</a:t>
            </a:r>
            <a:br>
              <a:rPr lang="en" sz="1900"/>
            </a:br>
            <a:endParaRPr sz="1900"/>
          </a:p>
          <a:p>
            <a:pPr indent="0" lvl="0" marL="0" rtl="0" algn="l">
              <a:spcBef>
                <a:spcPts val="1600"/>
              </a:spcBef>
              <a:spcAft>
                <a:spcPts val="1600"/>
              </a:spcAft>
              <a:buNone/>
            </a:pPr>
            <a:r>
              <a:rPr lang="en" sz="1900"/>
              <a:t>Most work </a:t>
            </a:r>
            <a:r>
              <a:rPr b="1" lang="en" sz="1900"/>
              <a:t>fails</a:t>
            </a:r>
            <a:r>
              <a:rPr lang="en" sz="1900"/>
              <a:t> when applied to real-world data.</a:t>
            </a:r>
            <a:endParaRPr sz="1900"/>
          </a:p>
        </p:txBody>
      </p:sp>
      <p:sp>
        <p:nvSpPr>
          <p:cNvPr id="1218" name="Google Shape;1218;p6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1222" name="Shape 1222"/>
        <p:cNvGrpSpPr/>
        <p:nvPr/>
      </p:nvGrpSpPr>
      <p:grpSpPr>
        <a:xfrm>
          <a:off x="0" y="0"/>
          <a:ext cx="0" cy="0"/>
          <a:chOff x="0" y="0"/>
          <a:chExt cx="0" cy="0"/>
        </a:xfrm>
      </p:grpSpPr>
      <p:sp>
        <p:nvSpPr>
          <p:cNvPr id="1223" name="Google Shape;1223;p64"/>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t>What are </a:t>
            </a:r>
            <a:endParaRPr sz="3000"/>
          </a:p>
          <a:p>
            <a:pPr indent="0" lvl="0" marL="0" rtl="0" algn="ctr">
              <a:spcBef>
                <a:spcPts val="0"/>
              </a:spcBef>
              <a:spcAft>
                <a:spcPts val="0"/>
              </a:spcAft>
              <a:buNone/>
            </a:pPr>
            <a:r>
              <a:rPr b="1" i="1" lang="en" sz="3000"/>
              <a:t>C</a:t>
            </a:r>
            <a:r>
              <a:rPr b="1" i="1" lang="en" sz="3000"/>
              <a:t>lickstream Data Analysis Tasks</a:t>
            </a:r>
            <a:r>
              <a:rPr lang="en" sz="3000"/>
              <a:t>?</a:t>
            </a:r>
            <a:endParaRPr sz="3000"/>
          </a:p>
        </p:txBody>
      </p:sp>
      <p:sp>
        <p:nvSpPr>
          <p:cNvPr id="1224" name="Google Shape;1224;p6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8" name="Shape 1228"/>
        <p:cNvGrpSpPr/>
        <p:nvPr/>
      </p:nvGrpSpPr>
      <p:grpSpPr>
        <a:xfrm>
          <a:off x="0" y="0"/>
          <a:ext cx="0" cy="0"/>
          <a:chOff x="0" y="0"/>
          <a:chExt cx="0" cy="0"/>
        </a:xfrm>
      </p:grpSpPr>
      <p:sp>
        <p:nvSpPr>
          <p:cNvPr id="1229" name="Google Shape;1229;p6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Tasks: Segment Behavior</a:t>
            </a:r>
            <a:endParaRPr/>
          </a:p>
        </p:txBody>
      </p:sp>
      <p:sp>
        <p:nvSpPr>
          <p:cNvPr id="1230" name="Google Shape;1230;p65"/>
          <p:cNvSpPr/>
          <p:nvPr/>
        </p:nvSpPr>
        <p:spPr>
          <a:xfrm>
            <a:off x="1105650" y="1592800"/>
            <a:ext cx="2312400" cy="15504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65"/>
          <p:cNvSpPr/>
          <p:nvPr/>
        </p:nvSpPr>
        <p:spPr>
          <a:xfrm>
            <a:off x="1215250" y="1735348"/>
            <a:ext cx="204300" cy="2514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32" name="Google Shape;1232;p65"/>
          <p:cNvSpPr/>
          <p:nvPr/>
        </p:nvSpPr>
        <p:spPr>
          <a:xfrm>
            <a:off x="1443669" y="1735348"/>
            <a:ext cx="204300" cy="2514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33" name="Google Shape;1233;p65"/>
          <p:cNvSpPr/>
          <p:nvPr/>
        </p:nvSpPr>
        <p:spPr>
          <a:xfrm>
            <a:off x="1672089" y="1735341"/>
            <a:ext cx="204300" cy="2514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34" name="Google Shape;1234;p65"/>
          <p:cNvSpPr/>
          <p:nvPr/>
        </p:nvSpPr>
        <p:spPr>
          <a:xfrm>
            <a:off x="1900508" y="1735341"/>
            <a:ext cx="204300" cy="2514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35" name="Google Shape;1235;p65"/>
          <p:cNvSpPr/>
          <p:nvPr/>
        </p:nvSpPr>
        <p:spPr>
          <a:xfrm>
            <a:off x="2128927" y="1735341"/>
            <a:ext cx="204300" cy="2514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36" name="Google Shape;1236;p65"/>
          <p:cNvSpPr/>
          <p:nvPr/>
        </p:nvSpPr>
        <p:spPr>
          <a:xfrm>
            <a:off x="2357347" y="1735341"/>
            <a:ext cx="204300" cy="2514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37" name="Google Shape;1237;p65"/>
          <p:cNvSpPr/>
          <p:nvPr/>
        </p:nvSpPr>
        <p:spPr>
          <a:xfrm>
            <a:off x="2585766" y="1735333"/>
            <a:ext cx="204300" cy="2514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38" name="Google Shape;1238;p65"/>
          <p:cNvSpPr/>
          <p:nvPr/>
        </p:nvSpPr>
        <p:spPr>
          <a:xfrm>
            <a:off x="2814185" y="1735333"/>
            <a:ext cx="204300" cy="2514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39" name="Google Shape;1239;p65"/>
          <p:cNvSpPr/>
          <p:nvPr/>
        </p:nvSpPr>
        <p:spPr>
          <a:xfrm>
            <a:off x="3042605" y="1735333"/>
            <a:ext cx="204300" cy="2514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40" name="Google Shape;1240;p65"/>
          <p:cNvSpPr/>
          <p:nvPr/>
        </p:nvSpPr>
        <p:spPr>
          <a:xfrm>
            <a:off x="1215250" y="2025255"/>
            <a:ext cx="204300" cy="2514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41" name="Google Shape;1241;p65"/>
          <p:cNvSpPr/>
          <p:nvPr/>
        </p:nvSpPr>
        <p:spPr>
          <a:xfrm>
            <a:off x="1443669" y="2025255"/>
            <a:ext cx="204300" cy="2514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42" name="Google Shape;1242;p65"/>
          <p:cNvSpPr/>
          <p:nvPr/>
        </p:nvSpPr>
        <p:spPr>
          <a:xfrm>
            <a:off x="1672089" y="2025247"/>
            <a:ext cx="204300" cy="2514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43" name="Google Shape;1243;p65"/>
          <p:cNvSpPr/>
          <p:nvPr/>
        </p:nvSpPr>
        <p:spPr>
          <a:xfrm>
            <a:off x="1900508" y="2025247"/>
            <a:ext cx="204300" cy="2514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44" name="Google Shape;1244;p65"/>
          <p:cNvSpPr/>
          <p:nvPr/>
        </p:nvSpPr>
        <p:spPr>
          <a:xfrm>
            <a:off x="2128927" y="2025247"/>
            <a:ext cx="204300" cy="2514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45" name="Google Shape;1245;p65"/>
          <p:cNvSpPr/>
          <p:nvPr/>
        </p:nvSpPr>
        <p:spPr>
          <a:xfrm>
            <a:off x="1215250" y="2315161"/>
            <a:ext cx="204300" cy="2514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46" name="Google Shape;1246;p65"/>
          <p:cNvSpPr/>
          <p:nvPr/>
        </p:nvSpPr>
        <p:spPr>
          <a:xfrm>
            <a:off x="1443669" y="2315161"/>
            <a:ext cx="204300" cy="2514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47" name="Google Shape;1247;p65"/>
          <p:cNvSpPr/>
          <p:nvPr/>
        </p:nvSpPr>
        <p:spPr>
          <a:xfrm>
            <a:off x="1672089" y="2315154"/>
            <a:ext cx="204300" cy="2514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48" name="Google Shape;1248;p65"/>
          <p:cNvSpPr/>
          <p:nvPr/>
        </p:nvSpPr>
        <p:spPr>
          <a:xfrm>
            <a:off x="1900508" y="2315154"/>
            <a:ext cx="204300" cy="2514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49" name="Google Shape;1249;p65"/>
          <p:cNvSpPr/>
          <p:nvPr/>
        </p:nvSpPr>
        <p:spPr>
          <a:xfrm>
            <a:off x="2128927" y="2315154"/>
            <a:ext cx="204300" cy="2514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50" name="Google Shape;1250;p65"/>
          <p:cNvSpPr/>
          <p:nvPr/>
        </p:nvSpPr>
        <p:spPr>
          <a:xfrm>
            <a:off x="2357347" y="2315154"/>
            <a:ext cx="204300" cy="2514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51" name="Google Shape;1251;p65"/>
          <p:cNvSpPr/>
          <p:nvPr/>
        </p:nvSpPr>
        <p:spPr>
          <a:xfrm>
            <a:off x="2585766" y="2315146"/>
            <a:ext cx="204300" cy="2514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52" name="Google Shape;1252;p65"/>
          <p:cNvSpPr/>
          <p:nvPr/>
        </p:nvSpPr>
        <p:spPr>
          <a:xfrm>
            <a:off x="2814185" y="2315146"/>
            <a:ext cx="204300" cy="2514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53" name="Google Shape;1253;p65"/>
          <p:cNvSpPr/>
          <p:nvPr/>
        </p:nvSpPr>
        <p:spPr>
          <a:xfrm>
            <a:off x="1215250" y="2605068"/>
            <a:ext cx="204300" cy="2514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54" name="Google Shape;1254;p65"/>
          <p:cNvSpPr/>
          <p:nvPr/>
        </p:nvSpPr>
        <p:spPr>
          <a:xfrm>
            <a:off x="1443669" y="2605068"/>
            <a:ext cx="204300" cy="2514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55" name="Google Shape;1255;p65"/>
          <p:cNvSpPr/>
          <p:nvPr/>
        </p:nvSpPr>
        <p:spPr>
          <a:xfrm>
            <a:off x="1671908" y="2605060"/>
            <a:ext cx="204300" cy="2514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56" name="Google Shape;1256;p65"/>
          <p:cNvSpPr/>
          <p:nvPr/>
        </p:nvSpPr>
        <p:spPr>
          <a:xfrm>
            <a:off x="1900327" y="2605060"/>
            <a:ext cx="204300" cy="2514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57" name="Google Shape;1257;p65"/>
          <p:cNvSpPr/>
          <p:nvPr/>
        </p:nvSpPr>
        <p:spPr>
          <a:xfrm>
            <a:off x="2128747" y="2605060"/>
            <a:ext cx="204300" cy="2514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58" name="Google Shape;1258;p65"/>
          <p:cNvSpPr/>
          <p:nvPr/>
        </p:nvSpPr>
        <p:spPr>
          <a:xfrm>
            <a:off x="2357166" y="2605053"/>
            <a:ext cx="204300" cy="2514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59" name="Google Shape;1259;p65"/>
          <p:cNvSpPr/>
          <p:nvPr/>
        </p:nvSpPr>
        <p:spPr>
          <a:xfrm>
            <a:off x="2585585" y="2605053"/>
            <a:ext cx="204300" cy="2514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60" name="Google Shape;1260;p65"/>
          <p:cNvSpPr/>
          <p:nvPr/>
        </p:nvSpPr>
        <p:spPr>
          <a:xfrm>
            <a:off x="2814005" y="2605053"/>
            <a:ext cx="204300" cy="2514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61" name="Google Shape;1261;p65"/>
          <p:cNvSpPr/>
          <p:nvPr/>
        </p:nvSpPr>
        <p:spPr>
          <a:xfrm>
            <a:off x="3042424" y="2605045"/>
            <a:ext cx="204300" cy="2514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62" name="Google Shape;1262;p65"/>
          <p:cNvSpPr/>
          <p:nvPr/>
        </p:nvSpPr>
        <p:spPr>
          <a:xfrm>
            <a:off x="1215250" y="2971200"/>
            <a:ext cx="71400" cy="750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65"/>
          <p:cNvSpPr/>
          <p:nvPr/>
        </p:nvSpPr>
        <p:spPr>
          <a:xfrm>
            <a:off x="1367650" y="2971200"/>
            <a:ext cx="71400" cy="750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65"/>
          <p:cNvSpPr/>
          <p:nvPr/>
        </p:nvSpPr>
        <p:spPr>
          <a:xfrm>
            <a:off x="1520050" y="2971200"/>
            <a:ext cx="71400" cy="750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65"/>
          <p:cNvSpPr txBox="1"/>
          <p:nvPr/>
        </p:nvSpPr>
        <p:spPr>
          <a:xfrm>
            <a:off x="1029450" y="1274500"/>
            <a:ext cx="1542000" cy="26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Segment</a:t>
            </a:r>
            <a:endParaRPr/>
          </a:p>
        </p:txBody>
      </p:sp>
      <p:sp>
        <p:nvSpPr>
          <p:cNvPr id="1266" name="Google Shape;1266;p65"/>
          <p:cNvSpPr/>
          <p:nvPr/>
        </p:nvSpPr>
        <p:spPr>
          <a:xfrm>
            <a:off x="2357360" y="2025258"/>
            <a:ext cx="204300" cy="2514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67" name="Google Shape;1267;p65"/>
          <p:cNvSpPr txBox="1"/>
          <p:nvPr/>
        </p:nvSpPr>
        <p:spPr>
          <a:xfrm>
            <a:off x="1170600" y="3585800"/>
            <a:ext cx="2199300" cy="833400"/>
          </a:xfrm>
          <a:prstGeom prst="rect">
            <a:avLst/>
          </a:prstGeom>
          <a:noFill/>
          <a:ln cap="flat" cmpd="sng" w="9525">
            <a:solidFill>
              <a:srgbClr val="674EA7"/>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i="1" lang="en" sz="1300"/>
              <a:t>Viewed 4 pages</a:t>
            </a:r>
            <a:endParaRPr i="1" sz="1300"/>
          </a:p>
          <a:p>
            <a:pPr indent="0" lvl="0" marL="0" rtl="0" algn="l">
              <a:spcBef>
                <a:spcPts val="0"/>
              </a:spcBef>
              <a:spcAft>
                <a:spcPts val="0"/>
              </a:spcAft>
              <a:buNone/>
            </a:pPr>
            <a:r>
              <a:rPr i="1" lang="en" sz="1300"/>
              <a:t>Purchased</a:t>
            </a:r>
            <a:endParaRPr i="1" sz="1300"/>
          </a:p>
          <a:p>
            <a:pPr indent="0" lvl="0" marL="0" rtl="0" algn="l">
              <a:spcBef>
                <a:spcPts val="0"/>
              </a:spcBef>
              <a:spcAft>
                <a:spcPts val="0"/>
              </a:spcAft>
              <a:buNone/>
            </a:pPr>
            <a:r>
              <a:rPr i="1" lang="en" sz="1300"/>
              <a:t>Between 9 - 10 am</a:t>
            </a:r>
            <a:endParaRPr i="1" sz="1300"/>
          </a:p>
          <a:p>
            <a:pPr indent="0" lvl="0" marL="0" rtl="0" algn="l">
              <a:spcBef>
                <a:spcPts val="0"/>
              </a:spcBef>
              <a:spcAft>
                <a:spcPts val="0"/>
              </a:spcAft>
              <a:buNone/>
            </a:pPr>
            <a:r>
              <a:t/>
            </a:r>
            <a:endParaRPr i="1"/>
          </a:p>
        </p:txBody>
      </p:sp>
      <p:sp>
        <p:nvSpPr>
          <p:cNvPr id="1268" name="Google Shape;1268;p65"/>
          <p:cNvSpPr txBox="1"/>
          <p:nvPr/>
        </p:nvSpPr>
        <p:spPr>
          <a:xfrm>
            <a:off x="1094400" y="3299475"/>
            <a:ext cx="1542000" cy="18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674EA7"/>
                </a:solidFill>
              </a:rPr>
              <a:t>Behavior</a:t>
            </a:r>
            <a:endParaRPr i="1">
              <a:solidFill>
                <a:srgbClr val="674EA7"/>
              </a:solidFill>
            </a:endParaRPr>
          </a:p>
        </p:txBody>
      </p:sp>
      <p:cxnSp>
        <p:nvCxnSpPr>
          <p:cNvPr id="1269" name="Google Shape;1269;p65"/>
          <p:cNvCxnSpPr>
            <a:stCxn id="1230" idx="2"/>
            <a:endCxn id="1267" idx="0"/>
          </p:cNvCxnSpPr>
          <p:nvPr/>
        </p:nvCxnSpPr>
        <p:spPr>
          <a:xfrm>
            <a:off x="2261850" y="3143200"/>
            <a:ext cx="8400" cy="442500"/>
          </a:xfrm>
          <a:prstGeom prst="straightConnector1">
            <a:avLst/>
          </a:prstGeom>
          <a:noFill/>
          <a:ln cap="flat" cmpd="sng" w="9525">
            <a:solidFill>
              <a:srgbClr val="674EA7"/>
            </a:solidFill>
            <a:prstDash val="dash"/>
            <a:round/>
            <a:headEnd len="med" w="med" type="none"/>
            <a:tailEnd len="med" w="med" type="triangle"/>
          </a:ln>
        </p:spPr>
      </p:cxnSp>
      <p:sp>
        <p:nvSpPr>
          <p:cNvPr id="1270" name="Google Shape;1270;p65"/>
          <p:cNvSpPr/>
          <p:nvPr/>
        </p:nvSpPr>
        <p:spPr>
          <a:xfrm>
            <a:off x="3042600" y="3665750"/>
            <a:ext cx="153600" cy="1842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71" name="Google Shape;1271;p65"/>
          <p:cNvSpPr/>
          <p:nvPr/>
        </p:nvSpPr>
        <p:spPr>
          <a:xfrm>
            <a:off x="3042600" y="3894350"/>
            <a:ext cx="153600" cy="1842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1272" name="Google Shape;1272;p65"/>
          <p:cNvGrpSpPr/>
          <p:nvPr/>
        </p:nvGrpSpPr>
        <p:grpSpPr>
          <a:xfrm>
            <a:off x="2745724" y="4053000"/>
            <a:ext cx="672326" cy="195450"/>
            <a:chOff x="3957431" y="1873213"/>
            <a:chExt cx="528600" cy="195450"/>
          </a:xfrm>
        </p:grpSpPr>
        <p:sp>
          <p:nvSpPr>
            <p:cNvPr id="1273" name="Google Shape;1273;p65"/>
            <p:cNvSpPr txBox="1"/>
            <p:nvPr/>
          </p:nvSpPr>
          <p:spPr>
            <a:xfrm>
              <a:off x="4017441" y="1946863"/>
              <a:ext cx="399900" cy="121800"/>
            </a:xfrm>
            <a:prstGeom prst="rect">
              <a:avLst/>
            </a:prstGeom>
            <a:noFill/>
            <a:ln cap="flat" cmpd="sng" w="9525">
              <a:solidFill>
                <a:srgbClr val="D5A6BD"/>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800"/>
            </a:p>
          </p:txBody>
        </p:sp>
        <p:sp>
          <p:nvSpPr>
            <p:cNvPr id="1274" name="Google Shape;1274;p65"/>
            <p:cNvSpPr txBox="1"/>
            <p:nvPr/>
          </p:nvSpPr>
          <p:spPr>
            <a:xfrm>
              <a:off x="3957431" y="1873213"/>
              <a:ext cx="528600" cy="12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t>Start time</a:t>
              </a:r>
              <a:endParaRPr sz="800"/>
            </a:p>
          </p:txBody>
        </p:sp>
      </p:grpSp>
      <p:sp>
        <p:nvSpPr>
          <p:cNvPr id="1275" name="Google Shape;1275;p6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b="1"/>
          </a:p>
          <a:p>
            <a:pPr indent="0" lvl="0" marL="0" rtl="0" algn="l">
              <a:spcBef>
                <a:spcPts val="1600"/>
              </a:spcBef>
              <a:spcAft>
                <a:spcPts val="0"/>
              </a:spcAft>
              <a:buNone/>
            </a:pPr>
            <a:r>
              <a:rPr b="1" lang="en"/>
              <a:t>Behavior</a:t>
            </a:r>
            <a:r>
              <a:rPr lang="en"/>
              <a:t>: set of attribute constraints</a:t>
            </a:r>
            <a:endParaRPr/>
          </a:p>
          <a:p>
            <a:pPr indent="0" lvl="0" marL="0" rtl="0" algn="l">
              <a:spcBef>
                <a:spcPts val="1600"/>
              </a:spcBef>
              <a:spcAft>
                <a:spcPts val="1600"/>
              </a:spcAft>
              <a:buNone/>
            </a:pPr>
            <a:r>
              <a:t/>
            </a:r>
            <a:endParaRPr i="1" sz="1000"/>
          </a:p>
        </p:txBody>
      </p:sp>
      <p:sp>
        <p:nvSpPr>
          <p:cNvPr id="1276" name="Google Shape;1276;p6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0" name="Shape 1280"/>
        <p:cNvGrpSpPr/>
        <p:nvPr/>
      </p:nvGrpSpPr>
      <p:grpSpPr>
        <a:xfrm>
          <a:off x="0" y="0"/>
          <a:ext cx="0" cy="0"/>
          <a:chOff x="0" y="0"/>
          <a:chExt cx="0" cy="0"/>
        </a:xfrm>
      </p:grpSpPr>
      <p:sp>
        <p:nvSpPr>
          <p:cNvPr id="1281" name="Google Shape;1281;p6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Tasks: Segment Behavior</a:t>
            </a:r>
            <a:endParaRPr/>
          </a:p>
        </p:txBody>
      </p:sp>
      <p:sp>
        <p:nvSpPr>
          <p:cNvPr id="1282" name="Google Shape;1282;p66"/>
          <p:cNvSpPr/>
          <p:nvPr/>
        </p:nvSpPr>
        <p:spPr>
          <a:xfrm>
            <a:off x="1105650" y="1592800"/>
            <a:ext cx="2312400" cy="15504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66"/>
          <p:cNvSpPr/>
          <p:nvPr/>
        </p:nvSpPr>
        <p:spPr>
          <a:xfrm>
            <a:off x="1215250" y="1735348"/>
            <a:ext cx="204300" cy="2514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84" name="Google Shape;1284;p66"/>
          <p:cNvSpPr/>
          <p:nvPr/>
        </p:nvSpPr>
        <p:spPr>
          <a:xfrm>
            <a:off x="1443669" y="1735348"/>
            <a:ext cx="204300" cy="2514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85" name="Google Shape;1285;p66"/>
          <p:cNvSpPr/>
          <p:nvPr/>
        </p:nvSpPr>
        <p:spPr>
          <a:xfrm>
            <a:off x="1672089" y="1735341"/>
            <a:ext cx="204300" cy="2514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86" name="Google Shape;1286;p66"/>
          <p:cNvSpPr/>
          <p:nvPr/>
        </p:nvSpPr>
        <p:spPr>
          <a:xfrm>
            <a:off x="1900508" y="1735341"/>
            <a:ext cx="204300" cy="2514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87" name="Google Shape;1287;p66"/>
          <p:cNvSpPr/>
          <p:nvPr/>
        </p:nvSpPr>
        <p:spPr>
          <a:xfrm>
            <a:off x="2128927" y="1735341"/>
            <a:ext cx="204300" cy="2514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88" name="Google Shape;1288;p66"/>
          <p:cNvSpPr/>
          <p:nvPr/>
        </p:nvSpPr>
        <p:spPr>
          <a:xfrm>
            <a:off x="2357347" y="1735341"/>
            <a:ext cx="204300" cy="2514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89" name="Google Shape;1289;p66"/>
          <p:cNvSpPr/>
          <p:nvPr/>
        </p:nvSpPr>
        <p:spPr>
          <a:xfrm>
            <a:off x="2585766" y="1735333"/>
            <a:ext cx="204300" cy="2514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90" name="Google Shape;1290;p66"/>
          <p:cNvSpPr/>
          <p:nvPr/>
        </p:nvSpPr>
        <p:spPr>
          <a:xfrm>
            <a:off x="2814185" y="1735333"/>
            <a:ext cx="204300" cy="2514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91" name="Google Shape;1291;p66"/>
          <p:cNvSpPr/>
          <p:nvPr/>
        </p:nvSpPr>
        <p:spPr>
          <a:xfrm>
            <a:off x="3042605" y="1735333"/>
            <a:ext cx="204300" cy="2514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92" name="Google Shape;1292;p66"/>
          <p:cNvSpPr/>
          <p:nvPr/>
        </p:nvSpPr>
        <p:spPr>
          <a:xfrm>
            <a:off x="1215250" y="2025255"/>
            <a:ext cx="204300" cy="2514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93" name="Google Shape;1293;p66"/>
          <p:cNvSpPr/>
          <p:nvPr/>
        </p:nvSpPr>
        <p:spPr>
          <a:xfrm>
            <a:off x="1443669" y="2025255"/>
            <a:ext cx="204300" cy="2514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94" name="Google Shape;1294;p66"/>
          <p:cNvSpPr/>
          <p:nvPr/>
        </p:nvSpPr>
        <p:spPr>
          <a:xfrm>
            <a:off x="1672089" y="2025247"/>
            <a:ext cx="204300" cy="2514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95" name="Google Shape;1295;p66"/>
          <p:cNvSpPr/>
          <p:nvPr/>
        </p:nvSpPr>
        <p:spPr>
          <a:xfrm>
            <a:off x="1900508" y="2025247"/>
            <a:ext cx="204300" cy="2514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96" name="Google Shape;1296;p66"/>
          <p:cNvSpPr/>
          <p:nvPr/>
        </p:nvSpPr>
        <p:spPr>
          <a:xfrm>
            <a:off x="2128927" y="2025247"/>
            <a:ext cx="204300" cy="2514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97" name="Google Shape;1297;p66"/>
          <p:cNvSpPr/>
          <p:nvPr/>
        </p:nvSpPr>
        <p:spPr>
          <a:xfrm>
            <a:off x="1215250" y="2315161"/>
            <a:ext cx="204300" cy="2514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98" name="Google Shape;1298;p66"/>
          <p:cNvSpPr/>
          <p:nvPr/>
        </p:nvSpPr>
        <p:spPr>
          <a:xfrm>
            <a:off x="1443669" y="2315161"/>
            <a:ext cx="204300" cy="2514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99" name="Google Shape;1299;p66"/>
          <p:cNvSpPr/>
          <p:nvPr/>
        </p:nvSpPr>
        <p:spPr>
          <a:xfrm>
            <a:off x="1672089" y="2315154"/>
            <a:ext cx="204300" cy="2514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00" name="Google Shape;1300;p66"/>
          <p:cNvSpPr/>
          <p:nvPr/>
        </p:nvSpPr>
        <p:spPr>
          <a:xfrm>
            <a:off x="1900508" y="2315154"/>
            <a:ext cx="204300" cy="2514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01" name="Google Shape;1301;p66"/>
          <p:cNvSpPr/>
          <p:nvPr/>
        </p:nvSpPr>
        <p:spPr>
          <a:xfrm>
            <a:off x="2128927" y="2315154"/>
            <a:ext cx="204300" cy="2514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02" name="Google Shape;1302;p66"/>
          <p:cNvSpPr/>
          <p:nvPr/>
        </p:nvSpPr>
        <p:spPr>
          <a:xfrm>
            <a:off x="2357347" y="2315154"/>
            <a:ext cx="204300" cy="2514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03" name="Google Shape;1303;p66"/>
          <p:cNvSpPr/>
          <p:nvPr/>
        </p:nvSpPr>
        <p:spPr>
          <a:xfrm>
            <a:off x="2585766" y="2315146"/>
            <a:ext cx="204300" cy="2514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04" name="Google Shape;1304;p66"/>
          <p:cNvSpPr/>
          <p:nvPr/>
        </p:nvSpPr>
        <p:spPr>
          <a:xfrm>
            <a:off x="2814185" y="2315146"/>
            <a:ext cx="204300" cy="2514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05" name="Google Shape;1305;p66"/>
          <p:cNvSpPr/>
          <p:nvPr/>
        </p:nvSpPr>
        <p:spPr>
          <a:xfrm>
            <a:off x="1215250" y="2605068"/>
            <a:ext cx="204300" cy="2514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06" name="Google Shape;1306;p66"/>
          <p:cNvSpPr/>
          <p:nvPr/>
        </p:nvSpPr>
        <p:spPr>
          <a:xfrm>
            <a:off x="1443669" y="2605068"/>
            <a:ext cx="204300" cy="2514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07" name="Google Shape;1307;p66"/>
          <p:cNvSpPr/>
          <p:nvPr/>
        </p:nvSpPr>
        <p:spPr>
          <a:xfrm>
            <a:off x="1671908" y="2605060"/>
            <a:ext cx="204300" cy="2514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08" name="Google Shape;1308;p66"/>
          <p:cNvSpPr/>
          <p:nvPr/>
        </p:nvSpPr>
        <p:spPr>
          <a:xfrm>
            <a:off x="1900327" y="2605060"/>
            <a:ext cx="204300" cy="2514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09" name="Google Shape;1309;p66"/>
          <p:cNvSpPr/>
          <p:nvPr/>
        </p:nvSpPr>
        <p:spPr>
          <a:xfrm>
            <a:off x="2128747" y="2605060"/>
            <a:ext cx="204300" cy="2514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10" name="Google Shape;1310;p66"/>
          <p:cNvSpPr/>
          <p:nvPr/>
        </p:nvSpPr>
        <p:spPr>
          <a:xfrm>
            <a:off x="2357166" y="2605053"/>
            <a:ext cx="204300" cy="2514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11" name="Google Shape;1311;p66"/>
          <p:cNvSpPr/>
          <p:nvPr/>
        </p:nvSpPr>
        <p:spPr>
          <a:xfrm>
            <a:off x="2585585" y="2605053"/>
            <a:ext cx="204300" cy="2514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12" name="Google Shape;1312;p66"/>
          <p:cNvSpPr/>
          <p:nvPr/>
        </p:nvSpPr>
        <p:spPr>
          <a:xfrm>
            <a:off x="2814005" y="2605053"/>
            <a:ext cx="204300" cy="2514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13" name="Google Shape;1313;p66"/>
          <p:cNvSpPr/>
          <p:nvPr/>
        </p:nvSpPr>
        <p:spPr>
          <a:xfrm>
            <a:off x="3042424" y="2605045"/>
            <a:ext cx="204300" cy="2514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14" name="Google Shape;1314;p66"/>
          <p:cNvSpPr/>
          <p:nvPr/>
        </p:nvSpPr>
        <p:spPr>
          <a:xfrm>
            <a:off x="1215250" y="2971200"/>
            <a:ext cx="71400" cy="750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66"/>
          <p:cNvSpPr/>
          <p:nvPr/>
        </p:nvSpPr>
        <p:spPr>
          <a:xfrm>
            <a:off x="1367650" y="2971200"/>
            <a:ext cx="71400" cy="750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66"/>
          <p:cNvSpPr/>
          <p:nvPr/>
        </p:nvSpPr>
        <p:spPr>
          <a:xfrm>
            <a:off x="1520050" y="2971200"/>
            <a:ext cx="71400" cy="750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66"/>
          <p:cNvSpPr/>
          <p:nvPr/>
        </p:nvSpPr>
        <p:spPr>
          <a:xfrm>
            <a:off x="2357360" y="2025258"/>
            <a:ext cx="204300" cy="2514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18" name="Google Shape;1318;p66"/>
          <p:cNvSpPr txBox="1"/>
          <p:nvPr/>
        </p:nvSpPr>
        <p:spPr>
          <a:xfrm>
            <a:off x="1170600" y="3585800"/>
            <a:ext cx="2199300" cy="833400"/>
          </a:xfrm>
          <a:prstGeom prst="rect">
            <a:avLst/>
          </a:prstGeom>
          <a:noFill/>
          <a:ln cap="flat" cmpd="sng" w="9525">
            <a:solidFill>
              <a:srgbClr val="674EA7"/>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i="1" lang="en" sz="1300"/>
              <a:t>Viewed 4 pages</a:t>
            </a:r>
            <a:endParaRPr i="1" sz="1300"/>
          </a:p>
          <a:p>
            <a:pPr indent="0" lvl="0" marL="0" rtl="0" algn="l">
              <a:spcBef>
                <a:spcPts val="0"/>
              </a:spcBef>
              <a:spcAft>
                <a:spcPts val="0"/>
              </a:spcAft>
              <a:buNone/>
            </a:pPr>
            <a:r>
              <a:rPr i="1" lang="en" sz="1300"/>
              <a:t>Purchased</a:t>
            </a:r>
            <a:endParaRPr i="1" sz="1300"/>
          </a:p>
          <a:p>
            <a:pPr indent="0" lvl="0" marL="0" rtl="0" algn="l">
              <a:spcBef>
                <a:spcPts val="0"/>
              </a:spcBef>
              <a:spcAft>
                <a:spcPts val="0"/>
              </a:spcAft>
              <a:buNone/>
            </a:pPr>
            <a:r>
              <a:rPr i="1" lang="en" sz="1300"/>
              <a:t>Between 9 - 10 am</a:t>
            </a:r>
            <a:endParaRPr i="1" sz="1300"/>
          </a:p>
          <a:p>
            <a:pPr indent="0" lvl="0" marL="0" rtl="0" algn="l">
              <a:spcBef>
                <a:spcPts val="0"/>
              </a:spcBef>
              <a:spcAft>
                <a:spcPts val="0"/>
              </a:spcAft>
              <a:buNone/>
            </a:pPr>
            <a:r>
              <a:t/>
            </a:r>
            <a:endParaRPr i="1"/>
          </a:p>
        </p:txBody>
      </p:sp>
      <p:cxnSp>
        <p:nvCxnSpPr>
          <p:cNvPr id="1319" name="Google Shape;1319;p66"/>
          <p:cNvCxnSpPr>
            <a:stCxn id="1282" idx="2"/>
            <a:endCxn id="1318" idx="0"/>
          </p:cNvCxnSpPr>
          <p:nvPr/>
        </p:nvCxnSpPr>
        <p:spPr>
          <a:xfrm>
            <a:off x="2261850" y="3143200"/>
            <a:ext cx="8400" cy="442500"/>
          </a:xfrm>
          <a:prstGeom prst="straightConnector1">
            <a:avLst/>
          </a:prstGeom>
          <a:noFill/>
          <a:ln cap="flat" cmpd="sng" w="9525">
            <a:solidFill>
              <a:srgbClr val="674EA7"/>
            </a:solidFill>
            <a:prstDash val="dash"/>
            <a:round/>
            <a:headEnd len="med" w="med" type="none"/>
            <a:tailEnd len="med" w="med" type="triangle"/>
          </a:ln>
        </p:spPr>
      </p:cxnSp>
      <p:sp>
        <p:nvSpPr>
          <p:cNvPr id="1320" name="Google Shape;1320;p66"/>
          <p:cNvSpPr/>
          <p:nvPr/>
        </p:nvSpPr>
        <p:spPr>
          <a:xfrm>
            <a:off x="3042600" y="3665750"/>
            <a:ext cx="153600" cy="1842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21" name="Google Shape;1321;p66"/>
          <p:cNvSpPr/>
          <p:nvPr/>
        </p:nvSpPr>
        <p:spPr>
          <a:xfrm>
            <a:off x="3042600" y="3894350"/>
            <a:ext cx="153600" cy="1842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1322" name="Google Shape;1322;p66"/>
          <p:cNvGrpSpPr/>
          <p:nvPr/>
        </p:nvGrpSpPr>
        <p:grpSpPr>
          <a:xfrm>
            <a:off x="2745724" y="4053000"/>
            <a:ext cx="672326" cy="195450"/>
            <a:chOff x="3957431" y="1873213"/>
            <a:chExt cx="528600" cy="195450"/>
          </a:xfrm>
        </p:grpSpPr>
        <p:sp>
          <p:nvSpPr>
            <p:cNvPr id="1323" name="Google Shape;1323;p66"/>
            <p:cNvSpPr txBox="1"/>
            <p:nvPr/>
          </p:nvSpPr>
          <p:spPr>
            <a:xfrm>
              <a:off x="4017441" y="1946863"/>
              <a:ext cx="399900" cy="121800"/>
            </a:xfrm>
            <a:prstGeom prst="rect">
              <a:avLst/>
            </a:prstGeom>
            <a:noFill/>
            <a:ln cap="flat" cmpd="sng" w="9525">
              <a:solidFill>
                <a:srgbClr val="D5A6BD"/>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800"/>
            </a:p>
          </p:txBody>
        </p:sp>
        <p:sp>
          <p:nvSpPr>
            <p:cNvPr id="1324" name="Google Shape;1324;p66"/>
            <p:cNvSpPr txBox="1"/>
            <p:nvPr/>
          </p:nvSpPr>
          <p:spPr>
            <a:xfrm>
              <a:off x="3957431" y="1873213"/>
              <a:ext cx="528600" cy="12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t>Start time</a:t>
              </a:r>
              <a:endParaRPr sz="800"/>
            </a:p>
          </p:txBody>
        </p:sp>
      </p:grpSp>
      <p:sp>
        <p:nvSpPr>
          <p:cNvPr id="1325" name="Google Shape;1325;p66"/>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b="1"/>
          </a:p>
          <a:p>
            <a:pPr indent="0" lvl="0" marL="0" rtl="0" algn="l">
              <a:spcBef>
                <a:spcPts val="1600"/>
              </a:spcBef>
              <a:spcAft>
                <a:spcPts val="0"/>
              </a:spcAft>
              <a:buNone/>
            </a:pPr>
            <a:r>
              <a:rPr b="1" lang="en"/>
              <a:t>Behavior</a:t>
            </a:r>
            <a:r>
              <a:rPr lang="en"/>
              <a:t>: set of attribute constraints</a:t>
            </a:r>
            <a:endParaRPr/>
          </a:p>
          <a:p>
            <a:pPr indent="-317500" lvl="0" marL="457200" rtl="0" algn="l">
              <a:spcBef>
                <a:spcPts val="1600"/>
              </a:spcBef>
              <a:spcAft>
                <a:spcPts val="0"/>
              </a:spcAft>
              <a:buSzPts val="1400"/>
              <a:buChar char="●"/>
            </a:pPr>
            <a:r>
              <a:rPr b="1" lang="en" sz="1300"/>
              <a:t>Expected</a:t>
            </a:r>
            <a:br>
              <a:rPr b="1" lang="en" sz="1300"/>
            </a:br>
            <a:r>
              <a:rPr i="1" lang="en" sz="1200"/>
              <a:t>Users add to cart before purchasing</a:t>
            </a:r>
            <a:endParaRPr b="1" sz="1200"/>
          </a:p>
          <a:p>
            <a:pPr indent="-317500" lvl="0" marL="457200" rtl="0" algn="l">
              <a:spcBef>
                <a:spcPts val="0"/>
              </a:spcBef>
              <a:spcAft>
                <a:spcPts val="0"/>
              </a:spcAft>
              <a:buSzPts val="1400"/>
              <a:buChar char="●"/>
            </a:pPr>
            <a:r>
              <a:rPr b="1" lang="en" sz="1300"/>
              <a:t>Unexpected</a:t>
            </a:r>
            <a:br>
              <a:rPr b="1" lang="en" sz="1300"/>
            </a:br>
            <a:r>
              <a:rPr i="1" lang="en" sz="1200"/>
              <a:t>No purchases on a certain month</a:t>
            </a:r>
            <a:endParaRPr i="1" sz="1200"/>
          </a:p>
          <a:p>
            <a:pPr indent="-317500" lvl="0" marL="457200" rtl="0" algn="l">
              <a:spcBef>
                <a:spcPts val="0"/>
              </a:spcBef>
              <a:spcAft>
                <a:spcPts val="0"/>
              </a:spcAft>
              <a:buSzPts val="1400"/>
              <a:buChar char="●"/>
            </a:pPr>
            <a:r>
              <a:rPr b="1" lang="en" sz="1300"/>
              <a:t>Favorable</a:t>
            </a:r>
            <a:br>
              <a:rPr b="1" lang="en" sz="1300"/>
            </a:br>
            <a:r>
              <a:rPr i="1" lang="en" sz="1200"/>
              <a:t>Purchased</a:t>
            </a:r>
            <a:endParaRPr i="1" sz="1200"/>
          </a:p>
          <a:p>
            <a:pPr indent="-317500" lvl="0" marL="457200" rtl="0" algn="l">
              <a:spcBef>
                <a:spcPts val="0"/>
              </a:spcBef>
              <a:spcAft>
                <a:spcPts val="0"/>
              </a:spcAft>
              <a:buSzPts val="1400"/>
              <a:buChar char="●"/>
            </a:pPr>
            <a:r>
              <a:rPr b="1" lang="en" sz="1300"/>
              <a:t>Unfavorable</a:t>
            </a:r>
            <a:br>
              <a:rPr b="1" lang="en" sz="1300"/>
            </a:br>
            <a:r>
              <a:rPr i="1" lang="en" sz="1200"/>
              <a:t>Bounced</a:t>
            </a:r>
            <a:endParaRPr i="1" sz="1200"/>
          </a:p>
        </p:txBody>
      </p:sp>
      <p:sp>
        <p:nvSpPr>
          <p:cNvPr id="1326" name="Google Shape;1326;p6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327" name="Google Shape;1327;p66"/>
          <p:cNvSpPr txBox="1"/>
          <p:nvPr/>
        </p:nvSpPr>
        <p:spPr>
          <a:xfrm>
            <a:off x="1029450" y="1274500"/>
            <a:ext cx="1542000" cy="26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Segment</a:t>
            </a:r>
            <a:endParaRPr/>
          </a:p>
        </p:txBody>
      </p:sp>
      <p:sp>
        <p:nvSpPr>
          <p:cNvPr id="1328" name="Google Shape;1328;p66"/>
          <p:cNvSpPr txBox="1"/>
          <p:nvPr/>
        </p:nvSpPr>
        <p:spPr>
          <a:xfrm>
            <a:off x="1094400" y="3299475"/>
            <a:ext cx="1542000" cy="18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674EA7"/>
                </a:solidFill>
              </a:rPr>
              <a:t>Behavior</a:t>
            </a:r>
            <a:endParaRPr i="1">
              <a:solidFill>
                <a:srgbClr val="674EA7"/>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2" name="Shape 1332"/>
        <p:cNvGrpSpPr/>
        <p:nvPr/>
      </p:nvGrpSpPr>
      <p:grpSpPr>
        <a:xfrm>
          <a:off x="0" y="0"/>
          <a:ext cx="0" cy="0"/>
          <a:chOff x="0" y="0"/>
          <a:chExt cx="0" cy="0"/>
        </a:xfrm>
      </p:grpSpPr>
      <p:sp>
        <p:nvSpPr>
          <p:cNvPr id="1333" name="Google Shape;1333;p6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Tasks: Task Abstraction</a:t>
            </a:r>
            <a:endParaRPr/>
          </a:p>
        </p:txBody>
      </p:sp>
      <p:sp>
        <p:nvSpPr>
          <p:cNvPr id="1334" name="Google Shape;1334;p6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335" name="Google Shape;1335;p67"/>
          <p:cNvSpPr/>
          <p:nvPr/>
        </p:nvSpPr>
        <p:spPr>
          <a:xfrm>
            <a:off x="787250" y="1461425"/>
            <a:ext cx="2500500" cy="29364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67"/>
          <p:cNvSpPr/>
          <p:nvPr/>
        </p:nvSpPr>
        <p:spPr>
          <a:xfrm>
            <a:off x="834250" y="2775114"/>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37" name="Google Shape;1337;p67"/>
          <p:cNvSpPr/>
          <p:nvPr/>
        </p:nvSpPr>
        <p:spPr>
          <a:xfrm>
            <a:off x="976686" y="2775114"/>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38" name="Google Shape;1338;p67"/>
          <p:cNvSpPr/>
          <p:nvPr/>
        </p:nvSpPr>
        <p:spPr>
          <a:xfrm>
            <a:off x="1119122" y="2775110"/>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39" name="Google Shape;1339;p67"/>
          <p:cNvSpPr/>
          <p:nvPr/>
        </p:nvSpPr>
        <p:spPr>
          <a:xfrm>
            <a:off x="1261558" y="2775110"/>
            <a:ext cx="127500" cy="1545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40" name="Google Shape;1340;p67"/>
          <p:cNvSpPr/>
          <p:nvPr/>
        </p:nvSpPr>
        <p:spPr>
          <a:xfrm>
            <a:off x="1403994" y="2775110"/>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41" name="Google Shape;1341;p67"/>
          <p:cNvSpPr/>
          <p:nvPr/>
        </p:nvSpPr>
        <p:spPr>
          <a:xfrm>
            <a:off x="1546430" y="2775110"/>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42" name="Google Shape;1342;p67"/>
          <p:cNvSpPr/>
          <p:nvPr/>
        </p:nvSpPr>
        <p:spPr>
          <a:xfrm>
            <a:off x="1688866" y="277510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43" name="Google Shape;1343;p67"/>
          <p:cNvSpPr/>
          <p:nvPr/>
        </p:nvSpPr>
        <p:spPr>
          <a:xfrm>
            <a:off x="1831302" y="2775105"/>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44" name="Google Shape;1344;p67"/>
          <p:cNvSpPr/>
          <p:nvPr/>
        </p:nvSpPr>
        <p:spPr>
          <a:xfrm>
            <a:off x="1973738" y="2775105"/>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45" name="Google Shape;1345;p67"/>
          <p:cNvSpPr/>
          <p:nvPr/>
        </p:nvSpPr>
        <p:spPr>
          <a:xfrm>
            <a:off x="2116174" y="277510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46" name="Google Shape;1346;p67"/>
          <p:cNvSpPr/>
          <p:nvPr/>
        </p:nvSpPr>
        <p:spPr>
          <a:xfrm>
            <a:off x="834250" y="2953028"/>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47" name="Google Shape;1347;p67"/>
          <p:cNvSpPr/>
          <p:nvPr/>
        </p:nvSpPr>
        <p:spPr>
          <a:xfrm>
            <a:off x="976686" y="2953028"/>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48" name="Google Shape;1348;p67"/>
          <p:cNvSpPr/>
          <p:nvPr/>
        </p:nvSpPr>
        <p:spPr>
          <a:xfrm>
            <a:off x="1119122" y="2953023"/>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49" name="Google Shape;1349;p67"/>
          <p:cNvSpPr/>
          <p:nvPr/>
        </p:nvSpPr>
        <p:spPr>
          <a:xfrm>
            <a:off x="1261558" y="2953023"/>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50" name="Google Shape;1350;p67"/>
          <p:cNvSpPr/>
          <p:nvPr/>
        </p:nvSpPr>
        <p:spPr>
          <a:xfrm>
            <a:off x="1403994" y="2953023"/>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51" name="Google Shape;1351;p67"/>
          <p:cNvSpPr/>
          <p:nvPr/>
        </p:nvSpPr>
        <p:spPr>
          <a:xfrm>
            <a:off x="834250" y="3130942"/>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52" name="Google Shape;1352;p67"/>
          <p:cNvSpPr/>
          <p:nvPr/>
        </p:nvSpPr>
        <p:spPr>
          <a:xfrm>
            <a:off x="976686" y="3130942"/>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53" name="Google Shape;1353;p67"/>
          <p:cNvSpPr/>
          <p:nvPr/>
        </p:nvSpPr>
        <p:spPr>
          <a:xfrm>
            <a:off x="1119122" y="3130937"/>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54" name="Google Shape;1354;p67"/>
          <p:cNvSpPr/>
          <p:nvPr/>
        </p:nvSpPr>
        <p:spPr>
          <a:xfrm>
            <a:off x="1261558" y="3130937"/>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55" name="Google Shape;1355;p67"/>
          <p:cNvSpPr/>
          <p:nvPr/>
        </p:nvSpPr>
        <p:spPr>
          <a:xfrm>
            <a:off x="1403994" y="3130937"/>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56" name="Google Shape;1356;p67"/>
          <p:cNvSpPr/>
          <p:nvPr/>
        </p:nvSpPr>
        <p:spPr>
          <a:xfrm>
            <a:off x="1546430" y="3130937"/>
            <a:ext cx="127500" cy="1545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57" name="Google Shape;1357;p67"/>
          <p:cNvSpPr/>
          <p:nvPr/>
        </p:nvSpPr>
        <p:spPr>
          <a:xfrm>
            <a:off x="1688866" y="3130933"/>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58" name="Google Shape;1358;p67"/>
          <p:cNvSpPr/>
          <p:nvPr/>
        </p:nvSpPr>
        <p:spPr>
          <a:xfrm>
            <a:off x="834250" y="3308855"/>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59" name="Google Shape;1359;p67"/>
          <p:cNvSpPr/>
          <p:nvPr/>
        </p:nvSpPr>
        <p:spPr>
          <a:xfrm>
            <a:off x="976686" y="330885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60" name="Google Shape;1360;p67"/>
          <p:cNvSpPr/>
          <p:nvPr/>
        </p:nvSpPr>
        <p:spPr>
          <a:xfrm>
            <a:off x="1119122" y="33088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61" name="Google Shape;1361;p67"/>
          <p:cNvSpPr/>
          <p:nvPr/>
        </p:nvSpPr>
        <p:spPr>
          <a:xfrm>
            <a:off x="1261558" y="3308851"/>
            <a:ext cx="127500" cy="1545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62" name="Google Shape;1362;p67"/>
          <p:cNvSpPr/>
          <p:nvPr/>
        </p:nvSpPr>
        <p:spPr>
          <a:xfrm>
            <a:off x="1403994" y="33088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63" name="Google Shape;1363;p67"/>
          <p:cNvSpPr/>
          <p:nvPr/>
        </p:nvSpPr>
        <p:spPr>
          <a:xfrm>
            <a:off x="1546430" y="3308851"/>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64" name="Google Shape;1364;p67"/>
          <p:cNvSpPr/>
          <p:nvPr/>
        </p:nvSpPr>
        <p:spPr>
          <a:xfrm>
            <a:off x="1688866" y="330884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65" name="Google Shape;1365;p67"/>
          <p:cNvSpPr/>
          <p:nvPr/>
        </p:nvSpPr>
        <p:spPr>
          <a:xfrm>
            <a:off x="1831302" y="3308846"/>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66" name="Google Shape;1366;p67"/>
          <p:cNvSpPr/>
          <p:nvPr/>
        </p:nvSpPr>
        <p:spPr>
          <a:xfrm>
            <a:off x="1973738" y="3308846"/>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67" name="Google Shape;1367;p67"/>
          <p:cNvSpPr/>
          <p:nvPr/>
        </p:nvSpPr>
        <p:spPr>
          <a:xfrm>
            <a:off x="2116174" y="330884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1368" name="Google Shape;1368;p67"/>
          <p:cNvGrpSpPr/>
          <p:nvPr/>
        </p:nvGrpSpPr>
        <p:grpSpPr>
          <a:xfrm>
            <a:off x="834250" y="4253648"/>
            <a:ext cx="234765" cy="45900"/>
            <a:chOff x="834250" y="3304948"/>
            <a:chExt cx="234765" cy="45900"/>
          </a:xfrm>
        </p:grpSpPr>
        <p:sp>
          <p:nvSpPr>
            <p:cNvPr id="1369" name="Google Shape;1369;p67"/>
            <p:cNvSpPr/>
            <p:nvPr/>
          </p:nvSpPr>
          <p:spPr>
            <a:xfrm>
              <a:off x="834250" y="3304948"/>
              <a:ext cx="44700" cy="459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67"/>
            <p:cNvSpPr/>
            <p:nvPr/>
          </p:nvSpPr>
          <p:spPr>
            <a:xfrm>
              <a:off x="929282" y="3304948"/>
              <a:ext cx="44700" cy="459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67"/>
            <p:cNvSpPr/>
            <p:nvPr/>
          </p:nvSpPr>
          <p:spPr>
            <a:xfrm>
              <a:off x="1024315" y="3304948"/>
              <a:ext cx="44700" cy="459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72" name="Google Shape;1372;p67"/>
          <p:cNvSpPr txBox="1"/>
          <p:nvPr/>
        </p:nvSpPr>
        <p:spPr>
          <a:xfrm>
            <a:off x="787250" y="1183800"/>
            <a:ext cx="2500500" cy="26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Segment</a:t>
            </a:r>
            <a:endParaRPr/>
          </a:p>
        </p:txBody>
      </p:sp>
      <p:sp>
        <p:nvSpPr>
          <p:cNvPr id="1373" name="Google Shape;1373;p67"/>
          <p:cNvSpPr/>
          <p:nvPr/>
        </p:nvSpPr>
        <p:spPr>
          <a:xfrm>
            <a:off x="834250" y="2063439"/>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74" name="Google Shape;1374;p67"/>
          <p:cNvSpPr/>
          <p:nvPr/>
        </p:nvSpPr>
        <p:spPr>
          <a:xfrm>
            <a:off x="976686" y="2063439"/>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75" name="Google Shape;1375;p67"/>
          <p:cNvSpPr/>
          <p:nvPr/>
        </p:nvSpPr>
        <p:spPr>
          <a:xfrm>
            <a:off x="1119122" y="2063435"/>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76" name="Google Shape;1376;p67"/>
          <p:cNvSpPr/>
          <p:nvPr/>
        </p:nvSpPr>
        <p:spPr>
          <a:xfrm>
            <a:off x="1261558" y="2063435"/>
            <a:ext cx="127500" cy="1545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77" name="Google Shape;1377;p67"/>
          <p:cNvSpPr/>
          <p:nvPr/>
        </p:nvSpPr>
        <p:spPr>
          <a:xfrm>
            <a:off x="1403994" y="206343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78" name="Google Shape;1378;p67"/>
          <p:cNvSpPr/>
          <p:nvPr/>
        </p:nvSpPr>
        <p:spPr>
          <a:xfrm>
            <a:off x="1546430" y="2063435"/>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79" name="Google Shape;1379;p67"/>
          <p:cNvSpPr/>
          <p:nvPr/>
        </p:nvSpPr>
        <p:spPr>
          <a:xfrm>
            <a:off x="1688866" y="2063430"/>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80" name="Google Shape;1380;p67"/>
          <p:cNvSpPr/>
          <p:nvPr/>
        </p:nvSpPr>
        <p:spPr>
          <a:xfrm>
            <a:off x="1831302" y="2063430"/>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81" name="Google Shape;1381;p67"/>
          <p:cNvSpPr/>
          <p:nvPr/>
        </p:nvSpPr>
        <p:spPr>
          <a:xfrm>
            <a:off x="1973738" y="2063430"/>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82" name="Google Shape;1382;p67"/>
          <p:cNvSpPr/>
          <p:nvPr/>
        </p:nvSpPr>
        <p:spPr>
          <a:xfrm>
            <a:off x="2116174" y="206342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83" name="Google Shape;1383;p67"/>
          <p:cNvSpPr/>
          <p:nvPr/>
        </p:nvSpPr>
        <p:spPr>
          <a:xfrm>
            <a:off x="834250" y="2241353"/>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84" name="Google Shape;1384;p67"/>
          <p:cNvSpPr/>
          <p:nvPr/>
        </p:nvSpPr>
        <p:spPr>
          <a:xfrm>
            <a:off x="976686" y="2241353"/>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85" name="Google Shape;1385;p67"/>
          <p:cNvSpPr/>
          <p:nvPr/>
        </p:nvSpPr>
        <p:spPr>
          <a:xfrm>
            <a:off x="1119122" y="2241348"/>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86" name="Google Shape;1386;p67"/>
          <p:cNvSpPr/>
          <p:nvPr/>
        </p:nvSpPr>
        <p:spPr>
          <a:xfrm>
            <a:off x="1261558" y="2241348"/>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87" name="Google Shape;1387;p67"/>
          <p:cNvSpPr/>
          <p:nvPr/>
        </p:nvSpPr>
        <p:spPr>
          <a:xfrm>
            <a:off x="1403994" y="2241348"/>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88" name="Google Shape;1388;p67"/>
          <p:cNvSpPr/>
          <p:nvPr/>
        </p:nvSpPr>
        <p:spPr>
          <a:xfrm>
            <a:off x="834250" y="2419267"/>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89" name="Google Shape;1389;p67"/>
          <p:cNvSpPr/>
          <p:nvPr/>
        </p:nvSpPr>
        <p:spPr>
          <a:xfrm>
            <a:off x="976686" y="2419267"/>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90" name="Google Shape;1390;p67"/>
          <p:cNvSpPr/>
          <p:nvPr/>
        </p:nvSpPr>
        <p:spPr>
          <a:xfrm>
            <a:off x="1119122" y="241926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91" name="Google Shape;1391;p67"/>
          <p:cNvSpPr/>
          <p:nvPr/>
        </p:nvSpPr>
        <p:spPr>
          <a:xfrm>
            <a:off x="1261558" y="2419262"/>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92" name="Google Shape;1392;p67"/>
          <p:cNvSpPr/>
          <p:nvPr/>
        </p:nvSpPr>
        <p:spPr>
          <a:xfrm>
            <a:off x="1403994" y="241926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93" name="Google Shape;1393;p67"/>
          <p:cNvSpPr/>
          <p:nvPr/>
        </p:nvSpPr>
        <p:spPr>
          <a:xfrm>
            <a:off x="1546430" y="241926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94" name="Google Shape;1394;p67"/>
          <p:cNvSpPr/>
          <p:nvPr/>
        </p:nvSpPr>
        <p:spPr>
          <a:xfrm>
            <a:off x="1688866" y="2419258"/>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95" name="Google Shape;1395;p67"/>
          <p:cNvSpPr/>
          <p:nvPr/>
        </p:nvSpPr>
        <p:spPr>
          <a:xfrm>
            <a:off x="1831302" y="2419258"/>
            <a:ext cx="127500" cy="1545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96" name="Google Shape;1396;p67"/>
          <p:cNvSpPr/>
          <p:nvPr/>
        </p:nvSpPr>
        <p:spPr>
          <a:xfrm>
            <a:off x="834250" y="2597180"/>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97" name="Google Shape;1397;p67"/>
          <p:cNvSpPr/>
          <p:nvPr/>
        </p:nvSpPr>
        <p:spPr>
          <a:xfrm>
            <a:off x="976686" y="2597180"/>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98" name="Google Shape;1398;p67"/>
          <p:cNvSpPr/>
          <p:nvPr/>
        </p:nvSpPr>
        <p:spPr>
          <a:xfrm>
            <a:off x="1119122" y="2597176"/>
            <a:ext cx="127500" cy="1545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99" name="Google Shape;1399;p67"/>
          <p:cNvSpPr/>
          <p:nvPr/>
        </p:nvSpPr>
        <p:spPr>
          <a:xfrm>
            <a:off x="1261558" y="259717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00" name="Google Shape;1400;p67"/>
          <p:cNvSpPr/>
          <p:nvPr/>
        </p:nvSpPr>
        <p:spPr>
          <a:xfrm>
            <a:off x="1403994" y="259717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01" name="Google Shape;1401;p67"/>
          <p:cNvSpPr/>
          <p:nvPr/>
        </p:nvSpPr>
        <p:spPr>
          <a:xfrm>
            <a:off x="1546430" y="2597176"/>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02" name="Google Shape;1402;p67"/>
          <p:cNvSpPr/>
          <p:nvPr/>
        </p:nvSpPr>
        <p:spPr>
          <a:xfrm>
            <a:off x="1688866" y="259717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03" name="Google Shape;1403;p67"/>
          <p:cNvSpPr/>
          <p:nvPr/>
        </p:nvSpPr>
        <p:spPr>
          <a:xfrm>
            <a:off x="1831302" y="2597171"/>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04" name="Google Shape;1404;p67"/>
          <p:cNvSpPr/>
          <p:nvPr/>
        </p:nvSpPr>
        <p:spPr>
          <a:xfrm>
            <a:off x="1973738" y="259717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05" name="Google Shape;1405;p67"/>
          <p:cNvSpPr/>
          <p:nvPr/>
        </p:nvSpPr>
        <p:spPr>
          <a:xfrm>
            <a:off x="2116174" y="2597167"/>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06" name="Google Shape;1406;p67"/>
          <p:cNvSpPr/>
          <p:nvPr/>
        </p:nvSpPr>
        <p:spPr>
          <a:xfrm>
            <a:off x="834250" y="1885489"/>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07" name="Google Shape;1407;p67"/>
          <p:cNvSpPr/>
          <p:nvPr/>
        </p:nvSpPr>
        <p:spPr>
          <a:xfrm>
            <a:off x="976686" y="1885489"/>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08" name="Google Shape;1408;p67"/>
          <p:cNvSpPr/>
          <p:nvPr/>
        </p:nvSpPr>
        <p:spPr>
          <a:xfrm>
            <a:off x="1119122" y="188548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09" name="Google Shape;1409;p67"/>
          <p:cNvSpPr/>
          <p:nvPr/>
        </p:nvSpPr>
        <p:spPr>
          <a:xfrm>
            <a:off x="1261558" y="1885485"/>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10" name="Google Shape;1410;p67"/>
          <p:cNvSpPr/>
          <p:nvPr/>
        </p:nvSpPr>
        <p:spPr>
          <a:xfrm>
            <a:off x="1403994" y="188548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11" name="Google Shape;1411;p67"/>
          <p:cNvSpPr/>
          <p:nvPr/>
        </p:nvSpPr>
        <p:spPr>
          <a:xfrm>
            <a:off x="1546430" y="1885485"/>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12" name="Google Shape;1412;p67"/>
          <p:cNvSpPr/>
          <p:nvPr/>
        </p:nvSpPr>
        <p:spPr>
          <a:xfrm>
            <a:off x="1688866" y="1885480"/>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13" name="Google Shape;1413;p67"/>
          <p:cNvSpPr/>
          <p:nvPr/>
        </p:nvSpPr>
        <p:spPr>
          <a:xfrm>
            <a:off x="1831302" y="1885480"/>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14" name="Google Shape;1414;p67"/>
          <p:cNvSpPr/>
          <p:nvPr/>
        </p:nvSpPr>
        <p:spPr>
          <a:xfrm>
            <a:off x="1973738" y="1885480"/>
            <a:ext cx="127500" cy="1545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15" name="Google Shape;1415;p67"/>
          <p:cNvSpPr/>
          <p:nvPr/>
        </p:nvSpPr>
        <p:spPr>
          <a:xfrm>
            <a:off x="2116174" y="188547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16" name="Google Shape;1416;p67"/>
          <p:cNvSpPr/>
          <p:nvPr/>
        </p:nvSpPr>
        <p:spPr>
          <a:xfrm>
            <a:off x="834250" y="1707555"/>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17" name="Google Shape;1417;p67"/>
          <p:cNvSpPr/>
          <p:nvPr/>
        </p:nvSpPr>
        <p:spPr>
          <a:xfrm>
            <a:off x="976686" y="170755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18" name="Google Shape;1418;p67"/>
          <p:cNvSpPr/>
          <p:nvPr/>
        </p:nvSpPr>
        <p:spPr>
          <a:xfrm>
            <a:off x="1119122" y="17075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19" name="Google Shape;1419;p67"/>
          <p:cNvSpPr/>
          <p:nvPr/>
        </p:nvSpPr>
        <p:spPr>
          <a:xfrm>
            <a:off x="1261558" y="17075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20" name="Google Shape;1420;p67"/>
          <p:cNvSpPr/>
          <p:nvPr/>
        </p:nvSpPr>
        <p:spPr>
          <a:xfrm>
            <a:off x="1403994" y="17075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21" name="Google Shape;1421;p67"/>
          <p:cNvSpPr/>
          <p:nvPr/>
        </p:nvSpPr>
        <p:spPr>
          <a:xfrm>
            <a:off x="1546430" y="17075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22" name="Google Shape;1422;p67"/>
          <p:cNvSpPr/>
          <p:nvPr/>
        </p:nvSpPr>
        <p:spPr>
          <a:xfrm>
            <a:off x="1688866" y="170754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23" name="Google Shape;1423;p67"/>
          <p:cNvSpPr/>
          <p:nvPr/>
        </p:nvSpPr>
        <p:spPr>
          <a:xfrm>
            <a:off x="1831302" y="1707546"/>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24" name="Google Shape;1424;p67"/>
          <p:cNvSpPr/>
          <p:nvPr/>
        </p:nvSpPr>
        <p:spPr>
          <a:xfrm>
            <a:off x="1973738" y="1707546"/>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25" name="Google Shape;1425;p67"/>
          <p:cNvSpPr/>
          <p:nvPr/>
        </p:nvSpPr>
        <p:spPr>
          <a:xfrm>
            <a:off x="2116174" y="170754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26" name="Google Shape;1426;p67"/>
          <p:cNvSpPr/>
          <p:nvPr/>
        </p:nvSpPr>
        <p:spPr>
          <a:xfrm>
            <a:off x="2258594" y="17075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27" name="Google Shape;1427;p67"/>
          <p:cNvSpPr/>
          <p:nvPr/>
        </p:nvSpPr>
        <p:spPr>
          <a:xfrm>
            <a:off x="2401030" y="1707551"/>
            <a:ext cx="127500" cy="1545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28" name="Google Shape;1428;p67"/>
          <p:cNvSpPr/>
          <p:nvPr/>
        </p:nvSpPr>
        <p:spPr>
          <a:xfrm>
            <a:off x="2543466" y="170754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29" name="Google Shape;1429;p67"/>
          <p:cNvSpPr/>
          <p:nvPr/>
        </p:nvSpPr>
        <p:spPr>
          <a:xfrm>
            <a:off x="2685902" y="1707546"/>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30" name="Google Shape;1430;p67"/>
          <p:cNvSpPr/>
          <p:nvPr/>
        </p:nvSpPr>
        <p:spPr>
          <a:xfrm>
            <a:off x="2828338" y="1707546"/>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31" name="Google Shape;1431;p67"/>
          <p:cNvSpPr/>
          <p:nvPr/>
        </p:nvSpPr>
        <p:spPr>
          <a:xfrm>
            <a:off x="2970774" y="170754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32" name="Google Shape;1432;p67"/>
          <p:cNvSpPr/>
          <p:nvPr/>
        </p:nvSpPr>
        <p:spPr>
          <a:xfrm>
            <a:off x="834250" y="1529589"/>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33" name="Google Shape;1433;p67"/>
          <p:cNvSpPr/>
          <p:nvPr/>
        </p:nvSpPr>
        <p:spPr>
          <a:xfrm>
            <a:off x="976686" y="1529589"/>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34" name="Google Shape;1434;p67"/>
          <p:cNvSpPr/>
          <p:nvPr/>
        </p:nvSpPr>
        <p:spPr>
          <a:xfrm>
            <a:off x="834250" y="3486739"/>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35" name="Google Shape;1435;p67"/>
          <p:cNvSpPr/>
          <p:nvPr/>
        </p:nvSpPr>
        <p:spPr>
          <a:xfrm>
            <a:off x="834250" y="4020539"/>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36" name="Google Shape;1436;p67"/>
          <p:cNvSpPr/>
          <p:nvPr/>
        </p:nvSpPr>
        <p:spPr>
          <a:xfrm>
            <a:off x="976686" y="4020539"/>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37" name="Google Shape;1437;p67"/>
          <p:cNvSpPr/>
          <p:nvPr/>
        </p:nvSpPr>
        <p:spPr>
          <a:xfrm>
            <a:off x="1119122" y="4020535"/>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38" name="Google Shape;1438;p67"/>
          <p:cNvSpPr/>
          <p:nvPr/>
        </p:nvSpPr>
        <p:spPr>
          <a:xfrm>
            <a:off x="1261558" y="4020535"/>
            <a:ext cx="127500" cy="1545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39" name="Google Shape;1439;p67"/>
          <p:cNvSpPr/>
          <p:nvPr/>
        </p:nvSpPr>
        <p:spPr>
          <a:xfrm>
            <a:off x="1403994" y="402053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40" name="Google Shape;1440;p67"/>
          <p:cNvSpPr/>
          <p:nvPr/>
        </p:nvSpPr>
        <p:spPr>
          <a:xfrm>
            <a:off x="1546430" y="4020535"/>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41" name="Google Shape;1441;p67"/>
          <p:cNvSpPr/>
          <p:nvPr/>
        </p:nvSpPr>
        <p:spPr>
          <a:xfrm>
            <a:off x="1688866" y="4020530"/>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42" name="Google Shape;1442;p67"/>
          <p:cNvSpPr/>
          <p:nvPr/>
        </p:nvSpPr>
        <p:spPr>
          <a:xfrm>
            <a:off x="1831302" y="4020530"/>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43" name="Google Shape;1443;p67"/>
          <p:cNvSpPr/>
          <p:nvPr/>
        </p:nvSpPr>
        <p:spPr>
          <a:xfrm>
            <a:off x="1973738" y="4020530"/>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44" name="Google Shape;1444;p67"/>
          <p:cNvSpPr/>
          <p:nvPr/>
        </p:nvSpPr>
        <p:spPr>
          <a:xfrm>
            <a:off x="2116174" y="402052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45" name="Google Shape;1445;p67"/>
          <p:cNvSpPr/>
          <p:nvPr/>
        </p:nvSpPr>
        <p:spPr>
          <a:xfrm>
            <a:off x="834250" y="3842589"/>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46" name="Google Shape;1446;p67"/>
          <p:cNvSpPr/>
          <p:nvPr/>
        </p:nvSpPr>
        <p:spPr>
          <a:xfrm>
            <a:off x="976686" y="3842589"/>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47" name="Google Shape;1447;p67"/>
          <p:cNvSpPr/>
          <p:nvPr/>
        </p:nvSpPr>
        <p:spPr>
          <a:xfrm>
            <a:off x="1119122" y="384258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48" name="Google Shape;1448;p67"/>
          <p:cNvSpPr/>
          <p:nvPr/>
        </p:nvSpPr>
        <p:spPr>
          <a:xfrm>
            <a:off x="1261558" y="3842585"/>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49" name="Google Shape;1449;p67"/>
          <p:cNvSpPr/>
          <p:nvPr/>
        </p:nvSpPr>
        <p:spPr>
          <a:xfrm>
            <a:off x="1403994" y="384258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50" name="Google Shape;1450;p67"/>
          <p:cNvSpPr/>
          <p:nvPr/>
        </p:nvSpPr>
        <p:spPr>
          <a:xfrm>
            <a:off x="1546430" y="3842585"/>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51" name="Google Shape;1451;p67"/>
          <p:cNvSpPr/>
          <p:nvPr/>
        </p:nvSpPr>
        <p:spPr>
          <a:xfrm>
            <a:off x="1688866" y="3842580"/>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52" name="Google Shape;1452;p67"/>
          <p:cNvSpPr/>
          <p:nvPr/>
        </p:nvSpPr>
        <p:spPr>
          <a:xfrm>
            <a:off x="1831302" y="3842580"/>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53" name="Google Shape;1453;p67"/>
          <p:cNvSpPr/>
          <p:nvPr/>
        </p:nvSpPr>
        <p:spPr>
          <a:xfrm>
            <a:off x="1973738" y="3842580"/>
            <a:ext cx="127500" cy="1545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54" name="Google Shape;1454;p67"/>
          <p:cNvSpPr/>
          <p:nvPr/>
        </p:nvSpPr>
        <p:spPr>
          <a:xfrm>
            <a:off x="2116174" y="384257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55" name="Google Shape;1455;p67"/>
          <p:cNvSpPr/>
          <p:nvPr/>
        </p:nvSpPr>
        <p:spPr>
          <a:xfrm>
            <a:off x="834250" y="3664655"/>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56" name="Google Shape;1456;p67"/>
          <p:cNvSpPr/>
          <p:nvPr/>
        </p:nvSpPr>
        <p:spPr>
          <a:xfrm>
            <a:off x="976686" y="366465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57" name="Google Shape;1457;p67"/>
          <p:cNvSpPr/>
          <p:nvPr/>
        </p:nvSpPr>
        <p:spPr>
          <a:xfrm>
            <a:off x="1119122" y="36646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58" name="Google Shape;1458;p67"/>
          <p:cNvSpPr/>
          <p:nvPr/>
        </p:nvSpPr>
        <p:spPr>
          <a:xfrm>
            <a:off x="1261558" y="36646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59" name="Google Shape;1459;p67"/>
          <p:cNvSpPr/>
          <p:nvPr/>
        </p:nvSpPr>
        <p:spPr>
          <a:xfrm>
            <a:off x="1403994" y="36646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60" name="Google Shape;1460;p67"/>
          <p:cNvSpPr/>
          <p:nvPr/>
        </p:nvSpPr>
        <p:spPr>
          <a:xfrm>
            <a:off x="1546430" y="36646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61" name="Google Shape;1461;p67"/>
          <p:cNvSpPr/>
          <p:nvPr/>
        </p:nvSpPr>
        <p:spPr>
          <a:xfrm>
            <a:off x="1688866" y="366464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62" name="Google Shape;1462;p67"/>
          <p:cNvSpPr/>
          <p:nvPr/>
        </p:nvSpPr>
        <p:spPr>
          <a:xfrm>
            <a:off x="1831302" y="3664646"/>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63" name="Google Shape;1463;p67"/>
          <p:cNvSpPr/>
          <p:nvPr/>
        </p:nvSpPr>
        <p:spPr>
          <a:xfrm>
            <a:off x="1973738" y="3664646"/>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64" name="Google Shape;1464;p67"/>
          <p:cNvSpPr/>
          <p:nvPr/>
        </p:nvSpPr>
        <p:spPr>
          <a:xfrm>
            <a:off x="2116174" y="366464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65" name="Google Shape;1465;p67"/>
          <p:cNvSpPr/>
          <p:nvPr/>
        </p:nvSpPr>
        <p:spPr>
          <a:xfrm>
            <a:off x="2258594" y="36646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66" name="Google Shape;1466;p67"/>
          <p:cNvSpPr/>
          <p:nvPr/>
        </p:nvSpPr>
        <p:spPr>
          <a:xfrm>
            <a:off x="2401030" y="3664651"/>
            <a:ext cx="127500" cy="1545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67" name="Google Shape;1467;p67"/>
          <p:cNvSpPr/>
          <p:nvPr/>
        </p:nvSpPr>
        <p:spPr>
          <a:xfrm>
            <a:off x="2543466" y="366464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68" name="Google Shape;1468;p67"/>
          <p:cNvSpPr/>
          <p:nvPr/>
        </p:nvSpPr>
        <p:spPr>
          <a:xfrm>
            <a:off x="2685902" y="3664646"/>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69" name="Google Shape;1469;p67"/>
          <p:cNvSpPr/>
          <p:nvPr/>
        </p:nvSpPr>
        <p:spPr>
          <a:xfrm>
            <a:off x="2828338" y="3664646"/>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70" name="Google Shape;1470;p67"/>
          <p:cNvSpPr/>
          <p:nvPr/>
        </p:nvSpPr>
        <p:spPr>
          <a:xfrm>
            <a:off x="2970774" y="366464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41"/>
          <p:cNvSpPr txBox="1"/>
          <p:nvPr>
            <p:ph type="title"/>
          </p:nvPr>
        </p:nvSpPr>
        <p:spPr>
          <a:xfrm>
            <a:off x="311700" y="445025"/>
            <a:ext cx="4115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t>E-commerce</a:t>
            </a:r>
            <a:endParaRPr sz="2800"/>
          </a:p>
        </p:txBody>
      </p:sp>
      <p:sp>
        <p:nvSpPr>
          <p:cNvPr id="182" name="Google Shape;182;p41"/>
          <p:cNvSpPr txBox="1"/>
          <p:nvPr>
            <p:ph idx="1" type="body"/>
          </p:nvPr>
        </p:nvSpPr>
        <p:spPr>
          <a:xfrm>
            <a:off x="311700" y="1437175"/>
            <a:ext cx="3893400" cy="25275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Build mobile apps for large e-commerce companies</a:t>
            </a:r>
            <a:endParaRPr sz="1600"/>
          </a:p>
          <a:p>
            <a:pPr indent="-330200" lvl="0" marL="457200" rtl="0" algn="l">
              <a:spcBef>
                <a:spcPts val="0"/>
              </a:spcBef>
              <a:spcAft>
                <a:spcPts val="0"/>
              </a:spcAft>
              <a:buSzPts val="1600"/>
              <a:buChar char="●"/>
            </a:pPr>
            <a:r>
              <a:rPr lang="en" sz="1600"/>
              <a:t>Understand the importance of good websites for revenue</a:t>
            </a:r>
            <a:endParaRPr sz="1600"/>
          </a:p>
          <a:p>
            <a:pPr indent="0" lvl="0" marL="457200" marR="0" rtl="0" algn="l">
              <a:lnSpc>
                <a:spcPct val="115000"/>
              </a:lnSpc>
              <a:spcBef>
                <a:spcPts val="1600"/>
              </a:spcBef>
              <a:spcAft>
                <a:spcPts val="1600"/>
              </a:spcAft>
              <a:buNone/>
            </a:pPr>
            <a:r>
              <a:t/>
            </a:r>
            <a:endParaRPr b="1" sz="1600"/>
          </a:p>
        </p:txBody>
      </p:sp>
      <p:sp>
        <p:nvSpPr>
          <p:cNvPr id="183" name="Google Shape;183;p4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84" name="Google Shape;184;p41"/>
          <p:cNvSpPr txBox="1"/>
          <p:nvPr>
            <p:ph idx="1" type="body"/>
          </p:nvPr>
        </p:nvSpPr>
        <p:spPr>
          <a:xfrm>
            <a:off x="702400" y="4130150"/>
            <a:ext cx="3893400" cy="158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i="1" sz="1600"/>
          </a:p>
          <a:p>
            <a:pPr indent="0" lvl="0" marL="0" rtl="0" algn="l">
              <a:spcBef>
                <a:spcPts val="1600"/>
              </a:spcBef>
              <a:spcAft>
                <a:spcPts val="1600"/>
              </a:spcAft>
              <a:buNone/>
            </a:pPr>
            <a:r>
              <a:t/>
            </a:r>
            <a:endParaRPr sz="16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4" name="Shape 1474"/>
        <p:cNvGrpSpPr/>
        <p:nvPr/>
      </p:nvGrpSpPr>
      <p:grpSpPr>
        <a:xfrm>
          <a:off x="0" y="0"/>
          <a:ext cx="0" cy="0"/>
          <a:chOff x="0" y="0"/>
          <a:chExt cx="0" cy="0"/>
        </a:xfrm>
      </p:grpSpPr>
      <p:sp>
        <p:nvSpPr>
          <p:cNvPr id="1475" name="Google Shape;1475;p6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Tasks: Task Abstraction</a:t>
            </a:r>
            <a:endParaRPr/>
          </a:p>
        </p:txBody>
      </p:sp>
      <p:sp>
        <p:nvSpPr>
          <p:cNvPr id="1476" name="Google Shape;1476;p68"/>
          <p:cNvSpPr txBox="1"/>
          <p:nvPr>
            <p:ph idx="2" type="body"/>
          </p:nvPr>
        </p:nvSpPr>
        <p:spPr>
          <a:xfrm>
            <a:off x="4338875" y="1152475"/>
            <a:ext cx="44934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AutoNum type="arabicPeriod"/>
            </a:pPr>
            <a:r>
              <a:rPr b="1" lang="en"/>
              <a:t>Identify:</a:t>
            </a:r>
            <a:r>
              <a:rPr lang="en"/>
              <a:t> Find some set of sequences that constitutes interesting </a:t>
            </a:r>
            <a:r>
              <a:rPr i="1" lang="en"/>
              <a:t>behavior</a:t>
            </a:r>
            <a:br>
              <a:rPr lang="en"/>
            </a:br>
            <a:endParaRPr b="1" sz="1000"/>
          </a:p>
        </p:txBody>
      </p:sp>
      <p:sp>
        <p:nvSpPr>
          <p:cNvPr id="1477" name="Google Shape;1477;p6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478" name="Google Shape;1478;p68"/>
          <p:cNvSpPr/>
          <p:nvPr/>
        </p:nvSpPr>
        <p:spPr>
          <a:xfrm>
            <a:off x="787250" y="1461425"/>
            <a:ext cx="2500500" cy="29364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68"/>
          <p:cNvSpPr/>
          <p:nvPr/>
        </p:nvSpPr>
        <p:spPr>
          <a:xfrm>
            <a:off x="834250" y="2775114"/>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80" name="Google Shape;1480;p68"/>
          <p:cNvSpPr/>
          <p:nvPr/>
        </p:nvSpPr>
        <p:spPr>
          <a:xfrm>
            <a:off x="976686" y="2775114"/>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81" name="Google Shape;1481;p68"/>
          <p:cNvSpPr/>
          <p:nvPr/>
        </p:nvSpPr>
        <p:spPr>
          <a:xfrm>
            <a:off x="1119122" y="2775110"/>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82" name="Google Shape;1482;p68"/>
          <p:cNvSpPr/>
          <p:nvPr/>
        </p:nvSpPr>
        <p:spPr>
          <a:xfrm>
            <a:off x="1261558" y="2775110"/>
            <a:ext cx="127500" cy="1545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83" name="Google Shape;1483;p68"/>
          <p:cNvSpPr/>
          <p:nvPr/>
        </p:nvSpPr>
        <p:spPr>
          <a:xfrm>
            <a:off x="1403994" y="2775110"/>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84" name="Google Shape;1484;p68"/>
          <p:cNvSpPr/>
          <p:nvPr/>
        </p:nvSpPr>
        <p:spPr>
          <a:xfrm>
            <a:off x="1546430" y="2775110"/>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85" name="Google Shape;1485;p68"/>
          <p:cNvSpPr/>
          <p:nvPr/>
        </p:nvSpPr>
        <p:spPr>
          <a:xfrm>
            <a:off x="1688866" y="277510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86" name="Google Shape;1486;p68"/>
          <p:cNvSpPr/>
          <p:nvPr/>
        </p:nvSpPr>
        <p:spPr>
          <a:xfrm>
            <a:off x="1831302" y="2775105"/>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87" name="Google Shape;1487;p68"/>
          <p:cNvSpPr/>
          <p:nvPr/>
        </p:nvSpPr>
        <p:spPr>
          <a:xfrm>
            <a:off x="1973738" y="2775105"/>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88" name="Google Shape;1488;p68"/>
          <p:cNvSpPr/>
          <p:nvPr/>
        </p:nvSpPr>
        <p:spPr>
          <a:xfrm>
            <a:off x="2116174" y="277510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89" name="Google Shape;1489;p68"/>
          <p:cNvSpPr/>
          <p:nvPr/>
        </p:nvSpPr>
        <p:spPr>
          <a:xfrm>
            <a:off x="834250" y="2953028"/>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90" name="Google Shape;1490;p68"/>
          <p:cNvSpPr/>
          <p:nvPr/>
        </p:nvSpPr>
        <p:spPr>
          <a:xfrm>
            <a:off x="976686" y="2953028"/>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91" name="Google Shape;1491;p68"/>
          <p:cNvSpPr/>
          <p:nvPr/>
        </p:nvSpPr>
        <p:spPr>
          <a:xfrm>
            <a:off x="1119122" y="2953023"/>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92" name="Google Shape;1492;p68"/>
          <p:cNvSpPr/>
          <p:nvPr/>
        </p:nvSpPr>
        <p:spPr>
          <a:xfrm>
            <a:off x="1261558" y="2953023"/>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93" name="Google Shape;1493;p68"/>
          <p:cNvSpPr/>
          <p:nvPr/>
        </p:nvSpPr>
        <p:spPr>
          <a:xfrm>
            <a:off x="1403994" y="2953023"/>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94" name="Google Shape;1494;p68"/>
          <p:cNvSpPr/>
          <p:nvPr/>
        </p:nvSpPr>
        <p:spPr>
          <a:xfrm>
            <a:off x="834250" y="3130942"/>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95" name="Google Shape;1495;p68"/>
          <p:cNvSpPr/>
          <p:nvPr/>
        </p:nvSpPr>
        <p:spPr>
          <a:xfrm>
            <a:off x="976686" y="3130942"/>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96" name="Google Shape;1496;p68"/>
          <p:cNvSpPr/>
          <p:nvPr/>
        </p:nvSpPr>
        <p:spPr>
          <a:xfrm>
            <a:off x="1119122" y="3130937"/>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97" name="Google Shape;1497;p68"/>
          <p:cNvSpPr/>
          <p:nvPr/>
        </p:nvSpPr>
        <p:spPr>
          <a:xfrm>
            <a:off x="1261558" y="3130937"/>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98" name="Google Shape;1498;p68"/>
          <p:cNvSpPr/>
          <p:nvPr/>
        </p:nvSpPr>
        <p:spPr>
          <a:xfrm>
            <a:off x="1403994" y="3130937"/>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99" name="Google Shape;1499;p68"/>
          <p:cNvSpPr/>
          <p:nvPr/>
        </p:nvSpPr>
        <p:spPr>
          <a:xfrm>
            <a:off x="1546430" y="3130937"/>
            <a:ext cx="127500" cy="1545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00" name="Google Shape;1500;p68"/>
          <p:cNvSpPr/>
          <p:nvPr/>
        </p:nvSpPr>
        <p:spPr>
          <a:xfrm>
            <a:off x="1688866" y="3130933"/>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01" name="Google Shape;1501;p68"/>
          <p:cNvSpPr/>
          <p:nvPr/>
        </p:nvSpPr>
        <p:spPr>
          <a:xfrm>
            <a:off x="834250" y="3308855"/>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02" name="Google Shape;1502;p68"/>
          <p:cNvSpPr/>
          <p:nvPr/>
        </p:nvSpPr>
        <p:spPr>
          <a:xfrm>
            <a:off x="976686" y="330885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03" name="Google Shape;1503;p68"/>
          <p:cNvSpPr/>
          <p:nvPr/>
        </p:nvSpPr>
        <p:spPr>
          <a:xfrm>
            <a:off x="1119122" y="33088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04" name="Google Shape;1504;p68"/>
          <p:cNvSpPr/>
          <p:nvPr/>
        </p:nvSpPr>
        <p:spPr>
          <a:xfrm>
            <a:off x="1261558" y="3308851"/>
            <a:ext cx="127500" cy="1545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05" name="Google Shape;1505;p68"/>
          <p:cNvSpPr/>
          <p:nvPr/>
        </p:nvSpPr>
        <p:spPr>
          <a:xfrm>
            <a:off x="1403994" y="33088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06" name="Google Shape;1506;p68"/>
          <p:cNvSpPr/>
          <p:nvPr/>
        </p:nvSpPr>
        <p:spPr>
          <a:xfrm>
            <a:off x="1546430" y="3308851"/>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07" name="Google Shape;1507;p68"/>
          <p:cNvSpPr/>
          <p:nvPr/>
        </p:nvSpPr>
        <p:spPr>
          <a:xfrm>
            <a:off x="1688866" y="330884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08" name="Google Shape;1508;p68"/>
          <p:cNvSpPr/>
          <p:nvPr/>
        </p:nvSpPr>
        <p:spPr>
          <a:xfrm>
            <a:off x="1831302" y="3308846"/>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09" name="Google Shape;1509;p68"/>
          <p:cNvSpPr/>
          <p:nvPr/>
        </p:nvSpPr>
        <p:spPr>
          <a:xfrm>
            <a:off x="1973738" y="3308846"/>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10" name="Google Shape;1510;p68"/>
          <p:cNvSpPr/>
          <p:nvPr/>
        </p:nvSpPr>
        <p:spPr>
          <a:xfrm>
            <a:off x="2116174" y="330884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1511" name="Google Shape;1511;p68"/>
          <p:cNvGrpSpPr/>
          <p:nvPr/>
        </p:nvGrpSpPr>
        <p:grpSpPr>
          <a:xfrm>
            <a:off x="834250" y="4253648"/>
            <a:ext cx="234765" cy="45900"/>
            <a:chOff x="834250" y="3304948"/>
            <a:chExt cx="234765" cy="45900"/>
          </a:xfrm>
        </p:grpSpPr>
        <p:sp>
          <p:nvSpPr>
            <p:cNvPr id="1512" name="Google Shape;1512;p68"/>
            <p:cNvSpPr/>
            <p:nvPr/>
          </p:nvSpPr>
          <p:spPr>
            <a:xfrm>
              <a:off x="834250" y="3304948"/>
              <a:ext cx="44700" cy="459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68"/>
            <p:cNvSpPr/>
            <p:nvPr/>
          </p:nvSpPr>
          <p:spPr>
            <a:xfrm>
              <a:off x="929282" y="3304948"/>
              <a:ext cx="44700" cy="459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68"/>
            <p:cNvSpPr/>
            <p:nvPr/>
          </p:nvSpPr>
          <p:spPr>
            <a:xfrm>
              <a:off x="1024315" y="3304948"/>
              <a:ext cx="44700" cy="459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15" name="Google Shape;1515;p68"/>
          <p:cNvSpPr txBox="1"/>
          <p:nvPr/>
        </p:nvSpPr>
        <p:spPr>
          <a:xfrm>
            <a:off x="787250" y="1183800"/>
            <a:ext cx="2500500" cy="26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Segment</a:t>
            </a:r>
            <a:endParaRPr/>
          </a:p>
        </p:txBody>
      </p:sp>
      <p:sp>
        <p:nvSpPr>
          <p:cNvPr id="1516" name="Google Shape;1516;p68"/>
          <p:cNvSpPr/>
          <p:nvPr/>
        </p:nvSpPr>
        <p:spPr>
          <a:xfrm>
            <a:off x="834250" y="2063439"/>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17" name="Google Shape;1517;p68"/>
          <p:cNvSpPr/>
          <p:nvPr/>
        </p:nvSpPr>
        <p:spPr>
          <a:xfrm>
            <a:off x="976686" y="2063439"/>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18" name="Google Shape;1518;p68"/>
          <p:cNvSpPr/>
          <p:nvPr/>
        </p:nvSpPr>
        <p:spPr>
          <a:xfrm>
            <a:off x="1119122" y="2063435"/>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19" name="Google Shape;1519;p68"/>
          <p:cNvSpPr/>
          <p:nvPr/>
        </p:nvSpPr>
        <p:spPr>
          <a:xfrm>
            <a:off x="1261558" y="2063435"/>
            <a:ext cx="127500" cy="1545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20" name="Google Shape;1520;p68"/>
          <p:cNvSpPr/>
          <p:nvPr/>
        </p:nvSpPr>
        <p:spPr>
          <a:xfrm>
            <a:off x="1403994" y="206343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21" name="Google Shape;1521;p68"/>
          <p:cNvSpPr/>
          <p:nvPr/>
        </p:nvSpPr>
        <p:spPr>
          <a:xfrm>
            <a:off x="1546430" y="2063435"/>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22" name="Google Shape;1522;p68"/>
          <p:cNvSpPr/>
          <p:nvPr/>
        </p:nvSpPr>
        <p:spPr>
          <a:xfrm>
            <a:off x="1688866" y="2063430"/>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23" name="Google Shape;1523;p68"/>
          <p:cNvSpPr/>
          <p:nvPr/>
        </p:nvSpPr>
        <p:spPr>
          <a:xfrm>
            <a:off x="1831302" y="2063430"/>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24" name="Google Shape;1524;p68"/>
          <p:cNvSpPr/>
          <p:nvPr/>
        </p:nvSpPr>
        <p:spPr>
          <a:xfrm>
            <a:off x="1973738" y="2063430"/>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25" name="Google Shape;1525;p68"/>
          <p:cNvSpPr/>
          <p:nvPr/>
        </p:nvSpPr>
        <p:spPr>
          <a:xfrm>
            <a:off x="2116174" y="206342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26" name="Google Shape;1526;p68"/>
          <p:cNvSpPr/>
          <p:nvPr/>
        </p:nvSpPr>
        <p:spPr>
          <a:xfrm>
            <a:off x="834250" y="2241353"/>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27" name="Google Shape;1527;p68"/>
          <p:cNvSpPr/>
          <p:nvPr/>
        </p:nvSpPr>
        <p:spPr>
          <a:xfrm>
            <a:off x="976686" y="2241353"/>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28" name="Google Shape;1528;p68"/>
          <p:cNvSpPr/>
          <p:nvPr/>
        </p:nvSpPr>
        <p:spPr>
          <a:xfrm>
            <a:off x="1119122" y="2241348"/>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29" name="Google Shape;1529;p68"/>
          <p:cNvSpPr/>
          <p:nvPr/>
        </p:nvSpPr>
        <p:spPr>
          <a:xfrm>
            <a:off x="1261558" y="2241348"/>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30" name="Google Shape;1530;p68"/>
          <p:cNvSpPr/>
          <p:nvPr/>
        </p:nvSpPr>
        <p:spPr>
          <a:xfrm>
            <a:off x="1403994" y="2241348"/>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31" name="Google Shape;1531;p68"/>
          <p:cNvSpPr/>
          <p:nvPr/>
        </p:nvSpPr>
        <p:spPr>
          <a:xfrm>
            <a:off x="834250" y="2419267"/>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32" name="Google Shape;1532;p68"/>
          <p:cNvSpPr/>
          <p:nvPr/>
        </p:nvSpPr>
        <p:spPr>
          <a:xfrm>
            <a:off x="976686" y="2419267"/>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33" name="Google Shape;1533;p68"/>
          <p:cNvSpPr/>
          <p:nvPr/>
        </p:nvSpPr>
        <p:spPr>
          <a:xfrm>
            <a:off x="1119122" y="241926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34" name="Google Shape;1534;p68"/>
          <p:cNvSpPr/>
          <p:nvPr/>
        </p:nvSpPr>
        <p:spPr>
          <a:xfrm>
            <a:off x="1261558" y="2419262"/>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35" name="Google Shape;1535;p68"/>
          <p:cNvSpPr/>
          <p:nvPr/>
        </p:nvSpPr>
        <p:spPr>
          <a:xfrm>
            <a:off x="1403994" y="241926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36" name="Google Shape;1536;p68"/>
          <p:cNvSpPr/>
          <p:nvPr/>
        </p:nvSpPr>
        <p:spPr>
          <a:xfrm>
            <a:off x="1546430" y="241926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37" name="Google Shape;1537;p68"/>
          <p:cNvSpPr/>
          <p:nvPr/>
        </p:nvSpPr>
        <p:spPr>
          <a:xfrm>
            <a:off x="1688866" y="2419258"/>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38" name="Google Shape;1538;p68"/>
          <p:cNvSpPr/>
          <p:nvPr/>
        </p:nvSpPr>
        <p:spPr>
          <a:xfrm>
            <a:off x="1831302" y="2419258"/>
            <a:ext cx="127500" cy="1545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39" name="Google Shape;1539;p68"/>
          <p:cNvSpPr/>
          <p:nvPr/>
        </p:nvSpPr>
        <p:spPr>
          <a:xfrm>
            <a:off x="834250" y="2597180"/>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40" name="Google Shape;1540;p68"/>
          <p:cNvSpPr/>
          <p:nvPr/>
        </p:nvSpPr>
        <p:spPr>
          <a:xfrm>
            <a:off x="976686" y="2597180"/>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41" name="Google Shape;1541;p68"/>
          <p:cNvSpPr/>
          <p:nvPr/>
        </p:nvSpPr>
        <p:spPr>
          <a:xfrm>
            <a:off x="1119122" y="2597176"/>
            <a:ext cx="127500" cy="1545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42" name="Google Shape;1542;p68"/>
          <p:cNvSpPr/>
          <p:nvPr/>
        </p:nvSpPr>
        <p:spPr>
          <a:xfrm>
            <a:off x="1261558" y="259717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43" name="Google Shape;1543;p68"/>
          <p:cNvSpPr/>
          <p:nvPr/>
        </p:nvSpPr>
        <p:spPr>
          <a:xfrm>
            <a:off x="1403994" y="259717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44" name="Google Shape;1544;p68"/>
          <p:cNvSpPr/>
          <p:nvPr/>
        </p:nvSpPr>
        <p:spPr>
          <a:xfrm>
            <a:off x="1546430" y="2597176"/>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45" name="Google Shape;1545;p68"/>
          <p:cNvSpPr/>
          <p:nvPr/>
        </p:nvSpPr>
        <p:spPr>
          <a:xfrm>
            <a:off x="1688866" y="259717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46" name="Google Shape;1546;p68"/>
          <p:cNvSpPr/>
          <p:nvPr/>
        </p:nvSpPr>
        <p:spPr>
          <a:xfrm>
            <a:off x="1831302" y="2597171"/>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47" name="Google Shape;1547;p68"/>
          <p:cNvSpPr/>
          <p:nvPr/>
        </p:nvSpPr>
        <p:spPr>
          <a:xfrm>
            <a:off x="1973738" y="259717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48" name="Google Shape;1548;p68"/>
          <p:cNvSpPr/>
          <p:nvPr/>
        </p:nvSpPr>
        <p:spPr>
          <a:xfrm>
            <a:off x="2116174" y="2597167"/>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49" name="Google Shape;1549;p68"/>
          <p:cNvSpPr/>
          <p:nvPr/>
        </p:nvSpPr>
        <p:spPr>
          <a:xfrm>
            <a:off x="834250" y="1885489"/>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50" name="Google Shape;1550;p68"/>
          <p:cNvSpPr/>
          <p:nvPr/>
        </p:nvSpPr>
        <p:spPr>
          <a:xfrm>
            <a:off x="976686" y="1885489"/>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51" name="Google Shape;1551;p68"/>
          <p:cNvSpPr/>
          <p:nvPr/>
        </p:nvSpPr>
        <p:spPr>
          <a:xfrm>
            <a:off x="1119122" y="188548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52" name="Google Shape;1552;p68"/>
          <p:cNvSpPr/>
          <p:nvPr/>
        </p:nvSpPr>
        <p:spPr>
          <a:xfrm>
            <a:off x="1261558" y="1885485"/>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53" name="Google Shape;1553;p68"/>
          <p:cNvSpPr/>
          <p:nvPr/>
        </p:nvSpPr>
        <p:spPr>
          <a:xfrm>
            <a:off x="1403994" y="188548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54" name="Google Shape;1554;p68"/>
          <p:cNvSpPr/>
          <p:nvPr/>
        </p:nvSpPr>
        <p:spPr>
          <a:xfrm>
            <a:off x="1546430" y="1885485"/>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55" name="Google Shape;1555;p68"/>
          <p:cNvSpPr/>
          <p:nvPr/>
        </p:nvSpPr>
        <p:spPr>
          <a:xfrm>
            <a:off x="1688866" y="1885480"/>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56" name="Google Shape;1556;p68"/>
          <p:cNvSpPr/>
          <p:nvPr/>
        </p:nvSpPr>
        <p:spPr>
          <a:xfrm>
            <a:off x="1831302" y="1885480"/>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57" name="Google Shape;1557;p68"/>
          <p:cNvSpPr/>
          <p:nvPr/>
        </p:nvSpPr>
        <p:spPr>
          <a:xfrm>
            <a:off x="1973738" y="1885480"/>
            <a:ext cx="127500" cy="1545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58" name="Google Shape;1558;p68"/>
          <p:cNvSpPr/>
          <p:nvPr/>
        </p:nvSpPr>
        <p:spPr>
          <a:xfrm>
            <a:off x="2116174" y="188547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59" name="Google Shape;1559;p68"/>
          <p:cNvSpPr/>
          <p:nvPr/>
        </p:nvSpPr>
        <p:spPr>
          <a:xfrm>
            <a:off x="834250" y="1707555"/>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60" name="Google Shape;1560;p68"/>
          <p:cNvSpPr/>
          <p:nvPr/>
        </p:nvSpPr>
        <p:spPr>
          <a:xfrm>
            <a:off x="976686" y="170755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61" name="Google Shape;1561;p68"/>
          <p:cNvSpPr/>
          <p:nvPr/>
        </p:nvSpPr>
        <p:spPr>
          <a:xfrm>
            <a:off x="1119122" y="17075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62" name="Google Shape;1562;p68"/>
          <p:cNvSpPr/>
          <p:nvPr/>
        </p:nvSpPr>
        <p:spPr>
          <a:xfrm>
            <a:off x="1261558" y="17075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63" name="Google Shape;1563;p68"/>
          <p:cNvSpPr/>
          <p:nvPr/>
        </p:nvSpPr>
        <p:spPr>
          <a:xfrm>
            <a:off x="1403994" y="17075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64" name="Google Shape;1564;p68"/>
          <p:cNvSpPr/>
          <p:nvPr/>
        </p:nvSpPr>
        <p:spPr>
          <a:xfrm>
            <a:off x="1546430" y="17075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65" name="Google Shape;1565;p68"/>
          <p:cNvSpPr/>
          <p:nvPr/>
        </p:nvSpPr>
        <p:spPr>
          <a:xfrm>
            <a:off x="1688866" y="170754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66" name="Google Shape;1566;p68"/>
          <p:cNvSpPr/>
          <p:nvPr/>
        </p:nvSpPr>
        <p:spPr>
          <a:xfrm>
            <a:off x="1831302" y="1707546"/>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67" name="Google Shape;1567;p68"/>
          <p:cNvSpPr/>
          <p:nvPr/>
        </p:nvSpPr>
        <p:spPr>
          <a:xfrm>
            <a:off x="1973738" y="1707546"/>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68" name="Google Shape;1568;p68"/>
          <p:cNvSpPr/>
          <p:nvPr/>
        </p:nvSpPr>
        <p:spPr>
          <a:xfrm>
            <a:off x="2116174" y="170754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69" name="Google Shape;1569;p68"/>
          <p:cNvSpPr/>
          <p:nvPr/>
        </p:nvSpPr>
        <p:spPr>
          <a:xfrm>
            <a:off x="2258594" y="17075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70" name="Google Shape;1570;p68"/>
          <p:cNvSpPr/>
          <p:nvPr/>
        </p:nvSpPr>
        <p:spPr>
          <a:xfrm>
            <a:off x="2401030" y="1707551"/>
            <a:ext cx="127500" cy="1545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71" name="Google Shape;1571;p68"/>
          <p:cNvSpPr/>
          <p:nvPr/>
        </p:nvSpPr>
        <p:spPr>
          <a:xfrm>
            <a:off x="2543466" y="170754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72" name="Google Shape;1572;p68"/>
          <p:cNvSpPr/>
          <p:nvPr/>
        </p:nvSpPr>
        <p:spPr>
          <a:xfrm>
            <a:off x="2685902" y="1707546"/>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73" name="Google Shape;1573;p68"/>
          <p:cNvSpPr/>
          <p:nvPr/>
        </p:nvSpPr>
        <p:spPr>
          <a:xfrm>
            <a:off x="2828338" y="1707546"/>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74" name="Google Shape;1574;p68"/>
          <p:cNvSpPr/>
          <p:nvPr/>
        </p:nvSpPr>
        <p:spPr>
          <a:xfrm>
            <a:off x="2970774" y="170754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75" name="Google Shape;1575;p68"/>
          <p:cNvSpPr/>
          <p:nvPr/>
        </p:nvSpPr>
        <p:spPr>
          <a:xfrm>
            <a:off x="834250" y="1529589"/>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76" name="Google Shape;1576;p68"/>
          <p:cNvSpPr/>
          <p:nvPr/>
        </p:nvSpPr>
        <p:spPr>
          <a:xfrm>
            <a:off x="976686" y="1529589"/>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77" name="Google Shape;1577;p68"/>
          <p:cNvSpPr/>
          <p:nvPr/>
        </p:nvSpPr>
        <p:spPr>
          <a:xfrm>
            <a:off x="834250" y="3486739"/>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78" name="Google Shape;1578;p68"/>
          <p:cNvSpPr/>
          <p:nvPr/>
        </p:nvSpPr>
        <p:spPr>
          <a:xfrm>
            <a:off x="834250" y="4020539"/>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79" name="Google Shape;1579;p68"/>
          <p:cNvSpPr/>
          <p:nvPr/>
        </p:nvSpPr>
        <p:spPr>
          <a:xfrm>
            <a:off x="976686" y="4020539"/>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80" name="Google Shape;1580;p68"/>
          <p:cNvSpPr/>
          <p:nvPr/>
        </p:nvSpPr>
        <p:spPr>
          <a:xfrm>
            <a:off x="1119122" y="4020535"/>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81" name="Google Shape;1581;p68"/>
          <p:cNvSpPr/>
          <p:nvPr/>
        </p:nvSpPr>
        <p:spPr>
          <a:xfrm>
            <a:off x="1261558" y="4020535"/>
            <a:ext cx="127500" cy="1545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82" name="Google Shape;1582;p68"/>
          <p:cNvSpPr/>
          <p:nvPr/>
        </p:nvSpPr>
        <p:spPr>
          <a:xfrm>
            <a:off x="1403994" y="402053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83" name="Google Shape;1583;p68"/>
          <p:cNvSpPr/>
          <p:nvPr/>
        </p:nvSpPr>
        <p:spPr>
          <a:xfrm>
            <a:off x="1546430" y="4020535"/>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84" name="Google Shape;1584;p68"/>
          <p:cNvSpPr/>
          <p:nvPr/>
        </p:nvSpPr>
        <p:spPr>
          <a:xfrm>
            <a:off x="1688866" y="4020530"/>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85" name="Google Shape;1585;p68"/>
          <p:cNvSpPr/>
          <p:nvPr/>
        </p:nvSpPr>
        <p:spPr>
          <a:xfrm>
            <a:off x="1831302" y="4020530"/>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86" name="Google Shape;1586;p68"/>
          <p:cNvSpPr/>
          <p:nvPr/>
        </p:nvSpPr>
        <p:spPr>
          <a:xfrm>
            <a:off x="1973738" y="4020530"/>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87" name="Google Shape;1587;p68"/>
          <p:cNvSpPr/>
          <p:nvPr/>
        </p:nvSpPr>
        <p:spPr>
          <a:xfrm>
            <a:off x="2116174" y="402052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88" name="Google Shape;1588;p68"/>
          <p:cNvSpPr/>
          <p:nvPr/>
        </p:nvSpPr>
        <p:spPr>
          <a:xfrm>
            <a:off x="834250" y="3842589"/>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89" name="Google Shape;1589;p68"/>
          <p:cNvSpPr/>
          <p:nvPr/>
        </p:nvSpPr>
        <p:spPr>
          <a:xfrm>
            <a:off x="976686" y="3842589"/>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90" name="Google Shape;1590;p68"/>
          <p:cNvSpPr/>
          <p:nvPr/>
        </p:nvSpPr>
        <p:spPr>
          <a:xfrm>
            <a:off x="1119122" y="384258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91" name="Google Shape;1591;p68"/>
          <p:cNvSpPr/>
          <p:nvPr/>
        </p:nvSpPr>
        <p:spPr>
          <a:xfrm>
            <a:off x="1261558" y="3842585"/>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92" name="Google Shape;1592;p68"/>
          <p:cNvSpPr/>
          <p:nvPr/>
        </p:nvSpPr>
        <p:spPr>
          <a:xfrm>
            <a:off x="1403994" y="384258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93" name="Google Shape;1593;p68"/>
          <p:cNvSpPr/>
          <p:nvPr/>
        </p:nvSpPr>
        <p:spPr>
          <a:xfrm>
            <a:off x="1546430" y="3842585"/>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94" name="Google Shape;1594;p68"/>
          <p:cNvSpPr/>
          <p:nvPr/>
        </p:nvSpPr>
        <p:spPr>
          <a:xfrm>
            <a:off x="1688866" y="3842580"/>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95" name="Google Shape;1595;p68"/>
          <p:cNvSpPr/>
          <p:nvPr/>
        </p:nvSpPr>
        <p:spPr>
          <a:xfrm>
            <a:off x="1831302" y="3842580"/>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96" name="Google Shape;1596;p68"/>
          <p:cNvSpPr/>
          <p:nvPr/>
        </p:nvSpPr>
        <p:spPr>
          <a:xfrm>
            <a:off x="1973738" y="3842580"/>
            <a:ext cx="127500" cy="1545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97" name="Google Shape;1597;p68"/>
          <p:cNvSpPr/>
          <p:nvPr/>
        </p:nvSpPr>
        <p:spPr>
          <a:xfrm>
            <a:off x="2116174" y="384257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98" name="Google Shape;1598;p68"/>
          <p:cNvSpPr/>
          <p:nvPr/>
        </p:nvSpPr>
        <p:spPr>
          <a:xfrm>
            <a:off x="834250" y="3664655"/>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99" name="Google Shape;1599;p68"/>
          <p:cNvSpPr/>
          <p:nvPr/>
        </p:nvSpPr>
        <p:spPr>
          <a:xfrm>
            <a:off x="976686" y="366465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00" name="Google Shape;1600;p68"/>
          <p:cNvSpPr/>
          <p:nvPr/>
        </p:nvSpPr>
        <p:spPr>
          <a:xfrm>
            <a:off x="1119122" y="36646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01" name="Google Shape;1601;p68"/>
          <p:cNvSpPr/>
          <p:nvPr/>
        </p:nvSpPr>
        <p:spPr>
          <a:xfrm>
            <a:off x="1261558" y="36646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02" name="Google Shape;1602;p68"/>
          <p:cNvSpPr/>
          <p:nvPr/>
        </p:nvSpPr>
        <p:spPr>
          <a:xfrm>
            <a:off x="1403994" y="36646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03" name="Google Shape;1603;p68"/>
          <p:cNvSpPr/>
          <p:nvPr/>
        </p:nvSpPr>
        <p:spPr>
          <a:xfrm>
            <a:off x="1546430" y="36646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04" name="Google Shape;1604;p68"/>
          <p:cNvSpPr/>
          <p:nvPr/>
        </p:nvSpPr>
        <p:spPr>
          <a:xfrm>
            <a:off x="1688866" y="366464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05" name="Google Shape;1605;p68"/>
          <p:cNvSpPr/>
          <p:nvPr/>
        </p:nvSpPr>
        <p:spPr>
          <a:xfrm>
            <a:off x="1831302" y="3664646"/>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06" name="Google Shape;1606;p68"/>
          <p:cNvSpPr/>
          <p:nvPr/>
        </p:nvSpPr>
        <p:spPr>
          <a:xfrm>
            <a:off x="1973738" y="3664646"/>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07" name="Google Shape;1607;p68"/>
          <p:cNvSpPr/>
          <p:nvPr/>
        </p:nvSpPr>
        <p:spPr>
          <a:xfrm>
            <a:off x="2116174" y="366464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08" name="Google Shape;1608;p68"/>
          <p:cNvSpPr/>
          <p:nvPr/>
        </p:nvSpPr>
        <p:spPr>
          <a:xfrm>
            <a:off x="2258594" y="36646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09" name="Google Shape;1609;p68"/>
          <p:cNvSpPr/>
          <p:nvPr/>
        </p:nvSpPr>
        <p:spPr>
          <a:xfrm>
            <a:off x="2401030" y="3664651"/>
            <a:ext cx="127500" cy="1545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10" name="Google Shape;1610;p68"/>
          <p:cNvSpPr/>
          <p:nvPr/>
        </p:nvSpPr>
        <p:spPr>
          <a:xfrm>
            <a:off x="2543466" y="366464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11" name="Google Shape;1611;p68"/>
          <p:cNvSpPr/>
          <p:nvPr/>
        </p:nvSpPr>
        <p:spPr>
          <a:xfrm>
            <a:off x="2685902" y="3664646"/>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12" name="Google Shape;1612;p68"/>
          <p:cNvSpPr/>
          <p:nvPr/>
        </p:nvSpPr>
        <p:spPr>
          <a:xfrm>
            <a:off x="2828338" y="3664646"/>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13" name="Google Shape;1613;p68"/>
          <p:cNvSpPr/>
          <p:nvPr/>
        </p:nvSpPr>
        <p:spPr>
          <a:xfrm>
            <a:off x="2970774" y="366464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7" name="Shape 1617"/>
        <p:cNvGrpSpPr/>
        <p:nvPr/>
      </p:nvGrpSpPr>
      <p:grpSpPr>
        <a:xfrm>
          <a:off x="0" y="0"/>
          <a:ext cx="0" cy="0"/>
          <a:chOff x="0" y="0"/>
          <a:chExt cx="0" cy="0"/>
        </a:xfrm>
      </p:grpSpPr>
      <p:sp>
        <p:nvSpPr>
          <p:cNvPr id="1618" name="Google Shape;1618;p6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Tasks: Task Abstraction</a:t>
            </a:r>
            <a:endParaRPr/>
          </a:p>
        </p:txBody>
      </p:sp>
      <p:sp>
        <p:nvSpPr>
          <p:cNvPr id="1619" name="Google Shape;1619;p69"/>
          <p:cNvSpPr txBox="1"/>
          <p:nvPr>
            <p:ph idx="2" type="body"/>
          </p:nvPr>
        </p:nvSpPr>
        <p:spPr>
          <a:xfrm>
            <a:off x="4338875" y="1152475"/>
            <a:ext cx="44934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AutoNum type="arabicPeriod"/>
            </a:pPr>
            <a:r>
              <a:rPr b="1" lang="en"/>
              <a:t>Identify:</a:t>
            </a:r>
            <a:r>
              <a:rPr lang="en"/>
              <a:t> Find some set of sequences that constitutes interesting </a:t>
            </a:r>
            <a:r>
              <a:rPr i="1" lang="en"/>
              <a:t>behavior</a:t>
            </a:r>
            <a:br>
              <a:rPr lang="en"/>
            </a:br>
            <a:endParaRPr/>
          </a:p>
          <a:p>
            <a:pPr indent="-317500" lvl="0" marL="457200" rtl="0" algn="l">
              <a:spcBef>
                <a:spcPts val="0"/>
              </a:spcBef>
              <a:spcAft>
                <a:spcPts val="0"/>
              </a:spcAft>
              <a:buSzPts val="1400"/>
              <a:buAutoNum type="arabicPeriod"/>
            </a:pPr>
            <a:r>
              <a:rPr b="1" lang="en"/>
              <a:t>Drilldown: </a:t>
            </a:r>
            <a:r>
              <a:rPr lang="en"/>
              <a:t>Distinguish more specific</a:t>
            </a:r>
            <a:r>
              <a:rPr i="1" lang="en"/>
              <a:t> behaviors </a:t>
            </a:r>
            <a:r>
              <a:rPr lang="en"/>
              <a:t>to further partition a segment previously defined by looser constraints</a:t>
            </a:r>
            <a:br>
              <a:rPr lang="en"/>
            </a:br>
            <a:endParaRPr b="1" sz="1000"/>
          </a:p>
        </p:txBody>
      </p:sp>
      <p:sp>
        <p:nvSpPr>
          <p:cNvPr id="1620" name="Google Shape;1620;p6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621" name="Google Shape;1621;p69"/>
          <p:cNvSpPr/>
          <p:nvPr/>
        </p:nvSpPr>
        <p:spPr>
          <a:xfrm>
            <a:off x="787250" y="1461425"/>
            <a:ext cx="2500500" cy="29364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69"/>
          <p:cNvSpPr/>
          <p:nvPr/>
        </p:nvSpPr>
        <p:spPr>
          <a:xfrm>
            <a:off x="834250" y="2775114"/>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23" name="Google Shape;1623;p69"/>
          <p:cNvSpPr/>
          <p:nvPr/>
        </p:nvSpPr>
        <p:spPr>
          <a:xfrm>
            <a:off x="976686" y="2775114"/>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24" name="Google Shape;1624;p69"/>
          <p:cNvSpPr/>
          <p:nvPr/>
        </p:nvSpPr>
        <p:spPr>
          <a:xfrm>
            <a:off x="1119122" y="2775110"/>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25" name="Google Shape;1625;p69"/>
          <p:cNvSpPr/>
          <p:nvPr/>
        </p:nvSpPr>
        <p:spPr>
          <a:xfrm>
            <a:off x="1261558" y="2775110"/>
            <a:ext cx="127500" cy="1545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26" name="Google Shape;1626;p69"/>
          <p:cNvSpPr/>
          <p:nvPr/>
        </p:nvSpPr>
        <p:spPr>
          <a:xfrm>
            <a:off x="1403994" y="2775110"/>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27" name="Google Shape;1627;p69"/>
          <p:cNvSpPr/>
          <p:nvPr/>
        </p:nvSpPr>
        <p:spPr>
          <a:xfrm>
            <a:off x="1546430" y="2775110"/>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28" name="Google Shape;1628;p69"/>
          <p:cNvSpPr/>
          <p:nvPr/>
        </p:nvSpPr>
        <p:spPr>
          <a:xfrm>
            <a:off x="1688866" y="277510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29" name="Google Shape;1629;p69"/>
          <p:cNvSpPr/>
          <p:nvPr/>
        </p:nvSpPr>
        <p:spPr>
          <a:xfrm>
            <a:off x="1831302" y="2775105"/>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30" name="Google Shape;1630;p69"/>
          <p:cNvSpPr/>
          <p:nvPr/>
        </p:nvSpPr>
        <p:spPr>
          <a:xfrm>
            <a:off x="1973738" y="2775105"/>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31" name="Google Shape;1631;p69"/>
          <p:cNvSpPr/>
          <p:nvPr/>
        </p:nvSpPr>
        <p:spPr>
          <a:xfrm>
            <a:off x="2116174" y="277510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32" name="Google Shape;1632;p69"/>
          <p:cNvSpPr/>
          <p:nvPr/>
        </p:nvSpPr>
        <p:spPr>
          <a:xfrm>
            <a:off x="834250" y="2953028"/>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33" name="Google Shape;1633;p69"/>
          <p:cNvSpPr/>
          <p:nvPr/>
        </p:nvSpPr>
        <p:spPr>
          <a:xfrm>
            <a:off x="976686" y="2953028"/>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34" name="Google Shape;1634;p69"/>
          <p:cNvSpPr/>
          <p:nvPr/>
        </p:nvSpPr>
        <p:spPr>
          <a:xfrm>
            <a:off x="1119122" y="2953023"/>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35" name="Google Shape;1635;p69"/>
          <p:cNvSpPr/>
          <p:nvPr/>
        </p:nvSpPr>
        <p:spPr>
          <a:xfrm>
            <a:off x="1261558" y="2953023"/>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36" name="Google Shape;1636;p69"/>
          <p:cNvSpPr/>
          <p:nvPr/>
        </p:nvSpPr>
        <p:spPr>
          <a:xfrm>
            <a:off x="1403994" y="2953023"/>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37" name="Google Shape;1637;p69"/>
          <p:cNvSpPr/>
          <p:nvPr/>
        </p:nvSpPr>
        <p:spPr>
          <a:xfrm>
            <a:off x="834250" y="3130942"/>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38" name="Google Shape;1638;p69"/>
          <p:cNvSpPr/>
          <p:nvPr/>
        </p:nvSpPr>
        <p:spPr>
          <a:xfrm>
            <a:off x="976686" y="3130942"/>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39" name="Google Shape;1639;p69"/>
          <p:cNvSpPr/>
          <p:nvPr/>
        </p:nvSpPr>
        <p:spPr>
          <a:xfrm>
            <a:off x="1119122" y="3130937"/>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40" name="Google Shape;1640;p69"/>
          <p:cNvSpPr/>
          <p:nvPr/>
        </p:nvSpPr>
        <p:spPr>
          <a:xfrm>
            <a:off x="1261558" y="3130937"/>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41" name="Google Shape;1641;p69"/>
          <p:cNvSpPr/>
          <p:nvPr/>
        </p:nvSpPr>
        <p:spPr>
          <a:xfrm>
            <a:off x="1403994" y="3130937"/>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42" name="Google Shape;1642;p69"/>
          <p:cNvSpPr/>
          <p:nvPr/>
        </p:nvSpPr>
        <p:spPr>
          <a:xfrm>
            <a:off x="1546430" y="3130937"/>
            <a:ext cx="127500" cy="1545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43" name="Google Shape;1643;p69"/>
          <p:cNvSpPr/>
          <p:nvPr/>
        </p:nvSpPr>
        <p:spPr>
          <a:xfrm>
            <a:off x="1688866" y="3130933"/>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44" name="Google Shape;1644;p69"/>
          <p:cNvSpPr/>
          <p:nvPr/>
        </p:nvSpPr>
        <p:spPr>
          <a:xfrm>
            <a:off x="834250" y="3308855"/>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45" name="Google Shape;1645;p69"/>
          <p:cNvSpPr/>
          <p:nvPr/>
        </p:nvSpPr>
        <p:spPr>
          <a:xfrm>
            <a:off x="976686" y="330885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46" name="Google Shape;1646;p69"/>
          <p:cNvSpPr/>
          <p:nvPr/>
        </p:nvSpPr>
        <p:spPr>
          <a:xfrm>
            <a:off x="1119122" y="33088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47" name="Google Shape;1647;p69"/>
          <p:cNvSpPr/>
          <p:nvPr/>
        </p:nvSpPr>
        <p:spPr>
          <a:xfrm>
            <a:off x="1261558" y="3308851"/>
            <a:ext cx="127500" cy="1545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48" name="Google Shape;1648;p69"/>
          <p:cNvSpPr/>
          <p:nvPr/>
        </p:nvSpPr>
        <p:spPr>
          <a:xfrm>
            <a:off x="1403994" y="33088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49" name="Google Shape;1649;p69"/>
          <p:cNvSpPr/>
          <p:nvPr/>
        </p:nvSpPr>
        <p:spPr>
          <a:xfrm>
            <a:off x="1546430" y="3308851"/>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50" name="Google Shape;1650;p69"/>
          <p:cNvSpPr/>
          <p:nvPr/>
        </p:nvSpPr>
        <p:spPr>
          <a:xfrm>
            <a:off x="1688866" y="330884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51" name="Google Shape;1651;p69"/>
          <p:cNvSpPr/>
          <p:nvPr/>
        </p:nvSpPr>
        <p:spPr>
          <a:xfrm>
            <a:off x="1831302" y="3308846"/>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52" name="Google Shape;1652;p69"/>
          <p:cNvSpPr/>
          <p:nvPr/>
        </p:nvSpPr>
        <p:spPr>
          <a:xfrm>
            <a:off x="1973738" y="3308846"/>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53" name="Google Shape;1653;p69"/>
          <p:cNvSpPr/>
          <p:nvPr/>
        </p:nvSpPr>
        <p:spPr>
          <a:xfrm>
            <a:off x="2116174" y="330884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1654" name="Google Shape;1654;p69"/>
          <p:cNvGrpSpPr/>
          <p:nvPr/>
        </p:nvGrpSpPr>
        <p:grpSpPr>
          <a:xfrm>
            <a:off x="834250" y="4253648"/>
            <a:ext cx="234765" cy="45900"/>
            <a:chOff x="834250" y="3304948"/>
            <a:chExt cx="234765" cy="45900"/>
          </a:xfrm>
        </p:grpSpPr>
        <p:sp>
          <p:nvSpPr>
            <p:cNvPr id="1655" name="Google Shape;1655;p69"/>
            <p:cNvSpPr/>
            <p:nvPr/>
          </p:nvSpPr>
          <p:spPr>
            <a:xfrm>
              <a:off x="834250" y="3304948"/>
              <a:ext cx="44700" cy="459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69"/>
            <p:cNvSpPr/>
            <p:nvPr/>
          </p:nvSpPr>
          <p:spPr>
            <a:xfrm>
              <a:off x="929282" y="3304948"/>
              <a:ext cx="44700" cy="459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69"/>
            <p:cNvSpPr/>
            <p:nvPr/>
          </p:nvSpPr>
          <p:spPr>
            <a:xfrm>
              <a:off x="1024315" y="3304948"/>
              <a:ext cx="44700" cy="459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58" name="Google Shape;1658;p69"/>
          <p:cNvSpPr txBox="1"/>
          <p:nvPr/>
        </p:nvSpPr>
        <p:spPr>
          <a:xfrm>
            <a:off x="787250" y="1183800"/>
            <a:ext cx="2500500" cy="26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Segment</a:t>
            </a:r>
            <a:endParaRPr/>
          </a:p>
        </p:txBody>
      </p:sp>
      <p:sp>
        <p:nvSpPr>
          <p:cNvPr id="1659" name="Google Shape;1659;p69"/>
          <p:cNvSpPr/>
          <p:nvPr/>
        </p:nvSpPr>
        <p:spPr>
          <a:xfrm>
            <a:off x="834250" y="2063439"/>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60" name="Google Shape;1660;p69"/>
          <p:cNvSpPr/>
          <p:nvPr/>
        </p:nvSpPr>
        <p:spPr>
          <a:xfrm>
            <a:off x="976686" y="2063439"/>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61" name="Google Shape;1661;p69"/>
          <p:cNvSpPr/>
          <p:nvPr/>
        </p:nvSpPr>
        <p:spPr>
          <a:xfrm>
            <a:off x="1119122" y="2063435"/>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62" name="Google Shape;1662;p69"/>
          <p:cNvSpPr/>
          <p:nvPr/>
        </p:nvSpPr>
        <p:spPr>
          <a:xfrm>
            <a:off x="1261558" y="2063435"/>
            <a:ext cx="127500" cy="1545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63" name="Google Shape;1663;p69"/>
          <p:cNvSpPr/>
          <p:nvPr/>
        </p:nvSpPr>
        <p:spPr>
          <a:xfrm>
            <a:off x="1403994" y="206343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64" name="Google Shape;1664;p69"/>
          <p:cNvSpPr/>
          <p:nvPr/>
        </p:nvSpPr>
        <p:spPr>
          <a:xfrm>
            <a:off x="1546430" y="2063435"/>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65" name="Google Shape;1665;p69"/>
          <p:cNvSpPr/>
          <p:nvPr/>
        </p:nvSpPr>
        <p:spPr>
          <a:xfrm>
            <a:off x="1688866" y="2063430"/>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66" name="Google Shape;1666;p69"/>
          <p:cNvSpPr/>
          <p:nvPr/>
        </p:nvSpPr>
        <p:spPr>
          <a:xfrm>
            <a:off x="1831302" y="2063430"/>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67" name="Google Shape;1667;p69"/>
          <p:cNvSpPr/>
          <p:nvPr/>
        </p:nvSpPr>
        <p:spPr>
          <a:xfrm>
            <a:off x="1973738" y="2063430"/>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68" name="Google Shape;1668;p69"/>
          <p:cNvSpPr/>
          <p:nvPr/>
        </p:nvSpPr>
        <p:spPr>
          <a:xfrm>
            <a:off x="2116174" y="206342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69" name="Google Shape;1669;p69"/>
          <p:cNvSpPr/>
          <p:nvPr/>
        </p:nvSpPr>
        <p:spPr>
          <a:xfrm>
            <a:off x="834250" y="2241353"/>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70" name="Google Shape;1670;p69"/>
          <p:cNvSpPr/>
          <p:nvPr/>
        </p:nvSpPr>
        <p:spPr>
          <a:xfrm>
            <a:off x="976686" y="2241353"/>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71" name="Google Shape;1671;p69"/>
          <p:cNvSpPr/>
          <p:nvPr/>
        </p:nvSpPr>
        <p:spPr>
          <a:xfrm>
            <a:off x="1119122" y="2241348"/>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72" name="Google Shape;1672;p69"/>
          <p:cNvSpPr/>
          <p:nvPr/>
        </p:nvSpPr>
        <p:spPr>
          <a:xfrm>
            <a:off x="1261558" y="2241348"/>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73" name="Google Shape;1673;p69"/>
          <p:cNvSpPr/>
          <p:nvPr/>
        </p:nvSpPr>
        <p:spPr>
          <a:xfrm>
            <a:off x="1403994" y="2241348"/>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74" name="Google Shape;1674;p69"/>
          <p:cNvSpPr/>
          <p:nvPr/>
        </p:nvSpPr>
        <p:spPr>
          <a:xfrm>
            <a:off x="834250" y="2419267"/>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75" name="Google Shape;1675;p69"/>
          <p:cNvSpPr/>
          <p:nvPr/>
        </p:nvSpPr>
        <p:spPr>
          <a:xfrm>
            <a:off x="976686" y="2419267"/>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76" name="Google Shape;1676;p69"/>
          <p:cNvSpPr/>
          <p:nvPr/>
        </p:nvSpPr>
        <p:spPr>
          <a:xfrm>
            <a:off x="1119122" y="241926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77" name="Google Shape;1677;p69"/>
          <p:cNvSpPr/>
          <p:nvPr/>
        </p:nvSpPr>
        <p:spPr>
          <a:xfrm>
            <a:off x="1261558" y="2419262"/>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78" name="Google Shape;1678;p69"/>
          <p:cNvSpPr/>
          <p:nvPr/>
        </p:nvSpPr>
        <p:spPr>
          <a:xfrm>
            <a:off x="1403994" y="241926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79" name="Google Shape;1679;p69"/>
          <p:cNvSpPr/>
          <p:nvPr/>
        </p:nvSpPr>
        <p:spPr>
          <a:xfrm>
            <a:off x="1546430" y="241926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80" name="Google Shape;1680;p69"/>
          <p:cNvSpPr/>
          <p:nvPr/>
        </p:nvSpPr>
        <p:spPr>
          <a:xfrm>
            <a:off x="1688866" y="2419258"/>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81" name="Google Shape;1681;p69"/>
          <p:cNvSpPr/>
          <p:nvPr/>
        </p:nvSpPr>
        <p:spPr>
          <a:xfrm>
            <a:off x="1831302" y="2419258"/>
            <a:ext cx="127500" cy="1545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82" name="Google Shape;1682;p69"/>
          <p:cNvSpPr/>
          <p:nvPr/>
        </p:nvSpPr>
        <p:spPr>
          <a:xfrm>
            <a:off x="834250" y="2597180"/>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83" name="Google Shape;1683;p69"/>
          <p:cNvSpPr/>
          <p:nvPr/>
        </p:nvSpPr>
        <p:spPr>
          <a:xfrm>
            <a:off x="976686" y="2597180"/>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84" name="Google Shape;1684;p69"/>
          <p:cNvSpPr/>
          <p:nvPr/>
        </p:nvSpPr>
        <p:spPr>
          <a:xfrm>
            <a:off x="1119122" y="2597176"/>
            <a:ext cx="127500" cy="1545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85" name="Google Shape;1685;p69"/>
          <p:cNvSpPr/>
          <p:nvPr/>
        </p:nvSpPr>
        <p:spPr>
          <a:xfrm>
            <a:off x="1261558" y="259717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86" name="Google Shape;1686;p69"/>
          <p:cNvSpPr/>
          <p:nvPr/>
        </p:nvSpPr>
        <p:spPr>
          <a:xfrm>
            <a:off x="1403994" y="259717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87" name="Google Shape;1687;p69"/>
          <p:cNvSpPr/>
          <p:nvPr/>
        </p:nvSpPr>
        <p:spPr>
          <a:xfrm>
            <a:off x="1546430" y="2597176"/>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88" name="Google Shape;1688;p69"/>
          <p:cNvSpPr/>
          <p:nvPr/>
        </p:nvSpPr>
        <p:spPr>
          <a:xfrm>
            <a:off x="1688866" y="259717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89" name="Google Shape;1689;p69"/>
          <p:cNvSpPr/>
          <p:nvPr/>
        </p:nvSpPr>
        <p:spPr>
          <a:xfrm>
            <a:off x="1831302" y="2597171"/>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90" name="Google Shape;1690;p69"/>
          <p:cNvSpPr/>
          <p:nvPr/>
        </p:nvSpPr>
        <p:spPr>
          <a:xfrm>
            <a:off x="1973738" y="259717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91" name="Google Shape;1691;p69"/>
          <p:cNvSpPr/>
          <p:nvPr/>
        </p:nvSpPr>
        <p:spPr>
          <a:xfrm>
            <a:off x="2116174" y="2597167"/>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92" name="Google Shape;1692;p69"/>
          <p:cNvSpPr/>
          <p:nvPr/>
        </p:nvSpPr>
        <p:spPr>
          <a:xfrm>
            <a:off x="834250" y="1885489"/>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93" name="Google Shape;1693;p69"/>
          <p:cNvSpPr/>
          <p:nvPr/>
        </p:nvSpPr>
        <p:spPr>
          <a:xfrm>
            <a:off x="976686" y="1885489"/>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94" name="Google Shape;1694;p69"/>
          <p:cNvSpPr/>
          <p:nvPr/>
        </p:nvSpPr>
        <p:spPr>
          <a:xfrm>
            <a:off x="1119122" y="188548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95" name="Google Shape;1695;p69"/>
          <p:cNvSpPr/>
          <p:nvPr/>
        </p:nvSpPr>
        <p:spPr>
          <a:xfrm>
            <a:off x="1261558" y="1885485"/>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96" name="Google Shape;1696;p69"/>
          <p:cNvSpPr/>
          <p:nvPr/>
        </p:nvSpPr>
        <p:spPr>
          <a:xfrm>
            <a:off x="1403994" y="188548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97" name="Google Shape;1697;p69"/>
          <p:cNvSpPr/>
          <p:nvPr/>
        </p:nvSpPr>
        <p:spPr>
          <a:xfrm>
            <a:off x="1546430" y="1885485"/>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98" name="Google Shape;1698;p69"/>
          <p:cNvSpPr/>
          <p:nvPr/>
        </p:nvSpPr>
        <p:spPr>
          <a:xfrm>
            <a:off x="1688866" y="1885480"/>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99" name="Google Shape;1699;p69"/>
          <p:cNvSpPr/>
          <p:nvPr/>
        </p:nvSpPr>
        <p:spPr>
          <a:xfrm>
            <a:off x="1831302" y="1885480"/>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00" name="Google Shape;1700;p69"/>
          <p:cNvSpPr/>
          <p:nvPr/>
        </p:nvSpPr>
        <p:spPr>
          <a:xfrm>
            <a:off x="1973738" y="1885480"/>
            <a:ext cx="127500" cy="1545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01" name="Google Shape;1701;p69"/>
          <p:cNvSpPr/>
          <p:nvPr/>
        </p:nvSpPr>
        <p:spPr>
          <a:xfrm>
            <a:off x="2116174" y="188547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02" name="Google Shape;1702;p69"/>
          <p:cNvSpPr/>
          <p:nvPr/>
        </p:nvSpPr>
        <p:spPr>
          <a:xfrm>
            <a:off x="834250" y="1707555"/>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03" name="Google Shape;1703;p69"/>
          <p:cNvSpPr/>
          <p:nvPr/>
        </p:nvSpPr>
        <p:spPr>
          <a:xfrm>
            <a:off x="976686" y="170755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04" name="Google Shape;1704;p69"/>
          <p:cNvSpPr/>
          <p:nvPr/>
        </p:nvSpPr>
        <p:spPr>
          <a:xfrm>
            <a:off x="1119122" y="17075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05" name="Google Shape;1705;p69"/>
          <p:cNvSpPr/>
          <p:nvPr/>
        </p:nvSpPr>
        <p:spPr>
          <a:xfrm>
            <a:off x="1261558" y="17075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06" name="Google Shape;1706;p69"/>
          <p:cNvSpPr/>
          <p:nvPr/>
        </p:nvSpPr>
        <p:spPr>
          <a:xfrm>
            <a:off x="1403994" y="17075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07" name="Google Shape;1707;p69"/>
          <p:cNvSpPr/>
          <p:nvPr/>
        </p:nvSpPr>
        <p:spPr>
          <a:xfrm>
            <a:off x="1546430" y="17075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08" name="Google Shape;1708;p69"/>
          <p:cNvSpPr/>
          <p:nvPr/>
        </p:nvSpPr>
        <p:spPr>
          <a:xfrm>
            <a:off x="1688866" y="170754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09" name="Google Shape;1709;p69"/>
          <p:cNvSpPr/>
          <p:nvPr/>
        </p:nvSpPr>
        <p:spPr>
          <a:xfrm>
            <a:off x="1831302" y="1707546"/>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10" name="Google Shape;1710;p69"/>
          <p:cNvSpPr/>
          <p:nvPr/>
        </p:nvSpPr>
        <p:spPr>
          <a:xfrm>
            <a:off x="1973738" y="1707546"/>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11" name="Google Shape;1711;p69"/>
          <p:cNvSpPr/>
          <p:nvPr/>
        </p:nvSpPr>
        <p:spPr>
          <a:xfrm>
            <a:off x="2116174" y="170754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12" name="Google Shape;1712;p69"/>
          <p:cNvSpPr/>
          <p:nvPr/>
        </p:nvSpPr>
        <p:spPr>
          <a:xfrm>
            <a:off x="2258594" y="17075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13" name="Google Shape;1713;p69"/>
          <p:cNvSpPr/>
          <p:nvPr/>
        </p:nvSpPr>
        <p:spPr>
          <a:xfrm>
            <a:off x="2401030" y="1707551"/>
            <a:ext cx="127500" cy="1545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14" name="Google Shape;1714;p69"/>
          <p:cNvSpPr/>
          <p:nvPr/>
        </p:nvSpPr>
        <p:spPr>
          <a:xfrm>
            <a:off x="2543466" y="170754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15" name="Google Shape;1715;p69"/>
          <p:cNvSpPr/>
          <p:nvPr/>
        </p:nvSpPr>
        <p:spPr>
          <a:xfrm>
            <a:off x="2685902" y="1707546"/>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16" name="Google Shape;1716;p69"/>
          <p:cNvSpPr/>
          <p:nvPr/>
        </p:nvSpPr>
        <p:spPr>
          <a:xfrm>
            <a:off x="2828338" y="1707546"/>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17" name="Google Shape;1717;p69"/>
          <p:cNvSpPr/>
          <p:nvPr/>
        </p:nvSpPr>
        <p:spPr>
          <a:xfrm>
            <a:off x="2970774" y="170754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18" name="Google Shape;1718;p69"/>
          <p:cNvSpPr/>
          <p:nvPr/>
        </p:nvSpPr>
        <p:spPr>
          <a:xfrm>
            <a:off x="834250" y="1529589"/>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19" name="Google Shape;1719;p69"/>
          <p:cNvSpPr/>
          <p:nvPr/>
        </p:nvSpPr>
        <p:spPr>
          <a:xfrm>
            <a:off x="976686" y="1529589"/>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20" name="Google Shape;1720;p69"/>
          <p:cNvSpPr/>
          <p:nvPr/>
        </p:nvSpPr>
        <p:spPr>
          <a:xfrm>
            <a:off x="834250" y="3486739"/>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21" name="Google Shape;1721;p69"/>
          <p:cNvSpPr/>
          <p:nvPr/>
        </p:nvSpPr>
        <p:spPr>
          <a:xfrm>
            <a:off x="834250" y="4020539"/>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22" name="Google Shape;1722;p69"/>
          <p:cNvSpPr/>
          <p:nvPr/>
        </p:nvSpPr>
        <p:spPr>
          <a:xfrm>
            <a:off x="976686" y="4020539"/>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23" name="Google Shape;1723;p69"/>
          <p:cNvSpPr/>
          <p:nvPr/>
        </p:nvSpPr>
        <p:spPr>
          <a:xfrm>
            <a:off x="1119122" y="4020535"/>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24" name="Google Shape;1724;p69"/>
          <p:cNvSpPr/>
          <p:nvPr/>
        </p:nvSpPr>
        <p:spPr>
          <a:xfrm>
            <a:off x="1261558" y="4020535"/>
            <a:ext cx="127500" cy="1545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25" name="Google Shape;1725;p69"/>
          <p:cNvSpPr/>
          <p:nvPr/>
        </p:nvSpPr>
        <p:spPr>
          <a:xfrm>
            <a:off x="1403994" y="402053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26" name="Google Shape;1726;p69"/>
          <p:cNvSpPr/>
          <p:nvPr/>
        </p:nvSpPr>
        <p:spPr>
          <a:xfrm>
            <a:off x="1546430" y="4020535"/>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27" name="Google Shape;1727;p69"/>
          <p:cNvSpPr/>
          <p:nvPr/>
        </p:nvSpPr>
        <p:spPr>
          <a:xfrm>
            <a:off x="1688866" y="4020530"/>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28" name="Google Shape;1728;p69"/>
          <p:cNvSpPr/>
          <p:nvPr/>
        </p:nvSpPr>
        <p:spPr>
          <a:xfrm>
            <a:off x="1831302" y="4020530"/>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29" name="Google Shape;1729;p69"/>
          <p:cNvSpPr/>
          <p:nvPr/>
        </p:nvSpPr>
        <p:spPr>
          <a:xfrm>
            <a:off x="1973738" y="4020530"/>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30" name="Google Shape;1730;p69"/>
          <p:cNvSpPr/>
          <p:nvPr/>
        </p:nvSpPr>
        <p:spPr>
          <a:xfrm>
            <a:off x="2116174" y="402052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31" name="Google Shape;1731;p69"/>
          <p:cNvSpPr/>
          <p:nvPr/>
        </p:nvSpPr>
        <p:spPr>
          <a:xfrm>
            <a:off x="834250" y="3842589"/>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32" name="Google Shape;1732;p69"/>
          <p:cNvSpPr/>
          <p:nvPr/>
        </p:nvSpPr>
        <p:spPr>
          <a:xfrm>
            <a:off x="976686" y="3842589"/>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33" name="Google Shape;1733;p69"/>
          <p:cNvSpPr/>
          <p:nvPr/>
        </p:nvSpPr>
        <p:spPr>
          <a:xfrm>
            <a:off x="1119122" y="384258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34" name="Google Shape;1734;p69"/>
          <p:cNvSpPr/>
          <p:nvPr/>
        </p:nvSpPr>
        <p:spPr>
          <a:xfrm>
            <a:off x="1261558" y="3842585"/>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35" name="Google Shape;1735;p69"/>
          <p:cNvSpPr/>
          <p:nvPr/>
        </p:nvSpPr>
        <p:spPr>
          <a:xfrm>
            <a:off x="1403994" y="384258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36" name="Google Shape;1736;p69"/>
          <p:cNvSpPr/>
          <p:nvPr/>
        </p:nvSpPr>
        <p:spPr>
          <a:xfrm>
            <a:off x="1546430" y="3842585"/>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37" name="Google Shape;1737;p69"/>
          <p:cNvSpPr/>
          <p:nvPr/>
        </p:nvSpPr>
        <p:spPr>
          <a:xfrm>
            <a:off x="1688866" y="3842580"/>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38" name="Google Shape;1738;p69"/>
          <p:cNvSpPr/>
          <p:nvPr/>
        </p:nvSpPr>
        <p:spPr>
          <a:xfrm>
            <a:off x="1831302" y="3842580"/>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39" name="Google Shape;1739;p69"/>
          <p:cNvSpPr/>
          <p:nvPr/>
        </p:nvSpPr>
        <p:spPr>
          <a:xfrm>
            <a:off x="1973738" y="3842580"/>
            <a:ext cx="127500" cy="1545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40" name="Google Shape;1740;p69"/>
          <p:cNvSpPr/>
          <p:nvPr/>
        </p:nvSpPr>
        <p:spPr>
          <a:xfrm>
            <a:off x="2116174" y="384257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41" name="Google Shape;1741;p69"/>
          <p:cNvSpPr/>
          <p:nvPr/>
        </p:nvSpPr>
        <p:spPr>
          <a:xfrm>
            <a:off x="834250" y="3664655"/>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42" name="Google Shape;1742;p69"/>
          <p:cNvSpPr/>
          <p:nvPr/>
        </p:nvSpPr>
        <p:spPr>
          <a:xfrm>
            <a:off x="976686" y="366465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43" name="Google Shape;1743;p69"/>
          <p:cNvSpPr/>
          <p:nvPr/>
        </p:nvSpPr>
        <p:spPr>
          <a:xfrm>
            <a:off x="1119122" y="36646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44" name="Google Shape;1744;p69"/>
          <p:cNvSpPr/>
          <p:nvPr/>
        </p:nvSpPr>
        <p:spPr>
          <a:xfrm>
            <a:off x="1261558" y="36646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45" name="Google Shape;1745;p69"/>
          <p:cNvSpPr/>
          <p:nvPr/>
        </p:nvSpPr>
        <p:spPr>
          <a:xfrm>
            <a:off x="1403994" y="36646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46" name="Google Shape;1746;p69"/>
          <p:cNvSpPr/>
          <p:nvPr/>
        </p:nvSpPr>
        <p:spPr>
          <a:xfrm>
            <a:off x="1546430" y="36646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47" name="Google Shape;1747;p69"/>
          <p:cNvSpPr/>
          <p:nvPr/>
        </p:nvSpPr>
        <p:spPr>
          <a:xfrm>
            <a:off x="1688866" y="366464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48" name="Google Shape;1748;p69"/>
          <p:cNvSpPr/>
          <p:nvPr/>
        </p:nvSpPr>
        <p:spPr>
          <a:xfrm>
            <a:off x="1831302" y="3664646"/>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49" name="Google Shape;1749;p69"/>
          <p:cNvSpPr/>
          <p:nvPr/>
        </p:nvSpPr>
        <p:spPr>
          <a:xfrm>
            <a:off x="1973738" y="3664646"/>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50" name="Google Shape;1750;p69"/>
          <p:cNvSpPr/>
          <p:nvPr/>
        </p:nvSpPr>
        <p:spPr>
          <a:xfrm>
            <a:off x="2116174" y="366464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51" name="Google Shape;1751;p69"/>
          <p:cNvSpPr/>
          <p:nvPr/>
        </p:nvSpPr>
        <p:spPr>
          <a:xfrm>
            <a:off x="2258594" y="36646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52" name="Google Shape;1752;p69"/>
          <p:cNvSpPr/>
          <p:nvPr/>
        </p:nvSpPr>
        <p:spPr>
          <a:xfrm>
            <a:off x="2401030" y="3664651"/>
            <a:ext cx="127500" cy="1545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53" name="Google Shape;1753;p69"/>
          <p:cNvSpPr/>
          <p:nvPr/>
        </p:nvSpPr>
        <p:spPr>
          <a:xfrm>
            <a:off x="2543466" y="366464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54" name="Google Shape;1754;p69"/>
          <p:cNvSpPr/>
          <p:nvPr/>
        </p:nvSpPr>
        <p:spPr>
          <a:xfrm>
            <a:off x="2685902" y="3664646"/>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55" name="Google Shape;1755;p69"/>
          <p:cNvSpPr/>
          <p:nvPr/>
        </p:nvSpPr>
        <p:spPr>
          <a:xfrm>
            <a:off x="2828338" y="3664646"/>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56" name="Google Shape;1756;p69"/>
          <p:cNvSpPr/>
          <p:nvPr/>
        </p:nvSpPr>
        <p:spPr>
          <a:xfrm>
            <a:off x="2970774" y="366464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0" name="Shape 1760"/>
        <p:cNvGrpSpPr/>
        <p:nvPr/>
      </p:nvGrpSpPr>
      <p:grpSpPr>
        <a:xfrm>
          <a:off x="0" y="0"/>
          <a:ext cx="0" cy="0"/>
          <a:chOff x="0" y="0"/>
          <a:chExt cx="0" cy="0"/>
        </a:xfrm>
      </p:grpSpPr>
      <p:sp>
        <p:nvSpPr>
          <p:cNvPr id="1761" name="Google Shape;1761;p7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Tasks: Task Abstraction</a:t>
            </a:r>
            <a:endParaRPr/>
          </a:p>
        </p:txBody>
      </p:sp>
      <p:sp>
        <p:nvSpPr>
          <p:cNvPr id="1762" name="Google Shape;1762;p70"/>
          <p:cNvSpPr txBox="1"/>
          <p:nvPr>
            <p:ph idx="2" type="body"/>
          </p:nvPr>
        </p:nvSpPr>
        <p:spPr>
          <a:xfrm>
            <a:off x="4338875" y="1152475"/>
            <a:ext cx="44934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AutoNum type="arabicPeriod"/>
            </a:pPr>
            <a:r>
              <a:rPr b="1" lang="en"/>
              <a:t>Identify:</a:t>
            </a:r>
            <a:r>
              <a:rPr lang="en"/>
              <a:t> Find some set of sequences that constitutes interesting </a:t>
            </a:r>
            <a:r>
              <a:rPr i="1" lang="en"/>
              <a:t>behavior</a:t>
            </a:r>
            <a:br>
              <a:rPr lang="en"/>
            </a:br>
            <a:endParaRPr/>
          </a:p>
          <a:p>
            <a:pPr indent="-317500" lvl="0" marL="457200" rtl="0" algn="l">
              <a:spcBef>
                <a:spcPts val="0"/>
              </a:spcBef>
              <a:spcAft>
                <a:spcPts val="0"/>
              </a:spcAft>
              <a:buSzPts val="1400"/>
              <a:buAutoNum type="arabicPeriod"/>
            </a:pPr>
            <a:r>
              <a:rPr b="1" lang="en"/>
              <a:t>Drilldown: </a:t>
            </a:r>
            <a:r>
              <a:rPr lang="en"/>
              <a:t>Distinguish more specific</a:t>
            </a:r>
            <a:r>
              <a:rPr i="1" lang="en"/>
              <a:t> behaviors </a:t>
            </a:r>
            <a:r>
              <a:rPr lang="en"/>
              <a:t>to further partition a segment previously defined by looser constraints</a:t>
            </a:r>
            <a:br>
              <a:rPr lang="en"/>
            </a:br>
            <a:endParaRPr sz="1000"/>
          </a:p>
          <a:p>
            <a:pPr indent="-317500" lvl="0" marL="457200" rtl="0" algn="l">
              <a:spcBef>
                <a:spcPts val="0"/>
              </a:spcBef>
              <a:spcAft>
                <a:spcPts val="0"/>
              </a:spcAft>
              <a:buSzPts val="1400"/>
              <a:buAutoNum type="arabicPeriod"/>
            </a:pPr>
            <a:r>
              <a:rPr b="1" lang="en"/>
              <a:t>Frequency:</a:t>
            </a:r>
            <a:r>
              <a:rPr lang="en"/>
              <a:t> Determine how many sequences are in the segment defined by a </a:t>
            </a:r>
            <a:r>
              <a:rPr i="1" lang="en"/>
              <a:t>behavior</a:t>
            </a:r>
            <a:br>
              <a:rPr lang="en"/>
            </a:br>
            <a:endParaRPr/>
          </a:p>
          <a:p>
            <a:pPr indent="0" lvl="0" marL="0" rtl="0" algn="l">
              <a:spcBef>
                <a:spcPts val="1600"/>
              </a:spcBef>
              <a:spcAft>
                <a:spcPts val="1600"/>
              </a:spcAft>
              <a:buNone/>
            </a:pPr>
            <a:r>
              <a:t/>
            </a:r>
            <a:endParaRPr b="1" sz="1000"/>
          </a:p>
        </p:txBody>
      </p:sp>
      <p:sp>
        <p:nvSpPr>
          <p:cNvPr id="1763" name="Google Shape;1763;p7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764" name="Google Shape;1764;p70"/>
          <p:cNvSpPr/>
          <p:nvPr/>
        </p:nvSpPr>
        <p:spPr>
          <a:xfrm>
            <a:off x="787250" y="1461425"/>
            <a:ext cx="2500500" cy="29364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70"/>
          <p:cNvSpPr/>
          <p:nvPr/>
        </p:nvSpPr>
        <p:spPr>
          <a:xfrm>
            <a:off x="834250" y="2775114"/>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66" name="Google Shape;1766;p70"/>
          <p:cNvSpPr/>
          <p:nvPr/>
        </p:nvSpPr>
        <p:spPr>
          <a:xfrm>
            <a:off x="976686" y="2775114"/>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67" name="Google Shape;1767;p70"/>
          <p:cNvSpPr/>
          <p:nvPr/>
        </p:nvSpPr>
        <p:spPr>
          <a:xfrm>
            <a:off x="1119122" y="2775110"/>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68" name="Google Shape;1768;p70"/>
          <p:cNvSpPr/>
          <p:nvPr/>
        </p:nvSpPr>
        <p:spPr>
          <a:xfrm>
            <a:off x="1261558" y="2775110"/>
            <a:ext cx="127500" cy="1545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69" name="Google Shape;1769;p70"/>
          <p:cNvSpPr/>
          <p:nvPr/>
        </p:nvSpPr>
        <p:spPr>
          <a:xfrm>
            <a:off x="1403994" y="2775110"/>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70" name="Google Shape;1770;p70"/>
          <p:cNvSpPr/>
          <p:nvPr/>
        </p:nvSpPr>
        <p:spPr>
          <a:xfrm>
            <a:off x="1546430" y="2775110"/>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71" name="Google Shape;1771;p70"/>
          <p:cNvSpPr/>
          <p:nvPr/>
        </p:nvSpPr>
        <p:spPr>
          <a:xfrm>
            <a:off x="1688866" y="277510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72" name="Google Shape;1772;p70"/>
          <p:cNvSpPr/>
          <p:nvPr/>
        </p:nvSpPr>
        <p:spPr>
          <a:xfrm>
            <a:off x="1831302" y="2775105"/>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73" name="Google Shape;1773;p70"/>
          <p:cNvSpPr/>
          <p:nvPr/>
        </p:nvSpPr>
        <p:spPr>
          <a:xfrm>
            <a:off x="1973738" y="2775105"/>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74" name="Google Shape;1774;p70"/>
          <p:cNvSpPr/>
          <p:nvPr/>
        </p:nvSpPr>
        <p:spPr>
          <a:xfrm>
            <a:off x="2116174" y="277510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75" name="Google Shape;1775;p70"/>
          <p:cNvSpPr/>
          <p:nvPr/>
        </p:nvSpPr>
        <p:spPr>
          <a:xfrm>
            <a:off x="834250" y="2953028"/>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76" name="Google Shape;1776;p70"/>
          <p:cNvSpPr/>
          <p:nvPr/>
        </p:nvSpPr>
        <p:spPr>
          <a:xfrm>
            <a:off x="976686" y="2953028"/>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77" name="Google Shape;1777;p70"/>
          <p:cNvSpPr/>
          <p:nvPr/>
        </p:nvSpPr>
        <p:spPr>
          <a:xfrm>
            <a:off x="1119122" y="2953023"/>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78" name="Google Shape;1778;p70"/>
          <p:cNvSpPr/>
          <p:nvPr/>
        </p:nvSpPr>
        <p:spPr>
          <a:xfrm>
            <a:off x="1261558" y="2953023"/>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79" name="Google Shape;1779;p70"/>
          <p:cNvSpPr/>
          <p:nvPr/>
        </p:nvSpPr>
        <p:spPr>
          <a:xfrm>
            <a:off x="1403994" y="2953023"/>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80" name="Google Shape;1780;p70"/>
          <p:cNvSpPr/>
          <p:nvPr/>
        </p:nvSpPr>
        <p:spPr>
          <a:xfrm>
            <a:off x="834250" y="3130942"/>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81" name="Google Shape;1781;p70"/>
          <p:cNvSpPr/>
          <p:nvPr/>
        </p:nvSpPr>
        <p:spPr>
          <a:xfrm>
            <a:off x="976686" y="3130942"/>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82" name="Google Shape;1782;p70"/>
          <p:cNvSpPr/>
          <p:nvPr/>
        </p:nvSpPr>
        <p:spPr>
          <a:xfrm>
            <a:off x="1119122" y="3130937"/>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83" name="Google Shape;1783;p70"/>
          <p:cNvSpPr/>
          <p:nvPr/>
        </p:nvSpPr>
        <p:spPr>
          <a:xfrm>
            <a:off x="1261558" y="3130937"/>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84" name="Google Shape;1784;p70"/>
          <p:cNvSpPr/>
          <p:nvPr/>
        </p:nvSpPr>
        <p:spPr>
          <a:xfrm>
            <a:off x="1403994" y="3130937"/>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85" name="Google Shape;1785;p70"/>
          <p:cNvSpPr/>
          <p:nvPr/>
        </p:nvSpPr>
        <p:spPr>
          <a:xfrm>
            <a:off x="1546430" y="3130937"/>
            <a:ext cx="127500" cy="1545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86" name="Google Shape;1786;p70"/>
          <p:cNvSpPr/>
          <p:nvPr/>
        </p:nvSpPr>
        <p:spPr>
          <a:xfrm>
            <a:off x="1688866" y="3130933"/>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87" name="Google Shape;1787;p70"/>
          <p:cNvSpPr/>
          <p:nvPr/>
        </p:nvSpPr>
        <p:spPr>
          <a:xfrm>
            <a:off x="834250" y="3308855"/>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88" name="Google Shape;1788;p70"/>
          <p:cNvSpPr/>
          <p:nvPr/>
        </p:nvSpPr>
        <p:spPr>
          <a:xfrm>
            <a:off x="976686" y="330885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89" name="Google Shape;1789;p70"/>
          <p:cNvSpPr/>
          <p:nvPr/>
        </p:nvSpPr>
        <p:spPr>
          <a:xfrm>
            <a:off x="1119122" y="33088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90" name="Google Shape;1790;p70"/>
          <p:cNvSpPr/>
          <p:nvPr/>
        </p:nvSpPr>
        <p:spPr>
          <a:xfrm>
            <a:off x="1261558" y="3308851"/>
            <a:ext cx="127500" cy="1545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91" name="Google Shape;1791;p70"/>
          <p:cNvSpPr/>
          <p:nvPr/>
        </p:nvSpPr>
        <p:spPr>
          <a:xfrm>
            <a:off x="1403994" y="33088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92" name="Google Shape;1792;p70"/>
          <p:cNvSpPr/>
          <p:nvPr/>
        </p:nvSpPr>
        <p:spPr>
          <a:xfrm>
            <a:off x="1546430" y="3308851"/>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93" name="Google Shape;1793;p70"/>
          <p:cNvSpPr/>
          <p:nvPr/>
        </p:nvSpPr>
        <p:spPr>
          <a:xfrm>
            <a:off x="1688866" y="330884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94" name="Google Shape;1794;p70"/>
          <p:cNvSpPr/>
          <p:nvPr/>
        </p:nvSpPr>
        <p:spPr>
          <a:xfrm>
            <a:off x="1831302" y="3308846"/>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95" name="Google Shape;1795;p70"/>
          <p:cNvSpPr/>
          <p:nvPr/>
        </p:nvSpPr>
        <p:spPr>
          <a:xfrm>
            <a:off x="1973738" y="3308846"/>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96" name="Google Shape;1796;p70"/>
          <p:cNvSpPr/>
          <p:nvPr/>
        </p:nvSpPr>
        <p:spPr>
          <a:xfrm>
            <a:off x="2116174" y="330884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1797" name="Google Shape;1797;p70"/>
          <p:cNvGrpSpPr/>
          <p:nvPr/>
        </p:nvGrpSpPr>
        <p:grpSpPr>
          <a:xfrm>
            <a:off x="834250" y="4253648"/>
            <a:ext cx="234765" cy="45900"/>
            <a:chOff x="834250" y="3304948"/>
            <a:chExt cx="234765" cy="45900"/>
          </a:xfrm>
        </p:grpSpPr>
        <p:sp>
          <p:nvSpPr>
            <p:cNvPr id="1798" name="Google Shape;1798;p70"/>
            <p:cNvSpPr/>
            <p:nvPr/>
          </p:nvSpPr>
          <p:spPr>
            <a:xfrm>
              <a:off x="834250" y="3304948"/>
              <a:ext cx="44700" cy="459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p70"/>
            <p:cNvSpPr/>
            <p:nvPr/>
          </p:nvSpPr>
          <p:spPr>
            <a:xfrm>
              <a:off x="929282" y="3304948"/>
              <a:ext cx="44700" cy="459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70"/>
            <p:cNvSpPr/>
            <p:nvPr/>
          </p:nvSpPr>
          <p:spPr>
            <a:xfrm>
              <a:off x="1024315" y="3304948"/>
              <a:ext cx="44700" cy="459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01" name="Google Shape;1801;p70"/>
          <p:cNvSpPr txBox="1"/>
          <p:nvPr/>
        </p:nvSpPr>
        <p:spPr>
          <a:xfrm>
            <a:off x="787250" y="1183800"/>
            <a:ext cx="2500500" cy="26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Segment</a:t>
            </a:r>
            <a:endParaRPr/>
          </a:p>
        </p:txBody>
      </p:sp>
      <p:sp>
        <p:nvSpPr>
          <p:cNvPr id="1802" name="Google Shape;1802;p70"/>
          <p:cNvSpPr/>
          <p:nvPr/>
        </p:nvSpPr>
        <p:spPr>
          <a:xfrm>
            <a:off x="834250" y="2063439"/>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03" name="Google Shape;1803;p70"/>
          <p:cNvSpPr/>
          <p:nvPr/>
        </p:nvSpPr>
        <p:spPr>
          <a:xfrm>
            <a:off x="976686" y="2063439"/>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04" name="Google Shape;1804;p70"/>
          <p:cNvSpPr/>
          <p:nvPr/>
        </p:nvSpPr>
        <p:spPr>
          <a:xfrm>
            <a:off x="1119122" y="2063435"/>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05" name="Google Shape;1805;p70"/>
          <p:cNvSpPr/>
          <p:nvPr/>
        </p:nvSpPr>
        <p:spPr>
          <a:xfrm>
            <a:off x="1261558" y="2063435"/>
            <a:ext cx="127500" cy="1545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06" name="Google Shape;1806;p70"/>
          <p:cNvSpPr/>
          <p:nvPr/>
        </p:nvSpPr>
        <p:spPr>
          <a:xfrm>
            <a:off x="1403994" y="206343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07" name="Google Shape;1807;p70"/>
          <p:cNvSpPr/>
          <p:nvPr/>
        </p:nvSpPr>
        <p:spPr>
          <a:xfrm>
            <a:off x="1546430" y="2063435"/>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08" name="Google Shape;1808;p70"/>
          <p:cNvSpPr/>
          <p:nvPr/>
        </p:nvSpPr>
        <p:spPr>
          <a:xfrm>
            <a:off x="1688866" y="2063430"/>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09" name="Google Shape;1809;p70"/>
          <p:cNvSpPr/>
          <p:nvPr/>
        </p:nvSpPr>
        <p:spPr>
          <a:xfrm>
            <a:off x="1831302" y="2063430"/>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10" name="Google Shape;1810;p70"/>
          <p:cNvSpPr/>
          <p:nvPr/>
        </p:nvSpPr>
        <p:spPr>
          <a:xfrm>
            <a:off x="1973738" y="2063430"/>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11" name="Google Shape;1811;p70"/>
          <p:cNvSpPr/>
          <p:nvPr/>
        </p:nvSpPr>
        <p:spPr>
          <a:xfrm>
            <a:off x="2116174" y="206342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12" name="Google Shape;1812;p70"/>
          <p:cNvSpPr/>
          <p:nvPr/>
        </p:nvSpPr>
        <p:spPr>
          <a:xfrm>
            <a:off x="834250" y="2241353"/>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13" name="Google Shape;1813;p70"/>
          <p:cNvSpPr/>
          <p:nvPr/>
        </p:nvSpPr>
        <p:spPr>
          <a:xfrm>
            <a:off x="976686" y="2241353"/>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14" name="Google Shape;1814;p70"/>
          <p:cNvSpPr/>
          <p:nvPr/>
        </p:nvSpPr>
        <p:spPr>
          <a:xfrm>
            <a:off x="1119122" y="2241348"/>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15" name="Google Shape;1815;p70"/>
          <p:cNvSpPr/>
          <p:nvPr/>
        </p:nvSpPr>
        <p:spPr>
          <a:xfrm>
            <a:off x="1261558" y="2241348"/>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16" name="Google Shape;1816;p70"/>
          <p:cNvSpPr/>
          <p:nvPr/>
        </p:nvSpPr>
        <p:spPr>
          <a:xfrm>
            <a:off x="1403994" y="2241348"/>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17" name="Google Shape;1817;p70"/>
          <p:cNvSpPr/>
          <p:nvPr/>
        </p:nvSpPr>
        <p:spPr>
          <a:xfrm>
            <a:off x="834250" y="2419267"/>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18" name="Google Shape;1818;p70"/>
          <p:cNvSpPr/>
          <p:nvPr/>
        </p:nvSpPr>
        <p:spPr>
          <a:xfrm>
            <a:off x="976686" y="2419267"/>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19" name="Google Shape;1819;p70"/>
          <p:cNvSpPr/>
          <p:nvPr/>
        </p:nvSpPr>
        <p:spPr>
          <a:xfrm>
            <a:off x="1119122" y="241926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20" name="Google Shape;1820;p70"/>
          <p:cNvSpPr/>
          <p:nvPr/>
        </p:nvSpPr>
        <p:spPr>
          <a:xfrm>
            <a:off x="1261558" y="2419262"/>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21" name="Google Shape;1821;p70"/>
          <p:cNvSpPr/>
          <p:nvPr/>
        </p:nvSpPr>
        <p:spPr>
          <a:xfrm>
            <a:off x="1403994" y="241926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22" name="Google Shape;1822;p70"/>
          <p:cNvSpPr/>
          <p:nvPr/>
        </p:nvSpPr>
        <p:spPr>
          <a:xfrm>
            <a:off x="1546430" y="241926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23" name="Google Shape;1823;p70"/>
          <p:cNvSpPr/>
          <p:nvPr/>
        </p:nvSpPr>
        <p:spPr>
          <a:xfrm>
            <a:off x="1688866" y="2419258"/>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24" name="Google Shape;1824;p70"/>
          <p:cNvSpPr/>
          <p:nvPr/>
        </p:nvSpPr>
        <p:spPr>
          <a:xfrm>
            <a:off x="1831302" y="2419258"/>
            <a:ext cx="127500" cy="1545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25" name="Google Shape;1825;p70"/>
          <p:cNvSpPr/>
          <p:nvPr/>
        </p:nvSpPr>
        <p:spPr>
          <a:xfrm>
            <a:off x="834250" y="2597180"/>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26" name="Google Shape;1826;p70"/>
          <p:cNvSpPr/>
          <p:nvPr/>
        </p:nvSpPr>
        <p:spPr>
          <a:xfrm>
            <a:off x="976686" y="2597180"/>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27" name="Google Shape;1827;p70"/>
          <p:cNvSpPr/>
          <p:nvPr/>
        </p:nvSpPr>
        <p:spPr>
          <a:xfrm>
            <a:off x="1119122" y="2597176"/>
            <a:ext cx="127500" cy="1545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28" name="Google Shape;1828;p70"/>
          <p:cNvSpPr/>
          <p:nvPr/>
        </p:nvSpPr>
        <p:spPr>
          <a:xfrm>
            <a:off x="1261558" y="259717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29" name="Google Shape;1829;p70"/>
          <p:cNvSpPr/>
          <p:nvPr/>
        </p:nvSpPr>
        <p:spPr>
          <a:xfrm>
            <a:off x="1403994" y="259717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30" name="Google Shape;1830;p70"/>
          <p:cNvSpPr/>
          <p:nvPr/>
        </p:nvSpPr>
        <p:spPr>
          <a:xfrm>
            <a:off x="1546430" y="2597176"/>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31" name="Google Shape;1831;p70"/>
          <p:cNvSpPr/>
          <p:nvPr/>
        </p:nvSpPr>
        <p:spPr>
          <a:xfrm>
            <a:off x="1688866" y="259717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32" name="Google Shape;1832;p70"/>
          <p:cNvSpPr/>
          <p:nvPr/>
        </p:nvSpPr>
        <p:spPr>
          <a:xfrm>
            <a:off x="1831302" y="2597171"/>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33" name="Google Shape;1833;p70"/>
          <p:cNvSpPr/>
          <p:nvPr/>
        </p:nvSpPr>
        <p:spPr>
          <a:xfrm>
            <a:off x="1973738" y="259717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34" name="Google Shape;1834;p70"/>
          <p:cNvSpPr/>
          <p:nvPr/>
        </p:nvSpPr>
        <p:spPr>
          <a:xfrm>
            <a:off x="2116174" y="2597167"/>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35" name="Google Shape;1835;p70"/>
          <p:cNvSpPr/>
          <p:nvPr/>
        </p:nvSpPr>
        <p:spPr>
          <a:xfrm>
            <a:off x="834250" y="1885489"/>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36" name="Google Shape;1836;p70"/>
          <p:cNvSpPr/>
          <p:nvPr/>
        </p:nvSpPr>
        <p:spPr>
          <a:xfrm>
            <a:off x="976686" y="1885489"/>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37" name="Google Shape;1837;p70"/>
          <p:cNvSpPr/>
          <p:nvPr/>
        </p:nvSpPr>
        <p:spPr>
          <a:xfrm>
            <a:off x="1119122" y="188548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38" name="Google Shape;1838;p70"/>
          <p:cNvSpPr/>
          <p:nvPr/>
        </p:nvSpPr>
        <p:spPr>
          <a:xfrm>
            <a:off x="1261558" y="1885485"/>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39" name="Google Shape;1839;p70"/>
          <p:cNvSpPr/>
          <p:nvPr/>
        </p:nvSpPr>
        <p:spPr>
          <a:xfrm>
            <a:off x="1403994" y="188548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40" name="Google Shape;1840;p70"/>
          <p:cNvSpPr/>
          <p:nvPr/>
        </p:nvSpPr>
        <p:spPr>
          <a:xfrm>
            <a:off x="1546430" y="1885485"/>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41" name="Google Shape;1841;p70"/>
          <p:cNvSpPr/>
          <p:nvPr/>
        </p:nvSpPr>
        <p:spPr>
          <a:xfrm>
            <a:off x="1688866" y="1885480"/>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42" name="Google Shape;1842;p70"/>
          <p:cNvSpPr/>
          <p:nvPr/>
        </p:nvSpPr>
        <p:spPr>
          <a:xfrm>
            <a:off x="1831302" y="1885480"/>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43" name="Google Shape;1843;p70"/>
          <p:cNvSpPr/>
          <p:nvPr/>
        </p:nvSpPr>
        <p:spPr>
          <a:xfrm>
            <a:off x="1973738" y="1885480"/>
            <a:ext cx="127500" cy="1545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44" name="Google Shape;1844;p70"/>
          <p:cNvSpPr/>
          <p:nvPr/>
        </p:nvSpPr>
        <p:spPr>
          <a:xfrm>
            <a:off x="2116174" y="188547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45" name="Google Shape;1845;p70"/>
          <p:cNvSpPr/>
          <p:nvPr/>
        </p:nvSpPr>
        <p:spPr>
          <a:xfrm>
            <a:off x="834250" y="1707555"/>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46" name="Google Shape;1846;p70"/>
          <p:cNvSpPr/>
          <p:nvPr/>
        </p:nvSpPr>
        <p:spPr>
          <a:xfrm>
            <a:off x="976686" y="170755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47" name="Google Shape;1847;p70"/>
          <p:cNvSpPr/>
          <p:nvPr/>
        </p:nvSpPr>
        <p:spPr>
          <a:xfrm>
            <a:off x="1119122" y="17075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48" name="Google Shape;1848;p70"/>
          <p:cNvSpPr/>
          <p:nvPr/>
        </p:nvSpPr>
        <p:spPr>
          <a:xfrm>
            <a:off x="1261558" y="17075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49" name="Google Shape;1849;p70"/>
          <p:cNvSpPr/>
          <p:nvPr/>
        </p:nvSpPr>
        <p:spPr>
          <a:xfrm>
            <a:off x="1403994" y="17075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50" name="Google Shape;1850;p70"/>
          <p:cNvSpPr/>
          <p:nvPr/>
        </p:nvSpPr>
        <p:spPr>
          <a:xfrm>
            <a:off x="1546430" y="17075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51" name="Google Shape;1851;p70"/>
          <p:cNvSpPr/>
          <p:nvPr/>
        </p:nvSpPr>
        <p:spPr>
          <a:xfrm>
            <a:off x="1688866" y="170754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52" name="Google Shape;1852;p70"/>
          <p:cNvSpPr/>
          <p:nvPr/>
        </p:nvSpPr>
        <p:spPr>
          <a:xfrm>
            <a:off x="1831302" y="1707546"/>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53" name="Google Shape;1853;p70"/>
          <p:cNvSpPr/>
          <p:nvPr/>
        </p:nvSpPr>
        <p:spPr>
          <a:xfrm>
            <a:off x="1973738" y="1707546"/>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54" name="Google Shape;1854;p70"/>
          <p:cNvSpPr/>
          <p:nvPr/>
        </p:nvSpPr>
        <p:spPr>
          <a:xfrm>
            <a:off x="2116174" y="170754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55" name="Google Shape;1855;p70"/>
          <p:cNvSpPr/>
          <p:nvPr/>
        </p:nvSpPr>
        <p:spPr>
          <a:xfrm>
            <a:off x="2258594" y="17075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56" name="Google Shape;1856;p70"/>
          <p:cNvSpPr/>
          <p:nvPr/>
        </p:nvSpPr>
        <p:spPr>
          <a:xfrm>
            <a:off x="2401030" y="1707551"/>
            <a:ext cx="127500" cy="1545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57" name="Google Shape;1857;p70"/>
          <p:cNvSpPr/>
          <p:nvPr/>
        </p:nvSpPr>
        <p:spPr>
          <a:xfrm>
            <a:off x="2543466" y="170754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58" name="Google Shape;1858;p70"/>
          <p:cNvSpPr/>
          <p:nvPr/>
        </p:nvSpPr>
        <p:spPr>
          <a:xfrm>
            <a:off x="2685902" y="1707546"/>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59" name="Google Shape;1859;p70"/>
          <p:cNvSpPr/>
          <p:nvPr/>
        </p:nvSpPr>
        <p:spPr>
          <a:xfrm>
            <a:off x="2828338" y="1707546"/>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60" name="Google Shape;1860;p70"/>
          <p:cNvSpPr/>
          <p:nvPr/>
        </p:nvSpPr>
        <p:spPr>
          <a:xfrm>
            <a:off x="2970774" y="170754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61" name="Google Shape;1861;p70"/>
          <p:cNvSpPr/>
          <p:nvPr/>
        </p:nvSpPr>
        <p:spPr>
          <a:xfrm>
            <a:off x="834250" y="1529589"/>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62" name="Google Shape;1862;p70"/>
          <p:cNvSpPr/>
          <p:nvPr/>
        </p:nvSpPr>
        <p:spPr>
          <a:xfrm>
            <a:off x="976686" y="1529589"/>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63" name="Google Shape;1863;p70"/>
          <p:cNvSpPr/>
          <p:nvPr/>
        </p:nvSpPr>
        <p:spPr>
          <a:xfrm>
            <a:off x="834250" y="3486739"/>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64" name="Google Shape;1864;p70"/>
          <p:cNvSpPr/>
          <p:nvPr/>
        </p:nvSpPr>
        <p:spPr>
          <a:xfrm>
            <a:off x="834250" y="4020539"/>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65" name="Google Shape;1865;p70"/>
          <p:cNvSpPr/>
          <p:nvPr/>
        </p:nvSpPr>
        <p:spPr>
          <a:xfrm>
            <a:off x="976686" y="4020539"/>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66" name="Google Shape;1866;p70"/>
          <p:cNvSpPr/>
          <p:nvPr/>
        </p:nvSpPr>
        <p:spPr>
          <a:xfrm>
            <a:off x="1119122" y="4020535"/>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67" name="Google Shape;1867;p70"/>
          <p:cNvSpPr/>
          <p:nvPr/>
        </p:nvSpPr>
        <p:spPr>
          <a:xfrm>
            <a:off x="1261558" y="4020535"/>
            <a:ext cx="127500" cy="1545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68" name="Google Shape;1868;p70"/>
          <p:cNvSpPr/>
          <p:nvPr/>
        </p:nvSpPr>
        <p:spPr>
          <a:xfrm>
            <a:off x="1403994" y="402053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69" name="Google Shape;1869;p70"/>
          <p:cNvSpPr/>
          <p:nvPr/>
        </p:nvSpPr>
        <p:spPr>
          <a:xfrm>
            <a:off x="1546430" y="4020535"/>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70" name="Google Shape;1870;p70"/>
          <p:cNvSpPr/>
          <p:nvPr/>
        </p:nvSpPr>
        <p:spPr>
          <a:xfrm>
            <a:off x="1688866" y="4020530"/>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71" name="Google Shape;1871;p70"/>
          <p:cNvSpPr/>
          <p:nvPr/>
        </p:nvSpPr>
        <p:spPr>
          <a:xfrm>
            <a:off x="1831302" y="4020530"/>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72" name="Google Shape;1872;p70"/>
          <p:cNvSpPr/>
          <p:nvPr/>
        </p:nvSpPr>
        <p:spPr>
          <a:xfrm>
            <a:off x="1973738" y="4020530"/>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73" name="Google Shape;1873;p70"/>
          <p:cNvSpPr/>
          <p:nvPr/>
        </p:nvSpPr>
        <p:spPr>
          <a:xfrm>
            <a:off x="2116174" y="402052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74" name="Google Shape;1874;p70"/>
          <p:cNvSpPr/>
          <p:nvPr/>
        </p:nvSpPr>
        <p:spPr>
          <a:xfrm>
            <a:off x="834250" y="3842589"/>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75" name="Google Shape;1875;p70"/>
          <p:cNvSpPr/>
          <p:nvPr/>
        </p:nvSpPr>
        <p:spPr>
          <a:xfrm>
            <a:off x="976686" y="3842589"/>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76" name="Google Shape;1876;p70"/>
          <p:cNvSpPr/>
          <p:nvPr/>
        </p:nvSpPr>
        <p:spPr>
          <a:xfrm>
            <a:off x="1119122" y="384258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77" name="Google Shape;1877;p70"/>
          <p:cNvSpPr/>
          <p:nvPr/>
        </p:nvSpPr>
        <p:spPr>
          <a:xfrm>
            <a:off x="1261558" y="3842585"/>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78" name="Google Shape;1878;p70"/>
          <p:cNvSpPr/>
          <p:nvPr/>
        </p:nvSpPr>
        <p:spPr>
          <a:xfrm>
            <a:off x="1403994" y="384258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79" name="Google Shape;1879;p70"/>
          <p:cNvSpPr/>
          <p:nvPr/>
        </p:nvSpPr>
        <p:spPr>
          <a:xfrm>
            <a:off x="1546430" y="3842585"/>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80" name="Google Shape;1880;p70"/>
          <p:cNvSpPr/>
          <p:nvPr/>
        </p:nvSpPr>
        <p:spPr>
          <a:xfrm>
            <a:off x="1688866" y="3842580"/>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81" name="Google Shape;1881;p70"/>
          <p:cNvSpPr/>
          <p:nvPr/>
        </p:nvSpPr>
        <p:spPr>
          <a:xfrm>
            <a:off x="1831302" y="3842580"/>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82" name="Google Shape;1882;p70"/>
          <p:cNvSpPr/>
          <p:nvPr/>
        </p:nvSpPr>
        <p:spPr>
          <a:xfrm>
            <a:off x="1973738" y="3842580"/>
            <a:ext cx="127500" cy="1545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83" name="Google Shape;1883;p70"/>
          <p:cNvSpPr/>
          <p:nvPr/>
        </p:nvSpPr>
        <p:spPr>
          <a:xfrm>
            <a:off x="2116174" y="384257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84" name="Google Shape;1884;p70"/>
          <p:cNvSpPr/>
          <p:nvPr/>
        </p:nvSpPr>
        <p:spPr>
          <a:xfrm>
            <a:off x="834250" y="3664655"/>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85" name="Google Shape;1885;p70"/>
          <p:cNvSpPr/>
          <p:nvPr/>
        </p:nvSpPr>
        <p:spPr>
          <a:xfrm>
            <a:off x="976686" y="366465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86" name="Google Shape;1886;p70"/>
          <p:cNvSpPr/>
          <p:nvPr/>
        </p:nvSpPr>
        <p:spPr>
          <a:xfrm>
            <a:off x="1119122" y="36646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87" name="Google Shape;1887;p70"/>
          <p:cNvSpPr/>
          <p:nvPr/>
        </p:nvSpPr>
        <p:spPr>
          <a:xfrm>
            <a:off x="1261558" y="36646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88" name="Google Shape;1888;p70"/>
          <p:cNvSpPr/>
          <p:nvPr/>
        </p:nvSpPr>
        <p:spPr>
          <a:xfrm>
            <a:off x="1403994" y="36646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89" name="Google Shape;1889;p70"/>
          <p:cNvSpPr/>
          <p:nvPr/>
        </p:nvSpPr>
        <p:spPr>
          <a:xfrm>
            <a:off x="1546430" y="36646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90" name="Google Shape;1890;p70"/>
          <p:cNvSpPr/>
          <p:nvPr/>
        </p:nvSpPr>
        <p:spPr>
          <a:xfrm>
            <a:off x="1688866" y="366464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91" name="Google Shape;1891;p70"/>
          <p:cNvSpPr/>
          <p:nvPr/>
        </p:nvSpPr>
        <p:spPr>
          <a:xfrm>
            <a:off x="1831302" y="3664646"/>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92" name="Google Shape;1892;p70"/>
          <p:cNvSpPr/>
          <p:nvPr/>
        </p:nvSpPr>
        <p:spPr>
          <a:xfrm>
            <a:off x="1973738" y="3664646"/>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93" name="Google Shape;1893;p70"/>
          <p:cNvSpPr/>
          <p:nvPr/>
        </p:nvSpPr>
        <p:spPr>
          <a:xfrm>
            <a:off x="2116174" y="366464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94" name="Google Shape;1894;p70"/>
          <p:cNvSpPr/>
          <p:nvPr/>
        </p:nvSpPr>
        <p:spPr>
          <a:xfrm>
            <a:off x="2258594" y="36646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95" name="Google Shape;1895;p70"/>
          <p:cNvSpPr/>
          <p:nvPr/>
        </p:nvSpPr>
        <p:spPr>
          <a:xfrm>
            <a:off x="2401030" y="3664651"/>
            <a:ext cx="127500" cy="1545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96" name="Google Shape;1896;p70"/>
          <p:cNvSpPr/>
          <p:nvPr/>
        </p:nvSpPr>
        <p:spPr>
          <a:xfrm>
            <a:off x="2543466" y="366464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97" name="Google Shape;1897;p70"/>
          <p:cNvSpPr/>
          <p:nvPr/>
        </p:nvSpPr>
        <p:spPr>
          <a:xfrm>
            <a:off x="2685902" y="3664646"/>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98" name="Google Shape;1898;p70"/>
          <p:cNvSpPr/>
          <p:nvPr/>
        </p:nvSpPr>
        <p:spPr>
          <a:xfrm>
            <a:off x="2828338" y="3664646"/>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99" name="Google Shape;1899;p70"/>
          <p:cNvSpPr/>
          <p:nvPr/>
        </p:nvSpPr>
        <p:spPr>
          <a:xfrm>
            <a:off x="2970774" y="366464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3" name="Shape 1903"/>
        <p:cNvGrpSpPr/>
        <p:nvPr/>
      </p:nvGrpSpPr>
      <p:grpSpPr>
        <a:xfrm>
          <a:off x="0" y="0"/>
          <a:ext cx="0" cy="0"/>
          <a:chOff x="0" y="0"/>
          <a:chExt cx="0" cy="0"/>
        </a:xfrm>
      </p:grpSpPr>
      <p:sp>
        <p:nvSpPr>
          <p:cNvPr id="1904" name="Google Shape;1904;p7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Tasks: Task Abstraction</a:t>
            </a:r>
            <a:endParaRPr/>
          </a:p>
        </p:txBody>
      </p:sp>
      <p:sp>
        <p:nvSpPr>
          <p:cNvPr id="1905" name="Google Shape;1905;p71"/>
          <p:cNvSpPr txBox="1"/>
          <p:nvPr>
            <p:ph idx="2" type="body"/>
          </p:nvPr>
        </p:nvSpPr>
        <p:spPr>
          <a:xfrm>
            <a:off x="4338875" y="1152475"/>
            <a:ext cx="44934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AutoNum type="arabicPeriod"/>
            </a:pPr>
            <a:r>
              <a:rPr b="1" lang="en"/>
              <a:t>Identify:</a:t>
            </a:r>
            <a:r>
              <a:rPr lang="en"/>
              <a:t> Find some set of sequences that constitutes interesting </a:t>
            </a:r>
            <a:r>
              <a:rPr i="1" lang="en"/>
              <a:t>behavior</a:t>
            </a:r>
            <a:br>
              <a:rPr lang="en"/>
            </a:br>
            <a:endParaRPr/>
          </a:p>
          <a:p>
            <a:pPr indent="-317500" lvl="0" marL="457200" rtl="0" algn="l">
              <a:spcBef>
                <a:spcPts val="0"/>
              </a:spcBef>
              <a:spcAft>
                <a:spcPts val="0"/>
              </a:spcAft>
              <a:buSzPts val="1400"/>
              <a:buAutoNum type="arabicPeriod"/>
            </a:pPr>
            <a:r>
              <a:rPr b="1" lang="en"/>
              <a:t>Drilldown: </a:t>
            </a:r>
            <a:r>
              <a:rPr lang="en"/>
              <a:t>Distinguish more specific</a:t>
            </a:r>
            <a:r>
              <a:rPr i="1" lang="en"/>
              <a:t> behaviors </a:t>
            </a:r>
            <a:r>
              <a:rPr lang="en"/>
              <a:t>to further partition a segment previously defined by looser constraints</a:t>
            </a:r>
            <a:br>
              <a:rPr lang="en"/>
            </a:br>
            <a:endParaRPr sz="1000"/>
          </a:p>
          <a:p>
            <a:pPr indent="-317500" lvl="0" marL="457200" rtl="0" algn="l">
              <a:spcBef>
                <a:spcPts val="0"/>
              </a:spcBef>
              <a:spcAft>
                <a:spcPts val="0"/>
              </a:spcAft>
              <a:buSzPts val="1400"/>
              <a:buAutoNum type="arabicPeriod"/>
            </a:pPr>
            <a:r>
              <a:rPr b="1" lang="en"/>
              <a:t>Frequency:</a:t>
            </a:r>
            <a:r>
              <a:rPr lang="en"/>
              <a:t> Determine how many sequences are in the segment defined by </a:t>
            </a:r>
            <a:r>
              <a:rPr i="1" lang="en"/>
              <a:t>behavior</a:t>
            </a:r>
            <a:br>
              <a:rPr lang="en"/>
            </a:br>
            <a:endParaRPr/>
          </a:p>
          <a:p>
            <a:pPr indent="-317500" lvl="0" marL="457200" rtl="0" algn="l">
              <a:spcBef>
                <a:spcPts val="0"/>
              </a:spcBef>
              <a:spcAft>
                <a:spcPts val="0"/>
              </a:spcAft>
              <a:buSzPts val="1400"/>
              <a:buAutoNum type="arabicPeriod"/>
            </a:pPr>
            <a:r>
              <a:rPr b="1" lang="en"/>
              <a:t>Ordering</a:t>
            </a:r>
            <a:r>
              <a:rPr lang="en"/>
              <a:t> within sequence: Match if one action subsequence occurs before (or after) another action subsequence in a sequence</a:t>
            </a:r>
            <a:endParaRPr b="1" sz="1000"/>
          </a:p>
        </p:txBody>
      </p:sp>
      <p:sp>
        <p:nvSpPr>
          <p:cNvPr id="1906" name="Google Shape;1906;p7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907" name="Google Shape;1907;p71"/>
          <p:cNvSpPr/>
          <p:nvPr/>
        </p:nvSpPr>
        <p:spPr>
          <a:xfrm>
            <a:off x="787250" y="1461425"/>
            <a:ext cx="2500500" cy="29364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8" name="Google Shape;1908;p71"/>
          <p:cNvSpPr/>
          <p:nvPr/>
        </p:nvSpPr>
        <p:spPr>
          <a:xfrm>
            <a:off x="834250" y="2775114"/>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09" name="Google Shape;1909;p71"/>
          <p:cNvSpPr/>
          <p:nvPr/>
        </p:nvSpPr>
        <p:spPr>
          <a:xfrm>
            <a:off x="976686" y="2775114"/>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10" name="Google Shape;1910;p71"/>
          <p:cNvSpPr/>
          <p:nvPr/>
        </p:nvSpPr>
        <p:spPr>
          <a:xfrm>
            <a:off x="1119122" y="2775110"/>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11" name="Google Shape;1911;p71"/>
          <p:cNvSpPr/>
          <p:nvPr/>
        </p:nvSpPr>
        <p:spPr>
          <a:xfrm>
            <a:off x="1261558" y="2775110"/>
            <a:ext cx="127500" cy="1545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12" name="Google Shape;1912;p71"/>
          <p:cNvSpPr/>
          <p:nvPr/>
        </p:nvSpPr>
        <p:spPr>
          <a:xfrm>
            <a:off x="1403994" y="2775110"/>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13" name="Google Shape;1913;p71"/>
          <p:cNvSpPr/>
          <p:nvPr/>
        </p:nvSpPr>
        <p:spPr>
          <a:xfrm>
            <a:off x="1546430" y="2775110"/>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14" name="Google Shape;1914;p71"/>
          <p:cNvSpPr/>
          <p:nvPr/>
        </p:nvSpPr>
        <p:spPr>
          <a:xfrm>
            <a:off x="1688866" y="277510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15" name="Google Shape;1915;p71"/>
          <p:cNvSpPr/>
          <p:nvPr/>
        </p:nvSpPr>
        <p:spPr>
          <a:xfrm>
            <a:off x="1831302" y="2775105"/>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16" name="Google Shape;1916;p71"/>
          <p:cNvSpPr/>
          <p:nvPr/>
        </p:nvSpPr>
        <p:spPr>
          <a:xfrm>
            <a:off x="1973738" y="2775105"/>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17" name="Google Shape;1917;p71"/>
          <p:cNvSpPr/>
          <p:nvPr/>
        </p:nvSpPr>
        <p:spPr>
          <a:xfrm>
            <a:off x="2116174" y="277510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18" name="Google Shape;1918;p71"/>
          <p:cNvSpPr/>
          <p:nvPr/>
        </p:nvSpPr>
        <p:spPr>
          <a:xfrm>
            <a:off x="834250" y="2953028"/>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19" name="Google Shape;1919;p71"/>
          <p:cNvSpPr/>
          <p:nvPr/>
        </p:nvSpPr>
        <p:spPr>
          <a:xfrm>
            <a:off x="976686" y="2953028"/>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20" name="Google Shape;1920;p71"/>
          <p:cNvSpPr/>
          <p:nvPr/>
        </p:nvSpPr>
        <p:spPr>
          <a:xfrm>
            <a:off x="1119122" y="2953023"/>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21" name="Google Shape;1921;p71"/>
          <p:cNvSpPr/>
          <p:nvPr/>
        </p:nvSpPr>
        <p:spPr>
          <a:xfrm>
            <a:off x="1261558" y="2953023"/>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22" name="Google Shape;1922;p71"/>
          <p:cNvSpPr/>
          <p:nvPr/>
        </p:nvSpPr>
        <p:spPr>
          <a:xfrm>
            <a:off x="1403994" y="2953023"/>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23" name="Google Shape;1923;p71"/>
          <p:cNvSpPr/>
          <p:nvPr/>
        </p:nvSpPr>
        <p:spPr>
          <a:xfrm>
            <a:off x="834250" y="3130942"/>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24" name="Google Shape;1924;p71"/>
          <p:cNvSpPr/>
          <p:nvPr/>
        </p:nvSpPr>
        <p:spPr>
          <a:xfrm>
            <a:off x="976686" y="3130942"/>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25" name="Google Shape;1925;p71"/>
          <p:cNvSpPr/>
          <p:nvPr/>
        </p:nvSpPr>
        <p:spPr>
          <a:xfrm>
            <a:off x="1119122" y="3130937"/>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26" name="Google Shape;1926;p71"/>
          <p:cNvSpPr/>
          <p:nvPr/>
        </p:nvSpPr>
        <p:spPr>
          <a:xfrm>
            <a:off x="1261558" y="3130937"/>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27" name="Google Shape;1927;p71"/>
          <p:cNvSpPr/>
          <p:nvPr/>
        </p:nvSpPr>
        <p:spPr>
          <a:xfrm>
            <a:off x="1403994" y="3130937"/>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28" name="Google Shape;1928;p71"/>
          <p:cNvSpPr/>
          <p:nvPr/>
        </p:nvSpPr>
        <p:spPr>
          <a:xfrm>
            <a:off x="1546430" y="3130937"/>
            <a:ext cx="127500" cy="1545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29" name="Google Shape;1929;p71"/>
          <p:cNvSpPr/>
          <p:nvPr/>
        </p:nvSpPr>
        <p:spPr>
          <a:xfrm>
            <a:off x="1688866" y="3130933"/>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30" name="Google Shape;1930;p71"/>
          <p:cNvSpPr/>
          <p:nvPr/>
        </p:nvSpPr>
        <p:spPr>
          <a:xfrm>
            <a:off x="834250" y="3308855"/>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31" name="Google Shape;1931;p71"/>
          <p:cNvSpPr/>
          <p:nvPr/>
        </p:nvSpPr>
        <p:spPr>
          <a:xfrm>
            <a:off x="976686" y="330885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32" name="Google Shape;1932;p71"/>
          <p:cNvSpPr/>
          <p:nvPr/>
        </p:nvSpPr>
        <p:spPr>
          <a:xfrm>
            <a:off x="1119122" y="33088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33" name="Google Shape;1933;p71"/>
          <p:cNvSpPr/>
          <p:nvPr/>
        </p:nvSpPr>
        <p:spPr>
          <a:xfrm>
            <a:off x="1261558" y="3308851"/>
            <a:ext cx="127500" cy="1545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34" name="Google Shape;1934;p71"/>
          <p:cNvSpPr/>
          <p:nvPr/>
        </p:nvSpPr>
        <p:spPr>
          <a:xfrm>
            <a:off x="1403994" y="33088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35" name="Google Shape;1935;p71"/>
          <p:cNvSpPr/>
          <p:nvPr/>
        </p:nvSpPr>
        <p:spPr>
          <a:xfrm>
            <a:off x="1546430" y="3308851"/>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36" name="Google Shape;1936;p71"/>
          <p:cNvSpPr/>
          <p:nvPr/>
        </p:nvSpPr>
        <p:spPr>
          <a:xfrm>
            <a:off x="1688866" y="330884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37" name="Google Shape;1937;p71"/>
          <p:cNvSpPr/>
          <p:nvPr/>
        </p:nvSpPr>
        <p:spPr>
          <a:xfrm>
            <a:off x="1831302" y="3308846"/>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38" name="Google Shape;1938;p71"/>
          <p:cNvSpPr/>
          <p:nvPr/>
        </p:nvSpPr>
        <p:spPr>
          <a:xfrm>
            <a:off x="1973738" y="3308846"/>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39" name="Google Shape;1939;p71"/>
          <p:cNvSpPr/>
          <p:nvPr/>
        </p:nvSpPr>
        <p:spPr>
          <a:xfrm>
            <a:off x="2116174" y="330884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1940" name="Google Shape;1940;p71"/>
          <p:cNvGrpSpPr/>
          <p:nvPr/>
        </p:nvGrpSpPr>
        <p:grpSpPr>
          <a:xfrm>
            <a:off x="834250" y="4253648"/>
            <a:ext cx="234765" cy="45900"/>
            <a:chOff x="834250" y="3304948"/>
            <a:chExt cx="234765" cy="45900"/>
          </a:xfrm>
        </p:grpSpPr>
        <p:sp>
          <p:nvSpPr>
            <p:cNvPr id="1941" name="Google Shape;1941;p71"/>
            <p:cNvSpPr/>
            <p:nvPr/>
          </p:nvSpPr>
          <p:spPr>
            <a:xfrm>
              <a:off x="834250" y="3304948"/>
              <a:ext cx="44700" cy="459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2" name="Google Shape;1942;p71"/>
            <p:cNvSpPr/>
            <p:nvPr/>
          </p:nvSpPr>
          <p:spPr>
            <a:xfrm>
              <a:off x="929282" y="3304948"/>
              <a:ext cx="44700" cy="459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3" name="Google Shape;1943;p71"/>
            <p:cNvSpPr/>
            <p:nvPr/>
          </p:nvSpPr>
          <p:spPr>
            <a:xfrm>
              <a:off x="1024315" y="3304948"/>
              <a:ext cx="44700" cy="459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44" name="Google Shape;1944;p71"/>
          <p:cNvSpPr txBox="1"/>
          <p:nvPr/>
        </p:nvSpPr>
        <p:spPr>
          <a:xfrm>
            <a:off x="787250" y="1183800"/>
            <a:ext cx="2500500" cy="26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Segment</a:t>
            </a:r>
            <a:endParaRPr/>
          </a:p>
        </p:txBody>
      </p:sp>
      <p:sp>
        <p:nvSpPr>
          <p:cNvPr id="1945" name="Google Shape;1945;p71"/>
          <p:cNvSpPr/>
          <p:nvPr/>
        </p:nvSpPr>
        <p:spPr>
          <a:xfrm>
            <a:off x="834250" y="2063439"/>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46" name="Google Shape;1946;p71"/>
          <p:cNvSpPr/>
          <p:nvPr/>
        </p:nvSpPr>
        <p:spPr>
          <a:xfrm>
            <a:off x="976686" y="2063439"/>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47" name="Google Shape;1947;p71"/>
          <p:cNvSpPr/>
          <p:nvPr/>
        </p:nvSpPr>
        <p:spPr>
          <a:xfrm>
            <a:off x="1119122" y="2063435"/>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48" name="Google Shape;1948;p71"/>
          <p:cNvSpPr/>
          <p:nvPr/>
        </p:nvSpPr>
        <p:spPr>
          <a:xfrm>
            <a:off x="1261558" y="2063435"/>
            <a:ext cx="127500" cy="1545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49" name="Google Shape;1949;p71"/>
          <p:cNvSpPr/>
          <p:nvPr/>
        </p:nvSpPr>
        <p:spPr>
          <a:xfrm>
            <a:off x="1403994" y="206343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50" name="Google Shape;1950;p71"/>
          <p:cNvSpPr/>
          <p:nvPr/>
        </p:nvSpPr>
        <p:spPr>
          <a:xfrm>
            <a:off x="1546430" y="2063435"/>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51" name="Google Shape;1951;p71"/>
          <p:cNvSpPr/>
          <p:nvPr/>
        </p:nvSpPr>
        <p:spPr>
          <a:xfrm>
            <a:off x="1688866" y="2063430"/>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52" name="Google Shape;1952;p71"/>
          <p:cNvSpPr/>
          <p:nvPr/>
        </p:nvSpPr>
        <p:spPr>
          <a:xfrm>
            <a:off x="1831302" y="2063430"/>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53" name="Google Shape;1953;p71"/>
          <p:cNvSpPr/>
          <p:nvPr/>
        </p:nvSpPr>
        <p:spPr>
          <a:xfrm>
            <a:off x="1973738" y="2063430"/>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54" name="Google Shape;1954;p71"/>
          <p:cNvSpPr/>
          <p:nvPr/>
        </p:nvSpPr>
        <p:spPr>
          <a:xfrm>
            <a:off x="2116174" y="206342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55" name="Google Shape;1955;p71"/>
          <p:cNvSpPr/>
          <p:nvPr/>
        </p:nvSpPr>
        <p:spPr>
          <a:xfrm>
            <a:off x="834250" y="2241353"/>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56" name="Google Shape;1956;p71"/>
          <p:cNvSpPr/>
          <p:nvPr/>
        </p:nvSpPr>
        <p:spPr>
          <a:xfrm>
            <a:off x="976686" y="2241353"/>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57" name="Google Shape;1957;p71"/>
          <p:cNvSpPr/>
          <p:nvPr/>
        </p:nvSpPr>
        <p:spPr>
          <a:xfrm>
            <a:off x="1119122" y="2241348"/>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58" name="Google Shape;1958;p71"/>
          <p:cNvSpPr/>
          <p:nvPr/>
        </p:nvSpPr>
        <p:spPr>
          <a:xfrm>
            <a:off x="1261558" y="2241348"/>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59" name="Google Shape;1959;p71"/>
          <p:cNvSpPr/>
          <p:nvPr/>
        </p:nvSpPr>
        <p:spPr>
          <a:xfrm>
            <a:off x="1403994" y="2241348"/>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60" name="Google Shape;1960;p71"/>
          <p:cNvSpPr/>
          <p:nvPr/>
        </p:nvSpPr>
        <p:spPr>
          <a:xfrm>
            <a:off x="834250" y="2419267"/>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61" name="Google Shape;1961;p71"/>
          <p:cNvSpPr/>
          <p:nvPr/>
        </p:nvSpPr>
        <p:spPr>
          <a:xfrm>
            <a:off x="976686" y="2419267"/>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62" name="Google Shape;1962;p71"/>
          <p:cNvSpPr/>
          <p:nvPr/>
        </p:nvSpPr>
        <p:spPr>
          <a:xfrm>
            <a:off x="1119122" y="241926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63" name="Google Shape;1963;p71"/>
          <p:cNvSpPr/>
          <p:nvPr/>
        </p:nvSpPr>
        <p:spPr>
          <a:xfrm>
            <a:off x="1261558" y="2419262"/>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64" name="Google Shape;1964;p71"/>
          <p:cNvSpPr/>
          <p:nvPr/>
        </p:nvSpPr>
        <p:spPr>
          <a:xfrm>
            <a:off x="1403994" y="241926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65" name="Google Shape;1965;p71"/>
          <p:cNvSpPr/>
          <p:nvPr/>
        </p:nvSpPr>
        <p:spPr>
          <a:xfrm>
            <a:off x="1546430" y="241926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66" name="Google Shape;1966;p71"/>
          <p:cNvSpPr/>
          <p:nvPr/>
        </p:nvSpPr>
        <p:spPr>
          <a:xfrm>
            <a:off x="1688866" y="2419258"/>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67" name="Google Shape;1967;p71"/>
          <p:cNvSpPr/>
          <p:nvPr/>
        </p:nvSpPr>
        <p:spPr>
          <a:xfrm>
            <a:off x="1831302" y="2419258"/>
            <a:ext cx="127500" cy="1545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68" name="Google Shape;1968;p71"/>
          <p:cNvSpPr/>
          <p:nvPr/>
        </p:nvSpPr>
        <p:spPr>
          <a:xfrm>
            <a:off x="834250" y="2597180"/>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69" name="Google Shape;1969;p71"/>
          <p:cNvSpPr/>
          <p:nvPr/>
        </p:nvSpPr>
        <p:spPr>
          <a:xfrm>
            <a:off x="976686" y="2597180"/>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70" name="Google Shape;1970;p71"/>
          <p:cNvSpPr/>
          <p:nvPr/>
        </p:nvSpPr>
        <p:spPr>
          <a:xfrm>
            <a:off x="1119122" y="2597176"/>
            <a:ext cx="127500" cy="1545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71" name="Google Shape;1971;p71"/>
          <p:cNvSpPr/>
          <p:nvPr/>
        </p:nvSpPr>
        <p:spPr>
          <a:xfrm>
            <a:off x="1261558" y="259717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72" name="Google Shape;1972;p71"/>
          <p:cNvSpPr/>
          <p:nvPr/>
        </p:nvSpPr>
        <p:spPr>
          <a:xfrm>
            <a:off x="1403994" y="259717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73" name="Google Shape;1973;p71"/>
          <p:cNvSpPr/>
          <p:nvPr/>
        </p:nvSpPr>
        <p:spPr>
          <a:xfrm>
            <a:off x="1546430" y="2597176"/>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74" name="Google Shape;1974;p71"/>
          <p:cNvSpPr/>
          <p:nvPr/>
        </p:nvSpPr>
        <p:spPr>
          <a:xfrm>
            <a:off x="1688866" y="259717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75" name="Google Shape;1975;p71"/>
          <p:cNvSpPr/>
          <p:nvPr/>
        </p:nvSpPr>
        <p:spPr>
          <a:xfrm>
            <a:off x="1831302" y="2597171"/>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76" name="Google Shape;1976;p71"/>
          <p:cNvSpPr/>
          <p:nvPr/>
        </p:nvSpPr>
        <p:spPr>
          <a:xfrm>
            <a:off x="1973738" y="259717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77" name="Google Shape;1977;p71"/>
          <p:cNvSpPr/>
          <p:nvPr/>
        </p:nvSpPr>
        <p:spPr>
          <a:xfrm>
            <a:off x="2116174" y="2597167"/>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78" name="Google Shape;1978;p71"/>
          <p:cNvSpPr/>
          <p:nvPr/>
        </p:nvSpPr>
        <p:spPr>
          <a:xfrm>
            <a:off x="834250" y="1885489"/>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79" name="Google Shape;1979;p71"/>
          <p:cNvSpPr/>
          <p:nvPr/>
        </p:nvSpPr>
        <p:spPr>
          <a:xfrm>
            <a:off x="976686" y="1885489"/>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80" name="Google Shape;1980;p71"/>
          <p:cNvSpPr/>
          <p:nvPr/>
        </p:nvSpPr>
        <p:spPr>
          <a:xfrm>
            <a:off x="1119122" y="188548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81" name="Google Shape;1981;p71"/>
          <p:cNvSpPr/>
          <p:nvPr/>
        </p:nvSpPr>
        <p:spPr>
          <a:xfrm>
            <a:off x="1261558" y="1885485"/>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82" name="Google Shape;1982;p71"/>
          <p:cNvSpPr/>
          <p:nvPr/>
        </p:nvSpPr>
        <p:spPr>
          <a:xfrm>
            <a:off x="1403994" y="188548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83" name="Google Shape;1983;p71"/>
          <p:cNvSpPr/>
          <p:nvPr/>
        </p:nvSpPr>
        <p:spPr>
          <a:xfrm>
            <a:off x="1546430" y="1885485"/>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84" name="Google Shape;1984;p71"/>
          <p:cNvSpPr/>
          <p:nvPr/>
        </p:nvSpPr>
        <p:spPr>
          <a:xfrm>
            <a:off x="1688866" y="1885480"/>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85" name="Google Shape;1985;p71"/>
          <p:cNvSpPr/>
          <p:nvPr/>
        </p:nvSpPr>
        <p:spPr>
          <a:xfrm>
            <a:off x="1831302" y="1885480"/>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86" name="Google Shape;1986;p71"/>
          <p:cNvSpPr/>
          <p:nvPr/>
        </p:nvSpPr>
        <p:spPr>
          <a:xfrm>
            <a:off x="1973738" y="1885480"/>
            <a:ext cx="127500" cy="1545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87" name="Google Shape;1987;p71"/>
          <p:cNvSpPr/>
          <p:nvPr/>
        </p:nvSpPr>
        <p:spPr>
          <a:xfrm>
            <a:off x="2116174" y="188547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88" name="Google Shape;1988;p71"/>
          <p:cNvSpPr/>
          <p:nvPr/>
        </p:nvSpPr>
        <p:spPr>
          <a:xfrm>
            <a:off x="834250" y="1707555"/>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89" name="Google Shape;1989;p71"/>
          <p:cNvSpPr/>
          <p:nvPr/>
        </p:nvSpPr>
        <p:spPr>
          <a:xfrm>
            <a:off x="976686" y="170755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90" name="Google Shape;1990;p71"/>
          <p:cNvSpPr/>
          <p:nvPr/>
        </p:nvSpPr>
        <p:spPr>
          <a:xfrm>
            <a:off x="1119122" y="17075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91" name="Google Shape;1991;p71"/>
          <p:cNvSpPr/>
          <p:nvPr/>
        </p:nvSpPr>
        <p:spPr>
          <a:xfrm>
            <a:off x="1261558" y="17075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92" name="Google Shape;1992;p71"/>
          <p:cNvSpPr/>
          <p:nvPr/>
        </p:nvSpPr>
        <p:spPr>
          <a:xfrm>
            <a:off x="1403994" y="17075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93" name="Google Shape;1993;p71"/>
          <p:cNvSpPr/>
          <p:nvPr/>
        </p:nvSpPr>
        <p:spPr>
          <a:xfrm>
            <a:off x="1546430" y="17075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94" name="Google Shape;1994;p71"/>
          <p:cNvSpPr/>
          <p:nvPr/>
        </p:nvSpPr>
        <p:spPr>
          <a:xfrm>
            <a:off x="1688866" y="170754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95" name="Google Shape;1995;p71"/>
          <p:cNvSpPr/>
          <p:nvPr/>
        </p:nvSpPr>
        <p:spPr>
          <a:xfrm>
            <a:off x="1831302" y="1707546"/>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96" name="Google Shape;1996;p71"/>
          <p:cNvSpPr/>
          <p:nvPr/>
        </p:nvSpPr>
        <p:spPr>
          <a:xfrm>
            <a:off x="1973738" y="1707546"/>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97" name="Google Shape;1997;p71"/>
          <p:cNvSpPr/>
          <p:nvPr/>
        </p:nvSpPr>
        <p:spPr>
          <a:xfrm>
            <a:off x="2116174" y="170754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98" name="Google Shape;1998;p71"/>
          <p:cNvSpPr/>
          <p:nvPr/>
        </p:nvSpPr>
        <p:spPr>
          <a:xfrm>
            <a:off x="2258594" y="17075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99" name="Google Shape;1999;p71"/>
          <p:cNvSpPr/>
          <p:nvPr/>
        </p:nvSpPr>
        <p:spPr>
          <a:xfrm>
            <a:off x="2401030" y="1707551"/>
            <a:ext cx="127500" cy="1545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00" name="Google Shape;2000;p71"/>
          <p:cNvSpPr/>
          <p:nvPr/>
        </p:nvSpPr>
        <p:spPr>
          <a:xfrm>
            <a:off x="2543466" y="170754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01" name="Google Shape;2001;p71"/>
          <p:cNvSpPr/>
          <p:nvPr/>
        </p:nvSpPr>
        <p:spPr>
          <a:xfrm>
            <a:off x="2685902" y="1707546"/>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02" name="Google Shape;2002;p71"/>
          <p:cNvSpPr/>
          <p:nvPr/>
        </p:nvSpPr>
        <p:spPr>
          <a:xfrm>
            <a:off x="2828338" y="1707546"/>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03" name="Google Shape;2003;p71"/>
          <p:cNvSpPr/>
          <p:nvPr/>
        </p:nvSpPr>
        <p:spPr>
          <a:xfrm>
            <a:off x="2970774" y="170754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04" name="Google Shape;2004;p71"/>
          <p:cNvSpPr/>
          <p:nvPr/>
        </p:nvSpPr>
        <p:spPr>
          <a:xfrm>
            <a:off x="834250" y="1529589"/>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05" name="Google Shape;2005;p71"/>
          <p:cNvSpPr/>
          <p:nvPr/>
        </p:nvSpPr>
        <p:spPr>
          <a:xfrm>
            <a:off x="976686" y="1529589"/>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06" name="Google Shape;2006;p71"/>
          <p:cNvSpPr/>
          <p:nvPr/>
        </p:nvSpPr>
        <p:spPr>
          <a:xfrm>
            <a:off x="834250" y="3486739"/>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07" name="Google Shape;2007;p71"/>
          <p:cNvSpPr/>
          <p:nvPr/>
        </p:nvSpPr>
        <p:spPr>
          <a:xfrm>
            <a:off x="834250" y="4020539"/>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08" name="Google Shape;2008;p71"/>
          <p:cNvSpPr/>
          <p:nvPr/>
        </p:nvSpPr>
        <p:spPr>
          <a:xfrm>
            <a:off x="976686" y="4020539"/>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09" name="Google Shape;2009;p71"/>
          <p:cNvSpPr/>
          <p:nvPr/>
        </p:nvSpPr>
        <p:spPr>
          <a:xfrm>
            <a:off x="1119122" y="4020535"/>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10" name="Google Shape;2010;p71"/>
          <p:cNvSpPr/>
          <p:nvPr/>
        </p:nvSpPr>
        <p:spPr>
          <a:xfrm>
            <a:off x="1261558" y="4020535"/>
            <a:ext cx="127500" cy="1545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11" name="Google Shape;2011;p71"/>
          <p:cNvSpPr/>
          <p:nvPr/>
        </p:nvSpPr>
        <p:spPr>
          <a:xfrm>
            <a:off x="1403994" y="402053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12" name="Google Shape;2012;p71"/>
          <p:cNvSpPr/>
          <p:nvPr/>
        </p:nvSpPr>
        <p:spPr>
          <a:xfrm>
            <a:off x="1546430" y="4020535"/>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13" name="Google Shape;2013;p71"/>
          <p:cNvSpPr/>
          <p:nvPr/>
        </p:nvSpPr>
        <p:spPr>
          <a:xfrm>
            <a:off x="1688866" y="4020530"/>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14" name="Google Shape;2014;p71"/>
          <p:cNvSpPr/>
          <p:nvPr/>
        </p:nvSpPr>
        <p:spPr>
          <a:xfrm>
            <a:off x="1831302" y="4020530"/>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15" name="Google Shape;2015;p71"/>
          <p:cNvSpPr/>
          <p:nvPr/>
        </p:nvSpPr>
        <p:spPr>
          <a:xfrm>
            <a:off x="1973738" y="4020530"/>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16" name="Google Shape;2016;p71"/>
          <p:cNvSpPr/>
          <p:nvPr/>
        </p:nvSpPr>
        <p:spPr>
          <a:xfrm>
            <a:off x="2116174" y="402052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17" name="Google Shape;2017;p71"/>
          <p:cNvSpPr/>
          <p:nvPr/>
        </p:nvSpPr>
        <p:spPr>
          <a:xfrm>
            <a:off x="834250" y="3842589"/>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18" name="Google Shape;2018;p71"/>
          <p:cNvSpPr/>
          <p:nvPr/>
        </p:nvSpPr>
        <p:spPr>
          <a:xfrm>
            <a:off x="976686" y="3842589"/>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19" name="Google Shape;2019;p71"/>
          <p:cNvSpPr/>
          <p:nvPr/>
        </p:nvSpPr>
        <p:spPr>
          <a:xfrm>
            <a:off x="1119122" y="384258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20" name="Google Shape;2020;p71"/>
          <p:cNvSpPr/>
          <p:nvPr/>
        </p:nvSpPr>
        <p:spPr>
          <a:xfrm>
            <a:off x="1261558" y="3842585"/>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21" name="Google Shape;2021;p71"/>
          <p:cNvSpPr/>
          <p:nvPr/>
        </p:nvSpPr>
        <p:spPr>
          <a:xfrm>
            <a:off x="1403994" y="384258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22" name="Google Shape;2022;p71"/>
          <p:cNvSpPr/>
          <p:nvPr/>
        </p:nvSpPr>
        <p:spPr>
          <a:xfrm>
            <a:off x="1546430" y="3842585"/>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23" name="Google Shape;2023;p71"/>
          <p:cNvSpPr/>
          <p:nvPr/>
        </p:nvSpPr>
        <p:spPr>
          <a:xfrm>
            <a:off x="1688866" y="3842580"/>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24" name="Google Shape;2024;p71"/>
          <p:cNvSpPr/>
          <p:nvPr/>
        </p:nvSpPr>
        <p:spPr>
          <a:xfrm>
            <a:off x="1831302" y="3842580"/>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25" name="Google Shape;2025;p71"/>
          <p:cNvSpPr/>
          <p:nvPr/>
        </p:nvSpPr>
        <p:spPr>
          <a:xfrm>
            <a:off x="1973738" y="3842580"/>
            <a:ext cx="127500" cy="1545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26" name="Google Shape;2026;p71"/>
          <p:cNvSpPr/>
          <p:nvPr/>
        </p:nvSpPr>
        <p:spPr>
          <a:xfrm>
            <a:off x="2116174" y="384257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27" name="Google Shape;2027;p71"/>
          <p:cNvSpPr/>
          <p:nvPr/>
        </p:nvSpPr>
        <p:spPr>
          <a:xfrm>
            <a:off x="834250" y="3664655"/>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28" name="Google Shape;2028;p71"/>
          <p:cNvSpPr/>
          <p:nvPr/>
        </p:nvSpPr>
        <p:spPr>
          <a:xfrm>
            <a:off x="976686" y="366465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29" name="Google Shape;2029;p71"/>
          <p:cNvSpPr/>
          <p:nvPr/>
        </p:nvSpPr>
        <p:spPr>
          <a:xfrm>
            <a:off x="1119122" y="36646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30" name="Google Shape;2030;p71"/>
          <p:cNvSpPr/>
          <p:nvPr/>
        </p:nvSpPr>
        <p:spPr>
          <a:xfrm>
            <a:off x="1261558" y="36646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31" name="Google Shape;2031;p71"/>
          <p:cNvSpPr/>
          <p:nvPr/>
        </p:nvSpPr>
        <p:spPr>
          <a:xfrm>
            <a:off x="1403994" y="36646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32" name="Google Shape;2032;p71"/>
          <p:cNvSpPr/>
          <p:nvPr/>
        </p:nvSpPr>
        <p:spPr>
          <a:xfrm>
            <a:off x="1546430" y="36646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33" name="Google Shape;2033;p71"/>
          <p:cNvSpPr/>
          <p:nvPr/>
        </p:nvSpPr>
        <p:spPr>
          <a:xfrm>
            <a:off x="1688866" y="366464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34" name="Google Shape;2034;p71"/>
          <p:cNvSpPr/>
          <p:nvPr/>
        </p:nvSpPr>
        <p:spPr>
          <a:xfrm>
            <a:off x="1831302" y="3664646"/>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35" name="Google Shape;2035;p71"/>
          <p:cNvSpPr/>
          <p:nvPr/>
        </p:nvSpPr>
        <p:spPr>
          <a:xfrm>
            <a:off x="1973738" y="3664646"/>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36" name="Google Shape;2036;p71"/>
          <p:cNvSpPr/>
          <p:nvPr/>
        </p:nvSpPr>
        <p:spPr>
          <a:xfrm>
            <a:off x="2116174" y="366464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37" name="Google Shape;2037;p71"/>
          <p:cNvSpPr/>
          <p:nvPr/>
        </p:nvSpPr>
        <p:spPr>
          <a:xfrm>
            <a:off x="2258594" y="36646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38" name="Google Shape;2038;p71"/>
          <p:cNvSpPr/>
          <p:nvPr/>
        </p:nvSpPr>
        <p:spPr>
          <a:xfrm>
            <a:off x="2401030" y="3664651"/>
            <a:ext cx="127500" cy="1545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39" name="Google Shape;2039;p71"/>
          <p:cNvSpPr/>
          <p:nvPr/>
        </p:nvSpPr>
        <p:spPr>
          <a:xfrm>
            <a:off x="2543466" y="366464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40" name="Google Shape;2040;p71"/>
          <p:cNvSpPr/>
          <p:nvPr/>
        </p:nvSpPr>
        <p:spPr>
          <a:xfrm>
            <a:off x="2685902" y="3664646"/>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41" name="Google Shape;2041;p71"/>
          <p:cNvSpPr/>
          <p:nvPr/>
        </p:nvSpPr>
        <p:spPr>
          <a:xfrm>
            <a:off x="2828338" y="3664646"/>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42" name="Google Shape;2042;p71"/>
          <p:cNvSpPr/>
          <p:nvPr/>
        </p:nvSpPr>
        <p:spPr>
          <a:xfrm>
            <a:off x="2970774" y="366464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2046" name="Shape 2046"/>
        <p:cNvGrpSpPr/>
        <p:nvPr/>
      </p:nvGrpSpPr>
      <p:grpSpPr>
        <a:xfrm>
          <a:off x="0" y="0"/>
          <a:ext cx="0" cy="0"/>
          <a:chOff x="0" y="0"/>
          <a:chExt cx="0" cy="0"/>
        </a:xfrm>
      </p:grpSpPr>
      <p:sp>
        <p:nvSpPr>
          <p:cNvPr id="2047" name="Google Shape;2047;p72"/>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High-Level Segmentifier Analysis Model</a:t>
            </a:r>
            <a:endParaRPr/>
          </a:p>
        </p:txBody>
      </p:sp>
      <p:sp>
        <p:nvSpPr>
          <p:cNvPr id="2048" name="Google Shape;2048;p7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2" name="Shape 2052"/>
        <p:cNvGrpSpPr/>
        <p:nvPr/>
      </p:nvGrpSpPr>
      <p:grpSpPr>
        <a:xfrm>
          <a:off x="0" y="0"/>
          <a:ext cx="0" cy="0"/>
          <a:chOff x="0" y="0"/>
          <a:chExt cx="0" cy="0"/>
        </a:xfrm>
      </p:grpSpPr>
      <p:sp>
        <p:nvSpPr>
          <p:cNvPr id="2053" name="Google Shape;2053;p73"/>
          <p:cNvSpPr txBox="1"/>
          <p:nvPr>
            <p:ph idx="1" type="body"/>
          </p:nvPr>
        </p:nvSpPr>
        <p:spPr>
          <a:xfrm>
            <a:off x="311700" y="1604825"/>
            <a:ext cx="3999900" cy="190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General idea:</a:t>
            </a:r>
            <a:endParaRPr b="1"/>
          </a:p>
          <a:p>
            <a:pPr indent="0" lvl="0" marL="0" rtl="0" algn="l">
              <a:spcBef>
                <a:spcPts val="1600"/>
              </a:spcBef>
              <a:spcAft>
                <a:spcPts val="1600"/>
              </a:spcAft>
              <a:buNone/>
            </a:pPr>
            <a:r>
              <a:rPr lang="en"/>
              <a:t>Combine</a:t>
            </a:r>
            <a:r>
              <a:rPr lang="en"/>
              <a:t> domain knowledge with computational support to iteratively view and refine large, noisy clickstream segments into segments that lead to </a:t>
            </a:r>
            <a:r>
              <a:rPr b="1" lang="en"/>
              <a:t>actionable insights</a:t>
            </a:r>
            <a:r>
              <a:rPr lang="en"/>
              <a:t> or more effective </a:t>
            </a:r>
            <a:r>
              <a:rPr b="1" lang="en"/>
              <a:t>downstream analysis</a:t>
            </a:r>
            <a:endParaRPr b="1"/>
          </a:p>
        </p:txBody>
      </p:sp>
      <p:sp>
        <p:nvSpPr>
          <p:cNvPr id="2054" name="Google Shape;2054;p7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055" name="Google Shape;2055;p73"/>
          <p:cNvSpPr/>
          <p:nvPr/>
        </p:nvSpPr>
        <p:spPr>
          <a:xfrm>
            <a:off x="7673095" y="3014794"/>
            <a:ext cx="939000" cy="201900"/>
          </a:xfrm>
          <a:prstGeom prst="roundRect">
            <a:avLst>
              <a:gd fmla="val 16667" name="adj"/>
            </a:avLst>
          </a:prstGeom>
          <a:solidFill>
            <a:srgbClr val="D9D2E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Export</a:t>
            </a:r>
            <a:endParaRPr sz="1200"/>
          </a:p>
        </p:txBody>
      </p:sp>
      <p:sp>
        <p:nvSpPr>
          <p:cNvPr id="2056" name="Google Shape;2056;p73"/>
          <p:cNvSpPr/>
          <p:nvPr/>
        </p:nvSpPr>
        <p:spPr>
          <a:xfrm>
            <a:off x="7673095" y="2787401"/>
            <a:ext cx="939000" cy="201900"/>
          </a:xfrm>
          <a:prstGeom prst="roundRect">
            <a:avLst>
              <a:gd fmla="val 16667" name="adj"/>
            </a:avLst>
          </a:prstGeom>
          <a:solidFill>
            <a:srgbClr val="F4CCCC"/>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Abandon</a:t>
            </a:r>
            <a:endParaRPr sz="1200"/>
          </a:p>
        </p:txBody>
      </p:sp>
      <p:grpSp>
        <p:nvGrpSpPr>
          <p:cNvPr id="2057" name="Google Shape;2057;p73"/>
          <p:cNvGrpSpPr/>
          <p:nvPr/>
        </p:nvGrpSpPr>
        <p:grpSpPr>
          <a:xfrm>
            <a:off x="5275032" y="1927158"/>
            <a:ext cx="667899" cy="518701"/>
            <a:chOff x="1793000" y="2009307"/>
            <a:chExt cx="703200" cy="522568"/>
          </a:xfrm>
        </p:grpSpPr>
        <p:sp>
          <p:nvSpPr>
            <p:cNvPr id="2058" name="Google Shape;2058;p73"/>
            <p:cNvSpPr txBox="1"/>
            <p:nvPr/>
          </p:nvSpPr>
          <p:spPr>
            <a:xfrm>
              <a:off x="1793000" y="2282275"/>
              <a:ext cx="703200" cy="24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t>Record </a:t>
              </a:r>
              <a:endParaRPr sz="1000"/>
            </a:p>
          </p:txBody>
        </p:sp>
        <p:pic>
          <p:nvPicPr>
            <p:cNvPr id="2059" name="Google Shape;2059;p73"/>
            <p:cNvPicPr preferRelativeResize="0"/>
            <p:nvPr/>
          </p:nvPicPr>
          <p:blipFill>
            <a:blip r:embed="rId3">
              <a:alphaModFix/>
            </a:blip>
            <a:stretch>
              <a:fillRect/>
            </a:stretch>
          </p:blipFill>
          <p:spPr>
            <a:xfrm>
              <a:off x="1978550" y="2009307"/>
              <a:ext cx="393600" cy="393600"/>
            </a:xfrm>
            <a:prstGeom prst="rect">
              <a:avLst/>
            </a:prstGeom>
            <a:noFill/>
            <a:ln>
              <a:noFill/>
            </a:ln>
          </p:spPr>
        </p:pic>
      </p:grpSp>
      <p:sp>
        <p:nvSpPr>
          <p:cNvPr id="2060" name="Google Shape;2060;p73"/>
          <p:cNvSpPr/>
          <p:nvPr/>
        </p:nvSpPr>
        <p:spPr>
          <a:xfrm>
            <a:off x="7673095" y="2560039"/>
            <a:ext cx="939000" cy="201900"/>
          </a:xfrm>
          <a:prstGeom prst="roundRect">
            <a:avLst>
              <a:gd fmla="val 16667" name="adj"/>
            </a:avLst>
          </a:prstGeom>
          <a:solidFill>
            <a:srgbClr val="FFF2CC"/>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Conclude</a:t>
            </a:r>
            <a:endParaRPr sz="1200"/>
          </a:p>
        </p:txBody>
      </p:sp>
      <p:cxnSp>
        <p:nvCxnSpPr>
          <p:cNvPr id="2061" name="Google Shape;2061;p73"/>
          <p:cNvCxnSpPr>
            <a:stCxn id="2062" idx="3"/>
            <a:endCxn id="2060" idx="1"/>
          </p:cNvCxnSpPr>
          <p:nvPr/>
        </p:nvCxnSpPr>
        <p:spPr>
          <a:xfrm>
            <a:off x="5696034" y="2645591"/>
            <a:ext cx="1977000" cy="15300"/>
          </a:xfrm>
          <a:prstGeom prst="straightConnector1">
            <a:avLst/>
          </a:prstGeom>
          <a:noFill/>
          <a:ln cap="flat" cmpd="sng" w="9525">
            <a:solidFill>
              <a:srgbClr val="595959"/>
            </a:solidFill>
            <a:prstDash val="solid"/>
            <a:round/>
            <a:headEnd len="med" w="med" type="none"/>
            <a:tailEnd len="med" w="med" type="triangle"/>
          </a:ln>
        </p:spPr>
      </p:cxnSp>
      <p:cxnSp>
        <p:nvCxnSpPr>
          <p:cNvPr id="2063" name="Google Shape;2063;p73"/>
          <p:cNvCxnSpPr>
            <a:stCxn id="2062" idx="3"/>
            <a:endCxn id="2056" idx="1"/>
          </p:cNvCxnSpPr>
          <p:nvPr/>
        </p:nvCxnSpPr>
        <p:spPr>
          <a:xfrm>
            <a:off x="5696034" y="2645591"/>
            <a:ext cx="1977000" cy="242700"/>
          </a:xfrm>
          <a:prstGeom prst="straightConnector1">
            <a:avLst/>
          </a:prstGeom>
          <a:noFill/>
          <a:ln cap="flat" cmpd="sng" w="9525">
            <a:solidFill>
              <a:srgbClr val="595959"/>
            </a:solidFill>
            <a:prstDash val="solid"/>
            <a:round/>
            <a:headEnd len="med" w="med" type="none"/>
            <a:tailEnd len="med" w="med" type="triangle"/>
          </a:ln>
        </p:spPr>
      </p:cxnSp>
      <p:cxnSp>
        <p:nvCxnSpPr>
          <p:cNvPr id="2064" name="Google Shape;2064;p73"/>
          <p:cNvCxnSpPr>
            <a:stCxn id="2062" idx="3"/>
            <a:endCxn id="2055" idx="1"/>
          </p:cNvCxnSpPr>
          <p:nvPr/>
        </p:nvCxnSpPr>
        <p:spPr>
          <a:xfrm>
            <a:off x="5696034" y="2645591"/>
            <a:ext cx="1977000" cy="470100"/>
          </a:xfrm>
          <a:prstGeom prst="straightConnector1">
            <a:avLst/>
          </a:prstGeom>
          <a:noFill/>
          <a:ln cap="flat" cmpd="sng" w="9525">
            <a:solidFill>
              <a:srgbClr val="595959"/>
            </a:solidFill>
            <a:prstDash val="solid"/>
            <a:round/>
            <a:headEnd len="med" w="med" type="none"/>
            <a:tailEnd len="med" w="med" type="triangle"/>
          </a:ln>
        </p:spPr>
      </p:cxnSp>
      <p:cxnSp>
        <p:nvCxnSpPr>
          <p:cNvPr id="2065" name="Google Shape;2065;p73"/>
          <p:cNvCxnSpPr>
            <a:stCxn id="2066" idx="0"/>
            <a:endCxn id="2059" idx="0"/>
          </p:cNvCxnSpPr>
          <p:nvPr/>
        </p:nvCxnSpPr>
        <p:spPr>
          <a:xfrm flipH="1" rot="5400000">
            <a:off x="6222585" y="1342645"/>
            <a:ext cx="900" cy="1169700"/>
          </a:xfrm>
          <a:prstGeom prst="curvedConnector3">
            <a:avLst>
              <a:gd fmla="val 39789339" name="adj1"/>
            </a:avLst>
          </a:prstGeom>
          <a:noFill/>
          <a:ln cap="flat" cmpd="sng" w="9525">
            <a:solidFill>
              <a:srgbClr val="595959"/>
            </a:solidFill>
            <a:prstDash val="solid"/>
            <a:round/>
            <a:headEnd len="med" w="med" type="none"/>
            <a:tailEnd len="med" w="med" type="triangle"/>
          </a:ln>
        </p:spPr>
      </p:cxnSp>
      <p:cxnSp>
        <p:nvCxnSpPr>
          <p:cNvPr id="2067" name="Google Shape;2067;p73"/>
          <p:cNvCxnSpPr>
            <a:stCxn id="2059" idx="1"/>
            <a:endCxn id="2062" idx="0"/>
          </p:cNvCxnSpPr>
          <p:nvPr/>
        </p:nvCxnSpPr>
        <p:spPr>
          <a:xfrm flipH="1">
            <a:off x="5226568" y="2122502"/>
            <a:ext cx="224700" cy="422100"/>
          </a:xfrm>
          <a:prstGeom prst="curvedConnector2">
            <a:avLst/>
          </a:prstGeom>
          <a:noFill/>
          <a:ln cap="flat" cmpd="sng" w="9525">
            <a:solidFill>
              <a:srgbClr val="595959"/>
            </a:solidFill>
            <a:prstDash val="solid"/>
            <a:round/>
            <a:headEnd len="med" w="med" type="none"/>
            <a:tailEnd len="med" w="med" type="triangle"/>
          </a:ln>
        </p:spPr>
      </p:cxnSp>
      <p:cxnSp>
        <p:nvCxnSpPr>
          <p:cNvPr id="2068" name="Google Shape;2068;p73"/>
          <p:cNvCxnSpPr>
            <a:stCxn id="2062" idx="3"/>
            <a:endCxn id="2069" idx="2"/>
          </p:cNvCxnSpPr>
          <p:nvPr/>
        </p:nvCxnSpPr>
        <p:spPr>
          <a:xfrm flipH="1" rot="10800000">
            <a:off x="5696034" y="2576291"/>
            <a:ext cx="1111800" cy="69300"/>
          </a:xfrm>
          <a:prstGeom prst="curvedConnector2">
            <a:avLst/>
          </a:prstGeom>
          <a:noFill/>
          <a:ln cap="flat" cmpd="sng" w="9525">
            <a:solidFill>
              <a:srgbClr val="595959"/>
            </a:solidFill>
            <a:prstDash val="solid"/>
            <a:round/>
            <a:headEnd len="med" w="med" type="none"/>
            <a:tailEnd len="med" w="med" type="triangle"/>
          </a:ln>
        </p:spPr>
      </p:cxnSp>
      <p:grpSp>
        <p:nvGrpSpPr>
          <p:cNvPr id="2070" name="Google Shape;2070;p73"/>
          <p:cNvGrpSpPr/>
          <p:nvPr/>
        </p:nvGrpSpPr>
        <p:grpSpPr>
          <a:xfrm>
            <a:off x="4757036" y="2544535"/>
            <a:ext cx="938998" cy="648339"/>
            <a:chOff x="2442250" y="2161138"/>
            <a:chExt cx="751800" cy="527362"/>
          </a:xfrm>
        </p:grpSpPr>
        <p:sp>
          <p:nvSpPr>
            <p:cNvPr id="2062" name="Google Shape;2062;p73"/>
            <p:cNvSpPr/>
            <p:nvPr/>
          </p:nvSpPr>
          <p:spPr>
            <a:xfrm>
              <a:off x="2442250" y="2161138"/>
              <a:ext cx="751800" cy="164400"/>
            </a:xfrm>
            <a:prstGeom prst="roundRect">
              <a:avLst>
                <a:gd fmla="val 16667" name="adj"/>
              </a:avLst>
            </a:prstGeom>
            <a:solidFill>
              <a:srgbClr val="D9EAD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View </a:t>
              </a:r>
              <a:endParaRPr sz="1200"/>
            </a:p>
          </p:txBody>
        </p:sp>
        <p:sp>
          <p:nvSpPr>
            <p:cNvPr id="2071" name="Google Shape;2071;p73"/>
            <p:cNvSpPr/>
            <p:nvPr/>
          </p:nvSpPr>
          <p:spPr>
            <a:xfrm>
              <a:off x="2442325" y="2329150"/>
              <a:ext cx="751500" cy="1233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1000"/>
                <a:t>Segment</a:t>
              </a:r>
              <a:endParaRPr i="1" sz="1000"/>
            </a:p>
          </p:txBody>
        </p:sp>
        <p:sp>
          <p:nvSpPr>
            <p:cNvPr id="2072" name="Google Shape;2072;p73"/>
            <p:cNvSpPr/>
            <p:nvPr/>
          </p:nvSpPr>
          <p:spPr>
            <a:xfrm>
              <a:off x="2442325" y="2452450"/>
              <a:ext cx="751500" cy="1233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1000"/>
                <a:t>Sequences</a:t>
              </a:r>
              <a:endParaRPr i="1" sz="1000"/>
            </a:p>
          </p:txBody>
        </p:sp>
        <p:sp>
          <p:nvSpPr>
            <p:cNvPr id="2073" name="Google Shape;2073;p73"/>
            <p:cNvSpPr/>
            <p:nvPr/>
          </p:nvSpPr>
          <p:spPr>
            <a:xfrm>
              <a:off x="2442325" y="2565200"/>
              <a:ext cx="751500" cy="1233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1000"/>
                <a:t>Actions</a:t>
              </a:r>
              <a:endParaRPr i="1" sz="1000"/>
            </a:p>
          </p:txBody>
        </p:sp>
      </p:grpSp>
      <p:grpSp>
        <p:nvGrpSpPr>
          <p:cNvPr id="2074" name="Google Shape;2074;p73"/>
          <p:cNvGrpSpPr/>
          <p:nvPr/>
        </p:nvGrpSpPr>
        <p:grpSpPr>
          <a:xfrm>
            <a:off x="6338386" y="1927945"/>
            <a:ext cx="938998" cy="648339"/>
            <a:chOff x="2442250" y="2161138"/>
            <a:chExt cx="751800" cy="527362"/>
          </a:xfrm>
        </p:grpSpPr>
        <p:sp>
          <p:nvSpPr>
            <p:cNvPr id="2066" name="Google Shape;2066;p73"/>
            <p:cNvSpPr/>
            <p:nvPr/>
          </p:nvSpPr>
          <p:spPr>
            <a:xfrm>
              <a:off x="2442250" y="2161138"/>
              <a:ext cx="751800" cy="164400"/>
            </a:xfrm>
            <a:prstGeom prst="roundRect">
              <a:avLst>
                <a:gd fmla="val 16667" name="adj"/>
              </a:avLst>
            </a:prstGeom>
            <a:solidFill>
              <a:srgbClr val="CFE2F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Refine </a:t>
              </a:r>
              <a:endParaRPr sz="1200"/>
            </a:p>
          </p:txBody>
        </p:sp>
        <p:sp>
          <p:nvSpPr>
            <p:cNvPr id="2075" name="Google Shape;2075;p73"/>
            <p:cNvSpPr/>
            <p:nvPr/>
          </p:nvSpPr>
          <p:spPr>
            <a:xfrm>
              <a:off x="2442325" y="2329150"/>
              <a:ext cx="751500" cy="1233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1000"/>
                <a:t>Filter</a:t>
              </a:r>
              <a:endParaRPr i="1" sz="1000"/>
            </a:p>
          </p:txBody>
        </p:sp>
        <p:sp>
          <p:nvSpPr>
            <p:cNvPr id="2076" name="Google Shape;2076;p73"/>
            <p:cNvSpPr/>
            <p:nvPr/>
          </p:nvSpPr>
          <p:spPr>
            <a:xfrm>
              <a:off x="2442325" y="2452450"/>
              <a:ext cx="751500" cy="1233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1000"/>
                <a:t>Partition</a:t>
              </a:r>
              <a:endParaRPr i="1" sz="1000"/>
            </a:p>
          </p:txBody>
        </p:sp>
        <p:sp>
          <p:nvSpPr>
            <p:cNvPr id="2069" name="Google Shape;2069;p73"/>
            <p:cNvSpPr/>
            <p:nvPr/>
          </p:nvSpPr>
          <p:spPr>
            <a:xfrm>
              <a:off x="2442325" y="2565200"/>
              <a:ext cx="751500" cy="1233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1000"/>
                <a:t>Transform</a:t>
              </a:r>
              <a:endParaRPr i="1" sz="1000"/>
            </a:p>
          </p:txBody>
        </p:sp>
      </p:grpSp>
      <p:sp>
        <p:nvSpPr>
          <p:cNvPr id="2077" name="Google Shape;2077;p73"/>
          <p:cNvSpPr txBox="1"/>
          <p:nvPr>
            <p:ph type="title"/>
          </p:nvPr>
        </p:nvSpPr>
        <p:spPr>
          <a:xfrm>
            <a:off x="311700" y="445025"/>
            <a:ext cx="5496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t>High-Level Segmentifier Analysis Model</a:t>
            </a:r>
            <a:endParaRPr sz="22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1" name="Shape 2081"/>
        <p:cNvGrpSpPr/>
        <p:nvPr/>
      </p:nvGrpSpPr>
      <p:grpSpPr>
        <a:xfrm>
          <a:off x="0" y="0"/>
          <a:ext cx="0" cy="0"/>
          <a:chOff x="0" y="0"/>
          <a:chExt cx="0" cy="0"/>
        </a:xfrm>
      </p:grpSpPr>
      <p:sp>
        <p:nvSpPr>
          <p:cNvPr id="2082" name="Google Shape;2082;p74"/>
          <p:cNvSpPr txBox="1"/>
          <p:nvPr>
            <p:ph type="title"/>
          </p:nvPr>
        </p:nvSpPr>
        <p:spPr>
          <a:xfrm>
            <a:off x="311700" y="445025"/>
            <a:ext cx="5496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t>High-Level Segmentifier Analysis Model</a:t>
            </a:r>
            <a:endParaRPr sz="2200"/>
          </a:p>
        </p:txBody>
      </p:sp>
      <p:sp>
        <p:nvSpPr>
          <p:cNvPr id="2083" name="Google Shape;2083;p74"/>
          <p:cNvSpPr txBox="1"/>
          <p:nvPr>
            <p:ph idx="1" type="body"/>
          </p:nvPr>
        </p:nvSpPr>
        <p:spPr>
          <a:xfrm>
            <a:off x="4832400" y="2207425"/>
            <a:ext cx="3999900" cy="23616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sz="1300"/>
              <a:t>Gives Insight into underlying data of segment</a:t>
            </a:r>
            <a:endParaRPr sz="1300"/>
          </a:p>
          <a:p>
            <a:pPr indent="-304800" lvl="1" marL="914400" rtl="0" algn="l">
              <a:spcBef>
                <a:spcPts val="0"/>
              </a:spcBef>
              <a:spcAft>
                <a:spcPts val="0"/>
              </a:spcAft>
              <a:buSzPts val="1200"/>
              <a:buChar char="○"/>
            </a:pPr>
            <a:r>
              <a:rPr lang="en" sz="1200"/>
              <a:t>Action Attributes</a:t>
            </a:r>
            <a:endParaRPr sz="1200"/>
          </a:p>
          <a:p>
            <a:pPr indent="-304800" lvl="1" marL="914400" rtl="0" algn="l">
              <a:spcBef>
                <a:spcPts val="0"/>
              </a:spcBef>
              <a:spcAft>
                <a:spcPts val="0"/>
              </a:spcAft>
              <a:buSzPts val="1200"/>
              <a:buChar char="○"/>
            </a:pPr>
            <a:r>
              <a:rPr lang="en" sz="1200"/>
              <a:t>Sequence</a:t>
            </a:r>
            <a:r>
              <a:rPr lang="en" sz="1200"/>
              <a:t> Attributes</a:t>
            </a:r>
            <a:endParaRPr sz="1200"/>
          </a:p>
          <a:p>
            <a:pPr indent="-304800" lvl="1" marL="914400" rtl="0" algn="l">
              <a:spcBef>
                <a:spcPts val="0"/>
              </a:spcBef>
              <a:spcAft>
                <a:spcPts val="0"/>
              </a:spcAft>
              <a:buSzPts val="1200"/>
              <a:buChar char="○"/>
            </a:pPr>
            <a:r>
              <a:rPr lang="en" sz="1200"/>
              <a:t>Segment Attributes</a:t>
            </a:r>
            <a:endParaRPr sz="1200"/>
          </a:p>
          <a:p>
            <a:pPr indent="-311150" lvl="0" marL="457200" rtl="0" algn="l">
              <a:spcBef>
                <a:spcPts val="0"/>
              </a:spcBef>
              <a:spcAft>
                <a:spcPts val="0"/>
              </a:spcAft>
              <a:buSzPts val="1300"/>
              <a:buChar char="●"/>
            </a:pPr>
            <a:r>
              <a:rPr lang="en" sz="1300"/>
              <a:t>Leads to:</a:t>
            </a:r>
            <a:endParaRPr sz="1300"/>
          </a:p>
          <a:p>
            <a:pPr indent="-304800" lvl="1" marL="914400" rtl="0" algn="l">
              <a:spcBef>
                <a:spcPts val="0"/>
              </a:spcBef>
              <a:spcAft>
                <a:spcPts val="0"/>
              </a:spcAft>
              <a:buSzPts val="1200"/>
              <a:buChar char="○"/>
            </a:pPr>
            <a:r>
              <a:rPr lang="en" sz="1200"/>
              <a:t>Insights</a:t>
            </a:r>
            <a:endParaRPr i="1" sz="1200"/>
          </a:p>
          <a:p>
            <a:pPr indent="-304800" lvl="1" marL="914400" rtl="0" algn="l">
              <a:spcBef>
                <a:spcPts val="0"/>
              </a:spcBef>
              <a:spcAft>
                <a:spcPts val="0"/>
              </a:spcAft>
              <a:buSzPts val="1200"/>
              <a:buChar char="○"/>
            </a:pPr>
            <a:r>
              <a:rPr lang="en" sz="1200"/>
              <a:t>New ways on how to </a:t>
            </a:r>
            <a:r>
              <a:rPr i="1" lang="en" sz="1200"/>
              <a:t>refine</a:t>
            </a:r>
            <a:endParaRPr i="1" sz="1200"/>
          </a:p>
          <a:p>
            <a:pPr indent="-304800" lvl="1" marL="914400" rtl="0" algn="l">
              <a:spcBef>
                <a:spcPts val="0"/>
              </a:spcBef>
              <a:spcAft>
                <a:spcPts val="0"/>
              </a:spcAft>
              <a:buSzPts val="1200"/>
              <a:buChar char="○"/>
            </a:pPr>
            <a:r>
              <a:rPr lang="en" sz="1200"/>
              <a:t>Whether segment should be </a:t>
            </a:r>
            <a:r>
              <a:rPr i="1" lang="en" sz="1200"/>
              <a:t>abandoned</a:t>
            </a:r>
            <a:endParaRPr i="1" sz="1200"/>
          </a:p>
          <a:p>
            <a:pPr indent="-304800" lvl="1" marL="914400" rtl="0" algn="l">
              <a:spcBef>
                <a:spcPts val="0"/>
              </a:spcBef>
              <a:spcAft>
                <a:spcPts val="0"/>
              </a:spcAft>
              <a:buSzPts val="1200"/>
              <a:buChar char="○"/>
            </a:pPr>
            <a:r>
              <a:rPr lang="en" sz="1200"/>
              <a:t>Whether segment should be </a:t>
            </a:r>
            <a:r>
              <a:rPr i="1" lang="en" sz="1200"/>
              <a:t>exported</a:t>
            </a:r>
            <a:endParaRPr i="1" sz="1200"/>
          </a:p>
        </p:txBody>
      </p:sp>
      <p:sp>
        <p:nvSpPr>
          <p:cNvPr id="2084" name="Google Shape;2084;p74"/>
          <p:cNvSpPr txBox="1"/>
          <p:nvPr/>
        </p:nvSpPr>
        <p:spPr>
          <a:xfrm>
            <a:off x="3429654" y="2133931"/>
            <a:ext cx="761700" cy="319200"/>
          </a:xfrm>
          <a:prstGeom prst="rect">
            <a:avLst/>
          </a:prstGeom>
          <a:noFill/>
          <a:ln cap="flat" cmpd="sng" w="9525">
            <a:solidFill>
              <a:srgbClr val="D5A6BD"/>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900"/>
              <a:t>Size</a:t>
            </a:r>
            <a:endParaRPr b="1" sz="900"/>
          </a:p>
        </p:txBody>
      </p:sp>
      <p:sp>
        <p:nvSpPr>
          <p:cNvPr id="2085" name="Google Shape;2085;p74"/>
          <p:cNvSpPr txBox="1"/>
          <p:nvPr/>
        </p:nvSpPr>
        <p:spPr>
          <a:xfrm>
            <a:off x="3429646" y="2695753"/>
            <a:ext cx="761700" cy="394200"/>
          </a:xfrm>
          <a:prstGeom prst="rect">
            <a:avLst/>
          </a:prstGeom>
          <a:noFill/>
          <a:ln cap="flat" cmpd="sng" w="9525">
            <a:solidFill>
              <a:srgbClr val="D5A6BD"/>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900"/>
              <a:t>Sequence Related</a:t>
            </a:r>
            <a:endParaRPr b="1" sz="900"/>
          </a:p>
        </p:txBody>
      </p:sp>
      <p:sp>
        <p:nvSpPr>
          <p:cNvPr id="2086" name="Google Shape;2086;p74"/>
          <p:cNvSpPr txBox="1"/>
          <p:nvPr/>
        </p:nvSpPr>
        <p:spPr>
          <a:xfrm>
            <a:off x="3429646" y="3332520"/>
            <a:ext cx="761700" cy="394200"/>
          </a:xfrm>
          <a:prstGeom prst="rect">
            <a:avLst/>
          </a:prstGeom>
          <a:noFill/>
          <a:ln cap="flat" cmpd="sng" w="9525">
            <a:solidFill>
              <a:srgbClr val="D5A6BD"/>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900"/>
              <a:t>Action Related</a:t>
            </a:r>
            <a:endParaRPr b="1" sz="900"/>
          </a:p>
        </p:txBody>
      </p:sp>
      <p:cxnSp>
        <p:nvCxnSpPr>
          <p:cNvPr id="2087" name="Google Shape;2087;p74"/>
          <p:cNvCxnSpPr>
            <a:stCxn id="2088" idx="3"/>
            <a:endCxn id="2084" idx="1"/>
          </p:cNvCxnSpPr>
          <p:nvPr/>
        </p:nvCxnSpPr>
        <p:spPr>
          <a:xfrm flipH="1" rot="10800000">
            <a:off x="2789454" y="2293531"/>
            <a:ext cx="640200" cy="602400"/>
          </a:xfrm>
          <a:prstGeom prst="bentConnector3">
            <a:avLst>
              <a:gd fmla="val 50000" name="adj1"/>
            </a:avLst>
          </a:prstGeom>
          <a:noFill/>
          <a:ln cap="flat" cmpd="sng" w="9525">
            <a:solidFill>
              <a:srgbClr val="D5A6BD"/>
            </a:solidFill>
            <a:prstDash val="solid"/>
            <a:round/>
            <a:headEnd len="med" w="med" type="none"/>
            <a:tailEnd len="med" w="med" type="triangle"/>
          </a:ln>
        </p:spPr>
      </p:cxnSp>
      <p:cxnSp>
        <p:nvCxnSpPr>
          <p:cNvPr id="2089" name="Google Shape;2089;p74"/>
          <p:cNvCxnSpPr>
            <a:stCxn id="2088" idx="3"/>
            <a:endCxn id="2085" idx="1"/>
          </p:cNvCxnSpPr>
          <p:nvPr/>
        </p:nvCxnSpPr>
        <p:spPr>
          <a:xfrm flipH="1" rot="10800000">
            <a:off x="2789446" y="2892853"/>
            <a:ext cx="640200" cy="3000"/>
          </a:xfrm>
          <a:prstGeom prst="bentConnector3">
            <a:avLst>
              <a:gd fmla="val 50000" name="adj1"/>
            </a:avLst>
          </a:prstGeom>
          <a:noFill/>
          <a:ln cap="flat" cmpd="sng" w="9525">
            <a:solidFill>
              <a:srgbClr val="D5A6BD"/>
            </a:solidFill>
            <a:prstDash val="solid"/>
            <a:round/>
            <a:headEnd len="med" w="med" type="none"/>
            <a:tailEnd len="med" w="med" type="triangle"/>
          </a:ln>
        </p:spPr>
      </p:cxnSp>
      <p:cxnSp>
        <p:nvCxnSpPr>
          <p:cNvPr id="2090" name="Google Shape;2090;p74"/>
          <p:cNvCxnSpPr>
            <a:stCxn id="2088" idx="3"/>
            <a:endCxn id="2086" idx="1"/>
          </p:cNvCxnSpPr>
          <p:nvPr/>
        </p:nvCxnSpPr>
        <p:spPr>
          <a:xfrm>
            <a:off x="2789446" y="2895420"/>
            <a:ext cx="640200" cy="634200"/>
          </a:xfrm>
          <a:prstGeom prst="bentConnector3">
            <a:avLst>
              <a:gd fmla="val 50000" name="adj1"/>
            </a:avLst>
          </a:prstGeom>
          <a:noFill/>
          <a:ln cap="flat" cmpd="sng" w="9525">
            <a:solidFill>
              <a:srgbClr val="D5A6BD"/>
            </a:solidFill>
            <a:prstDash val="solid"/>
            <a:round/>
            <a:headEnd len="med" w="med" type="none"/>
            <a:tailEnd len="med" w="med" type="triangle"/>
          </a:ln>
        </p:spPr>
      </p:cxnSp>
      <p:sp>
        <p:nvSpPr>
          <p:cNvPr id="2091" name="Google Shape;2091;p74"/>
          <p:cNvSpPr/>
          <p:nvPr/>
        </p:nvSpPr>
        <p:spPr>
          <a:xfrm>
            <a:off x="6452848" y="1712255"/>
            <a:ext cx="1040100" cy="2676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View </a:t>
            </a:r>
            <a:endParaRPr sz="1200"/>
          </a:p>
        </p:txBody>
      </p:sp>
      <p:sp>
        <p:nvSpPr>
          <p:cNvPr id="2092" name="Google Shape;2092;p74"/>
          <p:cNvSpPr/>
          <p:nvPr/>
        </p:nvSpPr>
        <p:spPr>
          <a:xfrm>
            <a:off x="681800" y="1912717"/>
            <a:ext cx="2107800" cy="22068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3" name="Google Shape;2093;p74"/>
          <p:cNvSpPr/>
          <p:nvPr/>
        </p:nvSpPr>
        <p:spPr>
          <a:xfrm>
            <a:off x="723627" y="2900012"/>
            <a:ext cx="113400" cy="1161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94" name="Google Shape;2094;p74"/>
          <p:cNvSpPr/>
          <p:nvPr/>
        </p:nvSpPr>
        <p:spPr>
          <a:xfrm>
            <a:off x="850385" y="2900012"/>
            <a:ext cx="113400" cy="1161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95" name="Google Shape;2095;p74"/>
          <p:cNvSpPr/>
          <p:nvPr/>
        </p:nvSpPr>
        <p:spPr>
          <a:xfrm>
            <a:off x="977142" y="2900009"/>
            <a:ext cx="113400" cy="1161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96" name="Google Shape;2096;p74"/>
          <p:cNvSpPr/>
          <p:nvPr/>
        </p:nvSpPr>
        <p:spPr>
          <a:xfrm>
            <a:off x="1103900" y="2900009"/>
            <a:ext cx="113400" cy="1161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97" name="Google Shape;2097;p74"/>
          <p:cNvSpPr/>
          <p:nvPr/>
        </p:nvSpPr>
        <p:spPr>
          <a:xfrm>
            <a:off x="1230658" y="2900009"/>
            <a:ext cx="113400" cy="1161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98" name="Google Shape;2098;p74"/>
          <p:cNvSpPr/>
          <p:nvPr/>
        </p:nvSpPr>
        <p:spPr>
          <a:xfrm>
            <a:off x="1357416" y="2900009"/>
            <a:ext cx="113400" cy="1161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99" name="Google Shape;2099;p74"/>
          <p:cNvSpPr/>
          <p:nvPr/>
        </p:nvSpPr>
        <p:spPr>
          <a:xfrm>
            <a:off x="1484174" y="2900005"/>
            <a:ext cx="113400" cy="1161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00" name="Google Shape;2100;p74"/>
          <p:cNvSpPr/>
          <p:nvPr/>
        </p:nvSpPr>
        <p:spPr>
          <a:xfrm>
            <a:off x="1610932" y="2900005"/>
            <a:ext cx="113400" cy="1161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01" name="Google Shape;2101;p74"/>
          <p:cNvSpPr/>
          <p:nvPr/>
        </p:nvSpPr>
        <p:spPr>
          <a:xfrm>
            <a:off x="1737690" y="2900005"/>
            <a:ext cx="113400" cy="1161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02" name="Google Shape;2102;p74"/>
          <p:cNvSpPr/>
          <p:nvPr/>
        </p:nvSpPr>
        <p:spPr>
          <a:xfrm>
            <a:off x="1864448" y="2900002"/>
            <a:ext cx="113400" cy="1161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03" name="Google Shape;2103;p74"/>
          <p:cNvSpPr/>
          <p:nvPr/>
        </p:nvSpPr>
        <p:spPr>
          <a:xfrm>
            <a:off x="723627" y="3033722"/>
            <a:ext cx="113400" cy="1161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04" name="Google Shape;2104;p74"/>
          <p:cNvSpPr/>
          <p:nvPr/>
        </p:nvSpPr>
        <p:spPr>
          <a:xfrm>
            <a:off x="850385" y="3033722"/>
            <a:ext cx="113400" cy="1161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05" name="Google Shape;2105;p74"/>
          <p:cNvSpPr/>
          <p:nvPr/>
        </p:nvSpPr>
        <p:spPr>
          <a:xfrm>
            <a:off x="977142" y="3033719"/>
            <a:ext cx="113400" cy="1161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06" name="Google Shape;2106;p74"/>
          <p:cNvSpPr/>
          <p:nvPr/>
        </p:nvSpPr>
        <p:spPr>
          <a:xfrm>
            <a:off x="1103900" y="3033719"/>
            <a:ext cx="113400" cy="1161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07" name="Google Shape;2107;p74"/>
          <p:cNvSpPr/>
          <p:nvPr/>
        </p:nvSpPr>
        <p:spPr>
          <a:xfrm>
            <a:off x="1230658" y="3033719"/>
            <a:ext cx="113400" cy="1161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08" name="Google Shape;2108;p74"/>
          <p:cNvSpPr/>
          <p:nvPr/>
        </p:nvSpPr>
        <p:spPr>
          <a:xfrm>
            <a:off x="723627" y="3167432"/>
            <a:ext cx="113400" cy="1161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09" name="Google Shape;2109;p74"/>
          <p:cNvSpPr/>
          <p:nvPr/>
        </p:nvSpPr>
        <p:spPr>
          <a:xfrm>
            <a:off x="850385" y="3167432"/>
            <a:ext cx="113400" cy="1161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10" name="Google Shape;2110;p74"/>
          <p:cNvSpPr/>
          <p:nvPr/>
        </p:nvSpPr>
        <p:spPr>
          <a:xfrm>
            <a:off x="977142" y="3167428"/>
            <a:ext cx="113400" cy="1161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11" name="Google Shape;2111;p74"/>
          <p:cNvSpPr/>
          <p:nvPr/>
        </p:nvSpPr>
        <p:spPr>
          <a:xfrm>
            <a:off x="1103900" y="3167428"/>
            <a:ext cx="113400" cy="1161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12" name="Google Shape;2112;p74"/>
          <p:cNvSpPr/>
          <p:nvPr/>
        </p:nvSpPr>
        <p:spPr>
          <a:xfrm>
            <a:off x="1230658" y="3167428"/>
            <a:ext cx="113400" cy="1161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13" name="Google Shape;2113;p74"/>
          <p:cNvSpPr/>
          <p:nvPr/>
        </p:nvSpPr>
        <p:spPr>
          <a:xfrm>
            <a:off x="1357416" y="3167428"/>
            <a:ext cx="113400" cy="1161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14" name="Google Shape;2114;p74"/>
          <p:cNvSpPr/>
          <p:nvPr/>
        </p:nvSpPr>
        <p:spPr>
          <a:xfrm>
            <a:off x="1484174" y="3167425"/>
            <a:ext cx="113400" cy="1161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15" name="Google Shape;2115;p74"/>
          <p:cNvSpPr/>
          <p:nvPr/>
        </p:nvSpPr>
        <p:spPr>
          <a:xfrm>
            <a:off x="723627" y="3301142"/>
            <a:ext cx="113400" cy="1161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16" name="Google Shape;2116;p74"/>
          <p:cNvSpPr/>
          <p:nvPr/>
        </p:nvSpPr>
        <p:spPr>
          <a:xfrm>
            <a:off x="850385" y="3301142"/>
            <a:ext cx="113400" cy="1161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17" name="Google Shape;2117;p74"/>
          <p:cNvSpPr/>
          <p:nvPr/>
        </p:nvSpPr>
        <p:spPr>
          <a:xfrm>
            <a:off x="977142" y="3301138"/>
            <a:ext cx="113400" cy="1161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18" name="Google Shape;2118;p74"/>
          <p:cNvSpPr/>
          <p:nvPr/>
        </p:nvSpPr>
        <p:spPr>
          <a:xfrm>
            <a:off x="1103900" y="3301138"/>
            <a:ext cx="113400" cy="1161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19" name="Google Shape;2119;p74"/>
          <p:cNvSpPr/>
          <p:nvPr/>
        </p:nvSpPr>
        <p:spPr>
          <a:xfrm>
            <a:off x="1230658" y="3301138"/>
            <a:ext cx="113400" cy="1161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20" name="Google Shape;2120;p74"/>
          <p:cNvSpPr/>
          <p:nvPr/>
        </p:nvSpPr>
        <p:spPr>
          <a:xfrm>
            <a:off x="1357416" y="3301138"/>
            <a:ext cx="113400" cy="1161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21" name="Google Shape;2121;p74"/>
          <p:cNvSpPr/>
          <p:nvPr/>
        </p:nvSpPr>
        <p:spPr>
          <a:xfrm>
            <a:off x="1484174" y="3301135"/>
            <a:ext cx="113400" cy="1161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22" name="Google Shape;2122;p74"/>
          <p:cNvSpPr/>
          <p:nvPr/>
        </p:nvSpPr>
        <p:spPr>
          <a:xfrm>
            <a:off x="1610932" y="3301135"/>
            <a:ext cx="113400" cy="1161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23" name="Google Shape;2123;p74"/>
          <p:cNvSpPr/>
          <p:nvPr/>
        </p:nvSpPr>
        <p:spPr>
          <a:xfrm>
            <a:off x="1737690" y="3301135"/>
            <a:ext cx="113400" cy="1161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24" name="Google Shape;2124;p74"/>
          <p:cNvSpPr/>
          <p:nvPr/>
        </p:nvSpPr>
        <p:spPr>
          <a:xfrm>
            <a:off x="1864448" y="3301131"/>
            <a:ext cx="113400" cy="1161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2125" name="Google Shape;2125;p74"/>
          <p:cNvGrpSpPr/>
          <p:nvPr/>
        </p:nvGrpSpPr>
        <p:grpSpPr>
          <a:xfrm>
            <a:off x="723603" y="4011053"/>
            <a:ext cx="208917" cy="34494"/>
            <a:chOff x="834250" y="3304948"/>
            <a:chExt cx="234765" cy="45900"/>
          </a:xfrm>
        </p:grpSpPr>
        <p:sp>
          <p:nvSpPr>
            <p:cNvPr id="2126" name="Google Shape;2126;p74"/>
            <p:cNvSpPr/>
            <p:nvPr/>
          </p:nvSpPr>
          <p:spPr>
            <a:xfrm>
              <a:off x="834250" y="3304948"/>
              <a:ext cx="44700" cy="459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7" name="Google Shape;2127;p74"/>
            <p:cNvSpPr/>
            <p:nvPr/>
          </p:nvSpPr>
          <p:spPr>
            <a:xfrm>
              <a:off x="929282" y="3304948"/>
              <a:ext cx="44700" cy="459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8" name="Google Shape;2128;p74"/>
            <p:cNvSpPr/>
            <p:nvPr/>
          </p:nvSpPr>
          <p:spPr>
            <a:xfrm>
              <a:off x="1024315" y="3304948"/>
              <a:ext cx="44700" cy="459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29" name="Google Shape;2129;p74"/>
          <p:cNvSpPr txBox="1"/>
          <p:nvPr/>
        </p:nvSpPr>
        <p:spPr>
          <a:xfrm>
            <a:off x="681800" y="1666250"/>
            <a:ext cx="2107800" cy="200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t>Segment</a:t>
            </a:r>
            <a:endParaRPr sz="1100"/>
          </a:p>
        </p:txBody>
      </p:sp>
      <p:sp>
        <p:nvSpPr>
          <p:cNvPr id="2130" name="Google Shape;2130;p74"/>
          <p:cNvSpPr/>
          <p:nvPr/>
        </p:nvSpPr>
        <p:spPr>
          <a:xfrm>
            <a:off x="723627" y="2365158"/>
            <a:ext cx="113400" cy="1161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31" name="Google Shape;2131;p74"/>
          <p:cNvSpPr/>
          <p:nvPr/>
        </p:nvSpPr>
        <p:spPr>
          <a:xfrm>
            <a:off x="850385" y="2365158"/>
            <a:ext cx="113400" cy="1161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32" name="Google Shape;2132;p74"/>
          <p:cNvSpPr/>
          <p:nvPr/>
        </p:nvSpPr>
        <p:spPr>
          <a:xfrm>
            <a:off x="977142" y="2365155"/>
            <a:ext cx="113400" cy="1161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33" name="Google Shape;2133;p74"/>
          <p:cNvSpPr/>
          <p:nvPr/>
        </p:nvSpPr>
        <p:spPr>
          <a:xfrm>
            <a:off x="1103900" y="2365155"/>
            <a:ext cx="113400" cy="1161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34" name="Google Shape;2134;p74"/>
          <p:cNvSpPr/>
          <p:nvPr/>
        </p:nvSpPr>
        <p:spPr>
          <a:xfrm>
            <a:off x="1230658" y="2365155"/>
            <a:ext cx="113400" cy="1161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35" name="Google Shape;2135;p74"/>
          <p:cNvSpPr/>
          <p:nvPr/>
        </p:nvSpPr>
        <p:spPr>
          <a:xfrm>
            <a:off x="1357416" y="2365155"/>
            <a:ext cx="113400" cy="1161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36" name="Google Shape;2136;p74"/>
          <p:cNvSpPr/>
          <p:nvPr/>
        </p:nvSpPr>
        <p:spPr>
          <a:xfrm>
            <a:off x="1484174" y="2365151"/>
            <a:ext cx="113400" cy="1161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37" name="Google Shape;2137;p74"/>
          <p:cNvSpPr/>
          <p:nvPr/>
        </p:nvSpPr>
        <p:spPr>
          <a:xfrm>
            <a:off x="1610932" y="2365151"/>
            <a:ext cx="113400" cy="1161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38" name="Google Shape;2138;p74"/>
          <p:cNvSpPr/>
          <p:nvPr/>
        </p:nvSpPr>
        <p:spPr>
          <a:xfrm>
            <a:off x="1737690" y="2365151"/>
            <a:ext cx="113400" cy="1161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39" name="Google Shape;2139;p74"/>
          <p:cNvSpPr/>
          <p:nvPr/>
        </p:nvSpPr>
        <p:spPr>
          <a:xfrm>
            <a:off x="1864448" y="2365148"/>
            <a:ext cx="113400" cy="1161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40" name="Google Shape;2140;p74"/>
          <p:cNvSpPr/>
          <p:nvPr/>
        </p:nvSpPr>
        <p:spPr>
          <a:xfrm>
            <a:off x="723627" y="2498868"/>
            <a:ext cx="113400" cy="1161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41" name="Google Shape;2141;p74"/>
          <p:cNvSpPr/>
          <p:nvPr/>
        </p:nvSpPr>
        <p:spPr>
          <a:xfrm>
            <a:off x="850385" y="2498868"/>
            <a:ext cx="113400" cy="1161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42" name="Google Shape;2142;p74"/>
          <p:cNvSpPr/>
          <p:nvPr/>
        </p:nvSpPr>
        <p:spPr>
          <a:xfrm>
            <a:off x="977142" y="2498864"/>
            <a:ext cx="113400" cy="1161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43" name="Google Shape;2143;p74"/>
          <p:cNvSpPr/>
          <p:nvPr/>
        </p:nvSpPr>
        <p:spPr>
          <a:xfrm>
            <a:off x="1103900" y="2498864"/>
            <a:ext cx="113400" cy="1161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44" name="Google Shape;2144;p74"/>
          <p:cNvSpPr/>
          <p:nvPr/>
        </p:nvSpPr>
        <p:spPr>
          <a:xfrm>
            <a:off x="1230658" y="2498864"/>
            <a:ext cx="113400" cy="1161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45" name="Google Shape;2145;p74"/>
          <p:cNvSpPr/>
          <p:nvPr/>
        </p:nvSpPr>
        <p:spPr>
          <a:xfrm>
            <a:off x="723627" y="2632578"/>
            <a:ext cx="113400" cy="1161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46" name="Google Shape;2146;p74"/>
          <p:cNvSpPr/>
          <p:nvPr/>
        </p:nvSpPr>
        <p:spPr>
          <a:xfrm>
            <a:off x="850385" y="2632578"/>
            <a:ext cx="113400" cy="1161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47" name="Google Shape;2147;p74"/>
          <p:cNvSpPr/>
          <p:nvPr/>
        </p:nvSpPr>
        <p:spPr>
          <a:xfrm>
            <a:off x="977142" y="2632574"/>
            <a:ext cx="113400" cy="1161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48" name="Google Shape;2148;p74"/>
          <p:cNvSpPr/>
          <p:nvPr/>
        </p:nvSpPr>
        <p:spPr>
          <a:xfrm>
            <a:off x="1103900" y="2632574"/>
            <a:ext cx="113400" cy="1161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49" name="Google Shape;2149;p74"/>
          <p:cNvSpPr/>
          <p:nvPr/>
        </p:nvSpPr>
        <p:spPr>
          <a:xfrm>
            <a:off x="1230658" y="2632574"/>
            <a:ext cx="113400" cy="1161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50" name="Google Shape;2150;p74"/>
          <p:cNvSpPr/>
          <p:nvPr/>
        </p:nvSpPr>
        <p:spPr>
          <a:xfrm>
            <a:off x="1357416" y="2632574"/>
            <a:ext cx="113400" cy="1161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51" name="Google Shape;2151;p74"/>
          <p:cNvSpPr/>
          <p:nvPr/>
        </p:nvSpPr>
        <p:spPr>
          <a:xfrm>
            <a:off x="1484174" y="2632571"/>
            <a:ext cx="113400" cy="1161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52" name="Google Shape;2152;p74"/>
          <p:cNvSpPr/>
          <p:nvPr/>
        </p:nvSpPr>
        <p:spPr>
          <a:xfrm>
            <a:off x="1610932" y="2632571"/>
            <a:ext cx="113400" cy="1161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53" name="Google Shape;2153;p74"/>
          <p:cNvSpPr/>
          <p:nvPr/>
        </p:nvSpPr>
        <p:spPr>
          <a:xfrm>
            <a:off x="723627" y="2766287"/>
            <a:ext cx="113400" cy="1161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54" name="Google Shape;2154;p74"/>
          <p:cNvSpPr/>
          <p:nvPr/>
        </p:nvSpPr>
        <p:spPr>
          <a:xfrm>
            <a:off x="850385" y="2766287"/>
            <a:ext cx="113400" cy="1161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55" name="Google Shape;2155;p74"/>
          <p:cNvSpPr/>
          <p:nvPr/>
        </p:nvSpPr>
        <p:spPr>
          <a:xfrm>
            <a:off x="977142" y="2766284"/>
            <a:ext cx="113400" cy="1161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56" name="Google Shape;2156;p74"/>
          <p:cNvSpPr/>
          <p:nvPr/>
        </p:nvSpPr>
        <p:spPr>
          <a:xfrm>
            <a:off x="1103900" y="2766284"/>
            <a:ext cx="113400" cy="1161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57" name="Google Shape;2157;p74"/>
          <p:cNvSpPr/>
          <p:nvPr/>
        </p:nvSpPr>
        <p:spPr>
          <a:xfrm>
            <a:off x="1230658" y="2766284"/>
            <a:ext cx="113400" cy="1161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58" name="Google Shape;2158;p74"/>
          <p:cNvSpPr/>
          <p:nvPr/>
        </p:nvSpPr>
        <p:spPr>
          <a:xfrm>
            <a:off x="1357416" y="2766284"/>
            <a:ext cx="113400" cy="1161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59" name="Google Shape;2159;p74"/>
          <p:cNvSpPr/>
          <p:nvPr/>
        </p:nvSpPr>
        <p:spPr>
          <a:xfrm>
            <a:off x="1484174" y="2766281"/>
            <a:ext cx="113400" cy="1161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60" name="Google Shape;2160;p74"/>
          <p:cNvSpPr/>
          <p:nvPr/>
        </p:nvSpPr>
        <p:spPr>
          <a:xfrm>
            <a:off x="1610932" y="2766281"/>
            <a:ext cx="113400" cy="1161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61" name="Google Shape;2161;p74"/>
          <p:cNvSpPr/>
          <p:nvPr/>
        </p:nvSpPr>
        <p:spPr>
          <a:xfrm>
            <a:off x="1737690" y="2766281"/>
            <a:ext cx="113400" cy="1161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62" name="Google Shape;2162;p74"/>
          <p:cNvSpPr/>
          <p:nvPr/>
        </p:nvSpPr>
        <p:spPr>
          <a:xfrm>
            <a:off x="1864448" y="2766277"/>
            <a:ext cx="113400" cy="1161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63" name="Google Shape;2163;p74"/>
          <p:cNvSpPr/>
          <p:nvPr/>
        </p:nvSpPr>
        <p:spPr>
          <a:xfrm>
            <a:off x="723627" y="2231421"/>
            <a:ext cx="113400" cy="1161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64" name="Google Shape;2164;p74"/>
          <p:cNvSpPr/>
          <p:nvPr/>
        </p:nvSpPr>
        <p:spPr>
          <a:xfrm>
            <a:off x="850385" y="2231421"/>
            <a:ext cx="113400" cy="1161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65" name="Google Shape;2165;p74"/>
          <p:cNvSpPr/>
          <p:nvPr/>
        </p:nvSpPr>
        <p:spPr>
          <a:xfrm>
            <a:off x="977142" y="2231418"/>
            <a:ext cx="113400" cy="1161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66" name="Google Shape;2166;p74"/>
          <p:cNvSpPr/>
          <p:nvPr/>
        </p:nvSpPr>
        <p:spPr>
          <a:xfrm>
            <a:off x="1103900" y="2231418"/>
            <a:ext cx="113400" cy="1161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67" name="Google Shape;2167;p74"/>
          <p:cNvSpPr/>
          <p:nvPr/>
        </p:nvSpPr>
        <p:spPr>
          <a:xfrm>
            <a:off x="1230658" y="2231418"/>
            <a:ext cx="113400" cy="1161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68" name="Google Shape;2168;p74"/>
          <p:cNvSpPr/>
          <p:nvPr/>
        </p:nvSpPr>
        <p:spPr>
          <a:xfrm>
            <a:off x="1357416" y="2231418"/>
            <a:ext cx="113400" cy="1161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69" name="Google Shape;2169;p74"/>
          <p:cNvSpPr/>
          <p:nvPr/>
        </p:nvSpPr>
        <p:spPr>
          <a:xfrm>
            <a:off x="1484174" y="2231414"/>
            <a:ext cx="113400" cy="1161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70" name="Google Shape;2170;p74"/>
          <p:cNvSpPr/>
          <p:nvPr/>
        </p:nvSpPr>
        <p:spPr>
          <a:xfrm>
            <a:off x="1610932" y="2231414"/>
            <a:ext cx="113400" cy="1161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71" name="Google Shape;2171;p74"/>
          <p:cNvSpPr/>
          <p:nvPr/>
        </p:nvSpPr>
        <p:spPr>
          <a:xfrm>
            <a:off x="1737690" y="2231414"/>
            <a:ext cx="113400" cy="1161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72" name="Google Shape;2172;p74"/>
          <p:cNvSpPr/>
          <p:nvPr/>
        </p:nvSpPr>
        <p:spPr>
          <a:xfrm>
            <a:off x="1864448" y="2231411"/>
            <a:ext cx="113400" cy="1161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73" name="Google Shape;2173;p74"/>
          <p:cNvSpPr/>
          <p:nvPr/>
        </p:nvSpPr>
        <p:spPr>
          <a:xfrm>
            <a:off x="723627" y="2097696"/>
            <a:ext cx="113400" cy="1161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74" name="Google Shape;2174;p74"/>
          <p:cNvSpPr/>
          <p:nvPr/>
        </p:nvSpPr>
        <p:spPr>
          <a:xfrm>
            <a:off x="850385" y="2097696"/>
            <a:ext cx="113400" cy="1161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75" name="Google Shape;2175;p74"/>
          <p:cNvSpPr/>
          <p:nvPr/>
        </p:nvSpPr>
        <p:spPr>
          <a:xfrm>
            <a:off x="977142" y="2097693"/>
            <a:ext cx="113400" cy="1161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76" name="Google Shape;2176;p74"/>
          <p:cNvSpPr/>
          <p:nvPr/>
        </p:nvSpPr>
        <p:spPr>
          <a:xfrm>
            <a:off x="1103900" y="2097693"/>
            <a:ext cx="113400" cy="1161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77" name="Google Shape;2177;p74"/>
          <p:cNvSpPr/>
          <p:nvPr/>
        </p:nvSpPr>
        <p:spPr>
          <a:xfrm>
            <a:off x="1230658" y="2097693"/>
            <a:ext cx="113400" cy="1161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78" name="Google Shape;2178;p74"/>
          <p:cNvSpPr/>
          <p:nvPr/>
        </p:nvSpPr>
        <p:spPr>
          <a:xfrm>
            <a:off x="1357416" y="2097693"/>
            <a:ext cx="113400" cy="1161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79" name="Google Shape;2179;p74"/>
          <p:cNvSpPr/>
          <p:nvPr/>
        </p:nvSpPr>
        <p:spPr>
          <a:xfrm>
            <a:off x="1484174" y="2097689"/>
            <a:ext cx="113400" cy="1161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80" name="Google Shape;2180;p74"/>
          <p:cNvSpPr/>
          <p:nvPr/>
        </p:nvSpPr>
        <p:spPr>
          <a:xfrm>
            <a:off x="1610932" y="2097689"/>
            <a:ext cx="113400" cy="1161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81" name="Google Shape;2181;p74"/>
          <p:cNvSpPr/>
          <p:nvPr/>
        </p:nvSpPr>
        <p:spPr>
          <a:xfrm>
            <a:off x="1737690" y="2097689"/>
            <a:ext cx="113400" cy="1161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82" name="Google Shape;2182;p74"/>
          <p:cNvSpPr/>
          <p:nvPr/>
        </p:nvSpPr>
        <p:spPr>
          <a:xfrm>
            <a:off x="1864448" y="2097686"/>
            <a:ext cx="113400" cy="1161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83" name="Google Shape;2183;p74"/>
          <p:cNvSpPr/>
          <p:nvPr/>
        </p:nvSpPr>
        <p:spPr>
          <a:xfrm>
            <a:off x="1991191" y="2097693"/>
            <a:ext cx="113400" cy="1161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84" name="Google Shape;2184;p74"/>
          <p:cNvSpPr/>
          <p:nvPr/>
        </p:nvSpPr>
        <p:spPr>
          <a:xfrm>
            <a:off x="2117949" y="2097693"/>
            <a:ext cx="113400" cy="1161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85" name="Google Shape;2185;p74"/>
          <p:cNvSpPr/>
          <p:nvPr/>
        </p:nvSpPr>
        <p:spPr>
          <a:xfrm>
            <a:off x="2244707" y="2097689"/>
            <a:ext cx="113400" cy="1161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86" name="Google Shape;2186;p74"/>
          <p:cNvSpPr/>
          <p:nvPr/>
        </p:nvSpPr>
        <p:spPr>
          <a:xfrm>
            <a:off x="2371465" y="2097689"/>
            <a:ext cx="113400" cy="1161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87" name="Google Shape;2187;p74"/>
          <p:cNvSpPr/>
          <p:nvPr/>
        </p:nvSpPr>
        <p:spPr>
          <a:xfrm>
            <a:off x="2498223" y="2097689"/>
            <a:ext cx="113400" cy="1161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88" name="Google Shape;2188;p74"/>
          <p:cNvSpPr/>
          <p:nvPr/>
        </p:nvSpPr>
        <p:spPr>
          <a:xfrm>
            <a:off x="2624981" y="2097686"/>
            <a:ext cx="113400" cy="1161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89" name="Google Shape;2189;p74"/>
          <p:cNvSpPr/>
          <p:nvPr/>
        </p:nvSpPr>
        <p:spPr>
          <a:xfrm>
            <a:off x="723627" y="1963947"/>
            <a:ext cx="113400" cy="1161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90" name="Google Shape;2190;p74"/>
          <p:cNvSpPr/>
          <p:nvPr/>
        </p:nvSpPr>
        <p:spPr>
          <a:xfrm>
            <a:off x="850385" y="1963947"/>
            <a:ext cx="113400" cy="1161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91" name="Google Shape;2191;p74"/>
          <p:cNvSpPr/>
          <p:nvPr/>
        </p:nvSpPr>
        <p:spPr>
          <a:xfrm>
            <a:off x="723627" y="3434829"/>
            <a:ext cx="113400" cy="1161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92" name="Google Shape;2192;p74"/>
          <p:cNvSpPr/>
          <p:nvPr/>
        </p:nvSpPr>
        <p:spPr>
          <a:xfrm>
            <a:off x="723627" y="3836003"/>
            <a:ext cx="113400" cy="1161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93" name="Google Shape;2193;p74"/>
          <p:cNvSpPr/>
          <p:nvPr/>
        </p:nvSpPr>
        <p:spPr>
          <a:xfrm>
            <a:off x="850385" y="3836003"/>
            <a:ext cx="113400" cy="1161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94" name="Google Shape;2194;p74"/>
          <p:cNvSpPr/>
          <p:nvPr/>
        </p:nvSpPr>
        <p:spPr>
          <a:xfrm>
            <a:off x="977142" y="3835999"/>
            <a:ext cx="113400" cy="1161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95" name="Google Shape;2195;p74"/>
          <p:cNvSpPr/>
          <p:nvPr/>
        </p:nvSpPr>
        <p:spPr>
          <a:xfrm>
            <a:off x="1103900" y="3835999"/>
            <a:ext cx="113400" cy="1161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96" name="Google Shape;2196;p74"/>
          <p:cNvSpPr/>
          <p:nvPr/>
        </p:nvSpPr>
        <p:spPr>
          <a:xfrm>
            <a:off x="1230658" y="3835999"/>
            <a:ext cx="113400" cy="1161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97" name="Google Shape;2197;p74"/>
          <p:cNvSpPr/>
          <p:nvPr/>
        </p:nvSpPr>
        <p:spPr>
          <a:xfrm>
            <a:off x="1357416" y="3835999"/>
            <a:ext cx="113400" cy="1161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98" name="Google Shape;2198;p74"/>
          <p:cNvSpPr/>
          <p:nvPr/>
        </p:nvSpPr>
        <p:spPr>
          <a:xfrm>
            <a:off x="1484174" y="3835996"/>
            <a:ext cx="113400" cy="1161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99" name="Google Shape;2199;p74"/>
          <p:cNvSpPr/>
          <p:nvPr/>
        </p:nvSpPr>
        <p:spPr>
          <a:xfrm>
            <a:off x="1610932" y="3835996"/>
            <a:ext cx="113400" cy="1161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00" name="Google Shape;2200;p74"/>
          <p:cNvSpPr/>
          <p:nvPr/>
        </p:nvSpPr>
        <p:spPr>
          <a:xfrm>
            <a:off x="1737690" y="3835996"/>
            <a:ext cx="113400" cy="1161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01" name="Google Shape;2201;p74"/>
          <p:cNvSpPr/>
          <p:nvPr/>
        </p:nvSpPr>
        <p:spPr>
          <a:xfrm>
            <a:off x="1864448" y="3835992"/>
            <a:ext cx="113400" cy="1161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02" name="Google Shape;2202;p74"/>
          <p:cNvSpPr/>
          <p:nvPr/>
        </p:nvSpPr>
        <p:spPr>
          <a:xfrm>
            <a:off x="723627" y="3702265"/>
            <a:ext cx="113400" cy="1161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03" name="Google Shape;2203;p74"/>
          <p:cNvSpPr/>
          <p:nvPr/>
        </p:nvSpPr>
        <p:spPr>
          <a:xfrm>
            <a:off x="850385" y="3702265"/>
            <a:ext cx="113400" cy="1161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04" name="Google Shape;2204;p74"/>
          <p:cNvSpPr/>
          <p:nvPr/>
        </p:nvSpPr>
        <p:spPr>
          <a:xfrm>
            <a:off x="977142" y="3702262"/>
            <a:ext cx="113400" cy="1161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05" name="Google Shape;2205;p74"/>
          <p:cNvSpPr/>
          <p:nvPr/>
        </p:nvSpPr>
        <p:spPr>
          <a:xfrm>
            <a:off x="1103900" y="3702262"/>
            <a:ext cx="113400" cy="1161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06" name="Google Shape;2206;p74"/>
          <p:cNvSpPr/>
          <p:nvPr/>
        </p:nvSpPr>
        <p:spPr>
          <a:xfrm>
            <a:off x="1230658" y="3702262"/>
            <a:ext cx="113400" cy="1161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07" name="Google Shape;2207;p74"/>
          <p:cNvSpPr/>
          <p:nvPr/>
        </p:nvSpPr>
        <p:spPr>
          <a:xfrm>
            <a:off x="1357416" y="3702262"/>
            <a:ext cx="113400" cy="1161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08" name="Google Shape;2208;p74"/>
          <p:cNvSpPr/>
          <p:nvPr/>
        </p:nvSpPr>
        <p:spPr>
          <a:xfrm>
            <a:off x="1484174" y="3702259"/>
            <a:ext cx="113400" cy="1161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09" name="Google Shape;2209;p74"/>
          <p:cNvSpPr/>
          <p:nvPr/>
        </p:nvSpPr>
        <p:spPr>
          <a:xfrm>
            <a:off x="1610932" y="3702259"/>
            <a:ext cx="113400" cy="1161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10" name="Google Shape;2210;p74"/>
          <p:cNvSpPr/>
          <p:nvPr/>
        </p:nvSpPr>
        <p:spPr>
          <a:xfrm>
            <a:off x="1737690" y="3702259"/>
            <a:ext cx="113400" cy="1161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11" name="Google Shape;2211;p74"/>
          <p:cNvSpPr/>
          <p:nvPr/>
        </p:nvSpPr>
        <p:spPr>
          <a:xfrm>
            <a:off x="1864448" y="3702255"/>
            <a:ext cx="113400" cy="1161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12" name="Google Shape;2212;p74"/>
          <p:cNvSpPr/>
          <p:nvPr/>
        </p:nvSpPr>
        <p:spPr>
          <a:xfrm>
            <a:off x="723627" y="3568541"/>
            <a:ext cx="113400" cy="1161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13" name="Google Shape;2213;p74"/>
          <p:cNvSpPr/>
          <p:nvPr/>
        </p:nvSpPr>
        <p:spPr>
          <a:xfrm>
            <a:off x="850385" y="3568541"/>
            <a:ext cx="113400" cy="1161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14" name="Google Shape;2214;p74"/>
          <p:cNvSpPr/>
          <p:nvPr/>
        </p:nvSpPr>
        <p:spPr>
          <a:xfrm>
            <a:off x="977142" y="3568537"/>
            <a:ext cx="113400" cy="1161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15" name="Google Shape;2215;p74"/>
          <p:cNvSpPr/>
          <p:nvPr/>
        </p:nvSpPr>
        <p:spPr>
          <a:xfrm>
            <a:off x="1103900" y="3568537"/>
            <a:ext cx="113400" cy="1161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16" name="Google Shape;2216;p74"/>
          <p:cNvSpPr/>
          <p:nvPr/>
        </p:nvSpPr>
        <p:spPr>
          <a:xfrm>
            <a:off x="1230658" y="3568537"/>
            <a:ext cx="113400" cy="1161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17" name="Google Shape;2217;p74"/>
          <p:cNvSpPr/>
          <p:nvPr/>
        </p:nvSpPr>
        <p:spPr>
          <a:xfrm>
            <a:off x="1357416" y="3568537"/>
            <a:ext cx="113400" cy="1161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18" name="Google Shape;2218;p74"/>
          <p:cNvSpPr/>
          <p:nvPr/>
        </p:nvSpPr>
        <p:spPr>
          <a:xfrm>
            <a:off x="1484174" y="3568534"/>
            <a:ext cx="113400" cy="1161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19" name="Google Shape;2219;p74"/>
          <p:cNvSpPr/>
          <p:nvPr/>
        </p:nvSpPr>
        <p:spPr>
          <a:xfrm>
            <a:off x="1610932" y="3568534"/>
            <a:ext cx="113400" cy="1161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20" name="Google Shape;2220;p74"/>
          <p:cNvSpPr/>
          <p:nvPr/>
        </p:nvSpPr>
        <p:spPr>
          <a:xfrm>
            <a:off x="1737690" y="3568534"/>
            <a:ext cx="113400" cy="1161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21" name="Google Shape;2221;p74"/>
          <p:cNvSpPr/>
          <p:nvPr/>
        </p:nvSpPr>
        <p:spPr>
          <a:xfrm>
            <a:off x="1864448" y="3568530"/>
            <a:ext cx="113400" cy="1161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22" name="Google Shape;2222;p74"/>
          <p:cNvSpPr/>
          <p:nvPr/>
        </p:nvSpPr>
        <p:spPr>
          <a:xfrm>
            <a:off x="1991191" y="3568537"/>
            <a:ext cx="113400" cy="1161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23" name="Google Shape;2223;p74"/>
          <p:cNvSpPr/>
          <p:nvPr/>
        </p:nvSpPr>
        <p:spPr>
          <a:xfrm>
            <a:off x="2117949" y="3568537"/>
            <a:ext cx="113400" cy="1161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24" name="Google Shape;2224;p74"/>
          <p:cNvSpPr/>
          <p:nvPr/>
        </p:nvSpPr>
        <p:spPr>
          <a:xfrm>
            <a:off x="2244707" y="3568534"/>
            <a:ext cx="113400" cy="1161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25" name="Google Shape;2225;p74"/>
          <p:cNvSpPr/>
          <p:nvPr/>
        </p:nvSpPr>
        <p:spPr>
          <a:xfrm>
            <a:off x="2371465" y="3568534"/>
            <a:ext cx="113400" cy="1161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26" name="Google Shape;2226;p74"/>
          <p:cNvSpPr/>
          <p:nvPr/>
        </p:nvSpPr>
        <p:spPr>
          <a:xfrm>
            <a:off x="2498223" y="3568534"/>
            <a:ext cx="113400" cy="1161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27" name="Google Shape;2227;p74"/>
          <p:cNvSpPr/>
          <p:nvPr/>
        </p:nvSpPr>
        <p:spPr>
          <a:xfrm>
            <a:off x="2624981" y="3568530"/>
            <a:ext cx="113400" cy="1161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28" name="Google Shape;2228;p7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229" name="Google Shape;2229;p74"/>
          <p:cNvSpPr/>
          <p:nvPr/>
        </p:nvSpPr>
        <p:spPr>
          <a:xfrm>
            <a:off x="8311149" y="1051292"/>
            <a:ext cx="701100" cy="135600"/>
          </a:xfrm>
          <a:prstGeom prst="roundRect">
            <a:avLst>
              <a:gd fmla="val 16667" name="adj"/>
            </a:avLst>
          </a:prstGeom>
          <a:solidFill>
            <a:srgbClr val="EFEFE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rgbClr val="B7B7B7"/>
                </a:solidFill>
              </a:rPr>
              <a:t>Export</a:t>
            </a:r>
            <a:endParaRPr sz="900">
              <a:solidFill>
                <a:srgbClr val="B7B7B7"/>
              </a:solidFill>
            </a:endParaRPr>
          </a:p>
        </p:txBody>
      </p:sp>
      <p:sp>
        <p:nvSpPr>
          <p:cNvPr id="2230" name="Google Shape;2230;p74"/>
          <p:cNvSpPr/>
          <p:nvPr/>
        </p:nvSpPr>
        <p:spPr>
          <a:xfrm>
            <a:off x="8311149" y="898711"/>
            <a:ext cx="701100" cy="135600"/>
          </a:xfrm>
          <a:prstGeom prst="roundRect">
            <a:avLst>
              <a:gd fmla="val 16667" name="adj"/>
            </a:avLst>
          </a:prstGeom>
          <a:solidFill>
            <a:srgbClr val="EFEFE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rgbClr val="B7B7B7"/>
                </a:solidFill>
              </a:rPr>
              <a:t>Abandon</a:t>
            </a:r>
            <a:endParaRPr sz="900">
              <a:solidFill>
                <a:srgbClr val="B7B7B7"/>
              </a:solidFill>
            </a:endParaRPr>
          </a:p>
        </p:txBody>
      </p:sp>
      <p:grpSp>
        <p:nvGrpSpPr>
          <p:cNvPr id="2231" name="Google Shape;2231;p74"/>
          <p:cNvGrpSpPr/>
          <p:nvPr/>
        </p:nvGrpSpPr>
        <p:grpSpPr>
          <a:xfrm>
            <a:off x="6797659" y="328967"/>
            <a:ext cx="510892" cy="347977"/>
            <a:chOff x="1793010" y="2009307"/>
            <a:chExt cx="812100" cy="522567"/>
          </a:xfrm>
        </p:grpSpPr>
        <p:sp>
          <p:nvSpPr>
            <p:cNvPr id="2232" name="Google Shape;2232;p74"/>
            <p:cNvSpPr txBox="1"/>
            <p:nvPr/>
          </p:nvSpPr>
          <p:spPr>
            <a:xfrm>
              <a:off x="1793010" y="2282274"/>
              <a:ext cx="812100" cy="24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rgbClr val="B7B7B7"/>
                  </a:solidFill>
                </a:rPr>
                <a:t>Record </a:t>
              </a:r>
              <a:endParaRPr sz="800">
                <a:solidFill>
                  <a:srgbClr val="B7B7B7"/>
                </a:solidFill>
              </a:endParaRPr>
            </a:p>
          </p:txBody>
        </p:sp>
        <p:pic>
          <p:nvPicPr>
            <p:cNvPr id="2233" name="Google Shape;2233;p74"/>
            <p:cNvPicPr preferRelativeResize="0"/>
            <p:nvPr/>
          </p:nvPicPr>
          <p:blipFill>
            <a:blip r:embed="rId3">
              <a:alphaModFix amt="51000"/>
            </a:blip>
            <a:stretch>
              <a:fillRect/>
            </a:stretch>
          </p:blipFill>
          <p:spPr>
            <a:xfrm>
              <a:off x="1978550" y="2009307"/>
              <a:ext cx="493047" cy="393600"/>
            </a:xfrm>
            <a:prstGeom prst="rect">
              <a:avLst/>
            </a:prstGeom>
            <a:noFill/>
            <a:ln>
              <a:noFill/>
            </a:ln>
          </p:spPr>
        </p:pic>
      </p:grpSp>
      <p:sp>
        <p:nvSpPr>
          <p:cNvPr id="2234" name="Google Shape;2234;p74"/>
          <p:cNvSpPr/>
          <p:nvPr/>
        </p:nvSpPr>
        <p:spPr>
          <a:xfrm>
            <a:off x="8311149" y="746151"/>
            <a:ext cx="701100" cy="135600"/>
          </a:xfrm>
          <a:prstGeom prst="roundRect">
            <a:avLst>
              <a:gd fmla="val 16667" name="adj"/>
            </a:avLst>
          </a:prstGeom>
          <a:solidFill>
            <a:srgbClr val="EFEFE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rgbClr val="B7B7B7"/>
                </a:solidFill>
              </a:rPr>
              <a:t>Conclude</a:t>
            </a:r>
            <a:endParaRPr sz="900">
              <a:solidFill>
                <a:srgbClr val="B7B7B7"/>
              </a:solidFill>
            </a:endParaRPr>
          </a:p>
        </p:txBody>
      </p:sp>
      <p:cxnSp>
        <p:nvCxnSpPr>
          <p:cNvPr id="2235" name="Google Shape;2235;p74"/>
          <p:cNvCxnSpPr>
            <a:stCxn id="2236" idx="3"/>
            <a:endCxn id="2234" idx="1"/>
          </p:cNvCxnSpPr>
          <p:nvPr/>
        </p:nvCxnSpPr>
        <p:spPr>
          <a:xfrm>
            <a:off x="7077248" y="811519"/>
            <a:ext cx="1233900" cy="2400"/>
          </a:xfrm>
          <a:prstGeom prst="straightConnector1">
            <a:avLst/>
          </a:prstGeom>
          <a:noFill/>
          <a:ln cap="flat" cmpd="sng" w="9525">
            <a:solidFill>
              <a:srgbClr val="595959"/>
            </a:solidFill>
            <a:prstDash val="solid"/>
            <a:round/>
            <a:headEnd len="med" w="med" type="none"/>
            <a:tailEnd len="med" w="med" type="triangle"/>
          </a:ln>
        </p:spPr>
      </p:cxnSp>
      <p:cxnSp>
        <p:nvCxnSpPr>
          <p:cNvPr id="2237" name="Google Shape;2237;p74"/>
          <p:cNvCxnSpPr>
            <a:stCxn id="2236" idx="3"/>
            <a:endCxn id="2230" idx="1"/>
          </p:cNvCxnSpPr>
          <p:nvPr/>
        </p:nvCxnSpPr>
        <p:spPr>
          <a:xfrm>
            <a:off x="7077248" y="811519"/>
            <a:ext cx="1233900" cy="155100"/>
          </a:xfrm>
          <a:prstGeom prst="straightConnector1">
            <a:avLst/>
          </a:prstGeom>
          <a:noFill/>
          <a:ln cap="flat" cmpd="sng" w="9525">
            <a:solidFill>
              <a:srgbClr val="595959"/>
            </a:solidFill>
            <a:prstDash val="solid"/>
            <a:round/>
            <a:headEnd len="med" w="med" type="none"/>
            <a:tailEnd len="med" w="med" type="triangle"/>
          </a:ln>
        </p:spPr>
      </p:cxnSp>
      <p:cxnSp>
        <p:nvCxnSpPr>
          <p:cNvPr id="2238" name="Google Shape;2238;p74"/>
          <p:cNvCxnSpPr>
            <a:stCxn id="2236" idx="3"/>
            <a:endCxn id="2229" idx="1"/>
          </p:cNvCxnSpPr>
          <p:nvPr/>
        </p:nvCxnSpPr>
        <p:spPr>
          <a:xfrm>
            <a:off x="7077248" y="811519"/>
            <a:ext cx="1233900" cy="307500"/>
          </a:xfrm>
          <a:prstGeom prst="straightConnector1">
            <a:avLst/>
          </a:prstGeom>
          <a:noFill/>
          <a:ln cap="flat" cmpd="sng" w="9525">
            <a:solidFill>
              <a:srgbClr val="595959"/>
            </a:solidFill>
            <a:prstDash val="solid"/>
            <a:round/>
            <a:headEnd len="med" w="med" type="none"/>
            <a:tailEnd len="med" w="med" type="triangle"/>
          </a:ln>
        </p:spPr>
      </p:cxnSp>
      <p:cxnSp>
        <p:nvCxnSpPr>
          <p:cNvPr id="2239" name="Google Shape;2239;p74"/>
          <p:cNvCxnSpPr>
            <a:stCxn id="2233" idx="1"/>
            <a:endCxn id="2236" idx="0"/>
          </p:cNvCxnSpPr>
          <p:nvPr/>
        </p:nvCxnSpPr>
        <p:spPr>
          <a:xfrm flipH="1">
            <a:off x="6726882" y="460016"/>
            <a:ext cx="187500" cy="283800"/>
          </a:xfrm>
          <a:prstGeom prst="curvedConnector2">
            <a:avLst/>
          </a:prstGeom>
          <a:noFill/>
          <a:ln cap="flat" cmpd="sng" w="9525">
            <a:solidFill>
              <a:srgbClr val="595959"/>
            </a:solidFill>
            <a:prstDash val="solid"/>
            <a:round/>
            <a:headEnd len="med" w="med" type="none"/>
            <a:tailEnd len="med" w="med" type="triangle"/>
          </a:ln>
        </p:spPr>
      </p:cxnSp>
      <p:cxnSp>
        <p:nvCxnSpPr>
          <p:cNvPr id="2240" name="Google Shape;2240;p74"/>
          <p:cNvCxnSpPr>
            <a:stCxn id="2236" idx="3"/>
            <a:endCxn id="2241" idx="2"/>
          </p:cNvCxnSpPr>
          <p:nvPr/>
        </p:nvCxnSpPr>
        <p:spPr>
          <a:xfrm flipH="1" rot="10800000">
            <a:off x="7077248" y="765019"/>
            <a:ext cx="775500" cy="46500"/>
          </a:xfrm>
          <a:prstGeom prst="curvedConnector2">
            <a:avLst/>
          </a:prstGeom>
          <a:noFill/>
          <a:ln cap="flat" cmpd="sng" w="9525">
            <a:solidFill>
              <a:srgbClr val="595959"/>
            </a:solidFill>
            <a:prstDash val="solid"/>
            <a:round/>
            <a:headEnd len="med" w="med" type="none"/>
            <a:tailEnd len="med" w="med" type="triangle"/>
          </a:ln>
        </p:spPr>
      </p:cxnSp>
      <p:grpSp>
        <p:nvGrpSpPr>
          <p:cNvPr id="2242" name="Google Shape;2242;p74"/>
          <p:cNvGrpSpPr/>
          <p:nvPr/>
        </p:nvGrpSpPr>
        <p:grpSpPr>
          <a:xfrm>
            <a:off x="6376646" y="743704"/>
            <a:ext cx="700602" cy="435074"/>
            <a:chOff x="2442250" y="2161138"/>
            <a:chExt cx="751800" cy="527362"/>
          </a:xfrm>
        </p:grpSpPr>
        <p:sp>
          <p:nvSpPr>
            <p:cNvPr id="2236" name="Google Shape;2236;p74"/>
            <p:cNvSpPr/>
            <p:nvPr/>
          </p:nvSpPr>
          <p:spPr>
            <a:xfrm>
              <a:off x="2442250" y="2161138"/>
              <a:ext cx="751800" cy="164400"/>
            </a:xfrm>
            <a:prstGeom prst="roundRect">
              <a:avLst>
                <a:gd fmla="val 16667" name="adj"/>
              </a:avLst>
            </a:prstGeom>
            <a:solidFill>
              <a:srgbClr val="D9EAD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t>View </a:t>
              </a:r>
              <a:endParaRPr sz="900"/>
            </a:p>
          </p:txBody>
        </p:sp>
        <p:sp>
          <p:nvSpPr>
            <p:cNvPr id="2243" name="Google Shape;2243;p74"/>
            <p:cNvSpPr/>
            <p:nvPr/>
          </p:nvSpPr>
          <p:spPr>
            <a:xfrm>
              <a:off x="2442325" y="2329150"/>
              <a:ext cx="751500" cy="1233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600"/>
                <a:t>Segment</a:t>
              </a:r>
              <a:endParaRPr i="1" sz="600"/>
            </a:p>
          </p:txBody>
        </p:sp>
        <p:sp>
          <p:nvSpPr>
            <p:cNvPr id="2244" name="Google Shape;2244;p74"/>
            <p:cNvSpPr/>
            <p:nvPr/>
          </p:nvSpPr>
          <p:spPr>
            <a:xfrm>
              <a:off x="2442325" y="2452450"/>
              <a:ext cx="751500" cy="1233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600"/>
                <a:t>Sequences</a:t>
              </a:r>
              <a:endParaRPr i="1" sz="600"/>
            </a:p>
          </p:txBody>
        </p:sp>
        <p:sp>
          <p:nvSpPr>
            <p:cNvPr id="2245" name="Google Shape;2245;p74"/>
            <p:cNvSpPr/>
            <p:nvPr/>
          </p:nvSpPr>
          <p:spPr>
            <a:xfrm>
              <a:off x="2442325" y="2565200"/>
              <a:ext cx="751500" cy="1233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600"/>
                <a:t>Actions</a:t>
              </a:r>
              <a:endParaRPr i="1" sz="600"/>
            </a:p>
          </p:txBody>
        </p:sp>
      </p:grpSp>
      <p:grpSp>
        <p:nvGrpSpPr>
          <p:cNvPr id="2246" name="Google Shape;2246;p74"/>
          <p:cNvGrpSpPr/>
          <p:nvPr/>
        </p:nvGrpSpPr>
        <p:grpSpPr>
          <a:xfrm>
            <a:off x="7502597" y="329981"/>
            <a:ext cx="700602" cy="435074"/>
            <a:chOff x="2442250" y="2161138"/>
            <a:chExt cx="751800" cy="527362"/>
          </a:xfrm>
        </p:grpSpPr>
        <p:sp>
          <p:nvSpPr>
            <p:cNvPr id="2247" name="Google Shape;2247;p74"/>
            <p:cNvSpPr/>
            <p:nvPr/>
          </p:nvSpPr>
          <p:spPr>
            <a:xfrm>
              <a:off x="2442250" y="2161138"/>
              <a:ext cx="751800" cy="164400"/>
            </a:xfrm>
            <a:prstGeom prst="roundRect">
              <a:avLst>
                <a:gd fmla="val 16667" name="adj"/>
              </a:avLst>
            </a:prstGeom>
            <a:solidFill>
              <a:srgbClr val="EFEFE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rgbClr val="B7B7B7"/>
                  </a:solidFill>
                </a:rPr>
                <a:t>Refine </a:t>
              </a:r>
              <a:endParaRPr sz="900">
                <a:solidFill>
                  <a:srgbClr val="B7B7B7"/>
                </a:solidFill>
              </a:endParaRPr>
            </a:p>
          </p:txBody>
        </p:sp>
        <p:sp>
          <p:nvSpPr>
            <p:cNvPr id="2248" name="Google Shape;2248;p74"/>
            <p:cNvSpPr/>
            <p:nvPr/>
          </p:nvSpPr>
          <p:spPr>
            <a:xfrm>
              <a:off x="2442325" y="2329150"/>
              <a:ext cx="751500" cy="1233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600">
                  <a:solidFill>
                    <a:srgbClr val="B7B7B7"/>
                  </a:solidFill>
                </a:rPr>
                <a:t>Filter</a:t>
              </a:r>
              <a:endParaRPr i="1" sz="600">
                <a:solidFill>
                  <a:srgbClr val="B7B7B7"/>
                </a:solidFill>
              </a:endParaRPr>
            </a:p>
          </p:txBody>
        </p:sp>
        <p:sp>
          <p:nvSpPr>
            <p:cNvPr id="2249" name="Google Shape;2249;p74"/>
            <p:cNvSpPr/>
            <p:nvPr/>
          </p:nvSpPr>
          <p:spPr>
            <a:xfrm>
              <a:off x="2442325" y="2452450"/>
              <a:ext cx="751500" cy="1233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600">
                  <a:solidFill>
                    <a:srgbClr val="B7B7B7"/>
                  </a:solidFill>
                </a:rPr>
                <a:t>Partition</a:t>
              </a:r>
              <a:endParaRPr i="1" sz="600">
                <a:solidFill>
                  <a:srgbClr val="B7B7B7"/>
                </a:solidFill>
              </a:endParaRPr>
            </a:p>
          </p:txBody>
        </p:sp>
        <p:sp>
          <p:nvSpPr>
            <p:cNvPr id="2241" name="Google Shape;2241;p74"/>
            <p:cNvSpPr/>
            <p:nvPr/>
          </p:nvSpPr>
          <p:spPr>
            <a:xfrm>
              <a:off x="2442325" y="2565200"/>
              <a:ext cx="751500" cy="1233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600">
                  <a:solidFill>
                    <a:srgbClr val="B7B7B7"/>
                  </a:solidFill>
                </a:rPr>
                <a:t>Transform</a:t>
              </a:r>
              <a:endParaRPr i="1" sz="600">
                <a:solidFill>
                  <a:srgbClr val="B7B7B7"/>
                </a:solidFill>
              </a:endParaRPr>
            </a:p>
          </p:txBody>
        </p:sp>
      </p:grpSp>
      <p:cxnSp>
        <p:nvCxnSpPr>
          <p:cNvPr id="2250" name="Google Shape;2250;p74"/>
          <p:cNvCxnSpPr/>
          <p:nvPr/>
        </p:nvCxnSpPr>
        <p:spPr>
          <a:xfrm flipH="1" rot="5400000">
            <a:off x="7460657" y="-62345"/>
            <a:ext cx="900" cy="783600"/>
          </a:xfrm>
          <a:prstGeom prst="curvedConnector3">
            <a:avLst>
              <a:gd fmla="val 19942288" name="adj1"/>
            </a:avLst>
          </a:prstGeom>
          <a:noFill/>
          <a:ln cap="flat" cmpd="sng" w="9525">
            <a:solidFill>
              <a:srgbClr val="595959"/>
            </a:solidFill>
            <a:prstDash val="solid"/>
            <a:round/>
            <a:headEnd len="med" w="med" type="none"/>
            <a:tailEnd len="med" w="med" type="triangle"/>
          </a:ln>
        </p:spPr>
      </p:cxn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4" name="Shape 2254"/>
        <p:cNvGrpSpPr/>
        <p:nvPr/>
      </p:nvGrpSpPr>
      <p:grpSpPr>
        <a:xfrm>
          <a:off x="0" y="0"/>
          <a:ext cx="0" cy="0"/>
          <a:chOff x="0" y="0"/>
          <a:chExt cx="0" cy="0"/>
        </a:xfrm>
      </p:grpSpPr>
      <p:sp>
        <p:nvSpPr>
          <p:cNvPr id="2255" name="Google Shape;2255;p75"/>
          <p:cNvSpPr/>
          <p:nvPr/>
        </p:nvSpPr>
        <p:spPr>
          <a:xfrm>
            <a:off x="6452848" y="1712255"/>
            <a:ext cx="1040100" cy="267600"/>
          </a:xfrm>
          <a:prstGeom prst="roundRect">
            <a:avLst>
              <a:gd fmla="val 16667" name="adj"/>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Refine</a:t>
            </a:r>
            <a:endParaRPr sz="1200"/>
          </a:p>
        </p:txBody>
      </p:sp>
      <p:sp>
        <p:nvSpPr>
          <p:cNvPr id="2256" name="Google Shape;2256;p75"/>
          <p:cNvSpPr/>
          <p:nvPr/>
        </p:nvSpPr>
        <p:spPr>
          <a:xfrm>
            <a:off x="1703275" y="1465401"/>
            <a:ext cx="1278900" cy="11628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7" name="Google Shape;2257;p75"/>
          <p:cNvSpPr/>
          <p:nvPr/>
        </p:nvSpPr>
        <p:spPr>
          <a:xfrm>
            <a:off x="1728660" y="1946853"/>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58" name="Google Shape;2258;p75"/>
          <p:cNvSpPr/>
          <p:nvPr/>
        </p:nvSpPr>
        <p:spPr>
          <a:xfrm>
            <a:off x="1805589" y="1946853"/>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59" name="Google Shape;2259;p75"/>
          <p:cNvSpPr/>
          <p:nvPr/>
        </p:nvSpPr>
        <p:spPr>
          <a:xfrm>
            <a:off x="1882518" y="1946851"/>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60" name="Google Shape;2260;p75"/>
          <p:cNvSpPr/>
          <p:nvPr/>
        </p:nvSpPr>
        <p:spPr>
          <a:xfrm>
            <a:off x="1959447" y="1946851"/>
            <a:ext cx="69000" cy="567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61" name="Google Shape;2261;p75"/>
          <p:cNvSpPr/>
          <p:nvPr/>
        </p:nvSpPr>
        <p:spPr>
          <a:xfrm>
            <a:off x="2036376" y="1946851"/>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62" name="Google Shape;2262;p75"/>
          <p:cNvSpPr/>
          <p:nvPr/>
        </p:nvSpPr>
        <p:spPr>
          <a:xfrm>
            <a:off x="2113306" y="1946851"/>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63" name="Google Shape;2263;p75"/>
          <p:cNvSpPr/>
          <p:nvPr/>
        </p:nvSpPr>
        <p:spPr>
          <a:xfrm>
            <a:off x="2190235" y="194685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64" name="Google Shape;2264;p75"/>
          <p:cNvSpPr/>
          <p:nvPr/>
        </p:nvSpPr>
        <p:spPr>
          <a:xfrm>
            <a:off x="2267164" y="1946850"/>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65" name="Google Shape;2265;p75"/>
          <p:cNvSpPr/>
          <p:nvPr/>
        </p:nvSpPr>
        <p:spPr>
          <a:xfrm>
            <a:off x="2344093" y="1946850"/>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66" name="Google Shape;2266;p75"/>
          <p:cNvSpPr/>
          <p:nvPr/>
        </p:nvSpPr>
        <p:spPr>
          <a:xfrm>
            <a:off x="2421022" y="1946848"/>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67" name="Google Shape;2267;p75"/>
          <p:cNvSpPr/>
          <p:nvPr/>
        </p:nvSpPr>
        <p:spPr>
          <a:xfrm>
            <a:off x="1728660" y="2012057"/>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68" name="Google Shape;2268;p75"/>
          <p:cNvSpPr/>
          <p:nvPr/>
        </p:nvSpPr>
        <p:spPr>
          <a:xfrm>
            <a:off x="1805589" y="2012057"/>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69" name="Google Shape;2269;p75"/>
          <p:cNvSpPr/>
          <p:nvPr/>
        </p:nvSpPr>
        <p:spPr>
          <a:xfrm>
            <a:off x="1882518" y="201205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70" name="Google Shape;2270;p75"/>
          <p:cNvSpPr/>
          <p:nvPr/>
        </p:nvSpPr>
        <p:spPr>
          <a:xfrm>
            <a:off x="1959447" y="201205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71" name="Google Shape;2271;p75"/>
          <p:cNvSpPr/>
          <p:nvPr/>
        </p:nvSpPr>
        <p:spPr>
          <a:xfrm>
            <a:off x="2036376" y="201205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72" name="Google Shape;2272;p75"/>
          <p:cNvSpPr/>
          <p:nvPr/>
        </p:nvSpPr>
        <p:spPr>
          <a:xfrm>
            <a:off x="1728660" y="2077262"/>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73" name="Google Shape;2273;p75"/>
          <p:cNvSpPr/>
          <p:nvPr/>
        </p:nvSpPr>
        <p:spPr>
          <a:xfrm>
            <a:off x="1805589" y="2077262"/>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74" name="Google Shape;2274;p75"/>
          <p:cNvSpPr/>
          <p:nvPr/>
        </p:nvSpPr>
        <p:spPr>
          <a:xfrm>
            <a:off x="1882518" y="207726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75" name="Google Shape;2275;p75"/>
          <p:cNvSpPr/>
          <p:nvPr/>
        </p:nvSpPr>
        <p:spPr>
          <a:xfrm>
            <a:off x="1959447" y="2077260"/>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76" name="Google Shape;2276;p75"/>
          <p:cNvSpPr/>
          <p:nvPr/>
        </p:nvSpPr>
        <p:spPr>
          <a:xfrm>
            <a:off x="2036376" y="207726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77" name="Google Shape;2277;p75"/>
          <p:cNvSpPr/>
          <p:nvPr/>
        </p:nvSpPr>
        <p:spPr>
          <a:xfrm>
            <a:off x="2113306" y="2077260"/>
            <a:ext cx="69000" cy="567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78" name="Google Shape;2278;p75"/>
          <p:cNvSpPr/>
          <p:nvPr/>
        </p:nvSpPr>
        <p:spPr>
          <a:xfrm>
            <a:off x="2190235" y="2077259"/>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79" name="Google Shape;2279;p75"/>
          <p:cNvSpPr/>
          <p:nvPr/>
        </p:nvSpPr>
        <p:spPr>
          <a:xfrm>
            <a:off x="1728660" y="2142466"/>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80" name="Google Shape;2280;p75"/>
          <p:cNvSpPr/>
          <p:nvPr/>
        </p:nvSpPr>
        <p:spPr>
          <a:xfrm>
            <a:off x="1805589" y="214246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81" name="Google Shape;2281;p75"/>
          <p:cNvSpPr/>
          <p:nvPr/>
        </p:nvSpPr>
        <p:spPr>
          <a:xfrm>
            <a:off x="1882518" y="214246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82" name="Google Shape;2282;p75"/>
          <p:cNvSpPr/>
          <p:nvPr/>
        </p:nvSpPr>
        <p:spPr>
          <a:xfrm>
            <a:off x="1959447" y="2142465"/>
            <a:ext cx="69000" cy="567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83" name="Google Shape;2283;p75"/>
          <p:cNvSpPr/>
          <p:nvPr/>
        </p:nvSpPr>
        <p:spPr>
          <a:xfrm>
            <a:off x="2036376" y="214246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84" name="Google Shape;2284;p75"/>
          <p:cNvSpPr/>
          <p:nvPr/>
        </p:nvSpPr>
        <p:spPr>
          <a:xfrm>
            <a:off x="2113306" y="2142465"/>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85" name="Google Shape;2285;p75"/>
          <p:cNvSpPr/>
          <p:nvPr/>
        </p:nvSpPr>
        <p:spPr>
          <a:xfrm>
            <a:off x="2190235" y="2142463"/>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86" name="Google Shape;2286;p75"/>
          <p:cNvSpPr/>
          <p:nvPr/>
        </p:nvSpPr>
        <p:spPr>
          <a:xfrm>
            <a:off x="2267164" y="2142463"/>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87" name="Google Shape;2287;p75"/>
          <p:cNvSpPr/>
          <p:nvPr/>
        </p:nvSpPr>
        <p:spPr>
          <a:xfrm>
            <a:off x="2344093" y="2142463"/>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88" name="Google Shape;2288;p75"/>
          <p:cNvSpPr/>
          <p:nvPr/>
        </p:nvSpPr>
        <p:spPr>
          <a:xfrm>
            <a:off x="2421022" y="2142461"/>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2289" name="Google Shape;2289;p75"/>
          <p:cNvGrpSpPr/>
          <p:nvPr/>
        </p:nvGrpSpPr>
        <p:grpSpPr>
          <a:xfrm>
            <a:off x="1804846" y="2534450"/>
            <a:ext cx="126820" cy="16827"/>
            <a:chOff x="834250" y="3304948"/>
            <a:chExt cx="234765" cy="45900"/>
          </a:xfrm>
        </p:grpSpPr>
        <p:sp>
          <p:nvSpPr>
            <p:cNvPr id="2290" name="Google Shape;2290;p75"/>
            <p:cNvSpPr/>
            <p:nvPr/>
          </p:nvSpPr>
          <p:spPr>
            <a:xfrm>
              <a:off x="834250" y="3304948"/>
              <a:ext cx="44700" cy="459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1" name="Google Shape;2291;p75"/>
            <p:cNvSpPr/>
            <p:nvPr/>
          </p:nvSpPr>
          <p:spPr>
            <a:xfrm>
              <a:off x="929282" y="3304948"/>
              <a:ext cx="44700" cy="459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2" name="Google Shape;2292;p75"/>
            <p:cNvSpPr/>
            <p:nvPr/>
          </p:nvSpPr>
          <p:spPr>
            <a:xfrm>
              <a:off x="1024315" y="3304948"/>
              <a:ext cx="44700" cy="459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93" name="Google Shape;2293;p75"/>
          <p:cNvSpPr/>
          <p:nvPr/>
        </p:nvSpPr>
        <p:spPr>
          <a:xfrm>
            <a:off x="1728660" y="1686028"/>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94" name="Google Shape;2294;p75"/>
          <p:cNvSpPr/>
          <p:nvPr/>
        </p:nvSpPr>
        <p:spPr>
          <a:xfrm>
            <a:off x="1805589" y="1686028"/>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95" name="Google Shape;2295;p75"/>
          <p:cNvSpPr/>
          <p:nvPr/>
        </p:nvSpPr>
        <p:spPr>
          <a:xfrm>
            <a:off x="1882518" y="1686026"/>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96" name="Google Shape;2296;p75"/>
          <p:cNvSpPr/>
          <p:nvPr/>
        </p:nvSpPr>
        <p:spPr>
          <a:xfrm>
            <a:off x="1959447" y="1686026"/>
            <a:ext cx="69000" cy="567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97" name="Google Shape;2297;p75"/>
          <p:cNvSpPr/>
          <p:nvPr/>
        </p:nvSpPr>
        <p:spPr>
          <a:xfrm>
            <a:off x="2036376" y="168602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98" name="Google Shape;2298;p75"/>
          <p:cNvSpPr/>
          <p:nvPr/>
        </p:nvSpPr>
        <p:spPr>
          <a:xfrm>
            <a:off x="2113306" y="1686026"/>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99" name="Google Shape;2299;p75"/>
          <p:cNvSpPr/>
          <p:nvPr/>
        </p:nvSpPr>
        <p:spPr>
          <a:xfrm>
            <a:off x="2190235" y="1686024"/>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00" name="Google Shape;2300;p75"/>
          <p:cNvSpPr/>
          <p:nvPr/>
        </p:nvSpPr>
        <p:spPr>
          <a:xfrm>
            <a:off x="2267164" y="1686024"/>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01" name="Google Shape;2301;p75"/>
          <p:cNvSpPr/>
          <p:nvPr/>
        </p:nvSpPr>
        <p:spPr>
          <a:xfrm>
            <a:off x="2344093" y="1686024"/>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02" name="Google Shape;2302;p75"/>
          <p:cNvSpPr/>
          <p:nvPr/>
        </p:nvSpPr>
        <p:spPr>
          <a:xfrm>
            <a:off x="2421022" y="1686023"/>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03" name="Google Shape;2303;p75"/>
          <p:cNvSpPr/>
          <p:nvPr/>
        </p:nvSpPr>
        <p:spPr>
          <a:xfrm>
            <a:off x="1728660" y="1751232"/>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04" name="Google Shape;2304;p75"/>
          <p:cNvSpPr/>
          <p:nvPr/>
        </p:nvSpPr>
        <p:spPr>
          <a:xfrm>
            <a:off x="1805589" y="1751232"/>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05" name="Google Shape;2305;p75"/>
          <p:cNvSpPr/>
          <p:nvPr/>
        </p:nvSpPr>
        <p:spPr>
          <a:xfrm>
            <a:off x="1882518" y="175123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06" name="Google Shape;2306;p75"/>
          <p:cNvSpPr/>
          <p:nvPr/>
        </p:nvSpPr>
        <p:spPr>
          <a:xfrm>
            <a:off x="1959447" y="175123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07" name="Google Shape;2307;p75"/>
          <p:cNvSpPr/>
          <p:nvPr/>
        </p:nvSpPr>
        <p:spPr>
          <a:xfrm>
            <a:off x="2036376" y="175123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08" name="Google Shape;2308;p75"/>
          <p:cNvSpPr/>
          <p:nvPr/>
        </p:nvSpPr>
        <p:spPr>
          <a:xfrm>
            <a:off x="1728660" y="1816437"/>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09" name="Google Shape;2309;p75"/>
          <p:cNvSpPr/>
          <p:nvPr/>
        </p:nvSpPr>
        <p:spPr>
          <a:xfrm>
            <a:off x="1805589" y="1816437"/>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10" name="Google Shape;2310;p75"/>
          <p:cNvSpPr/>
          <p:nvPr/>
        </p:nvSpPr>
        <p:spPr>
          <a:xfrm>
            <a:off x="1882518" y="181643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11" name="Google Shape;2311;p75"/>
          <p:cNvSpPr/>
          <p:nvPr/>
        </p:nvSpPr>
        <p:spPr>
          <a:xfrm>
            <a:off x="1959447" y="1816435"/>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12" name="Google Shape;2312;p75"/>
          <p:cNvSpPr/>
          <p:nvPr/>
        </p:nvSpPr>
        <p:spPr>
          <a:xfrm>
            <a:off x="2036376" y="181643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13" name="Google Shape;2313;p75"/>
          <p:cNvSpPr/>
          <p:nvPr/>
        </p:nvSpPr>
        <p:spPr>
          <a:xfrm>
            <a:off x="2113306" y="181643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14" name="Google Shape;2314;p75"/>
          <p:cNvSpPr/>
          <p:nvPr/>
        </p:nvSpPr>
        <p:spPr>
          <a:xfrm>
            <a:off x="2190235" y="1816433"/>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15" name="Google Shape;2315;p75"/>
          <p:cNvSpPr/>
          <p:nvPr/>
        </p:nvSpPr>
        <p:spPr>
          <a:xfrm>
            <a:off x="2267164" y="1816433"/>
            <a:ext cx="69000" cy="567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16" name="Google Shape;2316;p75"/>
          <p:cNvSpPr/>
          <p:nvPr/>
        </p:nvSpPr>
        <p:spPr>
          <a:xfrm>
            <a:off x="1728660" y="1881641"/>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17" name="Google Shape;2317;p75"/>
          <p:cNvSpPr/>
          <p:nvPr/>
        </p:nvSpPr>
        <p:spPr>
          <a:xfrm>
            <a:off x="1805589" y="1881641"/>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18" name="Google Shape;2318;p75"/>
          <p:cNvSpPr/>
          <p:nvPr/>
        </p:nvSpPr>
        <p:spPr>
          <a:xfrm>
            <a:off x="1882518" y="1881639"/>
            <a:ext cx="69000" cy="567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19" name="Google Shape;2319;p75"/>
          <p:cNvSpPr/>
          <p:nvPr/>
        </p:nvSpPr>
        <p:spPr>
          <a:xfrm>
            <a:off x="1959447" y="1881639"/>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20" name="Google Shape;2320;p75"/>
          <p:cNvSpPr/>
          <p:nvPr/>
        </p:nvSpPr>
        <p:spPr>
          <a:xfrm>
            <a:off x="2036376" y="1881639"/>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21" name="Google Shape;2321;p75"/>
          <p:cNvSpPr/>
          <p:nvPr/>
        </p:nvSpPr>
        <p:spPr>
          <a:xfrm>
            <a:off x="2113306" y="1881639"/>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22" name="Google Shape;2322;p75"/>
          <p:cNvSpPr/>
          <p:nvPr/>
        </p:nvSpPr>
        <p:spPr>
          <a:xfrm>
            <a:off x="2190235" y="1881638"/>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23" name="Google Shape;2323;p75"/>
          <p:cNvSpPr/>
          <p:nvPr/>
        </p:nvSpPr>
        <p:spPr>
          <a:xfrm>
            <a:off x="2267164" y="1881638"/>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24" name="Google Shape;2324;p75"/>
          <p:cNvSpPr/>
          <p:nvPr/>
        </p:nvSpPr>
        <p:spPr>
          <a:xfrm>
            <a:off x="2344093" y="1881638"/>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25" name="Google Shape;2325;p75"/>
          <p:cNvSpPr/>
          <p:nvPr/>
        </p:nvSpPr>
        <p:spPr>
          <a:xfrm>
            <a:off x="2421022" y="188163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26" name="Google Shape;2326;p75"/>
          <p:cNvSpPr/>
          <p:nvPr/>
        </p:nvSpPr>
        <p:spPr>
          <a:xfrm>
            <a:off x="1728660" y="1620810"/>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27" name="Google Shape;2327;p75"/>
          <p:cNvSpPr/>
          <p:nvPr/>
        </p:nvSpPr>
        <p:spPr>
          <a:xfrm>
            <a:off x="1805589" y="162081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28" name="Google Shape;2328;p75"/>
          <p:cNvSpPr/>
          <p:nvPr/>
        </p:nvSpPr>
        <p:spPr>
          <a:xfrm>
            <a:off x="1882518" y="1620808"/>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29" name="Google Shape;2329;p75"/>
          <p:cNvSpPr/>
          <p:nvPr/>
        </p:nvSpPr>
        <p:spPr>
          <a:xfrm>
            <a:off x="1959447" y="1620808"/>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30" name="Google Shape;2330;p75"/>
          <p:cNvSpPr/>
          <p:nvPr/>
        </p:nvSpPr>
        <p:spPr>
          <a:xfrm>
            <a:off x="2036376" y="1620808"/>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31" name="Google Shape;2331;p75"/>
          <p:cNvSpPr/>
          <p:nvPr/>
        </p:nvSpPr>
        <p:spPr>
          <a:xfrm>
            <a:off x="2113306" y="1620808"/>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32" name="Google Shape;2332;p75"/>
          <p:cNvSpPr/>
          <p:nvPr/>
        </p:nvSpPr>
        <p:spPr>
          <a:xfrm>
            <a:off x="2190235" y="162080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33" name="Google Shape;2333;p75"/>
          <p:cNvSpPr/>
          <p:nvPr/>
        </p:nvSpPr>
        <p:spPr>
          <a:xfrm>
            <a:off x="2267164" y="1620806"/>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34" name="Google Shape;2334;p75"/>
          <p:cNvSpPr/>
          <p:nvPr/>
        </p:nvSpPr>
        <p:spPr>
          <a:xfrm>
            <a:off x="2344093" y="1620806"/>
            <a:ext cx="69000" cy="567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35" name="Google Shape;2335;p75"/>
          <p:cNvSpPr/>
          <p:nvPr/>
        </p:nvSpPr>
        <p:spPr>
          <a:xfrm>
            <a:off x="2421022" y="162080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36" name="Google Shape;2336;p75"/>
          <p:cNvSpPr/>
          <p:nvPr/>
        </p:nvSpPr>
        <p:spPr>
          <a:xfrm>
            <a:off x="1728660" y="1555598"/>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37" name="Google Shape;2337;p75"/>
          <p:cNvSpPr/>
          <p:nvPr/>
        </p:nvSpPr>
        <p:spPr>
          <a:xfrm>
            <a:off x="1805589" y="1555598"/>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38" name="Google Shape;2338;p75"/>
          <p:cNvSpPr/>
          <p:nvPr/>
        </p:nvSpPr>
        <p:spPr>
          <a:xfrm>
            <a:off x="1882518" y="155559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39" name="Google Shape;2339;p75"/>
          <p:cNvSpPr/>
          <p:nvPr/>
        </p:nvSpPr>
        <p:spPr>
          <a:xfrm>
            <a:off x="1959447" y="155559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40" name="Google Shape;2340;p75"/>
          <p:cNvSpPr/>
          <p:nvPr/>
        </p:nvSpPr>
        <p:spPr>
          <a:xfrm>
            <a:off x="2036376" y="155559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41" name="Google Shape;2341;p75"/>
          <p:cNvSpPr/>
          <p:nvPr/>
        </p:nvSpPr>
        <p:spPr>
          <a:xfrm>
            <a:off x="2113306" y="155559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42" name="Google Shape;2342;p75"/>
          <p:cNvSpPr/>
          <p:nvPr/>
        </p:nvSpPr>
        <p:spPr>
          <a:xfrm>
            <a:off x="2190235" y="155559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43" name="Google Shape;2343;p75"/>
          <p:cNvSpPr/>
          <p:nvPr/>
        </p:nvSpPr>
        <p:spPr>
          <a:xfrm>
            <a:off x="2267164" y="1555595"/>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44" name="Google Shape;2344;p75"/>
          <p:cNvSpPr/>
          <p:nvPr/>
        </p:nvSpPr>
        <p:spPr>
          <a:xfrm>
            <a:off x="2344093" y="1555595"/>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45" name="Google Shape;2345;p75"/>
          <p:cNvSpPr/>
          <p:nvPr/>
        </p:nvSpPr>
        <p:spPr>
          <a:xfrm>
            <a:off x="2421022" y="1555593"/>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46" name="Google Shape;2346;p75"/>
          <p:cNvSpPr/>
          <p:nvPr/>
        </p:nvSpPr>
        <p:spPr>
          <a:xfrm>
            <a:off x="2497943" y="155559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47" name="Google Shape;2347;p75"/>
          <p:cNvSpPr/>
          <p:nvPr/>
        </p:nvSpPr>
        <p:spPr>
          <a:xfrm>
            <a:off x="2574872" y="1555596"/>
            <a:ext cx="69000" cy="567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48" name="Google Shape;2348;p75"/>
          <p:cNvSpPr/>
          <p:nvPr/>
        </p:nvSpPr>
        <p:spPr>
          <a:xfrm>
            <a:off x="2651801" y="155559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49" name="Google Shape;2349;p75"/>
          <p:cNvSpPr/>
          <p:nvPr/>
        </p:nvSpPr>
        <p:spPr>
          <a:xfrm>
            <a:off x="2728731" y="1555595"/>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50" name="Google Shape;2350;p75"/>
          <p:cNvSpPr/>
          <p:nvPr/>
        </p:nvSpPr>
        <p:spPr>
          <a:xfrm>
            <a:off x="2805660" y="1555595"/>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51" name="Google Shape;2351;p75"/>
          <p:cNvSpPr/>
          <p:nvPr/>
        </p:nvSpPr>
        <p:spPr>
          <a:xfrm>
            <a:off x="2882589" y="1555593"/>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52" name="Google Shape;2352;p75"/>
          <p:cNvSpPr/>
          <p:nvPr/>
        </p:nvSpPr>
        <p:spPr>
          <a:xfrm>
            <a:off x="1728660" y="1490374"/>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53" name="Google Shape;2353;p75"/>
          <p:cNvSpPr/>
          <p:nvPr/>
        </p:nvSpPr>
        <p:spPr>
          <a:xfrm>
            <a:off x="1805589" y="1490374"/>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54" name="Google Shape;2354;p75"/>
          <p:cNvSpPr/>
          <p:nvPr/>
        </p:nvSpPr>
        <p:spPr>
          <a:xfrm>
            <a:off x="1728660" y="2207660"/>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55" name="Google Shape;2355;p75"/>
          <p:cNvSpPr/>
          <p:nvPr/>
        </p:nvSpPr>
        <p:spPr>
          <a:xfrm>
            <a:off x="1728660" y="2403295"/>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56" name="Google Shape;2356;p75"/>
          <p:cNvSpPr/>
          <p:nvPr/>
        </p:nvSpPr>
        <p:spPr>
          <a:xfrm>
            <a:off x="1805589" y="240329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57" name="Google Shape;2357;p75"/>
          <p:cNvSpPr/>
          <p:nvPr/>
        </p:nvSpPr>
        <p:spPr>
          <a:xfrm>
            <a:off x="1882518" y="2403293"/>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58" name="Google Shape;2358;p75"/>
          <p:cNvSpPr/>
          <p:nvPr/>
        </p:nvSpPr>
        <p:spPr>
          <a:xfrm>
            <a:off x="1959447" y="2403293"/>
            <a:ext cx="69000" cy="567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59" name="Google Shape;2359;p75"/>
          <p:cNvSpPr/>
          <p:nvPr/>
        </p:nvSpPr>
        <p:spPr>
          <a:xfrm>
            <a:off x="2036376" y="2403293"/>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60" name="Google Shape;2360;p75"/>
          <p:cNvSpPr/>
          <p:nvPr/>
        </p:nvSpPr>
        <p:spPr>
          <a:xfrm>
            <a:off x="2113306" y="2403293"/>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61" name="Google Shape;2361;p75"/>
          <p:cNvSpPr/>
          <p:nvPr/>
        </p:nvSpPr>
        <p:spPr>
          <a:xfrm>
            <a:off x="2190235" y="2403292"/>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62" name="Google Shape;2362;p75"/>
          <p:cNvSpPr/>
          <p:nvPr/>
        </p:nvSpPr>
        <p:spPr>
          <a:xfrm>
            <a:off x="2267164" y="2403292"/>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63" name="Google Shape;2363;p75"/>
          <p:cNvSpPr/>
          <p:nvPr/>
        </p:nvSpPr>
        <p:spPr>
          <a:xfrm>
            <a:off x="2344093" y="2403292"/>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64" name="Google Shape;2364;p75"/>
          <p:cNvSpPr/>
          <p:nvPr/>
        </p:nvSpPr>
        <p:spPr>
          <a:xfrm>
            <a:off x="2421022" y="240329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65" name="Google Shape;2365;p75"/>
          <p:cNvSpPr/>
          <p:nvPr/>
        </p:nvSpPr>
        <p:spPr>
          <a:xfrm>
            <a:off x="1728660" y="2338077"/>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66" name="Google Shape;2366;p75"/>
          <p:cNvSpPr/>
          <p:nvPr/>
        </p:nvSpPr>
        <p:spPr>
          <a:xfrm>
            <a:off x="1805589" y="2338077"/>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67" name="Google Shape;2367;p75"/>
          <p:cNvSpPr/>
          <p:nvPr/>
        </p:nvSpPr>
        <p:spPr>
          <a:xfrm>
            <a:off x="1882518" y="233807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68" name="Google Shape;2368;p75"/>
          <p:cNvSpPr/>
          <p:nvPr/>
        </p:nvSpPr>
        <p:spPr>
          <a:xfrm>
            <a:off x="1959447" y="2338076"/>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69" name="Google Shape;2369;p75"/>
          <p:cNvSpPr/>
          <p:nvPr/>
        </p:nvSpPr>
        <p:spPr>
          <a:xfrm>
            <a:off x="2036376" y="233807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70" name="Google Shape;2370;p75"/>
          <p:cNvSpPr/>
          <p:nvPr/>
        </p:nvSpPr>
        <p:spPr>
          <a:xfrm>
            <a:off x="2113306" y="2338076"/>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71" name="Google Shape;2371;p75"/>
          <p:cNvSpPr/>
          <p:nvPr/>
        </p:nvSpPr>
        <p:spPr>
          <a:xfrm>
            <a:off x="2190235" y="2338074"/>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72" name="Google Shape;2372;p75"/>
          <p:cNvSpPr/>
          <p:nvPr/>
        </p:nvSpPr>
        <p:spPr>
          <a:xfrm>
            <a:off x="2267164" y="2338074"/>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73" name="Google Shape;2373;p75"/>
          <p:cNvSpPr/>
          <p:nvPr/>
        </p:nvSpPr>
        <p:spPr>
          <a:xfrm>
            <a:off x="2344093" y="2338074"/>
            <a:ext cx="69000" cy="567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74" name="Google Shape;2374;p75"/>
          <p:cNvSpPr/>
          <p:nvPr/>
        </p:nvSpPr>
        <p:spPr>
          <a:xfrm>
            <a:off x="2421022" y="2338072"/>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75" name="Google Shape;2375;p75"/>
          <p:cNvSpPr/>
          <p:nvPr/>
        </p:nvSpPr>
        <p:spPr>
          <a:xfrm>
            <a:off x="1728660" y="2272865"/>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76" name="Google Shape;2376;p75"/>
          <p:cNvSpPr/>
          <p:nvPr/>
        </p:nvSpPr>
        <p:spPr>
          <a:xfrm>
            <a:off x="1805589" y="227286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77" name="Google Shape;2377;p75"/>
          <p:cNvSpPr/>
          <p:nvPr/>
        </p:nvSpPr>
        <p:spPr>
          <a:xfrm>
            <a:off x="1882518" y="2272864"/>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78" name="Google Shape;2378;p75"/>
          <p:cNvSpPr/>
          <p:nvPr/>
        </p:nvSpPr>
        <p:spPr>
          <a:xfrm>
            <a:off x="1959447" y="2272864"/>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79" name="Google Shape;2379;p75"/>
          <p:cNvSpPr/>
          <p:nvPr/>
        </p:nvSpPr>
        <p:spPr>
          <a:xfrm>
            <a:off x="2036376" y="2272864"/>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80" name="Google Shape;2380;p75"/>
          <p:cNvSpPr/>
          <p:nvPr/>
        </p:nvSpPr>
        <p:spPr>
          <a:xfrm>
            <a:off x="2113306" y="2272864"/>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81" name="Google Shape;2381;p75"/>
          <p:cNvSpPr/>
          <p:nvPr/>
        </p:nvSpPr>
        <p:spPr>
          <a:xfrm>
            <a:off x="2190235" y="2272862"/>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82" name="Google Shape;2382;p75"/>
          <p:cNvSpPr/>
          <p:nvPr/>
        </p:nvSpPr>
        <p:spPr>
          <a:xfrm>
            <a:off x="2267164" y="2272862"/>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83" name="Google Shape;2383;p75"/>
          <p:cNvSpPr/>
          <p:nvPr/>
        </p:nvSpPr>
        <p:spPr>
          <a:xfrm>
            <a:off x="2344093" y="2272862"/>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84" name="Google Shape;2384;p75"/>
          <p:cNvSpPr/>
          <p:nvPr/>
        </p:nvSpPr>
        <p:spPr>
          <a:xfrm>
            <a:off x="2421022" y="227286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85" name="Google Shape;2385;p75"/>
          <p:cNvSpPr/>
          <p:nvPr/>
        </p:nvSpPr>
        <p:spPr>
          <a:xfrm>
            <a:off x="2497943" y="2272864"/>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86" name="Google Shape;2386;p75"/>
          <p:cNvSpPr/>
          <p:nvPr/>
        </p:nvSpPr>
        <p:spPr>
          <a:xfrm>
            <a:off x="2574872" y="2272864"/>
            <a:ext cx="69000" cy="567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87" name="Google Shape;2387;p75"/>
          <p:cNvSpPr/>
          <p:nvPr/>
        </p:nvSpPr>
        <p:spPr>
          <a:xfrm>
            <a:off x="2651801" y="2272862"/>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88" name="Google Shape;2388;p75"/>
          <p:cNvSpPr/>
          <p:nvPr/>
        </p:nvSpPr>
        <p:spPr>
          <a:xfrm>
            <a:off x="2728731" y="2272862"/>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89" name="Google Shape;2389;p75"/>
          <p:cNvSpPr/>
          <p:nvPr/>
        </p:nvSpPr>
        <p:spPr>
          <a:xfrm>
            <a:off x="2805660" y="2272862"/>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90" name="Google Shape;2390;p75"/>
          <p:cNvSpPr/>
          <p:nvPr/>
        </p:nvSpPr>
        <p:spPr>
          <a:xfrm>
            <a:off x="2882589" y="227286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91" name="Google Shape;2391;p75"/>
          <p:cNvSpPr/>
          <p:nvPr/>
        </p:nvSpPr>
        <p:spPr>
          <a:xfrm>
            <a:off x="1709275" y="2886538"/>
            <a:ext cx="1266900" cy="2220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i="1" lang="en" sz="1100"/>
              <a:t>Refine Operation</a:t>
            </a:r>
            <a:endParaRPr i="1" sz="1100"/>
          </a:p>
        </p:txBody>
      </p:sp>
      <p:sp>
        <p:nvSpPr>
          <p:cNvPr id="2392" name="Google Shape;2392;p75"/>
          <p:cNvSpPr/>
          <p:nvPr/>
        </p:nvSpPr>
        <p:spPr>
          <a:xfrm>
            <a:off x="1703275" y="3513125"/>
            <a:ext cx="1278900" cy="5727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3" name="Google Shape;2393;p75"/>
          <p:cNvSpPr/>
          <p:nvPr/>
        </p:nvSpPr>
        <p:spPr>
          <a:xfrm>
            <a:off x="1728660" y="3928053"/>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94" name="Google Shape;2394;p75"/>
          <p:cNvSpPr/>
          <p:nvPr/>
        </p:nvSpPr>
        <p:spPr>
          <a:xfrm>
            <a:off x="1805589" y="3928053"/>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95" name="Google Shape;2395;p75"/>
          <p:cNvSpPr/>
          <p:nvPr/>
        </p:nvSpPr>
        <p:spPr>
          <a:xfrm>
            <a:off x="1882518" y="3928051"/>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96" name="Google Shape;2396;p75"/>
          <p:cNvSpPr/>
          <p:nvPr/>
        </p:nvSpPr>
        <p:spPr>
          <a:xfrm>
            <a:off x="1959447" y="3928051"/>
            <a:ext cx="69000" cy="567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97" name="Google Shape;2397;p75"/>
          <p:cNvSpPr/>
          <p:nvPr/>
        </p:nvSpPr>
        <p:spPr>
          <a:xfrm>
            <a:off x="2036376" y="3928051"/>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98" name="Google Shape;2398;p75"/>
          <p:cNvSpPr/>
          <p:nvPr/>
        </p:nvSpPr>
        <p:spPr>
          <a:xfrm>
            <a:off x="2113306" y="3928051"/>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99" name="Google Shape;2399;p75"/>
          <p:cNvSpPr/>
          <p:nvPr/>
        </p:nvSpPr>
        <p:spPr>
          <a:xfrm>
            <a:off x="2190235" y="392805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00" name="Google Shape;2400;p75"/>
          <p:cNvSpPr/>
          <p:nvPr/>
        </p:nvSpPr>
        <p:spPr>
          <a:xfrm>
            <a:off x="2267164" y="3928050"/>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01" name="Google Shape;2401;p75"/>
          <p:cNvSpPr/>
          <p:nvPr/>
        </p:nvSpPr>
        <p:spPr>
          <a:xfrm>
            <a:off x="2344093" y="3928050"/>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02" name="Google Shape;2402;p75"/>
          <p:cNvSpPr/>
          <p:nvPr/>
        </p:nvSpPr>
        <p:spPr>
          <a:xfrm>
            <a:off x="2421022" y="3928048"/>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03" name="Google Shape;2403;p75"/>
          <p:cNvSpPr/>
          <p:nvPr/>
        </p:nvSpPr>
        <p:spPr>
          <a:xfrm>
            <a:off x="1728660" y="3993257"/>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04" name="Google Shape;2404;p75"/>
          <p:cNvSpPr/>
          <p:nvPr/>
        </p:nvSpPr>
        <p:spPr>
          <a:xfrm>
            <a:off x="1805589" y="3993257"/>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05" name="Google Shape;2405;p75"/>
          <p:cNvSpPr/>
          <p:nvPr/>
        </p:nvSpPr>
        <p:spPr>
          <a:xfrm>
            <a:off x="1882518" y="3993256"/>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06" name="Google Shape;2406;p75"/>
          <p:cNvSpPr/>
          <p:nvPr/>
        </p:nvSpPr>
        <p:spPr>
          <a:xfrm>
            <a:off x="1959447" y="399325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07" name="Google Shape;2407;p75"/>
          <p:cNvSpPr/>
          <p:nvPr/>
        </p:nvSpPr>
        <p:spPr>
          <a:xfrm>
            <a:off x="2036376" y="3993256"/>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08" name="Google Shape;2408;p75"/>
          <p:cNvSpPr/>
          <p:nvPr/>
        </p:nvSpPr>
        <p:spPr>
          <a:xfrm>
            <a:off x="1728660" y="3667228"/>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09" name="Google Shape;2409;p75"/>
          <p:cNvSpPr/>
          <p:nvPr/>
        </p:nvSpPr>
        <p:spPr>
          <a:xfrm>
            <a:off x="1805589" y="3667228"/>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10" name="Google Shape;2410;p75"/>
          <p:cNvSpPr/>
          <p:nvPr/>
        </p:nvSpPr>
        <p:spPr>
          <a:xfrm>
            <a:off x="1882518" y="366722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11" name="Google Shape;2411;p75"/>
          <p:cNvSpPr/>
          <p:nvPr/>
        </p:nvSpPr>
        <p:spPr>
          <a:xfrm>
            <a:off x="1959447" y="3667226"/>
            <a:ext cx="69000" cy="567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12" name="Google Shape;2412;p75"/>
          <p:cNvSpPr/>
          <p:nvPr/>
        </p:nvSpPr>
        <p:spPr>
          <a:xfrm>
            <a:off x="2036376" y="366722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13" name="Google Shape;2413;p75"/>
          <p:cNvSpPr/>
          <p:nvPr/>
        </p:nvSpPr>
        <p:spPr>
          <a:xfrm>
            <a:off x="2113306" y="3667226"/>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14" name="Google Shape;2414;p75"/>
          <p:cNvSpPr/>
          <p:nvPr/>
        </p:nvSpPr>
        <p:spPr>
          <a:xfrm>
            <a:off x="2190235" y="3667224"/>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15" name="Google Shape;2415;p75"/>
          <p:cNvSpPr/>
          <p:nvPr/>
        </p:nvSpPr>
        <p:spPr>
          <a:xfrm>
            <a:off x="2267164" y="3667224"/>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16" name="Google Shape;2416;p75"/>
          <p:cNvSpPr/>
          <p:nvPr/>
        </p:nvSpPr>
        <p:spPr>
          <a:xfrm>
            <a:off x="2344093" y="3667224"/>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17" name="Google Shape;2417;p75"/>
          <p:cNvSpPr/>
          <p:nvPr/>
        </p:nvSpPr>
        <p:spPr>
          <a:xfrm>
            <a:off x="1728660" y="3732432"/>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18" name="Google Shape;2418;p75"/>
          <p:cNvSpPr/>
          <p:nvPr/>
        </p:nvSpPr>
        <p:spPr>
          <a:xfrm>
            <a:off x="1805589" y="3732432"/>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19" name="Google Shape;2419;p75"/>
          <p:cNvSpPr/>
          <p:nvPr/>
        </p:nvSpPr>
        <p:spPr>
          <a:xfrm>
            <a:off x="1882518" y="3732430"/>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20" name="Google Shape;2420;p75"/>
          <p:cNvSpPr/>
          <p:nvPr/>
        </p:nvSpPr>
        <p:spPr>
          <a:xfrm>
            <a:off x="1959447" y="373243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21" name="Google Shape;2421;p75"/>
          <p:cNvSpPr/>
          <p:nvPr/>
        </p:nvSpPr>
        <p:spPr>
          <a:xfrm>
            <a:off x="2036376" y="3732430"/>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22" name="Google Shape;2422;p75"/>
          <p:cNvSpPr/>
          <p:nvPr/>
        </p:nvSpPr>
        <p:spPr>
          <a:xfrm>
            <a:off x="1728660" y="3797637"/>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23" name="Google Shape;2423;p75"/>
          <p:cNvSpPr/>
          <p:nvPr/>
        </p:nvSpPr>
        <p:spPr>
          <a:xfrm>
            <a:off x="1805589" y="3797637"/>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24" name="Google Shape;2424;p75"/>
          <p:cNvSpPr/>
          <p:nvPr/>
        </p:nvSpPr>
        <p:spPr>
          <a:xfrm>
            <a:off x="1882518" y="379763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25" name="Google Shape;2425;p75"/>
          <p:cNvSpPr/>
          <p:nvPr/>
        </p:nvSpPr>
        <p:spPr>
          <a:xfrm>
            <a:off x="1959447" y="3797635"/>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26" name="Google Shape;2426;p75"/>
          <p:cNvSpPr/>
          <p:nvPr/>
        </p:nvSpPr>
        <p:spPr>
          <a:xfrm>
            <a:off x="2036376" y="379763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27" name="Google Shape;2427;p75"/>
          <p:cNvSpPr/>
          <p:nvPr/>
        </p:nvSpPr>
        <p:spPr>
          <a:xfrm>
            <a:off x="2113306" y="379763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28" name="Google Shape;2428;p75"/>
          <p:cNvSpPr/>
          <p:nvPr/>
        </p:nvSpPr>
        <p:spPr>
          <a:xfrm>
            <a:off x="2190235" y="3797633"/>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29" name="Google Shape;2429;p75"/>
          <p:cNvSpPr/>
          <p:nvPr/>
        </p:nvSpPr>
        <p:spPr>
          <a:xfrm>
            <a:off x="2267164" y="3797633"/>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30" name="Google Shape;2430;p75"/>
          <p:cNvSpPr/>
          <p:nvPr/>
        </p:nvSpPr>
        <p:spPr>
          <a:xfrm>
            <a:off x="1728660" y="3862841"/>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31" name="Google Shape;2431;p75"/>
          <p:cNvSpPr/>
          <p:nvPr/>
        </p:nvSpPr>
        <p:spPr>
          <a:xfrm>
            <a:off x="1805589" y="3862841"/>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32" name="Google Shape;2432;p75"/>
          <p:cNvSpPr/>
          <p:nvPr/>
        </p:nvSpPr>
        <p:spPr>
          <a:xfrm>
            <a:off x="1882518" y="3862839"/>
            <a:ext cx="69000" cy="567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33" name="Google Shape;2433;p75"/>
          <p:cNvSpPr/>
          <p:nvPr/>
        </p:nvSpPr>
        <p:spPr>
          <a:xfrm>
            <a:off x="1959447" y="3862839"/>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34" name="Google Shape;2434;p75"/>
          <p:cNvSpPr/>
          <p:nvPr/>
        </p:nvSpPr>
        <p:spPr>
          <a:xfrm>
            <a:off x="2036376" y="3862839"/>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35" name="Google Shape;2435;p75"/>
          <p:cNvSpPr/>
          <p:nvPr/>
        </p:nvSpPr>
        <p:spPr>
          <a:xfrm>
            <a:off x="2113306" y="3862839"/>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36" name="Google Shape;2436;p75"/>
          <p:cNvSpPr/>
          <p:nvPr/>
        </p:nvSpPr>
        <p:spPr>
          <a:xfrm>
            <a:off x="2190235" y="3862838"/>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37" name="Google Shape;2437;p75"/>
          <p:cNvSpPr/>
          <p:nvPr/>
        </p:nvSpPr>
        <p:spPr>
          <a:xfrm>
            <a:off x="2267164" y="3862838"/>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38" name="Google Shape;2438;p75"/>
          <p:cNvSpPr/>
          <p:nvPr/>
        </p:nvSpPr>
        <p:spPr>
          <a:xfrm>
            <a:off x="2344093" y="3862838"/>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39" name="Google Shape;2439;p75"/>
          <p:cNvSpPr/>
          <p:nvPr/>
        </p:nvSpPr>
        <p:spPr>
          <a:xfrm>
            <a:off x="1728660" y="3602010"/>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40" name="Google Shape;2440;p75"/>
          <p:cNvSpPr/>
          <p:nvPr/>
        </p:nvSpPr>
        <p:spPr>
          <a:xfrm>
            <a:off x="1805589" y="360201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41" name="Google Shape;2441;p75"/>
          <p:cNvSpPr/>
          <p:nvPr/>
        </p:nvSpPr>
        <p:spPr>
          <a:xfrm>
            <a:off x="1882518" y="3602008"/>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42" name="Google Shape;2442;p75"/>
          <p:cNvSpPr/>
          <p:nvPr/>
        </p:nvSpPr>
        <p:spPr>
          <a:xfrm>
            <a:off x="1959447" y="3602008"/>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43" name="Google Shape;2443;p75"/>
          <p:cNvSpPr/>
          <p:nvPr/>
        </p:nvSpPr>
        <p:spPr>
          <a:xfrm>
            <a:off x="2036376" y="3602008"/>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44" name="Google Shape;2444;p75"/>
          <p:cNvSpPr/>
          <p:nvPr/>
        </p:nvSpPr>
        <p:spPr>
          <a:xfrm>
            <a:off x="2113306" y="3602008"/>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45" name="Google Shape;2445;p75"/>
          <p:cNvSpPr/>
          <p:nvPr/>
        </p:nvSpPr>
        <p:spPr>
          <a:xfrm>
            <a:off x="2190235" y="360200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46" name="Google Shape;2446;p75"/>
          <p:cNvSpPr/>
          <p:nvPr/>
        </p:nvSpPr>
        <p:spPr>
          <a:xfrm>
            <a:off x="2267164" y="3602006"/>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47" name="Google Shape;2447;p75"/>
          <p:cNvSpPr/>
          <p:nvPr/>
        </p:nvSpPr>
        <p:spPr>
          <a:xfrm>
            <a:off x="2344093" y="3602006"/>
            <a:ext cx="69000" cy="567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48" name="Google Shape;2448;p75"/>
          <p:cNvSpPr/>
          <p:nvPr/>
        </p:nvSpPr>
        <p:spPr>
          <a:xfrm>
            <a:off x="2421022" y="360200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49" name="Google Shape;2449;p75"/>
          <p:cNvSpPr/>
          <p:nvPr/>
        </p:nvSpPr>
        <p:spPr>
          <a:xfrm>
            <a:off x="1728660" y="3536798"/>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50" name="Google Shape;2450;p75"/>
          <p:cNvSpPr/>
          <p:nvPr/>
        </p:nvSpPr>
        <p:spPr>
          <a:xfrm>
            <a:off x="1805589" y="3536798"/>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51" name="Google Shape;2451;p75"/>
          <p:cNvSpPr/>
          <p:nvPr/>
        </p:nvSpPr>
        <p:spPr>
          <a:xfrm>
            <a:off x="1882518" y="353679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52" name="Google Shape;2452;p75"/>
          <p:cNvSpPr/>
          <p:nvPr/>
        </p:nvSpPr>
        <p:spPr>
          <a:xfrm>
            <a:off x="1959447" y="3536796"/>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53" name="Google Shape;2453;p75"/>
          <p:cNvSpPr/>
          <p:nvPr/>
        </p:nvSpPr>
        <p:spPr>
          <a:xfrm>
            <a:off x="2036376" y="353679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54" name="Google Shape;2454;p75"/>
          <p:cNvSpPr/>
          <p:nvPr/>
        </p:nvSpPr>
        <p:spPr>
          <a:xfrm>
            <a:off x="2113306" y="353679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55" name="Google Shape;2455;p75"/>
          <p:cNvSpPr/>
          <p:nvPr/>
        </p:nvSpPr>
        <p:spPr>
          <a:xfrm>
            <a:off x="2190235" y="353679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56" name="Google Shape;2456;p75"/>
          <p:cNvSpPr/>
          <p:nvPr/>
        </p:nvSpPr>
        <p:spPr>
          <a:xfrm>
            <a:off x="2267164" y="353679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57" name="Google Shape;2457;p75"/>
          <p:cNvSpPr/>
          <p:nvPr/>
        </p:nvSpPr>
        <p:spPr>
          <a:xfrm>
            <a:off x="2344093" y="3536795"/>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58" name="Google Shape;2458;p75"/>
          <p:cNvSpPr/>
          <p:nvPr/>
        </p:nvSpPr>
        <p:spPr>
          <a:xfrm>
            <a:off x="2421022" y="3536793"/>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2459" name="Google Shape;2459;p75"/>
          <p:cNvCxnSpPr>
            <a:stCxn id="2256" idx="2"/>
            <a:endCxn id="2391" idx="0"/>
          </p:cNvCxnSpPr>
          <p:nvPr/>
        </p:nvCxnSpPr>
        <p:spPr>
          <a:xfrm>
            <a:off x="2342725" y="2628201"/>
            <a:ext cx="0" cy="258300"/>
          </a:xfrm>
          <a:prstGeom prst="straightConnector1">
            <a:avLst/>
          </a:prstGeom>
          <a:noFill/>
          <a:ln cap="flat" cmpd="sng" w="9525">
            <a:solidFill>
              <a:schemeClr val="dk2"/>
            </a:solidFill>
            <a:prstDash val="solid"/>
            <a:round/>
            <a:headEnd len="med" w="med" type="none"/>
            <a:tailEnd len="med" w="med" type="triangle"/>
          </a:ln>
        </p:spPr>
      </p:cxnSp>
      <p:cxnSp>
        <p:nvCxnSpPr>
          <p:cNvPr id="2460" name="Google Shape;2460;p75"/>
          <p:cNvCxnSpPr>
            <a:stCxn id="2391" idx="2"/>
            <a:endCxn id="2392" idx="0"/>
          </p:cNvCxnSpPr>
          <p:nvPr/>
        </p:nvCxnSpPr>
        <p:spPr>
          <a:xfrm>
            <a:off x="2342725" y="3108538"/>
            <a:ext cx="0" cy="404700"/>
          </a:xfrm>
          <a:prstGeom prst="straightConnector1">
            <a:avLst/>
          </a:prstGeom>
          <a:noFill/>
          <a:ln cap="flat" cmpd="sng" w="9525">
            <a:solidFill>
              <a:schemeClr val="dk2"/>
            </a:solidFill>
            <a:prstDash val="solid"/>
            <a:round/>
            <a:headEnd len="med" w="med" type="none"/>
            <a:tailEnd len="med" w="med" type="triangle"/>
          </a:ln>
        </p:spPr>
      </p:cxnSp>
      <p:sp>
        <p:nvSpPr>
          <p:cNvPr id="2461" name="Google Shape;2461;p75"/>
          <p:cNvSpPr/>
          <p:nvPr/>
        </p:nvSpPr>
        <p:spPr>
          <a:xfrm>
            <a:off x="3326725" y="2673250"/>
            <a:ext cx="760500" cy="191400"/>
          </a:xfrm>
          <a:prstGeom prst="roundRect">
            <a:avLst>
              <a:gd fmla="val 16667" name="adj"/>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900"/>
              <a:t>Filter</a:t>
            </a:r>
            <a:endParaRPr i="1" sz="900"/>
          </a:p>
        </p:txBody>
      </p:sp>
      <p:sp>
        <p:nvSpPr>
          <p:cNvPr id="2462" name="Google Shape;2462;p75"/>
          <p:cNvSpPr/>
          <p:nvPr/>
        </p:nvSpPr>
        <p:spPr>
          <a:xfrm>
            <a:off x="3326725" y="2901850"/>
            <a:ext cx="760500" cy="191400"/>
          </a:xfrm>
          <a:prstGeom prst="roundRect">
            <a:avLst>
              <a:gd fmla="val 16667" name="adj"/>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900"/>
              <a:t>Partition</a:t>
            </a:r>
            <a:endParaRPr i="1" sz="900"/>
          </a:p>
        </p:txBody>
      </p:sp>
      <p:sp>
        <p:nvSpPr>
          <p:cNvPr id="2463" name="Google Shape;2463;p75"/>
          <p:cNvSpPr/>
          <p:nvPr/>
        </p:nvSpPr>
        <p:spPr>
          <a:xfrm>
            <a:off x="3326725" y="3130450"/>
            <a:ext cx="760500" cy="191400"/>
          </a:xfrm>
          <a:prstGeom prst="roundRect">
            <a:avLst>
              <a:gd fmla="val 16667" name="adj"/>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900"/>
              <a:t>Transform</a:t>
            </a:r>
            <a:endParaRPr i="1" sz="900"/>
          </a:p>
        </p:txBody>
      </p:sp>
      <p:cxnSp>
        <p:nvCxnSpPr>
          <p:cNvPr id="2464" name="Google Shape;2464;p75"/>
          <p:cNvCxnSpPr>
            <a:endCxn id="2461" idx="1"/>
          </p:cNvCxnSpPr>
          <p:nvPr/>
        </p:nvCxnSpPr>
        <p:spPr>
          <a:xfrm flipH="1" rot="10800000">
            <a:off x="2976025" y="2768950"/>
            <a:ext cx="350700" cy="228600"/>
          </a:xfrm>
          <a:prstGeom prst="bentConnector3">
            <a:avLst>
              <a:gd fmla="val 50000" name="adj1"/>
            </a:avLst>
          </a:prstGeom>
          <a:noFill/>
          <a:ln cap="flat" cmpd="sng" w="9525">
            <a:solidFill>
              <a:schemeClr val="dk2"/>
            </a:solidFill>
            <a:prstDash val="dash"/>
            <a:round/>
            <a:headEnd len="med" w="med" type="none"/>
            <a:tailEnd len="med" w="med" type="stealth"/>
          </a:ln>
        </p:spPr>
      </p:cxnSp>
      <p:cxnSp>
        <p:nvCxnSpPr>
          <p:cNvPr id="2465" name="Google Shape;2465;p75"/>
          <p:cNvCxnSpPr>
            <a:stCxn id="2391" idx="3"/>
            <a:endCxn id="2462" idx="1"/>
          </p:cNvCxnSpPr>
          <p:nvPr/>
        </p:nvCxnSpPr>
        <p:spPr>
          <a:xfrm>
            <a:off x="2976175" y="2997538"/>
            <a:ext cx="350700" cy="600"/>
          </a:xfrm>
          <a:prstGeom prst="bentConnector3">
            <a:avLst>
              <a:gd fmla="val 49979" name="adj1"/>
            </a:avLst>
          </a:prstGeom>
          <a:noFill/>
          <a:ln cap="flat" cmpd="sng" w="9525">
            <a:solidFill>
              <a:schemeClr val="dk2"/>
            </a:solidFill>
            <a:prstDash val="dash"/>
            <a:round/>
            <a:headEnd len="med" w="med" type="none"/>
            <a:tailEnd len="med" w="med" type="stealth"/>
          </a:ln>
        </p:spPr>
      </p:cxnSp>
      <p:cxnSp>
        <p:nvCxnSpPr>
          <p:cNvPr id="2466" name="Google Shape;2466;p75"/>
          <p:cNvCxnSpPr>
            <a:stCxn id="2391" idx="3"/>
            <a:endCxn id="2463" idx="1"/>
          </p:cNvCxnSpPr>
          <p:nvPr/>
        </p:nvCxnSpPr>
        <p:spPr>
          <a:xfrm>
            <a:off x="2976175" y="2997538"/>
            <a:ext cx="350700" cy="228600"/>
          </a:xfrm>
          <a:prstGeom prst="bentConnector3">
            <a:avLst>
              <a:gd fmla="val 49979" name="adj1"/>
            </a:avLst>
          </a:prstGeom>
          <a:noFill/>
          <a:ln cap="flat" cmpd="sng" w="9525">
            <a:solidFill>
              <a:schemeClr val="dk2"/>
            </a:solidFill>
            <a:prstDash val="dash"/>
            <a:round/>
            <a:headEnd len="med" w="med" type="none"/>
            <a:tailEnd len="med" w="med" type="stealth"/>
          </a:ln>
        </p:spPr>
      </p:cxnSp>
      <p:sp>
        <p:nvSpPr>
          <p:cNvPr id="2467" name="Google Shape;2467;p75"/>
          <p:cNvSpPr txBox="1"/>
          <p:nvPr>
            <p:ph idx="1" type="body"/>
          </p:nvPr>
        </p:nvSpPr>
        <p:spPr>
          <a:xfrm>
            <a:off x="4832400" y="2207425"/>
            <a:ext cx="3999900" cy="23616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Apply operation to c</a:t>
            </a:r>
            <a:r>
              <a:rPr lang="en"/>
              <a:t>reate new segments </a:t>
            </a:r>
            <a:endParaRPr/>
          </a:p>
          <a:p>
            <a:pPr indent="-311150" lvl="0" marL="457200" rtl="0" algn="l">
              <a:spcBef>
                <a:spcPts val="0"/>
              </a:spcBef>
              <a:spcAft>
                <a:spcPts val="0"/>
              </a:spcAft>
              <a:buSzPts val="1300"/>
              <a:buChar char="●"/>
            </a:pPr>
            <a:r>
              <a:rPr lang="en"/>
              <a:t>Type of Refinements</a:t>
            </a:r>
            <a:endParaRPr/>
          </a:p>
          <a:p>
            <a:pPr indent="-304800" lvl="1" marL="914400" rtl="0" algn="l">
              <a:spcBef>
                <a:spcPts val="0"/>
              </a:spcBef>
              <a:spcAft>
                <a:spcPts val="0"/>
              </a:spcAft>
              <a:buSzPts val="1200"/>
              <a:buChar char="○"/>
            </a:pPr>
            <a:r>
              <a:rPr i="1" lang="en" sz="1200"/>
              <a:t>Filter</a:t>
            </a:r>
            <a:endParaRPr i="1" sz="1200"/>
          </a:p>
          <a:p>
            <a:pPr indent="-304800" lvl="1" marL="914400" rtl="0" algn="l">
              <a:spcBef>
                <a:spcPts val="0"/>
              </a:spcBef>
              <a:spcAft>
                <a:spcPts val="0"/>
              </a:spcAft>
              <a:buSzPts val="1200"/>
              <a:buChar char="○"/>
            </a:pPr>
            <a:r>
              <a:rPr i="1" lang="en" sz="1200"/>
              <a:t>Partition</a:t>
            </a:r>
            <a:endParaRPr i="1" sz="1200"/>
          </a:p>
          <a:p>
            <a:pPr indent="-304800" lvl="1" marL="914400" rtl="0" algn="l">
              <a:spcBef>
                <a:spcPts val="0"/>
              </a:spcBef>
              <a:spcAft>
                <a:spcPts val="0"/>
              </a:spcAft>
              <a:buSzPts val="1200"/>
              <a:buChar char="○"/>
            </a:pPr>
            <a:r>
              <a:rPr i="1" lang="en" sz="1200"/>
              <a:t>Transform</a:t>
            </a:r>
            <a:endParaRPr sz="1200"/>
          </a:p>
        </p:txBody>
      </p:sp>
      <p:sp>
        <p:nvSpPr>
          <p:cNvPr id="2468" name="Google Shape;2468;p7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469" name="Google Shape;2469;p75"/>
          <p:cNvSpPr/>
          <p:nvPr/>
        </p:nvSpPr>
        <p:spPr>
          <a:xfrm>
            <a:off x="8311149" y="1051292"/>
            <a:ext cx="701100" cy="135600"/>
          </a:xfrm>
          <a:prstGeom prst="roundRect">
            <a:avLst>
              <a:gd fmla="val 16667" name="adj"/>
            </a:avLst>
          </a:prstGeom>
          <a:solidFill>
            <a:srgbClr val="EFEFE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rgbClr val="B7B7B7"/>
                </a:solidFill>
              </a:rPr>
              <a:t>Export</a:t>
            </a:r>
            <a:endParaRPr sz="900">
              <a:solidFill>
                <a:srgbClr val="B7B7B7"/>
              </a:solidFill>
            </a:endParaRPr>
          </a:p>
        </p:txBody>
      </p:sp>
      <p:sp>
        <p:nvSpPr>
          <p:cNvPr id="2470" name="Google Shape;2470;p75"/>
          <p:cNvSpPr/>
          <p:nvPr/>
        </p:nvSpPr>
        <p:spPr>
          <a:xfrm>
            <a:off x="8311149" y="898711"/>
            <a:ext cx="701100" cy="135600"/>
          </a:xfrm>
          <a:prstGeom prst="roundRect">
            <a:avLst>
              <a:gd fmla="val 16667" name="adj"/>
            </a:avLst>
          </a:prstGeom>
          <a:solidFill>
            <a:srgbClr val="EFEFE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rgbClr val="B7B7B7"/>
                </a:solidFill>
              </a:rPr>
              <a:t>Abandon</a:t>
            </a:r>
            <a:endParaRPr sz="900">
              <a:solidFill>
                <a:srgbClr val="B7B7B7"/>
              </a:solidFill>
            </a:endParaRPr>
          </a:p>
        </p:txBody>
      </p:sp>
      <p:grpSp>
        <p:nvGrpSpPr>
          <p:cNvPr id="2471" name="Google Shape;2471;p75"/>
          <p:cNvGrpSpPr/>
          <p:nvPr/>
        </p:nvGrpSpPr>
        <p:grpSpPr>
          <a:xfrm>
            <a:off x="6797659" y="328967"/>
            <a:ext cx="510892" cy="347977"/>
            <a:chOff x="1793010" y="2009307"/>
            <a:chExt cx="812100" cy="522567"/>
          </a:xfrm>
        </p:grpSpPr>
        <p:sp>
          <p:nvSpPr>
            <p:cNvPr id="2472" name="Google Shape;2472;p75"/>
            <p:cNvSpPr txBox="1"/>
            <p:nvPr/>
          </p:nvSpPr>
          <p:spPr>
            <a:xfrm>
              <a:off x="1793010" y="2282274"/>
              <a:ext cx="812100" cy="24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rgbClr val="B7B7B7"/>
                  </a:solidFill>
                </a:rPr>
                <a:t>Record </a:t>
              </a:r>
              <a:endParaRPr sz="800">
                <a:solidFill>
                  <a:srgbClr val="B7B7B7"/>
                </a:solidFill>
              </a:endParaRPr>
            </a:p>
          </p:txBody>
        </p:sp>
        <p:pic>
          <p:nvPicPr>
            <p:cNvPr id="2473" name="Google Shape;2473;p75"/>
            <p:cNvPicPr preferRelativeResize="0"/>
            <p:nvPr/>
          </p:nvPicPr>
          <p:blipFill>
            <a:blip r:embed="rId3">
              <a:alphaModFix amt="50000"/>
            </a:blip>
            <a:stretch>
              <a:fillRect/>
            </a:stretch>
          </p:blipFill>
          <p:spPr>
            <a:xfrm>
              <a:off x="1978550" y="2009307"/>
              <a:ext cx="493047" cy="393600"/>
            </a:xfrm>
            <a:prstGeom prst="rect">
              <a:avLst/>
            </a:prstGeom>
            <a:noFill/>
            <a:ln>
              <a:noFill/>
            </a:ln>
          </p:spPr>
        </p:pic>
      </p:grpSp>
      <p:sp>
        <p:nvSpPr>
          <p:cNvPr id="2474" name="Google Shape;2474;p75"/>
          <p:cNvSpPr/>
          <p:nvPr/>
        </p:nvSpPr>
        <p:spPr>
          <a:xfrm>
            <a:off x="8311149" y="746151"/>
            <a:ext cx="701100" cy="135600"/>
          </a:xfrm>
          <a:prstGeom prst="roundRect">
            <a:avLst>
              <a:gd fmla="val 16667" name="adj"/>
            </a:avLst>
          </a:prstGeom>
          <a:solidFill>
            <a:srgbClr val="EFEFE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rgbClr val="B7B7B7"/>
                </a:solidFill>
              </a:rPr>
              <a:t>Conclude</a:t>
            </a:r>
            <a:endParaRPr sz="900">
              <a:solidFill>
                <a:srgbClr val="B7B7B7"/>
              </a:solidFill>
            </a:endParaRPr>
          </a:p>
        </p:txBody>
      </p:sp>
      <p:cxnSp>
        <p:nvCxnSpPr>
          <p:cNvPr id="2475" name="Google Shape;2475;p75"/>
          <p:cNvCxnSpPr>
            <a:stCxn id="2476" idx="3"/>
            <a:endCxn id="2474" idx="1"/>
          </p:cNvCxnSpPr>
          <p:nvPr/>
        </p:nvCxnSpPr>
        <p:spPr>
          <a:xfrm>
            <a:off x="7077248" y="811519"/>
            <a:ext cx="1233900" cy="2400"/>
          </a:xfrm>
          <a:prstGeom prst="straightConnector1">
            <a:avLst/>
          </a:prstGeom>
          <a:noFill/>
          <a:ln cap="flat" cmpd="sng" w="9525">
            <a:solidFill>
              <a:srgbClr val="595959"/>
            </a:solidFill>
            <a:prstDash val="solid"/>
            <a:round/>
            <a:headEnd len="med" w="med" type="none"/>
            <a:tailEnd len="med" w="med" type="triangle"/>
          </a:ln>
        </p:spPr>
      </p:cxnSp>
      <p:cxnSp>
        <p:nvCxnSpPr>
          <p:cNvPr id="2477" name="Google Shape;2477;p75"/>
          <p:cNvCxnSpPr>
            <a:stCxn id="2476" idx="3"/>
            <a:endCxn id="2470" idx="1"/>
          </p:cNvCxnSpPr>
          <p:nvPr/>
        </p:nvCxnSpPr>
        <p:spPr>
          <a:xfrm>
            <a:off x="7077248" y="811519"/>
            <a:ext cx="1233900" cy="155100"/>
          </a:xfrm>
          <a:prstGeom prst="straightConnector1">
            <a:avLst/>
          </a:prstGeom>
          <a:noFill/>
          <a:ln cap="flat" cmpd="sng" w="9525">
            <a:solidFill>
              <a:srgbClr val="595959"/>
            </a:solidFill>
            <a:prstDash val="solid"/>
            <a:round/>
            <a:headEnd len="med" w="med" type="none"/>
            <a:tailEnd len="med" w="med" type="triangle"/>
          </a:ln>
        </p:spPr>
      </p:cxnSp>
      <p:cxnSp>
        <p:nvCxnSpPr>
          <p:cNvPr id="2478" name="Google Shape;2478;p75"/>
          <p:cNvCxnSpPr>
            <a:stCxn id="2476" idx="3"/>
            <a:endCxn id="2469" idx="1"/>
          </p:cNvCxnSpPr>
          <p:nvPr/>
        </p:nvCxnSpPr>
        <p:spPr>
          <a:xfrm>
            <a:off x="7077248" y="811519"/>
            <a:ext cx="1233900" cy="307500"/>
          </a:xfrm>
          <a:prstGeom prst="straightConnector1">
            <a:avLst/>
          </a:prstGeom>
          <a:noFill/>
          <a:ln cap="flat" cmpd="sng" w="9525">
            <a:solidFill>
              <a:srgbClr val="595959"/>
            </a:solidFill>
            <a:prstDash val="solid"/>
            <a:round/>
            <a:headEnd len="med" w="med" type="none"/>
            <a:tailEnd len="med" w="med" type="triangle"/>
          </a:ln>
        </p:spPr>
      </p:cxnSp>
      <p:cxnSp>
        <p:nvCxnSpPr>
          <p:cNvPr id="2479" name="Google Shape;2479;p75"/>
          <p:cNvCxnSpPr>
            <a:stCxn id="2473" idx="1"/>
            <a:endCxn id="2476" idx="0"/>
          </p:cNvCxnSpPr>
          <p:nvPr/>
        </p:nvCxnSpPr>
        <p:spPr>
          <a:xfrm flipH="1">
            <a:off x="6726882" y="460016"/>
            <a:ext cx="187500" cy="283800"/>
          </a:xfrm>
          <a:prstGeom prst="curvedConnector2">
            <a:avLst/>
          </a:prstGeom>
          <a:noFill/>
          <a:ln cap="flat" cmpd="sng" w="9525">
            <a:solidFill>
              <a:srgbClr val="595959"/>
            </a:solidFill>
            <a:prstDash val="solid"/>
            <a:round/>
            <a:headEnd len="med" w="med" type="none"/>
            <a:tailEnd len="med" w="med" type="triangle"/>
          </a:ln>
        </p:spPr>
      </p:cxnSp>
      <p:cxnSp>
        <p:nvCxnSpPr>
          <p:cNvPr id="2480" name="Google Shape;2480;p75"/>
          <p:cNvCxnSpPr>
            <a:stCxn id="2476" idx="3"/>
            <a:endCxn id="2481" idx="2"/>
          </p:cNvCxnSpPr>
          <p:nvPr/>
        </p:nvCxnSpPr>
        <p:spPr>
          <a:xfrm flipH="1" rot="10800000">
            <a:off x="7077248" y="765019"/>
            <a:ext cx="775500" cy="46500"/>
          </a:xfrm>
          <a:prstGeom prst="curvedConnector2">
            <a:avLst/>
          </a:prstGeom>
          <a:noFill/>
          <a:ln cap="flat" cmpd="sng" w="9525">
            <a:solidFill>
              <a:srgbClr val="595959"/>
            </a:solidFill>
            <a:prstDash val="solid"/>
            <a:round/>
            <a:headEnd len="med" w="med" type="none"/>
            <a:tailEnd len="med" w="med" type="triangle"/>
          </a:ln>
        </p:spPr>
      </p:cxnSp>
      <p:grpSp>
        <p:nvGrpSpPr>
          <p:cNvPr id="2482" name="Google Shape;2482;p75"/>
          <p:cNvGrpSpPr/>
          <p:nvPr/>
        </p:nvGrpSpPr>
        <p:grpSpPr>
          <a:xfrm>
            <a:off x="6376646" y="743704"/>
            <a:ext cx="700602" cy="435074"/>
            <a:chOff x="2442250" y="2161138"/>
            <a:chExt cx="751800" cy="527362"/>
          </a:xfrm>
        </p:grpSpPr>
        <p:sp>
          <p:nvSpPr>
            <p:cNvPr id="2476" name="Google Shape;2476;p75"/>
            <p:cNvSpPr/>
            <p:nvPr/>
          </p:nvSpPr>
          <p:spPr>
            <a:xfrm>
              <a:off x="2442250" y="2161138"/>
              <a:ext cx="751800" cy="164400"/>
            </a:xfrm>
            <a:prstGeom prst="roundRect">
              <a:avLst>
                <a:gd fmla="val 16667" name="adj"/>
              </a:avLst>
            </a:prstGeom>
            <a:solidFill>
              <a:srgbClr val="EFEFE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rgbClr val="B7B7B7"/>
                  </a:solidFill>
                </a:rPr>
                <a:t>View </a:t>
              </a:r>
              <a:endParaRPr sz="900">
                <a:solidFill>
                  <a:srgbClr val="B7B7B7"/>
                </a:solidFill>
              </a:endParaRPr>
            </a:p>
          </p:txBody>
        </p:sp>
        <p:sp>
          <p:nvSpPr>
            <p:cNvPr id="2483" name="Google Shape;2483;p75"/>
            <p:cNvSpPr/>
            <p:nvPr/>
          </p:nvSpPr>
          <p:spPr>
            <a:xfrm>
              <a:off x="2442325" y="2329150"/>
              <a:ext cx="751500" cy="1233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600">
                  <a:solidFill>
                    <a:srgbClr val="B7B7B7"/>
                  </a:solidFill>
                </a:rPr>
                <a:t>Segment</a:t>
              </a:r>
              <a:endParaRPr i="1" sz="600">
                <a:solidFill>
                  <a:srgbClr val="B7B7B7"/>
                </a:solidFill>
              </a:endParaRPr>
            </a:p>
          </p:txBody>
        </p:sp>
        <p:sp>
          <p:nvSpPr>
            <p:cNvPr id="2484" name="Google Shape;2484;p75"/>
            <p:cNvSpPr/>
            <p:nvPr/>
          </p:nvSpPr>
          <p:spPr>
            <a:xfrm>
              <a:off x="2442325" y="2452450"/>
              <a:ext cx="751500" cy="1233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600">
                  <a:solidFill>
                    <a:srgbClr val="B7B7B7"/>
                  </a:solidFill>
                </a:rPr>
                <a:t>Sequences</a:t>
              </a:r>
              <a:endParaRPr i="1" sz="600">
                <a:solidFill>
                  <a:srgbClr val="B7B7B7"/>
                </a:solidFill>
              </a:endParaRPr>
            </a:p>
          </p:txBody>
        </p:sp>
        <p:sp>
          <p:nvSpPr>
            <p:cNvPr id="2485" name="Google Shape;2485;p75"/>
            <p:cNvSpPr/>
            <p:nvPr/>
          </p:nvSpPr>
          <p:spPr>
            <a:xfrm>
              <a:off x="2442325" y="2565200"/>
              <a:ext cx="751500" cy="1233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600">
                  <a:solidFill>
                    <a:srgbClr val="B7B7B7"/>
                  </a:solidFill>
                </a:rPr>
                <a:t>Actions</a:t>
              </a:r>
              <a:endParaRPr i="1" sz="600">
                <a:solidFill>
                  <a:srgbClr val="B7B7B7"/>
                </a:solidFill>
              </a:endParaRPr>
            </a:p>
          </p:txBody>
        </p:sp>
      </p:grpSp>
      <p:grpSp>
        <p:nvGrpSpPr>
          <p:cNvPr id="2486" name="Google Shape;2486;p75"/>
          <p:cNvGrpSpPr/>
          <p:nvPr/>
        </p:nvGrpSpPr>
        <p:grpSpPr>
          <a:xfrm>
            <a:off x="7502597" y="329981"/>
            <a:ext cx="700602" cy="435074"/>
            <a:chOff x="2442250" y="2161138"/>
            <a:chExt cx="751800" cy="527362"/>
          </a:xfrm>
        </p:grpSpPr>
        <p:sp>
          <p:nvSpPr>
            <p:cNvPr id="2487" name="Google Shape;2487;p75"/>
            <p:cNvSpPr/>
            <p:nvPr/>
          </p:nvSpPr>
          <p:spPr>
            <a:xfrm>
              <a:off x="2442250" y="2161138"/>
              <a:ext cx="751800" cy="164400"/>
            </a:xfrm>
            <a:prstGeom prst="roundRect">
              <a:avLst>
                <a:gd fmla="val 16667" name="adj"/>
              </a:avLst>
            </a:prstGeom>
            <a:solidFill>
              <a:srgbClr val="CFE2F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t>Refine </a:t>
              </a:r>
              <a:endParaRPr sz="900"/>
            </a:p>
          </p:txBody>
        </p:sp>
        <p:sp>
          <p:nvSpPr>
            <p:cNvPr id="2488" name="Google Shape;2488;p75"/>
            <p:cNvSpPr/>
            <p:nvPr/>
          </p:nvSpPr>
          <p:spPr>
            <a:xfrm>
              <a:off x="2442325" y="2329150"/>
              <a:ext cx="751500" cy="1233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600"/>
                <a:t>Filter</a:t>
              </a:r>
              <a:endParaRPr i="1" sz="600"/>
            </a:p>
          </p:txBody>
        </p:sp>
        <p:sp>
          <p:nvSpPr>
            <p:cNvPr id="2489" name="Google Shape;2489;p75"/>
            <p:cNvSpPr/>
            <p:nvPr/>
          </p:nvSpPr>
          <p:spPr>
            <a:xfrm>
              <a:off x="2442325" y="2452450"/>
              <a:ext cx="751500" cy="1233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600"/>
                <a:t>Partition</a:t>
              </a:r>
              <a:endParaRPr i="1" sz="600"/>
            </a:p>
          </p:txBody>
        </p:sp>
        <p:sp>
          <p:nvSpPr>
            <p:cNvPr id="2481" name="Google Shape;2481;p75"/>
            <p:cNvSpPr/>
            <p:nvPr/>
          </p:nvSpPr>
          <p:spPr>
            <a:xfrm>
              <a:off x="2442325" y="2565200"/>
              <a:ext cx="751500" cy="1233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600"/>
                <a:t>Transform</a:t>
              </a:r>
              <a:endParaRPr i="1" sz="600"/>
            </a:p>
          </p:txBody>
        </p:sp>
      </p:grpSp>
      <p:cxnSp>
        <p:nvCxnSpPr>
          <p:cNvPr id="2490" name="Google Shape;2490;p75"/>
          <p:cNvCxnSpPr/>
          <p:nvPr/>
        </p:nvCxnSpPr>
        <p:spPr>
          <a:xfrm flipH="1" rot="5400000">
            <a:off x="7460657" y="-62345"/>
            <a:ext cx="900" cy="783600"/>
          </a:xfrm>
          <a:prstGeom prst="curvedConnector3">
            <a:avLst>
              <a:gd fmla="val 19942288" name="adj1"/>
            </a:avLst>
          </a:prstGeom>
          <a:noFill/>
          <a:ln cap="flat" cmpd="sng" w="9525">
            <a:solidFill>
              <a:srgbClr val="595959"/>
            </a:solidFill>
            <a:prstDash val="solid"/>
            <a:round/>
            <a:headEnd len="med" w="med" type="none"/>
            <a:tailEnd len="med" w="med" type="triangle"/>
          </a:ln>
        </p:spPr>
      </p:cxnSp>
      <p:sp>
        <p:nvSpPr>
          <p:cNvPr id="2491" name="Google Shape;2491;p75"/>
          <p:cNvSpPr txBox="1"/>
          <p:nvPr>
            <p:ph type="title"/>
          </p:nvPr>
        </p:nvSpPr>
        <p:spPr>
          <a:xfrm>
            <a:off x="311700" y="445025"/>
            <a:ext cx="5496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t>High-Level Segmentifier Analysis Model</a:t>
            </a:r>
            <a:endParaRPr sz="22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5" name="Shape 2495"/>
        <p:cNvGrpSpPr/>
        <p:nvPr/>
      </p:nvGrpSpPr>
      <p:grpSpPr>
        <a:xfrm>
          <a:off x="0" y="0"/>
          <a:ext cx="0" cy="0"/>
          <a:chOff x="0" y="0"/>
          <a:chExt cx="0" cy="0"/>
        </a:xfrm>
      </p:grpSpPr>
      <p:sp>
        <p:nvSpPr>
          <p:cNvPr id="2496" name="Google Shape;2496;p76"/>
          <p:cNvSpPr/>
          <p:nvPr/>
        </p:nvSpPr>
        <p:spPr>
          <a:xfrm>
            <a:off x="1703275" y="1465401"/>
            <a:ext cx="1278900" cy="11628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7" name="Google Shape;2497;p76"/>
          <p:cNvSpPr/>
          <p:nvPr/>
        </p:nvSpPr>
        <p:spPr>
          <a:xfrm>
            <a:off x="1728660" y="1946853"/>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98" name="Google Shape;2498;p76"/>
          <p:cNvSpPr/>
          <p:nvPr/>
        </p:nvSpPr>
        <p:spPr>
          <a:xfrm>
            <a:off x="1805589" y="1946853"/>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99" name="Google Shape;2499;p76"/>
          <p:cNvSpPr/>
          <p:nvPr/>
        </p:nvSpPr>
        <p:spPr>
          <a:xfrm>
            <a:off x="1882518" y="1946851"/>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00" name="Google Shape;2500;p76"/>
          <p:cNvSpPr/>
          <p:nvPr/>
        </p:nvSpPr>
        <p:spPr>
          <a:xfrm>
            <a:off x="1959447" y="1946851"/>
            <a:ext cx="69000" cy="567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01" name="Google Shape;2501;p76"/>
          <p:cNvSpPr/>
          <p:nvPr/>
        </p:nvSpPr>
        <p:spPr>
          <a:xfrm>
            <a:off x="2036376" y="1946851"/>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02" name="Google Shape;2502;p76"/>
          <p:cNvSpPr/>
          <p:nvPr/>
        </p:nvSpPr>
        <p:spPr>
          <a:xfrm>
            <a:off x="2113306" y="1946851"/>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03" name="Google Shape;2503;p76"/>
          <p:cNvSpPr/>
          <p:nvPr/>
        </p:nvSpPr>
        <p:spPr>
          <a:xfrm>
            <a:off x="2190235" y="194685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04" name="Google Shape;2504;p76"/>
          <p:cNvSpPr/>
          <p:nvPr/>
        </p:nvSpPr>
        <p:spPr>
          <a:xfrm>
            <a:off x="2267164" y="1946850"/>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05" name="Google Shape;2505;p76"/>
          <p:cNvSpPr/>
          <p:nvPr/>
        </p:nvSpPr>
        <p:spPr>
          <a:xfrm>
            <a:off x="2344093" y="1946850"/>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06" name="Google Shape;2506;p76"/>
          <p:cNvSpPr/>
          <p:nvPr/>
        </p:nvSpPr>
        <p:spPr>
          <a:xfrm>
            <a:off x="2421022" y="1946848"/>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07" name="Google Shape;2507;p76"/>
          <p:cNvSpPr/>
          <p:nvPr/>
        </p:nvSpPr>
        <p:spPr>
          <a:xfrm>
            <a:off x="1728660" y="2012057"/>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08" name="Google Shape;2508;p76"/>
          <p:cNvSpPr/>
          <p:nvPr/>
        </p:nvSpPr>
        <p:spPr>
          <a:xfrm>
            <a:off x="1805589" y="2012057"/>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09" name="Google Shape;2509;p76"/>
          <p:cNvSpPr/>
          <p:nvPr/>
        </p:nvSpPr>
        <p:spPr>
          <a:xfrm>
            <a:off x="1882518" y="201205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10" name="Google Shape;2510;p76"/>
          <p:cNvSpPr/>
          <p:nvPr/>
        </p:nvSpPr>
        <p:spPr>
          <a:xfrm>
            <a:off x="1959447" y="201205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11" name="Google Shape;2511;p76"/>
          <p:cNvSpPr/>
          <p:nvPr/>
        </p:nvSpPr>
        <p:spPr>
          <a:xfrm>
            <a:off x="2036376" y="201205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12" name="Google Shape;2512;p76"/>
          <p:cNvSpPr/>
          <p:nvPr/>
        </p:nvSpPr>
        <p:spPr>
          <a:xfrm>
            <a:off x="1728660" y="2077262"/>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13" name="Google Shape;2513;p76"/>
          <p:cNvSpPr/>
          <p:nvPr/>
        </p:nvSpPr>
        <p:spPr>
          <a:xfrm>
            <a:off x="1805589" y="2077262"/>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14" name="Google Shape;2514;p76"/>
          <p:cNvSpPr/>
          <p:nvPr/>
        </p:nvSpPr>
        <p:spPr>
          <a:xfrm>
            <a:off x="1882518" y="207726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15" name="Google Shape;2515;p76"/>
          <p:cNvSpPr/>
          <p:nvPr/>
        </p:nvSpPr>
        <p:spPr>
          <a:xfrm>
            <a:off x="1959447" y="2077260"/>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16" name="Google Shape;2516;p76"/>
          <p:cNvSpPr/>
          <p:nvPr/>
        </p:nvSpPr>
        <p:spPr>
          <a:xfrm>
            <a:off x="2036376" y="207726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17" name="Google Shape;2517;p76"/>
          <p:cNvSpPr/>
          <p:nvPr/>
        </p:nvSpPr>
        <p:spPr>
          <a:xfrm>
            <a:off x="2113306" y="2077260"/>
            <a:ext cx="69000" cy="567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18" name="Google Shape;2518;p76"/>
          <p:cNvSpPr/>
          <p:nvPr/>
        </p:nvSpPr>
        <p:spPr>
          <a:xfrm>
            <a:off x="2190235" y="2077259"/>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19" name="Google Shape;2519;p76"/>
          <p:cNvSpPr/>
          <p:nvPr/>
        </p:nvSpPr>
        <p:spPr>
          <a:xfrm>
            <a:off x="1728660" y="2142466"/>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20" name="Google Shape;2520;p76"/>
          <p:cNvSpPr/>
          <p:nvPr/>
        </p:nvSpPr>
        <p:spPr>
          <a:xfrm>
            <a:off x="1805589" y="214246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21" name="Google Shape;2521;p76"/>
          <p:cNvSpPr/>
          <p:nvPr/>
        </p:nvSpPr>
        <p:spPr>
          <a:xfrm>
            <a:off x="1882518" y="214246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22" name="Google Shape;2522;p76"/>
          <p:cNvSpPr/>
          <p:nvPr/>
        </p:nvSpPr>
        <p:spPr>
          <a:xfrm>
            <a:off x="1959447" y="2142465"/>
            <a:ext cx="69000" cy="567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23" name="Google Shape;2523;p76"/>
          <p:cNvSpPr/>
          <p:nvPr/>
        </p:nvSpPr>
        <p:spPr>
          <a:xfrm>
            <a:off x="2036376" y="214246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24" name="Google Shape;2524;p76"/>
          <p:cNvSpPr/>
          <p:nvPr/>
        </p:nvSpPr>
        <p:spPr>
          <a:xfrm>
            <a:off x="2113306" y="2142465"/>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25" name="Google Shape;2525;p76"/>
          <p:cNvSpPr/>
          <p:nvPr/>
        </p:nvSpPr>
        <p:spPr>
          <a:xfrm>
            <a:off x="2190235" y="2142463"/>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26" name="Google Shape;2526;p76"/>
          <p:cNvSpPr/>
          <p:nvPr/>
        </p:nvSpPr>
        <p:spPr>
          <a:xfrm>
            <a:off x="2267164" y="2142463"/>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27" name="Google Shape;2527;p76"/>
          <p:cNvSpPr/>
          <p:nvPr/>
        </p:nvSpPr>
        <p:spPr>
          <a:xfrm>
            <a:off x="2344093" y="2142463"/>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28" name="Google Shape;2528;p76"/>
          <p:cNvSpPr/>
          <p:nvPr/>
        </p:nvSpPr>
        <p:spPr>
          <a:xfrm>
            <a:off x="2421022" y="2142461"/>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2529" name="Google Shape;2529;p76"/>
          <p:cNvGrpSpPr/>
          <p:nvPr/>
        </p:nvGrpSpPr>
        <p:grpSpPr>
          <a:xfrm>
            <a:off x="1804846" y="2534450"/>
            <a:ext cx="126820" cy="16827"/>
            <a:chOff x="834250" y="3304948"/>
            <a:chExt cx="234765" cy="45900"/>
          </a:xfrm>
        </p:grpSpPr>
        <p:sp>
          <p:nvSpPr>
            <p:cNvPr id="2530" name="Google Shape;2530;p76"/>
            <p:cNvSpPr/>
            <p:nvPr/>
          </p:nvSpPr>
          <p:spPr>
            <a:xfrm>
              <a:off x="834250" y="3304948"/>
              <a:ext cx="44700" cy="459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1" name="Google Shape;2531;p76"/>
            <p:cNvSpPr/>
            <p:nvPr/>
          </p:nvSpPr>
          <p:spPr>
            <a:xfrm>
              <a:off x="929282" y="3304948"/>
              <a:ext cx="44700" cy="459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2" name="Google Shape;2532;p76"/>
            <p:cNvSpPr/>
            <p:nvPr/>
          </p:nvSpPr>
          <p:spPr>
            <a:xfrm>
              <a:off x="1024315" y="3304948"/>
              <a:ext cx="44700" cy="459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33" name="Google Shape;2533;p76"/>
          <p:cNvSpPr/>
          <p:nvPr/>
        </p:nvSpPr>
        <p:spPr>
          <a:xfrm>
            <a:off x="1728660" y="1686028"/>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34" name="Google Shape;2534;p76"/>
          <p:cNvSpPr/>
          <p:nvPr/>
        </p:nvSpPr>
        <p:spPr>
          <a:xfrm>
            <a:off x="1805589" y="1686028"/>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35" name="Google Shape;2535;p76"/>
          <p:cNvSpPr/>
          <p:nvPr/>
        </p:nvSpPr>
        <p:spPr>
          <a:xfrm>
            <a:off x="1882518" y="1686026"/>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36" name="Google Shape;2536;p76"/>
          <p:cNvSpPr/>
          <p:nvPr/>
        </p:nvSpPr>
        <p:spPr>
          <a:xfrm>
            <a:off x="1959447" y="1686026"/>
            <a:ext cx="69000" cy="567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37" name="Google Shape;2537;p76"/>
          <p:cNvSpPr/>
          <p:nvPr/>
        </p:nvSpPr>
        <p:spPr>
          <a:xfrm>
            <a:off x="2036376" y="168602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38" name="Google Shape;2538;p76"/>
          <p:cNvSpPr/>
          <p:nvPr/>
        </p:nvSpPr>
        <p:spPr>
          <a:xfrm>
            <a:off x="2113306" y="1686026"/>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39" name="Google Shape;2539;p76"/>
          <p:cNvSpPr/>
          <p:nvPr/>
        </p:nvSpPr>
        <p:spPr>
          <a:xfrm>
            <a:off x="2190235" y="1686024"/>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40" name="Google Shape;2540;p76"/>
          <p:cNvSpPr/>
          <p:nvPr/>
        </p:nvSpPr>
        <p:spPr>
          <a:xfrm>
            <a:off x="2267164" y="1686024"/>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41" name="Google Shape;2541;p76"/>
          <p:cNvSpPr/>
          <p:nvPr/>
        </p:nvSpPr>
        <p:spPr>
          <a:xfrm>
            <a:off x="2344093" y="1686024"/>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42" name="Google Shape;2542;p76"/>
          <p:cNvSpPr/>
          <p:nvPr/>
        </p:nvSpPr>
        <p:spPr>
          <a:xfrm>
            <a:off x="2421022" y="1686023"/>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43" name="Google Shape;2543;p76"/>
          <p:cNvSpPr/>
          <p:nvPr/>
        </p:nvSpPr>
        <p:spPr>
          <a:xfrm>
            <a:off x="1728660" y="1751232"/>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44" name="Google Shape;2544;p76"/>
          <p:cNvSpPr/>
          <p:nvPr/>
        </p:nvSpPr>
        <p:spPr>
          <a:xfrm>
            <a:off x="1805589" y="1751232"/>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45" name="Google Shape;2545;p76"/>
          <p:cNvSpPr/>
          <p:nvPr/>
        </p:nvSpPr>
        <p:spPr>
          <a:xfrm>
            <a:off x="1882518" y="175123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46" name="Google Shape;2546;p76"/>
          <p:cNvSpPr/>
          <p:nvPr/>
        </p:nvSpPr>
        <p:spPr>
          <a:xfrm>
            <a:off x="1959447" y="175123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47" name="Google Shape;2547;p76"/>
          <p:cNvSpPr/>
          <p:nvPr/>
        </p:nvSpPr>
        <p:spPr>
          <a:xfrm>
            <a:off x="2036376" y="175123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48" name="Google Shape;2548;p76"/>
          <p:cNvSpPr/>
          <p:nvPr/>
        </p:nvSpPr>
        <p:spPr>
          <a:xfrm>
            <a:off x="1728660" y="1816437"/>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49" name="Google Shape;2549;p76"/>
          <p:cNvSpPr/>
          <p:nvPr/>
        </p:nvSpPr>
        <p:spPr>
          <a:xfrm>
            <a:off x="1805589" y="1816437"/>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50" name="Google Shape;2550;p76"/>
          <p:cNvSpPr/>
          <p:nvPr/>
        </p:nvSpPr>
        <p:spPr>
          <a:xfrm>
            <a:off x="1882518" y="181643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51" name="Google Shape;2551;p76"/>
          <p:cNvSpPr/>
          <p:nvPr/>
        </p:nvSpPr>
        <p:spPr>
          <a:xfrm>
            <a:off x="1959447" y="1816435"/>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52" name="Google Shape;2552;p76"/>
          <p:cNvSpPr/>
          <p:nvPr/>
        </p:nvSpPr>
        <p:spPr>
          <a:xfrm>
            <a:off x="2036376" y="181643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53" name="Google Shape;2553;p76"/>
          <p:cNvSpPr/>
          <p:nvPr/>
        </p:nvSpPr>
        <p:spPr>
          <a:xfrm>
            <a:off x="2113306" y="181643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54" name="Google Shape;2554;p76"/>
          <p:cNvSpPr/>
          <p:nvPr/>
        </p:nvSpPr>
        <p:spPr>
          <a:xfrm>
            <a:off x="2190235" y="1816433"/>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55" name="Google Shape;2555;p76"/>
          <p:cNvSpPr/>
          <p:nvPr/>
        </p:nvSpPr>
        <p:spPr>
          <a:xfrm>
            <a:off x="2267164" y="1816433"/>
            <a:ext cx="69000" cy="567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56" name="Google Shape;2556;p76"/>
          <p:cNvSpPr/>
          <p:nvPr/>
        </p:nvSpPr>
        <p:spPr>
          <a:xfrm>
            <a:off x="1728660" y="1881641"/>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57" name="Google Shape;2557;p76"/>
          <p:cNvSpPr/>
          <p:nvPr/>
        </p:nvSpPr>
        <p:spPr>
          <a:xfrm>
            <a:off x="1805589" y="1881641"/>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58" name="Google Shape;2558;p76"/>
          <p:cNvSpPr/>
          <p:nvPr/>
        </p:nvSpPr>
        <p:spPr>
          <a:xfrm>
            <a:off x="1882518" y="1881639"/>
            <a:ext cx="69000" cy="567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59" name="Google Shape;2559;p76"/>
          <p:cNvSpPr/>
          <p:nvPr/>
        </p:nvSpPr>
        <p:spPr>
          <a:xfrm>
            <a:off x="1959447" y="1881639"/>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60" name="Google Shape;2560;p76"/>
          <p:cNvSpPr/>
          <p:nvPr/>
        </p:nvSpPr>
        <p:spPr>
          <a:xfrm>
            <a:off x="2036376" y="1881639"/>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61" name="Google Shape;2561;p76"/>
          <p:cNvSpPr/>
          <p:nvPr/>
        </p:nvSpPr>
        <p:spPr>
          <a:xfrm>
            <a:off x="2113306" y="1881639"/>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62" name="Google Shape;2562;p76"/>
          <p:cNvSpPr/>
          <p:nvPr/>
        </p:nvSpPr>
        <p:spPr>
          <a:xfrm>
            <a:off x="2190235" y="1881638"/>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63" name="Google Shape;2563;p76"/>
          <p:cNvSpPr/>
          <p:nvPr/>
        </p:nvSpPr>
        <p:spPr>
          <a:xfrm>
            <a:off x="2267164" y="1881638"/>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64" name="Google Shape;2564;p76"/>
          <p:cNvSpPr/>
          <p:nvPr/>
        </p:nvSpPr>
        <p:spPr>
          <a:xfrm>
            <a:off x="2344093" y="1881638"/>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65" name="Google Shape;2565;p76"/>
          <p:cNvSpPr/>
          <p:nvPr/>
        </p:nvSpPr>
        <p:spPr>
          <a:xfrm>
            <a:off x="2421022" y="188163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66" name="Google Shape;2566;p76"/>
          <p:cNvSpPr/>
          <p:nvPr/>
        </p:nvSpPr>
        <p:spPr>
          <a:xfrm>
            <a:off x="1728660" y="1620810"/>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67" name="Google Shape;2567;p76"/>
          <p:cNvSpPr/>
          <p:nvPr/>
        </p:nvSpPr>
        <p:spPr>
          <a:xfrm>
            <a:off x="1805589" y="162081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68" name="Google Shape;2568;p76"/>
          <p:cNvSpPr/>
          <p:nvPr/>
        </p:nvSpPr>
        <p:spPr>
          <a:xfrm>
            <a:off x="1882518" y="1620808"/>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69" name="Google Shape;2569;p76"/>
          <p:cNvSpPr/>
          <p:nvPr/>
        </p:nvSpPr>
        <p:spPr>
          <a:xfrm>
            <a:off x="1959447" y="1620808"/>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70" name="Google Shape;2570;p76"/>
          <p:cNvSpPr/>
          <p:nvPr/>
        </p:nvSpPr>
        <p:spPr>
          <a:xfrm>
            <a:off x="2036376" y="1620808"/>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71" name="Google Shape;2571;p76"/>
          <p:cNvSpPr/>
          <p:nvPr/>
        </p:nvSpPr>
        <p:spPr>
          <a:xfrm>
            <a:off x="2113306" y="1620808"/>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72" name="Google Shape;2572;p76"/>
          <p:cNvSpPr/>
          <p:nvPr/>
        </p:nvSpPr>
        <p:spPr>
          <a:xfrm>
            <a:off x="2190235" y="162080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73" name="Google Shape;2573;p76"/>
          <p:cNvSpPr/>
          <p:nvPr/>
        </p:nvSpPr>
        <p:spPr>
          <a:xfrm>
            <a:off x="2267164" y="1620806"/>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74" name="Google Shape;2574;p76"/>
          <p:cNvSpPr/>
          <p:nvPr/>
        </p:nvSpPr>
        <p:spPr>
          <a:xfrm>
            <a:off x="2344093" y="1620806"/>
            <a:ext cx="69000" cy="567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75" name="Google Shape;2575;p76"/>
          <p:cNvSpPr/>
          <p:nvPr/>
        </p:nvSpPr>
        <p:spPr>
          <a:xfrm>
            <a:off x="2421022" y="162080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76" name="Google Shape;2576;p76"/>
          <p:cNvSpPr/>
          <p:nvPr/>
        </p:nvSpPr>
        <p:spPr>
          <a:xfrm>
            <a:off x="1728660" y="1555598"/>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77" name="Google Shape;2577;p76"/>
          <p:cNvSpPr/>
          <p:nvPr/>
        </p:nvSpPr>
        <p:spPr>
          <a:xfrm>
            <a:off x="1805589" y="1555598"/>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78" name="Google Shape;2578;p76"/>
          <p:cNvSpPr/>
          <p:nvPr/>
        </p:nvSpPr>
        <p:spPr>
          <a:xfrm>
            <a:off x="1882518" y="155559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79" name="Google Shape;2579;p76"/>
          <p:cNvSpPr/>
          <p:nvPr/>
        </p:nvSpPr>
        <p:spPr>
          <a:xfrm>
            <a:off x="1959447" y="155559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80" name="Google Shape;2580;p76"/>
          <p:cNvSpPr/>
          <p:nvPr/>
        </p:nvSpPr>
        <p:spPr>
          <a:xfrm>
            <a:off x="2036376" y="155559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81" name="Google Shape;2581;p76"/>
          <p:cNvSpPr/>
          <p:nvPr/>
        </p:nvSpPr>
        <p:spPr>
          <a:xfrm>
            <a:off x="2113306" y="155559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82" name="Google Shape;2582;p76"/>
          <p:cNvSpPr/>
          <p:nvPr/>
        </p:nvSpPr>
        <p:spPr>
          <a:xfrm>
            <a:off x="2190235" y="155559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83" name="Google Shape;2583;p76"/>
          <p:cNvSpPr/>
          <p:nvPr/>
        </p:nvSpPr>
        <p:spPr>
          <a:xfrm>
            <a:off x="2267164" y="1555595"/>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84" name="Google Shape;2584;p76"/>
          <p:cNvSpPr/>
          <p:nvPr/>
        </p:nvSpPr>
        <p:spPr>
          <a:xfrm>
            <a:off x="2344093" y="1555595"/>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85" name="Google Shape;2585;p76"/>
          <p:cNvSpPr/>
          <p:nvPr/>
        </p:nvSpPr>
        <p:spPr>
          <a:xfrm>
            <a:off x="2421022" y="1555593"/>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86" name="Google Shape;2586;p76"/>
          <p:cNvSpPr/>
          <p:nvPr/>
        </p:nvSpPr>
        <p:spPr>
          <a:xfrm>
            <a:off x="2497943" y="155559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87" name="Google Shape;2587;p76"/>
          <p:cNvSpPr/>
          <p:nvPr/>
        </p:nvSpPr>
        <p:spPr>
          <a:xfrm>
            <a:off x="2574872" y="1555596"/>
            <a:ext cx="69000" cy="567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88" name="Google Shape;2588;p76"/>
          <p:cNvSpPr/>
          <p:nvPr/>
        </p:nvSpPr>
        <p:spPr>
          <a:xfrm>
            <a:off x="2651801" y="155559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89" name="Google Shape;2589;p76"/>
          <p:cNvSpPr/>
          <p:nvPr/>
        </p:nvSpPr>
        <p:spPr>
          <a:xfrm>
            <a:off x="2728731" y="1555595"/>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90" name="Google Shape;2590;p76"/>
          <p:cNvSpPr/>
          <p:nvPr/>
        </p:nvSpPr>
        <p:spPr>
          <a:xfrm>
            <a:off x="2805660" y="1555595"/>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91" name="Google Shape;2591;p76"/>
          <p:cNvSpPr/>
          <p:nvPr/>
        </p:nvSpPr>
        <p:spPr>
          <a:xfrm>
            <a:off x="2882589" y="1555593"/>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92" name="Google Shape;2592;p76"/>
          <p:cNvSpPr/>
          <p:nvPr/>
        </p:nvSpPr>
        <p:spPr>
          <a:xfrm>
            <a:off x="1728660" y="1490374"/>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93" name="Google Shape;2593;p76"/>
          <p:cNvSpPr/>
          <p:nvPr/>
        </p:nvSpPr>
        <p:spPr>
          <a:xfrm>
            <a:off x="1805589" y="1490374"/>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94" name="Google Shape;2594;p76"/>
          <p:cNvSpPr/>
          <p:nvPr/>
        </p:nvSpPr>
        <p:spPr>
          <a:xfrm>
            <a:off x="1728660" y="2207660"/>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95" name="Google Shape;2595;p76"/>
          <p:cNvSpPr/>
          <p:nvPr/>
        </p:nvSpPr>
        <p:spPr>
          <a:xfrm>
            <a:off x="1728660" y="2403295"/>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96" name="Google Shape;2596;p76"/>
          <p:cNvSpPr/>
          <p:nvPr/>
        </p:nvSpPr>
        <p:spPr>
          <a:xfrm>
            <a:off x="1805589" y="240329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97" name="Google Shape;2597;p76"/>
          <p:cNvSpPr/>
          <p:nvPr/>
        </p:nvSpPr>
        <p:spPr>
          <a:xfrm>
            <a:off x="1882518" y="2403293"/>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98" name="Google Shape;2598;p76"/>
          <p:cNvSpPr/>
          <p:nvPr/>
        </p:nvSpPr>
        <p:spPr>
          <a:xfrm>
            <a:off x="1959447" y="2403293"/>
            <a:ext cx="69000" cy="567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99" name="Google Shape;2599;p76"/>
          <p:cNvSpPr/>
          <p:nvPr/>
        </p:nvSpPr>
        <p:spPr>
          <a:xfrm>
            <a:off x="2036376" y="2403293"/>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00" name="Google Shape;2600;p76"/>
          <p:cNvSpPr/>
          <p:nvPr/>
        </p:nvSpPr>
        <p:spPr>
          <a:xfrm>
            <a:off x="2113306" y="2403293"/>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01" name="Google Shape;2601;p76"/>
          <p:cNvSpPr/>
          <p:nvPr/>
        </p:nvSpPr>
        <p:spPr>
          <a:xfrm>
            <a:off x="2190235" y="2403292"/>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02" name="Google Shape;2602;p76"/>
          <p:cNvSpPr/>
          <p:nvPr/>
        </p:nvSpPr>
        <p:spPr>
          <a:xfrm>
            <a:off x="2267164" y="2403292"/>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03" name="Google Shape;2603;p76"/>
          <p:cNvSpPr/>
          <p:nvPr/>
        </p:nvSpPr>
        <p:spPr>
          <a:xfrm>
            <a:off x="2344093" y="2403292"/>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04" name="Google Shape;2604;p76"/>
          <p:cNvSpPr/>
          <p:nvPr/>
        </p:nvSpPr>
        <p:spPr>
          <a:xfrm>
            <a:off x="2421022" y="240329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05" name="Google Shape;2605;p76"/>
          <p:cNvSpPr/>
          <p:nvPr/>
        </p:nvSpPr>
        <p:spPr>
          <a:xfrm>
            <a:off x="1728660" y="2338077"/>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06" name="Google Shape;2606;p76"/>
          <p:cNvSpPr/>
          <p:nvPr/>
        </p:nvSpPr>
        <p:spPr>
          <a:xfrm>
            <a:off x="1805589" y="2338077"/>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07" name="Google Shape;2607;p76"/>
          <p:cNvSpPr/>
          <p:nvPr/>
        </p:nvSpPr>
        <p:spPr>
          <a:xfrm>
            <a:off x="1882518" y="233807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08" name="Google Shape;2608;p76"/>
          <p:cNvSpPr/>
          <p:nvPr/>
        </p:nvSpPr>
        <p:spPr>
          <a:xfrm>
            <a:off x="1959447" y="2338076"/>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09" name="Google Shape;2609;p76"/>
          <p:cNvSpPr/>
          <p:nvPr/>
        </p:nvSpPr>
        <p:spPr>
          <a:xfrm>
            <a:off x="2036376" y="233807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10" name="Google Shape;2610;p76"/>
          <p:cNvSpPr/>
          <p:nvPr/>
        </p:nvSpPr>
        <p:spPr>
          <a:xfrm>
            <a:off x="2113306" y="2338076"/>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11" name="Google Shape;2611;p76"/>
          <p:cNvSpPr/>
          <p:nvPr/>
        </p:nvSpPr>
        <p:spPr>
          <a:xfrm>
            <a:off x="2190235" y="2338074"/>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12" name="Google Shape;2612;p76"/>
          <p:cNvSpPr/>
          <p:nvPr/>
        </p:nvSpPr>
        <p:spPr>
          <a:xfrm>
            <a:off x="2267164" y="2338074"/>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13" name="Google Shape;2613;p76"/>
          <p:cNvSpPr/>
          <p:nvPr/>
        </p:nvSpPr>
        <p:spPr>
          <a:xfrm>
            <a:off x="2344093" y="2338074"/>
            <a:ext cx="69000" cy="567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14" name="Google Shape;2614;p76"/>
          <p:cNvSpPr/>
          <p:nvPr/>
        </p:nvSpPr>
        <p:spPr>
          <a:xfrm>
            <a:off x="2421022" y="2338072"/>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15" name="Google Shape;2615;p76"/>
          <p:cNvSpPr/>
          <p:nvPr/>
        </p:nvSpPr>
        <p:spPr>
          <a:xfrm>
            <a:off x="1728660" y="2272865"/>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16" name="Google Shape;2616;p76"/>
          <p:cNvSpPr/>
          <p:nvPr/>
        </p:nvSpPr>
        <p:spPr>
          <a:xfrm>
            <a:off x="1805589" y="227286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17" name="Google Shape;2617;p76"/>
          <p:cNvSpPr/>
          <p:nvPr/>
        </p:nvSpPr>
        <p:spPr>
          <a:xfrm>
            <a:off x="1882518" y="2272864"/>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18" name="Google Shape;2618;p76"/>
          <p:cNvSpPr/>
          <p:nvPr/>
        </p:nvSpPr>
        <p:spPr>
          <a:xfrm>
            <a:off x="1959447" y="2272864"/>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19" name="Google Shape;2619;p76"/>
          <p:cNvSpPr/>
          <p:nvPr/>
        </p:nvSpPr>
        <p:spPr>
          <a:xfrm>
            <a:off x="2036376" y="2272864"/>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20" name="Google Shape;2620;p76"/>
          <p:cNvSpPr/>
          <p:nvPr/>
        </p:nvSpPr>
        <p:spPr>
          <a:xfrm>
            <a:off x="2113306" y="2272864"/>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21" name="Google Shape;2621;p76"/>
          <p:cNvSpPr/>
          <p:nvPr/>
        </p:nvSpPr>
        <p:spPr>
          <a:xfrm>
            <a:off x="2190235" y="2272862"/>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22" name="Google Shape;2622;p76"/>
          <p:cNvSpPr/>
          <p:nvPr/>
        </p:nvSpPr>
        <p:spPr>
          <a:xfrm>
            <a:off x="2267164" y="2272862"/>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23" name="Google Shape;2623;p76"/>
          <p:cNvSpPr/>
          <p:nvPr/>
        </p:nvSpPr>
        <p:spPr>
          <a:xfrm>
            <a:off x="2344093" y="2272862"/>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24" name="Google Shape;2624;p76"/>
          <p:cNvSpPr/>
          <p:nvPr/>
        </p:nvSpPr>
        <p:spPr>
          <a:xfrm>
            <a:off x="2421022" y="227286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25" name="Google Shape;2625;p76"/>
          <p:cNvSpPr/>
          <p:nvPr/>
        </p:nvSpPr>
        <p:spPr>
          <a:xfrm>
            <a:off x="2497943" y="2272864"/>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26" name="Google Shape;2626;p76"/>
          <p:cNvSpPr/>
          <p:nvPr/>
        </p:nvSpPr>
        <p:spPr>
          <a:xfrm>
            <a:off x="2574872" y="2272864"/>
            <a:ext cx="69000" cy="567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27" name="Google Shape;2627;p76"/>
          <p:cNvSpPr/>
          <p:nvPr/>
        </p:nvSpPr>
        <p:spPr>
          <a:xfrm>
            <a:off x="2651801" y="2272862"/>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28" name="Google Shape;2628;p76"/>
          <p:cNvSpPr/>
          <p:nvPr/>
        </p:nvSpPr>
        <p:spPr>
          <a:xfrm>
            <a:off x="2728731" y="2272862"/>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29" name="Google Shape;2629;p76"/>
          <p:cNvSpPr/>
          <p:nvPr/>
        </p:nvSpPr>
        <p:spPr>
          <a:xfrm>
            <a:off x="2805660" y="2272862"/>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30" name="Google Shape;2630;p76"/>
          <p:cNvSpPr/>
          <p:nvPr/>
        </p:nvSpPr>
        <p:spPr>
          <a:xfrm>
            <a:off x="2882589" y="227286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31" name="Google Shape;2631;p76"/>
          <p:cNvSpPr/>
          <p:nvPr/>
        </p:nvSpPr>
        <p:spPr>
          <a:xfrm>
            <a:off x="523750" y="2866300"/>
            <a:ext cx="1056900" cy="1782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900"/>
              <a:t>Refine Operation</a:t>
            </a:r>
            <a:endParaRPr i="1" sz="900"/>
          </a:p>
        </p:txBody>
      </p:sp>
      <p:sp>
        <p:nvSpPr>
          <p:cNvPr id="2632" name="Google Shape;2632;p76"/>
          <p:cNvSpPr/>
          <p:nvPr/>
        </p:nvSpPr>
        <p:spPr>
          <a:xfrm>
            <a:off x="618250" y="3350188"/>
            <a:ext cx="867900" cy="5727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3" name="Google Shape;2633;p76"/>
          <p:cNvSpPr/>
          <p:nvPr/>
        </p:nvSpPr>
        <p:spPr>
          <a:xfrm>
            <a:off x="643635" y="3765115"/>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34" name="Google Shape;2634;p76"/>
          <p:cNvSpPr/>
          <p:nvPr/>
        </p:nvSpPr>
        <p:spPr>
          <a:xfrm>
            <a:off x="720564" y="376511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35" name="Google Shape;2635;p76"/>
          <p:cNvSpPr/>
          <p:nvPr/>
        </p:nvSpPr>
        <p:spPr>
          <a:xfrm>
            <a:off x="797493" y="3765114"/>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36" name="Google Shape;2636;p76"/>
          <p:cNvSpPr/>
          <p:nvPr/>
        </p:nvSpPr>
        <p:spPr>
          <a:xfrm>
            <a:off x="874422" y="3765114"/>
            <a:ext cx="69000" cy="567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37" name="Google Shape;2637;p76"/>
          <p:cNvSpPr/>
          <p:nvPr/>
        </p:nvSpPr>
        <p:spPr>
          <a:xfrm>
            <a:off x="951351" y="3765114"/>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38" name="Google Shape;2638;p76"/>
          <p:cNvSpPr/>
          <p:nvPr/>
        </p:nvSpPr>
        <p:spPr>
          <a:xfrm>
            <a:off x="1028281" y="3765114"/>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39" name="Google Shape;2639;p76"/>
          <p:cNvSpPr/>
          <p:nvPr/>
        </p:nvSpPr>
        <p:spPr>
          <a:xfrm>
            <a:off x="1105210" y="3765112"/>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40" name="Google Shape;2640;p76"/>
          <p:cNvSpPr/>
          <p:nvPr/>
        </p:nvSpPr>
        <p:spPr>
          <a:xfrm>
            <a:off x="1182139" y="3765112"/>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41" name="Google Shape;2641;p76"/>
          <p:cNvSpPr/>
          <p:nvPr/>
        </p:nvSpPr>
        <p:spPr>
          <a:xfrm>
            <a:off x="1259068" y="3765112"/>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42" name="Google Shape;2642;p76"/>
          <p:cNvSpPr/>
          <p:nvPr/>
        </p:nvSpPr>
        <p:spPr>
          <a:xfrm>
            <a:off x="1335997" y="376511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43" name="Google Shape;2643;p76"/>
          <p:cNvSpPr/>
          <p:nvPr/>
        </p:nvSpPr>
        <p:spPr>
          <a:xfrm>
            <a:off x="643635" y="3830320"/>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44" name="Google Shape;2644;p76"/>
          <p:cNvSpPr/>
          <p:nvPr/>
        </p:nvSpPr>
        <p:spPr>
          <a:xfrm>
            <a:off x="720564" y="383032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45" name="Google Shape;2645;p76"/>
          <p:cNvSpPr/>
          <p:nvPr/>
        </p:nvSpPr>
        <p:spPr>
          <a:xfrm>
            <a:off x="797493" y="3830318"/>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46" name="Google Shape;2646;p76"/>
          <p:cNvSpPr/>
          <p:nvPr/>
        </p:nvSpPr>
        <p:spPr>
          <a:xfrm>
            <a:off x="874422" y="3830318"/>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47" name="Google Shape;2647;p76"/>
          <p:cNvSpPr/>
          <p:nvPr/>
        </p:nvSpPr>
        <p:spPr>
          <a:xfrm>
            <a:off x="951351" y="3830318"/>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48" name="Google Shape;2648;p76"/>
          <p:cNvSpPr/>
          <p:nvPr/>
        </p:nvSpPr>
        <p:spPr>
          <a:xfrm>
            <a:off x="643635" y="3504290"/>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49" name="Google Shape;2649;p76"/>
          <p:cNvSpPr/>
          <p:nvPr/>
        </p:nvSpPr>
        <p:spPr>
          <a:xfrm>
            <a:off x="720564" y="350429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50" name="Google Shape;2650;p76"/>
          <p:cNvSpPr/>
          <p:nvPr/>
        </p:nvSpPr>
        <p:spPr>
          <a:xfrm>
            <a:off x="797493" y="3504288"/>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51" name="Google Shape;2651;p76"/>
          <p:cNvSpPr/>
          <p:nvPr/>
        </p:nvSpPr>
        <p:spPr>
          <a:xfrm>
            <a:off x="874422" y="3504288"/>
            <a:ext cx="69000" cy="567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52" name="Google Shape;2652;p76"/>
          <p:cNvSpPr/>
          <p:nvPr/>
        </p:nvSpPr>
        <p:spPr>
          <a:xfrm>
            <a:off x="951351" y="3504288"/>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53" name="Google Shape;2653;p76"/>
          <p:cNvSpPr/>
          <p:nvPr/>
        </p:nvSpPr>
        <p:spPr>
          <a:xfrm>
            <a:off x="1028281" y="3504288"/>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54" name="Google Shape;2654;p76"/>
          <p:cNvSpPr/>
          <p:nvPr/>
        </p:nvSpPr>
        <p:spPr>
          <a:xfrm>
            <a:off x="1105210" y="3504287"/>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55" name="Google Shape;2655;p76"/>
          <p:cNvSpPr/>
          <p:nvPr/>
        </p:nvSpPr>
        <p:spPr>
          <a:xfrm>
            <a:off x="1182139" y="3504287"/>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56" name="Google Shape;2656;p76"/>
          <p:cNvSpPr/>
          <p:nvPr/>
        </p:nvSpPr>
        <p:spPr>
          <a:xfrm>
            <a:off x="1259068" y="3504287"/>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57" name="Google Shape;2657;p76"/>
          <p:cNvSpPr/>
          <p:nvPr/>
        </p:nvSpPr>
        <p:spPr>
          <a:xfrm>
            <a:off x="643635" y="3569495"/>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58" name="Google Shape;2658;p76"/>
          <p:cNvSpPr/>
          <p:nvPr/>
        </p:nvSpPr>
        <p:spPr>
          <a:xfrm>
            <a:off x="720564" y="356949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59" name="Google Shape;2659;p76"/>
          <p:cNvSpPr/>
          <p:nvPr/>
        </p:nvSpPr>
        <p:spPr>
          <a:xfrm>
            <a:off x="797493" y="3569493"/>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60" name="Google Shape;2660;p76"/>
          <p:cNvSpPr/>
          <p:nvPr/>
        </p:nvSpPr>
        <p:spPr>
          <a:xfrm>
            <a:off x="874422" y="3569493"/>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61" name="Google Shape;2661;p76"/>
          <p:cNvSpPr/>
          <p:nvPr/>
        </p:nvSpPr>
        <p:spPr>
          <a:xfrm>
            <a:off x="951351" y="3569493"/>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62" name="Google Shape;2662;p76"/>
          <p:cNvSpPr/>
          <p:nvPr/>
        </p:nvSpPr>
        <p:spPr>
          <a:xfrm>
            <a:off x="643635" y="3634699"/>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63" name="Google Shape;2663;p76"/>
          <p:cNvSpPr/>
          <p:nvPr/>
        </p:nvSpPr>
        <p:spPr>
          <a:xfrm>
            <a:off x="720564" y="3634699"/>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64" name="Google Shape;2664;p76"/>
          <p:cNvSpPr/>
          <p:nvPr/>
        </p:nvSpPr>
        <p:spPr>
          <a:xfrm>
            <a:off x="797493" y="3634697"/>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65" name="Google Shape;2665;p76"/>
          <p:cNvSpPr/>
          <p:nvPr/>
        </p:nvSpPr>
        <p:spPr>
          <a:xfrm>
            <a:off x="874422" y="3634697"/>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66" name="Google Shape;2666;p76"/>
          <p:cNvSpPr/>
          <p:nvPr/>
        </p:nvSpPr>
        <p:spPr>
          <a:xfrm>
            <a:off x="951351" y="3634697"/>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67" name="Google Shape;2667;p76"/>
          <p:cNvSpPr/>
          <p:nvPr/>
        </p:nvSpPr>
        <p:spPr>
          <a:xfrm>
            <a:off x="1028281" y="3634697"/>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68" name="Google Shape;2668;p76"/>
          <p:cNvSpPr/>
          <p:nvPr/>
        </p:nvSpPr>
        <p:spPr>
          <a:xfrm>
            <a:off x="1105210" y="363469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69" name="Google Shape;2669;p76"/>
          <p:cNvSpPr/>
          <p:nvPr/>
        </p:nvSpPr>
        <p:spPr>
          <a:xfrm>
            <a:off x="1182139" y="3634696"/>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70" name="Google Shape;2670;p76"/>
          <p:cNvSpPr/>
          <p:nvPr/>
        </p:nvSpPr>
        <p:spPr>
          <a:xfrm>
            <a:off x="643635" y="3699904"/>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71" name="Google Shape;2671;p76"/>
          <p:cNvSpPr/>
          <p:nvPr/>
        </p:nvSpPr>
        <p:spPr>
          <a:xfrm>
            <a:off x="720564" y="3699904"/>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72" name="Google Shape;2672;p76"/>
          <p:cNvSpPr/>
          <p:nvPr/>
        </p:nvSpPr>
        <p:spPr>
          <a:xfrm>
            <a:off x="797493" y="3699902"/>
            <a:ext cx="69000" cy="567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73" name="Google Shape;2673;p76"/>
          <p:cNvSpPr/>
          <p:nvPr/>
        </p:nvSpPr>
        <p:spPr>
          <a:xfrm>
            <a:off x="874422" y="3699902"/>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74" name="Google Shape;2674;p76"/>
          <p:cNvSpPr/>
          <p:nvPr/>
        </p:nvSpPr>
        <p:spPr>
          <a:xfrm>
            <a:off x="951351" y="3699902"/>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75" name="Google Shape;2675;p76"/>
          <p:cNvSpPr/>
          <p:nvPr/>
        </p:nvSpPr>
        <p:spPr>
          <a:xfrm>
            <a:off x="1028281" y="3699902"/>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76" name="Google Shape;2676;p76"/>
          <p:cNvSpPr/>
          <p:nvPr/>
        </p:nvSpPr>
        <p:spPr>
          <a:xfrm>
            <a:off x="1105210" y="369990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77" name="Google Shape;2677;p76"/>
          <p:cNvSpPr/>
          <p:nvPr/>
        </p:nvSpPr>
        <p:spPr>
          <a:xfrm>
            <a:off x="1182139" y="3699900"/>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78" name="Google Shape;2678;p76"/>
          <p:cNvSpPr/>
          <p:nvPr/>
        </p:nvSpPr>
        <p:spPr>
          <a:xfrm>
            <a:off x="1259068" y="369990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79" name="Google Shape;2679;p76"/>
          <p:cNvSpPr/>
          <p:nvPr/>
        </p:nvSpPr>
        <p:spPr>
          <a:xfrm>
            <a:off x="643635" y="3439072"/>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80" name="Google Shape;2680;p76"/>
          <p:cNvSpPr/>
          <p:nvPr/>
        </p:nvSpPr>
        <p:spPr>
          <a:xfrm>
            <a:off x="720564" y="3439072"/>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81" name="Google Shape;2681;p76"/>
          <p:cNvSpPr/>
          <p:nvPr/>
        </p:nvSpPr>
        <p:spPr>
          <a:xfrm>
            <a:off x="797493" y="3439071"/>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82" name="Google Shape;2682;p76"/>
          <p:cNvSpPr/>
          <p:nvPr/>
        </p:nvSpPr>
        <p:spPr>
          <a:xfrm>
            <a:off x="874422" y="3439071"/>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83" name="Google Shape;2683;p76"/>
          <p:cNvSpPr/>
          <p:nvPr/>
        </p:nvSpPr>
        <p:spPr>
          <a:xfrm>
            <a:off x="951351" y="3439071"/>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84" name="Google Shape;2684;p76"/>
          <p:cNvSpPr/>
          <p:nvPr/>
        </p:nvSpPr>
        <p:spPr>
          <a:xfrm>
            <a:off x="1028281" y="3439071"/>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85" name="Google Shape;2685;p76"/>
          <p:cNvSpPr/>
          <p:nvPr/>
        </p:nvSpPr>
        <p:spPr>
          <a:xfrm>
            <a:off x="1105210" y="3439069"/>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86" name="Google Shape;2686;p76"/>
          <p:cNvSpPr/>
          <p:nvPr/>
        </p:nvSpPr>
        <p:spPr>
          <a:xfrm>
            <a:off x="1182139" y="3439069"/>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87" name="Google Shape;2687;p76"/>
          <p:cNvSpPr/>
          <p:nvPr/>
        </p:nvSpPr>
        <p:spPr>
          <a:xfrm>
            <a:off x="1259068" y="3439069"/>
            <a:ext cx="69000" cy="567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88" name="Google Shape;2688;p76"/>
          <p:cNvSpPr/>
          <p:nvPr/>
        </p:nvSpPr>
        <p:spPr>
          <a:xfrm>
            <a:off x="1335997" y="3439067"/>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89" name="Google Shape;2689;p76"/>
          <p:cNvSpPr/>
          <p:nvPr/>
        </p:nvSpPr>
        <p:spPr>
          <a:xfrm>
            <a:off x="643635" y="3373860"/>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90" name="Google Shape;2690;p76"/>
          <p:cNvSpPr/>
          <p:nvPr/>
        </p:nvSpPr>
        <p:spPr>
          <a:xfrm>
            <a:off x="720564" y="337386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91" name="Google Shape;2691;p76"/>
          <p:cNvSpPr/>
          <p:nvPr/>
        </p:nvSpPr>
        <p:spPr>
          <a:xfrm>
            <a:off x="797493" y="3373859"/>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92" name="Google Shape;2692;p76"/>
          <p:cNvSpPr/>
          <p:nvPr/>
        </p:nvSpPr>
        <p:spPr>
          <a:xfrm>
            <a:off x="874422" y="3373859"/>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93" name="Google Shape;2693;p76"/>
          <p:cNvSpPr/>
          <p:nvPr/>
        </p:nvSpPr>
        <p:spPr>
          <a:xfrm>
            <a:off x="951351" y="3373859"/>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94" name="Google Shape;2694;p76"/>
          <p:cNvSpPr/>
          <p:nvPr/>
        </p:nvSpPr>
        <p:spPr>
          <a:xfrm>
            <a:off x="1028281" y="3373859"/>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95" name="Google Shape;2695;p76"/>
          <p:cNvSpPr/>
          <p:nvPr/>
        </p:nvSpPr>
        <p:spPr>
          <a:xfrm>
            <a:off x="1105210" y="3373857"/>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96" name="Google Shape;2696;p76"/>
          <p:cNvSpPr/>
          <p:nvPr/>
        </p:nvSpPr>
        <p:spPr>
          <a:xfrm>
            <a:off x="1182139" y="3373857"/>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97" name="Google Shape;2697;p76"/>
          <p:cNvSpPr/>
          <p:nvPr/>
        </p:nvSpPr>
        <p:spPr>
          <a:xfrm>
            <a:off x="1259068" y="3373857"/>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98" name="Google Shape;2698;p76"/>
          <p:cNvSpPr/>
          <p:nvPr/>
        </p:nvSpPr>
        <p:spPr>
          <a:xfrm>
            <a:off x="1335997" y="337385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2699" name="Google Shape;2699;p76"/>
          <p:cNvCxnSpPr>
            <a:stCxn id="2496" idx="2"/>
            <a:endCxn id="2631" idx="0"/>
          </p:cNvCxnSpPr>
          <p:nvPr/>
        </p:nvCxnSpPr>
        <p:spPr>
          <a:xfrm flipH="1">
            <a:off x="1052125" y="2628201"/>
            <a:ext cx="1290600" cy="238200"/>
          </a:xfrm>
          <a:prstGeom prst="straightConnector1">
            <a:avLst/>
          </a:prstGeom>
          <a:noFill/>
          <a:ln cap="flat" cmpd="sng" w="9525">
            <a:solidFill>
              <a:schemeClr val="dk2"/>
            </a:solidFill>
            <a:prstDash val="solid"/>
            <a:round/>
            <a:headEnd len="med" w="med" type="none"/>
            <a:tailEnd len="med" w="med" type="triangle"/>
          </a:ln>
        </p:spPr>
      </p:cxnSp>
      <p:cxnSp>
        <p:nvCxnSpPr>
          <p:cNvPr id="2700" name="Google Shape;2700;p76"/>
          <p:cNvCxnSpPr>
            <a:stCxn id="2631" idx="2"/>
            <a:endCxn id="2632" idx="0"/>
          </p:cNvCxnSpPr>
          <p:nvPr/>
        </p:nvCxnSpPr>
        <p:spPr>
          <a:xfrm>
            <a:off x="1052200" y="3044500"/>
            <a:ext cx="0" cy="305700"/>
          </a:xfrm>
          <a:prstGeom prst="straightConnector1">
            <a:avLst/>
          </a:prstGeom>
          <a:noFill/>
          <a:ln cap="flat" cmpd="sng" w="9525">
            <a:solidFill>
              <a:schemeClr val="dk2"/>
            </a:solidFill>
            <a:prstDash val="solid"/>
            <a:round/>
            <a:headEnd len="med" w="med" type="none"/>
            <a:tailEnd len="med" w="med" type="triangle"/>
          </a:ln>
        </p:spPr>
      </p:cxnSp>
      <p:sp>
        <p:nvSpPr>
          <p:cNvPr id="2701" name="Google Shape;2701;p76"/>
          <p:cNvSpPr/>
          <p:nvPr/>
        </p:nvSpPr>
        <p:spPr>
          <a:xfrm>
            <a:off x="1816975" y="2876900"/>
            <a:ext cx="1083600" cy="1782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900"/>
              <a:t>Refine Operation</a:t>
            </a:r>
            <a:endParaRPr i="1" sz="900"/>
          </a:p>
        </p:txBody>
      </p:sp>
      <p:sp>
        <p:nvSpPr>
          <p:cNvPr id="2702" name="Google Shape;2702;p76"/>
          <p:cNvSpPr/>
          <p:nvPr/>
        </p:nvSpPr>
        <p:spPr>
          <a:xfrm>
            <a:off x="2132425" y="3338700"/>
            <a:ext cx="452700" cy="447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3" name="Google Shape;2703;p76"/>
          <p:cNvSpPr/>
          <p:nvPr/>
        </p:nvSpPr>
        <p:spPr>
          <a:xfrm>
            <a:off x="2157810" y="3492803"/>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04" name="Google Shape;2704;p76"/>
          <p:cNvSpPr/>
          <p:nvPr/>
        </p:nvSpPr>
        <p:spPr>
          <a:xfrm>
            <a:off x="2234739" y="3492803"/>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05" name="Google Shape;2705;p76"/>
          <p:cNvSpPr/>
          <p:nvPr/>
        </p:nvSpPr>
        <p:spPr>
          <a:xfrm>
            <a:off x="2311668" y="3492801"/>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06" name="Google Shape;2706;p76"/>
          <p:cNvSpPr/>
          <p:nvPr/>
        </p:nvSpPr>
        <p:spPr>
          <a:xfrm>
            <a:off x="2388597" y="3492801"/>
            <a:ext cx="69000" cy="567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07" name="Google Shape;2707;p76"/>
          <p:cNvSpPr/>
          <p:nvPr/>
        </p:nvSpPr>
        <p:spPr>
          <a:xfrm>
            <a:off x="2465526" y="3492801"/>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08" name="Google Shape;2708;p76"/>
          <p:cNvSpPr/>
          <p:nvPr/>
        </p:nvSpPr>
        <p:spPr>
          <a:xfrm>
            <a:off x="2157810" y="3558007"/>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09" name="Google Shape;2709;p76"/>
          <p:cNvSpPr/>
          <p:nvPr/>
        </p:nvSpPr>
        <p:spPr>
          <a:xfrm>
            <a:off x="2234739" y="3558007"/>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10" name="Google Shape;2710;p76"/>
          <p:cNvSpPr/>
          <p:nvPr/>
        </p:nvSpPr>
        <p:spPr>
          <a:xfrm>
            <a:off x="2311668" y="3558005"/>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11" name="Google Shape;2711;p76"/>
          <p:cNvSpPr/>
          <p:nvPr/>
        </p:nvSpPr>
        <p:spPr>
          <a:xfrm>
            <a:off x="2388597" y="355800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12" name="Google Shape;2712;p76"/>
          <p:cNvSpPr/>
          <p:nvPr/>
        </p:nvSpPr>
        <p:spPr>
          <a:xfrm>
            <a:off x="2465526" y="3558005"/>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13" name="Google Shape;2713;p76"/>
          <p:cNvSpPr/>
          <p:nvPr/>
        </p:nvSpPr>
        <p:spPr>
          <a:xfrm>
            <a:off x="2157810" y="3623212"/>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14" name="Google Shape;2714;p76"/>
          <p:cNvSpPr/>
          <p:nvPr/>
        </p:nvSpPr>
        <p:spPr>
          <a:xfrm>
            <a:off x="2234739" y="3623212"/>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15" name="Google Shape;2715;p76"/>
          <p:cNvSpPr/>
          <p:nvPr/>
        </p:nvSpPr>
        <p:spPr>
          <a:xfrm>
            <a:off x="2311668" y="362321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16" name="Google Shape;2716;p76"/>
          <p:cNvSpPr/>
          <p:nvPr/>
        </p:nvSpPr>
        <p:spPr>
          <a:xfrm>
            <a:off x="2388597" y="3623210"/>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17" name="Google Shape;2717;p76"/>
          <p:cNvSpPr/>
          <p:nvPr/>
        </p:nvSpPr>
        <p:spPr>
          <a:xfrm>
            <a:off x="2465526" y="362321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18" name="Google Shape;2718;p76"/>
          <p:cNvSpPr/>
          <p:nvPr/>
        </p:nvSpPr>
        <p:spPr>
          <a:xfrm>
            <a:off x="2157810" y="3688416"/>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19" name="Google Shape;2719;p76"/>
          <p:cNvSpPr/>
          <p:nvPr/>
        </p:nvSpPr>
        <p:spPr>
          <a:xfrm>
            <a:off x="2234739" y="368841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20" name="Google Shape;2720;p76"/>
          <p:cNvSpPr/>
          <p:nvPr/>
        </p:nvSpPr>
        <p:spPr>
          <a:xfrm>
            <a:off x="2311668" y="3688414"/>
            <a:ext cx="69000" cy="567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21" name="Google Shape;2721;p76"/>
          <p:cNvSpPr/>
          <p:nvPr/>
        </p:nvSpPr>
        <p:spPr>
          <a:xfrm>
            <a:off x="2388597" y="3688414"/>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22" name="Google Shape;2722;p76"/>
          <p:cNvSpPr/>
          <p:nvPr/>
        </p:nvSpPr>
        <p:spPr>
          <a:xfrm>
            <a:off x="2465526" y="3688414"/>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23" name="Google Shape;2723;p76"/>
          <p:cNvSpPr/>
          <p:nvPr/>
        </p:nvSpPr>
        <p:spPr>
          <a:xfrm>
            <a:off x="2157810" y="3427585"/>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24" name="Google Shape;2724;p76"/>
          <p:cNvSpPr/>
          <p:nvPr/>
        </p:nvSpPr>
        <p:spPr>
          <a:xfrm>
            <a:off x="2234739" y="342758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25" name="Google Shape;2725;p76"/>
          <p:cNvSpPr/>
          <p:nvPr/>
        </p:nvSpPr>
        <p:spPr>
          <a:xfrm>
            <a:off x="2311668" y="3427583"/>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26" name="Google Shape;2726;p76"/>
          <p:cNvSpPr/>
          <p:nvPr/>
        </p:nvSpPr>
        <p:spPr>
          <a:xfrm>
            <a:off x="2388597" y="3427583"/>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27" name="Google Shape;2727;p76"/>
          <p:cNvSpPr/>
          <p:nvPr/>
        </p:nvSpPr>
        <p:spPr>
          <a:xfrm>
            <a:off x="2465526" y="3427583"/>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28" name="Google Shape;2728;p76"/>
          <p:cNvSpPr/>
          <p:nvPr/>
        </p:nvSpPr>
        <p:spPr>
          <a:xfrm>
            <a:off x="2157810" y="3362373"/>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29" name="Google Shape;2729;p76"/>
          <p:cNvSpPr/>
          <p:nvPr/>
        </p:nvSpPr>
        <p:spPr>
          <a:xfrm>
            <a:off x="2234739" y="3362373"/>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30" name="Google Shape;2730;p76"/>
          <p:cNvSpPr/>
          <p:nvPr/>
        </p:nvSpPr>
        <p:spPr>
          <a:xfrm>
            <a:off x="2311668" y="3362371"/>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31" name="Google Shape;2731;p76"/>
          <p:cNvSpPr/>
          <p:nvPr/>
        </p:nvSpPr>
        <p:spPr>
          <a:xfrm>
            <a:off x="2388597" y="3362371"/>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32" name="Google Shape;2732;p76"/>
          <p:cNvSpPr/>
          <p:nvPr/>
        </p:nvSpPr>
        <p:spPr>
          <a:xfrm>
            <a:off x="2465526" y="3362371"/>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2733" name="Google Shape;2733;p76"/>
          <p:cNvCxnSpPr>
            <a:stCxn id="2701" idx="2"/>
            <a:endCxn id="2702" idx="0"/>
          </p:cNvCxnSpPr>
          <p:nvPr/>
        </p:nvCxnSpPr>
        <p:spPr>
          <a:xfrm>
            <a:off x="2358775" y="3055100"/>
            <a:ext cx="0" cy="283500"/>
          </a:xfrm>
          <a:prstGeom prst="straightConnector1">
            <a:avLst/>
          </a:prstGeom>
          <a:noFill/>
          <a:ln cap="flat" cmpd="sng" w="9525">
            <a:solidFill>
              <a:schemeClr val="dk2"/>
            </a:solidFill>
            <a:prstDash val="solid"/>
            <a:round/>
            <a:headEnd len="med" w="med" type="none"/>
            <a:tailEnd len="med" w="med" type="triangle"/>
          </a:ln>
        </p:spPr>
      </p:cxnSp>
      <p:cxnSp>
        <p:nvCxnSpPr>
          <p:cNvPr id="2734" name="Google Shape;2734;p76"/>
          <p:cNvCxnSpPr>
            <a:stCxn id="2496" idx="2"/>
            <a:endCxn id="2701" idx="0"/>
          </p:cNvCxnSpPr>
          <p:nvPr/>
        </p:nvCxnSpPr>
        <p:spPr>
          <a:xfrm>
            <a:off x="2342725" y="2628201"/>
            <a:ext cx="16200" cy="248700"/>
          </a:xfrm>
          <a:prstGeom prst="straightConnector1">
            <a:avLst/>
          </a:prstGeom>
          <a:noFill/>
          <a:ln cap="flat" cmpd="sng" w="9525">
            <a:solidFill>
              <a:schemeClr val="dk2"/>
            </a:solidFill>
            <a:prstDash val="solid"/>
            <a:round/>
            <a:headEnd len="med" w="med" type="none"/>
            <a:tailEnd len="med" w="med" type="triangle"/>
          </a:ln>
        </p:spPr>
      </p:cxnSp>
      <p:sp>
        <p:nvSpPr>
          <p:cNvPr id="2735" name="Google Shape;2735;p76"/>
          <p:cNvSpPr/>
          <p:nvPr/>
        </p:nvSpPr>
        <p:spPr>
          <a:xfrm>
            <a:off x="3112375" y="2876900"/>
            <a:ext cx="1083600" cy="1782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900"/>
              <a:t>Refine Operation</a:t>
            </a:r>
            <a:endParaRPr i="1" sz="900"/>
          </a:p>
        </p:txBody>
      </p:sp>
      <p:cxnSp>
        <p:nvCxnSpPr>
          <p:cNvPr id="2736" name="Google Shape;2736;p76"/>
          <p:cNvCxnSpPr>
            <a:stCxn id="2496" idx="2"/>
            <a:endCxn id="2735" idx="0"/>
          </p:cNvCxnSpPr>
          <p:nvPr/>
        </p:nvCxnSpPr>
        <p:spPr>
          <a:xfrm>
            <a:off x="2342725" y="2628201"/>
            <a:ext cx="1311600" cy="248700"/>
          </a:xfrm>
          <a:prstGeom prst="straightConnector1">
            <a:avLst/>
          </a:prstGeom>
          <a:noFill/>
          <a:ln cap="flat" cmpd="sng" w="9525">
            <a:solidFill>
              <a:schemeClr val="dk2"/>
            </a:solidFill>
            <a:prstDash val="solid"/>
            <a:round/>
            <a:headEnd len="med" w="med" type="none"/>
            <a:tailEnd len="med" w="med" type="triangle"/>
          </a:ln>
        </p:spPr>
      </p:cxnSp>
      <p:sp>
        <p:nvSpPr>
          <p:cNvPr id="2737" name="Google Shape;2737;p76"/>
          <p:cNvSpPr/>
          <p:nvPr/>
        </p:nvSpPr>
        <p:spPr>
          <a:xfrm>
            <a:off x="3014725" y="3306650"/>
            <a:ext cx="1278900" cy="8562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8" name="Google Shape;2738;p76"/>
          <p:cNvSpPr/>
          <p:nvPr/>
        </p:nvSpPr>
        <p:spPr>
          <a:xfrm>
            <a:off x="3040110" y="3788103"/>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39" name="Google Shape;2739;p76"/>
          <p:cNvSpPr/>
          <p:nvPr/>
        </p:nvSpPr>
        <p:spPr>
          <a:xfrm>
            <a:off x="3117039" y="3788103"/>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40" name="Google Shape;2740;p76"/>
          <p:cNvSpPr/>
          <p:nvPr/>
        </p:nvSpPr>
        <p:spPr>
          <a:xfrm>
            <a:off x="3193968" y="3788101"/>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41" name="Google Shape;2741;p76"/>
          <p:cNvSpPr/>
          <p:nvPr/>
        </p:nvSpPr>
        <p:spPr>
          <a:xfrm>
            <a:off x="3270897" y="3788101"/>
            <a:ext cx="69000" cy="567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42" name="Google Shape;2742;p76"/>
          <p:cNvSpPr/>
          <p:nvPr/>
        </p:nvSpPr>
        <p:spPr>
          <a:xfrm>
            <a:off x="3347826" y="3788101"/>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43" name="Google Shape;2743;p76"/>
          <p:cNvSpPr/>
          <p:nvPr/>
        </p:nvSpPr>
        <p:spPr>
          <a:xfrm>
            <a:off x="3424756" y="3788101"/>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44" name="Google Shape;2744;p76"/>
          <p:cNvSpPr/>
          <p:nvPr/>
        </p:nvSpPr>
        <p:spPr>
          <a:xfrm>
            <a:off x="3501685" y="378810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45" name="Google Shape;2745;p76"/>
          <p:cNvSpPr/>
          <p:nvPr/>
        </p:nvSpPr>
        <p:spPr>
          <a:xfrm>
            <a:off x="3578614" y="3788100"/>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46" name="Google Shape;2746;p76"/>
          <p:cNvSpPr/>
          <p:nvPr/>
        </p:nvSpPr>
        <p:spPr>
          <a:xfrm>
            <a:off x="3655543" y="3788100"/>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47" name="Google Shape;2747;p76"/>
          <p:cNvSpPr/>
          <p:nvPr/>
        </p:nvSpPr>
        <p:spPr>
          <a:xfrm>
            <a:off x="3732472" y="3788098"/>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48" name="Google Shape;2748;p76"/>
          <p:cNvSpPr/>
          <p:nvPr/>
        </p:nvSpPr>
        <p:spPr>
          <a:xfrm>
            <a:off x="3040110" y="3853307"/>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49" name="Google Shape;2749;p76"/>
          <p:cNvSpPr/>
          <p:nvPr/>
        </p:nvSpPr>
        <p:spPr>
          <a:xfrm>
            <a:off x="3117039" y="3853307"/>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50" name="Google Shape;2750;p76"/>
          <p:cNvSpPr/>
          <p:nvPr/>
        </p:nvSpPr>
        <p:spPr>
          <a:xfrm>
            <a:off x="3193968" y="385330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51" name="Google Shape;2751;p76"/>
          <p:cNvSpPr/>
          <p:nvPr/>
        </p:nvSpPr>
        <p:spPr>
          <a:xfrm>
            <a:off x="3270897" y="385330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52" name="Google Shape;2752;p76"/>
          <p:cNvSpPr/>
          <p:nvPr/>
        </p:nvSpPr>
        <p:spPr>
          <a:xfrm>
            <a:off x="3347826" y="385330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53" name="Google Shape;2753;p76"/>
          <p:cNvSpPr/>
          <p:nvPr/>
        </p:nvSpPr>
        <p:spPr>
          <a:xfrm>
            <a:off x="3040110" y="3918512"/>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54" name="Google Shape;2754;p76"/>
          <p:cNvSpPr/>
          <p:nvPr/>
        </p:nvSpPr>
        <p:spPr>
          <a:xfrm>
            <a:off x="3117039" y="3918512"/>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55" name="Google Shape;2755;p76"/>
          <p:cNvSpPr/>
          <p:nvPr/>
        </p:nvSpPr>
        <p:spPr>
          <a:xfrm>
            <a:off x="3193968" y="391851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56" name="Google Shape;2756;p76"/>
          <p:cNvSpPr/>
          <p:nvPr/>
        </p:nvSpPr>
        <p:spPr>
          <a:xfrm>
            <a:off x="3270897" y="3918510"/>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57" name="Google Shape;2757;p76"/>
          <p:cNvSpPr/>
          <p:nvPr/>
        </p:nvSpPr>
        <p:spPr>
          <a:xfrm>
            <a:off x="3347826" y="391851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58" name="Google Shape;2758;p76"/>
          <p:cNvSpPr/>
          <p:nvPr/>
        </p:nvSpPr>
        <p:spPr>
          <a:xfrm>
            <a:off x="3424756" y="3918510"/>
            <a:ext cx="69000" cy="567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59" name="Google Shape;2759;p76"/>
          <p:cNvSpPr/>
          <p:nvPr/>
        </p:nvSpPr>
        <p:spPr>
          <a:xfrm>
            <a:off x="3501685" y="3918509"/>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60" name="Google Shape;2760;p76"/>
          <p:cNvSpPr/>
          <p:nvPr/>
        </p:nvSpPr>
        <p:spPr>
          <a:xfrm>
            <a:off x="3040110" y="3983716"/>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61" name="Google Shape;2761;p76"/>
          <p:cNvSpPr/>
          <p:nvPr/>
        </p:nvSpPr>
        <p:spPr>
          <a:xfrm>
            <a:off x="3117039" y="398371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62" name="Google Shape;2762;p76"/>
          <p:cNvSpPr/>
          <p:nvPr/>
        </p:nvSpPr>
        <p:spPr>
          <a:xfrm>
            <a:off x="3193968" y="398371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63" name="Google Shape;2763;p76"/>
          <p:cNvSpPr/>
          <p:nvPr/>
        </p:nvSpPr>
        <p:spPr>
          <a:xfrm>
            <a:off x="3270897" y="3983715"/>
            <a:ext cx="69000" cy="567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64" name="Google Shape;2764;p76"/>
          <p:cNvSpPr/>
          <p:nvPr/>
        </p:nvSpPr>
        <p:spPr>
          <a:xfrm>
            <a:off x="3347826" y="398371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65" name="Google Shape;2765;p76"/>
          <p:cNvSpPr/>
          <p:nvPr/>
        </p:nvSpPr>
        <p:spPr>
          <a:xfrm>
            <a:off x="3424756" y="3983715"/>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66" name="Google Shape;2766;p76"/>
          <p:cNvSpPr/>
          <p:nvPr/>
        </p:nvSpPr>
        <p:spPr>
          <a:xfrm>
            <a:off x="3501685" y="3983713"/>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67" name="Google Shape;2767;p76"/>
          <p:cNvSpPr/>
          <p:nvPr/>
        </p:nvSpPr>
        <p:spPr>
          <a:xfrm>
            <a:off x="3578614" y="3983713"/>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68" name="Google Shape;2768;p76"/>
          <p:cNvSpPr/>
          <p:nvPr/>
        </p:nvSpPr>
        <p:spPr>
          <a:xfrm>
            <a:off x="3655543" y="3983713"/>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69" name="Google Shape;2769;p76"/>
          <p:cNvSpPr/>
          <p:nvPr/>
        </p:nvSpPr>
        <p:spPr>
          <a:xfrm>
            <a:off x="3732472" y="3983711"/>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70" name="Google Shape;2770;p76"/>
          <p:cNvSpPr/>
          <p:nvPr/>
        </p:nvSpPr>
        <p:spPr>
          <a:xfrm>
            <a:off x="3040110" y="3527278"/>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71" name="Google Shape;2771;p76"/>
          <p:cNvSpPr/>
          <p:nvPr/>
        </p:nvSpPr>
        <p:spPr>
          <a:xfrm>
            <a:off x="3117039" y="3527278"/>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72" name="Google Shape;2772;p76"/>
          <p:cNvSpPr/>
          <p:nvPr/>
        </p:nvSpPr>
        <p:spPr>
          <a:xfrm>
            <a:off x="3193968" y="3527276"/>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73" name="Google Shape;2773;p76"/>
          <p:cNvSpPr/>
          <p:nvPr/>
        </p:nvSpPr>
        <p:spPr>
          <a:xfrm>
            <a:off x="3270897" y="3527276"/>
            <a:ext cx="69000" cy="567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74" name="Google Shape;2774;p76"/>
          <p:cNvSpPr/>
          <p:nvPr/>
        </p:nvSpPr>
        <p:spPr>
          <a:xfrm>
            <a:off x="3347826" y="352727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75" name="Google Shape;2775;p76"/>
          <p:cNvSpPr/>
          <p:nvPr/>
        </p:nvSpPr>
        <p:spPr>
          <a:xfrm>
            <a:off x="3424756" y="3527276"/>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76" name="Google Shape;2776;p76"/>
          <p:cNvSpPr/>
          <p:nvPr/>
        </p:nvSpPr>
        <p:spPr>
          <a:xfrm>
            <a:off x="3501685" y="3527274"/>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77" name="Google Shape;2777;p76"/>
          <p:cNvSpPr/>
          <p:nvPr/>
        </p:nvSpPr>
        <p:spPr>
          <a:xfrm>
            <a:off x="3578614" y="3527274"/>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78" name="Google Shape;2778;p76"/>
          <p:cNvSpPr/>
          <p:nvPr/>
        </p:nvSpPr>
        <p:spPr>
          <a:xfrm>
            <a:off x="3655543" y="3527274"/>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79" name="Google Shape;2779;p76"/>
          <p:cNvSpPr/>
          <p:nvPr/>
        </p:nvSpPr>
        <p:spPr>
          <a:xfrm>
            <a:off x="3732472" y="3527273"/>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80" name="Google Shape;2780;p76"/>
          <p:cNvSpPr/>
          <p:nvPr/>
        </p:nvSpPr>
        <p:spPr>
          <a:xfrm>
            <a:off x="3040110" y="3592482"/>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81" name="Google Shape;2781;p76"/>
          <p:cNvSpPr/>
          <p:nvPr/>
        </p:nvSpPr>
        <p:spPr>
          <a:xfrm>
            <a:off x="3117039" y="3592482"/>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82" name="Google Shape;2782;p76"/>
          <p:cNvSpPr/>
          <p:nvPr/>
        </p:nvSpPr>
        <p:spPr>
          <a:xfrm>
            <a:off x="3193968" y="359248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83" name="Google Shape;2783;p76"/>
          <p:cNvSpPr/>
          <p:nvPr/>
        </p:nvSpPr>
        <p:spPr>
          <a:xfrm>
            <a:off x="3270897" y="359248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84" name="Google Shape;2784;p76"/>
          <p:cNvSpPr/>
          <p:nvPr/>
        </p:nvSpPr>
        <p:spPr>
          <a:xfrm>
            <a:off x="3347826" y="359248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85" name="Google Shape;2785;p76"/>
          <p:cNvSpPr/>
          <p:nvPr/>
        </p:nvSpPr>
        <p:spPr>
          <a:xfrm>
            <a:off x="3040110" y="3657687"/>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86" name="Google Shape;2786;p76"/>
          <p:cNvSpPr/>
          <p:nvPr/>
        </p:nvSpPr>
        <p:spPr>
          <a:xfrm>
            <a:off x="3117039" y="3657687"/>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87" name="Google Shape;2787;p76"/>
          <p:cNvSpPr/>
          <p:nvPr/>
        </p:nvSpPr>
        <p:spPr>
          <a:xfrm>
            <a:off x="3193968" y="365768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88" name="Google Shape;2788;p76"/>
          <p:cNvSpPr/>
          <p:nvPr/>
        </p:nvSpPr>
        <p:spPr>
          <a:xfrm>
            <a:off x="3270897" y="3657685"/>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89" name="Google Shape;2789;p76"/>
          <p:cNvSpPr/>
          <p:nvPr/>
        </p:nvSpPr>
        <p:spPr>
          <a:xfrm>
            <a:off x="3347826" y="365768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90" name="Google Shape;2790;p76"/>
          <p:cNvSpPr/>
          <p:nvPr/>
        </p:nvSpPr>
        <p:spPr>
          <a:xfrm>
            <a:off x="3424756" y="365768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91" name="Google Shape;2791;p76"/>
          <p:cNvSpPr/>
          <p:nvPr/>
        </p:nvSpPr>
        <p:spPr>
          <a:xfrm>
            <a:off x="3501685" y="3657683"/>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92" name="Google Shape;2792;p76"/>
          <p:cNvSpPr/>
          <p:nvPr/>
        </p:nvSpPr>
        <p:spPr>
          <a:xfrm>
            <a:off x="3578614" y="3657683"/>
            <a:ext cx="69000" cy="567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93" name="Google Shape;2793;p76"/>
          <p:cNvSpPr/>
          <p:nvPr/>
        </p:nvSpPr>
        <p:spPr>
          <a:xfrm>
            <a:off x="3040110" y="3722891"/>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94" name="Google Shape;2794;p76"/>
          <p:cNvSpPr/>
          <p:nvPr/>
        </p:nvSpPr>
        <p:spPr>
          <a:xfrm>
            <a:off x="3117039" y="3722891"/>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95" name="Google Shape;2795;p76"/>
          <p:cNvSpPr/>
          <p:nvPr/>
        </p:nvSpPr>
        <p:spPr>
          <a:xfrm>
            <a:off x="3193968" y="3722889"/>
            <a:ext cx="69000" cy="567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96" name="Google Shape;2796;p76"/>
          <p:cNvSpPr/>
          <p:nvPr/>
        </p:nvSpPr>
        <p:spPr>
          <a:xfrm>
            <a:off x="3270897" y="3722889"/>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97" name="Google Shape;2797;p76"/>
          <p:cNvSpPr/>
          <p:nvPr/>
        </p:nvSpPr>
        <p:spPr>
          <a:xfrm>
            <a:off x="3347826" y="3722889"/>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98" name="Google Shape;2798;p76"/>
          <p:cNvSpPr/>
          <p:nvPr/>
        </p:nvSpPr>
        <p:spPr>
          <a:xfrm>
            <a:off x="3424756" y="3722889"/>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99" name="Google Shape;2799;p76"/>
          <p:cNvSpPr/>
          <p:nvPr/>
        </p:nvSpPr>
        <p:spPr>
          <a:xfrm>
            <a:off x="3501685" y="3722888"/>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00" name="Google Shape;2800;p76"/>
          <p:cNvSpPr/>
          <p:nvPr/>
        </p:nvSpPr>
        <p:spPr>
          <a:xfrm>
            <a:off x="3578614" y="3722888"/>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01" name="Google Shape;2801;p76"/>
          <p:cNvSpPr/>
          <p:nvPr/>
        </p:nvSpPr>
        <p:spPr>
          <a:xfrm>
            <a:off x="3655543" y="3722888"/>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02" name="Google Shape;2802;p76"/>
          <p:cNvSpPr/>
          <p:nvPr/>
        </p:nvSpPr>
        <p:spPr>
          <a:xfrm>
            <a:off x="3732472" y="372288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03" name="Google Shape;2803;p76"/>
          <p:cNvSpPr/>
          <p:nvPr/>
        </p:nvSpPr>
        <p:spPr>
          <a:xfrm>
            <a:off x="3040110" y="3462060"/>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04" name="Google Shape;2804;p76"/>
          <p:cNvSpPr/>
          <p:nvPr/>
        </p:nvSpPr>
        <p:spPr>
          <a:xfrm>
            <a:off x="3117039" y="346206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05" name="Google Shape;2805;p76"/>
          <p:cNvSpPr/>
          <p:nvPr/>
        </p:nvSpPr>
        <p:spPr>
          <a:xfrm>
            <a:off x="3193968" y="3462058"/>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06" name="Google Shape;2806;p76"/>
          <p:cNvSpPr/>
          <p:nvPr/>
        </p:nvSpPr>
        <p:spPr>
          <a:xfrm>
            <a:off x="3270897" y="3462058"/>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07" name="Google Shape;2807;p76"/>
          <p:cNvSpPr/>
          <p:nvPr/>
        </p:nvSpPr>
        <p:spPr>
          <a:xfrm>
            <a:off x="3347826" y="3462058"/>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08" name="Google Shape;2808;p76"/>
          <p:cNvSpPr/>
          <p:nvPr/>
        </p:nvSpPr>
        <p:spPr>
          <a:xfrm>
            <a:off x="3424756" y="3462058"/>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09" name="Google Shape;2809;p76"/>
          <p:cNvSpPr/>
          <p:nvPr/>
        </p:nvSpPr>
        <p:spPr>
          <a:xfrm>
            <a:off x="3501685" y="346205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10" name="Google Shape;2810;p76"/>
          <p:cNvSpPr/>
          <p:nvPr/>
        </p:nvSpPr>
        <p:spPr>
          <a:xfrm>
            <a:off x="3578614" y="3462056"/>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11" name="Google Shape;2811;p76"/>
          <p:cNvSpPr/>
          <p:nvPr/>
        </p:nvSpPr>
        <p:spPr>
          <a:xfrm>
            <a:off x="3655543" y="3462056"/>
            <a:ext cx="69000" cy="567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12" name="Google Shape;2812;p76"/>
          <p:cNvSpPr/>
          <p:nvPr/>
        </p:nvSpPr>
        <p:spPr>
          <a:xfrm>
            <a:off x="3732472" y="346205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13" name="Google Shape;2813;p76"/>
          <p:cNvSpPr/>
          <p:nvPr/>
        </p:nvSpPr>
        <p:spPr>
          <a:xfrm>
            <a:off x="3040110" y="3396848"/>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14" name="Google Shape;2814;p76"/>
          <p:cNvSpPr/>
          <p:nvPr/>
        </p:nvSpPr>
        <p:spPr>
          <a:xfrm>
            <a:off x="3117039" y="3396848"/>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15" name="Google Shape;2815;p76"/>
          <p:cNvSpPr/>
          <p:nvPr/>
        </p:nvSpPr>
        <p:spPr>
          <a:xfrm>
            <a:off x="3193968" y="339684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16" name="Google Shape;2816;p76"/>
          <p:cNvSpPr/>
          <p:nvPr/>
        </p:nvSpPr>
        <p:spPr>
          <a:xfrm>
            <a:off x="3270897" y="339684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17" name="Google Shape;2817;p76"/>
          <p:cNvSpPr/>
          <p:nvPr/>
        </p:nvSpPr>
        <p:spPr>
          <a:xfrm>
            <a:off x="3347826" y="339684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18" name="Google Shape;2818;p76"/>
          <p:cNvSpPr/>
          <p:nvPr/>
        </p:nvSpPr>
        <p:spPr>
          <a:xfrm>
            <a:off x="3424756" y="339684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19" name="Google Shape;2819;p76"/>
          <p:cNvSpPr/>
          <p:nvPr/>
        </p:nvSpPr>
        <p:spPr>
          <a:xfrm>
            <a:off x="3501685" y="339684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20" name="Google Shape;2820;p76"/>
          <p:cNvSpPr/>
          <p:nvPr/>
        </p:nvSpPr>
        <p:spPr>
          <a:xfrm>
            <a:off x="3578614" y="3396845"/>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21" name="Google Shape;2821;p76"/>
          <p:cNvSpPr/>
          <p:nvPr/>
        </p:nvSpPr>
        <p:spPr>
          <a:xfrm>
            <a:off x="3655543" y="3396845"/>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22" name="Google Shape;2822;p76"/>
          <p:cNvSpPr/>
          <p:nvPr/>
        </p:nvSpPr>
        <p:spPr>
          <a:xfrm>
            <a:off x="3732472" y="3396843"/>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23" name="Google Shape;2823;p76"/>
          <p:cNvSpPr/>
          <p:nvPr/>
        </p:nvSpPr>
        <p:spPr>
          <a:xfrm>
            <a:off x="3809393" y="339684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24" name="Google Shape;2824;p76"/>
          <p:cNvSpPr/>
          <p:nvPr/>
        </p:nvSpPr>
        <p:spPr>
          <a:xfrm>
            <a:off x="3886322" y="3396846"/>
            <a:ext cx="69000" cy="567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25" name="Google Shape;2825;p76"/>
          <p:cNvSpPr/>
          <p:nvPr/>
        </p:nvSpPr>
        <p:spPr>
          <a:xfrm>
            <a:off x="3963251" y="339684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26" name="Google Shape;2826;p76"/>
          <p:cNvSpPr/>
          <p:nvPr/>
        </p:nvSpPr>
        <p:spPr>
          <a:xfrm>
            <a:off x="4040181" y="3396845"/>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27" name="Google Shape;2827;p76"/>
          <p:cNvSpPr/>
          <p:nvPr/>
        </p:nvSpPr>
        <p:spPr>
          <a:xfrm>
            <a:off x="4117110" y="3396845"/>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28" name="Google Shape;2828;p76"/>
          <p:cNvSpPr/>
          <p:nvPr/>
        </p:nvSpPr>
        <p:spPr>
          <a:xfrm>
            <a:off x="4194039" y="3396843"/>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29" name="Google Shape;2829;p76"/>
          <p:cNvSpPr/>
          <p:nvPr/>
        </p:nvSpPr>
        <p:spPr>
          <a:xfrm>
            <a:off x="3040110" y="3331624"/>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30" name="Google Shape;2830;p76"/>
          <p:cNvSpPr/>
          <p:nvPr/>
        </p:nvSpPr>
        <p:spPr>
          <a:xfrm>
            <a:off x="3117039" y="3331624"/>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31" name="Google Shape;2831;p76"/>
          <p:cNvSpPr/>
          <p:nvPr/>
        </p:nvSpPr>
        <p:spPr>
          <a:xfrm>
            <a:off x="3040110" y="4048910"/>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2832" name="Google Shape;2832;p76"/>
          <p:cNvCxnSpPr>
            <a:stCxn id="2735" idx="2"/>
            <a:endCxn id="2737" idx="0"/>
          </p:cNvCxnSpPr>
          <p:nvPr/>
        </p:nvCxnSpPr>
        <p:spPr>
          <a:xfrm>
            <a:off x="3654175" y="3055100"/>
            <a:ext cx="0" cy="251700"/>
          </a:xfrm>
          <a:prstGeom prst="straightConnector1">
            <a:avLst/>
          </a:prstGeom>
          <a:noFill/>
          <a:ln cap="flat" cmpd="sng" w="9525">
            <a:solidFill>
              <a:schemeClr val="dk2"/>
            </a:solidFill>
            <a:prstDash val="solid"/>
            <a:round/>
            <a:headEnd len="med" w="med" type="none"/>
            <a:tailEnd len="med" w="med" type="triangle"/>
          </a:ln>
        </p:spPr>
      </p:cxnSp>
      <p:sp>
        <p:nvSpPr>
          <p:cNvPr id="2833" name="Google Shape;2833;p76"/>
          <p:cNvSpPr/>
          <p:nvPr/>
        </p:nvSpPr>
        <p:spPr>
          <a:xfrm>
            <a:off x="6452848" y="1712255"/>
            <a:ext cx="1040100" cy="267600"/>
          </a:xfrm>
          <a:prstGeom prst="roundRect">
            <a:avLst>
              <a:gd fmla="val 16667" name="adj"/>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Refine</a:t>
            </a:r>
            <a:endParaRPr sz="1200"/>
          </a:p>
        </p:txBody>
      </p:sp>
      <p:grpSp>
        <p:nvGrpSpPr>
          <p:cNvPr id="2834" name="Google Shape;2834;p76"/>
          <p:cNvGrpSpPr/>
          <p:nvPr/>
        </p:nvGrpSpPr>
        <p:grpSpPr>
          <a:xfrm>
            <a:off x="7610564" y="1653874"/>
            <a:ext cx="686253" cy="642649"/>
            <a:chOff x="1793000" y="1998468"/>
            <a:chExt cx="703200" cy="533407"/>
          </a:xfrm>
        </p:grpSpPr>
        <p:sp>
          <p:nvSpPr>
            <p:cNvPr id="2835" name="Google Shape;2835;p76"/>
            <p:cNvSpPr txBox="1"/>
            <p:nvPr/>
          </p:nvSpPr>
          <p:spPr>
            <a:xfrm>
              <a:off x="1793000" y="2282275"/>
              <a:ext cx="703200" cy="24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t>Record</a:t>
              </a:r>
              <a:endParaRPr sz="1100"/>
            </a:p>
          </p:txBody>
        </p:sp>
        <p:pic>
          <p:nvPicPr>
            <p:cNvPr id="2836" name="Google Shape;2836;p76"/>
            <p:cNvPicPr preferRelativeResize="0"/>
            <p:nvPr/>
          </p:nvPicPr>
          <p:blipFill>
            <a:blip r:embed="rId3">
              <a:alphaModFix/>
            </a:blip>
            <a:stretch>
              <a:fillRect/>
            </a:stretch>
          </p:blipFill>
          <p:spPr>
            <a:xfrm>
              <a:off x="1977472" y="1998468"/>
              <a:ext cx="393590" cy="339058"/>
            </a:xfrm>
            <a:prstGeom prst="rect">
              <a:avLst/>
            </a:prstGeom>
            <a:noFill/>
            <a:ln>
              <a:noFill/>
            </a:ln>
          </p:spPr>
        </p:pic>
      </p:grpSp>
      <p:cxnSp>
        <p:nvCxnSpPr>
          <p:cNvPr id="2837" name="Google Shape;2837;p76"/>
          <p:cNvCxnSpPr>
            <a:stCxn id="2833" idx="3"/>
            <a:endCxn id="2836" idx="1"/>
          </p:cNvCxnSpPr>
          <p:nvPr/>
        </p:nvCxnSpPr>
        <p:spPr>
          <a:xfrm>
            <a:off x="7492948" y="1846055"/>
            <a:ext cx="297600" cy="12000"/>
          </a:xfrm>
          <a:prstGeom prst="straightConnector1">
            <a:avLst/>
          </a:prstGeom>
          <a:noFill/>
          <a:ln cap="flat" cmpd="sng" w="9525">
            <a:solidFill>
              <a:schemeClr val="dk2"/>
            </a:solidFill>
            <a:prstDash val="solid"/>
            <a:round/>
            <a:headEnd len="med" w="med" type="none"/>
            <a:tailEnd len="med" w="med" type="triangle"/>
          </a:ln>
        </p:spPr>
      </p:cxnSp>
      <p:sp>
        <p:nvSpPr>
          <p:cNvPr id="2838" name="Google Shape;2838;p76"/>
          <p:cNvSpPr txBox="1"/>
          <p:nvPr>
            <p:ph idx="1" type="body"/>
          </p:nvPr>
        </p:nvSpPr>
        <p:spPr>
          <a:xfrm>
            <a:off x="4832400" y="2283625"/>
            <a:ext cx="3999900" cy="23616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Record all refinement steps automatically</a:t>
            </a:r>
            <a:endParaRPr/>
          </a:p>
          <a:p>
            <a:pPr indent="-311150" lvl="0" marL="457200" rtl="0" algn="l">
              <a:spcBef>
                <a:spcPts val="0"/>
              </a:spcBef>
              <a:spcAft>
                <a:spcPts val="0"/>
              </a:spcAft>
              <a:buSzPts val="1300"/>
              <a:buChar char="●"/>
            </a:pPr>
            <a:r>
              <a:rPr lang="en"/>
              <a:t>Keep track of question</a:t>
            </a:r>
            <a:r>
              <a:rPr lang="en"/>
              <a:t>s asked and hypotheses tested</a:t>
            </a:r>
            <a:endParaRPr/>
          </a:p>
          <a:p>
            <a:pPr indent="-311150" lvl="0" marL="457200" rtl="0" algn="l">
              <a:spcBef>
                <a:spcPts val="0"/>
              </a:spcBef>
              <a:spcAft>
                <a:spcPts val="0"/>
              </a:spcAft>
              <a:buSzPts val="1300"/>
              <a:buChar char="●"/>
            </a:pPr>
            <a:r>
              <a:rPr lang="en"/>
              <a:t>Ability to create and view multiple segments from the same segment</a:t>
            </a:r>
            <a:endParaRPr/>
          </a:p>
        </p:txBody>
      </p:sp>
      <p:sp>
        <p:nvSpPr>
          <p:cNvPr id="2839" name="Google Shape;2839;p7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840" name="Google Shape;2840;p76"/>
          <p:cNvSpPr/>
          <p:nvPr/>
        </p:nvSpPr>
        <p:spPr>
          <a:xfrm>
            <a:off x="8311149" y="1051292"/>
            <a:ext cx="701100" cy="135600"/>
          </a:xfrm>
          <a:prstGeom prst="roundRect">
            <a:avLst>
              <a:gd fmla="val 16667" name="adj"/>
            </a:avLst>
          </a:prstGeom>
          <a:solidFill>
            <a:srgbClr val="EFEFE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rgbClr val="B7B7B7"/>
                </a:solidFill>
              </a:rPr>
              <a:t>Export</a:t>
            </a:r>
            <a:endParaRPr sz="900">
              <a:solidFill>
                <a:srgbClr val="B7B7B7"/>
              </a:solidFill>
            </a:endParaRPr>
          </a:p>
        </p:txBody>
      </p:sp>
      <p:sp>
        <p:nvSpPr>
          <p:cNvPr id="2841" name="Google Shape;2841;p76"/>
          <p:cNvSpPr/>
          <p:nvPr/>
        </p:nvSpPr>
        <p:spPr>
          <a:xfrm>
            <a:off x="8311149" y="898711"/>
            <a:ext cx="701100" cy="135600"/>
          </a:xfrm>
          <a:prstGeom prst="roundRect">
            <a:avLst>
              <a:gd fmla="val 16667" name="adj"/>
            </a:avLst>
          </a:prstGeom>
          <a:solidFill>
            <a:srgbClr val="EFEFE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rgbClr val="B7B7B7"/>
                </a:solidFill>
              </a:rPr>
              <a:t>Abandon</a:t>
            </a:r>
            <a:endParaRPr sz="900">
              <a:solidFill>
                <a:srgbClr val="B7B7B7"/>
              </a:solidFill>
            </a:endParaRPr>
          </a:p>
        </p:txBody>
      </p:sp>
      <p:grpSp>
        <p:nvGrpSpPr>
          <p:cNvPr id="2842" name="Google Shape;2842;p76"/>
          <p:cNvGrpSpPr/>
          <p:nvPr/>
        </p:nvGrpSpPr>
        <p:grpSpPr>
          <a:xfrm>
            <a:off x="6797659" y="328967"/>
            <a:ext cx="510892" cy="347977"/>
            <a:chOff x="1793010" y="2009307"/>
            <a:chExt cx="812100" cy="522567"/>
          </a:xfrm>
        </p:grpSpPr>
        <p:sp>
          <p:nvSpPr>
            <p:cNvPr id="2843" name="Google Shape;2843;p76"/>
            <p:cNvSpPr txBox="1"/>
            <p:nvPr/>
          </p:nvSpPr>
          <p:spPr>
            <a:xfrm>
              <a:off x="1793010" y="2282274"/>
              <a:ext cx="812100" cy="24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t>Record </a:t>
              </a:r>
              <a:endParaRPr sz="800"/>
            </a:p>
          </p:txBody>
        </p:sp>
        <p:pic>
          <p:nvPicPr>
            <p:cNvPr id="2844" name="Google Shape;2844;p76"/>
            <p:cNvPicPr preferRelativeResize="0"/>
            <p:nvPr/>
          </p:nvPicPr>
          <p:blipFill>
            <a:blip r:embed="rId4">
              <a:alphaModFix/>
            </a:blip>
            <a:stretch>
              <a:fillRect/>
            </a:stretch>
          </p:blipFill>
          <p:spPr>
            <a:xfrm>
              <a:off x="1978550" y="2009307"/>
              <a:ext cx="493047" cy="393600"/>
            </a:xfrm>
            <a:prstGeom prst="rect">
              <a:avLst/>
            </a:prstGeom>
            <a:noFill/>
            <a:ln>
              <a:noFill/>
            </a:ln>
          </p:spPr>
        </p:pic>
      </p:grpSp>
      <p:sp>
        <p:nvSpPr>
          <p:cNvPr id="2845" name="Google Shape;2845;p76"/>
          <p:cNvSpPr/>
          <p:nvPr/>
        </p:nvSpPr>
        <p:spPr>
          <a:xfrm>
            <a:off x="8311149" y="746151"/>
            <a:ext cx="701100" cy="135600"/>
          </a:xfrm>
          <a:prstGeom prst="roundRect">
            <a:avLst>
              <a:gd fmla="val 16667" name="adj"/>
            </a:avLst>
          </a:prstGeom>
          <a:solidFill>
            <a:srgbClr val="EFEFE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rgbClr val="B7B7B7"/>
                </a:solidFill>
              </a:rPr>
              <a:t>Conclude</a:t>
            </a:r>
            <a:endParaRPr sz="900">
              <a:solidFill>
                <a:srgbClr val="B7B7B7"/>
              </a:solidFill>
            </a:endParaRPr>
          </a:p>
        </p:txBody>
      </p:sp>
      <p:cxnSp>
        <p:nvCxnSpPr>
          <p:cNvPr id="2846" name="Google Shape;2846;p76"/>
          <p:cNvCxnSpPr>
            <a:stCxn id="2847" idx="3"/>
            <a:endCxn id="2845" idx="1"/>
          </p:cNvCxnSpPr>
          <p:nvPr/>
        </p:nvCxnSpPr>
        <p:spPr>
          <a:xfrm>
            <a:off x="7077248" y="811519"/>
            <a:ext cx="1233900" cy="2400"/>
          </a:xfrm>
          <a:prstGeom prst="straightConnector1">
            <a:avLst/>
          </a:prstGeom>
          <a:noFill/>
          <a:ln cap="flat" cmpd="sng" w="9525">
            <a:solidFill>
              <a:srgbClr val="595959"/>
            </a:solidFill>
            <a:prstDash val="solid"/>
            <a:round/>
            <a:headEnd len="med" w="med" type="none"/>
            <a:tailEnd len="med" w="med" type="triangle"/>
          </a:ln>
        </p:spPr>
      </p:cxnSp>
      <p:cxnSp>
        <p:nvCxnSpPr>
          <p:cNvPr id="2848" name="Google Shape;2848;p76"/>
          <p:cNvCxnSpPr>
            <a:stCxn id="2847" idx="3"/>
            <a:endCxn id="2841" idx="1"/>
          </p:cNvCxnSpPr>
          <p:nvPr/>
        </p:nvCxnSpPr>
        <p:spPr>
          <a:xfrm>
            <a:off x="7077248" y="811519"/>
            <a:ext cx="1233900" cy="155100"/>
          </a:xfrm>
          <a:prstGeom prst="straightConnector1">
            <a:avLst/>
          </a:prstGeom>
          <a:noFill/>
          <a:ln cap="flat" cmpd="sng" w="9525">
            <a:solidFill>
              <a:srgbClr val="595959"/>
            </a:solidFill>
            <a:prstDash val="solid"/>
            <a:round/>
            <a:headEnd len="med" w="med" type="none"/>
            <a:tailEnd len="med" w="med" type="triangle"/>
          </a:ln>
        </p:spPr>
      </p:cxnSp>
      <p:cxnSp>
        <p:nvCxnSpPr>
          <p:cNvPr id="2849" name="Google Shape;2849;p76"/>
          <p:cNvCxnSpPr>
            <a:stCxn id="2847" idx="3"/>
            <a:endCxn id="2840" idx="1"/>
          </p:cNvCxnSpPr>
          <p:nvPr/>
        </p:nvCxnSpPr>
        <p:spPr>
          <a:xfrm>
            <a:off x="7077248" y="811519"/>
            <a:ext cx="1233900" cy="307500"/>
          </a:xfrm>
          <a:prstGeom prst="straightConnector1">
            <a:avLst/>
          </a:prstGeom>
          <a:noFill/>
          <a:ln cap="flat" cmpd="sng" w="9525">
            <a:solidFill>
              <a:srgbClr val="595959"/>
            </a:solidFill>
            <a:prstDash val="solid"/>
            <a:round/>
            <a:headEnd len="med" w="med" type="none"/>
            <a:tailEnd len="med" w="med" type="triangle"/>
          </a:ln>
        </p:spPr>
      </p:cxnSp>
      <p:cxnSp>
        <p:nvCxnSpPr>
          <p:cNvPr id="2850" name="Google Shape;2850;p76"/>
          <p:cNvCxnSpPr>
            <a:stCxn id="2844" idx="1"/>
            <a:endCxn id="2847" idx="0"/>
          </p:cNvCxnSpPr>
          <p:nvPr/>
        </p:nvCxnSpPr>
        <p:spPr>
          <a:xfrm flipH="1">
            <a:off x="6726882" y="460016"/>
            <a:ext cx="187500" cy="283800"/>
          </a:xfrm>
          <a:prstGeom prst="curvedConnector2">
            <a:avLst/>
          </a:prstGeom>
          <a:noFill/>
          <a:ln cap="flat" cmpd="sng" w="9525">
            <a:solidFill>
              <a:srgbClr val="595959"/>
            </a:solidFill>
            <a:prstDash val="solid"/>
            <a:round/>
            <a:headEnd len="med" w="med" type="none"/>
            <a:tailEnd len="med" w="med" type="triangle"/>
          </a:ln>
        </p:spPr>
      </p:cxnSp>
      <p:cxnSp>
        <p:nvCxnSpPr>
          <p:cNvPr id="2851" name="Google Shape;2851;p76"/>
          <p:cNvCxnSpPr>
            <a:stCxn id="2847" idx="3"/>
            <a:endCxn id="2852" idx="2"/>
          </p:cNvCxnSpPr>
          <p:nvPr/>
        </p:nvCxnSpPr>
        <p:spPr>
          <a:xfrm flipH="1" rot="10800000">
            <a:off x="7077248" y="765019"/>
            <a:ext cx="775500" cy="46500"/>
          </a:xfrm>
          <a:prstGeom prst="curvedConnector2">
            <a:avLst/>
          </a:prstGeom>
          <a:noFill/>
          <a:ln cap="flat" cmpd="sng" w="9525">
            <a:solidFill>
              <a:srgbClr val="595959"/>
            </a:solidFill>
            <a:prstDash val="solid"/>
            <a:round/>
            <a:headEnd len="med" w="med" type="none"/>
            <a:tailEnd len="med" w="med" type="triangle"/>
          </a:ln>
        </p:spPr>
      </p:cxnSp>
      <p:grpSp>
        <p:nvGrpSpPr>
          <p:cNvPr id="2853" name="Google Shape;2853;p76"/>
          <p:cNvGrpSpPr/>
          <p:nvPr/>
        </p:nvGrpSpPr>
        <p:grpSpPr>
          <a:xfrm>
            <a:off x="6376646" y="743704"/>
            <a:ext cx="700602" cy="435074"/>
            <a:chOff x="2442250" y="2161138"/>
            <a:chExt cx="751800" cy="527362"/>
          </a:xfrm>
        </p:grpSpPr>
        <p:sp>
          <p:nvSpPr>
            <p:cNvPr id="2847" name="Google Shape;2847;p76"/>
            <p:cNvSpPr/>
            <p:nvPr/>
          </p:nvSpPr>
          <p:spPr>
            <a:xfrm>
              <a:off x="2442250" y="2161138"/>
              <a:ext cx="751800" cy="164400"/>
            </a:xfrm>
            <a:prstGeom prst="roundRect">
              <a:avLst>
                <a:gd fmla="val 16667" name="adj"/>
              </a:avLst>
            </a:prstGeom>
            <a:solidFill>
              <a:srgbClr val="EFEFE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rgbClr val="B7B7B7"/>
                  </a:solidFill>
                </a:rPr>
                <a:t>View </a:t>
              </a:r>
              <a:endParaRPr sz="900">
                <a:solidFill>
                  <a:srgbClr val="B7B7B7"/>
                </a:solidFill>
              </a:endParaRPr>
            </a:p>
          </p:txBody>
        </p:sp>
        <p:sp>
          <p:nvSpPr>
            <p:cNvPr id="2854" name="Google Shape;2854;p76"/>
            <p:cNvSpPr/>
            <p:nvPr/>
          </p:nvSpPr>
          <p:spPr>
            <a:xfrm>
              <a:off x="2442325" y="2329150"/>
              <a:ext cx="751500" cy="1233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600">
                  <a:solidFill>
                    <a:srgbClr val="B7B7B7"/>
                  </a:solidFill>
                </a:rPr>
                <a:t>Segment</a:t>
              </a:r>
              <a:endParaRPr i="1" sz="600">
                <a:solidFill>
                  <a:srgbClr val="B7B7B7"/>
                </a:solidFill>
              </a:endParaRPr>
            </a:p>
          </p:txBody>
        </p:sp>
        <p:sp>
          <p:nvSpPr>
            <p:cNvPr id="2855" name="Google Shape;2855;p76"/>
            <p:cNvSpPr/>
            <p:nvPr/>
          </p:nvSpPr>
          <p:spPr>
            <a:xfrm>
              <a:off x="2442325" y="2452450"/>
              <a:ext cx="751500" cy="1233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600">
                  <a:solidFill>
                    <a:srgbClr val="B7B7B7"/>
                  </a:solidFill>
                </a:rPr>
                <a:t>Sequences</a:t>
              </a:r>
              <a:endParaRPr i="1" sz="600">
                <a:solidFill>
                  <a:srgbClr val="B7B7B7"/>
                </a:solidFill>
              </a:endParaRPr>
            </a:p>
          </p:txBody>
        </p:sp>
        <p:sp>
          <p:nvSpPr>
            <p:cNvPr id="2856" name="Google Shape;2856;p76"/>
            <p:cNvSpPr/>
            <p:nvPr/>
          </p:nvSpPr>
          <p:spPr>
            <a:xfrm>
              <a:off x="2442325" y="2565200"/>
              <a:ext cx="751500" cy="1233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600">
                  <a:solidFill>
                    <a:srgbClr val="B7B7B7"/>
                  </a:solidFill>
                </a:rPr>
                <a:t>Actions</a:t>
              </a:r>
              <a:endParaRPr i="1" sz="600">
                <a:solidFill>
                  <a:srgbClr val="B7B7B7"/>
                </a:solidFill>
              </a:endParaRPr>
            </a:p>
          </p:txBody>
        </p:sp>
      </p:grpSp>
      <p:grpSp>
        <p:nvGrpSpPr>
          <p:cNvPr id="2857" name="Google Shape;2857;p76"/>
          <p:cNvGrpSpPr/>
          <p:nvPr/>
        </p:nvGrpSpPr>
        <p:grpSpPr>
          <a:xfrm>
            <a:off x="7502597" y="329981"/>
            <a:ext cx="700602" cy="435074"/>
            <a:chOff x="2442250" y="2161138"/>
            <a:chExt cx="751800" cy="527362"/>
          </a:xfrm>
        </p:grpSpPr>
        <p:sp>
          <p:nvSpPr>
            <p:cNvPr id="2858" name="Google Shape;2858;p76"/>
            <p:cNvSpPr/>
            <p:nvPr/>
          </p:nvSpPr>
          <p:spPr>
            <a:xfrm>
              <a:off x="2442250" y="2161138"/>
              <a:ext cx="751800" cy="164400"/>
            </a:xfrm>
            <a:prstGeom prst="roundRect">
              <a:avLst>
                <a:gd fmla="val 16667" name="adj"/>
              </a:avLst>
            </a:prstGeom>
            <a:solidFill>
              <a:srgbClr val="CFE2F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t>Refine </a:t>
              </a:r>
              <a:endParaRPr sz="900"/>
            </a:p>
          </p:txBody>
        </p:sp>
        <p:sp>
          <p:nvSpPr>
            <p:cNvPr id="2859" name="Google Shape;2859;p76"/>
            <p:cNvSpPr/>
            <p:nvPr/>
          </p:nvSpPr>
          <p:spPr>
            <a:xfrm>
              <a:off x="2442325" y="2329150"/>
              <a:ext cx="751500" cy="1233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600"/>
                <a:t>Filter</a:t>
              </a:r>
              <a:endParaRPr i="1" sz="600"/>
            </a:p>
          </p:txBody>
        </p:sp>
        <p:sp>
          <p:nvSpPr>
            <p:cNvPr id="2860" name="Google Shape;2860;p76"/>
            <p:cNvSpPr/>
            <p:nvPr/>
          </p:nvSpPr>
          <p:spPr>
            <a:xfrm>
              <a:off x="2442325" y="2452450"/>
              <a:ext cx="751500" cy="1233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600"/>
                <a:t>Partition</a:t>
              </a:r>
              <a:endParaRPr i="1" sz="600"/>
            </a:p>
          </p:txBody>
        </p:sp>
        <p:sp>
          <p:nvSpPr>
            <p:cNvPr id="2852" name="Google Shape;2852;p76"/>
            <p:cNvSpPr/>
            <p:nvPr/>
          </p:nvSpPr>
          <p:spPr>
            <a:xfrm>
              <a:off x="2442325" y="2565200"/>
              <a:ext cx="751500" cy="1233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600"/>
                <a:t>Transform</a:t>
              </a:r>
              <a:endParaRPr i="1" sz="600"/>
            </a:p>
          </p:txBody>
        </p:sp>
      </p:grpSp>
      <p:cxnSp>
        <p:nvCxnSpPr>
          <p:cNvPr id="2861" name="Google Shape;2861;p76"/>
          <p:cNvCxnSpPr/>
          <p:nvPr/>
        </p:nvCxnSpPr>
        <p:spPr>
          <a:xfrm flipH="1" rot="5400000">
            <a:off x="7460657" y="-62345"/>
            <a:ext cx="900" cy="783600"/>
          </a:xfrm>
          <a:prstGeom prst="curvedConnector3">
            <a:avLst>
              <a:gd fmla="val 19942288" name="adj1"/>
            </a:avLst>
          </a:prstGeom>
          <a:noFill/>
          <a:ln cap="flat" cmpd="sng" w="9525">
            <a:solidFill>
              <a:srgbClr val="595959"/>
            </a:solidFill>
            <a:prstDash val="solid"/>
            <a:round/>
            <a:headEnd len="med" w="med" type="none"/>
            <a:tailEnd len="med" w="med" type="triangle"/>
          </a:ln>
        </p:spPr>
      </p:cxnSp>
      <p:sp>
        <p:nvSpPr>
          <p:cNvPr id="2862" name="Google Shape;2862;p76"/>
          <p:cNvSpPr txBox="1"/>
          <p:nvPr>
            <p:ph type="title"/>
          </p:nvPr>
        </p:nvSpPr>
        <p:spPr>
          <a:xfrm>
            <a:off x="311700" y="445025"/>
            <a:ext cx="5496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t>High-Level Segmentifier Analysis Model</a:t>
            </a:r>
            <a:endParaRPr sz="22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6" name="Shape 2866"/>
        <p:cNvGrpSpPr/>
        <p:nvPr/>
      </p:nvGrpSpPr>
      <p:grpSpPr>
        <a:xfrm>
          <a:off x="0" y="0"/>
          <a:ext cx="0" cy="0"/>
          <a:chOff x="0" y="0"/>
          <a:chExt cx="0" cy="0"/>
        </a:xfrm>
      </p:grpSpPr>
      <p:sp>
        <p:nvSpPr>
          <p:cNvPr id="2867" name="Google Shape;2867;p77"/>
          <p:cNvSpPr/>
          <p:nvPr/>
        </p:nvSpPr>
        <p:spPr>
          <a:xfrm>
            <a:off x="6452848" y="1712255"/>
            <a:ext cx="1040100" cy="267600"/>
          </a:xfrm>
          <a:prstGeom prst="roundRect">
            <a:avLst>
              <a:gd fmla="val 16667" name="adj"/>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Export </a:t>
            </a:r>
            <a:endParaRPr sz="1200"/>
          </a:p>
        </p:txBody>
      </p:sp>
      <p:sp>
        <p:nvSpPr>
          <p:cNvPr id="2868" name="Google Shape;2868;p77"/>
          <p:cNvSpPr/>
          <p:nvPr/>
        </p:nvSpPr>
        <p:spPr>
          <a:xfrm>
            <a:off x="1703275" y="1465401"/>
            <a:ext cx="1278900" cy="11628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9" name="Google Shape;2869;p77"/>
          <p:cNvSpPr/>
          <p:nvPr/>
        </p:nvSpPr>
        <p:spPr>
          <a:xfrm>
            <a:off x="1728660" y="1946853"/>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70" name="Google Shape;2870;p77"/>
          <p:cNvSpPr/>
          <p:nvPr/>
        </p:nvSpPr>
        <p:spPr>
          <a:xfrm>
            <a:off x="1805589" y="1946853"/>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71" name="Google Shape;2871;p77"/>
          <p:cNvSpPr/>
          <p:nvPr/>
        </p:nvSpPr>
        <p:spPr>
          <a:xfrm>
            <a:off x="1882518" y="1946851"/>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72" name="Google Shape;2872;p77"/>
          <p:cNvSpPr/>
          <p:nvPr/>
        </p:nvSpPr>
        <p:spPr>
          <a:xfrm>
            <a:off x="1959447" y="1946851"/>
            <a:ext cx="69000" cy="567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73" name="Google Shape;2873;p77"/>
          <p:cNvSpPr/>
          <p:nvPr/>
        </p:nvSpPr>
        <p:spPr>
          <a:xfrm>
            <a:off x="2036376" y="1946851"/>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74" name="Google Shape;2874;p77"/>
          <p:cNvSpPr/>
          <p:nvPr/>
        </p:nvSpPr>
        <p:spPr>
          <a:xfrm>
            <a:off x="2113306" y="1946851"/>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75" name="Google Shape;2875;p77"/>
          <p:cNvSpPr/>
          <p:nvPr/>
        </p:nvSpPr>
        <p:spPr>
          <a:xfrm>
            <a:off x="2190235" y="194685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76" name="Google Shape;2876;p77"/>
          <p:cNvSpPr/>
          <p:nvPr/>
        </p:nvSpPr>
        <p:spPr>
          <a:xfrm>
            <a:off x="2267164" y="1946850"/>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77" name="Google Shape;2877;p77"/>
          <p:cNvSpPr/>
          <p:nvPr/>
        </p:nvSpPr>
        <p:spPr>
          <a:xfrm>
            <a:off x="2344093" y="1946850"/>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78" name="Google Shape;2878;p77"/>
          <p:cNvSpPr/>
          <p:nvPr/>
        </p:nvSpPr>
        <p:spPr>
          <a:xfrm>
            <a:off x="2421022" y="1946848"/>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79" name="Google Shape;2879;p77"/>
          <p:cNvSpPr/>
          <p:nvPr/>
        </p:nvSpPr>
        <p:spPr>
          <a:xfrm>
            <a:off x="1728660" y="2012057"/>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80" name="Google Shape;2880;p77"/>
          <p:cNvSpPr/>
          <p:nvPr/>
        </p:nvSpPr>
        <p:spPr>
          <a:xfrm>
            <a:off x="1805589" y="2012057"/>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81" name="Google Shape;2881;p77"/>
          <p:cNvSpPr/>
          <p:nvPr/>
        </p:nvSpPr>
        <p:spPr>
          <a:xfrm>
            <a:off x="1882518" y="201205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82" name="Google Shape;2882;p77"/>
          <p:cNvSpPr/>
          <p:nvPr/>
        </p:nvSpPr>
        <p:spPr>
          <a:xfrm>
            <a:off x="1959447" y="201205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83" name="Google Shape;2883;p77"/>
          <p:cNvSpPr/>
          <p:nvPr/>
        </p:nvSpPr>
        <p:spPr>
          <a:xfrm>
            <a:off x="2036376" y="201205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84" name="Google Shape;2884;p77"/>
          <p:cNvSpPr/>
          <p:nvPr/>
        </p:nvSpPr>
        <p:spPr>
          <a:xfrm>
            <a:off x="1728660" y="2077262"/>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85" name="Google Shape;2885;p77"/>
          <p:cNvSpPr/>
          <p:nvPr/>
        </p:nvSpPr>
        <p:spPr>
          <a:xfrm>
            <a:off x="1805589" y="2077262"/>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86" name="Google Shape;2886;p77"/>
          <p:cNvSpPr/>
          <p:nvPr/>
        </p:nvSpPr>
        <p:spPr>
          <a:xfrm>
            <a:off x="1882518" y="207726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87" name="Google Shape;2887;p77"/>
          <p:cNvSpPr/>
          <p:nvPr/>
        </p:nvSpPr>
        <p:spPr>
          <a:xfrm>
            <a:off x="1959447" y="2077260"/>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88" name="Google Shape;2888;p77"/>
          <p:cNvSpPr/>
          <p:nvPr/>
        </p:nvSpPr>
        <p:spPr>
          <a:xfrm>
            <a:off x="2036376" y="207726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89" name="Google Shape;2889;p77"/>
          <p:cNvSpPr/>
          <p:nvPr/>
        </p:nvSpPr>
        <p:spPr>
          <a:xfrm>
            <a:off x="2113306" y="2077260"/>
            <a:ext cx="69000" cy="567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90" name="Google Shape;2890;p77"/>
          <p:cNvSpPr/>
          <p:nvPr/>
        </p:nvSpPr>
        <p:spPr>
          <a:xfrm>
            <a:off x="2190235" y="2077259"/>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91" name="Google Shape;2891;p77"/>
          <p:cNvSpPr/>
          <p:nvPr/>
        </p:nvSpPr>
        <p:spPr>
          <a:xfrm>
            <a:off x="1728660" y="2142466"/>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92" name="Google Shape;2892;p77"/>
          <p:cNvSpPr/>
          <p:nvPr/>
        </p:nvSpPr>
        <p:spPr>
          <a:xfrm>
            <a:off x="1805589" y="214246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93" name="Google Shape;2893;p77"/>
          <p:cNvSpPr/>
          <p:nvPr/>
        </p:nvSpPr>
        <p:spPr>
          <a:xfrm>
            <a:off x="1882518" y="214246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94" name="Google Shape;2894;p77"/>
          <p:cNvSpPr/>
          <p:nvPr/>
        </p:nvSpPr>
        <p:spPr>
          <a:xfrm>
            <a:off x="1959447" y="2142465"/>
            <a:ext cx="69000" cy="567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95" name="Google Shape;2895;p77"/>
          <p:cNvSpPr/>
          <p:nvPr/>
        </p:nvSpPr>
        <p:spPr>
          <a:xfrm>
            <a:off x="2036376" y="214246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96" name="Google Shape;2896;p77"/>
          <p:cNvSpPr/>
          <p:nvPr/>
        </p:nvSpPr>
        <p:spPr>
          <a:xfrm>
            <a:off x="2113306" y="2142465"/>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97" name="Google Shape;2897;p77"/>
          <p:cNvSpPr/>
          <p:nvPr/>
        </p:nvSpPr>
        <p:spPr>
          <a:xfrm>
            <a:off x="2190235" y="2142463"/>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98" name="Google Shape;2898;p77"/>
          <p:cNvSpPr/>
          <p:nvPr/>
        </p:nvSpPr>
        <p:spPr>
          <a:xfrm>
            <a:off x="2267164" y="2142463"/>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99" name="Google Shape;2899;p77"/>
          <p:cNvSpPr/>
          <p:nvPr/>
        </p:nvSpPr>
        <p:spPr>
          <a:xfrm>
            <a:off x="2344093" y="2142463"/>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00" name="Google Shape;2900;p77"/>
          <p:cNvSpPr/>
          <p:nvPr/>
        </p:nvSpPr>
        <p:spPr>
          <a:xfrm>
            <a:off x="2421022" y="2142461"/>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2901" name="Google Shape;2901;p77"/>
          <p:cNvGrpSpPr/>
          <p:nvPr/>
        </p:nvGrpSpPr>
        <p:grpSpPr>
          <a:xfrm>
            <a:off x="1804846" y="2534450"/>
            <a:ext cx="126820" cy="16827"/>
            <a:chOff x="834250" y="3304948"/>
            <a:chExt cx="234765" cy="45900"/>
          </a:xfrm>
        </p:grpSpPr>
        <p:sp>
          <p:nvSpPr>
            <p:cNvPr id="2902" name="Google Shape;2902;p77"/>
            <p:cNvSpPr/>
            <p:nvPr/>
          </p:nvSpPr>
          <p:spPr>
            <a:xfrm>
              <a:off x="834250" y="3304948"/>
              <a:ext cx="44700" cy="459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3" name="Google Shape;2903;p77"/>
            <p:cNvSpPr/>
            <p:nvPr/>
          </p:nvSpPr>
          <p:spPr>
            <a:xfrm>
              <a:off x="929282" y="3304948"/>
              <a:ext cx="44700" cy="459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4" name="Google Shape;2904;p77"/>
            <p:cNvSpPr/>
            <p:nvPr/>
          </p:nvSpPr>
          <p:spPr>
            <a:xfrm>
              <a:off x="1024315" y="3304948"/>
              <a:ext cx="44700" cy="459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05" name="Google Shape;2905;p77"/>
          <p:cNvSpPr/>
          <p:nvPr/>
        </p:nvSpPr>
        <p:spPr>
          <a:xfrm>
            <a:off x="1728660" y="1686028"/>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06" name="Google Shape;2906;p77"/>
          <p:cNvSpPr/>
          <p:nvPr/>
        </p:nvSpPr>
        <p:spPr>
          <a:xfrm>
            <a:off x="1805589" y="1686028"/>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07" name="Google Shape;2907;p77"/>
          <p:cNvSpPr/>
          <p:nvPr/>
        </p:nvSpPr>
        <p:spPr>
          <a:xfrm>
            <a:off x="1882518" y="1686026"/>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08" name="Google Shape;2908;p77"/>
          <p:cNvSpPr/>
          <p:nvPr/>
        </p:nvSpPr>
        <p:spPr>
          <a:xfrm>
            <a:off x="1959447" y="1686026"/>
            <a:ext cx="69000" cy="567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09" name="Google Shape;2909;p77"/>
          <p:cNvSpPr/>
          <p:nvPr/>
        </p:nvSpPr>
        <p:spPr>
          <a:xfrm>
            <a:off x="2036376" y="168602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10" name="Google Shape;2910;p77"/>
          <p:cNvSpPr/>
          <p:nvPr/>
        </p:nvSpPr>
        <p:spPr>
          <a:xfrm>
            <a:off x="2113306" y="1686026"/>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11" name="Google Shape;2911;p77"/>
          <p:cNvSpPr/>
          <p:nvPr/>
        </p:nvSpPr>
        <p:spPr>
          <a:xfrm>
            <a:off x="2190235" y="1686024"/>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12" name="Google Shape;2912;p77"/>
          <p:cNvSpPr/>
          <p:nvPr/>
        </p:nvSpPr>
        <p:spPr>
          <a:xfrm>
            <a:off x="2267164" y="1686024"/>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13" name="Google Shape;2913;p77"/>
          <p:cNvSpPr/>
          <p:nvPr/>
        </p:nvSpPr>
        <p:spPr>
          <a:xfrm>
            <a:off x="2344093" y="1686024"/>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14" name="Google Shape;2914;p77"/>
          <p:cNvSpPr/>
          <p:nvPr/>
        </p:nvSpPr>
        <p:spPr>
          <a:xfrm>
            <a:off x="2421022" y="1686023"/>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15" name="Google Shape;2915;p77"/>
          <p:cNvSpPr/>
          <p:nvPr/>
        </p:nvSpPr>
        <p:spPr>
          <a:xfrm>
            <a:off x="1728660" y="1751232"/>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16" name="Google Shape;2916;p77"/>
          <p:cNvSpPr/>
          <p:nvPr/>
        </p:nvSpPr>
        <p:spPr>
          <a:xfrm>
            <a:off x="1805589" y="1751232"/>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17" name="Google Shape;2917;p77"/>
          <p:cNvSpPr/>
          <p:nvPr/>
        </p:nvSpPr>
        <p:spPr>
          <a:xfrm>
            <a:off x="1882518" y="175123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18" name="Google Shape;2918;p77"/>
          <p:cNvSpPr/>
          <p:nvPr/>
        </p:nvSpPr>
        <p:spPr>
          <a:xfrm>
            <a:off x="1959447" y="175123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19" name="Google Shape;2919;p77"/>
          <p:cNvSpPr/>
          <p:nvPr/>
        </p:nvSpPr>
        <p:spPr>
          <a:xfrm>
            <a:off x="2036376" y="175123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20" name="Google Shape;2920;p77"/>
          <p:cNvSpPr/>
          <p:nvPr/>
        </p:nvSpPr>
        <p:spPr>
          <a:xfrm>
            <a:off x="1728660" y="1816437"/>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21" name="Google Shape;2921;p77"/>
          <p:cNvSpPr/>
          <p:nvPr/>
        </p:nvSpPr>
        <p:spPr>
          <a:xfrm>
            <a:off x="1805589" y="1816437"/>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22" name="Google Shape;2922;p77"/>
          <p:cNvSpPr/>
          <p:nvPr/>
        </p:nvSpPr>
        <p:spPr>
          <a:xfrm>
            <a:off x="1882518" y="181643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23" name="Google Shape;2923;p77"/>
          <p:cNvSpPr/>
          <p:nvPr/>
        </p:nvSpPr>
        <p:spPr>
          <a:xfrm>
            <a:off x="1959447" y="1816435"/>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24" name="Google Shape;2924;p77"/>
          <p:cNvSpPr/>
          <p:nvPr/>
        </p:nvSpPr>
        <p:spPr>
          <a:xfrm>
            <a:off x="2036376" y="181643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25" name="Google Shape;2925;p77"/>
          <p:cNvSpPr/>
          <p:nvPr/>
        </p:nvSpPr>
        <p:spPr>
          <a:xfrm>
            <a:off x="2113306" y="181643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26" name="Google Shape;2926;p77"/>
          <p:cNvSpPr/>
          <p:nvPr/>
        </p:nvSpPr>
        <p:spPr>
          <a:xfrm>
            <a:off x="2190235" y="1816433"/>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27" name="Google Shape;2927;p77"/>
          <p:cNvSpPr/>
          <p:nvPr/>
        </p:nvSpPr>
        <p:spPr>
          <a:xfrm>
            <a:off x="2267164" y="1816433"/>
            <a:ext cx="69000" cy="567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28" name="Google Shape;2928;p77"/>
          <p:cNvSpPr/>
          <p:nvPr/>
        </p:nvSpPr>
        <p:spPr>
          <a:xfrm>
            <a:off x="1728660" y="1881641"/>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29" name="Google Shape;2929;p77"/>
          <p:cNvSpPr/>
          <p:nvPr/>
        </p:nvSpPr>
        <p:spPr>
          <a:xfrm>
            <a:off x="1805589" y="1881641"/>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30" name="Google Shape;2930;p77"/>
          <p:cNvSpPr/>
          <p:nvPr/>
        </p:nvSpPr>
        <p:spPr>
          <a:xfrm>
            <a:off x="1882518" y="1881639"/>
            <a:ext cx="69000" cy="567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31" name="Google Shape;2931;p77"/>
          <p:cNvSpPr/>
          <p:nvPr/>
        </p:nvSpPr>
        <p:spPr>
          <a:xfrm>
            <a:off x="1959447" y="1881639"/>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32" name="Google Shape;2932;p77"/>
          <p:cNvSpPr/>
          <p:nvPr/>
        </p:nvSpPr>
        <p:spPr>
          <a:xfrm>
            <a:off x="2036376" y="1881639"/>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33" name="Google Shape;2933;p77"/>
          <p:cNvSpPr/>
          <p:nvPr/>
        </p:nvSpPr>
        <p:spPr>
          <a:xfrm>
            <a:off x="2113306" y="1881639"/>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34" name="Google Shape;2934;p77"/>
          <p:cNvSpPr/>
          <p:nvPr/>
        </p:nvSpPr>
        <p:spPr>
          <a:xfrm>
            <a:off x="2190235" y="1881638"/>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35" name="Google Shape;2935;p77"/>
          <p:cNvSpPr/>
          <p:nvPr/>
        </p:nvSpPr>
        <p:spPr>
          <a:xfrm>
            <a:off x="2267164" y="1881638"/>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36" name="Google Shape;2936;p77"/>
          <p:cNvSpPr/>
          <p:nvPr/>
        </p:nvSpPr>
        <p:spPr>
          <a:xfrm>
            <a:off x="2344093" y="1881638"/>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37" name="Google Shape;2937;p77"/>
          <p:cNvSpPr/>
          <p:nvPr/>
        </p:nvSpPr>
        <p:spPr>
          <a:xfrm>
            <a:off x="2421022" y="188163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38" name="Google Shape;2938;p77"/>
          <p:cNvSpPr/>
          <p:nvPr/>
        </p:nvSpPr>
        <p:spPr>
          <a:xfrm>
            <a:off x="1728660" y="1620810"/>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39" name="Google Shape;2939;p77"/>
          <p:cNvSpPr/>
          <p:nvPr/>
        </p:nvSpPr>
        <p:spPr>
          <a:xfrm>
            <a:off x="1805589" y="162081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40" name="Google Shape;2940;p77"/>
          <p:cNvSpPr/>
          <p:nvPr/>
        </p:nvSpPr>
        <p:spPr>
          <a:xfrm>
            <a:off x="1882518" y="1620808"/>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41" name="Google Shape;2941;p77"/>
          <p:cNvSpPr/>
          <p:nvPr/>
        </p:nvSpPr>
        <p:spPr>
          <a:xfrm>
            <a:off x="1959447" y="1620808"/>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42" name="Google Shape;2942;p77"/>
          <p:cNvSpPr/>
          <p:nvPr/>
        </p:nvSpPr>
        <p:spPr>
          <a:xfrm>
            <a:off x="2036376" y="1620808"/>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43" name="Google Shape;2943;p77"/>
          <p:cNvSpPr/>
          <p:nvPr/>
        </p:nvSpPr>
        <p:spPr>
          <a:xfrm>
            <a:off x="2113306" y="1620808"/>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44" name="Google Shape;2944;p77"/>
          <p:cNvSpPr/>
          <p:nvPr/>
        </p:nvSpPr>
        <p:spPr>
          <a:xfrm>
            <a:off x="2190235" y="162080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45" name="Google Shape;2945;p77"/>
          <p:cNvSpPr/>
          <p:nvPr/>
        </p:nvSpPr>
        <p:spPr>
          <a:xfrm>
            <a:off x="2267164" y="1620806"/>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46" name="Google Shape;2946;p77"/>
          <p:cNvSpPr/>
          <p:nvPr/>
        </p:nvSpPr>
        <p:spPr>
          <a:xfrm>
            <a:off x="2344093" y="1620806"/>
            <a:ext cx="69000" cy="567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47" name="Google Shape;2947;p77"/>
          <p:cNvSpPr/>
          <p:nvPr/>
        </p:nvSpPr>
        <p:spPr>
          <a:xfrm>
            <a:off x="2421022" y="162080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48" name="Google Shape;2948;p77"/>
          <p:cNvSpPr/>
          <p:nvPr/>
        </p:nvSpPr>
        <p:spPr>
          <a:xfrm>
            <a:off x="1728660" y="1555598"/>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49" name="Google Shape;2949;p77"/>
          <p:cNvSpPr/>
          <p:nvPr/>
        </p:nvSpPr>
        <p:spPr>
          <a:xfrm>
            <a:off x="1805589" y="1555598"/>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50" name="Google Shape;2950;p77"/>
          <p:cNvSpPr/>
          <p:nvPr/>
        </p:nvSpPr>
        <p:spPr>
          <a:xfrm>
            <a:off x="1882518" y="155559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51" name="Google Shape;2951;p77"/>
          <p:cNvSpPr/>
          <p:nvPr/>
        </p:nvSpPr>
        <p:spPr>
          <a:xfrm>
            <a:off x="1959447" y="155559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52" name="Google Shape;2952;p77"/>
          <p:cNvSpPr/>
          <p:nvPr/>
        </p:nvSpPr>
        <p:spPr>
          <a:xfrm>
            <a:off x="2036376" y="155559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53" name="Google Shape;2953;p77"/>
          <p:cNvSpPr/>
          <p:nvPr/>
        </p:nvSpPr>
        <p:spPr>
          <a:xfrm>
            <a:off x="2113306" y="155559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54" name="Google Shape;2954;p77"/>
          <p:cNvSpPr/>
          <p:nvPr/>
        </p:nvSpPr>
        <p:spPr>
          <a:xfrm>
            <a:off x="2190235" y="155559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55" name="Google Shape;2955;p77"/>
          <p:cNvSpPr/>
          <p:nvPr/>
        </p:nvSpPr>
        <p:spPr>
          <a:xfrm>
            <a:off x="2267164" y="1555595"/>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56" name="Google Shape;2956;p77"/>
          <p:cNvSpPr/>
          <p:nvPr/>
        </p:nvSpPr>
        <p:spPr>
          <a:xfrm>
            <a:off x="2344093" y="1555595"/>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57" name="Google Shape;2957;p77"/>
          <p:cNvSpPr/>
          <p:nvPr/>
        </p:nvSpPr>
        <p:spPr>
          <a:xfrm>
            <a:off x="2421022" y="1555593"/>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58" name="Google Shape;2958;p77"/>
          <p:cNvSpPr/>
          <p:nvPr/>
        </p:nvSpPr>
        <p:spPr>
          <a:xfrm>
            <a:off x="2497943" y="155559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59" name="Google Shape;2959;p77"/>
          <p:cNvSpPr/>
          <p:nvPr/>
        </p:nvSpPr>
        <p:spPr>
          <a:xfrm>
            <a:off x="2574872" y="1555596"/>
            <a:ext cx="69000" cy="567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60" name="Google Shape;2960;p77"/>
          <p:cNvSpPr/>
          <p:nvPr/>
        </p:nvSpPr>
        <p:spPr>
          <a:xfrm>
            <a:off x="2651801" y="155559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61" name="Google Shape;2961;p77"/>
          <p:cNvSpPr/>
          <p:nvPr/>
        </p:nvSpPr>
        <p:spPr>
          <a:xfrm>
            <a:off x="2728731" y="1555595"/>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62" name="Google Shape;2962;p77"/>
          <p:cNvSpPr/>
          <p:nvPr/>
        </p:nvSpPr>
        <p:spPr>
          <a:xfrm>
            <a:off x="2805660" y="1555595"/>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63" name="Google Shape;2963;p77"/>
          <p:cNvSpPr/>
          <p:nvPr/>
        </p:nvSpPr>
        <p:spPr>
          <a:xfrm>
            <a:off x="2882589" y="1555593"/>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64" name="Google Shape;2964;p77"/>
          <p:cNvSpPr/>
          <p:nvPr/>
        </p:nvSpPr>
        <p:spPr>
          <a:xfrm>
            <a:off x="1728660" y="1490374"/>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65" name="Google Shape;2965;p77"/>
          <p:cNvSpPr/>
          <p:nvPr/>
        </p:nvSpPr>
        <p:spPr>
          <a:xfrm>
            <a:off x="1805589" y="1490374"/>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66" name="Google Shape;2966;p77"/>
          <p:cNvSpPr/>
          <p:nvPr/>
        </p:nvSpPr>
        <p:spPr>
          <a:xfrm>
            <a:off x="1728660" y="2207660"/>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67" name="Google Shape;2967;p77"/>
          <p:cNvSpPr/>
          <p:nvPr/>
        </p:nvSpPr>
        <p:spPr>
          <a:xfrm>
            <a:off x="1728660" y="2403295"/>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68" name="Google Shape;2968;p77"/>
          <p:cNvSpPr/>
          <p:nvPr/>
        </p:nvSpPr>
        <p:spPr>
          <a:xfrm>
            <a:off x="1805589" y="240329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69" name="Google Shape;2969;p77"/>
          <p:cNvSpPr/>
          <p:nvPr/>
        </p:nvSpPr>
        <p:spPr>
          <a:xfrm>
            <a:off x="1882518" y="2403293"/>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70" name="Google Shape;2970;p77"/>
          <p:cNvSpPr/>
          <p:nvPr/>
        </p:nvSpPr>
        <p:spPr>
          <a:xfrm>
            <a:off x="1959447" y="2403293"/>
            <a:ext cx="69000" cy="567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71" name="Google Shape;2971;p77"/>
          <p:cNvSpPr/>
          <p:nvPr/>
        </p:nvSpPr>
        <p:spPr>
          <a:xfrm>
            <a:off x="2036376" y="2403293"/>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72" name="Google Shape;2972;p77"/>
          <p:cNvSpPr/>
          <p:nvPr/>
        </p:nvSpPr>
        <p:spPr>
          <a:xfrm>
            <a:off x="2113306" y="2403293"/>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73" name="Google Shape;2973;p77"/>
          <p:cNvSpPr/>
          <p:nvPr/>
        </p:nvSpPr>
        <p:spPr>
          <a:xfrm>
            <a:off x="2190235" y="2403292"/>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74" name="Google Shape;2974;p77"/>
          <p:cNvSpPr/>
          <p:nvPr/>
        </p:nvSpPr>
        <p:spPr>
          <a:xfrm>
            <a:off x="2267164" y="2403292"/>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75" name="Google Shape;2975;p77"/>
          <p:cNvSpPr/>
          <p:nvPr/>
        </p:nvSpPr>
        <p:spPr>
          <a:xfrm>
            <a:off x="2344093" y="2403292"/>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76" name="Google Shape;2976;p77"/>
          <p:cNvSpPr/>
          <p:nvPr/>
        </p:nvSpPr>
        <p:spPr>
          <a:xfrm>
            <a:off x="2421022" y="240329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77" name="Google Shape;2977;p77"/>
          <p:cNvSpPr/>
          <p:nvPr/>
        </p:nvSpPr>
        <p:spPr>
          <a:xfrm>
            <a:off x="1728660" y="2338077"/>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78" name="Google Shape;2978;p77"/>
          <p:cNvSpPr/>
          <p:nvPr/>
        </p:nvSpPr>
        <p:spPr>
          <a:xfrm>
            <a:off x="1805589" y="2338077"/>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79" name="Google Shape;2979;p77"/>
          <p:cNvSpPr/>
          <p:nvPr/>
        </p:nvSpPr>
        <p:spPr>
          <a:xfrm>
            <a:off x="1882518" y="233807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80" name="Google Shape;2980;p77"/>
          <p:cNvSpPr/>
          <p:nvPr/>
        </p:nvSpPr>
        <p:spPr>
          <a:xfrm>
            <a:off x="1959447" y="2338076"/>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81" name="Google Shape;2981;p77"/>
          <p:cNvSpPr/>
          <p:nvPr/>
        </p:nvSpPr>
        <p:spPr>
          <a:xfrm>
            <a:off x="2036376" y="233807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82" name="Google Shape;2982;p77"/>
          <p:cNvSpPr/>
          <p:nvPr/>
        </p:nvSpPr>
        <p:spPr>
          <a:xfrm>
            <a:off x="2113306" y="2338076"/>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83" name="Google Shape;2983;p77"/>
          <p:cNvSpPr/>
          <p:nvPr/>
        </p:nvSpPr>
        <p:spPr>
          <a:xfrm>
            <a:off x="2190235" y="2338074"/>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84" name="Google Shape;2984;p77"/>
          <p:cNvSpPr/>
          <p:nvPr/>
        </p:nvSpPr>
        <p:spPr>
          <a:xfrm>
            <a:off x="2267164" y="2338074"/>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85" name="Google Shape;2985;p77"/>
          <p:cNvSpPr/>
          <p:nvPr/>
        </p:nvSpPr>
        <p:spPr>
          <a:xfrm>
            <a:off x="2344093" y="2338074"/>
            <a:ext cx="69000" cy="567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86" name="Google Shape;2986;p77"/>
          <p:cNvSpPr/>
          <p:nvPr/>
        </p:nvSpPr>
        <p:spPr>
          <a:xfrm>
            <a:off x="2421022" y="2338072"/>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87" name="Google Shape;2987;p77"/>
          <p:cNvSpPr/>
          <p:nvPr/>
        </p:nvSpPr>
        <p:spPr>
          <a:xfrm>
            <a:off x="1728660" y="2272865"/>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88" name="Google Shape;2988;p77"/>
          <p:cNvSpPr/>
          <p:nvPr/>
        </p:nvSpPr>
        <p:spPr>
          <a:xfrm>
            <a:off x="1805589" y="227286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89" name="Google Shape;2989;p77"/>
          <p:cNvSpPr/>
          <p:nvPr/>
        </p:nvSpPr>
        <p:spPr>
          <a:xfrm>
            <a:off x="1882518" y="2272864"/>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90" name="Google Shape;2990;p77"/>
          <p:cNvSpPr/>
          <p:nvPr/>
        </p:nvSpPr>
        <p:spPr>
          <a:xfrm>
            <a:off x="1959447" y="2272864"/>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91" name="Google Shape;2991;p77"/>
          <p:cNvSpPr/>
          <p:nvPr/>
        </p:nvSpPr>
        <p:spPr>
          <a:xfrm>
            <a:off x="2036376" y="2272864"/>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92" name="Google Shape;2992;p77"/>
          <p:cNvSpPr/>
          <p:nvPr/>
        </p:nvSpPr>
        <p:spPr>
          <a:xfrm>
            <a:off x="2113306" y="2272864"/>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93" name="Google Shape;2993;p77"/>
          <p:cNvSpPr/>
          <p:nvPr/>
        </p:nvSpPr>
        <p:spPr>
          <a:xfrm>
            <a:off x="2190235" y="2272862"/>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94" name="Google Shape;2994;p77"/>
          <p:cNvSpPr/>
          <p:nvPr/>
        </p:nvSpPr>
        <p:spPr>
          <a:xfrm>
            <a:off x="2267164" y="2272862"/>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95" name="Google Shape;2995;p77"/>
          <p:cNvSpPr/>
          <p:nvPr/>
        </p:nvSpPr>
        <p:spPr>
          <a:xfrm>
            <a:off x="2344093" y="2272862"/>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96" name="Google Shape;2996;p77"/>
          <p:cNvSpPr/>
          <p:nvPr/>
        </p:nvSpPr>
        <p:spPr>
          <a:xfrm>
            <a:off x="2421022" y="227286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97" name="Google Shape;2997;p77"/>
          <p:cNvSpPr/>
          <p:nvPr/>
        </p:nvSpPr>
        <p:spPr>
          <a:xfrm>
            <a:off x="2497943" y="2272864"/>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98" name="Google Shape;2998;p77"/>
          <p:cNvSpPr/>
          <p:nvPr/>
        </p:nvSpPr>
        <p:spPr>
          <a:xfrm>
            <a:off x="2574872" y="2272864"/>
            <a:ext cx="69000" cy="567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99" name="Google Shape;2999;p77"/>
          <p:cNvSpPr/>
          <p:nvPr/>
        </p:nvSpPr>
        <p:spPr>
          <a:xfrm>
            <a:off x="2651801" y="2272862"/>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00" name="Google Shape;3000;p77"/>
          <p:cNvSpPr/>
          <p:nvPr/>
        </p:nvSpPr>
        <p:spPr>
          <a:xfrm>
            <a:off x="2728731" y="2272862"/>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01" name="Google Shape;3001;p77"/>
          <p:cNvSpPr/>
          <p:nvPr/>
        </p:nvSpPr>
        <p:spPr>
          <a:xfrm>
            <a:off x="2805660" y="2272862"/>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02" name="Google Shape;3002;p77"/>
          <p:cNvSpPr/>
          <p:nvPr/>
        </p:nvSpPr>
        <p:spPr>
          <a:xfrm>
            <a:off x="2882589" y="227286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03" name="Google Shape;3003;p77"/>
          <p:cNvSpPr/>
          <p:nvPr/>
        </p:nvSpPr>
        <p:spPr>
          <a:xfrm>
            <a:off x="295150" y="2866300"/>
            <a:ext cx="1056900" cy="178200"/>
          </a:xfrm>
          <a:prstGeom prst="rect">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900">
                <a:solidFill>
                  <a:srgbClr val="B7B7B7"/>
                </a:solidFill>
              </a:rPr>
              <a:t>Refine Operation</a:t>
            </a:r>
            <a:endParaRPr i="1" sz="900">
              <a:solidFill>
                <a:srgbClr val="B7B7B7"/>
              </a:solidFill>
            </a:endParaRPr>
          </a:p>
        </p:txBody>
      </p:sp>
      <p:sp>
        <p:nvSpPr>
          <p:cNvPr id="3004" name="Google Shape;3004;p77"/>
          <p:cNvSpPr/>
          <p:nvPr/>
        </p:nvSpPr>
        <p:spPr>
          <a:xfrm>
            <a:off x="389650" y="3350188"/>
            <a:ext cx="867900" cy="5727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5" name="Google Shape;3005;p77"/>
          <p:cNvSpPr/>
          <p:nvPr/>
        </p:nvSpPr>
        <p:spPr>
          <a:xfrm>
            <a:off x="415035" y="3765115"/>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06" name="Google Shape;3006;p77"/>
          <p:cNvSpPr/>
          <p:nvPr/>
        </p:nvSpPr>
        <p:spPr>
          <a:xfrm>
            <a:off x="491964" y="376511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07" name="Google Shape;3007;p77"/>
          <p:cNvSpPr/>
          <p:nvPr/>
        </p:nvSpPr>
        <p:spPr>
          <a:xfrm>
            <a:off x="568893" y="3765114"/>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08" name="Google Shape;3008;p77"/>
          <p:cNvSpPr/>
          <p:nvPr/>
        </p:nvSpPr>
        <p:spPr>
          <a:xfrm>
            <a:off x="645822" y="3765114"/>
            <a:ext cx="69000" cy="567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09" name="Google Shape;3009;p77"/>
          <p:cNvSpPr/>
          <p:nvPr/>
        </p:nvSpPr>
        <p:spPr>
          <a:xfrm>
            <a:off x="722751" y="3765114"/>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10" name="Google Shape;3010;p77"/>
          <p:cNvSpPr/>
          <p:nvPr/>
        </p:nvSpPr>
        <p:spPr>
          <a:xfrm>
            <a:off x="799681" y="3765114"/>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11" name="Google Shape;3011;p77"/>
          <p:cNvSpPr/>
          <p:nvPr/>
        </p:nvSpPr>
        <p:spPr>
          <a:xfrm>
            <a:off x="876610" y="3765112"/>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12" name="Google Shape;3012;p77"/>
          <p:cNvSpPr/>
          <p:nvPr/>
        </p:nvSpPr>
        <p:spPr>
          <a:xfrm>
            <a:off x="953539" y="3765112"/>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13" name="Google Shape;3013;p77"/>
          <p:cNvSpPr/>
          <p:nvPr/>
        </p:nvSpPr>
        <p:spPr>
          <a:xfrm>
            <a:off x="1030468" y="3765112"/>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14" name="Google Shape;3014;p77"/>
          <p:cNvSpPr/>
          <p:nvPr/>
        </p:nvSpPr>
        <p:spPr>
          <a:xfrm>
            <a:off x="1107397" y="376511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15" name="Google Shape;3015;p77"/>
          <p:cNvSpPr/>
          <p:nvPr/>
        </p:nvSpPr>
        <p:spPr>
          <a:xfrm>
            <a:off x="415035" y="3830320"/>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16" name="Google Shape;3016;p77"/>
          <p:cNvSpPr/>
          <p:nvPr/>
        </p:nvSpPr>
        <p:spPr>
          <a:xfrm>
            <a:off x="491964" y="383032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17" name="Google Shape;3017;p77"/>
          <p:cNvSpPr/>
          <p:nvPr/>
        </p:nvSpPr>
        <p:spPr>
          <a:xfrm>
            <a:off x="568893" y="3830318"/>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18" name="Google Shape;3018;p77"/>
          <p:cNvSpPr/>
          <p:nvPr/>
        </p:nvSpPr>
        <p:spPr>
          <a:xfrm>
            <a:off x="645822" y="3830318"/>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19" name="Google Shape;3019;p77"/>
          <p:cNvSpPr/>
          <p:nvPr/>
        </p:nvSpPr>
        <p:spPr>
          <a:xfrm>
            <a:off x="722751" y="3830318"/>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20" name="Google Shape;3020;p77"/>
          <p:cNvSpPr/>
          <p:nvPr/>
        </p:nvSpPr>
        <p:spPr>
          <a:xfrm>
            <a:off x="415035" y="3504290"/>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21" name="Google Shape;3021;p77"/>
          <p:cNvSpPr/>
          <p:nvPr/>
        </p:nvSpPr>
        <p:spPr>
          <a:xfrm>
            <a:off x="491964" y="350429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22" name="Google Shape;3022;p77"/>
          <p:cNvSpPr/>
          <p:nvPr/>
        </p:nvSpPr>
        <p:spPr>
          <a:xfrm>
            <a:off x="568893" y="3504288"/>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23" name="Google Shape;3023;p77"/>
          <p:cNvSpPr/>
          <p:nvPr/>
        </p:nvSpPr>
        <p:spPr>
          <a:xfrm>
            <a:off x="645822" y="3504288"/>
            <a:ext cx="69000" cy="567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24" name="Google Shape;3024;p77"/>
          <p:cNvSpPr/>
          <p:nvPr/>
        </p:nvSpPr>
        <p:spPr>
          <a:xfrm>
            <a:off x="722751" y="3504288"/>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25" name="Google Shape;3025;p77"/>
          <p:cNvSpPr/>
          <p:nvPr/>
        </p:nvSpPr>
        <p:spPr>
          <a:xfrm>
            <a:off x="799681" y="3504288"/>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26" name="Google Shape;3026;p77"/>
          <p:cNvSpPr/>
          <p:nvPr/>
        </p:nvSpPr>
        <p:spPr>
          <a:xfrm>
            <a:off x="876610" y="3504287"/>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27" name="Google Shape;3027;p77"/>
          <p:cNvSpPr/>
          <p:nvPr/>
        </p:nvSpPr>
        <p:spPr>
          <a:xfrm>
            <a:off x="953539" y="3504287"/>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28" name="Google Shape;3028;p77"/>
          <p:cNvSpPr/>
          <p:nvPr/>
        </p:nvSpPr>
        <p:spPr>
          <a:xfrm>
            <a:off x="1030468" y="3504287"/>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29" name="Google Shape;3029;p77"/>
          <p:cNvSpPr/>
          <p:nvPr/>
        </p:nvSpPr>
        <p:spPr>
          <a:xfrm>
            <a:off x="415035" y="3569495"/>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30" name="Google Shape;3030;p77"/>
          <p:cNvSpPr/>
          <p:nvPr/>
        </p:nvSpPr>
        <p:spPr>
          <a:xfrm>
            <a:off x="491964" y="356949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31" name="Google Shape;3031;p77"/>
          <p:cNvSpPr/>
          <p:nvPr/>
        </p:nvSpPr>
        <p:spPr>
          <a:xfrm>
            <a:off x="568893" y="3569493"/>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32" name="Google Shape;3032;p77"/>
          <p:cNvSpPr/>
          <p:nvPr/>
        </p:nvSpPr>
        <p:spPr>
          <a:xfrm>
            <a:off x="645822" y="3569493"/>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33" name="Google Shape;3033;p77"/>
          <p:cNvSpPr/>
          <p:nvPr/>
        </p:nvSpPr>
        <p:spPr>
          <a:xfrm>
            <a:off x="722751" y="3569493"/>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34" name="Google Shape;3034;p77"/>
          <p:cNvSpPr/>
          <p:nvPr/>
        </p:nvSpPr>
        <p:spPr>
          <a:xfrm>
            <a:off x="415035" y="3634699"/>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35" name="Google Shape;3035;p77"/>
          <p:cNvSpPr/>
          <p:nvPr/>
        </p:nvSpPr>
        <p:spPr>
          <a:xfrm>
            <a:off x="491964" y="3634699"/>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36" name="Google Shape;3036;p77"/>
          <p:cNvSpPr/>
          <p:nvPr/>
        </p:nvSpPr>
        <p:spPr>
          <a:xfrm>
            <a:off x="568893" y="3634697"/>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37" name="Google Shape;3037;p77"/>
          <p:cNvSpPr/>
          <p:nvPr/>
        </p:nvSpPr>
        <p:spPr>
          <a:xfrm>
            <a:off x="645822" y="3634697"/>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38" name="Google Shape;3038;p77"/>
          <p:cNvSpPr/>
          <p:nvPr/>
        </p:nvSpPr>
        <p:spPr>
          <a:xfrm>
            <a:off x="722751" y="3634697"/>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39" name="Google Shape;3039;p77"/>
          <p:cNvSpPr/>
          <p:nvPr/>
        </p:nvSpPr>
        <p:spPr>
          <a:xfrm>
            <a:off x="799681" y="3634697"/>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40" name="Google Shape;3040;p77"/>
          <p:cNvSpPr/>
          <p:nvPr/>
        </p:nvSpPr>
        <p:spPr>
          <a:xfrm>
            <a:off x="876610" y="363469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41" name="Google Shape;3041;p77"/>
          <p:cNvSpPr/>
          <p:nvPr/>
        </p:nvSpPr>
        <p:spPr>
          <a:xfrm>
            <a:off x="953539" y="3634696"/>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42" name="Google Shape;3042;p77"/>
          <p:cNvSpPr/>
          <p:nvPr/>
        </p:nvSpPr>
        <p:spPr>
          <a:xfrm>
            <a:off x="415035" y="3699904"/>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43" name="Google Shape;3043;p77"/>
          <p:cNvSpPr/>
          <p:nvPr/>
        </p:nvSpPr>
        <p:spPr>
          <a:xfrm>
            <a:off x="491964" y="3699904"/>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44" name="Google Shape;3044;p77"/>
          <p:cNvSpPr/>
          <p:nvPr/>
        </p:nvSpPr>
        <p:spPr>
          <a:xfrm>
            <a:off x="568893" y="3699902"/>
            <a:ext cx="69000" cy="567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45" name="Google Shape;3045;p77"/>
          <p:cNvSpPr/>
          <p:nvPr/>
        </p:nvSpPr>
        <p:spPr>
          <a:xfrm>
            <a:off x="645822" y="3699902"/>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46" name="Google Shape;3046;p77"/>
          <p:cNvSpPr/>
          <p:nvPr/>
        </p:nvSpPr>
        <p:spPr>
          <a:xfrm>
            <a:off x="722751" y="3699902"/>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47" name="Google Shape;3047;p77"/>
          <p:cNvSpPr/>
          <p:nvPr/>
        </p:nvSpPr>
        <p:spPr>
          <a:xfrm>
            <a:off x="799681" y="3699902"/>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48" name="Google Shape;3048;p77"/>
          <p:cNvSpPr/>
          <p:nvPr/>
        </p:nvSpPr>
        <p:spPr>
          <a:xfrm>
            <a:off x="876610" y="369990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49" name="Google Shape;3049;p77"/>
          <p:cNvSpPr/>
          <p:nvPr/>
        </p:nvSpPr>
        <p:spPr>
          <a:xfrm>
            <a:off x="953539" y="3699900"/>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50" name="Google Shape;3050;p77"/>
          <p:cNvSpPr/>
          <p:nvPr/>
        </p:nvSpPr>
        <p:spPr>
          <a:xfrm>
            <a:off x="1030468" y="369990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51" name="Google Shape;3051;p77"/>
          <p:cNvSpPr/>
          <p:nvPr/>
        </p:nvSpPr>
        <p:spPr>
          <a:xfrm>
            <a:off x="415035" y="3439072"/>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52" name="Google Shape;3052;p77"/>
          <p:cNvSpPr/>
          <p:nvPr/>
        </p:nvSpPr>
        <p:spPr>
          <a:xfrm>
            <a:off x="491964" y="3439072"/>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53" name="Google Shape;3053;p77"/>
          <p:cNvSpPr/>
          <p:nvPr/>
        </p:nvSpPr>
        <p:spPr>
          <a:xfrm>
            <a:off x="568893" y="3439071"/>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54" name="Google Shape;3054;p77"/>
          <p:cNvSpPr/>
          <p:nvPr/>
        </p:nvSpPr>
        <p:spPr>
          <a:xfrm>
            <a:off x="645822" y="3439071"/>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55" name="Google Shape;3055;p77"/>
          <p:cNvSpPr/>
          <p:nvPr/>
        </p:nvSpPr>
        <p:spPr>
          <a:xfrm>
            <a:off x="722751" y="3439071"/>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56" name="Google Shape;3056;p77"/>
          <p:cNvSpPr/>
          <p:nvPr/>
        </p:nvSpPr>
        <p:spPr>
          <a:xfrm>
            <a:off x="799681" y="3439071"/>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57" name="Google Shape;3057;p77"/>
          <p:cNvSpPr/>
          <p:nvPr/>
        </p:nvSpPr>
        <p:spPr>
          <a:xfrm>
            <a:off x="876610" y="3439069"/>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58" name="Google Shape;3058;p77"/>
          <p:cNvSpPr/>
          <p:nvPr/>
        </p:nvSpPr>
        <p:spPr>
          <a:xfrm>
            <a:off x="953539" y="3439069"/>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59" name="Google Shape;3059;p77"/>
          <p:cNvSpPr/>
          <p:nvPr/>
        </p:nvSpPr>
        <p:spPr>
          <a:xfrm>
            <a:off x="1030468" y="3439069"/>
            <a:ext cx="69000" cy="567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60" name="Google Shape;3060;p77"/>
          <p:cNvSpPr/>
          <p:nvPr/>
        </p:nvSpPr>
        <p:spPr>
          <a:xfrm>
            <a:off x="1107397" y="3439067"/>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61" name="Google Shape;3061;p77"/>
          <p:cNvSpPr/>
          <p:nvPr/>
        </p:nvSpPr>
        <p:spPr>
          <a:xfrm>
            <a:off x="415035" y="3373860"/>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62" name="Google Shape;3062;p77"/>
          <p:cNvSpPr/>
          <p:nvPr/>
        </p:nvSpPr>
        <p:spPr>
          <a:xfrm>
            <a:off x="491964" y="337386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63" name="Google Shape;3063;p77"/>
          <p:cNvSpPr/>
          <p:nvPr/>
        </p:nvSpPr>
        <p:spPr>
          <a:xfrm>
            <a:off x="568893" y="3373859"/>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64" name="Google Shape;3064;p77"/>
          <p:cNvSpPr/>
          <p:nvPr/>
        </p:nvSpPr>
        <p:spPr>
          <a:xfrm>
            <a:off x="645822" y="3373859"/>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65" name="Google Shape;3065;p77"/>
          <p:cNvSpPr/>
          <p:nvPr/>
        </p:nvSpPr>
        <p:spPr>
          <a:xfrm>
            <a:off x="722751" y="3373859"/>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66" name="Google Shape;3066;p77"/>
          <p:cNvSpPr/>
          <p:nvPr/>
        </p:nvSpPr>
        <p:spPr>
          <a:xfrm>
            <a:off x="799681" y="3373859"/>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67" name="Google Shape;3067;p77"/>
          <p:cNvSpPr/>
          <p:nvPr/>
        </p:nvSpPr>
        <p:spPr>
          <a:xfrm>
            <a:off x="876610" y="3373857"/>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68" name="Google Shape;3068;p77"/>
          <p:cNvSpPr/>
          <p:nvPr/>
        </p:nvSpPr>
        <p:spPr>
          <a:xfrm>
            <a:off x="953539" y="3373857"/>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69" name="Google Shape;3069;p77"/>
          <p:cNvSpPr/>
          <p:nvPr/>
        </p:nvSpPr>
        <p:spPr>
          <a:xfrm>
            <a:off x="1030468" y="3373857"/>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70" name="Google Shape;3070;p77"/>
          <p:cNvSpPr/>
          <p:nvPr/>
        </p:nvSpPr>
        <p:spPr>
          <a:xfrm>
            <a:off x="1107397" y="337385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3071" name="Google Shape;3071;p77"/>
          <p:cNvCxnSpPr>
            <a:stCxn id="2868" idx="2"/>
            <a:endCxn id="3003" idx="0"/>
          </p:cNvCxnSpPr>
          <p:nvPr/>
        </p:nvCxnSpPr>
        <p:spPr>
          <a:xfrm flipH="1">
            <a:off x="823525" y="2628201"/>
            <a:ext cx="1519200" cy="238200"/>
          </a:xfrm>
          <a:prstGeom prst="straightConnector1">
            <a:avLst/>
          </a:prstGeom>
          <a:noFill/>
          <a:ln cap="flat" cmpd="sng" w="9525">
            <a:solidFill>
              <a:schemeClr val="dk2"/>
            </a:solidFill>
            <a:prstDash val="solid"/>
            <a:round/>
            <a:headEnd len="med" w="med" type="none"/>
            <a:tailEnd len="med" w="med" type="triangle"/>
          </a:ln>
        </p:spPr>
      </p:cxnSp>
      <p:cxnSp>
        <p:nvCxnSpPr>
          <p:cNvPr id="3072" name="Google Shape;3072;p77"/>
          <p:cNvCxnSpPr>
            <a:stCxn id="3003" idx="2"/>
            <a:endCxn id="3004" idx="0"/>
          </p:cNvCxnSpPr>
          <p:nvPr/>
        </p:nvCxnSpPr>
        <p:spPr>
          <a:xfrm>
            <a:off x="823600" y="3044500"/>
            <a:ext cx="0" cy="305700"/>
          </a:xfrm>
          <a:prstGeom prst="straightConnector1">
            <a:avLst/>
          </a:prstGeom>
          <a:noFill/>
          <a:ln cap="flat" cmpd="sng" w="9525">
            <a:solidFill>
              <a:schemeClr val="dk2"/>
            </a:solidFill>
            <a:prstDash val="solid"/>
            <a:round/>
            <a:headEnd len="med" w="med" type="none"/>
            <a:tailEnd len="med" w="med" type="triangle"/>
          </a:ln>
        </p:spPr>
      </p:cxnSp>
      <p:sp>
        <p:nvSpPr>
          <p:cNvPr id="3073" name="Google Shape;3073;p77"/>
          <p:cNvSpPr/>
          <p:nvPr/>
        </p:nvSpPr>
        <p:spPr>
          <a:xfrm>
            <a:off x="1816975" y="2876900"/>
            <a:ext cx="1083600" cy="178200"/>
          </a:xfrm>
          <a:prstGeom prst="rect">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900">
                <a:solidFill>
                  <a:srgbClr val="B7B7B7"/>
                </a:solidFill>
              </a:rPr>
              <a:t>Refine Operation</a:t>
            </a:r>
            <a:endParaRPr i="1" sz="900">
              <a:solidFill>
                <a:srgbClr val="B7B7B7"/>
              </a:solidFill>
            </a:endParaRPr>
          </a:p>
        </p:txBody>
      </p:sp>
      <p:sp>
        <p:nvSpPr>
          <p:cNvPr id="3074" name="Google Shape;3074;p77"/>
          <p:cNvSpPr/>
          <p:nvPr/>
        </p:nvSpPr>
        <p:spPr>
          <a:xfrm>
            <a:off x="2132425" y="3338700"/>
            <a:ext cx="452700" cy="447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5" name="Google Shape;3075;p77"/>
          <p:cNvSpPr/>
          <p:nvPr/>
        </p:nvSpPr>
        <p:spPr>
          <a:xfrm>
            <a:off x="2157810" y="3492803"/>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76" name="Google Shape;3076;p77"/>
          <p:cNvSpPr/>
          <p:nvPr/>
        </p:nvSpPr>
        <p:spPr>
          <a:xfrm>
            <a:off x="2234739" y="3492803"/>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77" name="Google Shape;3077;p77"/>
          <p:cNvSpPr/>
          <p:nvPr/>
        </p:nvSpPr>
        <p:spPr>
          <a:xfrm>
            <a:off x="2311668" y="3492801"/>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78" name="Google Shape;3078;p77"/>
          <p:cNvSpPr/>
          <p:nvPr/>
        </p:nvSpPr>
        <p:spPr>
          <a:xfrm>
            <a:off x="2388597" y="3492801"/>
            <a:ext cx="69000" cy="567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79" name="Google Shape;3079;p77"/>
          <p:cNvSpPr/>
          <p:nvPr/>
        </p:nvSpPr>
        <p:spPr>
          <a:xfrm>
            <a:off x="2465526" y="3492801"/>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80" name="Google Shape;3080;p77"/>
          <p:cNvSpPr/>
          <p:nvPr/>
        </p:nvSpPr>
        <p:spPr>
          <a:xfrm>
            <a:off x="2157810" y="3558007"/>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81" name="Google Shape;3081;p77"/>
          <p:cNvSpPr/>
          <p:nvPr/>
        </p:nvSpPr>
        <p:spPr>
          <a:xfrm>
            <a:off x="2234739" y="3558007"/>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82" name="Google Shape;3082;p77"/>
          <p:cNvSpPr/>
          <p:nvPr/>
        </p:nvSpPr>
        <p:spPr>
          <a:xfrm>
            <a:off x="2311668" y="3558005"/>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83" name="Google Shape;3083;p77"/>
          <p:cNvSpPr/>
          <p:nvPr/>
        </p:nvSpPr>
        <p:spPr>
          <a:xfrm>
            <a:off x="2388597" y="355800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84" name="Google Shape;3084;p77"/>
          <p:cNvSpPr/>
          <p:nvPr/>
        </p:nvSpPr>
        <p:spPr>
          <a:xfrm>
            <a:off x="2465526" y="3558005"/>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85" name="Google Shape;3085;p77"/>
          <p:cNvSpPr/>
          <p:nvPr/>
        </p:nvSpPr>
        <p:spPr>
          <a:xfrm>
            <a:off x="2157810" y="3623212"/>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86" name="Google Shape;3086;p77"/>
          <p:cNvSpPr/>
          <p:nvPr/>
        </p:nvSpPr>
        <p:spPr>
          <a:xfrm>
            <a:off x="2234739" y="3623212"/>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87" name="Google Shape;3087;p77"/>
          <p:cNvSpPr/>
          <p:nvPr/>
        </p:nvSpPr>
        <p:spPr>
          <a:xfrm>
            <a:off x="2311668" y="362321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88" name="Google Shape;3088;p77"/>
          <p:cNvSpPr/>
          <p:nvPr/>
        </p:nvSpPr>
        <p:spPr>
          <a:xfrm>
            <a:off x="2388597" y="3623210"/>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89" name="Google Shape;3089;p77"/>
          <p:cNvSpPr/>
          <p:nvPr/>
        </p:nvSpPr>
        <p:spPr>
          <a:xfrm>
            <a:off x="2465526" y="362321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90" name="Google Shape;3090;p77"/>
          <p:cNvSpPr/>
          <p:nvPr/>
        </p:nvSpPr>
        <p:spPr>
          <a:xfrm>
            <a:off x="2157810" y="3688416"/>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91" name="Google Shape;3091;p77"/>
          <p:cNvSpPr/>
          <p:nvPr/>
        </p:nvSpPr>
        <p:spPr>
          <a:xfrm>
            <a:off x="2234739" y="368841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92" name="Google Shape;3092;p77"/>
          <p:cNvSpPr/>
          <p:nvPr/>
        </p:nvSpPr>
        <p:spPr>
          <a:xfrm>
            <a:off x="2311668" y="3688414"/>
            <a:ext cx="69000" cy="567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93" name="Google Shape;3093;p77"/>
          <p:cNvSpPr/>
          <p:nvPr/>
        </p:nvSpPr>
        <p:spPr>
          <a:xfrm>
            <a:off x="2388597" y="3688414"/>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94" name="Google Shape;3094;p77"/>
          <p:cNvSpPr/>
          <p:nvPr/>
        </p:nvSpPr>
        <p:spPr>
          <a:xfrm>
            <a:off x="2465526" y="3688414"/>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95" name="Google Shape;3095;p77"/>
          <p:cNvSpPr/>
          <p:nvPr/>
        </p:nvSpPr>
        <p:spPr>
          <a:xfrm>
            <a:off x="2157810" y="3427585"/>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96" name="Google Shape;3096;p77"/>
          <p:cNvSpPr/>
          <p:nvPr/>
        </p:nvSpPr>
        <p:spPr>
          <a:xfrm>
            <a:off x="2234739" y="342758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97" name="Google Shape;3097;p77"/>
          <p:cNvSpPr/>
          <p:nvPr/>
        </p:nvSpPr>
        <p:spPr>
          <a:xfrm>
            <a:off x="2311668" y="3427583"/>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98" name="Google Shape;3098;p77"/>
          <p:cNvSpPr/>
          <p:nvPr/>
        </p:nvSpPr>
        <p:spPr>
          <a:xfrm>
            <a:off x="2388597" y="3427583"/>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99" name="Google Shape;3099;p77"/>
          <p:cNvSpPr/>
          <p:nvPr/>
        </p:nvSpPr>
        <p:spPr>
          <a:xfrm>
            <a:off x="2465526" y="3427583"/>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00" name="Google Shape;3100;p77"/>
          <p:cNvSpPr/>
          <p:nvPr/>
        </p:nvSpPr>
        <p:spPr>
          <a:xfrm>
            <a:off x="2157810" y="3362373"/>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01" name="Google Shape;3101;p77"/>
          <p:cNvSpPr/>
          <p:nvPr/>
        </p:nvSpPr>
        <p:spPr>
          <a:xfrm>
            <a:off x="2234739" y="3362373"/>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02" name="Google Shape;3102;p77"/>
          <p:cNvSpPr/>
          <p:nvPr/>
        </p:nvSpPr>
        <p:spPr>
          <a:xfrm>
            <a:off x="2311668" y="3362371"/>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03" name="Google Shape;3103;p77"/>
          <p:cNvSpPr/>
          <p:nvPr/>
        </p:nvSpPr>
        <p:spPr>
          <a:xfrm>
            <a:off x="2388597" y="3362371"/>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04" name="Google Shape;3104;p77"/>
          <p:cNvSpPr/>
          <p:nvPr/>
        </p:nvSpPr>
        <p:spPr>
          <a:xfrm>
            <a:off x="2465526" y="3362371"/>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3105" name="Google Shape;3105;p77"/>
          <p:cNvCxnSpPr>
            <a:stCxn id="3073" idx="2"/>
            <a:endCxn id="3074" idx="0"/>
          </p:cNvCxnSpPr>
          <p:nvPr/>
        </p:nvCxnSpPr>
        <p:spPr>
          <a:xfrm>
            <a:off x="2358775" y="3055100"/>
            <a:ext cx="0" cy="283500"/>
          </a:xfrm>
          <a:prstGeom prst="straightConnector1">
            <a:avLst/>
          </a:prstGeom>
          <a:noFill/>
          <a:ln cap="flat" cmpd="sng" w="9525">
            <a:solidFill>
              <a:schemeClr val="dk2"/>
            </a:solidFill>
            <a:prstDash val="solid"/>
            <a:round/>
            <a:headEnd len="med" w="med" type="none"/>
            <a:tailEnd len="med" w="med" type="triangle"/>
          </a:ln>
        </p:spPr>
      </p:cxnSp>
      <p:cxnSp>
        <p:nvCxnSpPr>
          <p:cNvPr id="3106" name="Google Shape;3106;p77"/>
          <p:cNvCxnSpPr>
            <a:stCxn id="2868" idx="2"/>
            <a:endCxn id="3073" idx="0"/>
          </p:cNvCxnSpPr>
          <p:nvPr/>
        </p:nvCxnSpPr>
        <p:spPr>
          <a:xfrm>
            <a:off x="2342725" y="2628201"/>
            <a:ext cx="16200" cy="248700"/>
          </a:xfrm>
          <a:prstGeom prst="straightConnector1">
            <a:avLst/>
          </a:prstGeom>
          <a:noFill/>
          <a:ln cap="flat" cmpd="sng" w="9525">
            <a:solidFill>
              <a:schemeClr val="dk2"/>
            </a:solidFill>
            <a:prstDash val="solid"/>
            <a:round/>
            <a:headEnd len="med" w="med" type="none"/>
            <a:tailEnd len="med" w="med" type="triangle"/>
          </a:ln>
        </p:spPr>
      </p:cxnSp>
      <p:sp>
        <p:nvSpPr>
          <p:cNvPr id="3107" name="Google Shape;3107;p77"/>
          <p:cNvSpPr/>
          <p:nvPr/>
        </p:nvSpPr>
        <p:spPr>
          <a:xfrm>
            <a:off x="3112375" y="2876900"/>
            <a:ext cx="1083600" cy="178200"/>
          </a:xfrm>
          <a:prstGeom prst="rect">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900">
                <a:solidFill>
                  <a:srgbClr val="B7B7B7"/>
                </a:solidFill>
              </a:rPr>
              <a:t>Refine Operation</a:t>
            </a:r>
            <a:endParaRPr i="1" sz="900">
              <a:solidFill>
                <a:srgbClr val="B7B7B7"/>
              </a:solidFill>
            </a:endParaRPr>
          </a:p>
        </p:txBody>
      </p:sp>
      <p:cxnSp>
        <p:nvCxnSpPr>
          <p:cNvPr id="3108" name="Google Shape;3108;p77"/>
          <p:cNvCxnSpPr>
            <a:stCxn id="2868" idx="2"/>
            <a:endCxn id="3107" idx="0"/>
          </p:cNvCxnSpPr>
          <p:nvPr/>
        </p:nvCxnSpPr>
        <p:spPr>
          <a:xfrm>
            <a:off x="2342725" y="2628201"/>
            <a:ext cx="1311600" cy="248700"/>
          </a:xfrm>
          <a:prstGeom prst="straightConnector1">
            <a:avLst/>
          </a:prstGeom>
          <a:noFill/>
          <a:ln cap="flat" cmpd="sng" w="9525">
            <a:solidFill>
              <a:schemeClr val="dk2"/>
            </a:solidFill>
            <a:prstDash val="solid"/>
            <a:round/>
            <a:headEnd len="med" w="med" type="none"/>
            <a:tailEnd len="med" w="med" type="triangle"/>
          </a:ln>
        </p:spPr>
      </p:cxnSp>
      <p:sp>
        <p:nvSpPr>
          <p:cNvPr id="3109" name="Google Shape;3109;p77"/>
          <p:cNvSpPr/>
          <p:nvPr/>
        </p:nvSpPr>
        <p:spPr>
          <a:xfrm>
            <a:off x="3014725" y="3306650"/>
            <a:ext cx="1278900" cy="8562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0" name="Google Shape;3110;p77"/>
          <p:cNvSpPr/>
          <p:nvPr/>
        </p:nvSpPr>
        <p:spPr>
          <a:xfrm>
            <a:off x="3040110" y="3788103"/>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11" name="Google Shape;3111;p77"/>
          <p:cNvSpPr/>
          <p:nvPr/>
        </p:nvSpPr>
        <p:spPr>
          <a:xfrm>
            <a:off x="3117039" y="3788103"/>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12" name="Google Shape;3112;p77"/>
          <p:cNvSpPr/>
          <p:nvPr/>
        </p:nvSpPr>
        <p:spPr>
          <a:xfrm>
            <a:off x="3193968" y="3788101"/>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13" name="Google Shape;3113;p77"/>
          <p:cNvSpPr/>
          <p:nvPr/>
        </p:nvSpPr>
        <p:spPr>
          <a:xfrm>
            <a:off x="3270897" y="3788101"/>
            <a:ext cx="69000" cy="567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14" name="Google Shape;3114;p77"/>
          <p:cNvSpPr/>
          <p:nvPr/>
        </p:nvSpPr>
        <p:spPr>
          <a:xfrm>
            <a:off x="3347826" y="3788101"/>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15" name="Google Shape;3115;p77"/>
          <p:cNvSpPr/>
          <p:nvPr/>
        </p:nvSpPr>
        <p:spPr>
          <a:xfrm>
            <a:off x="3424756" y="3788101"/>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16" name="Google Shape;3116;p77"/>
          <p:cNvSpPr/>
          <p:nvPr/>
        </p:nvSpPr>
        <p:spPr>
          <a:xfrm>
            <a:off x="3501685" y="378810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17" name="Google Shape;3117;p77"/>
          <p:cNvSpPr/>
          <p:nvPr/>
        </p:nvSpPr>
        <p:spPr>
          <a:xfrm>
            <a:off x="3578614" y="3788100"/>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18" name="Google Shape;3118;p77"/>
          <p:cNvSpPr/>
          <p:nvPr/>
        </p:nvSpPr>
        <p:spPr>
          <a:xfrm>
            <a:off x="3655543" y="3788100"/>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19" name="Google Shape;3119;p77"/>
          <p:cNvSpPr/>
          <p:nvPr/>
        </p:nvSpPr>
        <p:spPr>
          <a:xfrm>
            <a:off x="3732472" y="3788098"/>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20" name="Google Shape;3120;p77"/>
          <p:cNvSpPr/>
          <p:nvPr/>
        </p:nvSpPr>
        <p:spPr>
          <a:xfrm>
            <a:off x="3040110" y="3853307"/>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21" name="Google Shape;3121;p77"/>
          <p:cNvSpPr/>
          <p:nvPr/>
        </p:nvSpPr>
        <p:spPr>
          <a:xfrm>
            <a:off x="3117039" y="3853307"/>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22" name="Google Shape;3122;p77"/>
          <p:cNvSpPr/>
          <p:nvPr/>
        </p:nvSpPr>
        <p:spPr>
          <a:xfrm>
            <a:off x="3193968" y="385330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23" name="Google Shape;3123;p77"/>
          <p:cNvSpPr/>
          <p:nvPr/>
        </p:nvSpPr>
        <p:spPr>
          <a:xfrm>
            <a:off x="3270897" y="385330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24" name="Google Shape;3124;p77"/>
          <p:cNvSpPr/>
          <p:nvPr/>
        </p:nvSpPr>
        <p:spPr>
          <a:xfrm>
            <a:off x="3347826" y="385330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25" name="Google Shape;3125;p77"/>
          <p:cNvSpPr/>
          <p:nvPr/>
        </p:nvSpPr>
        <p:spPr>
          <a:xfrm>
            <a:off x="3040110" y="3918512"/>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26" name="Google Shape;3126;p77"/>
          <p:cNvSpPr/>
          <p:nvPr/>
        </p:nvSpPr>
        <p:spPr>
          <a:xfrm>
            <a:off x="3117039" y="3918512"/>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27" name="Google Shape;3127;p77"/>
          <p:cNvSpPr/>
          <p:nvPr/>
        </p:nvSpPr>
        <p:spPr>
          <a:xfrm>
            <a:off x="3193968" y="391851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28" name="Google Shape;3128;p77"/>
          <p:cNvSpPr/>
          <p:nvPr/>
        </p:nvSpPr>
        <p:spPr>
          <a:xfrm>
            <a:off x="3270897" y="3918510"/>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29" name="Google Shape;3129;p77"/>
          <p:cNvSpPr/>
          <p:nvPr/>
        </p:nvSpPr>
        <p:spPr>
          <a:xfrm>
            <a:off x="3347826" y="391851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30" name="Google Shape;3130;p77"/>
          <p:cNvSpPr/>
          <p:nvPr/>
        </p:nvSpPr>
        <p:spPr>
          <a:xfrm>
            <a:off x="3424756" y="3918510"/>
            <a:ext cx="69000" cy="567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31" name="Google Shape;3131;p77"/>
          <p:cNvSpPr/>
          <p:nvPr/>
        </p:nvSpPr>
        <p:spPr>
          <a:xfrm>
            <a:off x="3501685" y="3918509"/>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32" name="Google Shape;3132;p77"/>
          <p:cNvSpPr/>
          <p:nvPr/>
        </p:nvSpPr>
        <p:spPr>
          <a:xfrm>
            <a:off x="3040110" y="3983716"/>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33" name="Google Shape;3133;p77"/>
          <p:cNvSpPr/>
          <p:nvPr/>
        </p:nvSpPr>
        <p:spPr>
          <a:xfrm>
            <a:off x="3117039" y="398371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34" name="Google Shape;3134;p77"/>
          <p:cNvSpPr/>
          <p:nvPr/>
        </p:nvSpPr>
        <p:spPr>
          <a:xfrm>
            <a:off x="3193968" y="398371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35" name="Google Shape;3135;p77"/>
          <p:cNvSpPr/>
          <p:nvPr/>
        </p:nvSpPr>
        <p:spPr>
          <a:xfrm>
            <a:off x="3270897" y="3983715"/>
            <a:ext cx="69000" cy="567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36" name="Google Shape;3136;p77"/>
          <p:cNvSpPr/>
          <p:nvPr/>
        </p:nvSpPr>
        <p:spPr>
          <a:xfrm>
            <a:off x="3347826" y="398371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37" name="Google Shape;3137;p77"/>
          <p:cNvSpPr/>
          <p:nvPr/>
        </p:nvSpPr>
        <p:spPr>
          <a:xfrm>
            <a:off x="3424756" y="3983715"/>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38" name="Google Shape;3138;p77"/>
          <p:cNvSpPr/>
          <p:nvPr/>
        </p:nvSpPr>
        <p:spPr>
          <a:xfrm>
            <a:off x="3501685" y="3983713"/>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39" name="Google Shape;3139;p77"/>
          <p:cNvSpPr/>
          <p:nvPr/>
        </p:nvSpPr>
        <p:spPr>
          <a:xfrm>
            <a:off x="3578614" y="3983713"/>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40" name="Google Shape;3140;p77"/>
          <p:cNvSpPr/>
          <p:nvPr/>
        </p:nvSpPr>
        <p:spPr>
          <a:xfrm>
            <a:off x="3655543" y="3983713"/>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41" name="Google Shape;3141;p77"/>
          <p:cNvSpPr/>
          <p:nvPr/>
        </p:nvSpPr>
        <p:spPr>
          <a:xfrm>
            <a:off x="3732472" y="3983711"/>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42" name="Google Shape;3142;p77"/>
          <p:cNvSpPr/>
          <p:nvPr/>
        </p:nvSpPr>
        <p:spPr>
          <a:xfrm>
            <a:off x="3040110" y="3527278"/>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43" name="Google Shape;3143;p77"/>
          <p:cNvSpPr/>
          <p:nvPr/>
        </p:nvSpPr>
        <p:spPr>
          <a:xfrm>
            <a:off x="3117039" y="3527278"/>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44" name="Google Shape;3144;p77"/>
          <p:cNvSpPr/>
          <p:nvPr/>
        </p:nvSpPr>
        <p:spPr>
          <a:xfrm>
            <a:off x="3193968" y="3527276"/>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45" name="Google Shape;3145;p77"/>
          <p:cNvSpPr/>
          <p:nvPr/>
        </p:nvSpPr>
        <p:spPr>
          <a:xfrm>
            <a:off x="3270897" y="3527276"/>
            <a:ext cx="69000" cy="567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46" name="Google Shape;3146;p77"/>
          <p:cNvSpPr/>
          <p:nvPr/>
        </p:nvSpPr>
        <p:spPr>
          <a:xfrm>
            <a:off x="3347826" y="352727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47" name="Google Shape;3147;p77"/>
          <p:cNvSpPr/>
          <p:nvPr/>
        </p:nvSpPr>
        <p:spPr>
          <a:xfrm>
            <a:off x="3424756" y="3527276"/>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48" name="Google Shape;3148;p77"/>
          <p:cNvSpPr/>
          <p:nvPr/>
        </p:nvSpPr>
        <p:spPr>
          <a:xfrm>
            <a:off x="3501685" y="3527274"/>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49" name="Google Shape;3149;p77"/>
          <p:cNvSpPr/>
          <p:nvPr/>
        </p:nvSpPr>
        <p:spPr>
          <a:xfrm>
            <a:off x="3578614" y="3527274"/>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50" name="Google Shape;3150;p77"/>
          <p:cNvSpPr/>
          <p:nvPr/>
        </p:nvSpPr>
        <p:spPr>
          <a:xfrm>
            <a:off x="3655543" y="3527274"/>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51" name="Google Shape;3151;p77"/>
          <p:cNvSpPr/>
          <p:nvPr/>
        </p:nvSpPr>
        <p:spPr>
          <a:xfrm>
            <a:off x="3732472" y="3527273"/>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52" name="Google Shape;3152;p77"/>
          <p:cNvSpPr/>
          <p:nvPr/>
        </p:nvSpPr>
        <p:spPr>
          <a:xfrm>
            <a:off x="3040110" y="3592482"/>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53" name="Google Shape;3153;p77"/>
          <p:cNvSpPr/>
          <p:nvPr/>
        </p:nvSpPr>
        <p:spPr>
          <a:xfrm>
            <a:off x="3117039" y="3592482"/>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54" name="Google Shape;3154;p77"/>
          <p:cNvSpPr/>
          <p:nvPr/>
        </p:nvSpPr>
        <p:spPr>
          <a:xfrm>
            <a:off x="3193968" y="359248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55" name="Google Shape;3155;p77"/>
          <p:cNvSpPr/>
          <p:nvPr/>
        </p:nvSpPr>
        <p:spPr>
          <a:xfrm>
            <a:off x="3270897" y="359248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56" name="Google Shape;3156;p77"/>
          <p:cNvSpPr/>
          <p:nvPr/>
        </p:nvSpPr>
        <p:spPr>
          <a:xfrm>
            <a:off x="3347826" y="359248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57" name="Google Shape;3157;p77"/>
          <p:cNvSpPr/>
          <p:nvPr/>
        </p:nvSpPr>
        <p:spPr>
          <a:xfrm>
            <a:off x="3040110" y="3657687"/>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58" name="Google Shape;3158;p77"/>
          <p:cNvSpPr/>
          <p:nvPr/>
        </p:nvSpPr>
        <p:spPr>
          <a:xfrm>
            <a:off x="3117039" y="3657687"/>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59" name="Google Shape;3159;p77"/>
          <p:cNvSpPr/>
          <p:nvPr/>
        </p:nvSpPr>
        <p:spPr>
          <a:xfrm>
            <a:off x="3193968" y="365768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60" name="Google Shape;3160;p77"/>
          <p:cNvSpPr/>
          <p:nvPr/>
        </p:nvSpPr>
        <p:spPr>
          <a:xfrm>
            <a:off x="3270897" y="3657685"/>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61" name="Google Shape;3161;p77"/>
          <p:cNvSpPr/>
          <p:nvPr/>
        </p:nvSpPr>
        <p:spPr>
          <a:xfrm>
            <a:off x="3347826" y="365768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62" name="Google Shape;3162;p77"/>
          <p:cNvSpPr/>
          <p:nvPr/>
        </p:nvSpPr>
        <p:spPr>
          <a:xfrm>
            <a:off x="3424756" y="365768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63" name="Google Shape;3163;p77"/>
          <p:cNvSpPr/>
          <p:nvPr/>
        </p:nvSpPr>
        <p:spPr>
          <a:xfrm>
            <a:off x="3501685" y="3657683"/>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64" name="Google Shape;3164;p77"/>
          <p:cNvSpPr/>
          <p:nvPr/>
        </p:nvSpPr>
        <p:spPr>
          <a:xfrm>
            <a:off x="3578614" y="3657683"/>
            <a:ext cx="69000" cy="567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65" name="Google Shape;3165;p77"/>
          <p:cNvSpPr/>
          <p:nvPr/>
        </p:nvSpPr>
        <p:spPr>
          <a:xfrm>
            <a:off x="3040110" y="3722891"/>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66" name="Google Shape;3166;p77"/>
          <p:cNvSpPr/>
          <p:nvPr/>
        </p:nvSpPr>
        <p:spPr>
          <a:xfrm>
            <a:off x="3117039" y="3722891"/>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67" name="Google Shape;3167;p77"/>
          <p:cNvSpPr/>
          <p:nvPr/>
        </p:nvSpPr>
        <p:spPr>
          <a:xfrm>
            <a:off x="3193968" y="3722889"/>
            <a:ext cx="69000" cy="567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68" name="Google Shape;3168;p77"/>
          <p:cNvSpPr/>
          <p:nvPr/>
        </p:nvSpPr>
        <p:spPr>
          <a:xfrm>
            <a:off x="3270897" y="3722889"/>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69" name="Google Shape;3169;p77"/>
          <p:cNvSpPr/>
          <p:nvPr/>
        </p:nvSpPr>
        <p:spPr>
          <a:xfrm>
            <a:off x="3347826" y="3722889"/>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70" name="Google Shape;3170;p77"/>
          <p:cNvSpPr/>
          <p:nvPr/>
        </p:nvSpPr>
        <p:spPr>
          <a:xfrm>
            <a:off x="3424756" y="3722889"/>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71" name="Google Shape;3171;p77"/>
          <p:cNvSpPr/>
          <p:nvPr/>
        </p:nvSpPr>
        <p:spPr>
          <a:xfrm>
            <a:off x="3501685" y="3722888"/>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72" name="Google Shape;3172;p77"/>
          <p:cNvSpPr/>
          <p:nvPr/>
        </p:nvSpPr>
        <p:spPr>
          <a:xfrm>
            <a:off x="3578614" y="3722888"/>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73" name="Google Shape;3173;p77"/>
          <p:cNvSpPr/>
          <p:nvPr/>
        </p:nvSpPr>
        <p:spPr>
          <a:xfrm>
            <a:off x="3655543" y="3722888"/>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74" name="Google Shape;3174;p77"/>
          <p:cNvSpPr/>
          <p:nvPr/>
        </p:nvSpPr>
        <p:spPr>
          <a:xfrm>
            <a:off x="3732472" y="372288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75" name="Google Shape;3175;p77"/>
          <p:cNvSpPr/>
          <p:nvPr/>
        </p:nvSpPr>
        <p:spPr>
          <a:xfrm>
            <a:off x="3040110" y="3462060"/>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76" name="Google Shape;3176;p77"/>
          <p:cNvSpPr/>
          <p:nvPr/>
        </p:nvSpPr>
        <p:spPr>
          <a:xfrm>
            <a:off x="3117039" y="346206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77" name="Google Shape;3177;p77"/>
          <p:cNvSpPr/>
          <p:nvPr/>
        </p:nvSpPr>
        <p:spPr>
          <a:xfrm>
            <a:off x="3193968" y="3462058"/>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78" name="Google Shape;3178;p77"/>
          <p:cNvSpPr/>
          <p:nvPr/>
        </p:nvSpPr>
        <p:spPr>
          <a:xfrm>
            <a:off x="3270897" y="3462058"/>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79" name="Google Shape;3179;p77"/>
          <p:cNvSpPr/>
          <p:nvPr/>
        </p:nvSpPr>
        <p:spPr>
          <a:xfrm>
            <a:off x="3347826" y="3462058"/>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80" name="Google Shape;3180;p77"/>
          <p:cNvSpPr/>
          <p:nvPr/>
        </p:nvSpPr>
        <p:spPr>
          <a:xfrm>
            <a:off x="3424756" y="3462058"/>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81" name="Google Shape;3181;p77"/>
          <p:cNvSpPr/>
          <p:nvPr/>
        </p:nvSpPr>
        <p:spPr>
          <a:xfrm>
            <a:off x="3501685" y="346205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82" name="Google Shape;3182;p77"/>
          <p:cNvSpPr/>
          <p:nvPr/>
        </p:nvSpPr>
        <p:spPr>
          <a:xfrm>
            <a:off x="3578614" y="3462056"/>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83" name="Google Shape;3183;p77"/>
          <p:cNvSpPr/>
          <p:nvPr/>
        </p:nvSpPr>
        <p:spPr>
          <a:xfrm>
            <a:off x="3655543" y="3462056"/>
            <a:ext cx="69000" cy="567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84" name="Google Shape;3184;p77"/>
          <p:cNvSpPr/>
          <p:nvPr/>
        </p:nvSpPr>
        <p:spPr>
          <a:xfrm>
            <a:off x="3732472" y="346205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85" name="Google Shape;3185;p77"/>
          <p:cNvSpPr/>
          <p:nvPr/>
        </p:nvSpPr>
        <p:spPr>
          <a:xfrm>
            <a:off x="3040110" y="3396848"/>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86" name="Google Shape;3186;p77"/>
          <p:cNvSpPr/>
          <p:nvPr/>
        </p:nvSpPr>
        <p:spPr>
          <a:xfrm>
            <a:off x="3117039" y="3396848"/>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87" name="Google Shape;3187;p77"/>
          <p:cNvSpPr/>
          <p:nvPr/>
        </p:nvSpPr>
        <p:spPr>
          <a:xfrm>
            <a:off x="3193968" y="339684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88" name="Google Shape;3188;p77"/>
          <p:cNvSpPr/>
          <p:nvPr/>
        </p:nvSpPr>
        <p:spPr>
          <a:xfrm>
            <a:off x="3270897" y="339684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89" name="Google Shape;3189;p77"/>
          <p:cNvSpPr/>
          <p:nvPr/>
        </p:nvSpPr>
        <p:spPr>
          <a:xfrm>
            <a:off x="3347826" y="339684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90" name="Google Shape;3190;p77"/>
          <p:cNvSpPr/>
          <p:nvPr/>
        </p:nvSpPr>
        <p:spPr>
          <a:xfrm>
            <a:off x="3424756" y="339684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91" name="Google Shape;3191;p77"/>
          <p:cNvSpPr/>
          <p:nvPr/>
        </p:nvSpPr>
        <p:spPr>
          <a:xfrm>
            <a:off x="3501685" y="339684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92" name="Google Shape;3192;p77"/>
          <p:cNvSpPr/>
          <p:nvPr/>
        </p:nvSpPr>
        <p:spPr>
          <a:xfrm>
            <a:off x="3578614" y="3396845"/>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93" name="Google Shape;3193;p77"/>
          <p:cNvSpPr/>
          <p:nvPr/>
        </p:nvSpPr>
        <p:spPr>
          <a:xfrm>
            <a:off x="3655543" y="3396845"/>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94" name="Google Shape;3194;p77"/>
          <p:cNvSpPr/>
          <p:nvPr/>
        </p:nvSpPr>
        <p:spPr>
          <a:xfrm>
            <a:off x="3732472" y="3396843"/>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95" name="Google Shape;3195;p77"/>
          <p:cNvSpPr/>
          <p:nvPr/>
        </p:nvSpPr>
        <p:spPr>
          <a:xfrm>
            <a:off x="3809393" y="339684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96" name="Google Shape;3196;p77"/>
          <p:cNvSpPr/>
          <p:nvPr/>
        </p:nvSpPr>
        <p:spPr>
          <a:xfrm>
            <a:off x="3886322" y="3396846"/>
            <a:ext cx="69000" cy="567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97" name="Google Shape;3197;p77"/>
          <p:cNvSpPr/>
          <p:nvPr/>
        </p:nvSpPr>
        <p:spPr>
          <a:xfrm>
            <a:off x="3963251" y="339684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98" name="Google Shape;3198;p77"/>
          <p:cNvSpPr/>
          <p:nvPr/>
        </p:nvSpPr>
        <p:spPr>
          <a:xfrm>
            <a:off x="4040181" y="3396845"/>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99" name="Google Shape;3199;p77"/>
          <p:cNvSpPr/>
          <p:nvPr/>
        </p:nvSpPr>
        <p:spPr>
          <a:xfrm>
            <a:off x="4117110" y="3396845"/>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00" name="Google Shape;3200;p77"/>
          <p:cNvSpPr/>
          <p:nvPr/>
        </p:nvSpPr>
        <p:spPr>
          <a:xfrm>
            <a:off x="4194039" y="3396843"/>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01" name="Google Shape;3201;p77"/>
          <p:cNvSpPr/>
          <p:nvPr/>
        </p:nvSpPr>
        <p:spPr>
          <a:xfrm>
            <a:off x="3040110" y="3331624"/>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02" name="Google Shape;3202;p77"/>
          <p:cNvSpPr/>
          <p:nvPr/>
        </p:nvSpPr>
        <p:spPr>
          <a:xfrm>
            <a:off x="3117039" y="3331624"/>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03" name="Google Shape;3203;p77"/>
          <p:cNvSpPr/>
          <p:nvPr/>
        </p:nvSpPr>
        <p:spPr>
          <a:xfrm>
            <a:off x="3040110" y="4048910"/>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3204" name="Google Shape;3204;p77"/>
          <p:cNvCxnSpPr>
            <a:stCxn id="3107" idx="2"/>
            <a:endCxn id="3109" idx="0"/>
          </p:cNvCxnSpPr>
          <p:nvPr/>
        </p:nvCxnSpPr>
        <p:spPr>
          <a:xfrm>
            <a:off x="3654175" y="3055100"/>
            <a:ext cx="0" cy="251700"/>
          </a:xfrm>
          <a:prstGeom prst="straightConnector1">
            <a:avLst/>
          </a:prstGeom>
          <a:noFill/>
          <a:ln cap="flat" cmpd="sng" w="9525">
            <a:solidFill>
              <a:schemeClr val="dk2"/>
            </a:solidFill>
            <a:prstDash val="solid"/>
            <a:round/>
            <a:headEnd len="med" w="med" type="none"/>
            <a:tailEnd len="med" w="med" type="triangle"/>
          </a:ln>
        </p:spPr>
      </p:cxnSp>
      <p:sp>
        <p:nvSpPr>
          <p:cNvPr id="3205" name="Google Shape;3205;p77"/>
          <p:cNvSpPr/>
          <p:nvPr/>
        </p:nvSpPr>
        <p:spPr>
          <a:xfrm>
            <a:off x="389650" y="4232550"/>
            <a:ext cx="867900" cy="191400"/>
          </a:xfrm>
          <a:prstGeom prst="roundRect">
            <a:avLst>
              <a:gd fmla="val 16667" name="adj"/>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Export </a:t>
            </a:r>
            <a:endParaRPr sz="1200"/>
          </a:p>
        </p:txBody>
      </p:sp>
      <p:cxnSp>
        <p:nvCxnSpPr>
          <p:cNvPr id="3206" name="Google Shape;3206;p77"/>
          <p:cNvCxnSpPr>
            <a:stCxn id="3004" idx="2"/>
            <a:endCxn id="3205" idx="0"/>
          </p:cNvCxnSpPr>
          <p:nvPr/>
        </p:nvCxnSpPr>
        <p:spPr>
          <a:xfrm>
            <a:off x="823600" y="3922888"/>
            <a:ext cx="0" cy="309600"/>
          </a:xfrm>
          <a:prstGeom prst="straightConnector1">
            <a:avLst/>
          </a:prstGeom>
          <a:noFill/>
          <a:ln cap="flat" cmpd="sng" w="9525">
            <a:solidFill>
              <a:schemeClr val="dk2"/>
            </a:solidFill>
            <a:prstDash val="solid"/>
            <a:round/>
            <a:headEnd len="med" w="med" type="none"/>
            <a:tailEnd len="med" w="med" type="triangle"/>
          </a:ln>
        </p:spPr>
      </p:cxnSp>
      <p:sp>
        <p:nvSpPr>
          <p:cNvPr id="3207" name="Google Shape;3207;p77"/>
          <p:cNvSpPr txBox="1"/>
          <p:nvPr>
            <p:ph idx="1" type="body"/>
          </p:nvPr>
        </p:nvSpPr>
        <p:spPr>
          <a:xfrm>
            <a:off x="4832400" y="2207425"/>
            <a:ext cx="3999900" cy="23616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Export refined segments for further downstream analysis, to more specific tools:</a:t>
            </a:r>
            <a:endParaRPr/>
          </a:p>
          <a:p>
            <a:pPr indent="-304800" lvl="1" marL="914400" rtl="0" algn="l">
              <a:spcBef>
                <a:spcPts val="0"/>
              </a:spcBef>
              <a:spcAft>
                <a:spcPts val="0"/>
              </a:spcAft>
              <a:buSzPts val="1200"/>
              <a:buChar char="○"/>
            </a:pPr>
            <a:r>
              <a:rPr lang="en" sz="1200"/>
              <a:t>Pattern mining</a:t>
            </a:r>
            <a:endParaRPr sz="1200"/>
          </a:p>
          <a:p>
            <a:pPr indent="-304800" lvl="1" marL="914400" rtl="0" algn="l">
              <a:spcBef>
                <a:spcPts val="0"/>
              </a:spcBef>
              <a:spcAft>
                <a:spcPts val="0"/>
              </a:spcAft>
              <a:buSzPts val="1200"/>
              <a:buChar char="○"/>
            </a:pPr>
            <a:r>
              <a:rPr lang="en" sz="1200"/>
              <a:t>Clustering</a:t>
            </a:r>
            <a:endParaRPr sz="1200"/>
          </a:p>
        </p:txBody>
      </p:sp>
      <p:grpSp>
        <p:nvGrpSpPr>
          <p:cNvPr id="3208" name="Google Shape;3208;p77"/>
          <p:cNvGrpSpPr/>
          <p:nvPr/>
        </p:nvGrpSpPr>
        <p:grpSpPr>
          <a:xfrm>
            <a:off x="349313" y="4594389"/>
            <a:ext cx="969718" cy="228050"/>
            <a:chOff x="3969150" y="1911428"/>
            <a:chExt cx="548700" cy="157222"/>
          </a:xfrm>
        </p:grpSpPr>
        <p:sp>
          <p:nvSpPr>
            <p:cNvPr id="3209" name="Google Shape;3209;p77"/>
            <p:cNvSpPr txBox="1"/>
            <p:nvPr/>
          </p:nvSpPr>
          <p:spPr>
            <a:xfrm>
              <a:off x="3969150" y="1946850"/>
              <a:ext cx="548700" cy="121800"/>
            </a:xfrm>
            <a:prstGeom prst="rect">
              <a:avLst/>
            </a:prstGeom>
            <a:noFill/>
            <a:ln cap="flat" cmpd="sng" w="9525">
              <a:solidFill>
                <a:srgbClr val="674EA7"/>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i="1" sz="600">
                <a:solidFill>
                  <a:srgbClr val="674EA7"/>
                </a:solidFill>
              </a:endParaRPr>
            </a:p>
          </p:txBody>
        </p:sp>
        <p:sp>
          <p:nvSpPr>
            <p:cNvPr id="3210" name="Google Shape;3210;p77"/>
            <p:cNvSpPr txBox="1"/>
            <p:nvPr/>
          </p:nvSpPr>
          <p:spPr>
            <a:xfrm>
              <a:off x="4017148" y="1911428"/>
              <a:ext cx="452700" cy="12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000">
                  <a:solidFill>
                    <a:srgbClr val="674EA7"/>
                  </a:solidFill>
                </a:rPr>
                <a:t>Technique</a:t>
              </a:r>
              <a:endParaRPr i="1" sz="1000">
                <a:solidFill>
                  <a:srgbClr val="674EA7"/>
                </a:solidFill>
              </a:endParaRPr>
            </a:p>
          </p:txBody>
        </p:sp>
      </p:grpSp>
      <p:cxnSp>
        <p:nvCxnSpPr>
          <p:cNvPr id="3211" name="Google Shape;3211;p77"/>
          <p:cNvCxnSpPr>
            <a:stCxn id="3205" idx="2"/>
            <a:endCxn id="3210" idx="0"/>
          </p:cNvCxnSpPr>
          <p:nvPr/>
        </p:nvCxnSpPr>
        <p:spPr>
          <a:xfrm>
            <a:off x="823600" y="4423950"/>
            <a:ext cx="10500" cy="170400"/>
          </a:xfrm>
          <a:prstGeom prst="straightConnector1">
            <a:avLst/>
          </a:prstGeom>
          <a:noFill/>
          <a:ln cap="flat" cmpd="sng" w="9525">
            <a:solidFill>
              <a:schemeClr val="dk2"/>
            </a:solidFill>
            <a:prstDash val="solid"/>
            <a:round/>
            <a:headEnd len="med" w="med" type="none"/>
            <a:tailEnd len="med" w="med" type="triangle"/>
          </a:ln>
        </p:spPr>
      </p:cxnSp>
      <p:sp>
        <p:nvSpPr>
          <p:cNvPr id="3212" name="Google Shape;3212;p7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213" name="Google Shape;3213;p77"/>
          <p:cNvSpPr/>
          <p:nvPr/>
        </p:nvSpPr>
        <p:spPr>
          <a:xfrm>
            <a:off x="8311149" y="1051292"/>
            <a:ext cx="701100" cy="135600"/>
          </a:xfrm>
          <a:prstGeom prst="roundRect">
            <a:avLst>
              <a:gd fmla="val 16667" name="adj"/>
            </a:avLst>
          </a:prstGeom>
          <a:solidFill>
            <a:srgbClr val="D9D2E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t>Export</a:t>
            </a:r>
            <a:endParaRPr sz="900"/>
          </a:p>
        </p:txBody>
      </p:sp>
      <p:sp>
        <p:nvSpPr>
          <p:cNvPr id="3214" name="Google Shape;3214;p77"/>
          <p:cNvSpPr/>
          <p:nvPr/>
        </p:nvSpPr>
        <p:spPr>
          <a:xfrm>
            <a:off x="8311149" y="898711"/>
            <a:ext cx="701100" cy="135600"/>
          </a:xfrm>
          <a:prstGeom prst="roundRect">
            <a:avLst>
              <a:gd fmla="val 16667" name="adj"/>
            </a:avLst>
          </a:prstGeom>
          <a:solidFill>
            <a:srgbClr val="EFEFE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rgbClr val="B7B7B7"/>
                </a:solidFill>
              </a:rPr>
              <a:t>Abandon</a:t>
            </a:r>
            <a:endParaRPr sz="900">
              <a:solidFill>
                <a:srgbClr val="B7B7B7"/>
              </a:solidFill>
            </a:endParaRPr>
          </a:p>
        </p:txBody>
      </p:sp>
      <p:grpSp>
        <p:nvGrpSpPr>
          <p:cNvPr id="3215" name="Google Shape;3215;p77"/>
          <p:cNvGrpSpPr/>
          <p:nvPr/>
        </p:nvGrpSpPr>
        <p:grpSpPr>
          <a:xfrm>
            <a:off x="6797659" y="328967"/>
            <a:ext cx="510892" cy="347977"/>
            <a:chOff x="1793010" y="2009307"/>
            <a:chExt cx="812100" cy="522567"/>
          </a:xfrm>
        </p:grpSpPr>
        <p:sp>
          <p:nvSpPr>
            <p:cNvPr id="3216" name="Google Shape;3216;p77"/>
            <p:cNvSpPr txBox="1"/>
            <p:nvPr/>
          </p:nvSpPr>
          <p:spPr>
            <a:xfrm>
              <a:off x="1793010" y="2282274"/>
              <a:ext cx="812100" cy="24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rgbClr val="B7B7B7"/>
                  </a:solidFill>
                </a:rPr>
                <a:t>Record </a:t>
              </a:r>
              <a:endParaRPr sz="800">
                <a:solidFill>
                  <a:srgbClr val="B7B7B7"/>
                </a:solidFill>
              </a:endParaRPr>
            </a:p>
          </p:txBody>
        </p:sp>
        <p:pic>
          <p:nvPicPr>
            <p:cNvPr id="3217" name="Google Shape;3217;p77"/>
            <p:cNvPicPr preferRelativeResize="0"/>
            <p:nvPr/>
          </p:nvPicPr>
          <p:blipFill>
            <a:blip r:embed="rId3">
              <a:alphaModFix amt="50000"/>
            </a:blip>
            <a:stretch>
              <a:fillRect/>
            </a:stretch>
          </p:blipFill>
          <p:spPr>
            <a:xfrm>
              <a:off x="1978550" y="2009307"/>
              <a:ext cx="493047" cy="393600"/>
            </a:xfrm>
            <a:prstGeom prst="rect">
              <a:avLst/>
            </a:prstGeom>
            <a:noFill/>
            <a:ln>
              <a:noFill/>
            </a:ln>
          </p:spPr>
        </p:pic>
      </p:grpSp>
      <p:sp>
        <p:nvSpPr>
          <p:cNvPr id="3218" name="Google Shape;3218;p77"/>
          <p:cNvSpPr/>
          <p:nvPr/>
        </p:nvSpPr>
        <p:spPr>
          <a:xfrm>
            <a:off x="8311149" y="746151"/>
            <a:ext cx="701100" cy="135600"/>
          </a:xfrm>
          <a:prstGeom prst="roundRect">
            <a:avLst>
              <a:gd fmla="val 16667" name="adj"/>
            </a:avLst>
          </a:prstGeom>
          <a:solidFill>
            <a:srgbClr val="EFEFE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rgbClr val="B7B7B7"/>
                </a:solidFill>
              </a:rPr>
              <a:t>Conclude</a:t>
            </a:r>
            <a:endParaRPr sz="900">
              <a:solidFill>
                <a:srgbClr val="B7B7B7"/>
              </a:solidFill>
            </a:endParaRPr>
          </a:p>
        </p:txBody>
      </p:sp>
      <p:cxnSp>
        <p:nvCxnSpPr>
          <p:cNvPr id="3219" name="Google Shape;3219;p77"/>
          <p:cNvCxnSpPr>
            <a:stCxn id="3220" idx="3"/>
            <a:endCxn id="3218" idx="1"/>
          </p:cNvCxnSpPr>
          <p:nvPr/>
        </p:nvCxnSpPr>
        <p:spPr>
          <a:xfrm>
            <a:off x="7077248" y="811519"/>
            <a:ext cx="1233900" cy="2400"/>
          </a:xfrm>
          <a:prstGeom prst="straightConnector1">
            <a:avLst/>
          </a:prstGeom>
          <a:noFill/>
          <a:ln cap="flat" cmpd="sng" w="9525">
            <a:solidFill>
              <a:srgbClr val="595959"/>
            </a:solidFill>
            <a:prstDash val="solid"/>
            <a:round/>
            <a:headEnd len="med" w="med" type="none"/>
            <a:tailEnd len="med" w="med" type="triangle"/>
          </a:ln>
        </p:spPr>
      </p:cxnSp>
      <p:cxnSp>
        <p:nvCxnSpPr>
          <p:cNvPr id="3221" name="Google Shape;3221;p77"/>
          <p:cNvCxnSpPr>
            <a:stCxn id="3220" idx="3"/>
            <a:endCxn id="3214" idx="1"/>
          </p:cNvCxnSpPr>
          <p:nvPr/>
        </p:nvCxnSpPr>
        <p:spPr>
          <a:xfrm>
            <a:off x="7077248" y="811519"/>
            <a:ext cx="1233900" cy="155100"/>
          </a:xfrm>
          <a:prstGeom prst="straightConnector1">
            <a:avLst/>
          </a:prstGeom>
          <a:noFill/>
          <a:ln cap="flat" cmpd="sng" w="9525">
            <a:solidFill>
              <a:srgbClr val="595959"/>
            </a:solidFill>
            <a:prstDash val="solid"/>
            <a:round/>
            <a:headEnd len="med" w="med" type="none"/>
            <a:tailEnd len="med" w="med" type="triangle"/>
          </a:ln>
        </p:spPr>
      </p:cxnSp>
      <p:cxnSp>
        <p:nvCxnSpPr>
          <p:cNvPr id="3222" name="Google Shape;3222;p77"/>
          <p:cNvCxnSpPr>
            <a:stCxn id="3220" idx="3"/>
            <a:endCxn id="3213" idx="1"/>
          </p:cNvCxnSpPr>
          <p:nvPr/>
        </p:nvCxnSpPr>
        <p:spPr>
          <a:xfrm>
            <a:off x="7077248" y="811519"/>
            <a:ext cx="1233900" cy="307500"/>
          </a:xfrm>
          <a:prstGeom prst="straightConnector1">
            <a:avLst/>
          </a:prstGeom>
          <a:noFill/>
          <a:ln cap="flat" cmpd="sng" w="9525">
            <a:solidFill>
              <a:srgbClr val="595959"/>
            </a:solidFill>
            <a:prstDash val="solid"/>
            <a:round/>
            <a:headEnd len="med" w="med" type="none"/>
            <a:tailEnd len="med" w="med" type="triangle"/>
          </a:ln>
        </p:spPr>
      </p:cxnSp>
      <p:cxnSp>
        <p:nvCxnSpPr>
          <p:cNvPr id="3223" name="Google Shape;3223;p77"/>
          <p:cNvCxnSpPr>
            <a:stCxn id="3217" idx="1"/>
            <a:endCxn id="3220" idx="0"/>
          </p:cNvCxnSpPr>
          <p:nvPr/>
        </p:nvCxnSpPr>
        <p:spPr>
          <a:xfrm flipH="1">
            <a:off x="6726882" y="460016"/>
            <a:ext cx="187500" cy="283800"/>
          </a:xfrm>
          <a:prstGeom prst="curvedConnector2">
            <a:avLst/>
          </a:prstGeom>
          <a:noFill/>
          <a:ln cap="flat" cmpd="sng" w="9525">
            <a:solidFill>
              <a:srgbClr val="595959"/>
            </a:solidFill>
            <a:prstDash val="solid"/>
            <a:round/>
            <a:headEnd len="med" w="med" type="none"/>
            <a:tailEnd len="med" w="med" type="triangle"/>
          </a:ln>
        </p:spPr>
      </p:cxnSp>
      <p:cxnSp>
        <p:nvCxnSpPr>
          <p:cNvPr id="3224" name="Google Shape;3224;p77"/>
          <p:cNvCxnSpPr>
            <a:stCxn id="3220" idx="3"/>
            <a:endCxn id="3225" idx="2"/>
          </p:cNvCxnSpPr>
          <p:nvPr/>
        </p:nvCxnSpPr>
        <p:spPr>
          <a:xfrm flipH="1" rot="10800000">
            <a:off x="7077248" y="765019"/>
            <a:ext cx="775500" cy="46500"/>
          </a:xfrm>
          <a:prstGeom prst="curvedConnector2">
            <a:avLst/>
          </a:prstGeom>
          <a:noFill/>
          <a:ln cap="flat" cmpd="sng" w="9525">
            <a:solidFill>
              <a:srgbClr val="595959"/>
            </a:solidFill>
            <a:prstDash val="solid"/>
            <a:round/>
            <a:headEnd len="med" w="med" type="none"/>
            <a:tailEnd len="med" w="med" type="triangle"/>
          </a:ln>
        </p:spPr>
      </p:cxnSp>
      <p:grpSp>
        <p:nvGrpSpPr>
          <p:cNvPr id="3226" name="Google Shape;3226;p77"/>
          <p:cNvGrpSpPr/>
          <p:nvPr/>
        </p:nvGrpSpPr>
        <p:grpSpPr>
          <a:xfrm>
            <a:off x="6376646" y="743704"/>
            <a:ext cx="700602" cy="435074"/>
            <a:chOff x="2442250" y="2161138"/>
            <a:chExt cx="751800" cy="527362"/>
          </a:xfrm>
        </p:grpSpPr>
        <p:sp>
          <p:nvSpPr>
            <p:cNvPr id="3220" name="Google Shape;3220;p77"/>
            <p:cNvSpPr/>
            <p:nvPr/>
          </p:nvSpPr>
          <p:spPr>
            <a:xfrm>
              <a:off x="2442250" y="2161138"/>
              <a:ext cx="751800" cy="164400"/>
            </a:xfrm>
            <a:prstGeom prst="roundRect">
              <a:avLst>
                <a:gd fmla="val 16667" name="adj"/>
              </a:avLst>
            </a:prstGeom>
            <a:solidFill>
              <a:srgbClr val="EFEFE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rgbClr val="B7B7B7"/>
                  </a:solidFill>
                </a:rPr>
                <a:t>View </a:t>
              </a:r>
              <a:endParaRPr sz="900">
                <a:solidFill>
                  <a:srgbClr val="B7B7B7"/>
                </a:solidFill>
              </a:endParaRPr>
            </a:p>
          </p:txBody>
        </p:sp>
        <p:sp>
          <p:nvSpPr>
            <p:cNvPr id="3227" name="Google Shape;3227;p77"/>
            <p:cNvSpPr/>
            <p:nvPr/>
          </p:nvSpPr>
          <p:spPr>
            <a:xfrm>
              <a:off x="2442325" y="2329150"/>
              <a:ext cx="751500" cy="1233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600">
                  <a:solidFill>
                    <a:srgbClr val="B7B7B7"/>
                  </a:solidFill>
                </a:rPr>
                <a:t>Segment</a:t>
              </a:r>
              <a:endParaRPr i="1" sz="600">
                <a:solidFill>
                  <a:srgbClr val="B7B7B7"/>
                </a:solidFill>
              </a:endParaRPr>
            </a:p>
          </p:txBody>
        </p:sp>
        <p:sp>
          <p:nvSpPr>
            <p:cNvPr id="3228" name="Google Shape;3228;p77"/>
            <p:cNvSpPr/>
            <p:nvPr/>
          </p:nvSpPr>
          <p:spPr>
            <a:xfrm>
              <a:off x="2442325" y="2452450"/>
              <a:ext cx="751500" cy="1233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600">
                  <a:solidFill>
                    <a:srgbClr val="B7B7B7"/>
                  </a:solidFill>
                </a:rPr>
                <a:t>Sequences</a:t>
              </a:r>
              <a:endParaRPr i="1" sz="600">
                <a:solidFill>
                  <a:srgbClr val="B7B7B7"/>
                </a:solidFill>
              </a:endParaRPr>
            </a:p>
          </p:txBody>
        </p:sp>
        <p:sp>
          <p:nvSpPr>
            <p:cNvPr id="3229" name="Google Shape;3229;p77"/>
            <p:cNvSpPr/>
            <p:nvPr/>
          </p:nvSpPr>
          <p:spPr>
            <a:xfrm>
              <a:off x="2442325" y="2565200"/>
              <a:ext cx="751500" cy="1233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600">
                  <a:solidFill>
                    <a:srgbClr val="B7B7B7"/>
                  </a:solidFill>
                </a:rPr>
                <a:t>Actions</a:t>
              </a:r>
              <a:endParaRPr i="1" sz="600">
                <a:solidFill>
                  <a:srgbClr val="B7B7B7"/>
                </a:solidFill>
              </a:endParaRPr>
            </a:p>
          </p:txBody>
        </p:sp>
      </p:grpSp>
      <p:grpSp>
        <p:nvGrpSpPr>
          <p:cNvPr id="3230" name="Google Shape;3230;p77"/>
          <p:cNvGrpSpPr/>
          <p:nvPr/>
        </p:nvGrpSpPr>
        <p:grpSpPr>
          <a:xfrm>
            <a:off x="7502597" y="329981"/>
            <a:ext cx="700602" cy="435074"/>
            <a:chOff x="2442250" y="2161138"/>
            <a:chExt cx="751800" cy="527362"/>
          </a:xfrm>
        </p:grpSpPr>
        <p:sp>
          <p:nvSpPr>
            <p:cNvPr id="3231" name="Google Shape;3231;p77"/>
            <p:cNvSpPr/>
            <p:nvPr/>
          </p:nvSpPr>
          <p:spPr>
            <a:xfrm>
              <a:off x="2442250" y="2161138"/>
              <a:ext cx="751800" cy="164400"/>
            </a:xfrm>
            <a:prstGeom prst="roundRect">
              <a:avLst>
                <a:gd fmla="val 16667" name="adj"/>
              </a:avLst>
            </a:prstGeom>
            <a:solidFill>
              <a:srgbClr val="EFEFE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rgbClr val="B7B7B7"/>
                  </a:solidFill>
                </a:rPr>
                <a:t>Refine </a:t>
              </a:r>
              <a:endParaRPr sz="900">
                <a:solidFill>
                  <a:srgbClr val="B7B7B7"/>
                </a:solidFill>
              </a:endParaRPr>
            </a:p>
          </p:txBody>
        </p:sp>
        <p:sp>
          <p:nvSpPr>
            <p:cNvPr id="3232" name="Google Shape;3232;p77"/>
            <p:cNvSpPr/>
            <p:nvPr/>
          </p:nvSpPr>
          <p:spPr>
            <a:xfrm>
              <a:off x="2442325" y="2329150"/>
              <a:ext cx="751500" cy="1233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600">
                  <a:solidFill>
                    <a:srgbClr val="B7B7B7"/>
                  </a:solidFill>
                </a:rPr>
                <a:t>Filter</a:t>
              </a:r>
              <a:endParaRPr i="1" sz="600">
                <a:solidFill>
                  <a:srgbClr val="B7B7B7"/>
                </a:solidFill>
              </a:endParaRPr>
            </a:p>
          </p:txBody>
        </p:sp>
        <p:sp>
          <p:nvSpPr>
            <p:cNvPr id="3233" name="Google Shape;3233;p77"/>
            <p:cNvSpPr/>
            <p:nvPr/>
          </p:nvSpPr>
          <p:spPr>
            <a:xfrm>
              <a:off x="2442325" y="2452450"/>
              <a:ext cx="751500" cy="1233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600">
                  <a:solidFill>
                    <a:srgbClr val="B7B7B7"/>
                  </a:solidFill>
                </a:rPr>
                <a:t>Partition</a:t>
              </a:r>
              <a:endParaRPr i="1" sz="600">
                <a:solidFill>
                  <a:srgbClr val="B7B7B7"/>
                </a:solidFill>
              </a:endParaRPr>
            </a:p>
          </p:txBody>
        </p:sp>
        <p:sp>
          <p:nvSpPr>
            <p:cNvPr id="3225" name="Google Shape;3225;p77"/>
            <p:cNvSpPr/>
            <p:nvPr/>
          </p:nvSpPr>
          <p:spPr>
            <a:xfrm>
              <a:off x="2442325" y="2565200"/>
              <a:ext cx="751500" cy="1233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600">
                  <a:solidFill>
                    <a:srgbClr val="B7B7B7"/>
                  </a:solidFill>
                </a:rPr>
                <a:t>Transform</a:t>
              </a:r>
              <a:endParaRPr i="1" sz="600">
                <a:solidFill>
                  <a:srgbClr val="B7B7B7"/>
                </a:solidFill>
              </a:endParaRPr>
            </a:p>
          </p:txBody>
        </p:sp>
      </p:grpSp>
      <p:cxnSp>
        <p:nvCxnSpPr>
          <p:cNvPr id="3234" name="Google Shape;3234;p77"/>
          <p:cNvCxnSpPr/>
          <p:nvPr/>
        </p:nvCxnSpPr>
        <p:spPr>
          <a:xfrm flipH="1" rot="5400000">
            <a:off x="7460657" y="-62345"/>
            <a:ext cx="900" cy="783600"/>
          </a:xfrm>
          <a:prstGeom prst="curvedConnector3">
            <a:avLst>
              <a:gd fmla="val 19942288" name="adj1"/>
            </a:avLst>
          </a:prstGeom>
          <a:noFill/>
          <a:ln cap="flat" cmpd="sng" w="9525">
            <a:solidFill>
              <a:srgbClr val="595959"/>
            </a:solidFill>
            <a:prstDash val="solid"/>
            <a:round/>
            <a:headEnd len="med" w="med" type="none"/>
            <a:tailEnd len="med" w="med" type="triangle"/>
          </a:ln>
        </p:spPr>
      </p:cxnSp>
      <p:sp>
        <p:nvSpPr>
          <p:cNvPr id="3235" name="Google Shape;3235;p77"/>
          <p:cNvSpPr txBox="1"/>
          <p:nvPr>
            <p:ph type="title"/>
          </p:nvPr>
        </p:nvSpPr>
        <p:spPr>
          <a:xfrm>
            <a:off x="311700" y="445025"/>
            <a:ext cx="5496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t>High-Level Segmentifier Analysis Model</a:t>
            </a:r>
            <a:endParaRPr sz="22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42"/>
          <p:cNvSpPr txBox="1"/>
          <p:nvPr>
            <p:ph type="title"/>
          </p:nvPr>
        </p:nvSpPr>
        <p:spPr>
          <a:xfrm>
            <a:off x="311700" y="445025"/>
            <a:ext cx="4115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t>E-commerce</a:t>
            </a:r>
            <a:endParaRPr sz="2800"/>
          </a:p>
        </p:txBody>
      </p:sp>
      <p:sp>
        <p:nvSpPr>
          <p:cNvPr id="190" name="Google Shape;190;p42"/>
          <p:cNvSpPr txBox="1"/>
          <p:nvPr>
            <p:ph idx="1" type="body"/>
          </p:nvPr>
        </p:nvSpPr>
        <p:spPr>
          <a:xfrm>
            <a:off x="311700" y="1437175"/>
            <a:ext cx="3893400" cy="25275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Build mobile apps for large e-commerce companies</a:t>
            </a:r>
            <a:endParaRPr sz="1600"/>
          </a:p>
          <a:p>
            <a:pPr indent="-330200" lvl="0" marL="457200" rtl="0" algn="l">
              <a:spcBef>
                <a:spcPts val="0"/>
              </a:spcBef>
              <a:spcAft>
                <a:spcPts val="0"/>
              </a:spcAft>
              <a:buSzPts val="1600"/>
              <a:buChar char="●"/>
            </a:pPr>
            <a:r>
              <a:rPr lang="en" sz="1600"/>
              <a:t>Understand the importance of good websites for revenue</a:t>
            </a:r>
            <a:endParaRPr sz="1600"/>
          </a:p>
          <a:p>
            <a:pPr indent="0" lvl="0" marL="457200" marR="0" rtl="0" algn="l">
              <a:lnSpc>
                <a:spcPct val="115000"/>
              </a:lnSpc>
              <a:spcBef>
                <a:spcPts val="1600"/>
              </a:spcBef>
              <a:spcAft>
                <a:spcPts val="1600"/>
              </a:spcAft>
              <a:buNone/>
            </a:pPr>
            <a:r>
              <a:t/>
            </a:r>
            <a:endParaRPr b="1" sz="1600"/>
          </a:p>
        </p:txBody>
      </p:sp>
      <p:sp>
        <p:nvSpPr>
          <p:cNvPr id="191" name="Google Shape;191;p4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92" name="Google Shape;192;p42"/>
          <p:cNvSpPr txBox="1"/>
          <p:nvPr>
            <p:ph idx="1" type="body"/>
          </p:nvPr>
        </p:nvSpPr>
        <p:spPr>
          <a:xfrm>
            <a:off x="702400" y="4130150"/>
            <a:ext cx="3893400" cy="158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i="1" sz="1600"/>
          </a:p>
          <a:p>
            <a:pPr indent="0" lvl="0" marL="0" rtl="0" algn="l">
              <a:spcBef>
                <a:spcPts val="1600"/>
              </a:spcBef>
              <a:spcAft>
                <a:spcPts val="1600"/>
              </a:spcAft>
              <a:buNone/>
            </a:pPr>
            <a:r>
              <a:t/>
            </a:r>
            <a:endParaRPr sz="1600"/>
          </a:p>
        </p:txBody>
      </p:sp>
      <p:sp>
        <p:nvSpPr>
          <p:cNvPr id="193" name="Google Shape;193;p42"/>
          <p:cNvSpPr txBox="1"/>
          <p:nvPr>
            <p:ph idx="1" type="body"/>
          </p:nvPr>
        </p:nvSpPr>
        <p:spPr>
          <a:xfrm>
            <a:off x="4832400" y="1437175"/>
            <a:ext cx="4115100" cy="31317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b="1" lang="en" sz="1600"/>
              <a:t>Increase traffic </a:t>
            </a:r>
            <a:endParaRPr b="1" sz="1600"/>
          </a:p>
          <a:p>
            <a:pPr indent="-317500" lvl="1" marL="914400" rtl="0" algn="l">
              <a:spcBef>
                <a:spcPts val="0"/>
              </a:spcBef>
              <a:spcAft>
                <a:spcPts val="0"/>
              </a:spcAft>
              <a:buSzPts val="1400"/>
              <a:buChar char="○"/>
            </a:pPr>
            <a:r>
              <a:rPr lang="en"/>
              <a:t>number of users on a site</a:t>
            </a:r>
            <a:endParaRPr/>
          </a:p>
          <a:p>
            <a:pPr indent="-330200" lvl="0" marL="457200" rtl="0" algn="l">
              <a:spcBef>
                <a:spcPts val="0"/>
              </a:spcBef>
              <a:spcAft>
                <a:spcPts val="0"/>
              </a:spcAft>
              <a:buSzPts val="1600"/>
              <a:buChar char="●"/>
            </a:pPr>
            <a:r>
              <a:rPr b="1" lang="en" sz="1600"/>
              <a:t>Reduce abandonment </a:t>
            </a:r>
            <a:endParaRPr b="1" sz="1600"/>
          </a:p>
          <a:p>
            <a:pPr indent="-317500" lvl="1" marL="914400" rtl="0" algn="l">
              <a:spcBef>
                <a:spcPts val="0"/>
              </a:spcBef>
              <a:spcAft>
                <a:spcPts val="0"/>
              </a:spcAft>
              <a:buSzPts val="1400"/>
              <a:buChar char="○"/>
            </a:pPr>
            <a:r>
              <a:rPr lang="en"/>
              <a:t>number of users leaving the site</a:t>
            </a:r>
            <a:endParaRPr/>
          </a:p>
          <a:p>
            <a:pPr indent="-330200" lvl="0" marL="457200" rtl="0" algn="l">
              <a:spcBef>
                <a:spcPts val="0"/>
              </a:spcBef>
              <a:spcAft>
                <a:spcPts val="0"/>
              </a:spcAft>
              <a:buSzPts val="1600"/>
              <a:buChar char="●"/>
            </a:pPr>
            <a:r>
              <a:rPr b="1" lang="en" sz="1600"/>
              <a:t>Increase consumer engagement </a:t>
            </a:r>
            <a:endParaRPr b="1" sz="1600"/>
          </a:p>
          <a:p>
            <a:pPr indent="-317500" lvl="1" marL="914400" rtl="0" algn="l">
              <a:spcBef>
                <a:spcPts val="0"/>
              </a:spcBef>
              <a:spcAft>
                <a:spcPts val="0"/>
              </a:spcAft>
              <a:buSzPts val="1400"/>
              <a:buChar char="○"/>
            </a:pPr>
            <a:r>
              <a:rPr lang="en"/>
              <a:t>time users spend on the site</a:t>
            </a:r>
            <a:endParaRPr/>
          </a:p>
          <a:p>
            <a:pPr indent="-317500" lvl="1" marL="914400" rtl="0" algn="l">
              <a:spcBef>
                <a:spcPts val="0"/>
              </a:spcBef>
              <a:spcAft>
                <a:spcPts val="0"/>
              </a:spcAft>
              <a:buSzPts val="1400"/>
              <a:buChar char="○"/>
            </a:pPr>
            <a:r>
              <a:rPr lang="en"/>
              <a:t>chances that a user returns to the site</a:t>
            </a:r>
            <a:endParaRPr/>
          </a:p>
          <a:p>
            <a:pPr indent="-330200" lvl="0" marL="457200" rtl="0" algn="l">
              <a:spcBef>
                <a:spcPts val="0"/>
              </a:spcBef>
              <a:spcAft>
                <a:spcPts val="0"/>
              </a:spcAft>
              <a:buSzPts val="1600"/>
              <a:buChar char="●"/>
            </a:pPr>
            <a:r>
              <a:rPr b="1" lang="en" sz="1600"/>
              <a:t>Increase conversion rate</a:t>
            </a:r>
            <a:endParaRPr b="1" sz="1600"/>
          </a:p>
          <a:p>
            <a:pPr indent="-317500" lvl="1" marL="914400" rtl="0" algn="l">
              <a:spcBef>
                <a:spcPts val="0"/>
              </a:spcBef>
              <a:spcAft>
                <a:spcPts val="0"/>
              </a:spcAft>
              <a:buSzPts val="1400"/>
              <a:buChar char="○"/>
            </a:pPr>
            <a:r>
              <a:rPr lang="en"/>
              <a:t>odds a user purchases</a:t>
            </a:r>
            <a:endParaRPr/>
          </a:p>
        </p:txBody>
      </p:sp>
      <p:sp>
        <p:nvSpPr>
          <p:cNvPr id="194" name="Google Shape;194;p42"/>
          <p:cNvSpPr txBox="1"/>
          <p:nvPr>
            <p:ph type="title"/>
          </p:nvPr>
        </p:nvSpPr>
        <p:spPr>
          <a:xfrm>
            <a:off x="4807500" y="445025"/>
            <a:ext cx="4115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t>Goals</a:t>
            </a:r>
            <a:endParaRPr sz="28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9" name="Shape 3239"/>
        <p:cNvGrpSpPr/>
        <p:nvPr/>
      </p:nvGrpSpPr>
      <p:grpSpPr>
        <a:xfrm>
          <a:off x="0" y="0"/>
          <a:ext cx="0" cy="0"/>
          <a:chOff x="0" y="0"/>
          <a:chExt cx="0" cy="0"/>
        </a:xfrm>
      </p:grpSpPr>
      <p:sp>
        <p:nvSpPr>
          <p:cNvPr id="3240" name="Google Shape;3240;p78"/>
          <p:cNvSpPr/>
          <p:nvPr/>
        </p:nvSpPr>
        <p:spPr>
          <a:xfrm>
            <a:off x="6452848" y="1710980"/>
            <a:ext cx="1040100" cy="267600"/>
          </a:xfrm>
          <a:prstGeom prst="roundRect">
            <a:avLst>
              <a:gd fmla="val 16667"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Conclude</a:t>
            </a:r>
            <a:endParaRPr sz="1200"/>
          </a:p>
        </p:txBody>
      </p:sp>
      <p:sp>
        <p:nvSpPr>
          <p:cNvPr id="3241" name="Google Shape;3241;p78"/>
          <p:cNvSpPr/>
          <p:nvPr/>
        </p:nvSpPr>
        <p:spPr>
          <a:xfrm>
            <a:off x="1703275" y="1465401"/>
            <a:ext cx="1278900" cy="11628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2" name="Google Shape;3242;p78"/>
          <p:cNvSpPr/>
          <p:nvPr/>
        </p:nvSpPr>
        <p:spPr>
          <a:xfrm>
            <a:off x="1728660" y="1946853"/>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43" name="Google Shape;3243;p78"/>
          <p:cNvSpPr/>
          <p:nvPr/>
        </p:nvSpPr>
        <p:spPr>
          <a:xfrm>
            <a:off x="1805589" y="1946853"/>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44" name="Google Shape;3244;p78"/>
          <p:cNvSpPr/>
          <p:nvPr/>
        </p:nvSpPr>
        <p:spPr>
          <a:xfrm>
            <a:off x="1882518" y="1946851"/>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45" name="Google Shape;3245;p78"/>
          <p:cNvSpPr/>
          <p:nvPr/>
        </p:nvSpPr>
        <p:spPr>
          <a:xfrm>
            <a:off x="1959447" y="1946851"/>
            <a:ext cx="69000" cy="567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46" name="Google Shape;3246;p78"/>
          <p:cNvSpPr/>
          <p:nvPr/>
        </p:nvSpPr>
        <p:spPr>
          <a:xfrm>
            <a:off x="2036376" y="1946851"/>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47" name="Google Shape;3247;p78"/>
          <p:cNvSpPr/>
          <p:nvPr/>
        </p:nvSpPr>
        <p:spPr>
          <a:xfrm>
            <a:off x="2113306" y="1946851"/>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48" name="Google Shape;3248;p78"/>
          <p:cNvSpPr/>
          <p:nvPr/>
        </p:nvSpPr>
        <p:spPr>
          <a:xfrm>
            <a:off x="2190235" y="194685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49" name="Google Shape;3249;p78"/>
          <p:cNvSpPr/>
          <p:nvPr/>
        </p:nvSpPr>
        <p:spPr>
          <a:xfrm>
            <a:off x="2267164" y="1946850"/>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50" name="Google Shape;3250;p78"/>
          <p:cNvSpPr/>
          <p:nvPr/>
        </p:nvSpPr>
        <p:spPr>
          <a:xfrm>
            <a:off x="2344093" y="1946850"/>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51" name="Google Shape;3251;p78"/>
          <p:cNvSpPr/>
          <p:nvPr/>
        </p:nvSpPr>
        <p:spPr>
          <a:xfrm>
            <a:off x="2421022" y="1946848"/>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52" name="Google Shape;3252;p78"/>
          <p:cNvSpPr/>
          <p:nvPr/>
        </p:nvSpPr>
        <p:spPr>
          <a:xfrm>
            <a:off x="1728660" y="2012057"/>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53" name="Google Shape;3253;p78"/>
          <p:cNvSpPr/>
          <p:nvPr/>
        </p:nvSpPr>
        <p:spPr>
          <a:xfrm>
            <a:off x="1805589" y="2012057"/>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54" name="Google Shape;3254;p78"/>
          <p:cNvSpPr/>
          <p:nvPr/>
        </p:nvSpPr>
        <p:spPr>
          <a:xfrm>
            <a:off x="1882518" y="201205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55" name="Google Shape;3255;p78"/>
          <p:cNvSpPr/>
          <p:nvPr/>
        </p:nvSpPr>
        <p:spPr>
          <a:xfrm>
            <a:off x="1959447" y="201205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56" name="Google Shape;3256;p78"/>
          <p:cNvSpPr/>
          <p:nvPr/>
        </p:nvSpPr>
        <p:spPr>
          <a:xfrm>
            <a:off x="2036376" y="201205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57" name="Google Shape;3257;p78"/>
          <p:cNvSpPr/>
          <p:nvPr/>
        </p:nvSpPr>
        <p:spPr>
          <a:xfrm>
            <a:off x="1728660" y="2077262"/>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58" name="Google Shape;3258;p78"/>
          <p:cNvSpPr/>
          <p:nvPr/>
        </p:nvSpPr>
        <p:spPr>
          <a:xfrm>
            <a:off x="1805589" y="2077262"/>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59" name="Google Shape;3259;p78"/>
          <p:cNvSpPr/>
          <p:nvPr/>
        </p:nvSpPr>
        <p:spPr>
          <a:xfrm>
            <a:off x="1882518" y="207726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60" name="Google Shape;3260;p78"/>
          <p:cNvSpPr/>
          <p:nvPr/>
        </p:nvSpPr>
        <p:spPr>
          <a:xfrm>
            <a:off x="1959447" y="2077260"/>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61" name="Google Shape;3261;p78"/>
          <p:cNvSpPr/>
          <p:nvPr/>
        </p:nvSpPr>
        <p:spPr>
          <a:xfrm>
            <a:off x="2036376" y="207726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62" name="Google Shape;3262;p78"/>
          <p:cNvSpPr/>
          <p:nvPr/>
        </p:nvSpPr>
        <p:spPr>
          <a:xfrm>
            <a:off x="2113306" y="2077260"/>
            <a:ext cx="69000" cy="567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63" name="Google Shape;3263;p78"/>
          <p:cNvSpPr/>
          <p:nvPr/>
        </p:nvSpPr>
        <p:spPr>
          <a:xfrm>
            <a:off x="2190235" y="2077259"/>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64" name="Google Shape;3264;p78"/>
          <p:cNvSpPr/>
          <p:nvPr/>
        </p:nvSpPr>
        <p:spPr>
          <a:xfrm>
            <a:off x="1728660" y="2142466"/>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65" name="Google Shape;3265;p78"/>
          <p:cNvSpPr/>
          <p:nvPr/>
        </p:nvSpPr>
        <p:spPr>
          <a:xfrm>
            <a:off x="1805589" y="214246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66" name="Google Shape;3266;p78"/>
          <p:cNvSpPr/>
          <p:nvPr/>
        </p:nvSpPr>
        <p:spPr>
          <a:xfrm>
            <a:off x="1882518" y="214246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67" name="Google Shape;3267;p78"/>
          <p:cNvSpPr/>
          <p:nvPr/>
        </p:nvSpPr>
        <p:spPr>
          <a:xfrm>
            <a:off x="1959447" y="2142465"/>
            <a:ext cx="69000" cy="567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68" name="Google Shape;3268;p78"/>
          <p:cNvSpPr/>
          <p:nvPr/>
        </p:nvSpPr>
        <p:spPr>
          <a:xfrm>
            <a:off x="2036376" y="214246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69" name="Google Shape;3269;p78"/>
          <p:cNvSpPr/>
          <p:nvPr/>
        </p:nvSpPr>
        <p:spPr>
          <a:xfrm>
            <a:off x="2113306" y="2142465"/>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70" name="Google Shape;3270;p78"/>
          <p:cNvSpPr/>
          <p:nvPr/>
        </p:nvSpPr>
        <p:spPr>
          <a:xfrm>
            <a:off x="2190235" y="2142463"/>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71" name="Google Shape;3271;p78"/>
          <p:cNvSpPr/>
          <p:nvPr/>
        </p:nvSpPr>
        <p:spPr>
          <a:xfrm>
            <a:off x="2267164" y="2142463"/>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72" name="Google Shape;3272;p78"/>
          <p:cNvSpPr/>
          <p:nvPr/>
        </p:nvSpPr>
        <p:spPr>
          <a:xfrm>
            <a:off x="2344093" y="2142463"/>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73" name="Google Shape;3273;p78"/>
          <p:cNvSpPr/>
          <p:nvPr/>
        </p:nvSpPr>
        <p:spPr>
          <a:xfrm>
            <a:off x="2421022" y="2142461"/>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3274" name="Google Shape;3274;p78"/>
          <p:cNvGrpSpPr/>
          <p:nvPr/>
        </p:nvGrpSpPr>
        <p:grpSpPr>
          <a:xfrm>
            <a:off x="1804846" y="2534450"/>
            <a:ext cx="126820" cy="16827"/>
            <a:chOff x="834250" y="3304948"/>
            <a:chExt cx="234765" cy="45900"/>
          </a:xfrm>
        </p:grpSpPr>
        <p:sp>
          <p:nvSpPr>
            <p:cNvPr id="3275" name="Google Shape;3275;p78"/>
            <p:cNvSpPr/>
            <p:nvPr/>
          </p:nvSpPr>
          <p:spPr>
            <a:xfrm>
              <a:off x="834250" y="3304948"/>
              <a:ext cx="44700" cy="459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6" name="Google Shape;3276;p78"/>
            <p:cNvSpPr/>
            <p:nvPr/>
          </p:nvSpPr>
          <p:spPr>
            <a:xfrm>
              <a:off x="929282" y="3304948"/>
              <a:ext cx="44700" cy="459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7" name="Google Shape;3277;p78"/>
            <p:cNvSpPr/>
            <p:nvPr/>
          </p:nvSpPr>
          <p:spPr>
            <a:xfrm>
              <a:off x="1024315" y="3304948"/>
              <a:ext cx="44700" cy="459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78" name="Google Shape;3278;p78"/>
          <p:cNvSpPr/>
          <p:nvPr/>
        </p:nvSpPr>
        <p:spPr>
          <a:xfrm>
            <a:off x="1728660" y="1686028"/>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79" name="Google Shape;3279;p78"/>
          <p:cNvSpPr/>
          <p:nvPr/>
        </p:nvSpPr>
        <p:spPr>
          <a:xfrm>
            <a:off x="1805589" y="1686028"/>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80" name="Google Shape;3280;p78"/>
          <p:cNvSpPr/>
          <p:nvPr/>
        </p:nvSpPr>
        <p:spPr>
          <a:xfrm>
            <a:off x="1882518" y="1686026"/>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81" name="Google Shape;3281;p78"/>
          <p:cNvSpPr/>
          <p:nvPr/>
        </p:nvSpPr>
        <p:spPr>
          <a:xfrm>
            <a:off x="1959447" y="1686026"/>
            <a:ext cx="69000" cy="567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82" name="Google Shape;3282;p78"/>
          <p:cNvSpPr/>
          <p:nvPr/>
        </p:nvSpPr>
        <p:spPr>
          <a:xfrm>
            <a:off x="2036376" y="168602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83" name="Google Shape;3283;p78"/>
          <p:cNvSpPr/>
          <p:nvPr/>
        </p:nvSpPr>
        <p:spPr>
          <a:xfrm>
            <a:off x="2113306" y="1686026"/>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84" name="Google Shape;3284;p78"/>
          <p:cNvSpPr/>
          <p:nvPr/>
        </p:nvSpPr>
        <p:spPr>
          <a:xfrm>
            <a:off x="2190235" y="1686024"/>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85" name="Google Shape;3285;p78"/>
          <p:cNvSpPr/>
          <p:nvPr/>
        </p:nvSpPr>
        <p:spPr>
          <a:xfrm>
            <a:off x="2267164" y="1686024"/>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86" name="Google Shape;3286;p78"/>
          <p:cNvSpPr/>
          <p:nvPr/>
        </p:nvSpPr>
        <p:spPr>
          <a:xfrm>
            <a:off x="2344093" y="1686024"/>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87" name="Google Shape;3287;p78"/>
          <p:cNvSpPr/>
          <p:nvPr/>
        </p:nvSpPr>
        <p:spPr>
          <a:xfrm>
            <a:off x="2421022" y="1686023"/>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88" name="Google Shape;3288;p78"/>
          <p:cNvSpPr/>
          <p:nvPr/>
        </p:nvSpPr>
        <p:spPr>
          <a:xfrm>
            <a:off x="1728660" y="1751232"/>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89" name="Google Shape;3289;p78"/>
          <p:cNvSpPr/>
          <p:nvPr/>
        </p:nvSpPr>
        <p:spPr>
          <a:xfrm>
            <a:off x="1805589" y="1751232"/>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90" name="Google Shape;3290;p78"/>
          <p:cNvSpPr/>
          <p:nvPr/>
        </p:nvSpPr>
        <p:spPr>
          <a:xfrm>
            <a:off x="1882518" y="175123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91" name="Google Shape;3291;p78"/>
          <p:cNvSpPr/>
          <p:nvPr/>
        </p:nvSpPr>
        <p:spPr>
          <a:xfrm>
            <a:off x="1959447" y="175123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92" name="Google Shape;3292;p78"/>
          <p:cNvSpPr/>
          <p:nvPr/>
        </p:nvSpPr>
        <p:spPr>
          <a:xfrm>
            <a:off x="2036376" y="175123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93" name="Google Shape;3293;p78"/>
          <p:cNvSpPr/>
          <p:nvPr/>
        </p:nvSpPr>
        <p:spPr>
          <a:xfrm>
            <a:off x="1728660" y="1816437"/>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94" name="Google Shape;3294;p78"/>
          <p:cNvSpPr/>
          <p:nvPr/>
        </p:nvSpPr>
        <p:spPr>
          <a:xfrm>
            <a:off x="1805589" y="1816437"/>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95" name="Google Shape;3295;p78"/>
          <p:cNvSpPr/>
          <p:nvPr/>
        </p:nvSpPr>
        <p:spPr>
          <a:xfrm>
            <a:off x="1882518" y="181643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96" name="Google Shape;3296;p78"/>
          <p:cNvSpPr/>
          <p:nvPr/>
        </p:nvSpPr>
        <p:spPr>
          <a:xfrm>
            <a:off x="1959447" y="1816435"/>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97" name="Google Shape;3297;p78"/>
          <p:cNvSpPr/>
          <p:nvPr/>
        </p:nvSpPr>
        <p:spPr>
          <a:xfrm>
            <a:off x="2036376" y="181643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98" name="Google Shape;3298;p78"/>
          <p:cNvSpPr/>
          <p:nvPr/>
        </p:nvSpPr>
        <p:spPr>
          <a:xfrm>
            <a:off x="2113306" y="181643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99" name="Google Shape;3299;p78"/>
          <p:cNvSpPr/>
          <p:nvPr/>
        </p:nvSpPr>
        <p:spPr>
          <a:xfrm>
            <a:off x="2190235" y="1816433"/>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00" name="Google Shape;3300;p78"/>
          <p:cNvSpPr/>
          <p:nvPr/>
        </p:nvSpPr>
        <p:spPr>
          <a:xfrm>
            <a:off x="2267164" y="1816433"/>
            <a:ext cx="69000" cy="567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01" name="Google Shape;3301;p78"/>
          <p:cNvSpPr/>
          <p:nvPr/>
        </p:nvSpPr>
        <p:spPr>
          <a:xfrm>
            <a:off x="1728660" y="1881641"/>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02" name="Google Shape;3302;p78"/>
          <p:cNvSpPr/>
          <p:nvPr/>
        </p:nvSpPr>
        <p:spPr>
          <a:xfrm>
            <a:off x="1805589" y="1881641"/>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03" name="Google Shape;3303;p78"/>
          <p:cNvSpPr/>
          <p:nvPr/>
        </p:nvSpPr>
        <p:spPr>
          <a:xfrm>
            <a:off x="1882518" y="1881639"/>
            <a:ext cx="69000" cy="567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04" name="Google Shape;3304;p78"/>
          <p:cNvSpPr/>
          <p:nvPr/>
        </p:nvSpPr>
        <p:spPr>
          <a:xfrm>
            <a:off x="1959447" y="1881639"/>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05" name="Google Shape;3305;p78"/>
          <p:cNvSpPr/>
          <p:nvPr/>
        </p:nvSpPr>
        <p:spPr>
          <a:xfrm>
            <a:off x="2036376" y="1881639"/>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06" name="Google Shape;3306;p78"/>
          <p:cNvSpPr/>
          <p:nvPr/>
        </p:nvSpPr>
        <p:spPr>
          <a:xfrm>
            <a:off x="2113306" y="1881639"/>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07" name="Google Shape;3307;p78"/>
          <p:cNvSpPr/>
          <p:nvPr/>
        </p:nvSpPr>
        <p:spPr>
          <a:xfrm>
            <a:off x="2190235" y="1881638"/>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08" name="Google Shape;3308;p78"/>
          <p:cNvSpPr/>
          <p:nvPr/>
        </p:nvSpPr>
        <p:spPr>
          <a:xfrm>
            <a:off x="2267164" y="1881638"/>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09" name="Google Shape;3309;p78"/>
          <p:cNvSpPr/>
          <p:nvPr/>
        </p:nvSpPr>
        <p:spPr>
          <a:xfrm>
            <a:off x="2344093" y="1881638"/>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10" name="Google Shape;3310;p78"/>
          <p:cNvSpPr/>
          <p:nvPr/>
        </p:nvSpPr>
        <p:spPr>
          <a:xfrm>
            <a:off x="2421022" y="188163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11" name="Google Shape;3311;p78"/>
          <p:cNvSpPr/>
          <p:nvPr/>
        </p:nvSpPr>
        <p:spPr>
          <a:xfrm>
            <a:off x="1728660" y="1620810"/>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12" name="Google Shape;3312;p78"/>
          <p:cNvSpPr/>
          <p:nvPr/>
        </p:nvSpPr>
        <p:spPr>
          <a:xfrm>
            <a:off x="1805589" y="162081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13" name="Google Shape;3313;p78"/>
          <p:cNvSpPr/>
          <p:nvPr/>
        </p:nvSpPr>
        <p:spPr>
          <a:xfrm>
            <a:off x="1882518" y="1620808"/>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14" name="Google Shape;3314;p78"/>
          <p:cNvSpPr/>
          <p:nvPr/>
        </p:nvSpPr>
        <p:spPr>
          <a:xfrm>
            <a:off x="1959447" y="1620808"/>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15" name="Google Shape;3315;p78"/>
          <p:cNvSpPr/>
          <p:nvPr/>
        </p:nvSpPr>
        <p:spPr>
          <a:xfrm>
            <a:off x="2036376" y="1620808"/>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16" name="Google Shape;3316;p78"/>
          <p:cNvSpPr/>
          <p:nvPr/>
        </p:nvSpPr>
        <p:spPr>
          <a:xfrm>
            <a:off x="2113306" y="1620808"/>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17" name="Google Shape;3317;p78"/>
          <p:cNvSpPr/>
          <p:nvPr/>
        </p:nvSpPr>
        <p:spPr>
          <a:xfrm>
            <a:off x="2190235" y="162080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18" name="Google Shape;3318;p78"/>
          <p:cNvSpPr/>
          <p:nvPr/>
        </p:nvSpPr>
        <p:spPr>
          <a:xfrm>
            <a:off x="2267164" y="1620806"/>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19" name="Google Shape;3319;p78"/>
          <p:cNvSpPr/>
          <p:nvPr/>
        </p:nvSpPr>
        <p:spPr>
          <a:xfrm>
            <a:off x="2344093" y="1620806"/>
            <a:ext cx="69000" cy="567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20" name="Google Shape;3320;p78"/>
          <p:cNvSpPr/>
          <p:nvPr/>
        </p:nvSpPr>
        <p:spPr>
          <a:xfrm>
            <a:off x="2421022" y="162080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21" name="Google Shape;3321;p78"/>
          <p:cNvSpPr/>
          <p:nvPr/>
        </p:nvSpPr>
        <p:spPr>
          <a:xfrm>
            <a:off x="1728660" y="1555598"/>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22" name="Google Shape;3322;p78"/>
          <p:cNvSpPr/>
          <p:nvPr/>
        </p:nvSpPr>
        <p:spPr>
          <a:xfrm>
            <a:off x="1805589" y="1555598"/>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23" name="Google Shape;3323;p78"/>
          <p:cNvSpPr/>
          <p:nvPr/>
        </p:nvSpPr>
        <p:spPr>
          <a:xfrm>
            <a:off x="1882518" y="155559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24" name="Google Shape;3324;p78"/>
          <p:cNvSpPr/>
          <p:nvPr/>
        </p:nvSpPr>
        <p:spPr>
          <a:xfrm>
            <a:off x="1959447" y="155559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25" name="Google Shape;3325;p78"/>
          <p:cNvSpPr/>
          <p:nvPr/>
        </p:nvSpPr>
        <p:spPr>
          <a:xfrm>
            <a:off x="2036376" y="155559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26" name="Google Shape;3326;p78"/>
          <p:cNvSpPr/>
          <p:nvPr/>
        </p:nvSpPr>
        <p:spPr>
          <a:xfrm>
            <a:off x="2113306" y="155559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27" name="Google Shape;3327;p78"/>
          <p:cNvSpPr/>
          <p:nvPr/>
        </p:nvSpPr>
        <p:spPr>
          <a:xfrm>
            <a:off x="2190235" y="155559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28" name="Google Shape;3328;p78"/>
          <p:cNvSpPr/>
          <p:nvPr/>
        </p:nvSpPr>
        <p:spPr>
          <a:xfrm>
            <a:off x="2267164" y="1555595"/>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29" name="Google Shape;3329;p78"/>
          <p:cNvSpPr/>
          <p:nvPr/>
        </p:nvSpPr>
        <p:spPr>
          <a:xfrm>
            <a:off x="2344093" y="1555595"/>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30" name="Google Shape;3330;p78"/>
          <p:cNvSpPr/>
          <p:nvPr/>
        </p:nvSpPr>
        <p:spPr>
          <a:xfrm>
            <a:off x="2421022" y="1555593"/>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31" name="Google Shape;3331;p78"/>
          <p:cNvSpPr/>
          <p:nvPr/>
        </p:nvSpPr>
        <p:spPr>
          <a:xfrm>
            <a:off x="2497943" y="155559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32" name="Google Shape;3332;p78"/>
          <p:cNvSpPr/>
          <p:nvPr/>
        </p:nvSpPr>
        <p:spPr>
          <a:xfrm>
            <a:off x="2574872" y="1555596"/>
            <a:ext cx="69000" cy="567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33" name="Google Shape;3333;p78"/>
          <p:cNvSpPr/>
          <p:nvPr/>
        </p:nvSpPr>
        <p:spPr>
          <a:xfrm>
            <a:off x="2651801" y="155559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34" name="Google Shape;3334;p78"/>
          <p:cNvSpPr/>
          <p:nvPr/>
        </p:nvSpPr>
        <p:spPr>
          <a:xfrm>
            <a:off x="2728731" y="1555595"/>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35" name="Google Shape;3335;p78"/>
          <p:cNvSpPr/>
          <p:nvPr/>
        </p:nvSpPr>
        <p:spPr>
          <a:xfrm>
            <a:off x="2805660" y="1555595"/>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36" name="Google Shape;3336;p78"/>
          <p:cNvSpPr/>
          <p:nvPr/>
        </p:nvSpPr>
        <p:spPr>
          <a:xfrm>
            <a:off x="2882589" y="1555593"/>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37" name="Google Shape;3337;p78"/>
          <p:cNvSpPr/>
          <p:nvPr/>
        </p:nvSpPr>
        <p:spPr>
          <a:xfrm>
            <a:off x="1728660" y="1490374"/>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38" name="Google Shape;3338;p78"/>
          <p:cNvSpPr/>
          <p:nvPr/>
        </p:nvSpPr>
        <p:spPr>
          <a:xfrm>
            <a:off x="1805589" y="1490374"/>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39" name="Google Shape;3339;p78"/>
          <p:cNvSpPr/>
          <p:nvPr/>
        </p:nvSpPr>
        <p:spPr>
          <a:xfrm>
            <a:off x="1728660" y="2207660"/>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40" name="Google Shape;3340;p78"/>
          <p:cNvSpPr/>
          <p:nvPr/>
        </p:nvSpPr>
        <p:spPr>
          <a:xfrm>
            <a:off x="1728660" y="2403295"/>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41" name="Google Shape;3341;p78"/>
          <p:cNvSpPr/>
          <p:nvPr/>
        </p:nvSpPr>
        <p:spPr>
          <a:xfrm>
            <a:off x="1805589" y="240329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42" name="Google Shape;3342;p78"/>
          <p:cNvSpPr/>
          <p:nvPr/>
        </p:nvSpPr>
        <p:spPr>
          <a:xfrm>
            <a:off x="1882518" y="2403293"/>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43" name="Google Shape;3343;p78"/>
          <p:cNvSpPr/>
          <p:nvPr/>
        </p:nvSpPr>
        <p:spPr>
          <a:xfrm>
            <a:off x="1959447" y="2403293"/>
            <a:ext cx="69000" cy="567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44" name="Google Shape;3344;p78"/>
          <p:cNvSpPr/>
          <p:nvPr/>
        </p:nvSpPr>
        <p:spPr>
          <a:xfrm>
            <a:off x="2036376" y="2403293"/>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45" name="Google Shape;3345;p78"/>
          <p:cNvSpPr/>
          <p:nvPr/>
        </p:nvSpPr>
        <p:spPr>
          <a:xfrm>
            <a:off x="2113306" y="2403293"/>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46" name="Google Shape;3346;p78"/>
          <p:cNvSpPr/>
          <p:nvPr/>
        </p:nvSpPr>
        <p:spPr>
          <a:xfrm>
            <a:off x="2190235" y="2403292"/>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47" name="Google Shape;3347;p78"/>
          <p:cNvSpPr/>
          <p:nvPr/>
        </p:nvSpPr>
        <p:spPr>
          <a:xfrm>
            <a:off x="2267164" y="2403292"/>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48" name="Google Shape;3348;p78"/>
          <p:cNvSpPr/>
          <p:nvPr/>
        </p:nvSpPr>
        <p:spPr>
          <a:xfrm>
            <a:off x="2344093" y="2403292"/>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49" name="Google Shape;3349;p78"/>
          <p:cNvSpPr/>
          <p:nvPr/>
        </p:nvSpPr>
        <p:spPr>
          <a:xfrm>
            <a:off x="2421022" y="240329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50" name="Google Shape;3350;p78"/>
          <p:cNvSpPr/>
          <p:nvPr/>
        </p:nvSpPr>
        <p:spPr>
          <a:xfrm>
            <a:off x="1728660" y="2338077"/>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51" name="Google Shape;3351;p78"/>
          <p:cNvSpPr/>
          <p:nvPr/>
        </p:nvSpPr>
        <p:spPr>
          <a:xfrm>
            <a:off x="1805589" y="2338077"/>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52" name="Google Shape;3352;p78"/>
          <p:cNvSpPr/>
          <p:nvPr/>
        </p:nvSpPr>
        <p:spPr>
          <a:xfrm>
            <a:off x="1882518" y="233807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53" name="Google Shape;3353;p78"/>
          <p:cNvSpPr/>
          <p:nvPr/>
        </p:nvSpPr>
        <p:spPr>
          <a:xfrm>
            <a:off x="1959447" y="2338076"/>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54" name="Google Shape;3354;p78"/>
          <p:cNvSpPr/>
          <p:nvPr/>
        </p:nvSpPr>
        <p:spPr>
          <a:xfrm>
            <a:off x="2036376" y="233807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55" name="Google Shape;3355;p78"/>
          <p:cNvSpPr/>
          <p:nvPr/>
        </p:nvSpPr>
        <p:spPr>
          <a:xfrm>
            <a:off x="2113306" y="2338076"/>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56" name="Google Shape;3356;p78"/>
          <p:cNvSpPr/>
          <p:nvPr/>
        </p:nvSpPr>
        <p:spPr>
          <a:xfrm>
            <a:off x="2190235" y="2338074"/>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57" name="Google Shape;3357;p78"/>
          <p:cNvSpPr/>
          <p:nvPr/>
        </p:nvSpPr>
        <p:spPr>
          <a:xfrm>
            <a:off x="2267164" y="2338074"/>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58" name="Google Shape;3358;p78"/>
          <p:cNvSpPr/>
          <p:nvPr/>
        </p:nvSpPr>
        <p:spPr>
          <a:xfrm>
            <a:off x="2344093" y="2338074"/>
            <a:ext cx="69000" cy="567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59" name="Google Shape;3359;p78"/>
          <p:cNvSpPr/>
          <p:nvPr/>
        </p:nvSpPr>
        <p:spPr>
          <a:xfrm>
            <a:off x="2421022" y="2338072"/>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60" name="Google Shape;3360;p78"/>
          <p:cNvSpPr/>
          <p:nvPr/>
        </p:nvSpPr>
        <p:spPr>
          <a:xfrm>
            <a:off x="1728660" y="2272865"/>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61" name="Google Shape;3361;p78"/>
          <p:cNvSpPr/>
          <p:nvPr/>
        </p:nvSpPr>
        <p:spPr>
          <a:xfrm>
            <a:off x="1805589" y="227286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62" name="Google Shape;3362;p78"/>
          <p:cNvSpPr/>
          <p:nvPr/>
        </p:nvSpPr>
        <p:spPr>
          <a:xfrm>
            <a:off x="1882518" y="2272864"/>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63" name="Google Shape;3363;p78"/>
          <p:cNvSpPr/>
          <p:nvPr/>
        </p:nvSpPr>
        <p:spPr>
          <a:xfrm>
            <a:off x="1959447" y="2272864"/>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64" name="Google Shape;3364;p78"/>
          <p:cNvSpPr/>
          <p:nvPr/>
        </p:nvSpPr>
        <p:spPr>
          <a:xfrm>
            <a:off x="2036376" y="2272864"/>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65" name="Google Shape;3365;p78"/>
          <p:cNvSpPr/>
          <p:nvPr/>
        </p:nvSpPr>
        <p:spPr>
          <a:xfrm>
            <a:off x="2113306" y="2272864"/>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66" name="Google Shape;3366;p78"/>
          <p:cNvSpPr/>
          <p:nvPr/>
        </p:nvSpPr>
        <p:spPr>
          <a:xfrm>
            <a:off x="2190235" y="2272862"/>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67" name="Google Shape;3367;p78"/>
          <p:cNvSpPr/>
          <p:nvPr/>
        </p:nvSpPr>
        <p:spPr>
          <a:xfrm>
            <a:off x="2267164" y="2272862"/>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68" name="Google Shape;3368;p78"/>
          <p:cNvSpPr/>
          <p:nvPr/>
        </p:nvSpPr>
        <p:spPr>
          <a:xfrm>
            <a:off x="2344093" y="2272862"/>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69" name="Google Shape;3369;p78"/>
          <p:cNvSpPr/>
          <p:nvPr/>
        </p:nvSpPr>
        <p:spPr>
          <a:xfrm>
            <a:off x="2421022" y="227286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70" name="Google Shape;3370;p78"/>
          <p:cNvSpPr/>
          <p:nvPr/>
        </p:nvSpPr>
        <p:spPr>
          <a:xfrm>
            <a:off x="2497943" y="2272864"/>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71" name="Google Shape;3371;p78"/>
          <p:cNvSpPr/>
          <p:nvPr/>
        </p:nvSpPr>
        <p:spPr>
          <a:xfrm>
            <a:off x="2574872" y="2272864"/>
            <a:ext cx="69000" cy="567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72" name="Google Shape;3372;p78"/>
          <p:cNvSpPr/>
          <p:nvPr/>
        </p:nvSpPr>
        <p:spPr>
          <a:xfrm>
            <a:off x="2651801" y="2272862"/>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73" name="Google Shape;3373;p78"/>
          <p:cNvSpPr/>
          <p:nvPr/>
        </p:nvSpPr>
        <p:spPr>
          <a:xfrm>
            <a:off x="2728731" y="2272862"/>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74" name="Google Shape;3374;p78"/>
          <p:cNvSpPr/>
          <p:nvPr/>
        </p:nvSpPr>
        <p:spPr>
          <a:xfrm>
            <a:off x="2805660" y="2272862"/>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75" name="Google Shape;3375;p78"/>
          <p:cNvSpPr/>
          <p:nvPr/>
        </p:nvSpPr>
        <p:spPr>
          <a:xfrm>
            <a:off x="2882589" y="227286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3376" name="Google Shape;3376;p78"/>
          <p:cNvCxnSpPr>
            <a:stCxn id="3241" idx="2"/>
            <a:endCxn id="3377" idx="0"/>
          </p:cNvCxnSpPr>
          <p:nvPr/>
        </p:nvCxnSpPr>
        <p:spPr>
          <a:xfrm flipH="1">
            <a:off x="823525" y="2628201"/>
            <a:ext cx="1519200" cy="238200"/>
          </a:xfrm>
          <a:prstGeom prst="straightConnector1">
            <a:avLst/>
          </a:prstGeom>
          <a:noFill/>
          <a:ln cap="flat" cmpd="sng" w="9525">
            <a:solidFill>
              <a:schemeClr val="dk2"/>
            </a:solidFill>
            <a:prstDash val="solid"/>
            <a:round/>
            <a:headEnd len="med" w="med" type="none"/>
            <a:tailEnd len="med" w="med" type="triangle"/>
          </a:ln>
        </p:spPr>
      </p:cxnSp>
      <p:sp>
        <p:nvSpPr>
          <p:cNvPr id="3378" name="Google Shape;3378;p78"/>
          <p:cNvSpPr/>
          <p:nvPr/>
        </p:nvSpPr>
        <p:spPr>
          <a:xfrm>
            <a:off x="1512175" y="2876900"/>
            <a:ext cx="1083600" cy="178200"/>
          </a:xfrm>
          <a:prstGeom prst="rect">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900">
                <a:solidFill>
                  <a:srgbClr val="B7B7B7"/>
                </a:solidFill>
              </a:rPr>
              <a:t>Refine Operation</a:t>
            </a:r>
            <a:endParaRPr i="1" sz="900">
              <a:solidFill>
                <a:srgbClr val="B7B7B7"/>
              </a:solidFill>
            </a:endParaRPr>
          </a:p>
        </p:txBody>
      </p:sp>
      <p:sp>
        <p:nvSpPr>
          <p:cNvPr id="3379" name="Google Shape;3379;p78"/>
          <p:cNvSpPr/>
          <p:nvPr/>
        </p:nvSpPr>
        <p:spPr>
          <a:xfrm>
            <a:off x="1827625" y="3338700"/>
            <a:ext cx="452700" cy="447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0" name="Google Shape;3380;p78"/>
          <p:cNvSpPr/>
          <p:nvPr/>
        </p:nvSpPr>
        <p:spPr>
          <a:xfrm>
            <a:off x="1853010" y="3492803"/>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81" name="Google Shape;3381;p78"/>
          <p:cNvSpPr/>
          <p:nvPr/>
        </p:nvSpPr>
        <p:spPr>
          <a:xfrm>
            <a:off x="1929939" y="3492803"/>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82" name="Google Shape;3382;p78"/>
          <p:cNvSpPr/>
          <p:nvPr/>
        </p:nvSpPr>
        <p:spPr>
          <a:xfrm>
            <a:off x="2006868" y="3492801"/>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83" name="Google Shape;3383;p78"/>
          <p:cNvSpPr/>
          <p:nvPr/>
        </p:nvSpPr>
        <p:spPr>
          <a:xfrm>
            <a:off x="2083797" y="3492801"/>
            <a:ext cx="69000" cy="567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84" name="Google Shape;3384;p78"/>
          <p:cNvSpPr/>
          <p:nvPr/>
        </p:nvSpPr>
        <p:spPr>
          <a:xfrm>
            <a:off x="2160726" y="3492801"/>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85" name="Google Shape;3385;p78"/>
          <p:cNvSpPr/>
          <p:nvPr/>
        </p:nvSpPr>
        <p:spPr>
          <a:xfrm>
            <a:off x="1853010" y="3558007"/>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86" name="Google Shape;3386;p78"/>
          <p:cNvSpPr/>
          <p:nvPr/>
        </p:nvSpPr>
        <p:spPr>
          <a:xfrm>
            <a:off x="1929939" y="3558007"/>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87" name="Google Shape;3387;p78"/>
          <p:cNvSpPr/>
          <p:nvPr/>
        </p:nvSpPr>
        <p:spPr>
          <a:xfrm>
            <a:off x="2006868" y="3558005"/>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88" name="Google Shape;3388;p78"/>
          <p:cNvSpPr/>
          <p:nvPr/>
        </p:nvSpPr>
        <p:spPr>
          <a:xfrm>
            <a:off x="2083797" y="355800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89" name="Google Shape;3389;p78"/>
          <p:cNvSpPr/>
          <p:nvPr/>
        </p:nvSpPr>
        <p:spPr>
          <a:xfrm>
            <a:off x="2160726" y="3558005"/>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90" name="Google Shape;3390;p78"/>
          <p:cNvSpPr/>
          <p:nvPr/>
        </p:nvSpPr>
        <p:spPr>
          <a:xfrm>
            <a:off x="1853010" y="3623212"/>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91" name="Google Shape;3391;p78"/>
          <p:cNvSpPr/>
          <p:nvPr/>
        </p:nvSpPr>
        <p:spPr>
          <a:xfrm>
            <a:off x="1929939" y="3623212"/>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92" name="Google Shape;3392;p78"/>
          <p:cNvSpPr/>
          <p:nvPr/>
        </p:nvSpPr>
        <p:spPr>
          <a:xfrm>
            <a:off x="2006868" y="362321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93" name="Google Shape;3393;p78"/>
          <p:cNvSpPr/>
          <p:nvPr/>
        </p:nvSpPr>
        <p:spPr>
          <a:xfrm>
            <a:off x="2083797" y="3623210"/>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94" name="Google Shape;3394;p78"/>
          <p:cNvSpPr/>
          <p:nvPr/>
        </p:nvSpPr>
        <p:spPr>
          <a:xfrm>
            <a:off x="2160726" y="362321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95" name="Google Shape;3395;p78"/>
          <p:cNvSpPr/>
          <p:nvPr/>
        </p:nvSpPr>
        <p:spPr>
          <a:xfrm>
            <a:off x="1853010" y="3688416"/>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96" name="Google Shape;3396;p78"/>
          <p:cNvSpPr/>
          <p:nvPr/>
        </p:nvSpPr>
        <p:spPr>
          <a:xfrm>
            <a:off x="1929939" y="368841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97" name="Google Shape;3397;p78"/>
          <p:cNvSpPr/>
          <p:nvPr/>
        </p:nvSpPr>
        <p:spPr>
          <a:xfrm>
            <a:off x="2006868" y="3688414"/>
            <a:ext cx="69000" cy="567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98" name="Google Shape;3398;p78"/>
          <p:cNvSpPr/>
          <p:nvPr/>
        </p:nvSpPr>
        <p:spPr>
          <a:xfrm>
            <a:off x="2083797" y="3688414"/>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99" name="Google Shape;3399;p78"/>
          <p:cNvSpPr/>
          <p:nvPr/>
        </p:nvSpPr>
        <p:spPr>
          <a:xfrm>
            <a:off x="2160726" y="3688414"/>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00" name="Google Shape;3400;p78"/>
          <p:cNvSpPr/>
          <p:nvPr/>
        </p:nvSpPr>
        <p:spPr>
          <a:xfrm>
            <a:off x="1853010" y="3427585"/>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01" name="Google Shape;3401;p78"/>
          <p:cNvSpPr/>
          <p:nvPr/>
        </p:nvSpPr>
        <p:spPr>
          <a:xfrm>
            <a:off x="1929939" y="342758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02" name="Google Shape;3402;p78"/>
          <p:cNvSpPr/>
          <p:nvPr/>
        </p:nvSpPr>
        <p:spPr>
          <a:xfrm>
            <a:off x="2006868" y="3427583"/>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03" name="Google Shape;3403;p78"/>
          <p:cNvSpPr/>
          <p:nvPr/>
        </p:nvSpPr>
        <p:spPr>
          <a:xfrm>
            <a:off x="2083797" y="3427583"/>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04" name="Google Shape;3404;p78"/>
          <p:cNvSpPr/>
          <p:nvPr/>
        </p:nvSpPr>
        <p:spPr>
          <a:xfrm>
            <a:off x="2160726" y="3427583"/>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05" name="Google Shape;3405;p78"/>
          <p:cNvSpPr/>
          <p:nvPr/>
        </p:nvSpPr>
        <p:spPr>
          <a:xfrm>
            <a:off x="1853010" y="3362373"/>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06" name="Google Shape;3406;p78"/>
          <p:cNvSpPr/>
          <p:nvPr/>
        </p:nvSpPr>
        <p:spPr>
          <a:xfrm>
            <a:off x="1929939" y="3362373"/>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07" name="Google Shape;3407;p78"/>
          <p:cNvSpPr/>
          <p:nvPr/>
        </p:nvSpPr>
        <p:spPr>
          <a:xfrm>
            <a:off x="2006868" y="3362371"/>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08" name="Google Shape;3408;p78"/>
          <p:cNvSpPr/>
          <p:nvPr/>
        </p:nvSpPr>
        <p:spPr>
          <a:xfrm>
            <a:off x="2083797" y="3362371"/>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09" name="Google Shape;3409;p78"/>
          <p:cNvSpPr/>
          <p:nvPr/>
        </p:nvSpPr>
        <p:spPr>
          <a:xfrm>
            <a:off x="2160726" y="3362371"/>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3410" name="Google Shape;3410;p78"/>
          <p:cNvCxnSpPr>
            <a:stCxn id="3378" idx="2"/>
            <a:endCxn id="3379" idx="0"/>
          </p:cNvCxnSpPr>
          <p:nvPr/>
        </p:nvCxnSpPr>
        <p:spPr>
          <a:xfrm>
            <a:off x="2053975" y="3055100"/>
            <a:ext cx="0" cy="283500"/>
          </a:xfrm>
          <a:prstGeom prst="straightConnector1">
            <a:avLst/>
          </a:prstGeom>
          <a:noFill/>
          <a:ln cap="flat" cmpd="sng" w="9525">
            <a:solidFill>
              <a:schemeClr val="dk2"/>
            </a:solidFill>
            <a:prstDash val="solid"/>
            <a:round/>
            <a:headEnd len="med" w="med" type="none"/>
            <a:tailEnd len="med" w="med" type="triangle"/>
          </a:ln>
        </p:spPr>
      </p:cxnSp>
      <p:cxnSp>
        <p:nvCxnSpPr>
          <p:cNvPr id="3411" name="Google Shape;3411;p78"/>
          <p:cNvCxnSpPr>
            <a:stCxn id="3241" idx="2"/>
            <a:endCxn id="3378" idx="0"/>
          </p:cNvCxnSpPr>
          <p:nvPr/>
        </p:nvCxnSpPr>
        <p:spPr>
          <a:xfrm flipH="1">
            <a:off x="2054125" y="2628201"/>
            <a:ext cx="288600" cy="248700"/>
          </a:xfrm>
          <a:prstGeom prst="straightConnector1">
            <a:avLst/>
          </a:prstGeom>
          <a:noFill/>
          <a:ln cap="flat" cmpd="sng" w="9525">
            <a:solidFill>
              <a:schemeClr val="dk2"/>
            </a:solidFill>
            <a:prstDash val="solid"/>
            <a:round/>
            <a:headEnd len="med" w="med" type="none"/>
            <a:tailEnd len="med" w="med" type="triangle"/>
          </a:ln>
        </p:spPr>
      </p:cxnSp>
      <p:sp>
        <p:nvSpPr>
          <p:cNvPr id="3412" name="Google Shape;3412;p78"/>
          <p:cNvSpPr/>
          <p:nvPr/>
        </p:nvSpPr>
        <p:spPr>
          <a:xfrm>
            <a:off x="3112375" y="2876900"/>
            <a:ext cx="1083600" cy="178200"/>
          </a:xfrm>
          <a:prstGeom prst="rect">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900">
                <a:solidFill>
                  <a:srgbClr val="B7B7B7"/>
                </a:solidFill>
              </a:rPr>
              <a:t>Refine Operation</a:t>
            </a:r>
            <a:endParaRPr i="1" sz="900">
              <a:solidFill>
                <a:srgbClr val="B7B7B7"/>
              </a:solidFill>
            </a:endParaRPr>
          </a:p>
        </p:txBody>
      </p:sp>
      <p:cxnSp>
        <p:nvCxnSpPr>
          <p:cNvPr id="3413" name="Google Shape;3413;p78"/>
          <p:cNvCxnSpPr>
            <a:stCxn id="3241" idx="2"/>
            <a:endCxn id="3412" idx="0"/>
          </p:cNvCxnSpPr>
          <p:nvPr/>
        </p:nvCxnSpPr>
        <p:spPr>
          <a:xfrm>
            <a:off x="2342725" y="2628201"/>
            <a:ext cx="1311600" cy="248700"/>
          </a:xfrm>
          <a:prstGeom prst="straightConnector1">
            <a:avLst/>
          </a:prstGeom>
          <a:noFill/>
          <a:ln cap="flat" cmpd="sng" w="9525">
            <a:solidFill>
              <a:schemeClr val="dk2"/>
            </a:solidFill>
            <a:prstDash val="solid"/>
            <a:round/>
            <a:headEnd len="med" w="med" type="none"/>
            <a:tailEnd len="med" w="med" type="triangle"/>
          </a:ln>
        </p:spPr>
      </p:cxnSp>
      <p:sp>
        <p:nvSpPr>
          <p:cNvPr id="3414" name="Google Shape;3414;p78"/>
          <p:cNvSpPr/>
          <p:nvPr/>
        </p:nvSpPr>
        <p:spPr>
          <a:xfrm>
            <a:off x="3014725" y="3306650"/>
            <a:ext cx="1278900" cy="8562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5" name="Google Shape;3415;p78"/>
          <p:cNvSpPr/>
          <p:nvPr/>
        </p:nvSpPr>
        <p:spPr>
          <a:xfrm>
            <a:off x="3040110" y="3788103"/>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16" name="Google Shape;3416;p78"/>
          <p:cNvSpPr/>
          <p:nvPr/>
        </p:nvSpPr>
        <p:spPr>
          <a:xfrm>
            <a:off x="3117039" y="3788103"/>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17" name="Google Shape;3417;p78"/>
          <p:cNvSpPr/>
          <p:nvPr/>
        </p:nvSpPr>
        <p:spPr>
          <a:xfrm>
            <a:off x="3193968" y="3788101"/>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18" name="Google Shape;3418;p78"/>
          <p:cNvSpPr/>
          <p:nvPr/>
        </p:nvSpPr>
        <p:spPr>
          <a:xfrm>
            <a:off x="3270897" y="3788101"/>
            <a:ext cx="69000" cy="567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19" name="Google Shape;3419;p78"/>
          <p:cNvSpPr/>
          <p:nvPr/>
        </p:nvSpPr>
        <p:spPr>
          <a:xfrm>
            <a:off x="3347826" y="3788101"/>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20" name="Google Shape;3420;p78"/>
          <p:cNvSpPr/>
          <p:nvPr/>
        </p:nvSpPr>
        <p:spPr>
          <a:xfrm>
            <a:off x="3424756" y="3788101"/>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21" name="Google Shape;3421;p78"/>
          <p:cNvSpPr/>
          <p:nvPr/>
        </p:nvSpPr>
        <p:spPr>
          <a:xfrm>
            <a:off x="3501685" y="378810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22" name="Google Shape;3422;p78"/>
          <p:cNvSpPr/>
          <p:nvPr/>
        </p:nvSpPr>
        <p:spPr>
          <a:xfrm>
            <a:off x="3578614" y="3788100"/>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23" name="Google Shape;3423;p78"/>
          <p:cNvSpPr/>
          <p:nvPr/>
        </p:nvSpPr>
        <p:spPr>
          <a:xfrm>
            <a:off x="3655543" y="3788100"/>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24" name="Google Shape;3424;p78"/>
          <p:cNvSpPr/>
          <p:nvPr/>
        </p:nvSpPr>
        <p:spPr>
          <a:xfrm>
            <a:off x="3732472" y="3788098"/>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25" name="Google Shape;3425;p78"/>
          <p:cNvSpPr/>
          <p:nvPr/>
        </p:nvSpPr>
        <p:spPr>
          <a:xfrm>
            <a:off x="3040110" y="3853307"/>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26" name="Google Shape;3426;p78"/>
          <p:cNvSpPr/>
          <p:nvPr/>
        </p:nvSpPr>
        <p:spPr>
          <a:xfrm>
            <a:off x="3117039" y="3853307"/>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27" name="Google Shape;3427;p78"/>
          <p:cNvSpPr/>
          <p:nvPr/>
        </p:nvSpPr>
        <p:spPr>
          <a:xfrm>
            <a:off x="3193968" y="385330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28" name="Google Shape;3428;p78"/>
          <p:cNvSpPr/>
          <p:nvPr/>
        </p:nvSpPr>
        <p:spPr>
          <a:xfrm>
            <a:off x="3270897" y="385330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29" name="Google Shape;3429;p78"/>
          <p:cNvSpPr/>
          <p:nvPr/>
        </p:nvSpPr>
        <p:spPr>
          <a:xfrm>
            <a:off x="3347826" y="385330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30" name="Google Shape;3430;p78"/>
          <p:cNvSpPr/>
          <p:nvPr/>
        </p:nvSpPr>
        <p:spPr>
          <a:xfrm>
            <a:off x="3040110" y="3918512"/>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31" name="Google Shape;3431;p78"/>
          <p:cNvSpPr/>
          <p:nvPr/>
        </p:nvSpPr>
        <p:spPr>
          <a:xfrm>
            <a:off x="3117039" y="3918512"/>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32" name="Google Shape;3432;p78"/>
          <p:cNvSpPr/>
          <p:nvPr/>
        </p:nvSpPr>
        <p:spPr>
          <a:xfrm>
            <a:off x="3193968" y="391851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33" name="Google Shape;3433;p78"/>
          <p:cNvSpPr/>
          <p:nvPr/>
        </p:nvSpPr>
        <p:spPr>
          <a:xfrm>
            <a:off x="3270897" y="3918510"/>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34" name="Google Shape;3434;p78"/>
          <p:cNvSpPr/>
          <p:nvPr/>
        </p:nvSpPr>
        <p:spPr>
          <a:xfrm>
            <a:off x="3347826" y="391851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35" name="Google Shape;3435;p78"/>
          <p:cNvSpPr/>
          <p:nvPr/>
        </p:nvSpPr>
        <p:spPr>
          <a:xfrm>
            <a:off x="3424756" y="3918510"/>
            <a:ext cx="69000" cy="567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36" name="Google Shape;3436;p78"/>
          <p:cNvSpPr/>
          <p:nvPr/>
        </p:nvSpPr>
        <p:spPr>
          <a:xfrm>
            <a:off x="3501685" y="3918509"/>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37" name="Google Shape;3437;p78"/>
          <p:cNvSpPr/>
          <p:nvPr/>
        </p:nvSpPr>
        <p:spPr>
          <a:xfrm>
            <a:off x="3040110" y="3983716"/>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38" name="Google Shape;3438;p78"/>
          <p:cNvSpPr/>
          <p:nvPr/>
        </p:nvSpPr>
        <p:spPr>
          <a:xfrm>
            <a:off x="3117039" y="398371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39" name="Google Shape;3439;p78"/>
          <p:cNvSpPr/>
          <p:nvPr/>
        </p:nvSpPr>
        <p:spPr>
          <a:xfrm>
            <a:off x="3193968" y="398371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40" name="Google Shape;3440;p78"/>
          <p:cNvSpPr/>
          <p:nvPr/>
        </p:nvSpPr>
        <p:spPr>
          <a:xfrm>
            <a:off x="3270897" y="3983715"/>
            <a:ext cx="69000" cy="567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41" name="Google Shape;3441;p78"/>
          <p:cNvSpPr/>
          <p:nvPr/>
        </p:nvSpPr>
        <p:spPr>
          <a:xfrm>
            <a:off x="3347826" y="398371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42" name="Google Shape;3442;p78"/>
          <p:cNvSpPr/>
          <p:nvPr/>
        </p:nvSpPr>
        <p:spPr>
          <a:xfrm>
            <a:off x="3424756" y="3983715"/>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43" name="Google Shape;3443;p78"/>
          <p:cNvSpPr/>
          <p:nvPr/>
        </p:nvSpPr>
        <p:spPr>
          <a:xfrm>
            <a:off x="3501685" y="3983713"/>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44" name="Google Shape;3444;p78"/>
          <p:cNvSpPr/>
          <p:nvPr/>
        </p:nvSpPr>
        <p:spPr>
          <a:xfrm>
            <a:off x="3578614" y="3983713"/>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45" name="Google Shape;3445;p78"/>
          <p:cNvSpPr/>
          <p:nvPr/>
        </p:nvSpPr>
        <p:spPr>
          <a:xfrm>
            <a:off x="3655543" y="3983713"/>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46" name="Google Shape;3446;p78"/>
          <p:cNvSpPr/>
          <p:nvPr/>
        </p:nvSpPr>
        <p:spPr>
          <a:xfrm>
            <a:off x="3732472" y="3983711"/>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47" name="Google Shape;3447;p78"/>
          <p:cNvSpPr/>
          <p:nvPr/>
        </p:nvSpPr>
        <p:spPr>
          <a:xfrm>
            <a:off x="3040110" y="3527278"/>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48" name="Google Shape;3448;p78"/>
          <p:cNvSpPr/>
          <p:nvPr/>
        </p:nvSpPr>
        <p:spPr>
          <a:xfrm>
            <a:off x="3117039" y="3527278"/>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49" name="Google Shape;3449;p78"/>
          <p:cNvSpPr/>
          <p:nvPr/>
        </p:nvSpPr>
        <p:spPr>
          <a:xfrm>
            <a:off x="3193968" y="3527276"/>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50" name="Google Shape;3450;p78"/>
          <p:cNvSpPr/>
          <p:nvPr/>
        </p:nvSpPr>
        <p:spPr>
          <a:xfrm>
            <a:off x="3270897" y="3527276"/>
            <a:ext cx="69000" cy="567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51" name="Google Shape;3451;p78"/>
          <p:cNvSpPr/>
          <p:nvPr/>
        </p:nvSpPr>
        <p:spPr>
          <a:xfrm>
            <a:off x="3347826" y="352727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52" name="Google Shape;3452;p78"/>
          <p:cNvSpPr/>
          <p:nvPr/>
        </p:nvSpPr>
        <p:spPr>
          <a:xfrm>
            <a:off x="3424756" y="3527276"/>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53" name="Google Shape;3453;p78"/>
          <p:cNvSpPr/>
          <p:nvPr/>
        </p:nvSpPr>
        <p:spPr>
          <a:xfrm>
            <a:off x="3501685" y="3527274"/>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54" name="Google Shape;3454;p78"/>
          <p:cNvSpPr/>
          <p:nvPr/>
        </p:nvSpPr>
        <p:spPr>
          <a:xfrm>
            <a:off x="3578614" y="3527274"/>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55" name="Google Shape;3455;p78"/>
          <p:cNvSpPr/>
          <p:nvPr/>
        </p:nvSpPr>
        <p:spPr>
          <a:xfrm>
            <a:off x="3655543" y="3527274"/>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56" name="Google Shape;3456;p78"/>
          <p:cNvSpPr/>
          <p:nvPr/>
        </p:nvSpPr>
        <p:spPr>
          <a:xfrm>
            <a:off x="3732472" y="3527273"/>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57" name="Google Shape;3457;p78"/>
          <p:cNvSpPr/>
          <p:nvPr/>
        </p:nvSpPr>
        <p:spPr>
          <a:xfrm>
            <a:off x="3040110" y="3592482"/>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58" name="Google Shape;3458;p78"/>
          <p:cNvSpPr/>
          <p:nvPr/>
        </p:nvSpPr>
        <p:spPr>
          <a:xfrm>
            <a:off x="3117039" y="3592482"/>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59" name="Google Shape;3459;p78"/>
          <p:cNvSpPr/>
          <p:nvPr/>
        </p:nvSpPr>
        <p:spPr>
          <a:xfrm>
            <a:off x="3193968" y="359248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60" name="Google Shape;3460;p78"/>
          <p:cNvSpPr/>
          <p:nvPr/>
        </p:nvSpPr>
        <p:spPr>
          <a:xfrm>
            <a:off x="3270897" y="359248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61" name="Google Shape;3461;p78"/>
          <p:cNvSpPr/>
          <p:nvPr/>
        </p:nvSpPr>
        <p:spPr>
          <a:xfrm>
            <a:off x="3347826" y="359248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62" name="Google Shape;3462;p78"/>
          <p:cNvSpPr/>
          <p:nvPr/>
        </p:nvSpPr>
        <p:spPr>
          <a:xfrm>
            <a:off x="3040110" y="3657687"/>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63" name="Google Shape;3463;p78"/>
          <p:cNvSpPr/>
          <p:nvPr/>
        </p:nvSpPr>
        <p:spPr>
          <a:xfrm>
            <a:off x="3117039" y="3657687"/>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64" name="Google Shape;3464;p78"/>
          <p:cNvSpPr/>
          <p:nvPr/>
        </p:nvSpPr>
        <p:spPr>
          <a:xfrm>
            <a:off x="3193968" y="365768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65" name="Google Shape;3465;p78"/>
          <p:cNvSpPr/>
          <p:nvPr/>
        </p:nvSpPr>
        <p:spPr>
          <a:xfrm>
            <a:off x="3270897" y="3657685"/>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66" name="Google Shape;3466;p78"/>
          <p:cNvSpPr/>
          <p:nvPr/>
        </p:nvSpPr>
        <p:spPr>
          <a:xfrm>
            <a:off x="3347826" y="365768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67" name="Google Shape;3467;p78"/>
          <p:cNvSpPr/>
          <p:nvPr/>
        </p:nvSpPr>
        <p:spPr>
          <a:xfrm>
            <a:off x="3424756" y="365768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68" name="Google Shape;3468;p78"/>
          <p:cNvSpPr/>
          <p:nvPr/>
        </p:nvSpPr>
        <p:spPr>
          <a:xfrm>
            <a:off x="3501685" y="3657683"/>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69" name="Google Shape;3469;p78"/>
          <p:cNvSpPr/>
          <p:nvPr/>
        </p:nvSpPr>
        <p:spPr>
          <a:xfrm>
            <a:off x="3578614" y="3657683"/>
            <a:ext cx="69000" cy="567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70" name="Google Shape;3470;p78"/>
          <p:cNvSpPr/>
          <p:nvPr/>
        </p:nvSpPr>
        <p:spPr>
          <a:xfrm>
            <a:off x="3040110" y="3722891"/>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71" name="Google Shape;3471;p78"/>
          <p:cNvSpPr/>
          <p:nvPr/>
        </p:nvSpPr>
        <p:spPr>
          <a:xfrm>
            <a:off x="3117039" y="3722891"/>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72" name="Google Shape;3472;p78"/>
          <p:cNvSpPr/>
          <p:nvPr/>
        </p:nvSpPr>
        <p:spPr>
          <a:xfrm>
            <a:off x="3193968" y="3722889"/>
            <a:ext cx="69000" cy="567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73" name="Google Shape;3473;p78"/>
          <p:cNvSpPr/>
          <p:nvPr/>
        </p:nvSpPr>
        <p:spPr>
          <a:xfrm>
            <a:off x="3270897" y="3722889"/>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74" name="Google Shape;3474;p78"/>
          <p:cNvSpPr/>
          <p:nvPr/>
        </p:nvSpPr>
        <p:spPr>
          <a:xfrm>
            <a:off x="3347826" y="3722889"/>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75" name="Google Shape;3475;p78"/>
          <p:cNvSpPr/>
          <p:nvPr/>
        </p:nvSpPr>
        <p:spPr>
          <a:xfrm>
            <a:off x="3424756" y="3722889"/>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76" name="Google Shape;3476;p78"/>
          <p:cNvSpPr/>
          <p:nvPr/>
        </p:nvSpPr>
        <p:spPr>
          <a:xfrm>
            <a:off x="3501685" y="3722888"/>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77" name="Google Shape;3477;p78"/>
          <p:cNvSpPr/>
          <p:nvPr/>
        </p:nvSpPr>
        <p:spPr>
          <a:xfrm>
            <a:off x="3578614" y="3722888"/>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78" name="Google Shape;3478;p78"/>
          <p:cNvSpPr/>
          <p:nvPr/>
        </p:nvSpPr>
        <p:spPr>
          <a:xfrm>
            <a:off x="3655543" y="3722888"/>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79" name="Google Shape;3479;p78"/>
          <p:cNvSpPr/>
          <p:nvPr/>
        </p:nvSpPr>
        <p:spPr>
          <a:xfrm>
            <a:off x="3732472" y="372288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80" name="Google Shape;3480;p78"/>
          <p:cNvSpPr/>
          <p:nvPr/>
        </p:nvSpPr>
        <p:spPr>
          <a:xfrm>
            <a:off x="3040110" y="3462060"/>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81" name="Google Shape;3481;p78"/>
          <p:cNvSpPr/>
          <p:nvPr/>
        </p:nvSpPr>
        <p:spPr>
          <a:xfrm>
            <a:off x="3117039" y="346206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82" name="Google Shape;3482;p78"/>
          <p:cNvSpPr/>
          <p:nvPr/>
        </p:nvSpPr>
        <p:spPr>
          <a:xfrm>
            <a:off x="3193968" y="3462058"/>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83" name="Google Shape;3483;p78"/>
          <p:cNvSpPr/>
          <p:nvPr/>
        </p:nvSpPr>
        <p:spPr>
          <a:xfrm>
            <a:off x="3270897" y="3462058"/>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84" name="Google Shape;3484;p78"/>
          <p:cNvSpPr/>
          <p:nvPr/>
        </p:nvSpPr>
        <p:spPr>
          <a:xfrm>
            <a:off x="3347826" y="3462058"/>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85" name="Google Shape;3485;p78"/>
          <p:cNvSpPr/>
          <p:nvPr/>
        </p:nvSpPr>
        <p:spPr>
          <a:xfrm>
            <a:off x="3424756" y="3462058"/>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86" name="Google Shape;3486;p78"/>
          <p:cNvSpPr/>
          <p:nvPr/>
        </p:nvSpPr>
        <p:spPr>
          <a:xfrm>
            <a:off x="3501685" y="346205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87" name="Google Shape;3487;p78"/>
          <p:cNvSpPr/>
          <p:nvPr/>
        </p:nvSpPr>
        <p:spPr>
          <a:xfrm>
            <a:off x="3578614" y="3462056"/>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88" name="Google Shape;3488;p78"/>
          <p:cNvSpPr/>
          <p:nvPr/>
        </p:nvSpPr>
        <p:spPr>
          <a:xfrm>
            <a:off x="3655543" y="3462056"/>
            <a:ext cx="69000" cy="567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89" name="Google Shape;3489;p78"/>
          <p:cNvSpPr/>
          <p:nvPr/>
        </p:nvSpPr>
        <p:spPr>
          <a:xfrm>
            <a:off x="3732472" y="346205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90" name="Google Shape;3490;p78"/>
          <p:cNvSpPr/>
          <p:nvPr/>
        </p:nvSpPr>
        <p:spPr>
          <a:xfrm>
            <a:off x="3040110" y="3396848"/>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91" name="Google Shape;3491;p78"/>
          <p:cNvSpPr/>
          <p:nvPr/>
        </p:nvSpPr>
        <p:spPr>
          <a:xfrm>
            <a:off x="3117039" y="3396848"/>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92" name="Google Shape;3492;p78"/>
          <p:cNvSpPr/>
          <p:nvPr/>
        </p:nvSpPr>
        <p:spPr>
          <a:xfrm>
            <a:off x="3193968" y="339684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93" name="Google Shape;3493;p78"/>
          <p:cNvSpPr/>
          <p:nvPr/>
        </p:nvSpPr>
        <p:spPr>
          <a:xfrm>
            <a:off x="3270897" y="339684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94" name="Google Shape;3494;p78"/>
          <p:cNvSpPr/>
          <p:nvPr/>
        </p:nvSpPr>
        <p:spPr>
          <a:xfrm>
            <a:off x="3347826" y="339684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95" name="Google Shape;3495;p78"/>
          <p:cNvSpPr/>
          <p:nvPr/>
        </p:nvSpPr>
        <p:spPr>
          <a:xfrm>
            <a:off x="3424756" y="339684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96" name="Google Shape;3496;p78"/>
          <p:cNvSpPr/>
          <p:nvPr/>
        </p:nvSpPr>
        <p:spPr>
          <a:xfrm>
            <a:off x="3501685" y="339684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97" name="Google Shape;3497;p78"/>
          <p:cNvSpPr/>
          <p:nvPr/>
        </p:nvSpPr>
        <p:spPr>
          <a:xfrm>
            <a:off x="3578614" y="3396845"/>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98" name="Google Shape;3498;p78"/>
          <p:cNvSpPr/>
          <p:nvPr/>
        </p:nvSpPr>
        <p:spPr>
          <a:xfrm>
            <a:off x="3655543" y="3396845"/>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99" name="Google Shape;3499;p78"/>
          <p:cNvSpPr/>
          <p:nvPr/>
        </p:nvSpPr>
        <p:spPr>
          <a:xfrm>
            <a:off x="3732472" y="3396843"/>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00" name="Google Shape;3500;p78"/>
          <p:cNvSpPr/>
          <p:nvPr/>
        </p:nvSpPr>
        <p:spPr>
          <a:xfrm>
            <a:off x="3809393" y="339684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01" name="Google Shape;3501;p78"/>
          <p:cNvSpPr/>
          <p:nvPr/>
        </p:nvSpPr>
        <p:spPr>
          <a:xfrm>
            <a:off x="3886322" y="3396846"/>
            <a:ext cx="69000" cy="567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02" name="Google Shape;3502;p78"/>
          <p:cNvSpPr/>
          <p:nvPr/>
        </p:nvSpPr>
        <p:spPr>
          <a:xfrm>
            <a:off x="3963251" y="339684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03" name="Google Shape;3503;p78"/>
          <p:cNvSpPr/>
          <p:nvPr/>
        </p:nvSpPr>
        <p:spPr>
          <a:xfrm>
            <a:off x="4040181" y="3396845"/>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04" name="Google Shape;3504;p78"/>
          <p:cNvSpPr/>
          <p:nvPr/>
        </p:nvSpPr>
        <p:spPr>
          <a:xfrm>
            <a:off x="3040110" y="3331624"/>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05" name="Google Shape;3505;p78"/>
          <p:cNvSpPr/>
          <p:nvPr/>
        </p:nvSpPr>
        <p:spPr>
          <a:xfrm>
            <a:off x="3117039" y="3331624"/>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06" name="Google Shape;3506;p78"/>
          <p:cNvSpPr/>
          <p:nvPr/>
        </p:nvSpPr>
        <p:spPr>
          <a:xfrm>
            <a:off x="3040110" y="4048910"/>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3507" name="Google Shape;3507;p78"/>
          <p:cNvCxnSpPr>
            <a:stCxn id="3412" idx="2"/>
            <a:endCxn id="3414" idx="0"/>
          </p:cNvCxnSpPr>
          <p:nvPr/>
        </p:nvCxnSpPr>
        <p:spPr>
          <a:xfrm>
            <a:off x="3654175" y="3055100"/>
            <a:ext cx="0" cy="251700"/>
          </a:xfrm>
          <a:prstGeom prst="straightConnector1">
            <a:avLst/>
          </a:prstGeom>
          <a:noFill/>
          <a:ln cap="flat" cmpd="sng" w="9525">
            <a:solidFill>
              <a:schemeClr val="dk2"/>
            </a:solidFill>
            <a:prstDash val="solid"/>
            <a:round/>
            <a:headEnd len="med" w="med" type="none"/>
            <a:tailEnd len="med" w="med" type="triangle"/>
          </a:ln>
        </p:spPr>
      </p:cxnSp>
      <p:sp>
        <p:nvSpPr>
          <p:cNvPr id="3508" name="Google Shape;3508;p78"/>
          <p:cNvSpPr/>
          <p:nvPr/>
        </p:nvSpPr>
        <p:spPr>
          <a:xfrm>
            <a:off x="1620025" y="4378450"/>
            <a:ext cx="867900" cy="191400"/>
          </a:xfrm>
          <a:prstGeom prst="roundRect">
            <a:avLst>
              <a:gd fmla="val 16667"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Conclude </a:t>
            </a:r>
            <a:endParaRPr sz="1200"/>
          </a:p>
        </p:txBody>
      </p:sp>
      <p:cxnSp>
        <p:nvCxnSpPr>
          <p:cNvPr id="3509" name="Google Shape;3509;p78"/>
          <p:cNvCxnSpPr>
            <a:stCxn id="3379" idx="2"/>
            <a:endCxn id="3508" idx="0"/>
          </p:cNvCxnSpPr>
          <p:nvPr/>
        </p:nvCxnSpPr>
        <p:spPr>
          <a:xfrm>
            <a:off x="2053975" y="3786600"/>
            <a:ext cx="0" cy="591900"/>
          </a:xfrm>
          <a:prstGeom prst="straightConnector1">
            <a:avLst/>
          </a:prstGeom>
          <a:noFill/>
          <a:ln cap="flat" cmpd="sng" w="9525">
            <a:solidFill>
              <a:schemeClr val="dk2"/>
            </a:solidFill>
            <a:prstDash val="solid"/>
            <a:round/>
            <a:headEnd len="med" w="med" type="none"/>
            <a:tailEnd len="med" w="med" type="triangle"/>
          </a:ln>
        </p:spPr>
      </p:cxnSp>
      <p:sp>
        <p:nvSpPr>
          <p:cNvPr id="3510" name="Google Shape;3510;p78"/>
          <p:cNvSpPr/>
          <p:nvPr/>
        </p:nvSpPr>
        <p:spPr>
          <a:xfrm>
            <a:off x="4117110" y="3396845"/>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11" name="Google Shape;3511;p78"/>
          <p:cNvSpPr/>
          <p:nvPr/>
        </p:nvSpPr>
        <p:spPr>
          <a:xfrm>
            <a:off x="4194039" y="3396843"/>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3512" name="Google Shape;3512;p78"/>
          <p:cNvPicPr preferRelativeResize="0"/>
          <p:nvPr/>
        </p:nvPicPr>
        <p:blipFill>
          <a:blip r:embed="rId3">
            <a:alphaModFix/>
          </a:blip>
          <a:stretch>
            <a:fillRect/>
          </a:stretch>
        </p:blipFill>
        <p:spPr>
          <a:xfrm>
            <a:off x="2152788" y="3942713"/>
            <a:ext cx="228600" cy="238125"/>
          </a:xfrm>
          <a:prstGeom prst="rect">
            <a:avLst/>
          </a:prstGeom>
          <a:noFill/>
          <a:ln>
            <a:noFill/>
          </a:ln>
        </p:spPr>
      </p:pic>
      <p:sp>
        <p:nvSpPr>
          <p:cNvPr id="3513" name="Google Shape;3513;p78"/>
          <p:cNvSpPr txBox="1"/>
          <p:nvPr>
            <p:ph idx="1" type="body"/>
          </p:nvPr>
        </p:nvSpPr>
        <p:spPr>
          <a:xfrm>
            <a:off x="4832400" y="2207425"/>
            <a:ext cx="3999900" cy="236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311150" lvl="0" marL="457200" rtl="0" algn="l">
              <a:spcBef>
                <a:spcPts val="1600"/>
              </a:spcBef>
              <a:spcAft>
                <a:spcPts val="0"/>
              </a:spcAft>
              <a:buSzPts val="1300"/>
              <a:buChar char="●"/>
            </a:pPr>
            <a:r>
              <a:rPr lang="en"/>
              <a:t>Discover actionable insight by </a:t>
            </a:r>
            <a:r>
              <a:rPr i="1" lang="en"/>
              <a:t>viewing</a:t>
            </a:r>
            <a:r>
              <a:rPr lang="en"/>
              <a:t> segment</a:t>
            </a:r>
            <a:endParaRPr/>
          </a:p>
          <a:p>
            <a:pPr indent="0" lvl="0" marL="0" rtl="0" algn="l">
              <a:spcBef>
                <a:spcPts val="1600"/>
              </a:spcBef>
              <a:spcAft>
                <a:spcPts val="1600"/>
              </a:spcAft>
              <a:buNone/>
            </a:pPr>
            <a:r>
              <a:t/>
            </a:r>
            <a:endParaRPr/>
          </a:p>
        </p:txBody>
      </p:sp>
      <p:sp>
        <p:nvSpPr>
          <p:cNvPr id="3377" name="Google Shape;3377;p78"/>
          <p:cNvSpPr/>
          <p:nvPr/>
        </p:nvSpPr>
        <p:spPr>
          <a:xfrm>
            <a:off x="295150" y="2866300"/>
            <a:ext cx="1056900" cy="178200"/>
          </a:xfrm>
          <a:prstGeom prst="rect">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900">
                <a:solidFill>
                  <a:srgbClr val="B7B7B7"/>
                </a:solidFill>
              </a:rPr>
              <a:t>Refine Operation</a:t>
            </a:r>
            <a:endParaRPr i="1" sz="900">
              <a:solidFill>
                <a:srgbClr val="B7B7B7"/>
              </a:solidFill>
            </a:endParaRPr>
          </a:p>
        </p:txBody>
      </p:sp>
      <p:sp>
        <p:nvSpPr>
          <p:cNvPr id="3514" name="Google Shape;3514;p78"/>
          <p:cNvSpPr/>
          <p:nvPr/>
        </p:nvSpPr>
        <p:spPr>
          <a:xfrm>
            <a:off x="389650" y="3350188"/>
            <a:ext cx="867900" cy="5727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5" name="Google Shape;3515;p78"/>
          <p:cNvSpPr/>
          <p:nvPr/>
        </p:nvSpPr>
        <p:spPr>
          <a:xfrm>
            <a:off x="415035" y="3765115"/>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16" name="Google Shape;3516;p78"/>
          <p:cNvSpPr/>
          <p:nvPr/>
        </p:nvSpPr>
        <p:spPr>
          <a:xfrm>
            <a:off x="491964" y="376511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17" name="Google Shape;3517;p78"/>
          <p:cNvSpPr/>
          <p:nvPr/>
        </p:nvSpPr>
        <p:spPr>
          <a:xfrm>
            <a:off x="568893" y="3765114"/>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18" name="Google Shape;3518;p78"/>
          <p:cNvSpPr/>
          <p:nvPr/>
        </p:nvSpPr>
        <p:spPr>
          <a:xfrm>
            <a:off x="645822" y="3765114"/>
            <a:ext cx="69000" cy="567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19" name="Google Shape;3519;p78"/>
          <p:cNvSpPr/>
          <p:nvPr/>
        </p:nvSpPr>
        <p:spPr>
          <a:xfrm>
            <a:off x="722751" y="3765114"/>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20" name="Google Shape;3520;p78"/>
          <p:cNvSpPr/>
          <p:nvPr/>
        </p:nvSpPr>
        <p:spPr>
          <a:xfrm>
            <a:off x="799681" y="3765114"/>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21" name="Google Shape;3521;p78"/>
          <p:cNvSpPr/>
          <p:nvPr/>
        </p:nvSpPr>
        <p:spPr>
          <a:xfrm>
            <a:off x="876610" y="3765112"/>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22" name="Google Shape;3522;p78"/>
          <p:cNvSpPr/>
          <p:nvPr/>
        </p:nvSpPr>
        <p:spPr>
          <a:xfrm>
            <a:off x="953539" y="3765112"/>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23" name="Google Shape;3523;p78"/>
          <p:cNvSpPr/>
          <p:nvPr/>
        </p:nvSpPr>
        <p:spPr>
          <a:xfrm>
            <a:off x="1030468" y="3765112"/>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24" name="Google Shape;3524;p78"/>
          <p:cNvSpPr/>
          <p:nvPr/>
        </p:nvSpPr>
        <p:spPr>
          <a:xfrm>
            <a:off x="1107397" y="376511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25" name="Google Shape;3525;p78"/>
          <p:cNvSpPr/>
          <p:nvPr/>
        </p:nvSpPr>
        <p:spPr>
          <a:xfrm>
            <a:off x="415035" y="3830320"/>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26" name="Google Shape;3526;p78"/>
          <p:cNvSpPr/>
          <p:nvPr/>
        </p:nvSpPr>
        <p:spPr>
          <a:xfrm>
            <a:off x="491964" y="383032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27" name="Google Shape;3527;p78"/>
          <p:cNvSpPr/>
          <p:nvPr/>
        </p:nvSpPr>
        <p:spPr>
          <a:xfrm>
            <a:off x="568893" y="3830318"/>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28" name="Google Shape;3528;p78"/>
          <p:cNvSpPr/>
          <p:nvPr/>
        </p:nvSpPr>
        <p:spPr>
          <a:xfrm>
            <a:off x="645822" y="3830318"/>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29" name="Google Shape;3529;p78"/>
          <p:cNvSpPr/>
          <p:nvPr/>
        </p:nvSpPr>
        <p:spPr>
          <a:xfrm>
            <a:off x="722751" y="3830318"/>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30" name="Google Shape;3530;p78"/>
          <p:cNvSpPr/>
          <p:nvPr/>
        </p:nvSpPr>
        <p:spPr>
          <a:xfrm>
            <a:off x="415035" y="3504290"/>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31" name="Google Shape;3531;p78"/>
          <p:cNvSpPr/>
          <p:nvPr/>
        </p:nvSpPr>
        <p:spPr>
          <a:xfrm>
            <a:off x="491964" y="350429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32" name="Google Shape;3532;p78"/>
          <p:cNvSpPr/>
          <p:nvPr/>
        </p:nvSpPr>
        <p:spPr>
          <a:xfrm>
            <a:off x="568893" y="3504288"/>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33" name="Google Shape;3533;p78"/>
          <p:cNvSpPr/>
          <p:nvPr/>
        </p:nvSpPr>
        <p:spPr>
          <a:xfrm>
            <a:off x="645822" y="3504288"/>
            <a:ext cx="69000" cy="567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34" name="Google Shape;3534;p78"/>
          <p:cNvSpPr/>
          <p:nvPr/>
        </p:nvSpPr>
        <p:spPr>
          <a:xfrm>
            <a:off x="722751" y="3504288"/>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35" name="Google Shape;3535;p78"/>
          <p:cNvSpPr/>
          <p:nvPr/>
        </p:nvSpPr>
        <p:spPr>
          <a:xfrm>
            <a:off x="799681" y="3504288"/>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36" name="Google Shape;3536;p78"/>
          <p:cNvSpPr/>
          <p:nvPr/>
        </p:nvSpPr>
        <p:spPr>
          <a:xfrm>
            <a:off x="876610" y="3504287"/>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37" name="Google Shape;3537;p78"/>
          <p:cNvSpPr/>
          <p:nvPr/>
        </p:nvSpPr>
        <p:spPr>
          <a:xfrm>
            <a:off x="953539" y="3504287"/>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38" name="Google Shape;3538;p78"/>
          <p:cNvSpPr/>
          <p:nvPr/>
        </p:nvSpPr>
        <p:spPr>
          <a:xfrm>
            <a:off x="1030468" y="3504287"/>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39" name="Google Shape;3539;p78"/>
          <p:cNvSpPr/>
          <p:nvPr/>
        </p:nvSpPr>
        <p:spPr>
          <a:xfrm>
            <a:off x="415035" y="3569495"/>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40" name="Google Shape;3540;p78"/>
          <p:cNvSpPr/>
          <p:nvPr/>
        </p:nvSpPr>
        <p:spPr>
          <a:xfrm>
            <a:off x="491964" y="356949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41" name="Google Shape;3541;p78"/>
          <p:cNvSpPr/>
          <p:nvPr/>
        </p:nvSpPr>
        <p:spPr>
          <a:xfrm>
            <a:off x="568893" y="3569493"/>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42" name="Google Shape;3542;p78"/>
          <p:cNvSpPr/>
          <p:nvPr/>
        </p:nvSpPr>
        <p:spPr>
          <a:xfrm>
            <a:off x="645822" y="3569493"/>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43" name="Google Shape;3543;p78"/>
          <p:cNvSpPr/>
          <p:nvPr/>
        </p:nvSpPr>
        <p:spPr>
          <a:xfrm>
            <a:off x="722751" y="3569493"/>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44" name="Google Shape;3544;p78"/>
          <p:cNvSpPr/>
          <p:nvPr/>
        </p:nvSpPr>
        <p:spPr>
          <a:xfrm>
            <a:off x="415035" y="3634699"/>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45" name="Google Shape;3545;p78"/>
          <p:cNvSpPr/>
          <p:nvPr/>
        </p:nvSpPr>
        <p:spPr>
          <a:xfrm>
            <a:off x="491964" y="3634699"/>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46" name="Google Shape;3546;p78"/>
          <p:cNvSpPr/>
          <p:nvPr/>
        </p:nvSpPr>
        <p:spPr>
          <a:xfrm>
            <a:off x="568893" y="3634697"/>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47" name="Google Shape;3547;p78"/>
          <p:cNvSpPr/>
          <p:nvPr/>
        </p:nvSpPr>
        <p:spPr>
          <a:xfrm>
            <a:off x="645822" y="3634697"/>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48" name="Google Shape;3548;p78"/>
          <p:cNvSpPr/>
          <p:nvPr/>
        </p:nvSpPr>
        <p:spPr>
          <a:xfrm>
            <a:off x="722751" y="3634697"/>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49" name="Google Shape;3549;p78"/>
          <p:cNvSpPr/>
          <p:nvPr/>
        </p:nvSpPr>
        <p:spPr>
          <a:xfrm>
            <a:off x="799681" y="3634697"/>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50" name="Google Shape;3550;p78"/>
          <p:cNvSpPr/>
          <p:nvPr/>
        </p:nvSpPr>
        <p:spPr>
          <a:xfrm>
            <a:off x="876610" y="363469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51" name="Google Shape;3551;p78"/>
          <p:cNvSpPr/>
          <p:nvPr/>
        </p:nvSpPr>
        <p:spPr>
          <a:xfrm>
            <a:off x="953539" y="3634696"/>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52" name="Google Shape;3552;p78"/>
          <p:cNvSpPr/>
          <p:nvPr/>
        </p:nvSpPr>
        <p:spPr>
          <a:xfrm>
            <a:off x="415035" y="3699904"/>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53" name="Google Shape;3553;p78"/>
          <p:cNvSpPr/>
          <p:nvPr/>
        </p:nvSpPr>
        <p:spPr>
          <a:xfrm>
            <a:off x="491964" y="3699904"/>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54" name="Google Shape;3554;p78"/>
          <p:cNvSpPr/>
          <p:nvPr/>
        </p:nvSpPr>
        <p:spPr>
          <a:xfrm>
            <a:off x="568893" y="3699902"/>
            <a:ext cx="69000" cy="567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55" name="Google Shape;3555;p78"/>
          <p:cNvSpPr/>
          <p:nvPr/>
        </p:nvSpPr>
        <p:spPr>
          <a:xfrm>
            <a:off x="645822" y="3699902"/>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56" name="Google Shape;3556;p78"/>
          <p:cNvSpPr/>
          <p:nvPr/>
        </p:nvSpPr>
        <p:spPr>
          <a:xfrm>
            <a:off x="722751" y="3699902"/>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57" name="Google Shape;3557;p78"/>
          <p:cNvSpPr/>
          <p:nvPr/>
        </p:nvSpPr>
        <p:spPr>
          <a:xfrm>
            <a:off x="799681" y="3699902"/>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58" name="Google Shape;3558;p78"/>
          <p:cNvSpPr/>
          <p:nvPr/>
        </p:nvSpPr>
        <p:spPr>
          <a:xfrm>
            <a:off x="876610" y="369990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59" name="Google Shape;3559;p78"/>
          <p:cNvSpPr/>
          <p:nvPr/>
        </p:nvSpPr>
        <p:spPr>
          <a:xfrm>
            <a:off x="953539" y="3699900"/>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60" name="Google Shape;3560;p78"/>
          <p:cNvSpPr/>
          <p:nvPr/>
        </p:nvSpPr>
        <p:spPr>
          <a:xfrm>
            <a:off x="1030468" y="369990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61" name="Google Shape;3561;p78"/>
          <p:cNvSpPr/>
          <p:nvPr/>
        </p:nvSpPr>
        <p:spPr>
          <a:xfrm>
            <a:off x="415035" y="3439072"/>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62" name="Google Shape;3562;p78"/>
          <p:cNvSpPr/>
          <p:nvPr/>
        </p:nvSpPr>
        <p:spPr>
          <a:xfrm>
            <a:off x="491964" y="3439072"/>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63" name="Google Shape;3563;p78"/>
          <p:cNvSpPr/>
          <p:nvPr/>
        </p:nvSpPr>
        <p:spPr>
          <a:xfrm>
            <a:off x="568893" y="3439071"/>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64" name="Google Shape;3564;p78"/>
          <p:cNvSpPr/>
          <p:nvPr/>
        </p:nvSpPr>
        <p:spPr>
          <a:xfrm>
            <a:off x="645822" y="3439071"/>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65" name="Google Shape;3565;p78"/>
          <p:cNvSpPr/>
          <p:nvPr/>
        </p:nvSpPr>
        <p:spPr>
          <a:xfrm>
            <a:off x="722751" y="3439071"/>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66" name="Google Shape;3566;p78"/>
          <p:cNvSpPr/>
          <p:nvPr/>
        </p:nvSpPr>
        <p:spPr>
          <a:xfrm>
            <a:off x="799681" y="3439071"/>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67" name="Google Shape;3567;p78"/>
          <p:cNvSpPr/>
          <p:nvPr/>
        </p:nvSpPr>
        <p:spPr>
          <a:xfrm>
            <a:off x="876610" y="3439069"/>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68" name="Google Shape;3568;p78"/>
          <p:cNvSpPr/>
          <p:nvPr/>
        </p:nvSpPr>
        <p:spPr>
          <a:xfrm>
            <a:off x="953539" y="3439069"/>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69" name="Google Shape;3569;p78"/>
          <p:cNvSpPr/>
          <p:nvPr/>
        </p:nvSpPr>
        <p:spPr>
          <a:xfrm>
            <a:off x="1030468" y="3439069"/>
            <a:ext cx="69000" cy="567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70" name="Google Shape;3570;p78"/>
          <p:cNvSpPr/>
          <p:nvPr/>
        </p:nvSpPr>
        <p:spPr>
          <a:xfrm>
            <a:off x="1107397" y="3439067"/>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71" name="Google Shape;3571;p78"/>
          <p:cNvSpPr/>
          <p:nvPr/>
        </p:nvSpPr>
        <p:spPr>
          <a:xfrm>
            <a:off x="415035" y="3373860"/>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72" name="Google Shape;3572;p78"/>
          <p:cNvSpPr/>
          <p:nvPr/>
        </p:nvSpPr>
        <p:spPr>
          <a:xfrm>
            <a:off x="491964" y="337386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73" name="Google Shape;3573;p78"/>
          <p:cNvSpPr/>
          <p:nvPr/>
        </p:nvSpPr>
        <p:spPr>
          <a:xfrm>
            <a:off x="568893" y="3373859"/>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74" name="Google Shape;3574;p78"/>
          <p:cNvSpPr/>
          <p:nvPr/>
        </p:nvSpPr>
        <p:spPr>
          <a:xfrm>
            <a:off x="645822" y="3373859"/>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75" name="Google Shape;3575;p78"/>
          <p:cNvSpPr/>
          <p:nvPr/>
        </p:nvSpPr>
        <p:spPr>
          <a:xfrm>
            <a:off x="722751" y="3373859"/>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76" name="Google Shape;3576;p78"/>
          <p:cNvSpPr/>
          <p:nvPr/>
        </p:nvSpPr>
        <p:spPr>
          <a:xfrm>
            <a:off x="799681" y="3373859"/>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77" name="Google Shape;3577;p78"/>
          <p:cNvSpPr/>
          <p:nvPr/>
        </p:nvSpPr>
        <p:spPr>
          <a:xfrm>
            <a:off x="876610" y="3373857"/>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78" name="Google Shape;3578;p78"/>
          <p:cNvSpPr/>
          <p:nvPr/>
        </p:nvSpPr>
        <p:spPr>
          <a:xfrm>
            <a:off x="953539" y="3373857"/>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79" name="Google Shape;3579;p78"/>
          <p:cNvSpPr/>
          <p:nvPr/>
        </p:nvSpPr>
        <p:spPr>
          <a:xfrm>
            <a:off x="1030468" y="3373857"/>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80" name="Google Shape;3580;p78"/>
          <p:cNvSpPr/>
          <p:nvPr/>
        </p:nvSpPr>
        <p:spPr>
          <a:xfrm>
            <a:off x="1107397" y="337385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3581" name="Google Shape;3581;p78"/>
          <p:cNvCxnSpPr>
            <a:stCxn id="3377" idx="2"/>
            <a:endCxn id="3514" idx="0"/>
          </p:cNvCxnSpPr>
          <p:nvPr/>
        </p:nvCxnSpPr>
        <p:spPr>
          <a:xfrm>
            <a:off x="823600" y="3044500"/>
            <a:ext cx="0" cy="305700"/>
          </a:xfrm>
          <a:prstGeom prst="straightConnector1">
            <a:avLst/>
          </a:prstGeom>
          <a:noFill/>
          <a:ln cap="flat" cmpd="sng" w="9525">
            <a:solidFill>
              <a:schemeClr val="dk2"/>
            </a:solidFill>
            <a:prstDash val="solid"/>
            <a:round/>
            <a:headEnd len="med" w="med" type="none"/>
            <a:tailEnd len="med" w="med" type="triangle"/>
          </a:ln>
        </p:spPr>
      </p:cxnSp>
      <p:sp>
        <p:nvSpPr>
          <p:cNvPr id="3582" name="Google Shape;3582;p7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583" name="Google Shape;3583;p78"/>
          <p:cNvSpPr/>
          <p:nvPr/>
        </p:nvSpPr>
        <p:spPr>
          <a:xfrm>
            <a:off x="8311149" y="1051292"/>
            <a:ext cx="701100" cy="135600"/>
          </a:xfrm>
          <a:prstGeom prst="roundRect">
            <a:avLst>
              <a:gd fmla="val 16667" name="adj"/>
            </a:avLst>
          </a:prstGeom>
          <a:solidFill>
            <a:srgbClr val="EFEFE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rgbClr val="B7B7B7"/>
                </a:solidFill>
              </a:rPr>
              <a:t>Export</a:t>
            </a:r>
            <a:endParaRPr sz="900">
              <a:solidFill>
                <a:srgbClr val="B7B7B7"/>
              </a:solidFill>
            </a:endParaRPr>
          </a:p>
        </p:txBody>
      </p:sp>
      <p:sp>
        <p:nvSpPr>
          <p:cNvPr id="3584" name="Google Shape;3584;p78"/>
          <p:cNvSpPr/>
          <p:nvPr/>
        </p:nvSpPr>
        <p:spPr>
          <a:xfrm>
            <a:off x="8311149" y="898711"/>
            <a:ext cx="701100" cy="135600"/>
          </a:xfrm>
          <a:prstGeom prst="roundRect">
            <a:avLst>
              <a:gd fmla="val 16667" name="adj"/>
            </a:avLst>
          </a:prstGeom>
          <a:solidFill>
            <a:srgbClr val="EFEFE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rgbClr val="B7B7B7"/>
                </a:solidFill>
              </a:rPr>
              <a:t>Abandon</a:t>
            </a:r>
            <a:endParaRPr sz="900">
              <a:solidFill>
                <a:srgbClr val="B7B7B7"/>
              </a:solidFill>
            </a:endParaRPr>
          </a:p>
        </p:txBody>
      </p:sp>
      <p:grpSp>
        <p:nvGrpSpPr>
          <p:cNvPr id="3585" name="Google Shape;3585;p78"/>
          <p:cNvGrpSpPr/>
          <p:nvPr/>
        </p:nvGrpSpPr>
        <p:grpSpPr>
          <a:xfrm>
            <a:off x="6797659" y="328967"/>
            <a:ext cx="510892" cy="347977"/>
            <a:chOff x="1793010" y="2009307"/>
            <a:chExt cx="812100" cy="522567"/>
          </a:xfrm>
        </p:grpSpPr>
        <p:sp>
          <p:nvSpPr>
            <p:cNvPr id="3586" name="Google Shape;3586;p78"/>
            <p:cNvSpPr txBox="1"/>
            <p:nvPr/>
          </p:nvSpPr>
          <p:spPr>
            <a:xfrm>
              <a:off x="1793010" y="2282274"/>
              <a:ext cx="812100" cy="24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rgbClr val="B7B7B7"/>
                  </a:solidFill>
                </a:rPr>
                <a:t>Record </a:t>
              </a:r>
              <a:endParaRPr sz="800">
                <a:solidFill>
                  <a:srgbClr val="B7B7B7"/>
                </a:solidFill>
              </a:endParaRPr>
            </a:p>
          </p:txBody>
        </p:sp>
        <p:pic>
          <p:nvPicPr>
            <p:cNvPr id="3587" name="Google Shape;3587;p78"/>
            <p:cNvPicPr preferRelativeResize="0"/>
            <p:nvPr/>
          </p:nvPicPr>
          <p:blipFill>
            <a:blip r:embed="rId4">
              <a:alphaModFix amt="50000"/>
            </a:blip>
            <a:stretch>
              <a:fillRect/>
            </a:stretch>
          </p:blipFill>
          <p:spPr>
            <a:xfrm>
              <a:off x="1978550" y="2009307"/>
              <a:ext cx="493047" cy="393600"/>
            </a:xfrm>
            <a:prstGeom prst="rect">
              <a:avLst/>
            </a:prstGeom>
            <a:noFill/>
            <a:ln>
              <a:noFill/>
            </a:ln>
          </p:spPr>
        </p:pic>
      </p:grpSp>
      <p:sp>
        <p:nvSpPr>
          <p:cNvPr id="3588" name="Google Shape;3588;p78"/>
          <p:cNvSpPr/>
          <p:nvPr/>
        </p:nvSpPr>
        <p:spPr>
          <a:xfrm>
            <a:off x="8311149" y="746151"/>
            <a:ext cx="701100" cy="135600"/>
          </a:xfrm>
          <a:prstGeom prst="roundRect">
            <a:avLst>
              <a:gd fmla="val 16667" name="adj"/>
            </a:avLst>
          </a:prstGeom>
          <a:solidFill>
            <a:srgbClr val="FFF2CC"/>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t>Conclude</a:t>
            </a:r>
            <a:endParaRPr sz="900"/>
          </a:p>
        </p:txBody>
      </p:sp>
      <p:cxnSp>
        <p:nvCxnSpPr>
          <p:cNvPr id="3589" name="Google Shape;3589;p78"/>
          <p:cNvCxnSpPr>
            <a:stCxn id="3590" idx="3"/>
            <a:endCxn id="3588" idx="1"/>
          </p:cNvCxnSpPr>
          <p:nvPr/>
        </p:nvCxnSpPr>
        <p:spPr>
          <a:xfrm>
            <a:off x="7077248" y="811519"/>
            <a:ext cx="1233900" cy="2400"/>
          </a:xfrm>
          <a:prstGeom prst="straightConnector1">
            <a:avLst/>
          </a:prstGeom>
          <a:noFill/>
          <a:ln cap="flat" cmpd="sng" w="9525">
            <a:solidFill>
              <a:srgbClr val="595959"/>
            </a:solidFill>
            <a:prstDash val="solid"/>
            <a:round/>
            <a:headEnd len="med" w="med" type="none"/>
            <a:tailEnd len="med" w="med" type="triangle"/>
          </a:ln>
        </p:spPr>
      </p:cxnSp>
      <p:cxnSp>
        <p:nvCxnSpPr>
          <p:cNvPr id="3591" name="Google Shape;3591;p78"/>
          <p:cNvCxnSpPr>
            <a:stCxn id="3590" idx="3"/>
            <a:endCxn id="3584" idx="1"/>
          </p:cNvCxnSpPr>
          <p:nvPr/>
        </p:nvCxnSpPr>
        <p:spPr>
          <a:xfrm>
            <a:off x="7077248" y="811519"/>
            <a:ext cx="1233900" cy="155100"/>
          </a:xfrm>
          <a:prstGeom prst="straightConnector1">
            <a:avLst/>
          </a:prstGeom>
          <a:noFill/>
          <a:ln cap="flat" cmpd="sng" w="9525">
            <a:solidFill>
              <a:srgbClr val="595959"/>
            </a:solidFill>
            <a:prstDash val="solid"/>
            <a:round/>
            <a:headEnd len="med" w="med" type="none"/>
            <a:tailEnd len="med" w="med" type="triangle"/>
          </a:ln>
        </p:spPr>
      </p:cxnSp>
      <p:cxnSp>
        <p:nvCxnSpPr>
          <p:cNvPr id="3592" name="Google Shape;3592;p78"/>
          <p:cNvCxnSpPr>
            <a:stCxn id="3590" idx="3"/>
            <a:endCxn id="3583" idx="1"/>
          </p:cNvCxnSpPr>
          <p:nvPr/>
        </p:nvCxnSpPr>
        <p:spPr>
          <a:xfrm>
            <a:off x="7077248" y="811519"/>
            <a:ext cx="1233900" cy="307500"/>
          </a:xfrm>
          <a:prstGeom prst="straightConnector1">
            <a:avLst/>
          </a:prstGeom>
          <a:noFill/>
          <a:ln cap="flat" cmpd="sng" w="9525">
            <a:solidFill>
              <a:srgbClr val="595959"/>
            </a:solidFill>
            <a:prstDash val="solid"/>
            <a:round/>
            <a:headEnd len="med" w="med" type="none"/>
            <a:tailEnd len="med" w="med" type="triangle"/>
          </a:ln>
        </p:spPr>
      </p:cxnSp>
      <p:cxnSp>
        <p:nvCxnSpPr>
          <p:cNvPr id="3593" name="Google Shape;3593;p78"/>
          <p:cNvCxnSpPr>
            <a:stCxn id="3587" idx="1"/>
            <a:endCxn id="3590" idx="0"/>
          </p:cNvCxnSpPr>
          <p:nvPr/>
        </p:nvCxnSpPr>
        <p:spPr>
          <a:xfrm flipH="1">
            <a:off x="6726882" y="460016"/>
            <a:ext cx="187500" cy="283800"/>
          </a:xfrm>
          <a:prstGeom prst="curvedConnector2">
            <a:avLst/>
          </a:prstGeom>
          <a:noFill/>
          <a:ln cap="flat" cmpd="sng" w="9525">
            <a:solidFill>
              <a:srgbClr val="595959"/>
            </a:solidFill>
            <a:prstDash val="solid"/>
            <a:round/>
            <a:headEnd len="med" w="med" type="none"/>
            <a:tailEnd len="med" w="med" type="triangle"/>
          </a:ln>
        </p:spPr>
      </p:cxnSp>
      <p:cxnSp>
        <p:nvCxnSpPr>
          <p:cNvPr id="3594" name="Google Shape;3594;p78"/>
          <p:cNvCxnSpPr>
            <a:stCxn id="3590" idx="3"/>
            <a:endCxn id="3595" idx="2"/>
          </p:cNvCxnSpPr>
          <p:nvPr/>
        </p:nvCxnSpPr>
        <p:spPr>
          <a:xfrm flipH="1" rot="10800000">
            <a:off x="7077248" y="765019"/>
            <a:ext cx="775500" cy="46500"/>
          </a:xfrm>
          <a:prstGeom prst="curvedConnector2">
            <a:avLst/>
          </a:prstGeom>
          <a:noFill/>
          <a:ln cap="flat" cmpd="sng" w="9525">
            <a:solidFill>
              <a:srgbClr val="595959"/>
            </a:solidFill>
            <a:prstDash val="solid"/>
            <a:round/>
            <a:headEnd len="med" w="med" type="none"/>
            <a:tailEnd len="med" w="med" type="triangle"/>
          </a:ln>
        </p:spPr>
      </p:cxnSp>
      <p:grpSp>
        <p:nvGrpSpPr>
          <p:cNvPr id="3596" name="Google Shape;3596;p78"/>
          <p:cNvGrpSpPr/>
          <p:nvPr/>
        </p:nvGrpSpPr>
        <p:grpSpPr>
          <a:xfrm>
            <a:off x="6376646" y="743704"/>
            <a:ext cx="700602" cy="435074"/>
            <a:chOff x="2442250" y="2161138"/>
            <a:chExt cx="751800" cy="527362"/>
          </a:xfrm>
        </p:grpSpPr>
        <p:sp>
          <p:nvSpPr>
            <p:cNvPr id="3590" name="Google Shape;3590;p78"/>
            <p:cNvSpPr/>
            <p:nvPr/>
          </p:nvSpPr>
          <p:spPr>
            <a:xfrm>
              <a:off x="2442250" y="2161138"/>
              <a:ext cx="751800" cy="164400"/>
            </a:xfrm>
            <a:prstGeom prst="roundRect">
              <a:avLst>
                <a:gd fmla="val 16667" name="adj"/>
              </a:avLst>
            </a:prstGeom>
            <a:solidFill>
              <a:srgbClr val="EFEFE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rgbClr val="B7B7B7"/>
                  </a:solidFill>
                </a:rPr>
                <a:t>View </a:t>
              </a:r>
              <a:endParaRPr sz="900">
                <a:solidFill>
                  <a:srgbClr val="B7B7B7"/>
                </a:solidFill>
              </a:endParaRPr>
            </a:p>
          </p:txBody>
        </p:sp>
        <p:sp>
          <p:nvSpPr>
            <p:cNvPr id="3597" name="Google Shape;3597;p78"/>
            <p:cNvSpPr/>
            <p:nvPr/>
          </p:nvSpPr>
          <p:spPr>
            <a:xfrm>
              <a:off x="2442325" y="2329150"/>
              <a:ext cx="751500" cy="1233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600">
                  <a:solidFill>
                    <a:srgbClr val="B7B7B7"/>
                  </a:solidFill>
                </a:rPr>
                <a:t>Segment</a:t>
              </a:r>
              <a:endParaRPr i="1" sz="600">
                <a:solidFill>
                  <a:srgbClr val="B7B7B7"/>
                </a:solidFill>
              </a:endParaRPr>
            </a:p>
          </p:txBody>
        </p:sp>
        <p:sp>
          <p:nvSpPr>
            <p:cNvPr id="3598" name="Google Shape;3598;p78"/>
            <p:cNvSpPr/>
            <p:nvPr/>
          </p:nvSpPr>
          <p:spPr>
            <a:xfrm>
              <a:off x="2442325" y="2452450"/>
              <a:ext cx="751500" cy="1233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600">
                  <a:solidFill>
                    <a:srgbClr val="B7B7B7"/>
                  </a:solidFill>
                </a:rPr>
                <a:t>Sequences</a:t>
              </a:r>
              <a:endParaRPr i="1" sz="600">
                <a:solidFill>
                  <a:srgbClr val="B7B7B7"/>
                </a:solidFill>
              </a:endParaRPr>
            </a:p>
          </p:txBody>
        </p:sp>
        <p:sp>
          <p:nvSpPr>
            <p:cNvPr id="3599" name="Google Shape;3599;p78"/>
            <p:cNvSpPr/>
            <p:nvPr/>
          </p:nvSpPr>
          <p:spPr>
            <a:xfrm>
              <a:off x="2442325" y="2565200"/>
              <a:ext cx="751500" cy="1233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600">
                  <a:solidFill>
                    <a:srgbClr val="B7B7B7"/>
                  </a:solidFill>
                </a:rPr>
                <a:t>Actions</a:t>
              </a:r>
              <a:endParaRPr i="1" sz="600">
                <a:solidFill>
                  <a:srgbClr val="B7B7B7"/>
                </a:solidFill>
              </a:endParaRPr>
            </a:p>
          </p:txBody>
        </p:sp>
      </p:grpSp>
      <p:grpSp>
        <p:nvGrpSpPr>
          <p:cNvPr id="3600" name="Google Shape;3600;p78"/>
          <p:cNvGrpSpPr/>
          <p:nvPr/>
        </p:nvGrpSpPr>
        <p:grpSpPr>
          <a:xfrm>
            <a:off x="7502597" y="329981"/>
            <a:ext cx="700602" cy="435074"/>
            <a:chOff x="2442250" y="2161138"/>
            <a:chExt cx="751800" cy="527362"/>
          </a:xfrm>
        </p:grpSpPr>
        <p:sp>
          <p:nvSpPr>
            <p:cNvPr id="3601" name="Google Shape;3601;p78"/>
            <p:cNvSpPr/>
            <p:nvPr/>
          </p:nvSpPr>
          <p:spPr>
            <a:xfrm>
              <a:off x="2442250" y="2161138"/>
              <a:ext cx="751800" cy="164400"/>
            </a:xfrm>
            <a:prstGeom prst="roundRect">
              <a:avLst>
                <a:gd fmla="val 16667" name="adj"/>
              </a:avLst>
            </a:prstGeom>
            <a:solidFill>
              <a:srgbClr val="EFEFE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rgbClr val="B7B7B7"/>
                  </a:solidFill>
                </a:rPr>
                <a:t>Refine </a:t>
              </a:r>
              <a:endParaRPr sz="900">
                <a:solidFill>
                  <a:srgbClr val="B7B7B7"/>
                </a:solidFill>
              </a:endParaRPr>
            </a:p>
          </p:txBody>
        </p:sp>
        <p:sp>
          <p:nvSpPr>
            <p:cNvPr id="3602" name="Google Shape;3602;p78"/>
            <p:cNvSpPr/>
            <p:nvPr/>
          </p:nvSpPr>
          <p:spPr>
            <a:xfrm>
              <a:off x="2442325" y="2329150"/>
              <a:ext cx="751500" cy="1233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600">
                  <a:solidFill>
                    <a:srgbClr val="B7B7B7"/>
                  </a:solidFill>
                </a:rPr>
                <a:t>Filter</a:t>
              </a:r>
              <a:endParaRPr i="1" sz="600">
                <a:solidFill>
                  <a:srgbClr val="B7B7B7"/>
                </a:solidFill>
              </a:endParaRPr>
            </a:p>
          </p:txBody>
        </p:sp>
        <p:sp>
          <p:nvSpPr>
            <p:cNvPr id="3603" name="Google Shape;3603;p78"/>
            <p:cNvSpPr/>
            <p:nvPr/>
          </p:nvSpPr>
          <p:spPr>
            <a:xfrm>
              <a:off x="2442325" y="2452450"/>
              <a:ext cx="751500" cy="1233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600">
                  <a:solidFill>
                    <a:srgbClr val="B7B7B7"/>
                  </a:solidFill>
                </a:rPr>
                <a:t>Partition</a:t>
              </a:r>
              <a:endParaRPr i="1" sz="600">
                <a:solidFill>
                  <a:srgbClr val="B7B7B7"/>
                </a:solidFill>
              </a:endParaRPr>
            </a:p>
          </p:txBody>
        </p:sp>
        <p:sp>
          <p:nvSpPr>
            <p:cNvPr id="3595" name="Google Shape;3595;p78"/>
            <p:cNvSpPr/>
            <p:nvPr/>
          </p:nvSpPr>
          <p:spPr>
            <a:xfrm>
              <a:off x="2442325" y="2565200"/>
              <a:ext cx="751500" cy="1233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600">
                  <a:solidFill>
                    <a:srgbClr val="B7B7B7"/>
                  </a:solidFill>
                </a:rPr>
                <a:t>Transform</a:t>
              </a:r>
              <a:endParaRPr i="1" sz="600">
                <a:solidFill>
                  <a:srgbClr val="B7B7B7"/>
                </a:solidFill>
              </a:endParaRPr>
            </a:p>
          </p:txBody>
        </p:sp>
      </p:grpSp>
      <p:cxnSp>
        <p:nvCxnSpPr>
          <p:cNvPr id="3604" name="Google Shape;3604;p78"/>
          <p:cNvCxnSpPr/>
          <p:nvPr/>
        </p:nvCxnSpPr>
        <p:spPr>
          <a:xfrm flipH="1" rot="5400000">
            <a:off x="7460657" y="-62345"/>
            <a:ext cx="900" cy="783600"/>
          </a:xfrm>
          <a:prstGeom prst="curvedConnector3">
            <a:avLst>
              <a:gd fmla="val 19942288" name="adj1"/>
            </a:avLst>
          </a:prstGeom>
          <a:noFill/>
          <a:ln cap="flat" cmpd="sng" w="9525">
            <a:solidFill>
              <a:srgbClr val="595959"/>
            </a:solidFill>
            <a:prstDash val="solid"/>
            <a:round/>
            <a:headEnd len="med" w="med" type="none"/>
            <a:tailEnd len="med" w="med" type="triangle"/>
          </a:ln>
        </p:spPr>
      </p:cxnSp>
      <p:sp>
        <p:nvSpPr>
          <p:cNvPr id="3605" name="Google Shape;3605;p78"/>
          <p:cNvSpPr txBox="1"/>
          <p:nvPr>
            <p:ph type="title"/>
          </p:nvPr>
        </p:nvSpPr>
        <p:spPr>
          <a:xfrm>
            <a:off x="311700" y="445025"/>
            <a:ext cx="5496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t>High-Level Segmentifier Analysis Model</a:t>
            </a:r>
            <a:endParaRPr sz="22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9" name="Shape 3609"/>
        <p:cNvGrpSpPr/>
        <p:nvPr/>
      </p:nvGrpSpPr>
      <p:grpSpPr>
        <a:xfrm>
          <a:off x="0" y="0"/>
          <a:ext cx="0" cy="0"/>
          <a:chOff x="0" y="0"/>
          <a:chExt cx="0" cy="0"/>
        </a:xfrm>
      </p:grpSpPr>
      <p:sp>
        <p:nvSpPr>
          <p:cNvPr id="3610" name="Google Shape;3610;p79"/>
          <p:cNvSpPr/>
          <p:nvPr/>
        </p:nvSpPr>
        <p:spPr>
          <a:xfrm>
            <a:off x="6452848" y="1710980"/>
            <a:ext cx="1040100" cy="267600"/>
          </a:xfrm>
          <a:prstGeom prst="roundRect">
            <a:avLst>
              <a:gd fmla="val 16667" name="adj"/>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Abandon</a:t>
            </a:r>
            <a:endParaRPr sz="1200"/>
          </a:p>
        </p:txBody>
      </p:sp>
      <p:sp>
        <p:nvSpPr>
          <p:cNvPr id="3611" name="Google Shape;3611;p79"/>
          <p:cNvSpPr/>
          <p:nvPr/>
        </p:nvSpPr>
        <p:spPr>
          <a:xfrm>
            <a:off x="1703275" y="1465401"/>
            <a:ext cx="1278900" cy="11628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2" name="Google Shape;3612;p79"/>
          <p:cNvSpPr/>
          <p:nvPr/>
        </p:nvSpPr>
        <p:spPr>
          <a:xfrm>
            <a:off x="1728660" y="1946853"/>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13" name="Google Shape;3613;p79"/>
          <p:cNvSpPr/>
          <p:nvPr/>
        </p:nvSpPr>
        <p:spPr>
          <a:xfrm>
            <a:off x="1805589" y="1946853"/>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14" name="Google Shape;3614;p79"/>
          <p:cNvSpPr/>
          <p:nvPr/>
        </p:nvSpPr>
        <p:spPr>
          <a:xfrm>
            <a:off x="1882518" y="1946851"/>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15" name="Google Shape;3615;p79"/>
          <p:cNvSpPr/>
          <p:nvPr/>
        </p:nvSpPr>
        <p:spPr>
          <a:xfrm>
            <a:off x="1959447" y="1946851"/>
            <a:ext cx="69000" cy="567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16" name="Google Shape;3616;p79"/>
          <p:cNvSpPr/>
          <p:nvPr/>
        </p:nvSpPr>
        <p:spPr>
          <a:xfrm>
            <a:off x="2036376" y="1946851"/>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17" name="Google Shape;3617;p79"/>
          <p:cNvSpPr/>
          <p:nvPr/>
        </p:nvSpPr>
        <p:spPr>
          <a:xfrm>
            <a:off x="2113306" y="1946851"/>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18" name="Google Shape;3618;p79"/>
          <p:cNvSpPr/>
          <p:nvPr/>
        </p:nvSpPr>
        <p:spPr>
          <a:xfrm>
            <a:off x="2190235" y="194685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19" name="Google Shape;3619;p79"/>
          <p:cNvSpPr/>
          <p:nvPr/>
        </p:nvSpPr>
        <p:spPr>
          <a:xfrm>
            <a:off x="2267164" y="1946850"/>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20" name="Google Shape;3620;p79"/>
          <p:cNvSpPr/>
          <p:nvPr/>
        </p:nvSpPr>
        <p:spPr>
          <a:xfrm>
            <a:off x="2344093" y="1946850"/>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21" name="Google Shape;3621;p79"/>
          <p:cNvSpPr/>
          <p:nvPr/>
        </p:nvSpPr>
        <p:spPr>
          <a:xfrm>
            <a:off x="2421022" y="1946848"/>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22" name="Google Shape;3622;p79"/>
          <p:cNvSpPr/>
          <p:nvPr/>
        </p:nvSpPr>
        <p:spPr>
          <a:xfrm>
            <a:off x="1728660" y="2012057"/>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23" name="Google Shape;3623;p79"/>
          <p:cNvSpPr/>
          <p:nvPr/>
        </p:nvSpPr>
        <p:spPr>
          <a:xfrm>
            <a:off x="1805589" y="2012057"/>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24" name="Google Shape;3624;p79"/>
          <p:cNvSpPr/>
          <p:nvPr/>
        </p:nvSpPr>
        <p:spPr>
          <a:xfrm>
            <a:off x="1882518" y="201205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25" name="Google Shape;3625;p79"/>
          <p:cNvSpPr/>
          <p:nvPr/>
        </p:nvSpPr>
        <p:spPr>
          <a:xfrm>
            <a:off x="1959447" y="201205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26" name="Google Shape;3626;p79"/>
          <p:cNvSpPr/>
          <p:nvPr/>
        </p:nvSpPr>
        <p:spPr>
          <a:xfrm>
            <a:off x="2036376" y="201205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27" name="Google Shape;3627;p79"/>
          <p:cNvSpPr/>
          <p:nvPr/>
        </p:nvSpPr>
        <p:spPr>
          <a:xfrm>
            <a:off x="1728660" y="2077262"/>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28" name="Google Shape;3628;p79"/>
          <p:cNvSpPr/>
          <p:nvPr/>
        </p:nvSpPr>
        <p:spPr>
          <a:xfrm>
            <a:off x="1805589" y="2077262"/>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29" name="Google Shape;3629;p79"/>
          <p:cNvSpPr/>
          <p:nvPr/>
        </p:nvSpPr>
        <p:spPr>
          <a:xfrm>
            <a:off x="1882518" y="207726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30" name="Google Shape;3630;p79"/>
          <p:cNvSpPr/>
          <p:nvPr/>
        </p:nvSpPr>
        <p:spPr>
          <a:xfrm>
            <a:off x="1959447" y="2077260"/>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31" name="Google Shape;3631;p79"/>
          <p:cNvSpPr/>
          <p:nvPr/>
        </p:nvSpPr>
        <p:spPr>
          <a:xfrm>
            <a:off x="2036376" y="207726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32" name="Google Shape;3632;p79"/>
          <p:cNvSpPr/>
          <p:nvPr/>
        </p:nvSpPr>
        <p:spPr>
          <a:xfrm>
            <a:off x="2113306" y="2077260"/>
            <a:ext cx="69000" cy="567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33" name="Google Shape;3633;p79"/>
          <p:cNvSpPr/>
          <p:nvPr/>
        </p:nvSpPr>
        <p:spPr>
          <a:xfrm>
            <a:off x="2190235" y="2077259"/>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34" name="Google Shape;3634;p79"/>
          <p:cNvSpPr/>
          <p:nvPr/>
        </p:nvSpPr>
        <p:spPr>
          <a:xfrm>
            <a:off x="1728660" y="2142466"/>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35" name="Google Shape;3635;p79"/>
          <p:cNvSpPr/>
          <p:nvPr/>
        </p:nvSpPr>
        <p:spPr>
          <a:xfrm>
            <a:off x="1805589" y="214246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36" name="Google Shape;3636;p79"/>
          <p:cNvSpPr/>
          <p:nvPr/>
        </p:nvSpPr>
        <p:spPr>
          <a:xfrm>
            <a:off x="1882518" y="214246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37" name="Google Shape;3637;p79"/>
          <p:cNvSpPr/>
          <p:nvPr/>
        </p:nvSpPr>
        <p:spPr>
          <a:xfrm>
            <a:off x="1959447" y="2142465"/>
            <a:ext cx="69000" cy="567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38" name="Google Shape;3638;p79"/>
          <p:cNvSpPr/>
          <p:nvPr/>
        </p:nvSpPr>
        <p:spPr>
          <a:xfrm>
            <a:off x="2036376" y="214246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39" name="Google Shape;3639;p79"/>
          <p:cNvSpPr/>
          <p:nvPr/>
        </p:nvSpPr>
        <p:spPr>
          <a:xfrm>
            <a:off x="2113306" y="2142465"/>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40" name="Google Shape;3640;p79"/>
          <p:cNvSpPr/>
          <p:nvPr/>
        </p:nvSpPr>
        <p:spPr>
          <a:xfrm>
            <a:off x="2190235" y="2142463"/>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41" name="Google Shape;3641;p79"/>
          <p:cNvSpPr/>
          <p:nvPr/>
        </p:nvSpPr>
        <p:spPr>
          <a:xfrm>
            <a:off x="2267164" y="2142463"/>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42" name="Google Shape;3642;p79"/>
          <p:cNvSpPr/>
          <p:nvPr/>
        </p:nvSpPr>
        <p:spPr>
          <a:xfrm>
            <a:off x="2344093" y="2142463"/>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43" name="Google Shape;3643;p79"/>
          <p:cNvSpPr/>
          <p:nvPr/>
        </p:nvSpPr>
        <p:spPr>
          <a:xfrm>
            <a:off x="2421022" y="2142461"/>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3644" name="Google Shape;3644;p79"/>
          <p:cNvGrpSpPr/>
          <p:nvPr/>
        </p:nvGrpSpPr>
        <p:grpSpPr>
          <a:xfrm>
            <a:off x="1804846" y="2534450"/>
            <a:ext cx="126820" cy="16827"/>
            <a:chOff x="834250" y="3304948"/>
            <a:chExt cx="234765" cy="45900"/>
          </a:xfrm>
        </p:grpSpPr>
        <p:sp>
          <p:nvSpPr>
            <p:cNvPr id="3645" name="Google Shape;3645;p79"/>
            <p:cNvSpPr/>
            <p:nvPr/>
          </p:nvSpPr>
          <p:spPr>
            <a:xfrm>
              <a:off x="834250" y="3304948"/>
              <a:ext cx="44700" cy="459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6" name="Google Shape;3646;p79"/>
            <p:cNvSpPr/>
            <p:nvPr/>
          </p:nvSpPr>
          <p:spPr>
            <a:xfrm>
              <a:off x="929282" y="3304948"/>
              <a:ext cx="44700" cy="459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7" name="Google Shape;3647;p79"/>
            <p:cNvSpPr/>
            <p:nvPr/>
          </p:nvSpPr>
          <p:spPr>
            <a:xfrm>
              <a:off x="1024315" y="3304948"/>
              <a:ext cx="44700" cy="459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48" name="Google Shape;3648;p79"/>
          <p:cNvSpPr/>
          <p:nvPr/>
        </p:nvSpPr>
        <p:spPr>
          <a:xfrm>
            <a:off x="1728660" y="1686028"/>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49" name="Google Shape;3649;p79"/>
          <p:cNvSpPr/>
          <p:nvPr/>
        </p:nvSpPr>
        <p:spPr>
          <a:xfrm>
            <a:off x="1805589" y="1686028"/>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50" name="Google Shape;3650;p79"/>
          <p:cNvSpPr/>
          <p:nvPr/>
        </p:nvSpPr>
        <p:spPr>
          <a:xfrm>
            <a:off x="1882518" y="1686026"/>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51" name="Google Shape;3651;p79"/>
          <p:cNvSpPr/>
          <p:nvPr/>
        </p:nvSpPr>
        <p:spPr>
          <a:xfrm>
            <a:off x="1959447" y="1686026"/>
            <a:ext cx="69000" cy="567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52" name="Google Shape;3652;p79"/>
          <p:cNvSpPr/>
          <p:nvPr/>
        </p:nvSpPr>
        <p:spPr>
          <a:xfrm>
            <a:off x="2036376" y="168602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53" name="Google Shape;3653;p79"/>
          <p:cNvSpPr/>
          <p:nvPr/>
        </p:nvSpPr>
        <p:spPr>
          <a:xfrm>
            <a:off x="2113306" y="1686026"/>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54" name="Google Shape;3654;p79"/>
          <p:cNvSpPr/>
          <p:nvPr/>
        </p:nvSpPr>
        <p:spPr>
          <a:xfrm>
            <a:off x="2190235" y="1686024"/>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55" name="Google Shape;3655;p79"/>
          <p:cNvSpPr/>
          <p:nvPr/>
        </p:nvSpPr>
        <p:spPr>
          <a:xfrm>
            <a:off x="2267164" y="1686024"/>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56" name="Google Shape;3656;p79"/>
          <p:cNvSpPr/>
          <p:nvPr/>
        </p:nvSpPr>
        <p:spPr>
          <a:xfrm>
            <a:off x="2344093" y="1686024"/>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57" name="Google Shape;3657;p79"/>
          <p:cNvSpPr/>
          <p:nvPr/>
        </p:nvSpPr>
        <p:spPr>
          <a:xfrm>
            <a:off x="2421022" y="1686023"/>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58" name="Google Shape;3658;p79"/>
          <p:cNvSpPr/>
          <p:nvPr/>
        </p:nvSpPr>
        <p:spPr>
          <a:xfrm>
            <a:off x="1728660" y="1751232"/>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59" name="Google Shape;3659;p79"/>
          <p:cNvSpPr/>
          <p:nvPr/>
        </p:nvSpPr>
        <p:spPr>
          <a:xfrm>
            <a:off x="1805589" y="1751232"/>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60" name="Google Shape;3660;p79"/>
          <p:cNvSpPr/>
          <p:nvPr/>
        </p:nvSpPr>
        <p:spPr>
          <a:xfrm>
            <a:off x="1882518" y="175123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61" name="Google Shape;3661;p79"/>
          <p:cNvSpPr/>
          <p:nvPr/>
        </p:nvSpPr>
        <p:spPr>
          <a:xfrm>
            <a:off x="1959447" y="175123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62" name="Google Shape;3662;p79"/>
          <p:cNvSpPr/>
          <p:nvPr/>
        </p:nvSpPr>
        <p:spPr>
          <a:xfrm>
            <a:off x="2036376" y="175123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63" name="Google Shape;3663;p79"/>
          <p:cNvSpPr/>
          <p:nvPr/>
        </p:nvSpPr>
        <p:spPr>
          <a:xfrm>
            <a:off x="1728660" y="1816437"/>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64" name="Google Shape;3664;p79"/>
          <p:cNvSpPr/>
          <p:nvPr/>
        </p:nvSpPr>
        <p:spPr>
          <a:xfrm>
            <a:off x="1805589" y="1816437"/>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65" name="Google Shape;3665;p79"/>
          <p:cNvSpPr/>
          <p:nvPr/>
        </p:nvSpPr>
        <p:spPr>
          <a:xfrm>
            <a:off x="1882518" y="181643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66" name="Google Shape;3666;p79"/>
          <p:cNvSpPr/>
          <p:nvPr/>
        </p:nvSpPr>
        <p:spPr>
          <a:xfrm>
            <a:off x="1959447" y="1816435"/>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67" name="Google Shape;3667;p79"/>
          <p:cNvSpPr/>
          <p:nvPr/>
        </p:nvSpPr>
        <p:spPr>
          <a:xfrm>
            <a:off x="2036376" y="181643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68" name="Google Shape;3668;p79"/>
          <p:cNvSpPr/>
          <p:nvPr/>
        </p:nvSpPr>
        <p:spPr>
          <a:xfrm>
            <a:off x="2113306" y="181643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69" name="Google Shape;3669;p79"/>
          <p:cNvSpPr/>
          <p:nvPr/>
        </p:nvSpPr>
        <p:spPr>
          <a:xfrm>
            <a:off x="2190235" y="1816433"/>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70" name="Google Shape;3670;p79"/>
          <p:cNvSpPr/>
          <p:nvPr/>
        </p:nvSpPr>
        <p:spPr>
          <a:xfrm>
            <a:off x="2267164" y="1816433"/>
            <a:ext cx="69000" cy="567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71" name="Google Shape;3671;p79"/>
          <p:cNvSpPr/>
          <p:nvPr/>
        </p:nvSpPr>
        <p:spPr>
          <a:xfrm>
            <a:off x="1728660" y="1881641"/>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72" name="Google Shape;3672;p79"/>
          <p:cNvSpPr/>
          <p:nvPr/>
        </p:nvSpPr>
        <p:spPr>
          <a:xfrm>
            <a:off x="1805589" y="1881641"/>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73" name="Google Shape;3673;p79"/>
          <p:cNvSpPr/>
          <p:nvPr/>
        </p:nvSpPr>
        <p:spPr>
          <a:xfrm>
            <a:off x="1882518" y="1881639"/>
            <a:ext cx="69000" cy="567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74" name="Google Shape;3674;p79"/>
          <p:cNvSpPr/>
          <p:nvPr/>
        </p:nvSpPr>
        <p:spPr>
          <a:xfrm>
            <a:off x="1959447" y="1881639"/>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75" name="Google Shape;3675;p79"/>
          <p:cNvSpPr/>
          <p:nvPr/>
        </p:nvSpPr>
        <p:spPr>
          <a:xfrm>
            <a:off x="2036376" y="1881639"/>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76" name="Google Shape;3676;p79"/>
          <p:cNvSpPr/>
          <p:nvPr/>
        </p:nvSpPr>
        <p:spPr>
          <a:xfrm>
            <a:off x="2113306" y="1881639"/>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77" name="Google Shape;3677;p79"/>
          <p:cNvSpPr/>
          <p:nvPr/>
        </p:nvSpPr>
        <p:spPr>
          <a:xfrm>
            <a:off x="2190235" y="1881638"/>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78" name="Google Shape;3678;p79"/>
          <p:cNvSpPr/>
          <p:nvPr/>
        </p:nvSpPr>
        <p:spPr>
          <a:xfrm>
            <a:off x="2267164" y="1881638"/>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79" name="Google Shape;3679;p79"/>
          <p:cNvSpPr/>
          <p:nvPr/>
        </p:nvSpPr>
        <p:spPr>
          <a:xfrm>
            <a:off x="2344093" y="1881638"/>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80" name="Google Shape;3680;p79"/>
          <p:cNvSpPr/>
          <p:nvPr/>
        </p:nvSpPr>
        <p:spPr>
          <a:xfrm>
            <a:off x="2421022" y="188163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81" name="Google Shape;3681;p79"/>
          <p:cNvSpPr/>
          <p:nvPr/>
        </p:nvSpPr>
        <p:spPr>
          <a:xfrm>
            <a:off x="1728660" y="1620810"/>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82" name="Google Shape;3682;p79"/>
          <p:cNvSpPr/>
          <p:nvPr/>
        </p:nvSpPr>
        <p:spPr>
          <a:xfrm>
            <a:off x="1805589" y="162081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83" name="Google Shape;3683;p79"/>
          <p:cNvSpPr/>
          <p:nvPr/>
        </p:nvSpPr>
        <p:spPr>
          <a:xfrm>
            <a:off x="1882518" y="1620808"/>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84" name="Google Shape;3684;p79"/>
          <p:cNvSpPr/>
          <p:nvPr/>
        </p:nvSpPr>
        <p:spPr>
          <a:xfrm>
            <a:off x="1959447" y="1620808"/>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85" name="Google Shape;3685;p79"/>
          <p:cNvSpPr/>
          <p:nvPr/>
        </p:nvSpPr>
        <p:spPr>
          <a:xfrm>
            <a:off x="2036376" y="1620808"/>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86" name="Google Shape;3686;p79"/>
          <p:cNvSpPr/>
          <p:nvPr/>
        </p:nvSpPr>
        <p:spPr>
          <a:xfrm>
            <a:off x="2113306" y="1620808"/>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87" name="Google Shape;3687;p79"/>
          <p:cNvSpPr/>
          <p:nvPr/>
        </p:nvSpPr>
        <p:spPr>
          <a:xfrm>
            <a:off x="2190235" y="162080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88" name="Google Shape;3688;p79"/>
          <p:cNvSpPr/>
          <p:nvPr/>
        </p:nvSpPr>
        <p:spPr>
          <a:xfrm>
            <a:off x="2267164" y="1620806"/>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89" name="Google Shape;3689;p79"/>
          <p:cNvSpPr/>
          <p:nvPr/>
        </p:nvSpPr>
        <p:spPr>
          <a:xfrm>
            <a:off x="2344093" y="1620806"/>
            <a:ext cx="69000" cy="567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90" name="Google Shape;3690;p79"/>
          <p:cNvSpPr/>
          <p:nvPr/>
        </p:nvSpPr>
        <p:spPr>
          <a:xfrm>
            <a:off x="2421022" y="162080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91" name="Google Shape;3691;p79"/>
          <p:cNvSpPr/>
          <p:nvPr/>
        </p:nvSpPr>
        <p:spPr>
          <a:xfrm>
            <a:off x="1728660" y="1555598"/>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92" name="Google Shape;3692;p79"/>
          <p:cNvSpPr/>
          <p:nvPr/>
        </p:nvSpPr>
        <p:spPr>
          <a:xfrm>
            <a:off x="1805589" y="1555598"/>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93" name="Google Shape;3693;p79"/>
          <p:cNvSpPr/>
          <p:nvPr/>
        </p:nvSpPr>
        <p:spPr>
          <a:xfrm>
            <a:off x="1882518" y="155559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94" name="Google Shape;3694;p79"/>
          <p:cNvSpPr/>
          <p:nvPr/>
        </p:nvSpPr>
        <p:spPr>
          <a:xfrm>
            <a:off x="1959447" y="155559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95" name="Google Shape;3695;p79"/>
          <p:cNvSpPr/>
          <p:nvPr/>
        </p:nvSpPr>
        <p:spPr>
          <a:xfrm>
            <a:off x="2036376" y="155559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96" name="Google Shape;3696;p79"/>
          <p:cNvSpPr/>
          <p:nvPr/>
        </p:nvSpPr>
        <p:spPr>
          <a:xfrm>
            <a:off x="2113306" y="155559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97" name="Google Shape;3697;p79"/>
          <p:cNvSpPr/>
          <p:nvPr/>
        </p:nvSpPr>
        <p:spPr>
          <a:xfrm>
            <a:off x="2190235" y="155559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98" name="Google Shape;3698;p79"/>
          <p:cNvSpPr/>
          <p:nvPr/>
        </p:nvSpPr>
        <p:spPr>
          <a:xfrm>
            <a:off x="2267164" y="1555595"/>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99" name="Google Shape;3699;p79"/>
          <p:cNvSpPr/>
          <p:nvPr/>
        </p:nvSpPr>
        <p:spPr>
          <a:xfrm>
            <a:off x="2344093" y="1555595"/>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00" name="Google Shape;3700;p79"/>
          <p:cNvSpPr/>
          <p:nvPr/>
        </p:nvSpPr>
        <p:spPr>
          <a:xfrm>
            <a:off x="2421022" y="1555593"/>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01" name="Google Shape;3701;p79"/>
          <p:cNvSpPr/>
          <p:nvPr/>
        </p:nvSpPr>
        <p:spPr>
          <a:xfrm>
            <a:off x="2497943" y="155559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02" name="Google Shape;3702;p79"/>
          <p:cNvSpPr/>
          <p:nvPr/>
        </p:nvSpPr>
        <p:spPr>
          <a:xfrm>
            <a:off x="2574872" y="1555596"/>
            <a:ext cx="69000" cy="567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03" name="Google Shape;3703;p79"/>
          <p:cNvSpPr/>
          <p:nvPr/>
        </p:nvSpPr>
        <p:spPr>
          <a:xfrm>
            <a:off x="2651801" y="155559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04" name="Google Shape;3704;p79"/>
          <p:cNvSpPr/>
          <p:nvPr/>
        </p:nvSpPr>
        <p:spPr>
          <a:xfrm>
            <a:off x="2728731" y="1555595"/>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05" name="Google Shape;3705;p79"/>
          <p:cNvSpPr/>
          <p:nvPr/>
        </p:nvSpPr>
        <p:spPr>
          <a:xfrm>
            <a:off x="2805660" y="1555595"/>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06" name="Google Shape;3706;p79"/>
          <p:cNvSpPr/>
          <p:nvPr/>
        </p:nvSpPr>
        <p:spPr>
          <a:xfrm>
            <a:off x="2882589" y="1555593"/>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07" name="Google Shape;3707;p79"/>
          <p:cNvSpPr/>
          <p:nvPr/>
        </p:nvSpPr>
        <p:spPr>
          <a:xfrm>
            <a:off x="1728660" y="1490374"/>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08" name="Google Shape;3708;p79"/>
          <p:cNvSpPr/>
          <p:nvPr/>
        </p:nvSpPr>
        <p:spPr>
          <a:xfrm>
            <a:off x="1805589" y="1490374"/>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09" name="Google Shape;3709;p79"/>
          <p:cNvSpPr/>
          <p:nvPr/>
        </p:nvSpPr>
        <p:spPr>
          <a:xfrm>
            <a:off x="1728660" y="2207660"/>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10" name="Google Shape;3710;p79"/>
          <p:cNvSpPr/>
          <p:nvPr/>
        </p:nvSpPr>
        <p:spPr>
          <a:xfrm>
            <a:off x="1728660" y="2403295"/>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11" name="Google Shape;3711;p79"/>
          <p:cNvSpPr/>
          <p:nvPr/>
        </p:nvSpPr>
        <p:spPr>
          <a:xfrm>
            <a:off x="1805589" y="240329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12" name="Google Shape;3712;p79"/>
          <p:cNvSpPr/>
          <p:nvPr/>
        </p:nvSpPr>
        <p:spPr>
          <a:xfrm>
            <a:off x="1882518" y="2403293"/>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13" name="Google Shape;3713;p79"/>
          <p:cNvSpPr/>
          <p:nvPr/>
        </p:nvSpPr>
        <p:spPr>
          <a:xfrm>
            <a:off x="1959447" y="2403293"/>
            <a:ext cx="69000" cy="567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14" name="Google Shape;3714;p79"/>
          <p:cNvSpPr/>
          <p:nvPr/>
        </p:nvSpPr>
        <p:spPr>
          <a:xfrm>
            <a:off x="2036376" y="2403293"/>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15" name="Google Shape;3715;p79"/>
          <p:cNvSpPr/>
          <p:nvPr/>
        </p:nvSpPr>
        <p:spPr>
          <a:xfrm>
            <a:off x="2113306" y="2403293"/>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16" name="Google Shape;3716;p79"/>
          <p:cNvSpPr/>
          <p:nvPr/>
        </p:nvSpPr>
        <p:spPr>
          <a:xfrm>
            <a:off x="2190235" y="2403292"/>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17" name="Google Shape;3717;p79"/>
          <p:cNvSpPr/>
          <p:nvPr/>
        </p:nvSpPr>
        <p:spPr>
          <a:xfrm>
            <a:off x="2267164" y="2403292"/>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18" name="Google Shape;3718;p79"/>
          <p:cNvSpPr/>
          <p:nvPr/>
        </p:nvSpPr>
        <p:spPr>
          <a:xfrm>
            <a:off x="2344093" y="2403292"/>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19" name="Google Shape;3719;p79"/>
          <p:cNvSpPr/>
          <p:nvPr/>
        </p:nvSpPr>
        <p:spPr>
          <a:xfrm>
            <a:off x="2421022" y="240329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20" name="Google Shape;3720;p79"/>
          <p:cNvSpPr/>
          <p:nvPr/>
        </p:nvSpPr>
        <p:spPr>
          <a:xfrm>
            <a:off x="1728660" y="2338077"/>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21" name="Google Shape;3721;p79"/>
          <p:cNvSpPr/>
          <p:nvPr/>
        </p:nvSpPr>
        <p:spPr>
          <a:xfrm>
            <a:off x="1805589" y="2338077"/>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22" name="Google Shape;3722;p79"/>
          <p:cNvSpPr/>
          <p:nvPr/>
        </p:nvSpPr>
        <p:spPr>
          <a:xfrm>
            <a:off x="1882518" y="233807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23" name="Google Shape;3723;p79"/>
          <p:cNvSpPr/>
          <p:nvPr/>
        </p:nvSpPr>
        <p:spPr>
          <a:xfrm>
            <a:off x="1959447" y="2338076"/>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24" name="Google Shape;3724;p79"/>
          <p:cNvSpPr/>
          <p:nvPr/>
        </p:nvSpPr>
        <p:spPr>
          <a:xfrm>
            <a:off x="2036376" y="233807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25" name="Google Shape;3725;p79"/>
          <p:cNvSpPr/>
          <p:nvPr/>
        </p:nvSpPr>
        <p:spPr>
          <a:xfrm>
            <a:off x="2113306" y="2338076"/>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26" name="Google Shape;3726;p79"/>
          <p:cNvSpPr/>
          <p:nvPr/>
        </p:nvSpPr>
        <p:spPr>
          <a:xfrm>
            <a:off x="2190235" y="2338074"/>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27" name="Google Shape;3727;p79"/>
          <p:cNvSpPr/>
          <p:nvPr/>
        </p:nvSpPr>
        <p:spPr>
          <a:xfrm>
            <a:off x="2267164" y="2338074"/>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28" name="Google Shape;3728;p79"/>
          <p:cNvSpPr/>
          <p:nvPr/>
        </p:nvSpPr>
        <p:spPr>
          <a:xfrm>
            <a:off x="2344093" y="2338074"/>
            <a:ext cx="69000" cy="567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29" name="Google Shape;3729;p79"/>
          <p:cNvSpPr/>
          <p:nvPr/>
        </p:nvSpPr>
        <p:spPr>
          <a:xfrm>
            <a:off x="2421022" y="2338072"/>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30" name="Google Shape;3730;p79"/>
          <p:cNvSpPr/>
          <p:nvPr/>
        </p:nvSpPr>
        <p:spPr>
          <a:xfrm>
            <a:off x="1728660" y="2272865"/>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31" name="Google Shape;3731;p79"/>
          <p:cNvSpPr/>
          <p:nvPr/>
        </p:nvSpPr>
        <p:spPr>
          <a:xfrm>
            <a:off x="1805589" y="227286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32" name="Google Shape;3732;p79"/>
          <p:cNvSpPr/>
          <p:nvPr/>
        </p:nvSpPr>
        <p:spPr>
          <a:xfrm>
            <a:off x="1882518" y="2272864"/>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33" name="Google Shape;3733;p79"/>
          <p:cNvSpPr/>
          <p:nvPr/>
        </p:nvSpPr>
        <p:spPr>
          <a:xfrm>
            <a:off x="1959447" y="2272864"/>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34" name="Google Shape;3734;p79"/>
          <p:cNvSpPr/>
          <p:nvPr/>
        </p:nvSpPr>
        <p:spPr>
          <a:xfrm>
            <a:off x="2036376" y="2272864"/>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35" name="Google Shape;3735;p79"/>
          <p:cNvSpPr/>
          <p:nvPr/>
        </p:nvSpPr>
        <p:spPr>
          <a:xfrm>
            <a:off x="2113306" y="2272864"/>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36" name="Google Shape;3736;p79"/>
          <p:cNvSpPr/>
          <p:nvPr/>
        </p:nvSpPr>
        <p:spPr>
          <a:xfrm>
            <a:off x="2190235" y="2272862"/>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37" name="Google Shape;3737;p79"/>
          <p:cNvSpPr/>
          <p:nvPr/>
        </p:nvSpPr>
        <p:spPr>
          <a:xfrm>
            <a:off x="2267164" y="2272862"/>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38" name="Google Shape;3738;p79"/>
          <p:cNvSpPr/>
          <p:nvPr/>
        </p:nvSpPr>
        <p:spPr>
          <a:xfrm>
            <a:off x="2344093" y="2272862"/>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39" name="Google Shape;3739;p79"/>
          <p:cNvSpPr/>
          <p:nvPr/>
        </p:nvSpPr>
        <p:spPr>
          <a:xfrm>
            <a:off x="2421022" y="227286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40" name="Google Shape;3740;p79"/>
          <p:cNvSpPr/>
          <p:nvPr/>
        </p:nvSpPr>
        <p:spPr>
          <a:xfrm>
            <a:off x="2497943" y="2272864"/>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41" name="Google Shape;3741;p79"/>
          <p:cNvSpPr/>
          <p:nvPr/>
        </p:nvSpPr>
        <p:spPr>
          <a:xfrm>
            <a:off x="2574872" y="2272864"/>
            <a:ext cx="69000" cy="567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42" name="Google Shape;3742;p79"/>
          <p:cNvSpPr/>
          <p:nvPr/>
        </p:nvSpPr>
        <p:spPr>
          <a:xfrm>
            <a:off x="2651801" y="2272862"/>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43" name="Google Shape;3743;p79"/>
          <p:cNvSpPr/>
          <p:nvPr/>
        </p:nvSpPr>
        <p:spPr>
          <a:xfrm>
            <a:off x="2728731" y="2272862"/>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44" name="Google Shape;3744;p79"/>
          <p:cNvSpPr/>
          <p:nvPr/>
        </p:nvSpPr>
        <p:spPr>
          <a:xfrm>
            <a:off x="2805660" y="2272862"/>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45" name="Google Shape;3745;p79"/>
          <p:cNvSpPr/>
          <p:nvPr/>
        </p:nvSpPr>
        <p:spPr>
          <a:xfrm>
            <a:off x="2882589" y="227286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3746" name="Google Shape;3746;p79"/>
          <p:cNvCxnSpPr>
            <a:stCxn id="3611" idx="2"/>
            <a:endCxn id="3747" idx="0"/>
          </p:cNvCxnSpPr>
          <p:nvPr/>
        </p:nvCxnSpPr>
        <p:spPr>
          <a:xfrm flipH="1">
            <a:off x="823525" y="2628201"/>
            <a:ext cx="1519200" cy="238200"/>
          </a:xfrm>
          <a:prstGeom prst="straightConnector1">
            <a:avLst/>
          </a:prstGeom>
          <a:noFill/>
          <a:ln cap="flat" cmpd="sng" w="9525">
            <a:solidFill>
              <a:schemeClr val="dk2"/>
            </a:solidFill>
            <a:prstDash val="solid"/>
            <a:round/>
            <a:headEnd len="med" w="med" type="none"/>
            <a:tailEnd len="med" w="med" type="triangle"/>
          </a:ln>
        </p:spPr>
      </p:cxnSp>
      <p:cxnSp>
        <p:nvCxnSpPr>
          <p:cNvPr id="3748" name="Google Shape;3748;p79"/>
          <p:cNvCxnSpPr>
            <a:stCxn id="3611" idx="2"/>
            <a:endCxn id="3749" idx="0"/>
          </p:cNvCxnSpPr>
          <p:nvPr/>
        </p:nvCxnSpPr>
        <p:spPr>
          <a:xfrm flipH="1">
            <a:off x="2054125" y="2628201"/>
            <a:ext cx="288600" cy="248700"/>
          </a:xfrm>
          <a:prstGeom prst="straightConnector1">
            <a:avLst/>
          </a:prstGeom>
          <a:noFill/>
          <a:ln cap="flat" cmpd="sng" w="9525">
            <a:solidFill>
              <a:schemeClr val="dk2"/>
            </a:solidFill>
            <a:prstDash val="solid"/>
            <a:round/>
            <a:headEnd len="med" w="med" type="none"/>
            <a:tailEnd len="med" w="med" type="triangle"/>
          </a:ln>
        </p:spPr>
      </p:cxnSp>
      <p:sp>
        <p:nvSpPr>
          <p:cNvPr id="3750" name="Google Shape;3750;p79"/>
          <p:cNvSpPr/>
          <p:nvPr/>
        </p:nvSpPr>
        <p:spPr>
          <a:xfrm>
            <a:off x="2731375" y="2876900"/>
            <a:ext cx="1083600" cy="178200"/>
          </a:xfrm>
          <a:prstGeom prst="rect">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900">
                <a:solidFill>
                  <a:srgbClr val="B7B7B7"/>
                </a:solidFill>
              </a:rPr>
              <a:t>Refine Operation</a:t>
            </a:r>
            <a:endParaRPr i="1" sz="900">
              <a:solidFill>
                <a:srgbClr val="B7B7B7"/>
              </a:solidFill>
            </a:endParaRPr>
          </a:p>
        </p:txBody>
      </p:sp>
      <p:cxnSp>
        <p:nvCxnSpPr>
          <p:cNvPr id="3751" name="Google Shape;3751;p79"/>
          <p:cNvCxnSpPr>
            <a:stCxn id="3611" idx="2"/>
            <a:endCxn id="3750" idx="0"/>
          </p:cNvCxnSpPr>
          <p:nvPr/>
        </p:nvCxnSpPr>
        <p:spPr>
          <a:xfrm>
            <a:off x="2342725" y="2628201"/>
            <a:ext cx="930600" cy="248700"/>
          </a:xfrm>
          <a:prstGeom prst="straightConnector1">
            <a:avLst/>
          </a:prstGeom>
          <a:noFill/>
          <a:ln cap="flat" cmpd="sng" w="9525">
            <a:solidFill>
              <a:schemeClr val="dk2"/>
            </a:solidFill>
            <a:prstDash val="solid"/>
            <a:round/>
            <a:headEnd len="med" w="med" type="none"/>
            <a:tailEnd len="med" w="med" type="triangle"/>
          </a:ln>
        </p:spPr>
      </p:cxnSp>
      <p:sp>
        <p:nvSpPr>
          <p:cNvPr id="3752" name="Google Shape;3752;p79"/>
          <p:cNvSpPr/>
          <p:nvPr/>
        </p:nvSpPr>
        <p:spPr>
          <a:xfrm>
            <a:off x="2633725" y="3306650"/>
            <a:ext cx="1278900" cy="8562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3" name="Google Shape;3753;p79"/>
          <p:cNvSpPr/>
          <p:nvPr/>
        </p:nvSpPr>
        <p:spPr>
          <a:xfrm>
            <a:off x="2659110" y="3788103"/>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54" name="Google Shape;3754;p79"/>
          <p:cNvSpPr/>
          <p:nvPr/>
        </p:nvSpPr>
        <p:spPr>
          <a:xfrm>
            <a:off x="2736039" y="3788103"/>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55" name="Google Shape;3755;p79"/>
          <p:cNvSpPr/>
          <p:nvPr/>
        </p:nvSpPr>
        <p:spPr>
          <a:xfrm>
            <a:off x="2812968" y="3788101"/>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56" name="Google Shape;3756;p79"/>
          <p:cNvSpPr/>
          <p:nvPr/>
        </p:nvSpPr>
        <p:spPr>
          <a:xfrm>
            <a:off x="2889897" y="3788101"/>
            <a:ext cx="69000" cy="567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57" name="Google Shape;3757;p79"/>
          <p:cNvSpPr/>
          <p:nvPr/>
        </p:nvSpPr>
        <p:spPr>
          <a:xfrm>
            <a:off x="2966826" y="3788101"/>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58" name="Google Shape;3758;p79"/>
          <p:cNvSpPr/>
          <p:nvPr/>
        </p:nvSpPr>
        <p:spPr>
          <a:xfrm>
            <a:off x="3043756" y="3788101"/>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59" name="Google Shape;3759;p79"/>
          <p:cNvSpPr/>
          <p:nvPr/>
        </p:nvSpPr>
        <p:spPr>
          <a:xfrm>
            <a:off x="3120685" y="378810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60" name="Google Shape;3760;p79"/>
          <p:cNvSpPr/>
          <p:nvPr/>
        </p:nvSpPr>
        <p:spPr>
          <a:xfrm>
            <a:off x="3197614" y="3788100"/>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61" name="Google Shape;3761;p79"/>
          <p:cNvSpPr/>
          <p:nvPr/>
        </p:nvSpPr>
        <p:spPr>
          <a:xfrm>
            <a:off x="3274543" y="3788100"/>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62" name="Google Shape;3762;p79"/>
          <p:cNvSpPr/>
          <p:nvPr/>
        </p:nvSpPr>
        <p:spPr>
          <a:xfrm>
            <a:off x="3351472" y="3788098"/>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63" name="Google Shape;3763;p79"/>
          <p:cNvSpPr/>
          <p:nvPr/>
        </p:nvSpPr>
        <p:spPr>
          <a:xfrm>
            <a:off x="2659110" y="3853307"/>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64" name="Google Shape;3764;p79"/>
          <p:cNvSpPr/>
          <p:nvPr/>
        </p:nvSpPr>
        <p:spPr>
          <a:xfrm>
            <a:off x="2736039" y="3853307"/>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65" name="Google Shape;3765;p79"/>
          <p:cNvSpPr/>
          <p:nvPr/>
        </p:nvSpPr>
        <p:spPr>
          <a:xfrm>
            <a:off x="2812968" y="385330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66" name="Google Shape;3766;p79"/>
          <p:cNvSpPr/>
          <p:nvPr/>
        </p:nvSpPr>
        <p:spPr>
          <a:xfrm>
            <a:off x="2889897" y="385330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67" name="Google Shape;3767;p79"/>
          <p:cNvSpPr/>
          <p:nvPr/>
        </p:nvSpPr>
        <p:spPr>
          <a:xfrm>
            <a:off x="2966826" y="385330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68" name="Google Shape;3768;p79"/>
          <p:cNvSpPr/>
          <p:nvPr/>
        </p:nvSpPr>
        <p:spPr>
          <a:xfrm>
            <a:off x="2659110" y="3918512"/>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69" name="Google Shape;3769;p79"/>
          <p:cNvSpPr/>
          <p:nvPr/>
        </p:nvSpPr>
        <p:spPr>
          <a:xfrm>
            <a:off x="2736039" y="3918512"/>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70" name="Google Shape;3770;p79"/>
          <p:cNvSpPr/>
          <p:nvPr/>
        </p:nvSpPr>
        <p:spPr>
          <a:xfrm>
            <a:off x="2812968" y="391851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71" name="Google Shape;3771;p79"/>
          <p:cNvSpPr/>
          <p:nvPr/>
        </p:nvSpPr>
        <p:spPr>
          <a:xfrm>
            <a:off x="2889897" y="3918510"/>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72" name="Google Shape;3772;p79"/>
          <p:cNvSpPr/>
          <p:nvPr/>
        </p:nvSpPr>
        <p:spPr>
          <a:xfrm>
            <a:off x="2966826" y="391851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73" name="Google Shape;3773;p79"/>
          <p:cNvSpPr/>
          <p:nvPr/>
        </p:nvSpPr>
        <p:spPr>
          <a:xfrm>
            <a:off x="3043756" y="3918510"/>
            <a:ext cx="69000" cy="567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74" name="Google Shape;3774;p79"/>
          <p:cNvSpPr/>
          <p:nvPr/>
        </p:nvSpPr>
        <p:spPr>
          <a:xfrm>
            <a:off x="3120685" y="3918509"/>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75" name="Google Shape;3775;p79"/>
          <p:cNvSpPr/>
          <p:nvPr/>
        </p:nvSpPr>
        <p:spPr>
          <a:xfrm>
            <a:off x="2659110" y="3983716"/>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76" name="Google Shape;3776;p79"/>
          <p:cNvSpPr/>
          <p:nvPr/>
        </p:nvSpPr>
        <p:spPr>
          <a:xfrm>
            <a:off x="2736039" y="398371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77" name="Google Shape;3777;p79"/>
          <p:cNvSpPr/>
          <p:nvPr/>
        </p:nvSpPr>
        <p:spPr>
          <a:xfrm>
            <a:off x="2812968" y="398371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78" name="Google Shape;3778;p79"/>
          <p:cNvSpPr/>
          <p:nvPr/>
        </p:nvSpPr>
        <p:spPr>
          <a:xfrm>
            <a:off x="2889897" y="3983715"/>
            <a:ext cx="69000" cy="567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79" name="Google Shape;3779;p79"/>
          <p:cNvSpPr/>
          <p:nvPr/>
        </p:nvSpPr>
        <p:spPr>
          <a:xfrm>
            <a:off x="2966826" y="398371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80" name="Google Shape;3780;p79"/>
          <p:cNvSpPr/>
          <p:nvPr/>
        </p:nvSpPr>
        <p:spPr>
          <a:xfrm>
            <a:off x="3043756" y="3983715"/>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81" name="Google Shape;3781;p79"/>
          <p:cNvSpPr/>
          <p:nvPr/>
        </p:nvSpPr>
        <p:spPr>
          <a:xfrm>
            <a:off x="3120685" y="3983713"/>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82" name="Google Shape;3782;p79"/>
          <p:cNvSpPr/>
          <p:nvPr/>
        </p:nvSpPr>
        <p:spPr>
          <a:xfrm>
            <a:off x="3197614" y="3983713"/>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83" name="Google Shape;3783;p79"/>
          <p:cNvSpPr/>
          <p:nvPr/>
        </p:nvSpPr>
        <p:spPr>
          <a:xfrm>
            <a:off x="3274543" y="3983713"/>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84" name="Google Shape;3784;p79"/>
          <p:cNvSpPr/>
          <p:nvPr/>
        </p:nvSpPr>
        <p:spPr>
          <a:xfrm>
            <a:off x="3351472" y="3983711"/>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85" name="Google Shape;3785;p79"/>
          <p:cNvSpPr/>
          <p:nvPr/>
        </p:nvSpPr>
        <p:spPr>
          <a:xfrm>
            <a:off x="2659110" y="3527278"/>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86" name="Google Shape;3786;p79"/>
          <p:cNvSpPr/>
          <p:nvPr/>
        </p:nvSpPr>
        <p:spPr>
          <a:xfrm>
            <a:off x="2736039" y="3527278"/>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87" name="Google Shape;3787;p79"/>
          <p:cNvSpPr/>
          <p:nvPr/>
        </p:nvSpPr>
        <p:spPr>
          <a:xfrm>
            <a:off x="2812968" y="3527276"/>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88" name="Google Shape;3788;p79"/>
          <p:cNvSpPr/>
          <p:nvPr/>
        </p:nvSpPr>
        <p:spPr>
          <a:xfrm>
            <a:off x="2889897" y="3527276"/>
            <a:ext cx="69000" cy="567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89" name="Google Shape;3789;p79"/>
          <p:cNvSpPr/>
          <p:nvPr/>
        </p:nvSpPr>
        <p:spPr>
          <a:xfrm>
            <a:off x="2966826" y="352727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90" name="Google Shape;3790;p79"/>
          <p:cNvSpPr/>
          <p:nvPr/>
        </p:nvSpPr>
        <p:spPr>
          <a:xfrm>
            <a:off x="3043756" y="3527276"/>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91" name="Google Shape;3791;p79"/>
          <p:cNvSpPr/>
          <p:nvPr/>
        </p:nvSpPr>
        <p:spPr>
          <a:xfrm>
            <a:off x="3120685" y="3527274"/>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92" name="Google Shape;3792;p79"/>
          <p:cNvSpPr/>
          <p:nvPr/>
        </p:nvSpPr>
        <p:spPr>
          <a:xfrm>
            <a:off x="3197614" y="3527274"/>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93" name="Google Shape;3793;p79"/>
          <p:cNvSpPr/>
          <p:nvPr/>
        </p:nvSpPr>
        <p:spPr>
          <a:xfrm>
            <a:off x="3274543" y="3527274"/>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94" name="Google Shape;3794;p79"/>
          <p:cNvSpPr/>
          <p:nvPr/>
        </p:nvSpPr>
        <p:spPr>
          <a:xfrm>
            <a:off x="3351472" y="3527273"/>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95" name="Google Shape;3795;p79"/>
          <p:cNvSpPr/>
          <p:nvPr/>
        </p:nvSpPr>
        <p:spPr>
          <a:xfrm>
            <a:off x="2659110" y="3592482"/>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96" name="Google Shape;3796;p79"/>
          <p:cNvSpPr/>
          <p:nvPr/>
        </p:nvSpPr>
        <p:spPr>
          <a:xfrm>
            <a:off x="2736039" y="3592482"/>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97" name="Google Shape;3797;p79"/>
          <p:cNvSpPr/>
          <p:nvPr/>
        </p:nvSpPr>
        <p:spPr>
          <a:xfrm>
            <a:off x="2812968" y="359248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98" name="Google Shape;3798;p79"/>
          <p:cNvSpPr/>
          <p:nvPr/>
        </p:nvSpPr>
        <p:spPr>
          <a:xfrm>
            <a:off x="2889897" y="359248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99" name="Google Shape;3799;p79"/>
          <p:cNvSpPr/>
          <p:nvPr/>
        </p:nvSpPr>
        <p:spPr>
          <a:xfrm>
            <a:off x="2966826" y="359248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00" name="Google Shape;3800;p79"/>
          <p:cNvSpPr/>
          <p:nvPr/>
        </p:nvSpPr>
        <p:spPr>
          <a:xfrm>
            <a:off x="2659110" y="3657687"/>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01" name="Google Shape;3801;p79"/>
          <p:cNvSpPr/>
          <p:nvPr/>
        </p:nvSpPr>
        <p:spPr>
          <a:xfrm>
            <a:off x="2736039" y="3657687"/>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02" name="Google Shape;3802;p79"/>
          <p:cNvSpPr/>
          <p:nvPr/>
        </p:nvSpPr>
        <p:spPr>
          <a:xfrm>
            <a:off x="2812968" y="365768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03" name="Google Shape;3803;p79"/>
          <p:cNvSpPr/>
          <p:nvPr/>
        </p:nvSpPr>
        <p:spPr>
          <a:xfrm>
            <a:off x="2889897" y="3657685"/>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04" name="Google Shape;3804;p79"/>
          <p:cNvSpPr/>
          <p:nvPr/>
        </p:nvSpPr>
        <p:spPr>
          <a:xfrm>
            <a:off x="2966826" y="365768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05" name="Google Shape;3805;p79"/>
          <p:cNvSpPr/>
          <p:nvPr/>
        </p:nvSpPr>
        <p:spPr>
          <a:xfrm>
            <a:off x="3043756" y="365768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06" name="Google Shape;3806;p79"/>
          <p:cNvSpPr/>
          <p:nvPr/>
        </p:nvSpPr>
        <p:spPr>
          <a:xfrm>
            <a:off x="3120685" y="3657683"/>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07" name="Google Shape;3807;p79"/>
          <p:cNvSpPr/>
          <p:nvPr/>
        </p:nvSpPr>
        <p:spPr>
          <a:xfrm>
            <a:off x="3197614" y="3657683"/>
            <a:ext cx="69000" cy="567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08" name="Google Shape;3808;p79"/>
          <p:cNvSpPr/>
          <p:nvPr/>
        </p:nvSpPr>
        <p:spPr>
          <a:xfrm>
            <a:off x="2659110" y="3722891"/>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09" name="Google Shape;3809;p79"/>
          <p:cNvSpPr/>
          <p:nvPr/>
        </p:nvSpPr>
        <p:spPr>
          <a:xfrm>
            <a:off x="2736039" y="3722891"/>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10" name="Google Shape;3810;p79"/>
          <p:cNvSpPr/>
          <p:nvPr/>
        </p:nvSpPr>
        <p:spPr>
          <a:xfrm>
            <a:off x="2812968" y="3722889"/>
            <a:ext cx="69000" cy="567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11" name="Google Shape;3811;p79"/>
          <p:cNvSpPr/>
          <p:nvPr/>
        </p:nvSpPr>
        <p:spPr>
          <a:xfrm>
            <a:off x="2889897" y="3722889"/>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12" name="Google Shape;3812;p79"/>
          <p:cNvSpPr/>
          <p:nvPr/>
        </p:nvSpPr>
        <p:spPr>
          <a:xfrm>
            <a:off x="2966826" y="3722889"/>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13" name="Google Shape;3813;p79"/>
          <p:cNvSpPr/>
          <p:nvPr/>
        </p:nvSpPr>
        <p:spPr>
          <a:xfrm>
            <a:off x="3043756" y="3722889"/>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14" name="Google Shape;3814;p79"/>
          <p:cNvSpPr/>
          <p:nvPr/>
        </p:nvSpPr>
        <p:spPr>
          <a:xfrm>
            <a:off x="3120685" y="3722888"/>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15" name="Google Shape;3815;p79"/>
          <p:cNvSpPr/>
          <p:nvPr/>
        </p:nvSpPr>
        <p:spPr>
          <a:xfrm>
            <a:off x="3197614" y="3722888"/>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16" name="Google Shape;3816;p79"/>
          <p:cNvSpPr/>
          <p:nvPr/>
        </p:nvSpPr>
        <p:spPr>
          <a:xfrm>
            <a:off x="3274543" y="3722888"/>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17" name="Google Shape;3817;p79"/>
          <p:cNvSpPr/>
          <p:nvPr/>
        </p:nvSpPr>
        <p:spPr>
          <a:xfrm>
            <a:off x="3351472" y="372288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18" name="Google Shape;3818;p79"/>
          <p:cNvSpPr/>
          <p:nvPr/>
        </p:nvSpPr>
        <p:spPr>
          <a:xfrm>
            <a:off x="2659110" y="3462060"/>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19" name="Google Shape;3819;p79"/>
          <p:cNvSpPr/>
          <p:nvPr/>
        </p:nvSpPr>
        <p:spPr>
          <a:xfrm>
            <a:off x="2736039" y="346206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20" name="Google Shape;3820;p79"/>
          <p:cNvSpPr/>
          <p:nvPr/>
        </p:nvSpPr>
        <p:spPr>
          <a:xfrm>
            <a:off x="2812968" y="3462058"/>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21" name="Google Shape;3821;p79"/>
          <p:cNvSpPr/>
          <p:nvPr/>
        </p:nvSpPr>
        <p:spPr>
          <a:xfrm>
            <a:off x="2889897" y="3462058"/>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22" name="Google Shape;3822;p79"/>
          <p:cNvSpPr/>
          <p:nvPr/>
        </p:nvSpPr>
        <p:spPr>
          <a:xfrm>
            <a:off x="2966826" y="3462058"/>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23" name="Google Shape;3823;p79"/>
          <p:cNvSpPr/>
          <p:nvPr/>
        </p:nvSpPr>
        <p:spPr>
          <a:xfrm>
            <a:off x="3043756" y="3462058"/>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24" name="Google Shape;3824;p79"/>
          <p:cNvSpPr/>
          <p:nvPr/>
        </p:nvSpPr>
        <p:spPr>
          <a:xfrm>
            <a:off x="3120685" y="346205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25" name="Google Shape;3825;p79"/>
          <p:cNvSpPr/>
          <p:nvPr/>
        </p:nvSpPr>
        <p:spPr>
          <a:xfrm>
            <a:off x="3197614" y="3462056"/>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26" name="Google Shape;3826;p79"/>
          <p:cNvSpPr/>
          <p:nvPr/>
        </p:nvSpPr>
        <p:spPr>
          <a:xfrm>
            <a:off x="3274543" y="3462056"/>
            <a:ext cx="69000" cy="567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27" name="Google Shape;3827;p79"/>
          <p:cNvSpPr/>
          <p:nvPr/>
        </p:nvSpPr>
        <p:spPr>
          <a:xfrm>
            <a:off x="3351472" y="346205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28" name="Google Shape;3828;p79"/>
          <p:cNvSpPr/>
          <p:nvPr/>
        </p:nvSpPr>
        <p:spPr>
          <a:xfrm>
            <a:off x="2659110" y="3396848"/>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29" name="Google Shape;3829;p79"/>
          <p:cNvSpPr/>
          <p:nvPr/>
        </p:nvSpPr>
        <p:spPr>
          <a:xfrm>
            <a:off x="2736039" y="3396848"/>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30" name="Google Shape;3830;p79"/>
          <p:cNvSpPr/>
          <p:nvPr/>
        </p:nvSpPr>
        <p:spPr>
          <a:xfrm>
            <a:off x="2812968" y="339684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31" name="Google Shape;3831;p79"/>
          <p:cNvSpPr/>
          <p:nvPr/>
        </p:nvSpPr>
        <p:spPr>
          <a:xfrm>
            <a:off x="2889897" y="339684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32" name="Google Shape;3832;p79"/>
          <p:cNvSpPr/>
          <p:nvPr/>
        </p:nvSpPr>
        <p:spPr>
          <a:xfrm>
            <a:off x="2966826" y="339684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33" name="Google Shape;3833;p79"/>
          <p:cNvSpPr/>
          <p:nvPr/>
        </p:nvSpPr>
        <p:spPr>
          <a:xfrm>
            <a:off x="3043756" y="339684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34" name="Google Shape;3834;p79"/>
          <p:cNvSpPr/>
          <p:nvPr/>
        </p:nvSpPr>
        <p:spPr>
          <a:xfrm>
            <a:off x="3120685" y="339684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35" name="Google Shape;3835;p79"/>
          <p:cNvSpPr/>
          <p:nvPr/>
        </p:nvSpPr>
        <p:spPr>
          <a:xfrm>
            <a:off x="3197614" y="3396845"/>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36" name="Google Shape;3836;p79"/>
          <p:cNvSpPr/>
          <p:nvPr/>
        </p:nvSpPr>
        <p:spPr>
          <a:xfrm>
            <a:off x="3274543" y="3396845"/>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37" name="Google Shape;3837;p79"/>
          <p:cNvSpPr/>
          <p:nvPr/>
        </p:nvSpPr>
        <p:spPr>
          <a:xfrm>
            <a:off x="3351472" y="3396843"/>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38" name="Google Shape;3838;p79"/>
          <p:cNvSpPr/>
          <p:nvPr/>
        </p:nvSpPr>
        <p:spPr>
          <a:xfrm>
            <a:off x="3428393" y="339684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39" name="Google Shape;3839;p79"/>
          <p:cNvSpPr/>
          <p:nvPr/>
        </p:nvSpPr>
        <p:spPr>
          <a:xfrm>
            <a:off x="3505322" y="3396846"/>
            <a:ext cx="69000" cy="567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40" name="Google Shape;3840;p79"/>
          <p:cNvSpPr/>
          <p:nvPr/>
        </p:nvSpPr>
        <p:spPr>
          <a:xfrm>
            <a:off x="3582251" y="339684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41" name="Google Shape;3841;p79"/>
          <p:cNvSpPr/>
          <p:nvPr/>
        </p:nvSpPr>
        <p:spPr>
          <a:xfrm>
            <a:off x="3659181" y="3396845"/>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42" name="Google Shape;3842;p79"/>
          <p:cNvSpPr/>
          <p:nvPr/>
        </p:nvSpPr>
        <p:spPr>
          <a:xfrm>
            <a:off x="3736110" y="3396845"/>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43" name="Google Shape;3843;p79"/>
          <p:cNvSpPr/>
          <p:nvPr/>
        </p:nvSpPr>
        <p:spPr>
          <a:xfrm>
            <a:off x="3813039" y="3396843"/>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44" name="Google Shape;3844;p79"/>
          <p:cNvSpPr/>
          <p:nvPr/>
        </p:nvSpPr>
        <p:spPr>
          <a:xfrm>
            <a:off x="2659110" y="3331624"/>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45" name="Google Shape;3845;p79"/>
          <p:cNvSpPr/>
          <p:nvPr/>
        </p:nvSpPr>
        <p:spPr>
          <a:xfrm>
            <a:off x="2736039" y="3331624"/>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46" name="Google Shape;3846;p79"/>
          <p:cNvSpPr/>
          <p:nvPr/>
        </p:nvSpPr>
        <p:spPr>
          <a:xfrm>
            <a:off x="2659110" y="4048910"/>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3847" name="Google Shape;3847;p79"/>
          <p:cNvCxnSpPr>
            <a:stCxn id="3750" idx="2"/>
            <a:endCxn id="3752" idx="0"/>
          </p:cNvCxnSpPr>
          <p:nvPr/>
        </p:nvCxnSpPr>
        <p:spPr>
          <a:xfrm>
            <a:off x="3273175" y="3055100"/>
            <a:ext cx="0" cy="251700"/>
          </a:xfrm>
          <a:prstGeom prst="straightConnector1">
            <a:avLst/>
          </a:prstGeom>
          <a:noFill/>
          <a:ln cap="flat" cmpd="sng" w="9525">
            <a:solidFill>
              <a:schemeClr val="dk2"/>
            </a:solidFill>
            <a:prstDash val="solid"/>
            <a:round/>
            <a:headEnd len="med" w="med" type="none"/>
            <a:tailEnd len="med" w="med" type="triangle"/>
          </a:ln>
        </p:spPr>
      </p:cxnSp>
      <p:sp>
        <p:nvSpPr>
          <p:cNvPr id="3848" name="Google Shape;3848;p79"/>
          <p:cNvSpPr/>
          <p:nvPr/>
        </p:nvSpPr>
        <p:spPr>
          <a:xfrm>
            <a:off x="2850400" y="4374975"/>
            <a:ext cx="867900" cy="191400"/>
          </a:xfrm>
          <a:prstGeom prst="roundRect">
            <a:avLst>
              <a:gd fmla="val 16667" name="adj"/>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Abandon </a:t>
            </a:r>
            <a:endParaRPr sz="1200"/>
          </a:p>
        </p:txBody>
      </p:sp>
      <p:cxnSp>
        <p:nvCxnSpPr>
          <p:cNvPr id="3849" name="Google Shape;3849;p79"/>
          <p:cNvCxnSpPr>
            <a:stCxn id="3752" idx="2"/>
            <a:endCxn id="3848" idx="0"/>
          </p:cNvCxnSpPr>
          <p:nvPr/>
        </p:nvCxnSpPr>
        <p:spPr>
          <a:xfrm>
            <a:off x="3273175" y="4162850"/>
            <a:ext cx="11100" cy="212100"/>
          </a:xfrm>
          <a:prstGeom prst="straightConnector1">
            <a:avLst/>
          </a:prstGeom>
          <a:noFill/>
          <a:ln cap="flat" cmpd="sng" w="9525">
            <a:solidFill>
              <a:schemeClr val="dk2"/>
            </a:solidFill>
            <a:prstDash val="solid"/>
            <a:round/>
            <a:headEnd len="med" w="med" type="none"/>
            <a:tailEnd len="med" w="med" type="triangle"/>
          </a:ln>
        </p:spPr>
      </p:cxnSp>
      <p:sp>
        <p:nvSpPr>
          <p:cNvPr id="3749" name="Google Shape;3749;p79"/>
          <p:cNvSpPr/>
          <p:nvPr/>
        </p:nvSpPr>
        <p:spPr>
          <a:xfrm>
            <a:off x="1512175" y="2876900"/>
            <a:ext cx="1083600" cy="178200"/>
          </a:xfrm>
          <a:prstGeom prst="rect">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900">
                <a:solidFill>
                  <a:srgbClr val="B7B7B7"/>
                </a:solidFill>
              </a:rPr>
              <a:t>Refine Operation</a:t>
            </a:r>
            <a:endParaRPr i="1" sz="900">
              <a:solidFill>
                <a:srgbClr val="B7B7B7"/>
              </a:solidFill>
            </a:endParaRPr>
          </a:p>
        </p:txBody>
      </p:sp>
      <p:sp>
        <p:nvSpPr>
          <p:cNvPr id="3850" name="Google Shape;3850;p79"/>
          <p:cNvSpPr/>
          <p:nvPr/>
        </p:nvSpPr>
        <p:spPr>
          <a:xfrm>
            <a:off x="1827625" y="3338700"/>
            <a:ext cx="452700" cy="447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1" name="Google Shape;3851;p79"/>
          <p:cNvSpPr/>
          <p:nvPr/>
        </p:nvSpPr>
        <p:spPr>
          <a:xfrm>
            <a:off x="1853010" y="3492803"/>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52" name="Google Shape;3852;p79"/>
          <p:cNvSpPr/>
          <p:nvPr/>
        </p:nvSpPr>
        <p:spPr>
          <a:xfrm>
            <a:off x="1929939" y="3492803"/>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53" name="Google Shape;3853;p79"/>
          <p:cNvSpPr/>
          <p:nvPr/>
        </p:nvSpPr>
        <p:spPr>
          <a:xfrm>
            <a:off x="2006868" y="3492801"/>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54" name="Google Shape;3854;p79"/>
          <p:cNvSpPr/>
          <p:nvPr/>
        </p:nvSpPr>
        <p:spPr>
          <a:xfrm>
            <a:off x="2083797" y="3492801"/>
            <a:ext cx="69000" cy="567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55" name="Google Shape;3855;p79"/>
          <p:cNvSpPr/>
          <p:nvPr/>
        </p:nvSpPr>
        <p:spPr>
          <a:xfrm>
            <a:off x="2160726" y="3492801"/>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56" name="Google Shape;3856;p79"/>
          <p:cNvSpPr/>
          <p:nvPr/>
        </p:nvSpPr>
        <p:spPr>
          <a:xfrm>
            <a:off x="1853010" y="3558007"/>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57" name="Google Shape;3857;p79"/>
          <p:cNvSpPr/>
          <p:nvPr/>
        </p:nvSpPr>
        <p:spPr>
          <a:xfrm>
            <a:off x="1929939" y="3558007"/>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58" name="Google Shape;3858;p79"/>
          <p:cNvSpPr/>
          <p:nvPr/>
        </p:nvSpPr>
        <p:spPr>
          <a:xfrm>
            <a:off x="2006868" y="3558005"/>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59" name="Google Shape;3859;p79"/>
          <p:cNvSpPr/>
          <p:nvPr/>
        </p:nvSpPr>
        <p:spPr>
          <a:xfrm>
            <a:off x="2083797" y="355800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60" name="Google Shape;3860;p79"/>
          <p:cNvSpPr/>
          <p:nvPr/>
        </p:nvSpPr>
        <p:spPr>
          <a:xfrm>
            <a:off x="2160726" y="3558005"/>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61" name="Google Shape;3861;p79"/>
          <p:cNvSpPr/>
          <p:nvPr/>
        </p:nvSpPr>
        <p:spPr>
          <a:xfrm>
            <a:off x="1853010" y="3623212"/>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62" name="Google Shape;3862;p79"/>
          <p:cNvSpPr/>
          <p:nvPr/>
        </p:nvSpPr>
        <p:spPr>
          <a:xfrm>
            <a:off x="1929939" y="3623212"/>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63" name="Google Shape;3863;p79"/>
          <p:cNvSpPr/>
          <p:nvPr/>
        </p:nvSpPr>
        <p:spPr>
          <a:xfrm>
            <a:off x="2006868" y="362321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64" name="Google Shape;3864;p79"/>
          <p:cNvSpPr/>
          <p:nvPr/>
        </p:nvSpPr>
        <p:spPr>
          <a:xfrm>
            <a:off x="2083797" y="3623210"/>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65" name="Google Shape;3865;p79"/>
          <p:cNvSpPr/>
          <p:nvPr/>
        </p:nvSpPr>
        <p:spPr>
          <a:xfrm>
            <a:off x="2160726" y="362321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66" name="Google Shape;3866;p79"/>
          <p:cNvSpPr/>
          <p:nvPr/>
        </p:nvSpPr>
        <p:spPr>
          <a:xfrm>
            <a:off x="1853010" y="3688416"/>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67" name="Google Shape;3867;p79"/>
          <p:cNvSpPr/>
          <p:nvPr/>
        </p:nvSpPr>
        <p:spPr>
          <a:xfrm>
            <a:off x="1929939" y="368841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68" name="Google Shape;3868;p79"/>
          <p:cNvSpPr/>
          <p:nvPr/>
        </p:nvSpPr>
        <p:spPr>
          <a:xfrm>
            <a:off x="2006868" y="3688414"/>
            <a:ext cx="69000" cy="567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69" name="Google Shape;3869;p79"/>
          <p:cNvSpPr/>
          <p:nvPr/>
        </p:nvSpPr>
        <p:spPr>
          <a:xfrm>
            <a:off x="2083797" y="3688414"/>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70" name="Google Shape;3870;p79"/>
          <p:cNvSpPr/>
          <p:nvPr/>
        </p:nvSpPr>
        <p:spPr>
          <a:xfrm>
            <a:off x="2160726" y="3688414"/>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71" name="Google Shape;3871;p79"/>
          <p:cNvSpPr/>
          <p:nvPr/>
        </p:nvSpPr>
        <p:spPr>
          <a:xfrm>
            <a:off x="1853010" y="3427585"/>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72" name="Google Shape;3872;p79"/>
          <p:cNvSpPr/>
          <p:nvPr/>
        </p:nvSpPr>
        <p:spPr>
          <a:xfrm>
            <a:off x="1929939" y="342758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73" name="Google Shape;3873;p79"/>
          <p:cNvSpPr/>
          <p:nvPr/>
        </p:nvSpPr>
        <p:spPr>
          <a:xfrm>
            <a:off x="2006868" y="3427583"/>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74" name="Google Shape;3874;p79"/>
          <p:cNvSpPr/>
          <p:nvPr/>
        </p:nvSpPr>
        <p:spPr>
          <a:xfrm>
            <a:off x="2083797" y="3427583"/>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75" name="Google Shape;3875;p79"/>
          <p:cNvSpPr/>
          <p:nvPr/>
        </p:nvSpPr>
        <p:spPr>
          <a:xfrm>
            <a:off x="2160726" y="3427583"/>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76" name="Google Shape;3876;p79"/>
          <p:cNvSpPr/>
          <p:nvPr/>
        </p:nvSpPr>
        <p:spPr>
          <a:xfrm>
            <a:off x="1853010" y="3362373"/>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77" name="Google Shape;3877;p79"/>
          <p:cNvSpPr/>
          <p:nvPr/>
        </p:nvSpPr>
        <p:spPr>
          <a:xfrm>
            <a:off x="1929939" y="3362373"/>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78" name="Google Shape;3878;p79"/>
          <p:cNvSpPr/>
          <p:nvPr/>
        </p:nvSpPr>
        <p:spPr>
          <a:xfrm>
            <a:off x="2006868" y="3362371"/>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79" name="Google Shape;3879;p79"/>
          <p:cNvSpPr/>
          <p:nvPr/>
        </p:nvSpPr>
        <p:spPr>
          <a:xfrm>
            <a:off x="2083797" y="3362371"/>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80" name="Google Shape;3880;p79"/>
          <p:cNvSpPr/>
          <p:nvPr/>
        </p:nvSpPr>
        <p:spPr>
          <a:xfrm>
            <a:off x="2160726" y="3362371"/>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3881" name="Google Shape;3881;p79"/>
          <p:cNvCxnSpPr>
            <a:stCxn id="3749" idx="2"/>
            <a:endCxn id="3850" idx="0"/>
          </p:cNvCxnSpPr>
          <p:nvPr/>
        </p:nvCxnSpPr>
        <p:spPr>
          <a:xfrm>
            <a:off x="2053975" y="3055100"/>
            <a:ext cx="0" cy="283500"/>
          </a:xfrm>
          <a:prstGeom prst="straightConnector1">
            <a:avLst/>
          </a:prstGeom>
          <a:noFill/>
          <a:ln cap="flat" cmpd="sng" w="9525">
            <a:solidFill>
              <a:schemeClr val="dk2"/>
            </a:solidFill>
            <a:prstDash val="solid"/>
            <a:round/>
            <a:headEnd len="med" w="med" type="none"/>
            <a:tailEnd len="med" w="med" type="triangle"/>
          </a:ln>
        </p:spPr>
      </p:cxnSp>
      <p:sp>
        <p:nvSpPr>
          <p:cNvPr id="3747" name="Google Shape;3747;p79"/>
          <p:cNvSpPr/>
          <p:nvPr/>
        </p:nvSpPr>
        <p:spPr>
          <a:xfrm>
            <a:off x="295150" y="2866300"/>
            <a:ext cx="1056900" cy="178200"/>
          </a:xfrm>
          <a:prstGeom prst="rect">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900">
                <a:solidFill>
                  <a:srgbClr val="B7B7B7"/>
                </a:solidFill>
              </a:rPr>
              <a:t>Refine Operation</a:t>
            </a:r>
            <a:endParaRPr i="1" sz="900">
              <a:solidFill>
                <a:srgbClr val="B7B7B7"/>
              </a:solidFill>
            </a:endParaRPr>
          </a:p>
        </p:txBody>
      </p:sp>
      <p:sp>
        <p:nvSpPr>
          <p:cNvPr id="3882" name="Google Shape;3882;p79"/>
          <p:cNvSpPr/>
          <p:nvPr/>
        </p:nvSpPr>
        <p:spPr>
          <a:xfrm>
            <a:off x="389650" y="3350188"/>
            <a:ext cx="867900" cy="5727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3" name="Google Shape;3883;p79"/>
          <p:cNvSpPr/>
          <p:nvPr/>
        </p:nvSpPr>
        <p:spPr>
          <a:xfrm>
            <a:off x="415035" y="3765115"/>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84" name="Google Shape;3884;p79"/>
          <p:cNvSpPr/>
          <p:nvPr/>
        </p:nvSpPr>
        <p:spPr>
          <a:xfrm>
            <a:off x="491964" y="376511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85" name="Google Shape;3885;p79"/>
          <p:cNvSpPr/>
          <p:nvPr/>
        </p:nvSpPr>
        <p:spPr>
          <a:xfrm>
            <a:off x="568893" y="3765114"/>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86" name="Google Shape;3886;p79"/>
          <p:cNvSpPr/>
          <p:nvPr/>
        </p:nvSpPr>
        <p:spPr>
          <a:xfrm>
            <a:off x="645822" y="3765114"/>
            <a:ext cx="69000" cy="567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87" name="Google Shape;3887;p79"/>
          <p:cNvSpPr/>
          <p:nvPr/>
        </p:nvSpPr>
        <p:spPr>
          <a:xfrm>
            <a:off x="722751" y="3765114"/>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88" name="Google Shape;3888;p79"/>
          <p:cNvSpPr/>
          <p:nvPr/>
        </p:nvSpPr>
        <p:spPr>
          <a:xfrm>
            <a:off x="799681" y="3765114"/>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89" name="Google Shape;3889;p79"/>
          <p:cNvSpPr/>
          <p:nvPr/>
        </p:nvSpPr>
        <p:spPr>
          <a:xfrm>
            <a:off x="876610" y="3765112"/>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90" name="Google Shape;3890;p79"/>
          <p:cNvSpPr/>
          <p:nvPr/>
        </p:nvSpPr>
        <p:spPr>
          <a:xfrm>
            <a:off x="953539" y="3765112"/>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91" name="Google Shape;3891;p79"/>
          <p:cNvSpPr/>
          <p:nvPr/>
        </p:nvSpPr>
        <p:spPr>
          <a:xfrm>
            <a:off x="1030468" y="3765112"/>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92" name="Google Shape;3892;p79"/>
          <p:cNvSpPr/>
          <p:nvPr/>
        </p:nvSpPr>
        <p:spPr>
          <a:xfrm>
            <a:off x="1107397" y="376511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93" name="Google Shape;3893;p79"/>
          <p:cNvSpPr/>
          <p:nvPr/>
        </p:nvSpPr>
        <p:spPr>
          <a:xfrm>
            <a:off x="415035" y="3830320"/>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94" name="Google Shape;3894;p79"/>
          <p:cNvSpPr/>
          <p:nvPr/>
        </p:nvSpPr>
        <p:spPr>
          <a:xfrm>
            <a:off x="491964" y="383032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95" name="Google Shape;3895;p79"/>
          <p:cNvSpPr/>
          <p:nvPr/>
        </p:nvSpPr>
        <p:spPr>
          <a:xfrm>
            <a:off x="568893" y="3830318"/>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96" name="Google Shape;3896;p79"/>
          <p:cNvSpPr/>
          <p:nvPr/>
        </p:nvSpPr>
        <p:spPr>
          <a:xfrm>
            <a:off x="645822" y="3830318"/>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97" name="Google Shape;3897;p79"/>
          <p:cNvSpPr/>
          <p:nvPr/>
        </p:nvSpPr>
        <p:spPr>
          <a:xfrm>
            <a:off x="722751" y="3830318"/>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98" name="Google Shape;3898;p79"/>
          <p:cNvSpPr/>
          <p:nvPr/>
        </p:nvSpPr>
        <p:spPr>
          <a:xfrm>
            <a:off x="415035" y="3504290"/>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99" name="Google Shape;3899;p79"/>
          <p:cNvSpPr/>
          <p:nvPr/>
        </p:nvSpPr>
        <p:spPr>
          <a:xfrm>
            <a:off x="491964" y="350429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00" name="Google Shape;3900;p79"/>
          <p:cNvSpPr/>
          <p:nvPr/>
        </p:nvSpPr>
        <p:spPr>
          <a:xfrm>
            <a:off x="568893" y="3504288"/>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01" name="Google Shape;3901;p79"/>
          <p:cNvSpPr/>
          <p:nvPr/>
        </p:nvSpPr>
        <p:spPr>
          <a:xfrm>
            <a:off x="645822" y="3504288"/>
            <a:ext cx="69000" cy="567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02" name="Google Shape;3902;p79"/>
          <p:cNvSpPr/>
          <p:nvPr/>
        </p:nvSpPr>
        <p:spPr>
          <a:xfrm>
            <a:off x="722751" y="3504288"/>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03" name="Google Shape;3903;p79"/>
          <p:cNvSpPr/>
          <p:nvPr/>
        </p:nvSpPr>
        <p:spPr>
          <a:xfrm>
            <a:off x="799681" y="3504288"/>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04" name="Google Shape;3904;p79"/>
          <p:cNvSpPr/>
          <p:nvPr/>
        </p:nvSpPr>
        <p:spPr>
          <a:xfrm>
            <a:off x="876610" y="3504287"/>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05" name="Google Shape;3905;p79"/>
          <p:cNvSpPr/>
          <p:nvPr/>
        </p:nvSpPr>
        <p:spPr>
          <a:xfrm>
            <a:off x="953539" y="3504287"/>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06" name="Google Shape;3906;p79"/>
          <p:cNvSpPr/>
          <p:nvPr/>
        </p:nvSpPr>
        <p:spPr>
          <a:xfrm>
            <a:off x="1030468" y="3504287"/>
            <a:ext cx="69000" cy="56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07" name="Google Shape;3907;p79"/>
          <p:cNvSpPr/>
          <p:nvPr/>
        </p:nvSpPr>
        <p:spPr>
          <a:xfrm>
            <a:off x="415035" y="3569495"/>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08" name="Google Shape;3908;p79"/>
          <p:cNvSpPr/>
          <p:nvPr/>
        </p:nvSpPr>
        <p:spPr>
          <a:xfrm>
            <a:off x="491964" y="356949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09" name="Google Shape;3909;p79"/>
          <p:cNvSpPr/>
          <p:nvPr/>
        </p:nvSpPr>
        <p:spPr>
          <a:xfrm>
            <a:off x="568893" y="3569493"/>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10" name="Google Shape;3910;p79"/>
          <p:cNvSpPr/>
          <p:nvPr/>
        </p:nvSpPr>
        <p:spPr>
          <a:xfrm>
            <a:off x="645822" y="3569493"/>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11" name="Google Shape;3911;p79"/>
          <p:cNvSpPr/>
          <p:nvPr/>
        </p:nvSpPr>
        <p:spPr>
          <a:xfrm>
            <a:off x="722751" y="3569493"/>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12" name="Google Shape;3912;p79"/>
          <p:cNvSpPr/>
          <p:nvPr/>
        </p:nvSpPr>
        <p:spPr>
          <a:xfrm>
            <a:off x="415035" y="3634699"/>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13" name="Google Shape;3913;p79"/>
          <p:cNvSpPr/>
          <p:nvPr/>
        </p:nvSpPr>
        <p:spPr>
          <a:xfrm>
            <a:off x="491964" y="3634699"/>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14" name="Google Shape;3914;p79"/>
          <p:cNvSpPr/>
          <p:nvPr/>
        </p:nvSpPr>
        <p:spPr>
          <a:xfrm>
            <a:off x="568893" y="3634697"/>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15" name="Google Shape;3915;p79"/>
          <p:cNvSpPr/>
          <p:nvPr/>
        </p:nvSpPr>
        <p:spPr>
          <a:xfrm>
            <a:off x="645822" y="3634697"/>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16" name="Google Shape;3916;p79"/>
          <p:cNvSpPr/>
          <p:nvPr/>
        </p:nvSpPr>
        <p:spPr>
          <a:xfrm>
            <a:off x="722751" y="3634697"/>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17" name="Google Shape;3917;p79"/>
          <p:cNvSpPr/>
          <p:nvPr/>
        </p:nvSpPr>
        <p:spPr>
          <a:xfrm>
            <a:off x="799681" y="3634697"/>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18" name="Google Shape;3918;p79"/>
          <p:cNvSpPr/>
          <p:nvPr/>
        </p:nvSpPr>
        <p:spPr>
          <a:xfrm>
            <a:off x="876610" y="3634696"/>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19" name="Google Shape;3919;p79"/>
          <p:cNvSpPr/>
          <p:nvPr/>
        </p:nvSpPr>
        <p:spPr>
          <a:xfrm>
            <a:off x="953539" y="3634696"/>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20" name="Google Shape;3920;p79"/>
          <p:cNvSpPr/>
          <p:nvPr/>
        </p:nvSpPr>
        <p:spPr>
          <a:xfrm>
            <a:off x="415035" y="3699904"/>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21" name="Google Shape;3921;p79"/>
          <p:cNvSpPr/>
          <p:nvPr/>
        </p:nvSpPr>
        <p:spPr>
          <a:xfrm>
            <a:off x="491964" y="3699904"/>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22" name="Google Shape;3922;p79"/>
          <p:cNvSpPr/>
          <p:nvPr/>
        </p:nvSpPr>
        <p:spPr>
          <a:xfrm>
            <a:off x="568893" y="3699902"/>
            <a:ext cx="69000" cy="567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23" name="Google Shape;3923;p79"/>
          <p:cNvSpPr/>
          <p:nvPr/>
        </p:nvSpPr>
        <p:spPr>
          <a:xfrm>
            <a:off x="645822" y="3699902"/>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24" name="Google Shape;3924;p79"/>
          <p:cNvSpPr/>
          <p:nvPr/>
        </p:nvSpPr>
        <p:spPr>
          <a:xfrm>
            <a:off x="722751" y="3699902"/>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25" name="Google Shape;3925;p79"/>
          <p:cNvSpPr/>
          <p:nvPr/>
        </p:nvSpPr>
        <p:spPr>
          <a:xfrm>
            <a:off x="799681" y="3699902"/>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26" name="Google Shape;3926;p79"/>
          <p:cNvSpPr/>
          <p:nvPr/>
        </p:nvSpPr>
        <p:spPr>
          <a:xfrm>
            <a:off x="876610" y="369990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27" name="Google Shape;3927;p79"/>
          <p:cNvSpPr/>
          <p:nvPr/>
        </p:nvSpPr>
        <p:spPr>
          <a:xfrm>
            <a:off x="953539" y="3699900"/>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28" name="Google Shape;3928;p79"/>
          <p:cNvSpPr/>
          <p:nvPr/>
        </p:nvSpPr>
        <p:spPr>
          <a:xfrm>
            <a:off x="1030468" y="369990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29" name="Google Shape;3929;p79"/>
          <p:cNvSpPr/>
          <p:nvPr/>
        </p:nvSpPr>
        <p:spPr>
          <a:xfrm>
            <a:off x="415035" y="3439072"/>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30" name="Google Shape;3930;p79"/>
          <p:cNvSpPr/>
          <p:nvPr/>
        </p:nvSpPr>
        <p:spPr>
          <a:xfrm>
            <a:off x="491964" y="3439072"/>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31" name="Google Shape;3931;p79"/>
          <p:cNvSpPr/>
          <p:nvPr/>
        </p:nvSpPr>
        <p:spPr>
          <a:xfrm>
            <a:off x="568893" y="3439071"/>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32" name="Google Shape;3932;p79"/>
          <p:cNvSpPr/>
          <p:nvPr/>
        </p:nvSpPr>
        <p:spPr>
          <a:xfrm>
            <a:off x="645822" y="3439071"/>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33" name="Google Shape;3933;p79"/>
          <p:cNvSpPr/>
          <p:nvPr/>
        </p:nvSpPr>
        <p:spPr>
          <a:xfrm>
            <a:off x="722751" y="3439071"/>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34" name="Google Shape;3934;p79"/>
          <p:cNvSpPr/>
          <p:nvPr/>
        </p:nvSpPr>
        <p:spPr>
          <a:xfrm>
            <a:off x="799681" y="3439071"/>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35" name="Google Shape;3935;p79"/>
          <p:cNvSpPr/>
          <p:nvPr/>
        </p:nvSpPr>
        <p:spPr>
          <a:xfrm>
            <a:off x="876610" y="3439069"/>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36" name="Google Shape;3936;p79"/>
          <p:cNvSpPr/>
          <p:nvPr/>
        </p:nvSpPr>
        <p:spPr>
          <a:xfrm>
            <a:off x="953539" y="3439069"/>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37" name="Google Shape;3937;p79"/>
          <p:cNvSpPr/>
          <p:nvPr/>
        </p:nvSpPr>
        <p:spPr>
          <a:xfrm>
            <a:off x="1030468" y="3439069"/>
            <a:ext cx="69000" cy="567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38" name="Google Shape;3938;p79"/>
          <p:cNvSpPr/>
          <p:nvPr/>
        </p:nvSpPr>
        <p:spPr>
          <a:xfrm>
            <a:off x="1107397" y="3439067"/>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39" name="Google Shape;3939;p79"/>
          <p:cNvSpPr/>
          <p:nvPr/>
        </p:nvSpPr>
        <p:spPr>
          <a:xfrm>
            <a:off x="415035" y="3373860"/>
            <a:ext cx="69000" cy="567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40" name="Google Shape;3940;p79"/>
          <p:cNvSpPr/>
          <p:nvPr/>
        </p:nvSpPr>
        <p:spPr>
          <a:xfrm>
            <a:off x="491964" y="3373860"/>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41" name="Google Shape;3941;p79"/>
          <p:cNvSpPr/>
          <p:nvPr/>
        </p:nvSpPr>
        <p:spPr>
          <a:xfrm>
            <a:off x="568893" y="3373859"/>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42" name="Google Shape;3942;p79"/>
          <p:cNvSpPr/>
          <p:nvPr/>
        </p:nvSpPr>
        <p:spPr>
          <a:xfrm>
            <a:off x="645822" y="3373859"/>
            <a:ext cx="69000" cy="567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43" name="Google Shape;3943;p79"/>
          <p:cNvSpPr/>
          <p:nvPr/>
        </p:nvSpPr>
        <p:spPr>
          <a:xfrm>
            <a:off x="722751" y="3373859"/>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44" name="Google Shape;3944;p79"/>
          <p:cNvSpPr/>
          <p:nvPr/>
        </p:nvSpPr>
        <p:spPr>
          <a:xfrm>
            <a:off x="799681" y="3373859"/>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45" name="Google Shape;3945;p79"/>
          <p:cNvSpPr/>
          <p:nvPr/>
        </p:nvSpPr>
        <p:spPr>
          <a:xfrm>
            <a:off x="876610" y="3373857"/>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46" name="Google Shape;3946;p79"/>
          <p:cNvSpPr/>
          <p:nvPr/>
        </p:nvSpPr>
        <p:spPr>
          <a:xfrm>
            <a:off x="953539" y="3373857"/>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47" name="Google Shape;3947;p79"/>
          <p:cNvSpPr/>
          <p:nvPr/>
        </p:nvSpPr>
        <p:spPr>
          <a:xfrm>
            <a:off x="1030468" y="3373857"/>
            <a:ext cx="69000" cy="567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48" name="Google Shape;3948;p79"/>
          <p:cNvSpPr/>
          <p:nvPr/>
        </p:nvSpPr>
        <p:spPr>
          <a:xfrm>
            <a:off x="1107397" y="3373855"/>
            <a:ext cx="69000" cy="567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3949" name="Google Shape;3949;p79"/>
          <p:cNvCxnSpPr>
            <a:stCxn id="3747" idx="2"/>
            <a:endCxn id="3882" idx="0"/>
          </p:cNvCxnSpPr>
          <p:nvPr/>
        </p:nvCxnSpPr>
        <p:spPr>
          <a:xfrm>
            <a:off x="823600" y="3044500"/>
            <a:ext cx="0" cy="305700"/>
          </a:xfrm>
          <a:prstGeom prst="straightConnector1">
            <a:avLst/>
          </a:prstGeom>
          <a:noFill/>
          <a:ln cap="flat" cmpd="sng" w="9525">
            <a:solidFill>
              <a:schemeClr val="dk2"/>
            </a:solidFill>
            <a:prstDash val="solid"/>
            <a:round/>
            <a:headEnd len="med" w="med" type="none"/>
            <a:tailEnd len="med" w="med" type="triangle"/>
          </a:ln>
        </p:spPr>
      </p:cxnSp>
      <p:sp>
        <p:nvSpPr>
          <p:cNvPr id="3950" name="Google Shape;3950;p79"/>
          <p:cNvSpPr txBox="1"/>
          <p:nvPr>
            <p:ph idx="1" type="body"/>
          </p:nvPr>
        </p:nvSpPr>
        <p:spPr>
          <a:xfrm>
            <a:off x="4832400" y="2207425"/>
            <a:ext cx="3999900" cy="236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311150" lvl="0" marL="457200" rtl="0" algn="l">
              <a:spcBef>
                <a:spcPts val="1600"/>
              </a:spcBef>
              <a:spcAft>
                <a:spcPts val="0"/>
              </a:spcAft>
              <a:buSzPts val="1300"/>
              <a:buChar char="●"/>
            </a:pPr>
            <a:r>
              <a:rPr lang="en"/>
              <a:t>By </a:t>
            </a:r>
            <a:r>
              <a:rPr i="1" lang="en"/>
              <a:t>viewing</a:t>
            </a:r>
            <a:r>
              <a:rPr lang="en"/>
              <a:t> the segment, analyst </a:t>
            </a:r>
            <a:r>
              <a:rPr i="1" lang="en"/>
              <a:t>abandons</a:t>
            </a:r>
            <a:r>
              <a:rPr lang="en"/>
              <a:t> if:</a:t>
            </a:r>
            <a:endParaRPr/>
          </a:p>
          <a:p>
            <a:pPr indent="-304800" lvl="1" marL="914400" rtl="0" algn="l">
              <a:spcBef>
                <a:spcPts val="0"/>
              </a:spcBef>
              <a:spcAft>
                <a:spcPts val="0"/>
              </a:spcAft>
              <a:buSzPts val="1200"/>
              <a:buChar char="○"/>
            </a:pPr>
            <a:r>
              <a:rPr lang="en" sz="1200"/>
              <a:t>No actionable insights</a:t>
            </a:r>
            <a:endParaRPr sz="1200"/>
          </a:p>
          <a:p>
            <a:pPr indent="-304800" lvl="1" marL="914400" rtl="0" algn="l">
              <a:spcBef>
                <a:spcPts val="0"/>
              </a:spcBef>
              <a:spcAft>
                <a:spcPts val="0"/>
              </a:spcAft>
              <a:buSzPts val="1200"/>
              <a:buChar char="○"/>
            </a:pPr>
            <a:r>
              <a:rPr lang="en" sz="1200"/>
              <a:t>No further ways to </a:t>
            </a:r>
            <a:r>
              <a:rPr i="1" lang="en" sz="1200"/>
              <a:t>refine</a:t>
            </a:r>
            <a:endParaRPr i="1" sz="1200"/>
          </a:p>
          <a:p>
            <a:pPr indent="-304800" lvl="1" marL="914400" rtl="0" algn="l">
              <a:spcBef>
                <a:spcPts val="0"/>
              </a:spcBef>
              <a:spcAft>
                <a:spcPts val="0"/>
              </a:spcAft>
              <a:buSzPts val="1200"/>
              <a:buChar char="○"/>
            </a:pPr>
            <a:r>
              <a:rPr lang="en" sz="1200"/>
              <a:t>Not suitable for </a:t>
            </a:r>
            <a:r>
              <a:rPr i="1" lang="en" sz="1200"/>
              <a:t>export</a:t>
            </a:r>
            <a:endParaRPr sz="1200"/>
          </a:p>
        </p:txBody>
      </p:sp>
      <p:sp>
        <p:nvSpPr>
          <p:cNvPr id="3951" name="Google Shape;3951;p7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952" name="Google Shape;3952;p79"/>
          <p:cNvSpPr/>
          <p:nvPr/>
        </p:nvSpPr>
        <p:spPr>
          <a:xfrm>
            <a:off x="8311149" y="1051292"/>
            <a:ext cx="701100" cy="135600"/>
          </a:xfrm>
          <a:prstGeom prst="roundRect">
            <a:avLst>
              <a:gd fmla="val 16667" name="adj"/>
            </a:avLst>
          </a:prstGeom>
          <a:solidFill>
            <a:srgbClr val="EFEFE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rgbClr val="B7B7B7"/>
                </a:solidFill>
              </a:rPr>
              <a:t>Export</a:t>
            </a:r>
            <a:endParaRPr sz="900">
              <a:solidFill>
                <a:srgbClr val="B7B7B7"/>
              </a:solidFill>
            </a:endParaRPr>
          </a:p>
        </p:txBody>
      </p:sp>
      <p:sp>
        <p:nvSpPr>
          <p:cNvPr id="3953" name="Google Shape;3953;p79"/>
          <p:cNvSpPr/>
          <p:nvPr/>
        </p:nvSpPr>
        <p:spPr>
          <a:xfrm>
            <a:off x="8311149" y="898711"/>
            <a:ext cx="701100" cy="135600"/>
          </a:xfrm>
          <a:prstGeom prst="roundRect">
            <a:avLst>
              <a:gd fmla="val 16667" name="adj"/>
            </a:avLst>
          </a:prstGeom>
          <a:solidFill>
            <a:srgbClr val="F4CCCC"/>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t>Abandon</a:t>
            </a:r>
            <a:endParaRPr sz="900"/>
          </a:p>
        </p:txBody>
      </p:sp>
      <p:grpSp>
        <p:nvGrpSpPr>
          <p:cNvPr id="3954" name="Google Shape;3954;p79"/>
          <p:cNvGrpSpPr/>
          <p:nvPr/>
        </p:nvGrpSpPr>
        <p:grpSpPr>
          <a:xfrm>
            <a:off x="6797659" y="328967"/>
            <a:ext cx="510892" cy="347977"/>
            <a:chOff x="1793010" y="2009307"/>
            <a:chExt cx="812100" cy="522567"/>
          </a:xfrm>
        </p:grpSpPr>
        <p:sp>
          <p:nvSpPr>
            <p:cNvPr id="3955" name="Google Shape;3955;p79"/>
            <p:cNvSpPr txBox="1"/>
            <p:nvPr/>
          </p:nvSpPr>
          <p:spPr>
            <a:xfrm>
              <a:off x="1793010" y="2282274"/>
              <a:ext cx="812100" cy="24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rgbClr val="B7B7B7"/>
                  </a:solidFill>
                </a:rPr>
                <a:t>Record </a:t>
              </a:r>
              <a:endParaRPr sz="800">
                <a:solidFill>
                  <a:srgbClr val="B7B7B7"/>
                </a:solidFill>
              </a:endParaRPr>
            </a:p>
          </p:txBody>
        </p:sp>
        <p:pic>
          <p:nvPicPr>
            <p:cNvPr id="3956" name="Google Shape;3956;p79"/>
            <p:cNvPicPr preferRelativeResize="0"/>
            <p:nvPr/>
          </p:nvPicPr>
          <p:blipFill>
            <a:blip r:embed="rId3">
              <a:alphaModFix amt="50000"/>
            </a:blip>
            <a:stretch>
              <a:fillRect/>
            </a:stretch>
          </p:blipFill>
          <p:spPr>
            <a:xfrm>
              <a:off x="1978550" y="2009307"/>
              <a:ext cx="493047" cy="393600"/>
            </a:xfrm>
            <a:prstGeom prst="rect">
              <a:avLst/>
            </a:prstGeom>
            <a:noFill/>
            <a:ln>
              <a:noFill/>
            </a:ln>
          </p:spPr>
        </p:pic>
      </p:grpSp>
      <p:sp>
        <p:nvSpPr>
          <p:cNvPr id="3957" name="Google Shape;3957;p79"/>
          <p:cNvSpPr/>
          <p:nvPr/>
        </p:nvSpPr>
        <p:spPr>
          <a:xfrm>
            <a:off x="8311149" y="746151"/>
            <a:ext cx="701100" cy="135600"/>
          </a:xfrm>
          <a:prstGeom prst="roundRect">
            <a:avLst>
              <a:gd fmla="val 16667" name="adj"/>
            </a:avLst>
          </a:prstGeom>
          <a:solidFill>
            <a:srgbClr val="EFEFE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rgbClr val="B7B7B7"/>
                </a:solidFill>
              </a:rPr>
              <a:t>Conclude</a:t>
            </a:r>
            <a:endParaRPr sz="900">
              <a:solidFill>
                <a:srgbClr val="B7B7B7"/>
              </a:solidFill>
            </a:endParaRPr>
          </a:p>
        </p:txBody>
      </p:sp>
      <p:cxnSp>
        <p:nvCxnSpPr>
          <p:cNvPr id="3958" name="Google Shape;3958;p79"/>
          <p:cNvCxnSpPr>
            <a:stCxn id="3959" idx="3"/>
            <a:endCxn id="3957" idx="1"/>
          </p:cNvCxnSpPr>
          <p:nvPr/>
        </p:nvCxnSpPr>
        <p:spPr>
          <a:xfrm>
            <a:off x="7077248" y="811519"/>
            <a:ext cx="1233900" cy="2400"/>
          </a:xfrm>
          <a:prstGeom prst="straightConnector1">
            <a:avLst/>
          </a:prstGeom>
          <a:noFill/>
          <a:ln cap="flat" cmpd="sng" w="9525">
            <a:solidFill>
              <a:srgbClr val="595959"/>
            </a:solidFill>
            <a:prstDash val="solid"/>
            <a:round/>
            <a:headEnd len="med" w="med" type="none"/>
            <a:tailEnd len="med" w="med" type="triangle"/>
          </a:ln>
        </p:spPr>
      </p:cxnSp>
      <p:cxnSp>
        <p:nvCxnSpPr>
          <p:cNvPr id="3960" name="Google Shape;3960;p79"/>
          <p:cNvCxnSpPr>
            <a:stCxn id="3959" idx="3"/>
            <a:endCxn id="3953" idx="1"/>
          </p:cNvCxnSpPr>
          <p:nvPr/>
        </p:nvCxnSpPr>
        <p:spPr>
          <a:xfrm>
            <a:off x="7077248" y="811519"/>
            <a:ext cx="1233900" cy="155100"/>
          </a:xfrm>
          <a:prstGeom prst="straightConnector1">
            <a:avLst/>
          </a:prstGeom>
          <a:noFill/>
          <a:ln cap="flat" cmpd="sng" w="9525">
            <a:solidFill>
              <a:srgbClr val="595959"/>
            </a:solidFill>
            <a:prstDash val="solid"/>
            <a:round/>
            <a:headEnd len="med" w="med" type="none"/>
            <a:tailEnd len="med" w="med" type="triangle"/>
          </a:ln>
        </p:spPr>
      </p:cxnSp>
      <p:cxnSp>
        <p:nvCxnSpPr>
          <p:cNvPr id="3961" name="Google Shape;3961;p79"/>
          <p:cNvCxnSpPr>
            <a:stCxn id="3959" idx="3"/>
            <a:endCxn id="3952" idx="1"/>
          </p:cNvCxnSpPr>
          <p:nvPr/>
        </p:nvCxnSpPr>
        <p:spPr>
          <a:xfrm>
            <a:off x="7077248" y="811519"/>
            <a:ext cx="1233900" cy="307500"/>
          </a:xfrm>
          <a:prstGeom prst="straightConnector1">
            <a:avLst/>
          </a:prstGeom>
          <a:noFill/>
          <a:ln cap="flat" cmpd="sng" w="9525">
            <a:solidFill>
              <a:srgbClr val="595959"/>
            </a:solidFill>
            <a:prstDash val="solid"/>
            <a:round/>
            <a:headEnd len="med" w="med" type="none"/>
            <a:tailEnd len="med" w="med" type="triangle"/>
          </a:ln>
        </p:spPr>
      </p:cxnSp>
      <p:cxnSp>
        <p:nvCxnSpPr>
          <p:cNvPr id="3962" name="Google Shape;3962;p79"/>
          <p:cNvCxnSpPr>
            <a:stCxn id="3956" idx="1"/>
            <a:endCxn id="3959" idx="0"/>
          </p:cNvCxnSpPr>
          <p:nvPr/>
        </p:nvCxnSpPr>
        <p:spPr>
          <a:xfrm flipH="1">
            <a:off x="6726882" y="460016"/>
            <a:ext cx="187500" cy="283800"/>
          </a:xfrm>
          <a:prstGeom prst="curvedConnector2">
            <a:avLst/>
          </a:prstGeom>
          <a:noFill/>
          <a:ln cap="flat" cmpd="sng" w="9525">
            <a:solidFill>
              <a:srgbClr val="595959"/>
            </a:solidFill>
            <a:prstDash val="solid"/>
            <a:round/>
            <a:headEnd len="med" w="med" type="none"/>
            <a:tailEnd len="med" w="med" type="triangle"/>
          </a:ln>
        </p:spPr>
      </p:cxnSp>
      <p:cxnSp>
        <p:nvCxnSpPr>
          <p:cNvPr id="3963" name="Google Shape;3963;p79"/>
          <p:cNvCxnSpPr>
            <a:stCxn id="3959" idx="3"/>
            <a:endCxn id="3964" idx="2"/>
          </p:cNvCxnSpPr>
          <p:nvPr/>
        </p:nvCxnSpPr>
        <p:spPr>
          <a:xfrm flipH="1" rot="10800000">
            <a:off x="7077248" y="765019"/>
            <a:ext cx="775500" cy="46500"/>
          </a:xfrm>
          <a:prstGeom prst="curvedConnector2">
            <a:avLst/>
          </a:prstGeom>
          <a:noFill/>
          <a:ln cap="flat" cmpd="sng" w="9525">
            <a:solidFill>
              <a:srgbClr val="595959"/>
            </a:solidFill>
            <a:prstDash val="solid"/>
            <a:round/>
            <a:headEnd len="med" w="med" type="none"/>
            <a:tailEnd len="med" w="med" type="triangle"/>
          </a:ln>
        </p:spPr>
      </p:cxnSp>
      <p:grpSp>
        <p:nvGrpSpPr>
          <p:cNvPr id="3965" name="Google Shape;3965;p79"/>
          <p:cNvGrpSpPr/>
          <p:nvPr/>
        </p:nvGrpSpPr>
        <p:grpSpPr>
          <a:xfrm>
            <a:off x="6376646" y="743704"/>
            <a:ext cx="700602" cy="435074"/>
            <a:chOff x="2442250" y="2161138"/>
            <a:chExt cx="751800" cy="527362"/>
          </a:xfrm>
        </p:grpSpPr>
        <p:sp>
          <p:nvSpPr>
            <p:cNvPr id="3959" name="Google Shape;3959;p79"/>
            <p:cNvSpPr/>
            <p:nvPr/>
          </p:nvSpPr>
          <p:spPr>
            <a:xfrm>
              <a:off x="2442250" y="2161138"/>
              <a:ext cx="751800" cy="164400"/>
            </a:xfrm>
            <a:prstGeom prst="roundRect">
              <a:avLst>
                <a:gd fmla="val 16667" name="adj"/>
              </a:avLst>
            </a:prstGeom>
            <a:solidFill>
              <a:srgbClr val="EFEFE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rgbClr val="B7B7B7"/>
                  </a:solidFill>
                </a:rPr>
                <a:t>View </a:t>
              </a:r>
              <a:endParaRPr sz="900">
                <a:solidFill>
                  <a:srgbClr val="B7B7B7"/>
                </a:solidFill>
              </a:endParaRPr>
            </a:p>
          </p:txBody>
        </p:sp>
        <p:sp>
          <p:nvSpPr>
            <p:cNvPr id="3966" name="Google Shape;3966;p79"/>
            <p:cNvSpPr/>
            <p:nvPr/>
          </p:nvSpPr>
          <p:spPr>
            <a:xfrm>
              <a:off x="2442325" y="2329150"/>
              <a:ext cx="751500" cy="1233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600">
                  <a:solidFill>
                    <a:srgbClr val="B7B7B7"/>
                  </a:solidFill>
                </a:rPr>
                <a:t>Segment</a:t>
              </a:r>
              <a:endParaRPr i="1" sz="600">
                <a:solidFill>
                  <a:srgbClr val="B7B7B7"/>
                </a:solidFill>
              </a:endParaRPr>
            </a:p>
          </p:txBody>
        </p:sp>
        <p:sp>
          <p:nvSpPr>
            <p:cNvPr id="3967" name="Google Shape;3967;p79"/>
            <p:cNvSpPr/>
            <p:nvPr/>
          </p:nvSpPr>
          <p:spPr>
            <a:xfrm>
              <a:off x="2442325" y="2452450"/>
              <a:ext cx="751500" cy="1233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600">
                  <a:solidFill>
                    <a:srgbClr val="B7B7B7"/>
                  </a:solidFill>
                </a:rPr>
                <a:t>Sequences</a:t>
              </a:r>
              <a:endParaRPr i="1" sz="600">
                <a:solidFill>
                  <a:srgbClr val="B7B7B7"/>
                </a:solidFill>
              </a:endParaRPr>
            </a:p>
          </p:txBody>
        </p:sp>
        <p:sp>
          <p:nvSpPr>
            <p:cNvPr id="3968" name="Google Shape;3968;p79"/>
            <p:cNvSpPr/>
            <p:nvPr/>
          </p:nvSpPr>
          <p:spPr>
            <a:xfrm>
              <a:off x="2442325" y="2565200"/>
              <a:ext cx="751500" cy="1233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600">
                  <a:solidFill>
                    <a:srgbClr val="B7B7B7"/>
                  </a:solidFill>
                </a:rPr>
                <a:t>Actions</a:t>
              </a:r>
              <a:endParaRPr i="1" sz="600">
                <a:solidFill>
                  <a:srgbClr val="B7B7B7"/>
                </a:solidFill>
              </a:endParaRPr>
            </a:p>
          </p:txBody>
        </p:sp>
      </p:grpSp>
      <p:grpSp>
        <p:nvGrpSpPr>
          <p:cNvPr id="3969" name="Google Shape;3969;p79"/>
          <p:cNvGrpSpPr/>
          <p:nvPr/>
        </p:nvGrpSpPr>
        <p:grpSpPr>
          <a:xfrm>
            <a:off x="7502597" y="329981"/>
            <a:ext cx="700602" cy="435074"/>
            <a:chOff x="2442250" y="2161138"/>
            <a:chExt cx="751800" cy="527362"/>
          </a:xfrm>
        </p:grpSpPr>
        <p:sp>
          <p:nvSpPr>
            <p:cNvPr id="3970" name="Google Shape;3970;p79"/>
            <p:cNvSpPr/>
            <p:nvPr/>
          </p:nvSpPr>
          <p:spPr>
            <a:xfrm>
              <a:off x="2442250" y="2161138"/>
              <a:ext cx="751800" cy="164400"/>
            </a:xfrm>
            <a:prstGeom prst="roundRect">
              <a:avLst>
                <a:gd fmla="val 16667" name="adj"/>
              </a:avLst>
            </a:prstGeom>
            <a:solidFill>
              <a:srgbClr val="EFEFE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rgbClr val="B7B7B7"/>
                  </a:solidFill>
                </a:rPr>
                <a:t>Refine </a:t>
              </a:r>
              <a:endParaRPr sz="900">
                <a:solidFill>
                  <a:srgbClr val="B7B7B7"/>
                </a:solidFill>
              </a:endParaRPr>
            </a:p>
          </p:txBody>
        </p:sp>
        <p:sp>
          <p:nvSpPr>
            <p:cNvPr id="3971" name="Google Shape;3971;p79"/>
            <p:cNvSpPr/>
            <p:nvPr/>
          </p:nvSpPr>
          <p:spPr>
            <a:xfrm>
              <a:off x="2442325" y="2329150"/>
              <a:ext cx="751500" cy="1233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600">
                  <a:solidFill>
                    <a:srgbClr val="B7B7B7"/>
                  </a:solidFill>
                </a:rPr>
                <a:t>Filter</a:t>
              </a:r>
              <a:endParaRPr i="1" sz="600">
                <a:solidFill>
                  <a:srgbClr val="B7B7B7"/>
                </a:solidFill>
              </a:endParaRPr>
            </a:p>
          </p:txBody>
        </p:sp>
        <p:sp>
          <p:nvSpPr>
            <p:cNvPr id="3972" name="Google Shape;3972;p79"/>
            <p:cNvSpPr/>
            <p:nvPr/>
          </p:nvSpPr>
          <p:spPr>
            <a:xfrm>
              <a:off x="2442325" y="2452450"/>
              <a:ext cx="751500" cy="1233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600">
                  <a:solidFill>
                    <a:srgbClr val="B7B7B7"/>
                  </a:solidFill>
                </a:rPr>
                <a:t>Partition</a:t>
              </a:r>
              <a:endParaRPr i="1" sz="600">
                <a:solidFill>
                  <a:srgbClr val="B7B7B7"/>
                </a:solidFill>
              </a:endParaRPr>
            </a:p>
          </p:txBody>
        </p:sp>
        <p:sp>
          <p:nvSpPr>
            <p:cNvPr id="3964" name="Google Shape;3964;p79"/>
            <p:cNvSpPr/>
            <p:nvPr/>
          </p:nvSpPr>
          <p:spPr>
            <a:xfrm>
              <a:off x="2442325" y="2565200"/>
              <a:ext cx="751500" cy="1233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600">
                  <a:solidFill>
                    <a:srgbClr val="B7B7B7"/>
                  </a:solidFill>
                </a:rPr>
                <a:t>Transform</a:t>
              </a:r>
              <a:endParaRPr i="1" sz="600">
                <a:solidFill>
                  <a:srgbClr val="B7B7B7"/>
                </a:solidFill>
              </a:endParaRPr>
            </a:p>
          </p:txBody>
        </p:sp>
      </p:grpSp>
      <p:cxnSp>
        <p:nvCxnSpPr>
          <p:cNvPr id="3973" name="Google Shape;3973;p79"/>
          <p:cNvCxnSpPr/>
          <p:nvPr/>
        </p:nvCxnSpPr>
        <p:spPr>
          <a:xfrm flipH="1" rot="5400000">
            <a:off x="7460657" y="-62345"/>
            <a:ext cx="900" cy="783600"/>
          </a:xfrm>
          <a:prstGeom prst="curvedConnector3">
            <a:avLst>
              <a:gd fmla="val 19942288" name="adj1"/>
            </a:avLst>
          </a:prstGeom>
          <a:noFill/>
          <a:ln cap="flat" cmpd="sng" w="9525">
            <a:solidFill>
              <a:srgbClr val="595959"/>
            </a:solidFill>
            <a:prstDash val="solid"/>
            <a:round/>
            <a:headEnd len="med" w="med" type="none"/>
            <a:tailEnd len="med" w="med" type="triangle"/>
          </a:ln>
        </p:spPr>
      </p:cxnSp>
      <p:sp>
        <p:nvSpPr>
          <p:cNvPr id="3974" name="Google Shape;3974;p79"/>
          <p:cNvSpPr txBox="1"/>
          <p:nvPr>
            <p:ph type="title"/>
          </p:nvPr>
        </p:nvSpPr>
        <p:spPr>
          <a:xfrm>
            <a:off x="311700" y="445025"/>
            <a:ext cx="5496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t>High-Level Segmentifier Analysis Model</a:t>
            </a:r>
            <a:endParaRPr sz="220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8" name="Shape 3978"/>
        <p:cNvGrpSpPr/>
        <p:nvPr/>
      </p:nvGrpSpPr>
      <p:grpSpPr>
        <a:xfrm>
          <a:off x="0" y="0"/>
          <a:ext cx="0" cy="0"/>
          <a:chOff x="0" y="0"/>
          <a:chExt cx="0" cy="0"/>
        </a:xfrm>
      </p:grpSpPr>
      <p:sp>
        <p:nvSpPr>
          <p:cNvPr id="3979" name="Google Shape;3979;p80"/>
          <p:cNvSpPr txBox="1"/>
          <p:nvPr>
            <p:ph idx="1" type="body"/>
          </p:nvPr>
        </p:nvSpPr>
        <p:spPr>
          <a:xfrm>
            <a:off x="311700" y="1604825"/>
            <a:ext cx="3999900" cy="25386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Take a </a:t>
            </a:r>
            <a:r>
              <a:rPr i="1" lang="en"/>
              <a:t>giant, noisy datase</a:t>
            </a:r>
            <a:r>
              <a:rPr lang="en"/>
              <a:t>t and refine it into </a:t>
            </a:r>
            <a:r>
              <a:rPr i="1" lang="en"/>
              <a:t>small, clean segments</a:t>
            </a:r>
            <a:r>
              <a:rPr lang="en"/>
              <a:t> appropriate for each </a:t>
            </a:r>
            <a:r>
              <a:rPr i="1" lang="en"/>
              <a:t>task</a:t>
            </a:r>
            <a:endParaRPr/>
          </a:p>
          <a:p>
            <a:pPr indent="-317500" lvl="0" marL="457200" rtl="0" algn="l">
              <a:spcBef>
                <a:spcPts val="0"/>
              </a:spcBef>
              <a:spcAft>
                <a:spcPts val="0"/>
              </a:spcAft>
              <a:buSzPts val="1400"/>
              <a:buChar char="●"/>
            </a:pPr>
            <a:r>
              <a:rPr lang="en"/>
              <a:t>Bridge the gap between </a:t>
            </a:r>
            <a:r>
              <a:rPr i="1" lang="en"/>
              <a:t>real-world data</a:t>
            </a:r>
            <a:r>
              <a:rPr lang="en"/>
              <a:t> and other techniques</a:t>
            </a:r>
            <a:endParaRPr/>
          </a:p>
          <a:p>
            <a:pPr indent="-317500" lvl="0" marL="457200" rtl="0" algn="l">
              <a:spcBef>
                <a:spcPts val="0"/>
              </a:spcBef>
              <a:spcAft>
                <a:spcPts val="0"/>
              </a:spcAft>
              <a:buSzPts val="1400"/>
              <a:buChar char="●"/>
            </a:pPr>
            <a:r>
              <a:rPr lang="en"/>
              <a:t>Encapsulates</a:t>
            </a:r>
            <a:r>
              <a:rPr lang="en"/>
              <a:t> the design rationale of </a:t>
            </a:r>
            <a:r>
              <a:rPr b="1" lang="en"/>
              <a:t>Segmentifier</a:t>
            </a:r>
            <a:endParaRPr b="1"/>
          </a:p>
        </p:txBody>
      </p:sp>
      <p:sp>
        <p:nvSpPr>
          <p:cNvPr id="3980" name="Google Shape;3980;p8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981" name="Google Shape;3981;p80"/>
          <p:cNvSpPr/>
          <p:nvPr/>
        </p:nvSpPr>
        <p:spPr>
          <a:xfrm>
            <a:off x="7673095" y="3014794"/>
            <a:ext cx="939000" cy="201900"/>
          </a:xfrm>
          <a:prstGeom prst="roundRect">
            <a:avLst>
              <a:gd fmla="val 16667" name="adj"/>
            </a:avLst>
          </a:prstGeom>
          <a:solidFill>
            <a:srgbClr val="D9D2E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Export</a:t>
            </a:r>
            <a:endParaRPr sz="1200"/>
          </a:p>
        </p:txBody>
      </p:sp>
      <p:sp>
        <p:nvSpPr>
          <p:cNvPr id="3982" name="Google Shape;3982;p80"/>
          <p:cNvSpPr/>
          <p:nvPr/>
        </p:nvSpPr>
        <p:spPr>
          <a:xfrm>
            <a:off x="7673095" y="2787401"/>
            <a:ext cx="939000" cy="201900"/>
          </a:xfrm>
          <a:prstGeom prst="roundRect">
            <a:avLst>
              <a:gd fmla="val 16667" name="adj"/>
            </a:avLst>
          </a:prstGeom>
          <a:solidFill>
            <a:srgbClr val="F4CCCC"/>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Abandon</a:t>
            </a:r>
            <a:endParaRPr sz="1200"/>
          </a:p>
        </p:txBody>
      </p:sp>
      <p:grpSp>
        <p:nvGrpSpPr>
          <p:cNvPr id="3983" name="Google Shape;3983;p80"/>
          <p:cNvGrpSpPr/>
          <p:nvPr/>
        </p:nvGrpSpPr>
        <p:grpSpPr>
          <a:xfrm>
            <a:off x="5275032" y="1927158"/>
            <a:ext cx="667899" cy="518701"/>
            <a:chOff x="1793000" y="2009307"/>
            <a:chExt cx="703200" cy="522568"/>
          </a:xfrm>
        </p:grpSpPr>
        <p:sp>
          <p:nvSpPr>
            <p:cNvPr id="3984" name="Google Shape;3984;p80"/>
            <p:cNvSpPr txBox="1"/>
            <p:nvPr/>
          </p:nvSpPr>
          <p:spPr>
            <a:xfrm>
              <a:off x="1793000" y="2282275"/>
              <a:ext cx="703200" cy="24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t>Record </a:t>
              </a:r>
              <a:endParaRPr sz="1000"/>
            </a:p>
          </p:txBody>
        </p:sp>
        <p:pic>
          <p:nvPicPr>
            <p:cNvPr id="3985" name="Google Shape;3985;p80"/>
            <p:cNvPicPr preferRelativeResize="0"/>
            <p:nvPr/>
          </p:nvPicPr>
          <p:blipFill>
            <a:blip r:embed="rId3">
              <a:alphaModFix/>
            </a:blip>
            <a:stretch>
              <a:fillRect/>
            </a:stretch>
          </p:blipFill>
          <p:spPr>
            <a:xfrm>
              <a:off x="1978550" y="2009307"/>
              <a:ext cx="393600" cy="393600"/>
            </a:xfrm>
            <a:prstGeom prst="rect">
              <a:avLst/>
            </a:prstGeom>
            <a:noFill/>
            <a:ln>
              <a:noFill/>
            </a:ln>
          </p:spPr>
        </p:pic>
      </p:grpSp>
      <p:sp>
        <p:nvSpPr>
          <p:cNvPr id="3986" name="Google Shape;3986;p80"/>
          <p:cNvSpPr/>
          <p:nvPr/>
        </p:nvSpPr>
        <p:spPr>
          <a:xfrm>
            <a:off x="7673095" y="2560039"/>
            <a:ext cx="939000" cy="201900"/>
          </a:xfrm>
          <a:prstGeom prst="roundRect">
            <a:avLst>
              <a:gd fmla="val 16667" name="adj"/>
            </a:avLst>
          </a:prstGeom>
          <a:solidFill>
            <a:srgbClr val="FFF2CC"/>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Conclude</a:t>
            </a:r>
            <a:endParaRPr sz="1200"/>
          </a:p>
        </p:txBody>
      </p:sp>
      <p:cxnSp>
        <p:nvCxnSpPr>
          <p:cNvPr id="3987" name="Google Shape;3987;p80"/>
          <p:cNvCxnSpPr>
            <a:stCxn id="3988" idx="3"/>
            <a:endCxn id="3986" idx="1"/>
          </p:cNvCxnSpPr>
          <p:nvPr/>
        </p:nvCxnSpPr>
        <p:spPr>
          <a:xfrm>
            <a:off x="5696034" y="2645591"/>
            <a:ext cx="1977000" cy="15300"/>
          </a:xfrm>
          <a:prstGeom prst="straightConnector1">
            <a:avLst/>
          </a:prstGeom>
          <a:noFill/>
          <a:ln cap="flat" cmpd="sng" w="9525">
            <a:solidFill>
              <a:srgbClr val="595959"/>
            </a:solidFill>
            <a:prstDash val="solid"/>
            <a:round/>
            <a:headEnd len="med" w="med" type="none"/>
            <a:tailEnd len="med" w="med" type="triangle"/>
          </a:ln>
        </p:spPr>
      </p:cxnSp>
      <p:cxnSp>
        <p:nvCxnSpPr>
          <p:cNvPr id="3989" name="Google Shape;3989;p80"/>
          <p:cNvCxnSpPr>
            <a:stCxn id="3988" idx="3"/>
            <a:endCxn id="3982" idx="1"/>
          </p:cNvCxnSpPr>
          <p:nvPr/>
        </p:nvCxnSpPr>
        <p:spPr>
          <a:xfrm>
            <a:off x="5696034" y="2645591"/>
            <a:ext cx="1977000" cy="242700"/>
          </a:xfrm>
          <a:prstGeom prst="straightConnector1">
            <a:avLst/>
          </a:prstGeom>
          <a:noFill/>
          <a:ln cap="flat" cmpd="sng" w="9525">
            <a:solidFill>
              <a:srgbClr val="595959"/>
            </a:solidFill>
            <a:prstDash val="solid"/>
            <a:round/>
            <a:headEnd len="med" w="med" type="none"/>
            <a:tailEnd len="med" w="med" type="triangle"/>
          </a:ln>
        </p:spPr>
      </p:cxnSp>
      <p:cxnSp>
        <p:nvCxnSpPr>
          <p:cNvPr id="3990" name="Google Shape;3990;p80"/>
          <p:cNvCxnSpPr>
            <a:stCxn id="3988" idx="3"/>
            <a:endCxn id="3981" idx="1"/>
          </p:cNvCxnSpPr>
          <p:nvPr/>
        </p:nvCxnSpPr>
        <p:spPr>
          <a:xfrm>
            <a:off x="5696034" y="2645591"/>
            <a:ext cx="1977000" cy="470100"/>
          </a:xfrm>
          <a:prstGeom prst="straightConnector1">
            <a:avLst/>
          </a:prstGeom>
          <a:noFill/>
          <a:ln cap="flat" cmpd="sng" w="9525">
            <a:solidFill>
              <a:srgbClr val="595959"/>
            </a:solidFill>
            <a:prstDash val="solid"/>
            <a:round/>
            <a:headEnd len="med" w="med" type="none"/>
            <a:tailEnd len="med" w="med" type="triangle"/>
          </a:ln>
        </p:spPr>
      </p:cxnSp>
      <p:cxnSp>
        <p:nvCxnSpPr>
          <p:cNvPr id="3991" name="Google Shape;3991;p80"/>
          <p:cNvCxnSpPr>
            <a:stCxn id="3992" idx="0"/>
            <a:endCxn id="3985" idx="0"/>
          </p:cNvCxnSpPr>
          <p:nvPr/>
        </p:nvCxnSpPr>
        <p:spPr>
          <a:xfrm flipH="1" rot="5400000">
            <a:off x="6222585" y="1342645"/>
            <a:ext cx="900" cy="1169700"/>
          </a:xfrm>
          <a:prstGeom prst="curvedConnector3">
            <a:avLst>
              <a:gd fmla="val 26545759" name="adj1"/>
            </a:avLst>
          </a:prstGeom>
          <a:noFill/>
          <a:ln cap="flat" cmpd="sng" w="9525">
            <a:solidFill>
              <a:srgbClr val="595959"/>
            </a:solidFill>
            <a:prstDash val="solid"/>
            <a:round/>
            <a:headEnd len="med" w="med" type="none"/>
            <a:tailEnd len="med" w="med" type="triangle"/>
          </a:ln>
        </p:spPr>
      </p:cxnSp>
      <p:cxnSp>
        <p:nvCxnSpPr>
          <p:cNvPr id="3993" name="Google Shape;3993;p80"/>
          <p:cNvCxnSpPr>
            <a:stCxn id="3985" idx="1"/>
            <a:endCxn id="3988" idx="0"/>
          </p:cNvCxnSpPr>
          <p:nvPr/>
        </p:nvCxnSpPr>
        <p:spPr>
          <a:xfrm flipH="1">
            <a:off x="5226568" y="2122502"/>
            <a:ext cx="224700" cy="422100"/>
          </a:xfrm>
          <a:prstGeom prst="curvedConnector2">
            <a:avLst/>
          </a:prstGeom>
          <a:noFill/>
          <a:ln cap="flat" cmpd="sng" w="9525">
            <a:solidFill>
              <a:srgbClr val="595959"/>
            </a:solidFill>
            <a:prstDash val="solid"/>
            <a:round/>
            <a:headEnd len="med" w="med" type="none"/>
            <a:tailEnd len="med" w="med" type="triangle"/>
          </a:ln>
        </p:spPr>
      </p:cxnSp>
      <p:cxnSp>
        <p:nvCxnSpPr>
          <p:cNvPr id="3994" name="Google Shape;3994;p80"/>
          <p:cNvCxnSpPr>
            <a:stCxn id="3988" idx="3"/>
            <a:endCxn id="3995" idx="2"/>
          </p:cNvCxnSpPr>
          <p:nvPr/>
        </p:nvCxnSpPr>
        <p:spPr>
          <a:xfrm flipH="1" rot="10800000">
            <a:off x="5696034" y="2576291"/>
            <a:ext cx="1111800" cy="69300"/>
          </a:xfrm>
          <a:prstGeom prst="curvedConnector2">
            <a:avLst/>
          </a:prstGeom>
          <a:noFill/>
          <a:ln cap="flat" cmpd="sng" w="9525">
            <a:solidFill>
              <a:srgbClr val="595959"/>
            </a:solidFill>
            <a:prstDash val="solid"/>
            <a:round/>
            <a:headEnd len="med" w="med" type="none"/>
            <a:tailEnd len="med" w="med" type="triangle"/>
          </a:ln>
        </p:spPr>
      </p:cxnSp>
      <p:grpSp>
        <p:nvGrpSpPr>
          <p:cNvPr id="3996" name="Google Shape;3996;p80"/>
          <p:cNvGrpSpPr/>
          <p:nvPr/>
        </p:nvGrpSpPr>
        <p:grpSpPr>
          <a:xfrm>
            <a:off x="4757036" y="2544535"/>
            <a:ext cx="938998" cy="648339"/>
            <a:chOff x="2442250" y="2161138"/>
            <a:chExt cx="751800" cy="527362"/>
          </a:xfrm>
        </p:grpSpPr>
        <p:sp>
          <p:nvSpPr>
            <p:cNvPr id="3988" name="Google Shape;3988;p80"/>
            <p:cNvSpPr/>
            <p:nvPr/>
          </p:nvSpPr>
          <p:spPr>
            <a:xfrm>
              <a:off x="2442250" y="2161138"/>
              <a:ext cx="751800" cy="164400"/>
            </a:xfrm>
            <a:prstGeom prst="roundRect">
              <a:avLst>
                <a:gd fmla="val 16667" name="adj"/>
              </a:avLst>
            </a:prstGeom>
            <a:solidFill>
              <a:srgbClr val="D9EAD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View </a:t>
              </a:r>
              <a:endParaRPr sz="1200"/>
            </a:p>
          </p:txBody>
        </p:sp>
        <p:sp>
          <p:nvSpPr>
            <p:cNvPr id="3997" name="Google Shape;3997;p80"/>
            <p:cNvSpPr/>
            <p:nvPr/>
          </p:nvSpPr>
          <p:spPr>
            <a:xfrm>
              <a:off x="2442325" y="2329150"/>
              <a:ext cx="751500" cy="1233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1000"/>
                <a:t>Segment</a:t>
              </a:r>
              <a:endParaRPr i="1" sz="1000"/>
            </a:p>
          </p:txBody>
        </p:sp>
        <p:sp>
          <p:nvSpPr>
            <p:cNvPr id="3998" name="Google Shape;3998;p80"/>
            <p:cNvSpPr/>
            <p:nvPr/>
          </p:nvSpPr>
          <p:spPr>
            <a:xfrm>
              <a:off x="2442325" y="2452450"/>
              <a:ext cx="751500" cy="1233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1000"/>
                <a:t>Sequences</a:t>
              </a:r>
              <a:endParaRPr i="1" sz="1000"/>
            </a:p>
          </p:txBody>
        </p:sp>
        <p:sp>
          <p:nvSpPr>
            <p:cNvPr id="3999" name="Google Shape;3999;p80"/>
            <p:cNvSpPr/>
            <p:nvPr/>
          </p:nvSpPr>
          <p:spPr>
            <a:xfrm>
              <a:off x="2442325" y="2565200"/>
              <a:ext cx="751500" cy="1233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1000"/>
                <a:t>Actions</a:t>
              </a:r>
              <a:endParaRPr i="1" sz="1000"/>
            </a:p>
          </p:txBody>
        </p:sp>
      </p:grpSp>
      <p:grpSp>
        <p:nvGrpSpPr>
          <p:cNvPr id="4000" name="Google Shape;4000;p80"/>
          <p:cNvGrpSpPr/>
          <p:nvPr/>
        </p:nvGrpSpPr>
        <p:grpSpPr>
          <a:xfrm>
            <a:off x="6338386" y="1927945"/>
            <a:ext cx="938998" cy="648339"/>
            <a:chOff x="2442250" y="2161138"/>
            <a:chExt cx="751800" cy="527362"/>
          </a:xfrm>
        </p:grpSpPr>
        <p:sp>
          <p:nvSpPr>
            <p:cNvPr id="3992" name="Google Shape;3992;p80"/>
            <p:cNvSpPr/>
            <p:nvPr/>
          </p:nvSpPr>
          <p:spPr>
            <a:xfrm>
              <a:off x="2442250" y="2161138"/>
              <a:ext cx="751800" cy="164400"/>
            </a:xfrm>
            <a:prstGeom prst="roundRect">
              <a:avLst>
                <a:gd fmla="val 16667" name="adj"/>
              </a:avLst>
            </a:prstGeom>
            <a:solidFill>
              <a:srgbClr val="CFE2F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Refine </a:t>
              </a:r>
              <a:endParaRPr sz="1200"/>
            </a:p>
          </p:txBody>
        </p:sp>
        <p:sp>
          <p:nvSpPr>
            <p:cNvPr id="4001" name="Google Shape;4001;p80"/>
            <p:cNvSpPr/>
            <p:nvPr/>
          </p:nvSpPr>
          <p:spPr>
            <a:xfrm>
              <a:off x="2442325" y="2329150"/>
              <a:ext cx="751500" cy="1233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1000"/>
                <a:t>Filter</a:t>
              </a:r>
              <a:endParaRPr i="1" sz="1000"/>
            </a:p>
          </p:txBody>
        </p:sp>
        <p:sp>
          <p:nvSpPr>
            <p:cNvPr id="4002" name="Google Shape;4002;p80"/>
            <p:cNvSpPr/>
            <p:nvPr/>
          </p:nvSpPr>
          <p:spPr>
            <a:xfrm>
              <a:off x="2442325" y="2452450"/>
              <a:ext cx="751500" cy="1233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1000"/>
                <a:t>Partition</a:t>
              </a:r>
              <a:endParaRPr i="1" sz="1000"/>
            </a:p>
          </p:txBody>
        </p:sp>
        <p:sp>
          <p:nvSpPr>
            <p:cNvPr id="3995" name="Google Shape;3995;p80"/>
            <p:cNvSpPr/>
            <p:nvPr/>
          </p:nvSpPr>
          <p:spPr>
            <a:xfrm>
              <a:off x="2442325" y="2565200"/>
              <a:ext cx="751500" cy="1233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1000"/>
                <a:t>Transform</a:t>
              </a:r>
              <a:endParaRPr i="1" sz="1000"/>
            </a:p>
          </p:txBody>
        </p:sp>
      </p:grpSp>
      <p:sp>
        <p:nvSpPr>
          <p:cNvPr id="4003" name="Google Shape;4003;p80"/>
          <p:cNvSpPr txBox="1"/>
          <p:nvPr>
            <p:ph type="title"/>
          </p:nvPr>
        </p:nvSpPr>
        <p:spPr>
          <a:xfrm>
            <a:off x="311700" y="445025"/>
            <a:ext cx="5496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t>High-Level Segmentifier Analysis Model</a:t>
            </a:r>
            <a:endParaRPr sz="220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7" name="Shape 4007"/>
        <p:cNvGrpSpPr/>
        <p:nvPr/>
      </p:nvGrpSpPr>
      <p:grpSpPr>
        <a:xfrm>
          <a:off x="0" y="0"/>
          <a:ext cx="0" cy="0"/>
          <a:chOff x="0" y="0"/>
          <a:chExt cx="0" cy="0"/>
        </a:xfrm>
      </p:grpSpPr>
      <p:sp>
        <p:nvSpPr>
          <p:cNvPr id="4008" name="Google Shape;4008;p81"/>
          <p:cNvSpPr txBox="1"/>
          <p:nvPr>
            <p:ph type="title"/>
          </p:nvPr>
        </p:nvSpPr>
        <p:spPr>
          <a:xfrm>
            <a:off x="311700" y="1335675"/>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t>How to solve these goals with</a:t>
            </a:r>
            <a:endParaRPr sz="3000"/>
          </a:p>
          <a:p>
            <a:pPr indent="0" lvl="0" marL="0" rtl="0" algn="ctr">
              <a:spcBef>
                <a:spcPts val="0"/>
              </a:spcBef>
              <a:spcAft>
                <a:spcPts val="0"/>
              </a:spcAft>
              <a:buNone/>
            </a:pPr>
            <a:r>
              <a:rPr b="1" lang="en" sz="3000"/>
              <a:t>Visual Analytics</a:t>
            </a:r>
            <a:r>
              <a:rPr lang="en" sz="3000"/>
              <a:t>?</a:t>
            </a:r>
            <a:endParaRPr sz="3000"/>
          </a:p>
        </p:txBody>
      </p:sp>
      <p:sp>
        <p:nvSpPr>
          <p:cNvPr id="4009" name="Google Shape;4009;p81"/>
          <p:cNvSpPr/>
          <p:nvPr/>
        </p:nvSpPr>
        <p:spPr>
          <a:xfrm>
            <a:off x="3231775" y="2480925"/>
            <a:ext cx="2724600" cy="490800"/>
          </a:xfrm>
          <a:prstGeom prst="roundRect">
            <a:avLst>
              <a:gd fmla="val 16667" name="adj"/>
            </a:avLst>
          </a:prstGeom>
          <a:solidFill>
            <a:srgbClr val="FFFFFF"/>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t>Visual Analytics</a:t>
            </a:r>
            <a:endParaRPr sz="1600"/>
          </a:p>
        </p:txBody>
      </p:sp>
      <p:sp>
        <p:nvSpPr>
          <p:cNvPr id="4010" name="Google Shape;4010;p81"/>
          <p:cNvSpPr/>
          <p:nvPr/>
        </p:nvSpPr>
        <p:spPr>
          <a:xfrm>
            <a:off x="3231775" y="3079675"/>
            <a:ext cx="2724600" cy="490800"/>
          </a:xfrm>
          <a:prstGeom prst="roundRect">
            <a:avLst>
              <a:gd fmla="val 16667" name="adj"/>
            </a:avLst>
          </a:prstGeom>
          <a:solidFill>
            <a:srgbClr val="D9D2E9"/>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t>Other Related Work</a:t>
            </a:r>
            <a:endParaRPr sz="1600"/>
          </a:p>
        </p:txBody>
      </p:sp>
      <p:sp>
        <p:nvSpPr>
          <p:cNvPr id="4011" name="Google Shape;4011;p8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012" name="Google Shape;4012;p81"/>
          <p:cNvSpPr/>
          <p:nvPr/>
        </p:nvSpPr>
        <p:spPr>
          <a:xfrm>
            <a:off x="3231775" y="3689275"/>
            <a:ext cx="2724600" cy="490800"/>
          </a:xfrm>
          <a:prstGeom prst="roundRect">
            <a:avLst>
              <a:gd fmla="val 16667" name="adj"/>
            </a:avLst>
          </a:prstGeom>
          <a:solidFill>
            <a:srgbClr val="FFF2CC"/>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t>Our Framework</a:t>
            </a:r>
            <a:endParaRPr sz="160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6" name="Shape 4016"/>
        <p:cNvGrpSpPr/>
        <p:nvPr/>
      </p:nvGrpSpPr>
      <p:grpSpPr>
        <a:xfrm>
          <a:off x="0" y="0"/>
          <a:ext cx="0" cy="0"/>
          <a:chOff x="0" y="0"/>
          <a:chExt cx="0" cy="0"/>
        </a:xfrm>
      </p:grpSpPr>
      <p:sp>
        <p:nvSpPr>
          <p:cNvPr id="4017" name="Google Shape;4017;p8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Visual Analytics?</a:t>
            </a:r>
            <a:endParaRPr/>
          </a:p>
        </p:txBody>
      </p:sp>
      <p:sp>
        <p:nvSpPr>
          <p:cNvPr id="4018" name="Google Shape;4018;p82"/>
          <p:cNvSpPr txBox="1"/>
          <p:nvPr>
            <p:ph idx="2" type="body"/>
          </p:nvPr>
        </p:nvSpPr>
        <p:spPr>
          <a:xfrm>
            <a:off x="4832400" y="1409550"/>
            <a:ext cx="3999900" cy="2324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Automation would be nice...</a:t>
            </a:r>
            <a:endParaRPr/>
          </a:p>
          <a:p>
            <a:pPr indent="-304800" lvl="1" marL="914400" rtl="0" algn="l">
              <a:spcBef>
                <a:spcPts val="0"/>
              </a:spcBef>
              <a:spcAft>
                <a:spcPts val="0"/>
              </a:spcAft>
              <a:buSzPts val="1200"/>
              <a:buChar char="○"/>
            </a:pPr>
            <a:r>
              <a:rPr lang="en"/>
              <a:t>Put data in, actionable results appear</a:t>
            </a:r>
            <a:endParaRPr/>
          </a:p>
          <a:p>
            <a:pPr indent="-317500" lvl="0" marL="457200" rtl="0" algn="l">
              <a:spcBef>
                <a:spcPts val="0"/>
              </a:spcBef>
              <a:spcAft>
                <a:spcPts val="0"/>
              </a:spcAft>
              <a:buSzPts val="1400"/>
              <a:buChar char="●"/>
            </a:pPr>
            <a:r>
              <a:rPr lang="en"/>
              <a:t>… but it is not realistic</a:t>
            </a:r>
            <a:endParaRPr/>
          </a:p>
          <a:p>
            <a:pPr indent="-304800" lvl="1" marL="914400" rtl="0" algn="l">
              <a:spcBef>
                <a:spcPts val="0"/>
              </a:spcBef>
              <a:spcAft>
                <a:spcPts val="0"/>
              </a:spcAft>
              <a:buSzPts val="1200"/>
              <a:buChar char="○"/>
            </a:pPr>
            <a:r>
              <a:rPr lang="en"/>
              <a:t>Many possible questions, data-driven interplay between finding answers and generating new questions</a:t>
            </a:r>
            <a:endParaRPr/>
          </a:p>
          <a:p>
            <a:pPr indent="-317500" lvl="0" marL="457200" rtl="0" algn="l">
              <a:spcBef>
                <a:spcPts val="0"/>
              </a:spcBef>
              <a:spcAft>
                <a:spcPts val="0"/>
              </a:spcAft>
              <a:buSzPts val="1400"/>
              <a:buChar char="●"/>
            </a:pPr>
            <a:r>
              <a:rPr lang="en"/>
              <a:t>Human-in-the-loop visual data analysis </a:t>
            </a:r>
            <a:endParaRPr/>
          </a:p>
          <a:p>
            <a:pPr indent="-304800" lvl="1" marL="914400" rtl="0" algn="l">
              <a:spcBef>
                <a:spcPts val="0"/>
              </a:spcBef>
              <a:spcAft>
                <a:spcPts val="0"/>
              </a:spcAft>
              <a:buSzPts val="1200"/>
              <a:buChar char="○"/>
            </a:pPr>
            <a:r>
              <a:rPr lang="en"/>
              <a:t>Integrate computing power of machine with intuition of domain experts</a:t>
            </a:r>
            <a:endParaRPr/>
          </a:p>
        </p:txBody>
      </p:sp>
      <p:pic>
        <p:nvPicPr>
          <p:cNvPr id="4019" name="Google Shape;4019;p82"/>
          <p:cNvPicPr preferRelativeResize="0"/>
          <p:nvPr/>
        </p:nvPicPr>
        <p:blipFill>
          <a:blip r:embed="rId3">
            <a:alphaModFix/>
          </a:blip>
          <a:stretch>
            <a:fillRect/>
          </a:stretch>
        </p:blipFill>
        <p:spPr>
          <a:xfrm>
            <a:off x="1567850" y="1913525"/>
            <a:ext cx="1466024" cy="1466024"/>
          </a:xfrm>
          <a:prstGeom prst="rect">
            <a:avLst/>
          </a:prstGeom>
          <a:noFill/>
          <a:ln>
            <a:noFill/>
          </a:ln>
        </p:spPr>
      </p:pic>
      <p:sp>
        <p:nvSpPr>
          <p:cNvPr id="4020" name="Google Shape;4020;p8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4024" name="Shape 4024"/>
        <p:cNvGrpSpPr/>
        <p:nvPr/>
      </p:nvGrpSpPr>
      <p:grpSpPr>
        <a:xfrm>
          <a:off x="0" y="0"/>
          <a:ext cx="0" cy="0"/>
          <a:chOff x="0" y="0"/>
          <a:chExt cx="0" cy="0"/>
        </a:xfrm>
      </p:grpSpPr>
      <p:sp>
        <p:nvSpPr>
          <p:cNvPr id="4025" name="Google Shape;4025;p8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t>What </a:t>
            </a:r>
            <a:r>
              <a:rPr b="1" lang="en" sz="3000"/>
              <a:t>Visual Analytics Systems</a:t>
            </a:r>
            <a:r>
              <a:rPr lang="en" sz="3000"/>
              <a:t> </a:t>
            </a:r>
            <a:endParaRPr sz="3000"/>
          </a:p>
          <a:p>
            <a:pPr indent="0" lvl="0" marL="0" rtl="0" algn="ctr">
              <a:spcBef>
                <a:spcPts val="0"/>
              </a:spcBef>
              <a:spcAft>
                <a:spcPts val="0"/>
              </a:spcAft>
              <a:buNone/>
            </a:pPr>
            <a:r>
              <a:rPr lang="en" sz="3000"/>
              <a:t>exist for </a:t>
            </a:r>
            <a:r>
              <a:rPr b="1" lang="en" sz="3000"/>
              <a:t>Clickstream Data Analysis</a:t>
            </a:r>
            <a:r>
              <a:rPr lang="en" sz="3000"/>
              <a:t>?</a:t>
            </a:r>
            <a:endParaRPr sz="3000"/>
          </a:p>
        </p:txBody>
      </p:sp>
      <p:sp>
        <p:nvSpPr>
          <p:cNvPr id="4026" name="Google Shape;4026;p8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0" name="Shape 4030"/>
        <p:cNvGrpSpPr/>
        <p:nvPr/>
      </p:nvGrpSpPr>
      <p:grpSpPr>
        <a:xfrm>
          <a:off x="0" y="0"/>
          <a:ext cx="0" cy="0"/>
          <a:chOff x="0" y="0"/>
          <a:chExt cx="0" cy="0"/>
        </a:xfrm>
      </p:grpSpPr>
      <p:sp>
        <p:nvSpPr>
          <p:cNvPr id="4031" name="Google Shape;4031;p8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Related Work</a:t>
            </a:r>
            <a:endParaRPr/>
          </a:p>
        </p:txBody>
      </p:sp>
      <p:sp>
        <p:nvSpPr>
          <p:cNvPr id="4032" name="Google Shape;4032;p8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033" name="Google Shape;4033;p84"/>
          <p:cNvSpPr/>
          <p:nvPr/>
        </p:nvSpPr>
        <p:spPr>
          <a:xfrm>
            <a:off x="8311149" y="1051292"/>
            <a:ext cx="701100" cy="135600"/>
          </a:xfrm>
          <a:prstGeom prst="roundRect">
            <a:avLst>
              <a:gd fmla="val 16667" name="adj"/>
            </a:avLst>
          </a:prstGeom>
          <a:solidFill>
            <a:srgbClr val="D9D2E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t>Export</a:t>
            </a:r>
            <a:endParaRPr sz="900"/>
          </a:p>
        </p:txBody>
      </p:sp>
      <p:sp>
        <p:nvSpPr>
          <p:cNvPr id="4034" name="Google Shape;4034;p84"/>
          <p:cNvSpPr/>
          <p:nvPr/>
        </p:nvSpPr>
        <p:spPr>
          <a:xfrm>
            <a:off x="8311149" y="898711"/>
            <a:ext cx="701100" cy="135600"/>
          </a:xfrm>
          <a:prstGeom prst="roundRect">
            <a:avLst>
              <a:gd fmla="val 16667" name="adj"/>
            </a:avLst>
          </a:prstGeom>
          <a:solidFill>
            <a:srgbClr val="F4CCCC"/>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t>Abandon</a:t>
            </a:r>
            <a:endParaRPr sz="900"/>
          </a:p>
        </p:txBody>
      </p:sp>
      <p:grpSp>
        <p:nvGrpSpPr>
          <p:cNvPr id="4035" name="Google Shape;4035;p84"/>
          <p:cNvGrpSpPr/>
          <p:nvPr/>
        </p:nvGrpSpPr>
        <p:grpSpPr>
          <a:xfrm>
            <a:off x="6797659" y="328967"/>
            <a:ext cx="510892" cy="347977"/>
            <a:chOff x="1793010" y="2009307"/>
            <a:chExt cx="812100" cy="522567"/>
          </a:xfrm>
        </p:grpSpPr>
        <p:sp>
          <p:nvSpPr>
            <p:cNvPr id="4036" name="Google Shape;4036;p84"/>
            <p:cNvSpPr txBox="1"/>
            <p:nvPr/>
          </p:nvSpPr>
          <p:spPr>
            <a:xfrm>
              <a:off x="1793010" y="2282274"/>
              <a:ext cx="812100" cy="24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t>Record </a:t>
              </a:r>
              <a:endParaRPr sz="800"/>
            </a:p>
          </p:txBody>
        </p:sp>
        <p:pic>
          <p:nvPicPr>
            <p:cNvPr id="4037" name="Google Shape;4037;p84"/>
            <p:cNvPicPr preferRelativeResize="0"/>
            <p:nvPr/>
          </p:nvPicPr>
          <p:blipFill>
            <a:blip r:embed="rId3">
              <a:alphaModFix/>
            </a:blip>
            <a:stretch>
              <a:fillRect/>
            </a:stretch>
          </p:blipFill>
          <p:spPr>
            <a:xfrm>
              <a:off x="1978550" y="2009307"/>
              <a:ext cx="493047" cy="393600"/>
            </a:xfrm>
            <a:prstGeom prst="rect">
              <a:avLst/>
            </a:prstGeom>
            <a:noFill/>
            <a:ln>
              <a:noFill/>
            </a:ln>
          </p:spPr>
        </p:pic>
      </p:grpSp>
      <p:sp>
        <p:nvSpPr>
          <p:cNvPr id="4038" name="Google Shape;4038;p84"/>
          <p:cNvSpPr/>
          <p:nvPr/>
        </p:nvSpPr>
        <p:spPr>
          <a:xfrm>
            <a:off x="8311149" y="746151"/>
            <a:ext cx="701100" cy="135600"/>
          </a:xfrm>
          <a:prstGeom prst="roundRect">
            <a:avLst>
              <a:gd fmla="val 16667" name="adj"/>
            </a:avLst>
          </a:prstGeom>
          <a:solidFill>
            <a:srgbClr val="FFF2CC"/>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t>Conclude</a:t>
            </a:r>
            <a:endParaRPr sz="900"/>
          </a:p>
        </p:txBody>
      </p:sp>
      <p:cxnSp>
        <p:nvCxnSpPr>
          <p:cNvPr id="4039" name="Google Shape;4039;p84"/>
          <p:cNvCxnSpPr>
            <a:stCxn id="4040" idx="3"/>
            <a:endCxn id="4038" idx="1"/>
          </p:cNvCxnSpPr>
          <p:nvPr/>
        </p:nvCxnSpPr>
        <p:spPr>
          <a:xfrm>
            <a:off x="7077248" y="811519"/>
            <a:ext cx="1233900" cy="2400"/>
          </a:xfrm>
          <a:prstGeom prst="straightConnector1">
            <a:avLst/>
          </a:prstGeom>
          <a:noFill/>
          <a:ln cap="flat" cmpd="sng" w="9525">
            <a:solidFill>
              <a:srgbClr val="595959"/>
            </a:solidFill>
            <a:prstDash val="solid"/>
            <a:round/>
            <a:headEnd len="med" w="med" type="none"/>
            <a:tailEnd len="med" w="med" type="triangle"/>
          </a:ln>
        </p:spPr>
      </p:cxnSp>
      <p:cxnSp>
        <p:nvCxnSpPr>
          <p:cNvPr id="4041" name="Google Shape;4041;p84"/>
          <p:cNvCxnSpPr>
            <a:stCxn id="4040" idx="3"/>
            <a:endCxn id="4034" idx="1"/>
          </p:cNvCxnSpPr>
          <p:nvPr/>
        </p:nvCxnSpPr>
        <p:spPr>
          <a:xfrm>
            <a:off x="7077248" y="811519"/>
            <a:ext cx="1233900" cy="155100"/>
          </a:xfrm>
          <a:prstGeom prst="straightConnector1">
            <a:avLst/>
          </a:prstGeom>
          <a:noFill/>
          <a:ln cap="flat" cmpd="sng" w="9525">
            <a:solidFill>
              <a:srgbClr val="595959"/>
            </a:solidFill>
            <a:prstDash val="solid"/>
            <a:round/>
            <a:headEnd len="med" w="med" type="none"/>
            <a:tailEnd len="med" w="med" type="triangle"/>
          </a:ln>
        </p:spPr>
      </p:cxnSp>
      <p:cxnSp>
        <p:nvCxnSpPr>
          <p:cNvPr id="4042" name="Google Shape;4042;p84"/>
          <p:cNvCxnSpPr>
            <a:stCxn id="4040" idx="3"/>
            <a:endCxn id="4033" idx="1"/>
          </p:cNvCxnSpPr>
          <p:nvPr/>
        </p:nvCxnSpPr>
        <p:spPr>
          <a:xfrm>
            <a:off x="7077248" y="811519"/>
            <a:ext cx="1233900" cy="307500"/>
          </a:xfrm>
          <a:prstGeom prst="straightConnector1">
            <a:avLst/>
          </a:prstGeom>
          <a:noFill/>
          <a:ln cap="flat" cmpd="sng" w="9525">
            <a:solidFill>
              <a:srgbClr val="595959"/>
            </a:solidFill>
            <a:prstDash val="solid"/>
            <a:round/>
            <a:headEnd len="med" w="med" type="none"/>
            <a:tailEnd len="med" w="med" type="triangle"/>
          </a:ln>
        </p:spPr>
      </p:cxnSp>
      <p:cxnSp>
        <p:nvCxnSpPr>
          <p:cNvPr id="4043" name="Google Shape;4043;p84"/>
          <p:cNvCxnSpPr>
            <a:stCxn id="4037" idx="1"/>
            <a:endCxn id="4040" idx="0"/>
          </p:cNvCxnSpPr>
          <p:nvPr/>
        </p:nvCxnSpPr>
        <p:spPr>
          <a:xfrm flipH="1">
            <a:off x="6726882" y="460016"/>
            <a:ext cx="187500" cy="283800"/>
          </a:xfrm>
          <a:prstGeom prst="curvedConnector2">
            <a:avLst/>
          </a:prstGeom>
          <a:noFill/>
          <a:ln cap="flat" cmpd="sng" w="9525">
            <a:solidFill>
              <a:srgbClr val="595959"/>
            </a:solidFill>
            <a:prstDash val="solid"/>
            <a:round/>
            <a:headEnd len="med" w="med" type="none"/>
            <a:tailEnd len="med" w="med" type="triangle"/>
          </a:ln>
        </p:spPr>
      </p:cxnSp>
      <p:cxnSp>
        <p:nvCxnSpPr>
          <p:cNvPr id="4044" name="Google Shape;4044;p84"/>
          <p:cNvCxnSpPr>
            <a:stCxn id="4040" idx="3"/>
            <a:endCxn id="4045" idx="2"/>
          </p:cNvCxnSpPr>
          <p:nvPr/>
        </p:nvCxnSpPr>
        <p:spPr>
          <a:xfrm flipH="1" rot="10800000">
            <a:off x="7077248" y="765019"/>
            <a:ext cx="775500" cy="46500"/>
          </a:xfrm>
          <a:prstGeom prst="curvedConnector2">
            <a:avLst/>
          </a:prstGeom>
          <a:noFill/>
          <a:ln cap="flat" cmpd="sng" w="9525">
            <a:solidFill>
              <a:srgbClr val="595959"/>
            </a:solidFill>
            <a:prstDash val="solid"/>
            <a:round/>
            <a:headEnd len="med" w="med" type="none"/>
            <a:tailEnd len="med" w="med" type="triangle"/>
          </a:ln>
        </p:spPr>
      </p:cxnSp>
      <p:grpSp>
        <p:nvGrpSpPr>
          <p:cNvPr id="4046" name="Google Shape;4046;p84"/>
          <p:cNvGrpSpPr/>
          <p:nvPr/>
        </p:nvGrpSpPr>
        <p:grpSpPr>
          <a:xfrm>
            <a:off x="6376646" y="743704"/>
            <a:ext cx="700602" cy="435074"/>
            <a:chOff x="2442250" y="2161138"/>
            <a:chExt cx="751800" cy="527362"/>
          </a:xfrm>
        </p:grpSpPr>
        <p:sp>
          <p:nvSpPr>
            <p:cNvPr id="4040" name="Google Shape;4040;p84"/>
            <p:cNvSpPr/>
            <p:nvPr/>
          </p:nvSpPr>
          <p:spPr>
            <a:xfrm>
              <a:off x="2442250" y="2161138"/>
              <a:ext cx="751800" cy="164400"/>
            </a:xfrm>
            <a:prstGeom prst="roundRect">
              <a:avLst>
                <a:gd fmla="val 16667" name="adj"/>
              </a:avLst>
            </a:prstGeom>
            <a:solidFill>
              <a:srgbClr val="D9EAD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t>View </a:t>
              </a:r>
              <a:endParaRPr sz="900"/>
            </a:p>
          </p:txBody>
        </p:sp>
        <p:sp>
          <p:nvSpPr>
            <p:cNvPr id="4047" name="Google Shape;4047;p84"/>
            <p:cNvSpPr/>
            <p:nvPr/>
          </p:nvSpPr>
          <p:spPr>
            <a:xfrm>
              <a:off x="2442325" y="2329150"/>
              <a:ext cx="751500" cy="1233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600"/>
                <a:t>Segment</a:t>
              </a:r>
              <a:endParaRPr i="1" sz="600"/>
            </a:p>
          </p:txBody>
        </p:sp>
        <p:sp>
          <p:nvSpPr>
            <p:cNvPr id="4048" name="Google Shape;4048;p84"/>
            <p:cNvSpPr/>
            <p:nvPr/>
          </p:nvSpPr>
          <p:spPr>
            <a:xfrm>
              <a:off x="2442325" y="2452450"/>
              <a:ext cx="751500" cy="1233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600"/>
                <a:t>Sequences</a:t>
              </a:r>
              <a:endParaRPr i="1" sz="600"/>
            </a:p>
          </p:txBody>
        </p:sp>
        <p:sp>
          <p:nvSpPr>
            <p:cNvPr id="4049" name="Google Shape;4049;p84"/>
            <p:cNvSpPr/>
            <p:nvPr/>
          </p:nvSpPr>
          <p:spPr>
            <a:xfrm>
              <a:off x="2442325" y="2565200"/>
              <a:ext cx="751500" cy="1233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600"/>
                <a:t>Actions</a:t>
              </a:r>
              <a:endParaRPr i="1" sz="600"/>
            </a:p>
          </p:txBody>
        </p:sp>
      </p:grpSp>
      <p:grpSp>
        <p:nvGrpSpPr>
          <p:cNvPr id="4050" name="Google Shape;4050;p84"/>
          <p:cNvGrpSpPr/>
          <p:nvPr/>
        </p:nvGrpSpPr>
        <p:grpSpPr>
          <a:xfrm>
            <a:off x="7502597" y="329981"/>
            <a:ext cx="700602" cy="435074"/>
            <a:chOff x="2442250" y="2161138"/>
            <a:chExt cx="751800" cy="527362"/>
          </a:xfrm>
        </p:grpSpPr>
        <p:sp>
          <p:nvSpPr>
            <p:cNvPr id="4051" name="Google Shape;4051;p84"/>
            <p:cNvSpPr/>
            <p:nvPr/>
          </p:nvSpPr>
          <p:spPr>
            <a:xfrm>
              <a:off x="2442250" y="2161138"/>
              <a:ext cx="751800" cy="164400"/>
            </a:xfrm>
            <a:prstGeom prst="roundRect">
              <a:avLst>
                <a:gd fmla="val 16667" name="adj"/>
              </a:avLst>
            </a:prstGeom>
            <a:solidFill>
              <a:srgbClr val="CFE2F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t>Refine </a:t>
              </a:r>
              <a:endParaRPr sz="900"/>
            </a:p>
          </p:txBody>
        </p:sp>
        <p:sp>
          <p:nvSpPr>
            <p:cNvPr id="4052" name="Google Shape;4052;p84"/>
            <p:cNvSpPr/>
            <p:nvPr/>
          </p:nvSpPr>
          <p:spPr>
            <a:xfrm>
              <a:off x="2442325" y="2329150"/>
              <a:ext cx="751500" cy="1233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600"/>
                <a:t>Filter</a:t>
              </a:r>
              <a:endParaRPr i="1" sz="600"/>
            </a:p>
          </p:txBody>
        </p:sp>
        <p:sp>
          <p:nvSpPr>
            <p:cNvPr id="4053" name="Google Shape;4053;p84"/>
            <p:cNvSpPr/>
            <p:nvPr/>
          </p:nvSpPr>
          <p:spPr>
            <a:xfrm>
              <a:off x="2442325" y="2452450"/>
              <a:ext cx="751500" cy="1233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600"/>
                <a:t>Partition</a:t>
              </a:r>
              <a:endParaRPr i="1" sz="600"/>
            </a:p>
          </p:txBody>
        </p:sp>
        <p:sp>
          <p:nvSpPr>
            <p:cNvPr id="4045" name="Google Shape;4045;p84"/>
            <p:cNvSpPr/>
            <p:nvPr/>
          </p:nvSpPr>
          <p:spPr>
            <a:xfrm>
              <a:off x="2442325" y="2565200"/>
              <a:ext cx="751500" cy="1233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600"/>
                <a:t>Transform</a:t>
              </a:r>
              <a:endParaRPr i="1" sz="600"/>
            </a:p>
          </p:txBody>
        </p:sp>
      </p:grpSp>
      <p:cxnSp>
        <p:nvCxnSpPr>
          <p:cNvPr id="4054" name="Google Shape;4054;p84"/>
          <p:cNvCxnSpPr/>
          <p:nvPr/>
        </p:nvCxnSpPr>
        <p:spPr>
          <a:xfrm flipH="1" rot="5400000">
            <a:off x="7460657" y="-62345"/>
            <a:ext cx="900" cy="783600"/>
          </a:xfrm>
          <a:prstGeom prst="curvedConnector3">
            <a:avLst>
              <a:gd fmla="val 19942288" name="adj1"/>
            </a:avLst>
          </a:prstGeom>
          <a:noFill/>
          <a:ln cap="flat" cmpd="sng" w="9525">
            <a:solidFill>
              <a:srgbClr val="595959"/>
            </a:solidFill>
            <a:prstDash val="solid"/>
            <a:round/>
            <a:headEnd len="med" w="med" type="none"/>
            <a:tailEnd len="med" w="med" type="triangle"/>
          </a:ln>
        </p:spPr>
      </p:cxn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8" name="Shape 4058"/>
        <p:cNvGrpSpPr/>
        <p:nvPr/>
      </p:nvGrpSpPr>
      <p:grpSpPr>
        <a:xfrm>
          <a:off x="0" y="0"/>
          <a:ext cx="0" cy="0"/>
          <a:chOff x="0" y="0"/>
          <a:chExt cx="0" cy="0"/>
        </a:xfrm>
      </p:grpSpPr>
      <p:sp>
        <p:nvSpPr>
          <p:cNvPr id="4059" name="Google Shape;4059;p8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Related Work</a:t>
            </a:r>
            <a:endParaRPr/>
          </a:p>
        </p:txBody>
      </p:sp>
      <p:sp>
        <p:nvSpPr>
          <p:cNvPr id="4060" name="Google Shape;4060;p8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4061" name="Google Shape;4061;p85"/>
          <p:cNvGraphicFramePr/>
          <p:nvPr/>
        </p:nvGraphicFramePr>
        <p:xfrm>
          <a:off x="311700" y="1135275"/>
          <a:ext cx="3000000" cy="3000000"/>
        </p:xfrm>
        <a:graphic>
          <a:graphicData uri="http://schemas.openxmlformats.org/drawingml/2006/table">
            <a:tbl>
              <a:tblPr>
                <a:noFill/>
                <a:tableStyleId>{52502E9B-0AB7-4456-8EDA-6E149FC0C4DB}</a:tableStyleId>
              </a:tblPr>
              <a:tblGrid>
                <a:gridCol w="1864775"/>
                <a:gridCol w="6583225"/>
              </a:tblGrid>
              <a:tr h="814125">
                <a:tc>
                  <a:txBody>
                    <a:bodyPr/>
                    <a:lstStyle/>
                    <a:p>
                      <a:pPr indent="0" lvl="0" marL="0" rtl="0" algn="l">
                        <a:spcBef>
                          <a:spcPts val="0"/>
                        </a:spcBef>
                        <a:spcAft>
                          <a:spcPts val="0"/>
                        </a:spcAft>
                        <a:buNone/>
                      </a:pPr>
                      <a:r>
                        <a:t/>
                      </a:r>
                      <a:endParaRPr/>
                    </a:p>
                  </a:txBody>
                  <a:tcPr marT="91425" marB="0"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1600"/>
                        </a:spcAft>
                        <a:buNone/>
                      </a:pPr>
                      <a:r>
                        <a:rPr b="1" lang="en">
                          <a:solidFill>
                            <a:schemeClr val="dk2"/>
                          </a:solidFill>
                        </a:rPr>
                        <a:t>Post-Export: Specific Techniques</a:t>
                      </a:r>
                      <a:br>
                        <a:rPr b="1" lang="en" sz="1500">
                          <a:solidFill>
                            <a:schemeClr val="dk2"/>
                          </a:solidFill>
                        </a:rPr>
                      </a:br>
                      <a:r>
                        <a:rPr b="1" lang="en" sz="1500">
                          <a:solidFill>
                            <a:schemeClr val="dk2"/>
                          </a:solidFill>
                        </a:rPr>
                        <a:t> </a:t>
                      </a:r>
                      <a:r>
                        <a:rPr b="1" lang="en" sz="1200">
                          <a:solidFill>
                            <a:schemeClr val="dk2"/>
                          </a:solidFill>
                        </a:rPr>
                        <a:t> </a:t>
                      </a:r>
                      <a:r>
                        <a:rPr lang="en" sz="1200">
                          <a:solidFill>
                            <a:schemeClr val="dk2"/>
                          </a:solidFill>
                        </a:rPr>
                        <a:t>- Clustering: [Wei 2012]. Pattern Mining: CoreFlow [Liu  2017], Frequence [Perer 2014]</a:t>
                      </a:r>
                      <a:br>
                        <a:rPr lang="en" sz="1200">
                          <a:solidFill>
                            <a:schemeClr val="dk2"/>
                          </a:solidFill>
                        </a:rPr>
                      </a:br>
                      <a:r>
                        <a:rPr lang="en" sz="1200">
                          <a:solidFill>
                            <a:schemeClr val="dk2"/>
                          </a:solidFill>
                        </a:rPr>
                        <a:t>   - Require small, clean datasets</a:t>
                      </a:r>
                      <a:endParaRPr sz="1200"/>
                    </a:p>
                  </a:txBody>
                  <a:tcPr marT="91425" marB="0"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CCCCCC"/>
                      </a:solidFill>
                      <a:prstDash val="solid"/>
                      <a:round/>
                      <a:headEnd len="sm" w="sm" type="none"/>
                      <a:tailEnd len="sm" w="sm" type="none"/>
                    </a:lnB>
                  </a:tcPr>
                </a:tc>
              </a:tr>
              <a:tr h="814125">
                <a:tc>
                  <a:txBody>
                    <a:bodyPr/>
                    <a:lstStyle/>
                    <a:p>
                      <a:pPr indent="0" lvl="0" marL="0" rtl="0" algn="l">
                        <a:spcBef>
                          <a:spcPts val="0"/>
                        </a:spcBef>
                        <a:spcAft>
                          <a:spcPts val="0"/>
                        </a:spcAft>
                        <a:buNone/>
                      </a:pPr>
                      <a:r>
                        <a:t/>
                      </a:r>
                      <a:endParaRPr/>
                    </a:p>
                  </a:txBody>
                  <a:tcPr marT="91425" marB="0"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1600"/>
                        </a:spcAft>
                        <a:buNone/>
                      </a:pPr>
                      <a:r>
                        <a:rPr b="1" lang="en">
                          <a:solidFill>
                            <a:schemeClr val="dk2"/>
                          </a:solidFill>
                        </a:rPr>
                        <a:t>View Sequences: Event Sequence Visual Overviews</a:t>
                      </a:r>
                      <a:br>
                        <a:rPr b="1" lang="en" sz="1500">
                          <a:solidFill>
                            <a:schemeClr val="dk2"/>
                          </a:solidFill>
                        </a:rPr>
                      </a:br>
                      <a:r>
                        <a:rPr lang="en" sz="1100">
                          <a:solidFill>
                            <a:schemeClr val="dk2"/>
                          </a:solidFill>
                        </a:rPr>
                        <a:t>   -</a:t>
                      </a:r>
                      <a:r>
                        <a:rPr lang="en" sz="1200">
                          <a:solidFill>
                            <a:schemeClr val="dk2"/>
                          </a:solidFill>
                        </a:rPr>
                        <a:t> CareFlow [Perer 2013]</a:t>
                      </a:r>
                      <a:br>
                        <a:rPr lang="en" sz="1200">
                          <a:solidFill>
                            <a:schemeClr val="dk2"/>
                          </a:solidFill>
                        </a:rPr>
                      </a:br>
                      <a:r>
                        <a:rPr lang="en" sz="1200">
                          <a:solidFill>
                            <a:schemeClr val="dk2"/>
                          </a:solidFill>
                        </a:rPr>
                        <a:t>   - Limited ability to refine segments or view segment attributes</a:t>
                      </a:r>
                      <a:endParaRPr sz="1200">
                        <a:solidFill>
                          <a:schemeClr val="dk2"/>
                        </a:solidFill>
                      </a:endParaRPr>
                    </a:p>
                  </a:txBody>
                  <a:tcPr marT="91425" marB="0"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966725">
                <a:tc>
                  <a:txBody>
                    <a:bodyPr/>
                    <a:lstStyle/>
                    <a:p>
                      <a:pPr indent="0" lvl="0" marL="0" rtl="0" algn="l">
                        <a:spcBef>
                          <a:spcPts val="0"/>
                        </a:spcBef>
                        <a:spcAft>
                          <a:spcPts val="0"/>
                        </a:spcAft>
                        <a:buNone/>
                      </a:pPr>
                      <a:r>
                        <a:t/>
                      </a:r>
                      <a:endParaRPr/>
                    </a:p>
                  </a:txBody>
                  <a:tcPr marT="91425" marB="0"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1600"/>
                        </a:spcAft>
                        <a:buNone/>
                      </a:pPr>
                      <a:r>
                        <a:rPr b="1" lang="en">
                          <a:solidFill>
                            <a:schemeClr val="dk2"/>
                          </a:solidFill>
                        </a:rPr>
                        <a:t>Refine: Visual Query Systems</a:t>
                      </a:r>
                      <a:br>
                        <a:rPr b="1" lang="en" sz="1500">
                          <a:solidFill>
                            <a:schemeClr val="dk2"/>
                          </a:solidFill>
                        </a:rPr>
                      </a:br>
                      <a:r>
                        <a:rPr lang="en" sz="1200">
                          <a:solidFill>
                            <a:schemeClr val="dk2"/>
                          </a:solidFill>
                        </a:rPr>
                        <a:t>   - COQUITO [Krause 16], (s|qu)eries [Zgraggen 2015]</a:t>
                      </a:r>
                      <a:br>
                        <a:rPr lang="en" sz="1200">
                          <a:solidFill>
                            <a:schemeClr val="dk2"/>
                          </a:solidFill>
                        </a:rPr>
                      </a:br>
                      <a:r>
                        <a:rPr lang="en" sz="1200">
                          <a:solidFill>
                            <a:schemeClr val="dk2"/>
                          </a:solidFill>
                        </a:rPr>
                        <a:t>   - No ability to view attributes</a:t>
                      </a:r>
                      <a:endParaRPr sz="1200"/>
                    </a:p>
                  </a:txBody>
                  <a:tcPr marT="91425" marB="0"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814125">
                <a:tc>
                  <a:txBody>
                    <a:bodyPr/>
                    <a:lstStyle/>
                    <a:p>
                      <a:pPr indent="0" lvl="0" marL="0" rtl="0" algn="l">
                        <a:spcBef>
                          <a:spcPts val="0"/>
                        </a:spcBef>
                        <a:spcAft>
                          <a:spcPts val="0"/>
                        </a:spcAft>
                        <a:buNone/>
                      </a:pPr>
                      <a:r>
                        <a:t/>
                      </a:r>
                      <a:endParaRPr/>
                    </a:p>
                  </a:txBody>
                  <a:tcPr marT="91425" marB="0"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lnSpc>
                          <a:spcPct val="115000"/>
                        </a:lnSpc>
                        <a:spcBef>
                          <a:spcPts val="0"/>
                        </a:spcBef>
                        <a:spcAft>
                          <a:spcPts val="1600"/>
                        </a:spcAft>
                        <a:buNone/>
                      </a:pPr>
                      <a:r>
                        <a:rPr b="1" lang="en">
                          <a:solidFill>
                            <a:schemeClr val="dk2"/>
                          </a:solidFill>
                        </a:rPr>
                        <a:t>Record: Graphical Histories</a:t>
                      </a:r>
                      <a:br>
                        <a:rPr b="1" lang="en">
                          <a:solidFill>
                            <a:schemeClr val="dk2"/>
                          </a:solidFill>
                        </a:rPr>
                      </a:br>
                      <a:r>
                        <a:rPr lang="en" sz="1200">
                          <a:solidFill>
                            <a:schemeClr val="dk2"/>
                          </a:solidFill>
                        </a:rPr>
                        <a:t>   - Graphical histories help remember analysis path [Heer 2008]</a:t>
                      </a:r>
                      <a:r>
                        <a:rPr lang="en" sz="1200">
                          <a:solidFill>
                            <a:schemeClr val="dk2"/>
                          </a:solidFill>
                        </a:rPr>
                        <a:t> </a:t>
                      </a:r>
                      <a:endParaRPr sz="1200"/>
                    </a:p>
                  </a:txBody>
                  <a:tcPr marT="91425" marB="0"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4062" name="Google Shape;4062;p85"/>
          <p:cNvSpPr/>
          <p:nvPr/>
        </p:nvSpPr>
        <p:spPr>
          <a:xfrm>
            <a:off x="570500" y="1438475"/>
            <a:ext cx="1142100" cy="369000"/>
          </a:xfrm>
          <a:prstGeom prst="roundRect">
            <a:avLst>
              <a:gd fmla="val 16667" name="adj"/>
            </a:avLst>
          </a:prstGeom>
          <a:solidFill>
            <a:srgbClr val="D9D2E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Export</a:t>
            </a:r>
            <a:endParaRPr/>
          </a:p>
        </p:txBody>
      </p:sp>
      <p:sp>
        <p:nvSpPr>
          <p:cNvPr id="4063" name="Google Shape;4063;p85"/>
          <p:cNvSpPr/>
          <p:nvPr/>
        </p:nvSpPr>
        <p:spPr>
          <a:xfrm>
            <a:off x="612050" y="2416843"/>
            <a:ext cx="1142100" cy="369000"/>
          </a:xfrm>
          <a:prstGeom prst="roundRect">
            <a:avLst>
              <a:gd fmla="val 16667" name="adj"/>
            </a:avLst>
          </a:prstGeom>
          <a:solidFill>
            <a:srgbClr val="D9EAD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View</a:t>
            </a:r>
            <a:endParaRPr/>
          </a:p>
        </p:txBody>
      </p:sp>
      <p:sp>
        <p:nvSpPr>
          <p:cNvPr id="4064" name="Google Shape;4064;p85"/>
          <p:cNvSpPr/>
          <p:nvPr/>
        </p:nvSpPr>
        <p:spPr>
          <a:xfrm>
            <a:off x="612050" y="3319035"/>
            <a:ext cx="1142100" cy="369000"/>
          </a:xfrm>
          <a:prstGeom prst="roundRect">
            <a:avLst>
              <a:gd fmla="val 16667" name="adj"/>
            </a:avLst>
          </a:prstGeom>
          <a:solidFill>
            <a:srgbClr val="CFE2F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Refine</a:t>
            </a:r>
            <a:endParaRPr/>
          </a:p>
        </p:txBody>
      </p:sp>
      <p:grpSp>
        <p:nvGrpSpPr>
          <p:cNvPr id="4065" name="Google Shape;4065;p85"/>
          <p:cNvGrpSpPr/>
          <p:nvPr/>
        </p:nvGrpSpPr>
        <p:grpSpPr>
          <a:xfrm>
            <a:off x="779151" y="4149364"/>
            <a:ext cx="724799" cy="725333"/>
            <a:chOff x="1793010" y="2009307"/>
            <a:chExt cx="812100" cy="583910"/>
          </a:xfrm>
        </p:grpSpPr>
        <p:sp>
          <p:nvSpPr>
            <p:cNvPr id="4066" name="Google Shape;4066;p85"/>
            <p:cNvSpPr txBox="1"/>
            <p:nvPr/>
          </p:nvSpPr>
          <p:spPr>
            <a:xfrm>
              <a:off x="1793010" y="2343617"/>
              <a:ext cx="812100" cy="24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t>Record </a:t>
              </a:r>
              <a:endParaRPr sz="1200"/>
            </a:p>
          </p:txBody>
        </p:sp>
        <p:pic>
          <p:nvPicPr>
            <p:cNvPr id="4067" name="Google Shape;4067;p85"/>
            <p:cNvPicPr preferRelativeResize="0"/>
            <p:nvPr/>
          </p:nvPicPr>
          <p:blipFill>
            <a:blip r:embed="rId3">
              <a:alphaModFix/>
            </a:blip>
            <a:stretch>
              <a:fillRect/>
            </a:stretch>
          </p:blipFill>
          <p:spPr>
            <a:xfrm>
              <a:off x="1978550" y="2009307"/>
              <a:ext cx="493047" cy="393600"/>
            </a:xfrm>
            <a:prstGeom prst="rect">
              <a:avLst/>
            </a:prstGeom>
            <a:noFill/>
            <a:ln>
              <a:noFill/>
            </a:ln>
          </p:spPr>
        </p:pic>
      </p:grpSp>
      <p:sp>
        <p:nvSpPr>
          <p:cNvPr id="4068" name="Google Shape;4068;p85"/>
          <p:cNvSpPr/>
          <p:nvPr/>
        </p:nvSpPr>
        <p:spPr>
          <a:xfrm>
            <a:off x="8311149" y="1051292"/>
            <a:ext cx="701100" cy="135600"/>
          </a:xfrm>
          <a:prstGeom prst="roundRect">
            <a:avLst>
              <a:gd fmla="val 16667" name="adj"/>
            </a:avLst>
          </a:prstGeom>
          <a:solidFill>
            <a:srgbClr val="D9D2E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t>Export</a:t>
            </a:r>
            <a:endParaRPr sz="900"/>
          </a:p>
        </p:txBody>
      </p:sp>
      <p:sp>
        <p:nvSpPr>
          <p:cNvPr id="4069" name="Google Shape;4069;p85"/>
          <p:cNvSpPr/>
          <p:nvPr/>
        </p:nvSpPr>
        <p:spPr>
          <a:xfrm>
            <a:off x="8311149" y="898711"/>
            <a:ext cx="701100" cy="135600"/>
          </a:xfrm>
          <a:prstGeom prst="roundRect">
            <a:avLst>
              <a:gd fmla="val 16667" name="adj"/>
            </a:avLst>
          </a:prstGeom>
          <a:solidFill>
            <a:srgbClr val="EFEFE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rgbClr val="B7B7B7"/>
                </a:solidFill>
              </a:rPr>
              <a:t>Abandon</a:t>
            </a:r>
            <a:endParaRPr sz="900">
              <a:solidFill>
                <a:srgbClr val="B7B7B7"/>
              </a:solidFill>
            </a:endParaRPr>
          </a:p>
        </p:txBody>
      </p:sp>
      <p:grpSp>
        <p:nvGrpSpPr>
          <p:cNvPr id="4070" name="Google Shape;4070;p85"/>
          <p:cNvGrpSpPr/>
          <p:nvPr/>
        </p:nvGrpSpPr>
        <p:grpSpPr>
          <a:xfrm>
            <a:off x="6797659" y="328967"/>
            <a:ext cx="510892" cy="347977"/>
            <a:chOff x="1793010" y="2009307"/>
            <a:chExt cx="812100" cy="522567"/>
          </a:xfrm>
        </p:grpSpPr>
        <p:sp>
          <p:nvSpPr>
            <p:cNvPr id="4071" name="Google Shape;4071;p85"/>
            <p:cNvSpPr txBox="1"/>
            <p:nvPr/>
          </p:nvSpPr>
          <p:spPr>
            <a:xfrm>
              <a:off x="1793010" y="2282274"/>
              <a:ext cx="812100" cy="24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t>Record </a:t>
              </a:r>
              <a:endParaRPr sz="800"/>
            </a:p>
          </p:txBody>
        </p:sp>
        <p:pic>
          <p:nvPicPr>
            <p:cNvPr id="4072" name="Google Shape;4072;p85"/>
            <p:cNvPicPr preferRelativeResize="0"/>
            <p:nvPr/>
          </p:nvPicPr>
          <p:blipFill>
            <a:blip r:embed="rId3">
              <a:alphaModFix/>
            </a:blip>
            <a:stretch>
              <a:fillRect/>
            </a:stretch>
          </p:blipFill>
          <p:spPr>
            <a:xfrm>
              <a:off x="1978550" y="2009307"/>
              <a:ext cx="493047" cy="393600"/>
            </a:xfrm>
            <a:prstGeom prst="rect">
              <a:avLst/>
            </a:prstGeom>
            <a:noFill/>
            <a:ln>
              <a:noFill/>
            </a:ln>
          </p:spPr>
        </p:pic>
      </p:grpSp>
      <p:sp>
        <p:nvSpPr>
          <p:cNvPr id="4073" name="Google Shape;4073;p85"/>
          <p:cNvSpPr/>
          <p:nvPr/>
        </p:nvSpPr>
        <p:spPr>
          <a:xfrm>
            <a:off x="8311149" y="746151"/>
            <a:ext cx="701100" cy="135600"/>
          </a:xfrm>
          <a:prstGeom prst="roundRect">
            <a:avLst>
              <a:gd fmla="val 16667" name="adj"/>
            </a:avLst>
          </a:prstGeom>
          <a:solidFill>
            <a:srgbClr val="EFEFE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rgbClr val="B7B7B7"/>
                </a:solidFill>
              </a:rPr>
              <a:t>Conclude</a:t>
            </a:r>
            <a:endParaRPr sz="900">
              <a:solidFill>
                <a:srgbClr val="B7B7B7"/>
              </a:solidFill>
            </a:endParaRPr>
          </a:p>
        </p:txBody>
      </p:sp>
      <p:cxnSp>
        <p:nvCxnSpPr>
          <p:cNvPr id="4074" name="Google Shape;4074;p85"/>
          <p:cNvCxnSpPr>
            <a:stCxn id="4075" idx="3"/>
            <a:endCxn id="4073" idx="1"/>
          </p:cNvCxnSpPr>
          <p:nvPr/>
        </p:nvCxnSpPr>
        <p:spPr>
          <a:xfrm>
            <a:off x="7077248" y="811519"/>
            <a:ext cx="1233900" cy="2400"/>
          </a:xfrm>
          <a:prstGeom prst="straightConnector1">
            <a:avLst/>
          </a:prstGeom>
          <a:noFill/>
          <a:ln cap="flat" cmpd="sng" w="9525">
            <a:solidFill>
              <a:srgbClr val="595959"/>
            </a:solidFill>
            <a:prstDash val="solid"/>
            <a:round/>
            <a:headEnd len="med" w="med" type="none"/>
            <a:tailEnd len="med" w="med" type="triangle"/>
          </a:ln>
        </p:spPr>
      </p:cxnSp>
      <p:cxnSp>
        <p:nvCxnSpPr>
          <p:cNvPr id="4076" name="Google Shape;4076;p85"/>
          <p:cNvCxnSpPr>
            <a:stCxn id="4075" idx="3"/>
            <a:endCxn id="4069" idx="1"/>
          </p:cNvCxnSpPr>
          <p:nvPr/>
        </p:nvCxnSpPr>
        <p:spPr>
          <a:xfrm>
            <a:off x="7077248" y="811519"/>
            <a:ext cx="1233900" cy="155100"/>
          </a:xfrm>
          <a:prstGeom prst="straightConnector1">
            <a:avLst/>
          </a:prstGeom>
          <a:noFill/>
          <a:ln cap="flat" cmpd="sng" w="9525">
            <a:solidFill>
              <a:srgbClr val="595959"/>
            </a:solidFill>
            <a:prstDash val="solid"/>
            <a:round/>
            <a:headEnd len="med" w="med" type="none"/>
            <a:tailEnd len="med" w="med" type="triangle"/>
          </a:ln>
        </p:spPr>
      </p:cxnSp>
      <p:cxnSp>
        <p:nvCxnSpPr>
          <p:cNvPr id="4077" name="Google Shape;4077;p85"/>
          <p:cNvCxnSpPr>
            <a:stCxn id="4075" idx="3"/>
            <a:endCxn id="4068" idx="1"/>
          </p:cNvCxnSpPr>
          <p:nvPr/>
        </p:nvCxnSpPr>
        <p:spPr>
          <a:xfrm>
            <a:off x="7077248" y="811519"/>
            <a:ext cx="1233900" cy="307500"/>
          </a:xfrm>
          <a:prstGeom prst="straightConnector1">
            <a:avLst/>
          </a:prstGeom>
          <a:noFill/>
          <a:ln cap="flat" cmpd="sng" w="9525">
            <a:solidFill>
              <a:srgbClr val="595959"/>
            </a:solidFill>
            <a:prstDash val="solid"/>
            <a:round/>
            <a:headEnd len="med" w="med" type="none"/>
            <a:tailEnd len="med" w="med" type="triangle"/>
          </a:ln>
        </p:spPr>
      </p:cxnSp>
      <p:cxnSp>
        <p:nvCxnSpPr>
          <p:cNvPr id="4078" name="Google Shape;4078;p85"/>
          <p:cNvCxnSpPr>
            <a:stCxn id="4072" idx="1"/>
            <a:endCxn id="4075" idx="0"/>
          </p:cNvCxnSpPr>
          <p:nvPr/>
        </p:nvCxnSpPr>
        <p:spPr>
          <a:xfrm flipH="1">
            <a:off x="6726882" y="460016"/>
            <a:ext cx="187500" cy="283800"/>
          </a:xfrm>
          <a:prstGeom prst="curvedConnector2">
            <a:avLst/>
          </a:prstGeom>
          <a:noFill/>
          <a:ln cap="flat" cmpd="sng" w="9525">
            <a:solidFill>
              <a:srgbClr val="595959"/>
            </a:solidFill>
            <a:prstDash val="solid"/>
            <a:round/>
            <a:headEnd len="med" w="med" type="none"/>
            <a:tailEnd len="med" w="med" type="triangle"/>
          </a:ln>
        </p:spPr>
      </p:cxnSp>
      <p:cxnSp>
        <p:nvCxnSpPr>
          <p:cNvPr id="4079" name="Google Shape;4079;p85"/>
          <p:cNvCxnSpPr>
            <a:stCxn id="4075" idx="3"/>
            <a:endCxn id="4080" idx="2"/>
          </p:cNvCxnSpPr>
          <p:nvPr/>
        </p:nvCxnSpPr>
        <p:spPr>
          <a:xfrm flipH="1" rot="10800000">
            <a:off x="7077248" y="765019"/>
            <a:ext cx="775500" cy="46500"/>
          </a:xfrm>
          <a:prstGeom prst="curvedConnector2">
            <a:avLst/>
          </a:prstGeom>
          <a:noFill/>
          <a:ln cap="flat" cmpd="sng" w="9525">
            <a:solidFill>
              <a:srgbClr val="595959"/>
            </a:solidFill>
            <a:prstDash val="solid"/>
            <a:round/>
            <a:headEnd len="med" w="med" type="none"/>
            <a:tailEnd len="med" w="med" type="triangle"/>
          </a:ln>
        </p:spPr>
      </p:cxnSp>
      <p:grpSp>
        <p:nvGrpSpPr>
          <p:cNvPr id="4081" name="Google Shape;4081;p85"/>
          <p:cNvGrpSpPr/>
          <p:nvPr/>
        </p:nvGrpSpPr>
        <p:grpSpPr>
          <a:xfrm>
            <a:off x="6376646" y="743704"/>
            <a:ext cx="700602" cy="435074"/>
            <a:chOff x="2442250" y="2161138"/>
            <a:chExt cx="751800" cy="527362"/>
          </a:xfrm>
        </p:grpSpPr>
        <p:sp>
          <p:nvSpPr>
            <p:cNvPr id="4075" name="Google Shape;4075;p85"/>
            <p:cNvSpPr/>
            <p:nvPr/>
          </p:nvSpPr>
          <p:spPr>
            <a:xfrm>
              <a:off x="2442250" y="2161138"/>
              <a:ext cx="751800" cy="164400"/>
            </a:xfrm>
            <a:prstGeom prst="roundRect">
              <a:avLst>
                <a:gd fmla="val 16667" name="adj"/>
              </a:avLst>
            </a:prstGeom>
            <a:solidFill>
              <a:srgbClr val="D9EAD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t>View </a:t>
              </a:r>
              <a:endParaRPr sz="900"/>
            </a:p>
          </p:txBody>
        </p:sp>
        <p:sp>
          <p:nvSpPr>
            <p:cNvPr id="4082" name="Google Shape;4082;p85"/>
            <p:cNvSpPr/>
            <p:nvPr/>
          </p:nvSpPr>
          <p:spPr>
            <a:xfrm>
              <a:off x="2442325" y="2329150"/>
              <a:ext cx="751500" cy="1233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600"/>
                <a:t>Segment</a:t>
              </a:r>
              <a:endParaRPr i="1" sz="600"/>
            </a:p>
          </p:txBody>
        </p:sp>
        <p:sp>
          <p:nvSpPr>
            <p:cNvPr id="4083" name="Google Shape;4083;p85"/>
            <p:cNvSpPr/>
            <p:nvPr/>
          </p:nvSpPr>
          <p:spPr>
            <a:xfrm>
              <a:off x="2442325" y="2452450"/>
              <a:ext cx="751500" cy="1233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600"/>
                <a:t>Sequences</a:t>
              </a:r>
              <a:endParaRPr i="1" sz="600"/>
            </a:p>
          </p:txBody>
        </p:sp>
        <p:sp>
          <p:nvSpPr>
            <p:cNvPr id="4084" name="Google Shape;4084;p85"/>
            <p:cNvSpPr/>
            <p:nvPr/>
          </p:nvSpPr>
          <p:spPr>
            <a:xfrm>
              <a:off x="2442325" y="2565200"/>
              <a:ext cx="751500" cy="1233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600"/>
                <a:t>Actions</a:t>
              </a:r>
              <a:endParaRPr i="1" sz="600"/>
            </a:p>
          </p:txBody>
        </p:sp>
      </p:grpSp>
      <p:grpSp>
        <p:nvGrpSpPr>
          <p:cNvPr id="4085" name="Google Shape;4085;p85"/>
          <p:cNvGrpSpPr/>
          <p:nvPr/>
        </p:nvGrpSpPr>
        <p:grpSpPr>
          <a:xfrm>
            <a:off x="7502597" y="329981"/>
            <a:ext cx="700602" cy="435074"/>
            <a:chOff x="2442250" y="2161138"/>
            <a:chExt cx="751800" cy="527362"/>
          </a:xfrm>
        </p:grpSpPr>
        <p:sp>
          <p:nvSpPr>
            <p:cNvPr id="4086" name="Google Shape;4086;p85"/>
            <p:cNvSpPr/>
            <p:nvPr/>
          </p:nvSpPr>
          <p:spPr>
            <a:xfrm>
              <a:off x="2442250" y="2161138"/>
              <a:ext cx="751800" cy="164400"/>
            </a:xfrm>
            <a:prstGeom prst="roundRect">
              <a:avLst>
                <a:gd fmla="val 16667" name="adj"/>
              </a:avLst>
            </a:prstGeom>
            <a:solidFill>
              <a:srgbClr val="CFE2F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t>Refine </a:t>
              </a:r>
              <a:endParaRPr sz="900"/>
            </a:p>
          </p:txBody>
        </p:sp>
        <p:sp>
          <p:nvSpPr>
            <p:cNvPr id="4087" name="Google Shape;4087;p85"/>
            <p:cNvSpPr/>
            <p:nvPr/>
          </p:nvSpPr>
          <p:spPr>
            <a:xfrm>
              <a:off x="2442325" y="2329150"/>
              <a:ext cx="751500" cy="1233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600"/>
                <a:t>Filter</a:t>
              </a:r>
              <a:endParaRPr i="1" sz="600"/>
            </a:p>
          </p:txBody>
        </p:sp>
        <p:sp>
          <p:nvSpPr>
            <p:cNvPr id="4088" name="Google Shape;4088;p85"/>
            <p:cNvSpPr/>
            <p:nvPr/>
          </p:nvSpPr>
          <p:spPr>
            <a:xfrm>
              <a:off x="2442325" y="2452450"/>
              <a:ext cx="751500" cy="1233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600"/>
                <a:t>Partition</a:t>
              </a:r>
              <a:endParaRPr i="1" sz="600"/>
            </a:p>
          </p:txBody>
        </p:sp>
        <p:sp>
          <p:nvSpPr>
            <p:cNvPr id="4080" name="Google Shape;4080;p85"/>
            <p:cNvSpPr/>
            <p:nvPr/>
          </p:nvSpPr>
          <p:spPr>
            <a:xfrm>
              <a:off x="2442325" y="2565200"/>
              <a:ext cx="751500" cy="1233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600"/>
                <a:t>Transform</a:t>
              </a:r>
              <a:endParaRPr i="1" sz="600"/>
            </a:p>
          </p:txBody>
        </p:sp>
      </p:grpSp>
      <p:cxnSp>
        <p:nvCxnSpPr>
          <p:cNvPr id="4089" name="Google Shape;4089;p85"/>
          <p:cNvCxnSpPr/>
          <p:nvPr/>
        </p:nvCxnSpPr>
        <p:spPr>
          <a:xfrm flipH="1" rot="5400000">
            <a:off x="7460657" y="-62345"/>
            <a:ext cx="900" cy="783600"/>
          </a:xfrm>
          <a:prstGeom prst="curvedConnector3">
            <a:avLst>
              <a:gd fmla="val 19942288" name="adj1"/>
            </a:avLst>
          </a:prstGeom>
          <a:noFill/>
          <a:ln cap="flat" cmpd="sng" w="9525">
            <a:solidFill>
              <a:srgbClr val="595959"/>
            </a:solidFill>
            <a:prstDash val="solid"/>
            <a:round/>
            <a:headEnd len="med" w="med" type="none"/>
            <a:tailEnd len="med" w="med" type="triangle"/>
          </a:ln>
        </p:spPr>
      </p:cxn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3" name="Shape 4093"/>
        <p:cNvGrpSpPr/>
        <p:nvPr/>
      </p:nvGrpSpPr>
      <p:grpSpPr>
        <a:xfrm>
          <a:off x="0" y="0"/>
          <a:ext cx="0" cy="0"/>
          <a:chOff x="0" y="0"/>
          <a:chExt cx="0" cy="0"/>
        </a:xfrm>
      </p:grpSpPr>
      <p:sp>
        <p:nvSpPr>
          <p:cNvPr id="4094" name="Google Shape;4094;p8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Related Work</a:t>
            </a:r>
            <a:endParaRPr/>
          </a:p>
        </p:txBody>
      </p:sp>
      <p:sp>
        <p:nvSpPr>
          <p:cNvPr id="4095" name="Google Shape;4095;p8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4096" name="Google Shape;4096;p86"/>
          <p:cNvGraphicFramePr/>
          <p:nvPr/>
        </p:nvGraphicFramePr>
        <p:xfrm>
          <a:off x="311700" y="1415500"/>
          <a:ext cx="3000000" cy="3000000"/>
        </p:xfrm>
        <a:graphic>
          <a:graphicData uri="http://schemas.openxmlformats.org/drawingml/2006/table">
            <a:tbl>
              <a:tblPr>
                <a:noFill/>
                <a:tableStyleId>{52502E9B-0AB7-4456-8EDA-6E149FC0C4DB}</a:tableStyleId>
              </a:tblPr>
              <a:tblGrid>
                <a:gridCol w="1934100"/>
                <a:gridCol w="6827975"/>
              </a:tblGrid>
              <a:tr h="2899350">
                <a:tc>
                  <a:txBody>
                    <a:bodyPr/>
                    <a:lstStyle/>
                    <a:p>
                      <a:pPr indent="0" lvl="0" marL="0" rtl="0" algn="l">
                        <a:spcBef>
                          <a:spcPts val="0"/>
                        </a:spcBef>
                        <a:spcAft>
                          <a:spcPts val="0"/>
                        </a:spcAft>
                        <a:buNone/>
                      </a:pPr>
                      <a:r>
                        <a:t/>
                      </a:r>
                      <a:endParaRPr/>
                    </a:p>
                  </a:txBody>
                  <a:tcPr marT="91425" marB="0"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lnSpc>
                          <a:spcPct val="115000"/>
                        </a:lnSpc>
                        <a:spcBef>
                          <a:spcPts val="0"/>
                        </a:spcBef>
                        <a:spcAft>
                          <a:spcPts val="0"/>
                        </a:spcAft>
                        <a:buClr>
                          <a:schemeClr val="dk1"/>
                        </a:buClr>
                        <a:buSzPts val="1100"/>
                        <a:buFont typeface="Arial"/>
                        <a:buNone/>
                      </a:pPr>
                      <a:r>
                        <a:rPr b="1" lang="en">
                          <a:solidFill>
                            <a:schemeClr val="dk2"/>
                          </a:solidFill>
                        </a:rPr>
                        <a:t>View and Refine: Filtering Sequences To Segments</a:t>
                      </a:r>
                      <a:endParaRPr b="1">
                        <a:solidFill>
                          <a:schemeClr val="dk2"/>
                        </a:solidFill>
                      </a:endParaRPr>
                    </a:p>
                    <a:p>
                      <a:pPr indent="-311150" lvl="0" marL="457200" rtl="0" algn="l">
                        <a:lnSpc>
                          <a:spcPct val="115000"/>
                        </a:lnSpc>
                        <a:spcBef>
                          <a:spcPts val="1600"/>
                        </a:spcBef>
                        <a:spcAft>
                          <a:spcPts val="0"/>
                        </a:spcAft>
                        <a:buClr>
                          <a:schemeClr val="dk2"/>
                        </a:buClr>
                        <a:buSzPts val="1300"/>
                        <a:buChar char="‒"/>
                      </a:pPr>
                      <a:r>
                        <a:rPr lang="en" sz="1300">
                          <a:solidFill>
                            <a:schemeClr val="dk2"/>
                          </a:solidFill>
                        </a:rPr>
                        <a:t>SessionViewer [Lam 2007], EventFlow [Munroe 2013] , EventPad [Cappers 2018]</a:t>
                      </a:r>
                      <a:endParaRPr sz="1300">
                        <a:solidFill>
                          <a:schemeClr val="dk2"/>
                        </a:solidFill>
                      </a:endParaRPr>
                    </a:p>
                    <a:p>
                      <a:pPr indent="-311150" lvl="0" marL="457200" rtl="0" algn="l">
                        <a:lnSpc>
                          <a:spcPct val="115000"/>
                        </a:lnSpc>
                        <a:spcBef>
                          <a:spcPts val="0"/>
                        </a:spcBef>
                        <a:spcAft>
                          <a:spcPts val="0"/>
                        </a:spcAft>
                        <a:buClr>
                          <a:schemeClr val="dk2"/>
                        </a:buClr>
                        <a:buSzPts val="1300"/>
                        <a:buChar char="‒"/>
                      </a:pPr>
                      <a:r>
                        <a:rPr lang="en" sz="1300">
                          <a:solidFill>
                            <a:schemeClr val="dk2"/>
                          </a:solidFill>
                        </a:rPr>
                        <a:t>Lack of segment attributes</a:t>
                      </a:r>
                      <a:endParaRPr sz="1300">
                        <a:solidFill>
                          <a:schemeClr val="dk2"/>
                        </a:solidFill>
                      </a:endParaRPr>
                    </a:p>
                    <a:p>
                      <a:pPr indent="-311150" lvl="0" marL="457200" rtl="0" algn="l">
                        <a:lnSpc>
                          <a:spcPct val="115000"/>
                        </a:lnSpc>
                        <a:spcBef>
                          <a:spcPts val="0"/>
                        </a:spcBef>
                        <a:spcAft>
                          <a:spcPts val="0"/>
                        </a:spcAft>
                        <a:buClr>
                          <a:schemeClr val="dk2"/>
                        </a:buClr>
                        <a:buSzPts val="1300"/>
                        <a:buChar char="‒"/>
                      </a:pPr>
                      <a:r>
                        <a:rPr lang="en" sz="1300">
                          <a:solidFill>
                            <a:schemeClr val="dk2"/>
                          </a:solidFill>
                        </a:rPr>
                        <a:t>Lack of ability to record analysis path</a:t>
                      </a:r>
                      <a:endParaRPr sz="1300">
                        <a:solidFill>
                          <a:schemeClr val="dk2"/>
                        </a:solidFill>
                      </a:endParaRPr>
                    </a:p>
                    <a:p>
                      <a:pPr indent="-311150" lvl="0" marL="457200" rtl="0" algn="l">
                        <a:lnSpc>
                          <a:spcPct val="115000"/>
                        </a:lnSpc>
                        <a:spcBef>
                          <a:spcPts val="0"/>
                        </a:spcBef>
                        <a:spcAft>
                          <a:spcPts val="0"/>
                        </a:spcAft>
                        <a:buClr>
                          <a:schemeClr val="dk2"/>
                        </a:buClr>
                        <a:buSzPts val="1300"/>
                        <a:buChar char="‒"/>
                      </a:pPr>
                      <a:r>
                        <a:rPr lang="en" sz="1300">
                          <a:solidFill>
                            <a:schemeClr val="dk2"/>
                          </a:solidFill>
                        </a:rPr>
                        <a:t>Focus is on looking at the level of detail of the sequences which is unscalable</a:t>
                      </a:r>
                      <a:endParaRPr sz="1300">
                        <a:solidFill>
                          <a:schemeClr val="dk2"/>
                        </a:solidFill>
                      </a:endParaRPr>
                    </a:p>
                    <a:p>
                      <a:pPr indent="0" lvl="0" marL="0" rtl="0" algn="l">
                        <a:lnSpc>
                          <a:spcPct val="115000"/>
                        </a:lnSpc>
                        <a:spcBef>
                          <a:spcPts val="1600"/>
                        </a:spcBef>
                        <a:spcAft>
                          <a:spcPts val="1600"/>
                        </a:spcAft>
                        <a:buNone/>
                      </a:pPr>
                      <a:r>
                        <a:t/>
                      </a:r>
                      <a:endParaRPr b="1" sz="1500">
                        <a:solidFill>
                          <a:schemeClr val="dk2"/>
                        </a:solidFill>
                      </a:endParaRPr>
                    </a:p>
                  </a:txBody>
                  <a:tcPr marT="91425" marB="0"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4097" name="Google Shape;4097;p86"/>
          <p:cNvSpPr/>
          <p:nvPr/>
        </p:nvSpPr>
        <p:spPr>
          <a:xfrm>
            <a:off x="8311149" y="1051292"/>
            <a:ext cx="701100" cy="135600"/>
          </a:xfrm>
          <a:prstGeom prst="roundRect">
            <a:avLst>
              <a:gd fmla="val 16667" name="adj"/>
            </a:avLst>
          </a:prstGeom>
          <a:solidFill>
            <a:srgbClr val="EFEFE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rgbClr val="B7B7B7"/>
                </a:solidFill>
              </a:rPr>
              <a:t>Export</a:t>
            </a:r>
            <a:endParaRPr sz="900">
              <a:solidFill>
                <a:srgbClr val="B7B7B7"/>
              </a:solidFill>
            </a:endParaRPr>
          </a:p>
        </p:txBody>
      </p:sp>
      <p:sp>
        <p:nvSpPr>
          <p:cNvPr id="4098" name="Google Shape;4098;p86"/>
          <p:cNvSpPr/>
          <p:nvPr/>
        </p:nvSpPr>
        <p:spPr>
          <a:xfrm>
            <a:off x="8311149" y="898711"/>
            <a:ext cx="701100" cy="135600"/>
          </a:xfrm>
          <a:prstGeom prst="roundRect">
            <a:avLst>
              <a:gd fmla="val 16667" name="adj"/>
            </a:avLst>
          </a:prstGeom>
          <a:solidFill>
            <a:srgbClr val="EFEFE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rgbClr val="B7B7B7"/>
                </a:solidFill>
              </a:rPr>
              <a:t>Abandon</a:t>
            </a:r>
            <a:endParaRPr sz="900">
              <a:solidFill>
                <a:srgbClr val="B7B7B7"/>
              </a:solidFill>
            </a:endParaRPr>
          </a:p>
        </p:txBody>
      </p:sp>
      <p:grpSp>
        <p:nvGrpSpPr>
          <p:cNvPr id="4099" name="Google Shape;4099;p86"/>
          <p:cNvGrpSpPr/>
          <p:nvPr/>
        </p:nvGrpSpPr>
        <p:grpSpPr>
          <a:xfrm>
            <a:off x="6797659" y="328967"/>
            <a:ext cx="510892" cy="347977"/>
            <a:chOff x="1793010" y="2009307"/>
            <a:chExt cx="812100" cy="522567"/>
          </a:xfrm>
        </p:grpSpPr>
        <p:sp>
          <p:nvSpPr>
            <p:cNvPr id="4100" name="Google Shape;4100;p86"/>
            <p:cNvSpPr txBox="1"/>
            <p:nvPr/>
          </p:nvSpPr>
          <p:spPr>
            <a:xfrm>
              <a:off x="1793010" y="2282274"/>
              <a:ext cx="812100" cy="24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t>Record </a:t>
              </a:r>
              <a:endParaRPr sz="800"/>
            </a:p>
          </p:txBody>
        </p:sp>
        <p:pic>
          <p:nvPicPr>
            <p:cNvPr id="4101" name="Google Shape;4101;p86"/>
            <p:cNvPicPr preferRelativeResize="0"/>
            <p:nvPr/>
          </p:nvPicPr>
          <p:blipFill>
            <a:blip r:embed="rId3">
              <a:alphaModFix/>
            </a:blip>
            <a:stretch>
              <a:fillRect/>
            </a:stretch>
          </p:blipFill>
          <p:spPr>
            <a:xfrm>
              <a:off x="1978550" y="2009307"/>
              <a:ext cx="493047" cy="393600"/>
            </a:xfrm>
            <a:prstGeom prst="rect">
              <a:avLst/>
            </a:prstGeom>
            <a:noFill/>
            <a:ln>
              <a:noFill/>
            </a:ln>
          </p:spPr>
        </p:pic>
      </p:grpSp>
      <p:sp>
        <p:nvSpPr>
          <p:cNvPr id="4102" name="Google Shape;4102;p86"/>
          <p:cNvSpPr/>
          <p:nvPr/>
        </p:nvSpPr>
        <p:spPr>
          <a:xfrm>
            <a:off x="8311149" y="746151"/>
            <a:ext cx="701100" cy="135600"/>
          </a:xfrm>
          <a:prstGeom prst="roundRect">
            <a:avLst>
              <a:gd fmla="val 16667" name="adj"/>
            </a:avLst>
          </a:prstGeom>
          <a:solidFill>
            <a:srgbClr val="EFEFE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rgbClr val="B7B7B7"/>
                </a:solidFill>
              </a:rPr>
              <a:t>Conclude</a:t>
            </a:r>
            <a:endParaRPr sz="900">
              <a:solidFill>
                <a:srgbClr val="B7B7B7"/>
              </a:solidFill>
            </a:endParaRPr>
          </a:p>
        </p:txBody>
      </p:sp>
      <p:cxnSp>
        <p:nvCxnSpPr>
          <p:cNvPr id="4103" name="Google Shape;4103;p86"/>
          <p:cNvCxnSpPr>
            <a:stCxn id="4104" idx="3"/>
            <a:endCxn id="4102" idx="1"/>
          </p:cNvCxnSpPr>
          <p:nvPr/>
        </p:nvCxnSpPr>
        <p:spPr>
          <a:xfrm>
            <a:off x="7077248" y="811519"/>
            <a:ext cx="1233900" cy="2400"/>
          </a:xfrm>
          <a:prstGeom prst="straightConnector1">
            <a:avLst/>
          </a:prstGeom>
          <a:noFill/>
          <a:ln cap="flat" cmpd="sng" w="9525">
            <a:solidFill>
              <a:srgbClr val="595959"/>
            </a:solidFill>
            <a:prstDash val="solid"/>
            <a:round/>
            <a:headEnd len="med" w="med" type="none"/>
            <a:tailEnd len="med" w="med" type="triangle"/>
          </a:ln>
        </p:spPr>
      </p:cxnSp>
      <p:cxnSp>
        <p:nvCxnSpPr>
          <p:cNvPr id="4105" name="Google Shape;4105;p86"/>
          <p:cNvCxnSpPr>
            <a:stCxn id="4104" idx="3"/>
            <a:endCxn id="4098" idx="1"/>
          </p:cNvCxnSpPr>
          <p:nvPr/>
        </p:nvCxnSpPr>
        <p:spPr>
          <a:xfrm>
            <a:off x="7077248" y="811519"/>
            <a:ext cx="1233900" cy="155100"/>
          </a:xfrm>
          <a:prstGeom prst="straightConnector1">
            <a:avLst/>
          </a:prstGeom>
          <a:noFill/>
          <a:ln cap="flat" cmpd="sng" w="9525">
            <a:solidFill>
              <a:srgbClr val="595959"/>
            </a:solidFill>
            <a:prstDash val="solid"/>
            <a:round/>
            <a:headEnd len="med" w="med" type="none"/>
            <a:tailEnd len="med" w="med" type="triangle"/>
          </a:ln>
        </p:spPr>
      </p:cxnSp>
      <p:cxnSp>
        <p:nvCxnSpPr>
          <p:cNvPr id="4106" name="Google Shape;4106;p86"/>
          <p:cNvCxnSpPr>
            <a:stCxn id="4104" idx="3"/>
            <a:endCxn id="4097" idx="1"/>
          </p:cNvCxnSpPr>
          <p:nvPr/>
        </p:nvCxnSpPr>
        <p:spPr>
          <a:xfrm>
            <a:off x="7077248" y="811519"/>
            <a:ext cx="1233900" cy="307500"/>
          </a:xfrm>
          <a:prstGeom prst="straightConnector1">
            <a:avLst/>
          </a:prstGeom>
          <a:noFill/>
          <a:ln cap="flat" cmpd="sng" w="9525">
            <a:solidFill>
              <a:srgbClr val="595959"/>
            </a:solidFill>
            <a:prstDash val="solid"/>
            <a:round/>
            <a:headEnd len="med" w="med" type="none"/>
            <a:tailEnd len="med" w="med" type="triangle"/>
          </a:ln>
        </p:spPr>
      </p:cxnSp>
      <p:cxnSp>
        <p:nvCxnSpPr>
          <p:cNvPr id="4107" name="Google Shape;4107;p86"/>
          <p:cNvCxnSpPr>
            <a:stCxn id="4101" idx="1"/>
            <a:endCxn id="4104" idx="0"/>
          </p:cNvCxnSpPr>
          <p:nvPr/>
        </p:nvCxnSpPr>
        <p:spPr>
          <a:xfrm flipH="1">
            <a:off x="6726882" y="460016"/>
            <a:ext cx="187500" cy="283800"/>
          </a:xfrm>
          <a:prstGeom prst="curvedConnector2">
            <a:avLst/>
          </a:prstGeom>
          <a:noFill/>
          <a:ln cap="flat" cmpd="sng" w="9525">
            <a:solidFill>
              <a:srgbClr val="595959"/>
            </a:solidFill>
            <a:prstDash val="solid"/>
            <a:round/>
            <a:headEnd len="med" w="med" type="none"/>
            <a:tailEnd len="med" w="med" type="triangle"/>
          </a:ln>
        </p:spPr>
      </p:cxnSp>
      <p:cxnSp>
        <p:nvCxnSpPr>
          <p:cNvPr id="4108" name="Google Shape;4108;p86"/>
          <p:cNvCxnSpPr>
            <a:stCxn id="4104" idx="3"/>
            <a:endCxn id="4109" idx="2"/>
          </p:cNvCxnSpPr>
          <p:nvPr/>
        </p:nvCxnSpPr>
        <p:spPr>
          <a:xfrm flipH="1" rot="10800000">
            <a:off x="7077248" y="765019"/>
            <a:ext cx="775500" cy="46500"/>
          </a:xfrm>
          <a:prstGeom prst="curvedConnector2">
            <a:avLst/>
          </a:prstGeom>
          <a:noFill/>
          <a:ln cap="flat" cmpd="sng" w="9525">
            <a:solidFill>
              <a:srgbClr val="595959"/>
            </a:solidFill>
            <a:prstDash val="solid"/>
            <a:round/>
            <a:headEnd len="med" w="med" type="none"/>
            <a:tailEnd len="med" w="med" type="triangle"/>
          </a:ln>
        </p:spPr>
      </p:cxnSp>
      <p:grpSp>
        <p:nvGrpSpPr>
          <p:cNvPr id="4110" name="Google Shape;4110;p86"/>
          <p:cNvGrpSpPr/>
          <p:nvPr/>
        </p:nvGrpSpPr>
        <p:grpSpPr>
          <a:xfrm>
            <a:off x="6376646" y="743704"/>
            <a:ext cx="700602" cy="435074"/>
            <a:chOff x="2442250" y="2161138"/>
            <a:chExt cx="751800" cy="527362"/>
          </a:xfrm>
        </p:grpSpPr>
        <p:sp>
          <p:nvSpPr>
            <p:cNvPr id="4104" name="Google Shape;4104;p86"/>
            <p:cNvSpPr/>
            <p:nvPr/>
          </p:nvSpPr>
          <p:spPr>
            <a:xfrm>
              <a:off x="2442250" y="2161138"/>
              <a:ext cx="751800" cy="164400"/>
            </a:xfrm>
            <a:prstGeom prst="roundRect">
              <a:avLst>
                <a:gd fmla="val 16667" name="adj"/>
              </a:avLst>
            </a:prstGeom>
            <a:solidFill>
              <a:srgbClr val="D9EAD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t>View </a:t>
              </a:r>
              <a:endParaRPr sz="900"/>
            </a:p>
          </p:txBody>
        </p:sp>
        <p:sp>
          <p:nvSpPr>
            <p:cNvPr id="4111" name="Google Shape;4111;p86"/>
            <p:cNvSpPr/>
            <p:nvPr/>
          </p:nvSpPr>
          <p:spPr>
            <a:xfrm>
              <a:off x="2442325" y="2329150"/>
              <a:ext cx="751500" cy="1233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600"/>
                <a:t>Segment</a:t>
              </a:r>
              <a:endParaRPr i="1" sz="600"/>
            </a:p>
          </p:txBody>
        </p:sp>
        <p:sp>
          <p:nvSpPr>
            <p:cNvPr id="4112" name="Google Shape;4112;p86"/>
            <p:cNvSpPr/>
            <p:nvPr/>
          </p:nvSpPr>
          <p:spPr>
            <a:xfrm>
              <a:off x="2442325" y="2452450"/>
              <a:ext cx="751500" cy="1233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600"/>
                <a:t>Sequences</a:t>
              </a:r>
              <a:endParaRPr i="1" sz="600"/>
            </a:p>
          </p:txBody>
        </p:sp>
        <p:sp>
          <p:nvSpPr>
            <p:cNvPr id="4113" name="Google Shape;4113;p86"/>
            <p:cNvSpPr/>
            <p:nvPr/>
          </p:nvSpPr>
          <p:spPr>
            <a:xfrm>
              <a:off x="2442325" y="2565200"/>
              <a:ext cx="751500" cy="1233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600"/>
                <a:t>Actions</a:t>
              </a:r>
              <a:endParaRPr i="1" sz="600"/>
            </a:p>
          </p:txBody>
        </p:sp>
      </p:grpSp>
      <p:grpSp>
        <p:nvGrpSpPr>
          <p:cNvPr id="4114" name="Google Shape;4114;p86"/>
          <p:cNvGrpSpPr/>
          <p:nvPr/>
        </p:nvGrpSpPr>
        <p:grpSpPr>
          <a:xfrm>
            <a:off x="7502597" y="329981"/>
            <a:ext cx="700602" cy="435074"/>
            <a:chOff x="2442250" y="2161138"/>
            <a:chExt cx="751800" cy="527362"/>
          </a:xfrm>
        </p:grpSpPr>
        <p:sp>
          <p:nvSpPr>
            <p:cNvPr id="4115" name="Google Shape;4115;p86"/>
            <p:cNvSpPr/>
            <p:nvPr/>
          </p:nvSpPr>
          <p:spPr>
            <a:xfrm>
              <a:off x="2442250" y="2161138"/>
              <a:ext cx="751800" cy="164400"/>
            </a:xfrm>
            <a:prstGeom prst="roundRect">
              <a:avLst>
                <a:gd fmla="val 16667" name="adj"/>
              </a:avLst>
            </a:prstGeom>
            <a:solidFill>
              <a:srgbClr val="CFE2F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t>Refine </a:t>
              </a:r>
              <a:endParaRPr sz="900"/>
            </a:p>
          </p:txBody>
        </p:sp>
        <p:sp>
          <p:nvSpPr>
            <p:cNvPr id="4116" name="Google Shape;4116;p86"/>
            <p:cNvSpPr/>
            <p:nvPr/>
          </p:nvSpPr>
          <p:spPr>
            <a:xfrm>
              <a:off x="2442325" y="2329150"/>
              <a:ext cx="751500" cy="1233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600"/>
                <a:t>Filter</a:t>
              </a:r>
              <a:endParaRPr i="1" sz="600"/>
            </a:p>
          </p:txBody>
        </p:sp>
        <p:sp>
          <p:nvSpPr>
            <p:cNvPr id="4117" name="Google Shape;4117;p86"/>
            <p:cNvSpPr/>
            <p:nvPr/>
          </p:nvSpPr>
          <p:spPr>
            <a:xfrm>
              <a:off x="2442325" y="2452450"/>
              <a:ext cx="751500" cy="1233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600"/>
                <a:t>Partition</a:t>
              </a:r>
              <a:endParaRPr i="1" sz="600"/>
            </a:p>
          </p:txBody>
        </p:sp>
        <p:sp>
          <p:nvSpPr>
            <p:cNvPr id="4109" name="Google Shape;4109;p86"/>
            <p:cNvSpPr/>
            <p:nvPr/>
          </p:nvSpPr>
          <p:spPr>
            <a:xfrm>
              <a:off x="2442325" y="2565200"/>
              <a:ext cx="751500" cy="1233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600"/>
                <a:t>Transform</a:t>
              </a:r>
              <a:endParaRPr i="1" sz="600"/>
            </a:p>
          </p:txBody>
        </p:sp>
      </p:grpSp>
      <p:cxnSp>
        <p:nvCxnSpPr>
          <p:cNvPr id="4118" name="Google Shape;4118;p86"/>
          <p:cNvCxnSpPr/>
          <p:nvPr/>
        </p:nvCxnSpPr>
        <p:spPr>
          <a:xfrm flipH="1" rot="5400000">
            <a:off x="7460657" y="-62345"/>
            <a:ext cx="900" cy="783600"/>
          </a:xfrm>
          <a:prstGeom prst="curvedConnector3">
            <a:avLst>
              <a:gd fmla="val 19942288" name="adj1"/>
            </a:avLst>
          </a:prstGeom>
          <a:noFill/>
          <a:ln cap="flat" cmpd="sng" w="9525">
            <a:solidFill>
              <a:srgbClr val="595959"/>
            </a:solidFill>
            <a:prstDash val="solid"/>
            <a:round/>
            <a:headEnd len="med" w="med" type="none"/>
            <a:tailEnd len="med" w="med" type="triangle"/>
          </a:ln>
        </p:spPr>
      </p:cxnSp>
      <p:cxnSp>
        <p:nvCxnSpPr>
          <p:cNvPr id="4119" name="Google Shape;4119;p86"/>
          <p:cNvCxnSpPr>
            <a:stCxn id="4120" idx="1"/>
            <a:endCxn id="4121" idx="1"/>
          </p:cNvCxnSpPr>
          <p:nvPr/>
        </p:nvCxnSpPr>
        <p:spPr>
          <a:xfrm rot="10800000">
            <a:off x="686234" y="1817621"/>
            <a:ext cx="52800" cy="708300"/>
          </a:xfrm>
          <a:prstGeom prst="curvedConnector3">
            <a:avLst>
              <a:gd fmla="val 551257" name="adj1"/>
            </a:avLst>
          </a:prstGeom>
          <a:noFill/>
          <a:ln cap="flat" cmpd="sng" w="9525">
            <a:solidFill>
              <a:srgbClr val="595959"/>
            </a:solidFill>
            <a:prstDash val="solid"/>
            <a:round/>
            <a:headEnd len="med" w="med" type="none"/>
            <a:tailEnd len="med" w="med" type="triangle"/>
          </a:ln>
        </p:spPr>
      </p:cxnSp>
      <p:cxnSp>
        <p:nvCxnSpPr>
          <p:cNvPr id="4122" name="Google Shape;4122;p86"/>
          <p:cNvCxnSpPr>
            <a:stCxn id="4121" idx="3"/>
            <a:endCxn id="4120" idx="3"/>
          </p:cNvCxnSpPr>
          <p:nvPr/>
        </p:nvCxnSpPr>
        <p:spPr>
          <a:xfrm>
            <a:off x="1679696" y="1817472"/>
            <a:ext cx="52800" cy="708300"/>
          </a:xfrm>
          <a:prstGeom prst="curvedConnector3">
            <a:avLst>
              <a:gd fmla="val 551257" name="adj1"/>
            </a:avLst>
          </a:prstGeom>
          <a:noFill/>
          <a:ln cap="flat" cmpd="sng" w="9525">
            <a:solidFill>
              <a:srgbClr val="595959"/>
            </a:solidFill>
            <a:prstDash val="solid"/>
            <a:round/>
            <a:headEnd len="med" w="med" type="none"/>
            <a:tailEnd len="med" w="med" type="triangle"/>
          </a:ln>
        </p:spPr>
      </p:cxnSp>
      <p:sp>
        <p:nvSpPr>
          <p:cNvPr id="4120" name="Google Shape;4120;p86"/>
          <p:cNvSpPr/>
          <p:nvPr/>
        </p:nvSpPr>
        <p:spPr>
          <a:xfrm>
            <a:off x="739034" y="2399471"/>
            <a:ext cx="993600" cy="252900"/>
          </a:xfrm>
          <a:prstGeom prst="roundRect">
            <a:avLst>
              <a:gd fmla="val 16667" name="adj"/>
            </a:avLst>
          </a:prstGeom>
          <a:solidFill>
            <a:srgbClr val="CFE2F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Refine </a:t>
            </a:r>
            <a:endParaRPr/>
          </a:p>
        </p:txBody>
      </p:sp>
      <p:sp>
        <p:nvSpPr>
          <p:cNvPr id="4121" name="Google Shape;4121;p86"/>
          <p:cNvSpPr/>
          <p:nvPr/>
        </p:nvSpPr>
        <p:spPr>
          <a:xfrm>
            <a:off x="686096" y="1691022"/>
            <a:ext cx="993600" cy="252900"/>
          </a:xfrm>
          <a:prstGeom prst="roundRect">
            <a:avLst>
              <a:gd fmla="val 16667" name="adj"/>
            </a:avLst>
          </a:prstGeom>
          <a:solidFill>
            <a:srgbClr val="D9EAD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View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4126" name="Shape 4126"/>
        <p:cNvGrpSpPr/>
        <p:nvPr/>
      </p:nvGrpSpPr>
      <p:grpSpPr>
        <a:xfrm>
          <a:off x="0" y="0"/>
          <a:ext cx="0" cy="0"/>
          <a:chOff x="0" y="0"/>
          <a:chExt cx="0" cy="0"/>
        </a:xfrm>
      </p:grpSpPr>
      <p:sp>
        <p:nvSpPr>
          <p:cNvPr id="4127" name="Google Shape;4127;p87"/>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Our Solution</a:t>
            </a:r>
            <a:endParaRPr/>
          </a:p>
        </p:txBody>
      </p:sp>
      <p:sp>
        <p:nvSpPr>
          <p:cNvPr id="4128" name="Google Shape;4128;p8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4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Process</a:t>
            </a:r>
            <a:endParaRPr/>
          </a:p>
        </p:txBody>
      </p:sp>
      <p:sp>
        <p:nvSpPr>
          <p:cNvPr id="200" name="Google Shape;200;p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pSp>
        <p:nvGrpSpPr>
          <p:cNvPr id="201" name="Google Shape;201;p43"/>
          <p:cNvGrpSpPr/>
          <p:nvPr/>
        </p:nvGrpSpPr>
        <p:grpSpPr>
          <a:xfrm>
            <a:off x="541706" y="1531557"/>
            <a:ext cx="8040897" cy="3109977"/>
            <a:chOff x="359350" y="1752875"/>
            <a:chExt cx="8396050" cy="3193650"/>
          </a:xfrm>
        </p:grpSpPr>
        <p:pic>
          <p:nvPicPr>
            <p:cNvPr id="202" name="Google Shape;202;p43"/>
            <p:cNvPicPr preferRelativeResize="0"/>
            <p:nvPr/>
          </p:nvPicPr>
          <p:blipFill>
            <a:blip r:embed="rId3">
              <a:alphaModFix/>
            </a:blip>
            <a:stretch>
              <a:fillRect/>
            </a:stretch>
          </p:blipFill>
          <p:spPr>
            <a:xfrm>
              <a:off x="359350" y="3729750"/>
              <a:ext cx="8396050" cy="1216775"/>
            </a:xfrm>
            <a:prstGeom prst="rect">
              <a:avLst/>
            </a:prstGeom>
            <a:noFill/>
            <a:ln>
              <a:noFill/>
            </a:ln>
          </p:spPr>
        </p:pic>
        <p:pic>
          <p:nvPicPr>
            <p:cNvPr id="203" name="Google Shape;203;p43"/>
            <p:cNvPicPr preferRelativeResize="0"/>
            <p:nvPr/>
          </p:nvPicPr>
          <p:blipFill>
            <a:blip r:embed="rId4">
              <a:alphaModFix amt="19000"/>
            </a:blip>
            <a:stretch>
              <a:fillRect/>
            </a:stretch>
          </p:blipFill>
          <p:spPr>
            <a:xfrm>
              <a:off x="783925" y="1752875"/>
              <a:ext cx="7576151" cy="2173800"/>
            </a:xfrm>
            <a:prstGeom prst="rect">
              <a:avLst/>
            </a:prstGeom>
            <a:noFill/>
            <a:ln>
              <a:noFill/>
            </a:ln>
          </p:spPr>
        </p:pic>
      </p:grpSp>
      <p:sp>
        <p:nvSpPr>
          <p:cNvPr id="204" name="Google Shape;204;p43"/>
          <p:cNvSpPr txBox="1"/>
          <p:nvPr>
            <p:ph idx="1" type="body"/>
          </p:nvPr>
        </p:nvSpPr>
        <p:spPr>
          <a:xfrm>
            <a:off x="311700" y="1152475"/>
            <a:ext cx="8520600" cy="247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t>Followed </a:t>
            </a:r>
            <a:r>
              <a:rPr lang="en" sz="1700"/>
              <a:t>Design Study Methodology [</a:t>
            </a:r>
            <a:r>
              <a:rPr lang="en" sz="1700"/>
              <a:t>Sedlmair 2012]</a:t>
            </a:r>
            <a:r>
              <a:rPr lang="en" sz="1700"/>
              <a:t>:</a:t>
            </a:r>
            <a:endParaRPr sz="1700"/>
          </a:p>
          <a:p>
            <a:pPr indent="-336550" lvl="0" marL="457200" rtl="0" algn="l">
              <a:spcBef>
                <a:spcPts val="1600"/>
              </a:spcBef>
              <a:spcAft>
                <a:spcPts val="0"/>
              </a:spcAft>
              <a:buSzPts val="1700"/>
              <a:buChar char="●"/>
            </a:pPr>
            <a:r>
              <a:rPr b="1" lang="en" sz="1700"/>
              <a:t>Precondition Phase</a:t>
            </a:r>
            <a:r>
              <a:rPr lang="en" sz="1700"/>
              <a:t> (</a:t>
            </a:r>
            <a:r>
              <a:rPr lang="en" sz="1700"/>
              <a:t>5 months) : interviews with 12 employees</a:t>
            </a:r>
            <a:endParaRPr sz="1700"/>
          </a:p>
          <a:p>
            <a:pPr indent="-336550" lvl="0" marL="457200" rtl="0" algn="l">
              <a:spcBef>
                <a:spcPts val="0"/>
              </a:spcBef>
              <a:spcAft>
                <a:spcPts val="0"/>
              </a:spcAft>
              <a:buSzPts val="1700"/>
              <a:buChar char="●"/>
            </a:pPr>
            <a:r>
              <a:rPr b="1" lang="en" sz="1700"/>
              <a:t>Core Phase</a:t>
            </a:r>
            <a:r>
              <a:rPr lang="en" sz="1700"/>
              <a:t> (11 months): Iterative design and implementation</a:t>
            </a:r>
            <a:endParaRPr sz="1700"/>
          </a:p>
          <a:p>
            <a:pPr indent="-336550" lvl="0" marL="457200" rtl="0" algn="l">
              <a:spcBef>
                <a:spcPts val="0"/>
              </a:spcBef>
              <a:spcAft>
                <a:spcPts val="0"/>
              </a:spcAft>
              <a:buSzPts val="1700"/>
              <a:buChar char="●"/>
            </a:pPr>
            <a:r>
              <a:rPr b="1" lang="en" sz="1700"/>
              <a:t>Analysis Phase</a:t>
            </a:r>
            <a:r>
              <a:rPr lang="en" sz="1700"/>
              <a:t> (3 months): Reflect and write</a:t>
            </a:r>
            <a:endParaRPr sz="170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132" name="Shape 4132"/>
        <p:cNvGrpSpPr/>
        <p:nvPr/>
      </p:nvGrpSpPr>
      <p:grpSpPr>
        <a:xfrm>
          <a:off x="0" y="0"/>
          <a:ext cx="0" cy="0"/>
          <a:chOff x="0" y="0"/>
          <a:chExt cx="0" cy="0"/>
        </a:xfrm>
      </p:grpSpPr>
      <p:sp>
        <p:nvSpPr>
          <p:cNvPr id="4133" name="Google Shape;4133;p88"/>
          <p:cNvSpPr txBox="1"/>
          <p:nvPr>
            <p:ph type="title"/>
          </p:nvPr>
        </p:nvSpPr>
        <p:spPr>
          <a:xfrm>
            <a:off x="311700" y="21337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The Segmentifier Interface</a:t>
            </a:r>
            <a:endParaRPr/>
          </a:p>
        </p:txBody>
      </p:sp>
      <p:pic>
        <p:nvPicPr>
          <p:cNvPr id="4134" name="Google Shape;4134;p88"/>
          <p:cNvPicPr preferRelativeResize="0"/>
          <p:nvPr/>
        </p:nvPicPr>
        <p:blipFill>
          <a:blip r:embed="rId3">
            <a:alphaModFix/>
          </a:blip>
          <a:stretch>
            <a:fillRect/>
          </a:stretch>
        </p:blipFill>
        <p:spPr>
          <a:xfrm>
            <a:off x="581988" y="785300"/>
            <a:ext cx="7980016" cy="4058551"/>
          </a:xfrm>
          <a:prstGeom prst="rect">
            <a:avLst/>
          </a:prstGeom>
          <a:noFill/>
          <a:ln>
            <a:noFill/>
          </a:ln>
        </p:spPr>
      </p:pic>
      <p:sp>
        <p:nvSpPr>
          <p:cNvPr id="4135" name="Google Shape;4135;p8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139" name="Shape 4139"/>
        <p:cNvGrpSpPr/>
        <p:nvPr/>
      </p:nvGrpSpPr>
      <p:grpSpPr>
        <a:xfrm>
          <a:off x="0" y="0"/>
          <a:ext cx="0" cy="0"/>
          <a:chOff x="0" y="0"/>
          <a:chExt cx="0" cy="0"/>
        </a:xfrm>
      </p:grpSpPr>
      <p:sp>
        <p:nvSpPr>
          <p:cNvPr id="4140" name="Google Shape;4140;p89"/>
          <p:cNvSpPr txBox="1"/>
          <p:nvPr>
            <p:ph type="title"/>
          </p:nvPr>
        </p:nvSpPr>
        <p:spPr>
          <a:xfrm>
            <a:off x="311700" y="21337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The Segmentifier Interface</a:t>
            </a:r>
            <a:endParaRPr/>
          </a:p>
        </p:txBody>
      </p:sp>
      <p:sp>
        <p:nvSpPr>
          <p:cNvPr id="4141" name="Google Shape;4141;p8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142" name="Google Shape;4142;p89"/>
          <p:cNvSpPr txBox="1"/>
          <p:nvPr/>
        </p:nvSpPr>
        <p:spPr>
          <a:xfrm>
            <a:off x="581025" y="4610100"/>
            <a:ext cx="789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u="sng">
                <a:solidFill>
                  <a:schemeClr val="hlink"/>
                </a:solidFill>
                <a:hlinkClick r:id="rId3"/>
              </a:rPr>
              <a:t>https://www.youtube.com/watch?v=TobYDFeISOg&amp;t=20s</a:t>
            </a:r>
            <a:r>
              <a:rPr lang="en"/>
              <a:t> </a:t>
            </a:r>
            <a:endParaRPr/>
          </a:p>
        </p:txBody>
      </p:sp>
      <p:pic>
        <p:nvPicPr>
          <p:cNvPr descr="Design study for a visual analytics interface for helping e-commerce data analysts refine clickstream data logs into meaningful segments.&#10;Companion video to EuroVis 2019 paper by Dextras-Romagnino and Munzner." id="4143" name="Google Shape;4143;p89" title="Segmentifier: Interactive Refinement of Clickstream Data">
            <a:hlinkClick r:id="rId4"/>
          </p:cNvPr>
          <p:cNvPicPr preferRelativeResize="0"/>
          <p:nvPr/>
        </p:nvPicPr>
        <p:blipFill>
          <a:blip r:embed="rId5">
            <a:alphaModFix/>
          </a:blip>
          <a:stretch>
            <a:fillRect/>
          </a:stretch>
        </p:blipFill>
        <p:spPr>
          <a:xfrm>
            <a:off x="581025" y="786075"/>
            <a:ext cx="7896300" cy="382402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4147" name="Shape 4147"/>
        <p:cNvGrpSpPr/>
        <p:nvPr/>
      </p:nvGrpSpPr>
      <p:grpSpPr>
        <a:xfrm>
          <a:off x="0" y="0"/>
          <a:ext cx="0" cy="0"/>
          <a:chOff x="0" y="0"/>
          <a:chExt cx="0" cy="0"/>
        </a:xfrm>
      </p:grpSpPr>
      <p:sp>
        <p:nvSpPr>
          <p:cNvPr id="4148" name="Google Shape;4148;p90"/>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Results</a:t>
            </a:r>
            <a:endParaRPr/>
          </a:p>
          <a:p>
            <a:pPr indent="0" lvl="0" marL="0" rtl="0" algn="ctr">
              <a:spcBef>
                <a:spcPts val="0"/>
              </a:spcBef>
              <a:spcAft>
                <a:spcPts val="0"/>
              </a:spcAft>
              <a:buNone/>
            </a:pPr>
            <a:r>
              <a:t/>
            </a:r>
            <a:endParaRPr/>
          </a:p>
        </p:txBody>
      </p:sp>
      <p:sp>
        <p:nvSpPr>
          <p:cNvPr id="4149" name="Google Shape;4149;p9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3" name="Shape 4153"/>
        <p:cNvGrpSpPr/>
        <p:nvPr/>
      </p:nvGrpSpPr>
      <p:grpSpPr>
        <a:xfrm>
          <a:off x="0" y="0"/>
          <a:ext cx="0" cy="0"/>
          <a:chOff x="0" y="0"/>
          <a:chExt cx="0" cy="0"/>
        </a:xfrm>
      </p:grpSpPr>
      <p:sp>
        <p:nvSpPr>
          <p:cNvPr id="4154" name="Google Shape;4154;p91"/>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000"/>
              <a:t>Case Study #1</a:t>
            </a:r>
            <a:endParaRPr sz="3000"/>
          </a:p>
        </p:txBody>
      </p:sp>
      <p:sp>
        <p:nvSpPr>
          <p:cNvPr id="4155" name="Google Shape;4155;p91"/>
          <p:cNvSpPr txBox="1"/>
          <p:nvPr>
            <p:ph idx="1" type="body"/>
          </p:nvPr>
        </p:nvSpPr>
        <p:spPr>
          <a:xfrm>
            <a:off x="4939500" y="1357500"/>
            <a:ext cx="3837000" cy="2428500"/>
          </a:xfrm>
          <a:prstGeom prst="rect">
            <a:avLst/>
          </a:prstGeom>
        </p:spPr>
        <p:txBody>
          <a:bodyPr anchorCtr="0" anchor="ctr" bIns="91425" lIns="91425" spcFirstLastPara="1" rIns="91425" wrap="square" tIns="91425">
            <a:noAutofit/>
          </a:bodyPr>
          <a:lstStyle/>
          <a:p>
            <a:pPr indent="-330200" lvl="0" marL="457200" rtl="0" algn="l">
              <a:spcBef>
                <a:spcPts val="0"/>
              </a:spcBef>
              <a:spcAft>
                <a:spcPts val="0"/>
              </a:spcAft>
              <a:buClr>
                <a:schemeClr val="dk1"/>
              </a:buClr>
              <a:buSzPts val="1600"/>
              <a:buChar char="●"/>
            </a:pPr>
            <a:r>
              <a:rPr lang="en" sz="1600">
                <a:solidFill>
                  <a:schemeClr val="dk1"/>
                </a:solidFill>
              </a:rPr>
              <a:t>2 hour chauffeured analysis</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With industry data analyst</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Purpose:</a:t>
            </a:r>
            <a:endParaRPr sz="1600">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One month post launch report</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Discover actionable insights and improvements for customer</a:t>
            </a:r>
            <a:endParaRPr>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Data</a:t>
            </a:r>
            <a:endParaRPr sz="1600">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Session sequences</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200K sequences</a:t>
            </a:r>
            <a:endParaRPr>
              <a:solidFill>
                <a:schemeClr val="dk1"/>
              </a:solidFill>
            </a:endParaRPr>
          </a:p>
        </p:txBody>
      </p:sp>
      <p:sp>
        <p:nvSpPr>
          <p:cNvPr id="4156" name="Google Shape;4156;p9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0" name="Shape 4160"/>
        <p:cNvGrpSpPr/>
        <p:nvPr/>
      </p:nvGrpSpPr>
      <p:grpSpPr>
        <a:xfrm>
          <a:off x="0" y="0"/>
          <a:ext cx="0" cy="0"/>
          <a:chOff x="0" y="0"/>
          <a:chExt cx="0" cy="0"/>
        </a:xfrm>
      </p:grpSpPr>
      <p:sp>
        <p:nvSpPr>
          <p:cNvPr id="4161" name="Google Shape;4161;p9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Case Study #1</a:t>
            </a:r>
            <a:endParaRPr/>
          </a:p>
        </p:txBody>
      </p:sp>
      <p:pic>
        <p:nvPicPr>
          <p:cNvPr id="4162" name="Google Shape;4162;p92"/>
          <p:cNvPicPr preferRelativeResize="0"/>
          <p:nvPr/>
        </p:nvPicPr>
        <p:blipFill>
          <a:blip r:embed="rId3">
            <a:alphaModFix/>
          </a:blip>
          <a:stretch>
            <a:fillRect/>
          </a:stretch>
        </p:blipFill>
        <p:spPr>
          <a:xfrm>
            <a:off x="1034575" y="944950"/>
            <a:ext cx="6345548" cy="3820975"/>
          </a:xfrm>
          <a:prstGeom prst="rect">
            <a:avLst/>
          </a:prstGeom>
          <a:noFill/>
          <a:ln>
            <a:noFill/>
          </a:ln>
        </p:spPr>
      </p:pic>
      <p:pic>
        <p:nvPicPr>
          <p:cNvPr id="4163" name="Google Shape;4163;p92"/>
          <p:cNvPicPr preferRelativeResize="0"/>
          <p:nvPr/>
        </p:nvPicPr>
        <p:blipFill>
          <a:blip r:embed="rId4">
            <a:alphaModFix/>
          </a:blip>
          <a:stretch>
            <a:fillRect/>
          </a:stretch>
        </p:blipFill>
        <p:spPr>
          <a:xfrm>
            <a:off x="7872525" y="1421875"/>
            <a:ext cx="849100" cy="3324325"/>
          </a:xfrm>
          <a:prstGeom prst="rect">
            <a:avLst/>
          </a:prstGeom>
          <a:noFill/>
          <a:ln>
            <a:noFill/>
          </a:ln>
        </p:spPr>
      </p:pic>
      <p:sp>
        <p:nvSpPr>
          <p:cNvPr id="4164" name="Google Shape;4164;p9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8" name="Shape 4168"/>
        <p:cNvGrpSpPr/>
        <p:nvPr/>
      </p:nvGrpSpPr>
      <p:grpSpPr>
        <a:xfrm>
          <a:off x="0" y="0"/>
          <a:ext cx="0" cy="0"/>
          <a:chOff x="0" y="0"/>
          <a:chExt cx="0" cy="0"/>
        </a:xfrm>
      </p:grpSpPr>
      <p:sp>
        <p:nvSpPr>
          <p:cNvPr id="4169" name="Google Shape;4169;p9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Case Study #1: </a:t>
            </a:r>
            <a:r>
              <a:rPr i="1" lang="en"/>
              <a:t>Analysis A</a:t>
            </a:r>
            <a:endParaRPr i="1"/>
          </a:p>
        </p:txBody>
      </p:sp>
      <p:grpSp>
        <p:nvGrpSpPr>
          <p:cNvPr id="4170" name="Google Shape;4170;p93"/>
          <p:cNvGrpSpPr/>
          <p:nvPr/>
        </p:nvGrpSpPr>
        <p:grpSpPr>
          <a:xfrm>
            <a:off x="3573776" y="1102993"/>
            <a:ext cx="5303038" cy="3553608"/>
            <a:chOff x="268905" y="1017725"/>
            <a:chExt cx="6507594" cy="3855075"/>
          </a:xfrm>
        </p:grpSpPr>
        <p:pic>
          <p:nvPicPr>
            <p:cNvPr id="4171" name="Google Shape;4171;p93"/>
            <p:cNvPicPr preferRelativeResize="0"/>
            <p:nvPr/>
          </p:nvPicPr>
          <p:blipFill>
            <a:blip r:embed="rId3">
              <a:alphaModFix/>
            </a:blip>
            <a:stretch>
              <a:fillRect/>
            </a:stretch>
          </p:blipFill>
          <p:spPr>
            <a:xfrm>
              <a:off x="430950" y="1017725"/>
              <a:ext cx="6345548" cy="3820975"/>
            </a:xfrm>
            <a:prstGeom prst="rect">
              <a:avLst/>
            </a:prstGeom>
            <a:noFill/>
            <a:ln>
              <a:noFill/>
            </a:ln>
          </p:spPr>
        </p:pic>
        <p:sp>
          <p:nvSpPr>
            <p:cNvPr id="4172" name="Google Shape;4172;p93"/>
            <p:cNvSpPr/>
            <p:nvPr/>
          </p:nvSpPr>
          <p:spPr>
            <a:xfrm>
              <a:off x="268905" y="1989375"/>
              <a:ext cx="3094700" cy="2883425"/>
            </a:xfrm>
            <a:custGeom>
              <a:rect b="b" l="l" r="r" t="t"/>
              <a:pathLst>
                <a:path extrusionOk="0" h="115337" w="123788">
                  <a:moveTo>
                    <a:pt x="34133" y="0"/>
                  </a:moveTo>
                  <a:cubicBezTo>
                    <a:pt x="30600" y="6561"/>
                    <a:pt x="26546" y="12886"/>
                    <a:pt x="21890" y="18704"/>
                  </a:cubicBezTo>
                  <a:cubicBezTo>
                    <a:pt x="19014" y="22298"/>
                    <a:pt x="13291" y="23209"/>
                    <a:pt x="11008" y="27206"/>
                  </a:cubicBezTo>
                  <a:cubicBezTo>
                    <a:pt x="8468" y="31653"/>
                    <a:pt x="11767" y="37847"/>
                    <a:pt x="9648" y="42509"/>
                  </a:cubicBezTo>
                  <a:cubicBezTo>
                    <a:pt x="5938" y="50674"/>
                    <a:pt x="-864" y="58760"/>
                    <a:pt x="126" y="67674"/>
                  </a:cubicBezTo>
                  <a:cubicBezTo>
                    <a:pt x="1072" y="76192"/>
                    <a:pt x="3481" y="85234"/>
                    <a:pt x="8968" y="91818"/>
                  </a:cubicBezTo>
                  <a:cubicBezTo>
                    <a:pt x="11607" y="94984"/>
                    <a:pt x="17326" y="94784"/>
                    <a:pt x="19510" y="98280"/>
                  </a:cubicBezTo>
                  <a:cubicBezTo>
                    <a:pt x="23030" y="103913"/>
                    <a:pt x="25004" y="112515"/>
                    <a:pt x="31412" y="114263"/>
                  </a:cubicBezTo>
                  <a:cubicBezTo>
                    <a:pt x="36225" y="115576"/>
                    <a:pt x="41386" y="113923"/>
                    <a:pt x="46375" y="113923"/>
                  </a:cubicBezTo>
                  <a:cubicBezTo>
                    <a:pt x="56134" y="113923"/>
                    <a:pt x="65862" y="115283"/>
                    <a:pt x="75621" y="115283"/>
                  </a:cubicBezTo>
                  <a:cubicBezTo>
                    <a:pt x="86845" y="115283"/>
                    <a:pt x="98098" y="115498"/>
                    <a:pt x="109287" y="114603"/>
                  </a:cubicBezTo>
                  <a:cubicBezTo>
                    <a:pt x="113790" y="114243"/>
                    <a:pt x="119103" y="113802"/>
                    <a:pt x="122210" y="110522"/>
                  </a:cubicBezTo>
                  <a:cubicBezTo>
                    <a:pt x="126795" y="105681"/>
                    <a:pt x="120236" y="96700"/>
                    <a:pt x="116089" y="91478"/>
                  </a:cubicBezTo>
                  <a:cubicBezTo>
                    <a:pt x="108558" y="81995"/>
                    <a:pt x="102207" y="71476"/>
                    <a:pt x="93644" y="62913"/>
                  </a:cubicBezTo>
                  <a:cubicBezTo>
                    <a:pt x="90922" y="60191"/>
                    <a:pt x="92905" y="54991"/>
                    <a:pt x="90924" y="51691"/>
                  </a:cubicBezTo>
                  <a:cubicBezTo>
                    <a:pt x="88317" y="47348"/>
                    <a:pt x="82172" y="46043"/>
                    <a:pt x="79362" y="41829"/>
                  </a:cubicBezTo>
                  <a:cubicBezTo>
                    <a:pt x="77966" y="39735"/>
                    <a:pt x="79405" y="36628"/>
                    <a:pt x="78341" y="34347"/>
                  </a:cubicBezTo>
                  <a:cubicBezTo>
                    <a:pt x="75059" y="27313"/>
                    <a:pt x="75027" y="27293"/>
                    <a:pt x="70860" y="20745"/>
                  </a:cubicBezTo>
                  <a:cubicBezTo>
                    <a:pt x="68011" y="16267"/>
                    <a:pt x="58270" y="20050"/>
                    <a:pt x="55897" y="15303"/>
                  </a:cubicBezTo>
                  <a:cubicBezTo>
                    <a:pt x="54188" y="11882"/>
                    <a:pt x="56034" y="6959"/>
                    <a:pt x="53516" y="4081"/>
                  </a:cubicBezTo>
                  <a:cubicBezTo>
                    <a:pt x="49270" y="-772"/>
                    <a:pt x="40921" y="681"/>
                    <a:pt x="34473" y="681"/>
                  </a:cubicBezTo>
                </a:path>
              </a:pathLst>
            </a:custGeom>
            <a:noFill/>
            <a:ln cap="flat" cmpd="sng" w="19050">
              <a:solidFill>
                <a:srgbClr val="38761D"/>
              </a:solidFill>
              <a:prstDash val="solid"/>
              <a:round/>
              <a:headEnd len="med" w="med" type="none"/>
              <a:tailEnd len="med" w="med" type="none"/>
            </a:ln>
          </p:spPr>
        </p:sp>
        <p:sp>
          <p:nvSpPr>
            <p:cNvPr id="4173" name="Google Shape;4173;p93"/>
            <p:cNvSpPr txBox="1"/>
            <p:nvPr/>
          </p:nvSpPr>
          <p:spPr>
            <a:xfrm>
              <a:off x="493100" y="2048900"/>
              <a:ext cx="331500" cy="32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38761D"/>
                  </a:solidFill>
                </a:rPr>
                <a:t>A</a:t>
              </a:r>
              <a:endParaRPr b="1" sz="1600">
                <a:solidFill>
                  <a:srgbClr val="38761D"/>
                </a:solidFill>
              </a:endParaRPr>
            </a:p>
          </p:txBody>
        </p:sp>
      </p:grpSp>
      <p:graphicFrame>
        <p:nvGraphicFramePr>
          <p:cNvPr id="4174" name="Google Shape;4174;p93"/>
          <p:cNvGraphicFramePr/>
          <p:nvPr/>
        </p:nvGraphicFramePr>
        <p:xfrm>
          <a:off x="636950" y="1921050"/>
          <a:ext cx="3000000" cy="3000000"/>
        </p:xfrm>
        <a:graphic>
          <a:graphicData uri="http://schemas.openxmlformats.org/drawingml/2006/table">
            <a:tbl>
              <a:tblPr>
                <a:noFill/>
                <a:tableStyleId>{52502E9B-0AB7-4456-8EDA-6E149FC0C4DB}</a:tableStyleId>
              </a:tblPr>
              <a:tblGrid>
                <a:gridCol w="392600"/>
                <a:gridCol w="2220600"/>
              </a:tblGrid>
              <a:tr h="351150">
                <a:tc>
                  <a:txBody>
                    <a:bodyPr/>
                    <a:lstStyle/>
                    <a:p>
                      <a:pPr indent="0" lvl="0" marL="0" rtl="0" algn="ctr">
                        <a:spcBef>
                          <a:spcPts val="0"/>
                        </a:spcBef>
                        <a:spcAft>
                          <a:spcPts val="0"/>
                        </a:spcAft>
                        <a:buNone/>
                      </a:pPr>
                      <a:r>
                        <a:rPr b="1" lang="en">
                          <a:solidFill>
                            <a:srgbClr val="274E13"/>
                          </a:solidFill>
                        </a:rPr>
                        <a:t>A </a:t>
                      </a:r>
                      <a:endParaRPr b="1">
                        <a:solidFill>
                          <a:srgbClr val="274E13"/>
                        </a:solidFill>
                      </a:endParaRPr>
                    </a:p>
                  </a:txBody>
                  <a:tcPr marT="91425" marB="91425" marR="91425" marL="91425">
                    <a:lnL cap="flat" cmpd="sng" w="9525">
                      <a:solidFill>
                        <a:srgbClr val="D9EAD3"/>
                      </a:solidFill>
                      <a:prstDash val="solid"/>
                      <a:round/>
                      <a:headEnd len="sm" w="sm" type="none"/>
                      <a:tailEnd len="sm" w="sm" type="none"/>
                    </a:lnL>
                    <a:lnR cap="flat" cmpd="sng" w="9525">
                      <a:solidFill>
                        <a:srgbClr val="D9EAD3"/>
                      </a:solidFill>
                      <a:prstDash val="solid"/>
                      <a:round/>
                      <a:headEnd len="sm" w="sm" type="none"/>
                      <a:tailEnd len="sm" w="sm" type="none"/>
                    </a:lnR>
                    <a:lnT cap="flat" cmpd="sng" w="9525">
                      <a:solidFill>
                        <a:srgbClr val="D9EAD3"/>
                      </a:solidFill>
                      <a:prstDash val="solid"/>
                      <a:round/>
                      <a:headEnd len="sm" w="sm" type="none"/>
                      <a:tailEnd len="sm" w="sm" type="none"/>
                    </a:lnT>
                    <a:lnB cap="flat" cmpd="sng" w="9525">
                      <a:solidFill>
                        <a:srgbClr val="D9EAD3"/>
                      </a:solidFill>
                      <a:prstDash val="solid"/>
                      <a:round/>
                      <a:headEnd len="sm" w="sm" type="none"/>
                      <a:tailEnd len="sm" w="sm" type="none"/>
                    </a:lnB>
                    <a:solidFill>
                      <a:srgbClr val="D9EAD3"/>
                    </a:solidFill>
                  </a:tcPr>
                </a:tc>
                <a:tc>
                  <a:txBody>
                    <a:bodyPr/>
                    <a:lstStyle/>
                    <a:p>
                      <a:pPr indent="0" lvl="0" marL="0" rtl="0" algn="l">
                        <a:spcBef>
                          <a:spcPts val="0"/>
                        </a:spcBef>
                        <a:spcAft>
                          <a:spcPts val="0"/>
                        </a:spcAft>
                        <a:buNone/>
                      </a:pPr>
                      <a:r>
                        <a:rPr lang="en" sz="1200">
                          <a:solidFill>
                            <a:srgbClr val="274E13"/>
                          </a:solidFill>
                        </a:rPr>
                        <a:t>Analyze Purchasing Behavior</a:t>
                      </a:r>
                      <a:endParaRPr sz="1200">
                        <a:solidFill>
                          <a:srgbClr val="274E13"/>
                        </a:solidFill>
                      </a:endParaRPr>
                    </a:p>
                  </a:txBody>
                  <a:tcPr marT="91425" marB="91425" marR="91425" marL="91425">
                    <a:lnL cap="flat" cmpd="sng" w="9525">
                      <a:solidFill>
                        <a:srgbClr val="D9EAD3"/>
                      </a:solidFill>
                      <a:prstDash val="solid"/>
                      <a:round/>
                      <a:headEnd len="sm" w="sm" type="none"/>
                      <a:tailEnd len="sm" w="sm" type="none"/>
                    </a:lnL>
                    <a:lnR cap="flat" cmpd="sng" w="9525">
                      <a:solidFill>
                        <a:srgbClr val="D9EAD3"/>
                      </a:solidFill>
                      <a:prstDash val="solid"/>
                      <a:round/>
                      <a:headEnd len="sm" w="sm" type="none"/>
                      <a:tailEnd len="sm" w="sm" type="none"/>
                    </a:lnR>
                    <a:lnT cap="flat" cmpd="sng" w="9525">
                      <a:solidFill>
                        <a:srgbClr val="D9EAD3"/>
                      </a:solidFill>
                      <a:prstDash val="solid"/>
                      <a:round/>
                      <a:headEnd len="sm" w="sm" type="none"/>
                      <a:tailEnd len="sm" w="sm" type="none"/>
                    </a:lnT>
                    <a:lnB cap="flat" cmpd="sng" w="9525">
                      <a:solidFill>
                        <a:srgbClr val="D9EAD3"/>
                      </a:solidFill>
                      <a:prstDash val="solid"/>
                      <a:round/>
                      <a:headEnd len="sm" w="sm" type="none"/>
                      <a:tailEnd len="sm" w="sm" type="none"/>
                    </a:lnB>
                    <a:solidFill>
                      <a:srgbClr val="D9EAD3"/>
                    </a:solidFill>
                  </a:tcPr>
                </a:tc>
              </a:tr>
              <a:tr h="381000">
                <a:tc gridSpan="2">
                  <a:txBody>
                    <a:bodyPr/>
                    <a:lstStyle/>
                    <a:p>
                      <a:pPr indent="-298450" lvl="0" marL="457200" rtl="0" algn="l">
                        <a:lnSpc>
                          <a:spcPct val="115000"/>
                        </a:lnSpc>
                        <a:spcBef>
                          <a:spcPts val="0"/>
                        </a:spcBef>
                        <a:spcAft>
                          <a:spcPts val="0"/>
                        </a:spcAft>
                        <a:buSzPts val="1100"/>
                        <a:buChar char="●"/>
                      </a:pPr>
                      <a:r>
                        <a:rPr lang="en" sz="1200"/>
                        <a:t>12% of sessions contain more checkout pages than necessary</a:t>
                      </a:r>
                      <a:endParaRPr sz="1200"/>
                    </a:p>
                    <a:p>
                      <a:pPr indent="-304800" lvl="0" marL="457200" rtl="0" algn="l">
                        <a:lnSpc>
                          <a:spcPct val="115000"/>
                        </a:lnSpc>
                        <a:spcBef>
                          <a:spcPts val="0"/>
                        </a:spcBef>
                        <a:spcAft>
                          <a:spcPts val="0"/>
                        </a:spcAft>
                        <a:buSzPts val="1200"/>
                        <a:buChar char="●"/>
                      </a:pPr>
                      <a:r>
                        <a:rPr lang="en" sz="1200"/>
                        <a:t>30% of users actually exit the site and return later to complete their purchase</a:t>
                      </a:r>
                      <a:endParaRPr sz="1200"/>
                    </a:p>
                  </a:txBody>
                  <a:tcPr marT="91425" marB="91425" marR="91425" marL="91425">
                    <a:lnL cap="flat" cmpd="sng" w="9525">
                      <a:solidFill>
                        <a:srgbClr val="D9EAD3"/>
                      </a:solidFill>
                      <a:prstDash val="solid"/>
                      <a:round/>
                      <a:headEnd len="sm" w="sm" type="none"/>
                      <a:tailEnd len="sm" w="sm" type="none"/>
                    </a:lnL>
                    <a:lnR cap="flat" cmpd="sng" w="9525">
                      <a:solidFill>
                        <a:srgbClr val="D9EAD3"/>
                      </a:solidFill>
                      <a:prstDash val="solid"/>
                      <a:round/>
                      <a:headEnd len="sm" w="sm" type="none"/>
                      <a:tailEnd len="sm" w="sm" type="none"/>
                    </a:lnR>
                    <a:lnT cap="flat" cmpd="sng" w="9525">
                      <a:solidFill>
                        <a:srgbClr val="D9EAD3"/>
                      </a:solidFill>
                      <a:prstDash val="solid"/>
                      <a:round/>
                      <a:headEnd len="sm" w="sm" type="none"/>
                      <a:tailEnd len="sm" w="sm" type="none"/>
                    </a:lnT>
                    <a:lnB cap="flat" cmpd="sng" w="9525">
                      <a:solidFill>
                        <a:srgbClr val="D9EAD3"/>
                      </a:solidFill>
                      <a:prstDash val="solid"/>
                      <a:round/>
                      <a:headEnd len="sm" w="sm" type="none"/>
                      <a:tailEnd len="sm" w="sm" type="none"/>
                    </a:lnB>
                  </a:tcPr>
                </a:tc>
                <a:tc hMerge="1"/>
              </a:tr>
            </a:tbl>
          </a:graphicData>
        </a:graphic>
      </p:graphicFrame>
      <p:sp>
        <p:nvSpPr>
          <p:cNvPr id="4175" name="Google Shape;4175;p9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9" name="Shape 4179"/>
        <p:cNvGrpSpPr/>
        <p:nvPr/>
      </p:nvGrpSpPr>
      <p:grpSpPr>
        <a:xfrm>
          <a:off x="0" y="0"/>
          <a:ext cx="0" cy="0"/>
          <a:chOff x="0" y="0"/>
          <a:chExt cx="0" cy="0"/>
        </a:xfrm>
      </p:grpSpPr>
      <p:sp>
        <p:nvSpPr>
          <p:cNvPr id="4180" name="Google Shape;4180;p9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Case Study #1: </a:t>
            </a:r>
            <a:r>
              <a:rPr i="1" lang="en"/>
              <a:t>Analysis B</a:t>
            </a:r>
            <a:endParaRPr i="1"/>
          </a:p>
        </p:txBody>
      </p:sp>
      <p:grpSp>
        <p:nvGrpSpPr>
          <p:cNvPr id="4181" name="Google Shape;4181;p94"/>
          <p:cNvGrpSpPr/>
          <p:nvPr/>
        </p:nvGrpSpPr>
        <p:grpSpPr>
          <a:xfrm>
            <a:off x="3573368" y="1102993"/>
            <a:ext cx="5307593" cy="3553608"/>
            <a:chOff x="268905" y="1017725"/>
            <a:chExt cx="6507594" cy="3855075"/>
          </a:xfrm>
        </p:grpSpPr>
        <p:pic>
          <p:nvPicPr>
            <p:cNvPr id="4182" name="Google Shape;4182;p94"/>
            <p:cNvPicPr preferRelativeResize="0"/>
            <p:nvPr/>
          </p:nvPicPr>
          <p:blipFill>
            <a:blip r:embed="rId3">
              <a:alphaModFix/>
            </a:blip>
            <a:stretch>
              <a:fillRect/>
            </a:stretch>
          </p:blipFill>
          <p:spPr>
            <a:xfrm>
              <a:off x="430950" y="1017725"/>
              <a:ext cx="6345548" cy="3820975"/>
            </a:xfrm>
            <a:prstGeom prst="rect">
              <a:avLst/>
            </a:prstGeom>
            <a:noFill/>
            <a:ln>
              <a:noFill/>
            </a:ln>
          </p:spPr>
        </p:pic>
        <p:sp>
          <p:nvSpPr>
            <p:cNvPr id="4183" name="Google Shape;4183;p94"/>
            <p:cNvSpPr/>
            <p:nvPr/>
          </p:nvSpPr>
          <p:spPr>
            <a:xfrm>
              <a:off x="268905" y="1989375"/>
              <a:ext cx="3094700" cy="2883425"/>
            </a:xfrm>
            <a:custGeom>
              <a:rect b="b" l="l" r="r" t="t"/>
              <a:pathLst>
                <a:path extrusionOk="0" h="115337" w="123788">
                  <a:moveTo>
                    <a:pt x="34133" y="0"/>
                  </a:moveTo>
                  <a:cubicBezTo>
                    <a:pt x="30600" y="6561"/>
                    <a:pt x="26546" y="12886"/>
                    <a:pt x="21890" y="18704"/>
                  </a:cubicBezTo>
                  <a:cubicBezTo>
                    <a:pt x="19014" y="22298"/>
                    <a:pt x="13291" y="23209"/>
                    <a:pt x="11008" y="27206"/>
                  </a:cubicBezTo>
                  <a:cubicBezTo>
                    <a:pt x="8468" y="31653"/>
                    <a:pt x="11767" y="37847"/>
                    <a:pt x="9648" y="42509"/>
                  </a:cubicBezTo>
                  <a:cubicBezTo>
                    <a:pt x="5938" y="50674"/>
                    <a:pt x="-864" y="58760"/>
                    <a:pt x="126" y="67674"/>
                  </a:cubicBezTo>
                  <a:cubicBezTo>
                    <a:pt x="1072" y="76192"/>
                    <a:pt x="3481" y="85234"/>
                    <a:pt x="8968" y="91818"/>
                  </a:cubicBezTo>
                  <a:cubicBezTo>
                    <a:pt x="11607" y="94984"/>
                    <a:pt x="17326" y="94784"/>
                    <a:pt x="19510" y="98280"/>
                  </a:cubicBezTo>
                  <a:cubicBezTo>
                    <a:pt x="23030" y="103913"/>
                    <a:pt x="25004" y="112515"/>
                    <a:pt x="31412" y="114263"/>
                  </a:cubicBezTo>
                  <a:cubicBezTo>
                    <a:pt x="36225" y="115576"/>
                    <a:pt x="41386" y="113923"/>
                    <a:pt x="46375" y="113923"/>
                  </a:cubicBezTo>
                  <a:cubicBezTo>
                    <a:pt x="56134" y="113923"/>
                    <a:pt x="65862" y="115283"/>
                    <a:pt x="75621" y="115283"/>
                  </a:cubicBezTo>
                  <a:cubicBezTo>
                    <a:pt x="86845" y="115283"/>
                    <a:pt x="98098" y="115498"/>
                    <a:pt x="109287" y="114603"/>
                  </a:cubicBezTo>
                  <a:cubicBezTo>
                    <a:pt x="113790" y="114243"/>
                    <a:pt x="119103" y="113802"/>
                    <a:pt x="122210" y="110522"/>
                  </a:cubicBezTo>
                  <a:cubicBezTo>
                    <a:pt x="126795" y="105681"/>
                    <a:pt x="120236" y="96700"/>
                    <a:pt x="116089" y="91478"/>
                  </a:cubicBezTo>
                  <a:cubicBezTo>
                    <a:pt x="108558" y="81995"/>
                    <a:pt x="102207" y="71476"/>
                    <a:pt x="93644" y="62913"/>
                  </a:cubicBezTo>
                  <a:cubicBezTo>
                    <a:pt x="90922" y="60191"/>
                    <a:pt x="92905" y="54991"/>
                    <a:pt x="90924" y="51691"/>
                  </a:cubicBezTo>
                  <a:cubicBezTo>
                    <a:pt x="88317" y="47348"/>
                    <a:pt x="82172" y="46043"/>
                    <a:pt x="79362" y="41829"/>
                  </a:cubicBezTo>
                  <a:cubicBezTo>
                    <a:pt x="77966" y="39735"/>
                    <a:pt x="79405" y="36628"/>
                    <a:pt x="78341" y="34347"/>
                  </a:cubicBezTo>
                  <a:cubicBezTo>
                    <a:pt x="75059" y="27313"/>
                    <a:pt x="75027" y="27293"/>
                    <a:pt x="70860" y="20745"/>
                  </a:cubicBezTo>
                  <a:cubicBezTo>
                    <a:pt x="68011" y="16267"/>
                    <a:pt x="58270" y="20050"/>
                    <a:pt x="55897" y="15303"/>
                  </a:cubicBezTo>
                  <a:cubicBezTo>
                    <a:pt x="54188" y="11882"/>
                    <a:pt x="56034" y="6959"/>
                    <a:pt x="53516" y="4081"/>
                  </a:cubicBezTo>
                  <a:cubicBezTo>
                    <a:pt x="49270" y="-772"/>
                    <a:pt x="40921" y="681"/>
                    <a:pt x="34473" y="681"/>
                  </a:cubicBezTo>
                </a:path>
              </a:pathLst>
            </a:custGeom>
            <a:noFill/>
            <a:ln cap="flat" cmpd="sng" w="9525">
              <a:solidFill>
                <a:schemeClr val="dk2"/>
              </a:solidFill>
              <a:prstDash val="dash"/>
              <a:round/>
              <a:headEnd len="med" w="med" type="none"/>
              <a:tailEnd len="med" w="med" type="none"/>
            </a:ln>
          </p:spPr>
        </p:sp>
        <p:sp>
          <p:nvSpPr>
            <p:cNvPr id="4184" name="Google Shape;4184;p94"/>
            <p:cNvSpPr/>
            <p:nvPr/>
          </p:nvSpPr>
          <p:spPr>
            <a:xfrm>
              <a:off x="2216966" y="2087838"/>
              <a:ext cx="3368475" cy="1106675"/>
            </a:xfrm>
            <a:custGeom>
              <a:rect b="b" l="l" r="r" t="t"/>
              <a:pathLst>
                <a:path extrusionOk="0" h="44267" w="134739">
                  <a:moveTo>
                    <a:pt x="14361" y="2523"/>
                  </a:moveTo>
                  <a:cubicBezTo>
                    <a:pt x="8417" y="5164"/>
                    <a:pt x="8457" y="14235"/>
                    <a:pt x="6880" y="20546"/>
                  </a:cubicBezTo>
                  <a:cubicBezTo>
                    <a:pt x="6063" y="23816"/>
                    <a:pt x="895" y="24758"/>
                    <a:pt x="78" y="28028"/>
                  </a:cubicBezTo>
                  <a:cubicBezTo>
                    <a:pt x="-235" y="29282"/>
                    <a:pt x="2225" y="29494"/>
                    <a:pt x="3139" y="30408"/>
                  </a:cubicBezTo>
                  <a:cubicBezTo>
                    <a:pt x="4985" y="32253"/>
                    <a:pt x="6043" y="34746"/>
                    <a:pt x="7560" y="36869"/>
                  </a:cubicBezTo>
                  <a:cubicBezTo>
                    <a:pt x="9132" y="39069"/>
                    <a:pt x="9280" y="43536"/>
                    <a:pt x="11981" y="43671"/>
                  </a:cubicBezTo>
                  <a:cubicBezTo>
                    <a:pt x="36209" y="44882"/>
                    <a:pt x="60498" y="43747"/>
                    <a:pt x="84755" y="44011"/>
                  </a:cubicBezTo>
                  <a:cubicBezTo>
                    <a:pt x="96321" y="44137"/>
                    <a:pt x="107971" y="44487"/>
                    <a:pt x="119441" y="42991"/>
                  </a:cubicBezTo>
                  <a:cubicBezTo>
                    <a:pt x="124398" y="42344"/>
                    <a:pt x="131631" y="46130"/>
                    <a:pt x="134404" y="41970"/>
                  </a:cubicBezTo>
                  <a:cubicBezTo>
                    <a:pt x="135741" y="39965"/>
                    <a:pt x="131736" y="37724"/>
                    <a:pt x="129643" y="36529"/>
                  </a:cubicBezTo>
                  <a:cubicBezTo>
                    <a:pt x="125684" y="34268"/>
                    <a:pt x="125616" y="27836"/>
                    <a:pt x="121822" y="25307"/>
                  </a:cubicBezTo>
                  <a:cubicBezTo>
                    <a:pt x="117662" y="22534"/>
                    <a:pt x="112012" y="21305"/>
                    <a:pt x="109239" y="17146"/>
                  </a:cubicBezTo>
                  <a:cubicBezTo>
                    <a:pt x="106713" y="13358"/>
                    <a:pt x="108608" y="6748"/>
                    <a:pt x="104819" y="4223"/>
                  </a:cubicBezTo>
                  <a:cubicBezTo>
                    <a:pt x="98782" y="200"/>
                    <a:pt x="90236" y="5249"/>
                    <a:pt x="83054" y="4223"/>
                  </a:cubicBezTo>
                  <a:cubicBezTo>
                    <a:pt x="76990" y="3357"/>
                    <a:pt x="70741" y="4498"/>
                    <a:pt x="64691" y="3543"/>
                  </a:cubicBezTo>
                  <a:cubicBezTo>
                    <a:pt x="55664" y="2118"/>
                    <a:pt x="46607" y="-428"/>
                    <a:pt x="37486" y="142"/>
                  </a:cubicBezTo>
                  <a:cubicBezTo>
                    <a:pt x="29150" y="663"/>
                    <a:pt x="21013" y="3543"/>
                    <a:pt x="12661" y="3543"/>
                  </a:cubicBezTo>
                </a:path>
              </a:pathLst>
            </a:custGeom>
            <a:noFill/>
            <a:ln cap="flat" cmpd="sng" w="19050">
              <a:solidFill>
                <a:srgbClr val="38761D"/>
              </a:solidFill>
              <a:prstDash val="solid"/>
              <a:round/>
              <a:headEnd len="med" w="med" type="none"/>
              <a:tailEnd len="med" w="med" type="none"/>
            </a:ln>
          </p:spPr>
        </p:sp>
        <p:sp>
          <p:nvSpPr>
            <p:cNvPr id="4185" name="Google Shape;4185;p94"/>
            <p:cNvSpPr txBox="1"/>
            <p:nvPr/>
          </p:nvSpPr>
          <p:spPr>
            <a:xfrm>
              <a:off x="493100" y="2048900"/>
              <a:ext cx="331500" cy="32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999999"/>
                  </a:solidFill>
                </a:rPr>
                <a:t>A</a:t>
              </a:r>
              <a:endParaRPr b="1" sz="1600">
                <a:solidFill>
                  <a:srgbClr val="999999"/>
                </a:solidFill>
              </a:endParaRPr>
            </a:p>
          </p:txBody>
        </p:sp>
        <p:sp>
          <p:nvSpPr>
            <p:cNvPr id="4186" name="Google Shape;4186;p94"/>
            <p:cNvSpPr txBox="1"/>
            <p:nvPr/>
          </p:nvSpPr>
          <p:spPr>
            <a:xfrm>
              <a:off x="3679275" y="3084000"/>
              <a:ext cx="331500" cy="32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38761D"/>
                  </a:solidFill>
                </a:rPr>
                <a:t>B</a:t>
              </a:r>
              <a:endParaRPr b="1" sz="1600">
                <a:solidFill>
                  <a:srgbClr val="38761D"/>
                </a:solidFill>
              </a:endParaRPr>
            </a:p>
          </p:txBody>
        </p:sp>
      </p:grpSp>
      <p:graphicFrame>
        <p:nvGraphicFramePr>
          <p:cNvPr id="4187" name="Google Shape;4187;p94"/>
          <p:cNvGraphicFramePr/>
          <p:nvPr/>
        </p:nvGraphicFramePr>
        <p:xfrm>
          <a:off x="636950" y="1921038"/>
          <a:ext cx="3000000" cy="3000000"/>
        </p:xfrm>
        <a:graphic>
          <a:graphicData uri="http://schemas.openxmlformats.org/drawingml/2006/table">
            <a:tbl>
              <a:tblPr>
                <a:noFill/>
                <a:tableStyleId>{52502E9B-0AB7-4456-8EDA-6E149FC0C4DB}</a:tableStyleId>
              </a:tblPr>
              <a:tblGrid>
                <a:gridCol w="382850"/>
                <a:gridCol w="2230350"/>
              </a:tblGrid>
              <a:tr h="351150">
                <a:tc>
                  <a:txBody>
                    <a:bodyPr/>
                    <a:lstStyle/>
                    <a:p>
                      <a:pPr indent="0" lvl="0" marL="0" rtl="0" algn="ctr">
                        <a:spcBef>
                          <a:spcPts val="0"/>
                        </a:spcBef>
                        <a:spcAft>
                          <a:spcPts val="0"/>
                        </a:spcAft>
                        <a:buNone/>
                      </a:pPr>
                      <a:r>
                        <a:rPr b="1" lang="en">
                          <a:solidFill>
                            <a:srgbClr val="274E13"/>
                          </a:solidFill>
                        </a:rPr>
                        <a:t>B </a:t>
                      </a:r>
                      <a:endParaRPr b="1" sz="1600">
                        <a:solidFill>
                          <a:srgbClr val="274E13"/>
                        </a:solidFill>
                      </a:endParaRPr>
                    </a:p>
                  </a:txBody>
                  <a:tcPr marT="91425" marB="91425" marR="91425" marL="91425">
                    <a:lnL cap="flat" cmpd="sng" w="9525">
                      <a:solidFill>
                        <a:srgbClr val="D9EAD3"/>
                      </a:solidFill>
                      <a:prstDash val="solid"/>
                      <a:round/>
                      <a:headEnd len="sm" w="sm" type="none"/>
                      <a:tailEnd len="sm" w="sm" type="none"/>
                    </a:lnL>
                    <a:lnR cap="flat" cmpd="sng" w="9525">
                      <a:solidFill>
                        <a:srgbClr val="D9EAD3"/>
                      </a:solidFill>
                      <a:prstDash val="solid"/>
                      <a:round/>
                      <a:headEnd len="sm" w="sm" type="none"/>
                      <a:tailEnd len="sm" w="sm" type="none"/>
                    </a:lnR>
                    <a:lnT cap="flat" cmpd="sng" w="9525">
                      <a:solidFill>
                        <a:srgbClr val="D9EAD3"/>
                      </a:solidFill>
                      <a:prstDash val="solid"/>
                      <a:round/>
                      <a:headEnd len="sm" w="sm" type="none"/>
                      <a:tailEnd len="sm" w="sm" type="none"/>
                    </a:lnT>
                    <a:lnB cap="flat" cmpd="sng" w="9525">
                      <a:solidFill>
                        <a:srgbClr val="D9EAD3"/>
                      </a:solidFill>
                      <a:prstDash val="solid"/>
                      <a:round/>
                      <a:headEnd len="sm" w="sm" type="none"/>
                      <a:tailEnd len="sm" w="sm" type="none"/>
                    </a:lnB>
                    <a:solidFill>
                      <a:srgbClr val="D9EAD3"/>
                    </a:solidFill>
                  </a:tcPr>
                </a:tc>
                <a:tc>
                  <a:txBody>
                    <a:bodyPr/>
                    <a:lstStyle/>
                    <a:p>
                      <a:pPr indent="0" lvl="0" marL="0" rtl="0" algn="l">
                        <a:spcBef>
                          <a:spcPts val="0"/>
                        </a:spcBef>
                        <a:spcAft>
                          <a:spcPts val="0"/>
                        </a:spcAft>
                        <a:buNone/>
                      </a:pPr>
                      <a:r>
                        <a:rPr lang="en" sz="1200">
                          <a:solidFill>
                            <a:srgbClr val="274E13"/>
                          </a:solidFill>
                        </a:rPr>
                        <a:t>Compare Morning vs Night</a:t>
                      </a:r>
                      <a:endParaRPr sz="1200">
                        <a:solidFill>
                          <a:srgbClr val="274E13"/>
                        </a:solidFill>
                      </a:endParaRPr>
                    </a:p>
                  </a:txBody>
                  <a:tcPr marT="91425" marB="91425" marR="91425" marL="91425">
                    <a:lnL cap="flat" cmpd="sng" w="9525">
                      <a:solidFill>
                        <a:srgbClr val="D9EAD3"/>
                      </a:solidFill>
                      <a:prstDash val="solid"/>
                      <a:round/>
                      <a:headEnd len="sm" w="sm" type="none"/>
                      <a:tailEnd len="sm" w="sm" type="none"/>
                    </a:lnL>
                    <a:lnR cap="flat" cmpd="sng" w="9525">
                      <a:solidFill>
                        <a:srgbClr val="D9EAD3"/>
                      </a:solidFill>
                      <a:prstDash val="solid"/>
                      <a:round/>
                      <a:headEnd len="sm" w="sm" type="none"/>
                      <a:tailEnd len="sm" w="sm" type="none"/>
                    </a:lnR>
                    <a:lnT cap="flat" cmpd="sng" w="9525">
                      <a:solidFill>
                        <a:srgbClr val="D9EAD3"/>
                      </a:solidFill>
                      <a:prstDash val="solid"/>
                      <a:round/>
                      <a:headEnd len="sm" w="sm" type="none"/>
                      <a:tailEnd len="sm" w="sm" type="none"/>
                    </a:lnT>
                    <a:lnB cap="flat" cmpd="sng" w="9525">
                      <a:solidFill>
                        <a:srgbClr val="D9EAD3"/>
                      </a:solidFill>
                      <a:prstDash val="solid"/>
                      <a:round/>
                      <a:headEnd len="sm" w="sm" type="none"/>
                      <a:tailEnd len="sm" w="sm" type="none"/>
                    </a:lnB>
                    <a:solidFill>
                      <a:srgbClr val="D9EAD3"/>
                    </a:solidFill>
                  </a:tcPr>
                </a:tc>
              </a:tr>
              <a:tr h="381000">
                <a:tc gridSpan="2">
                  <a:txBody>
                    <a:bodyPr/>
                    <a:lstStyle/>
                    <a:p>
                      <a:pPr indent="-298450" lvl="0" marL="457200" rtl="0" algn="l">
                        <a:lnSpc>
                          <a:spcPct val="115000"/>
                        </a:lnSpc>
                        <a:spcBef>
                          <a:spcPts val="0"/>
                        </a:spcBef>
                        <a:spcAft>
                          <a:spcPts val="0"/>
                        </a:spcAft>
                        <a:buSzPts val="1100"/>
                        <a:buChar char="●"/>
                      </a:pPr>
                      <a:r>
                        <a:rPr lang="en" sz="1200"/>
                        <a:t>No significant difference for percentage of sessions that contain full purchasing funnel</a:t>
                      </a:r>
                      <a:endParaRPr sz="1200"/>
                    </a:p>
                    <a:p>
                      <a:pPr indent="-304800" lvl="0" marL="457200" rtl="0" algn="l">
                        <a:lnSpc>
                          <a:spcPct val="115000"/>
                        </a:lnSpc>
                        <a:spcBef>
                          <a:spcPts val="0"/>
                        </a:spcBef>
                        <a:spcAft>
                          <a:spcPts val="0"/>
                        </a:spcAft>
                        <a:buSzPts val="1200"/>
                        <a:buChar char="●"/>
                      </a:pPr>
                      <a:r>
                        <a:rPr lang="en" sz="1200"/>
                        <a:t>No significant difference for number of actions</a:t>
                      </a:r>
                      <a:endParaRPr sz="1200"/>
                    </a:p>
                  </a:txBody>
                  <a:tcPr marT="91425" marB="91425" marR="91425" marL="91425">
                    <a:lnL cap="flat" cmpd="sng" w="9525">
                      <a:solidFill>
                        <a:srgbClr val="D9EAD3"/>
                      </a:solidFill>
                      <a:prstDash val="solid"/>
                      <a:round/>
                      <a:headEnd len="sm" w="sm" type="none"/>
                      <a:tailEnd len="sm" w="sm" type="none"/>
                    </a:lnL>
                    <a:lnR cap="flat" cmpd="sng" w="9525">
                      <a:solidFill>
                        <a:srgbClr val="D9EAD3"/>
                      </a:solidFill>
                      <a:prstDash val="solid"/>
                      <a:round/>
                      <a:headEnd len="sm" w="sm" type="none"/>
                      <a:tailEnd len="sm" w="sm" type="none"/>
                    </a:lnR>
                    <a:lnT cap="flat" cmpd="sng" w="9525">
                      <a:solidFill>
                        <a:srgbClr val="D9EAD3"/>
                      </a:solidFill>
                      <a:prstDash val="solid"/>
                      <a:round/>
                      <a:headEnd len="sm" w="sm" type="none"/>
                      <a:tailEnd len="sm" w="sm" type="none"/>
                    </a:lnT>
                    <a:lnB cap="flat" cmpd="sng" w="9525">
                      <a:solidFill>
                        <a:srgbClr val="D9EAD3"/>
                      </a:solidFill>
                      <a:prstDash val="solid"/>
                      <a:round/>
                      <a:headEnd len="sm" w="sm" type="none"/>
                      <a:tailEnd len="sm" w="sm" type="none"/>
                    </a:lnB>
                  </a:tcPr>
                </a:tc>
                <a:tc hMerge="1"/>
              </a:tr>
            </a:tbl>
          </a:graphicData>
        </a:graphic>
      </p:graphicFrame>
      <p:sp>
        <p:nvSpPr>
          <p:cNvPr id="4188" name="Google Shape;4188;p9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2" name="Shape 4192"/>
        <p:cNvGrpSpPr/>
        <p:nvPr/>
      </p:nvGrpSpPr>
      <p:grpSpPr>
        <a:xfrm>
          <a:off x="0" y="0"/>
          <a:ext cx="0" cy="0"/>
          <a:chOff x="0" y="0"/>
          <a:chExt cx="0" cy="0"/>
        </a:xfrm>
      </p:grpSpPr>
      <p:sp>
        <p:nvSpPr>
          <p:cNvPr id="4193" name="Google Shape;4193;p9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Case Study #1: </a:t>
            </a:r>
            <a:r>
              <a:rPr i="1" lang="en"/>
              <a:t>Analysis C</a:t>
            </a:r>
            <a:endParaRPr i="1"/>
          </a:p>
        </p:txBody>
      </p:sp>
      <p:grpSp>
        <p:nvGrpSpPr>
          <p:cNvPr id="4194" name="Google Shape;4194;p95"/>
          <p:cNvGrpSpPr/>
          <p:nvPr/>
        </p:nvGrpSpPr>
        <p:grpSpPr>
          <a:xfrm>
            <a:off x="3573377" y="1102993"/>
            <a:ext cx="5307593" cy="3553608"/>
            <a:chOff x="268905" y="1017725"/>
            <a:chExt cx="6507594" cy="3855075"/>
          </a:xfrm>
        </p:grpSpPr>
        <p:pic>
          <p:nvPicPr>
            <p:cNvPr id="4195" name="Google Shape;4195;p95"/>
            <p:cNvPicPr preferRelativeResize="0"/>
            <p:nvPr/>
          </p:nvPicPr>
          <p:blipFill>
            <a:blip r:embed="rId3">
              <a:alphaModFix/>
            </a:blip>
            <a:stretch>
              <a:fillRect/>
            </a:stretch>
          </p:blipFill>
          <p:spPr>
            <a:xfrm>
              <a:off x="430950" y="1017725"/>
              <a:ext cx="6345548" cy="3820975"/>
            </a:xfrm>
            <a:prstGeom prst="rect">
              <a:avLst/>
            </a:prstGeom>
            <a:noFill/>
            <a:ln>
              <a:noFill/>
            </a:ln>
          </p:spPr>
        </p:pic>
        <p:sp>
          <p:nvSpPr>
            <p:cNvPr id="4196" name="Google Shape;4196;p95"/>
            <p:cNvSpPr/>
            <p:nvPr/>
          </p:nvSpPr>
          <p:spPr>
            <a:xfrm>
              <a:off x="268905" y="1989375"/>
              <a:ext cx="3094700" cy="2883425"/>
            </a:xfrm>
            <a:custGeom>
              <a:rect b="b" l="l" r="r" t="t"/>
              <a:pathLst>
                <a:path extrusionOk="0" h="115337" w="123788">
                  <a:moveTo>
                    <a:pt x="34133" y="0"/>
                  </a:moveTo>
                  <a:cubicBezTo>
                    <a:pt x="30600" y="6561"/>
                    <a:pt x="26546" y="12886"/>
                    <a:pt x="21890" y="18704"/>
                  </a:cubicBezTo>
                  <a:cubicBezTo>
                    <a:pt x="19014" y="22298"/>
                    <a:pt x="13291" y="23209"/>
                    <a:pt x="11008" y="27206"/>
                  </a:cubicBezTo>
                  <a:cubicBezTo>
                    <a:pt x="8468" y="31653"/>
                    <a:pt x="11767" y="37847"/>
                    <a:pt x="9648" y="42509"/>
                  </a:cubicBezTo>
                  <a:cubicBezTo>
                    <a:pt x="5938" y="50674"/>
                    <a:pt x="-864" y="58760"/>
                    <a:pt x="126" y="67674"/>
                  </a:cubicBezTo>
                  <a:cubicBezTo>
                    <a:pt x="1072" y="76192"/>
                    <a:pt x="3481" y="85234"/>
                    <a:pt x="8968" y="91818"/>
                  </a:cubicBezTo>
                  <a:cubicBezTo>
                    <a:pt x="11607" y="94984"/>
                    <a:pt x="17326" y="94784"/>
                    <a:pt x="19510" y="98280"/>
                  </a:cubicBezTo>
                  <a:cubicBezTo>
                    <a:pt x="23030" y="103913"/>
                    <a:pt x="25004" y="112515"/>
                    <a:pt x="31412" y="114263"/>
                  </a:cubicBezTo>
                  <a:cubicBezTo>
                    <a:pt x="36225" y="115576"/>
                    <a:pt x="41386" y="113923"/>
                    <a:pt x="46375" y="113923"/>
                  </a:cubicBezTo>
                  <a:cubicBezTo>
                    <a:pt x="56134" y="113923"/>
                    <a:pt x="65862" y="115283"/>
                    <a:pt x="75621" y="115283"/>
                  </a:cubicBezTo>
                  <a:cubicBezTo>
                    <a:pt x="86845" y="115283"/>
                    <a:pt x="98098" y="115498"/>
                    <a:pt x="109287" y="114603"/>
                  </a:cubicBezTo>
                  <a:cubicBezTo>
                    <a:pt x="113790" y="114243"/>
                    <a:pt x="119103" y="113802"/>
                    <a:pt x="122210" y="110522"/>
                  </a:cubicBezTo>
                  <a:cubicBezTo>
                    <a:pt x="126795" y="105681"/>
                    <a:pt x="120236" y="96700"/>
                    <a:pt x="116089" y="91478"/>
                  </a:cubicBezTo>
                  <a:cubicBezTo>
                    <a:pt x="108558" y="81995"/>
                    <a:pt x="102207" y="71476"/>
                    <a:pt x="93644" y="62913"/>
                  </a:cubicBezTo>
                  <a:cubicBezTo>
                    <a:pt x="90922" y="60191"/>
                    <a:pt x="92905" y="54991"/>
                    <a:pt x="90924" y="51691"/>
                  </a:cubicBezTo>
                  <a:cubicBezTo>
                    <a:pt x="88317" y="47348"/>
                    <a:pt x="82172" y="46043"/>
                    <a:pt x="79362" y="41829"/>
                  </a:cubicBezTo>
                  <a:cubicBezTo>
                    <a:pt x="77966" y="39735"/>
                    <a:pt x="79405" y="36628"/>
                    <a:pt x="78341" y="34347"/>
                  </a:cubicBezTo>
                  <a:cubicBezTo>
                    <a:pt x="75059" y="27313"/>
                    <a:pt x="75027" y="27293"/>
                    <a:pt x="70860" y="20745"/>
                  </a:cubicBezTo>
                  <a:cubicBezTo>
                    <a:pt x="68011" y="16267"/>
                    <a:pt x="58270" y="20050"/>
                    <a:pt x="55897" y="15303"/>
                  </a:cubicBezTo>
                  <a:cubicBezTo>
                    <a:pt x="54188" y="11882"/>
                    <a:pt x="56034" y="6959"/>
                    <a:pt x="53516" y="4081"/>
                  </a:cubicBezTo>
                  <a:cubicBezTo>
                    <a:pt x="49270" y="-772"/>
                    <a:pt x="40921" y="681"/>
                    <a:pt x="34473" y="681"/>
                  </a:cubicBezTo>
                </a:path>
              </a:pathLst>
            </a:custGeom>
            <a:noFill/>
            <a:ln cap="flat" cmpd="sng" w="9525">
              <a:solidFill>
                <a:schemeClr val="dk2"/>
              </a:solidFill>
              <a:prstDash val="dash"/>
              <a:round/>
              <a:headEnd len="med" w="med" type="none"/>
              <a:tailEnd len="med" w="med" type="none"/>
            </a:ln>
          </p:spPr>
        </p:sp>
        <p:sp>
          <p:nvSpPr>
            <p:cNvPr id="4197" name="Google Shape;4197;p95"/>
            <p:cNvSpPr/>
            <p:nvPr/>
          </p:nvSpPr>
          <p:spPr>
            <a:xfrm>
              <a:off x="2216966" y="2087838"/>
              <a:ext cx="3368475" cy="1106675"/>
            </a:xfrm>
            <a:custGeom>
              <a:rect b="b" l="l" r="r" t="t"/>
              <a:pathLst>
                <a:path extrusionOk="0" h="44267" w="134739">
                  <a:moveTo>
                    <a:pt x="14361" y="2523"/>
                  </a:moveTo>
                  <a:cubicBezTo>
                    <a:pt x="8417" y="5164"/>
                    <a:pt x="8457" y="14235"/>
                    <a:pt x="6880" y="20546"/>
                  </a:cubicBezTo>
                  <a:cubicBezTo>
                    <a:pt x="6063" y="23816"/>
                    <a:pt x="895" y="24758"/>
                    <a:pt x="78" y="28028"/>
                  </a:cubicBezTo>
                  <a:cubicBezTo>
                    <a:pt x="-235" y="29282"/>
                    <a:pt x="2225" y="29494"/>
                    <a:pt x="3139" y="30408"/>
                  </a:cubicBezTo>
                  <a:cubicBezTo>
                    <a:pt x="4985" y="32253"/>
                    <a:pt x="6043" y="34746"/>
                    <a:pt x="7560" y="36869"/>
                  </a:cubicBezTo>
                  <a:cubicBezTo>
                    <a:pt x="9132" y="39069"/>
                    <a:pt x="9280" y="43536"/>
                    <a:pt x="11981" y="43671"/>
                  </a:cubicBezTo>
                  <a:cubicBezTo>
                    <a:pt x="36209" y="44882"/>
                    <a:pt x="60498" y="43747"/>
                    <a:pt x="84755" y="44011"/>
                  </a:cubicBezTo>
                  <a:cubicBezTo>
                    <a:pt x="96321" y="44137"/>
                    <a:pt x="107971" y="44487"/>
                    <a:pt x="119441" y="42991"/>
                  </a:cubicBezTo>
                  <a:cubicBezTo>
                    <a:pt x="124398" y="42344"/>
                    <a:pt x="131631" y="46130"/>
                    <a:pt x="134404" y="41970"/>
                  </a:cubicBezTo>
                  <a:cubicBezTo>
                    <a:pt x="135741" y="39965"/>
                    <a:pt x="131736" y="37724"/>
                    <a:pt x="129643" y="36529"/>
                  </a:cubicBezTo>
                  <a:cubicBezTo>
                    <a:pt x="125684" y="34268"/>
                    <a:pt x="125616" y="27836"/>
                    <a:pt x="121822" y="25307"/>
                  </a:cubicBezTo>
                  <a:cubicBezTo>
                    <a:pt x="117662" y="22534"/>
                    <a:pt x="112012" y="21305"/>
                    <a:pt x="109239" y="17146"/>
                  </a:cubicBezTo>
                  <a:cubicBezTo>
                    <a:pt x="106713" y="13358"/>
                    <a:pt x="108608" y="6748"/>
                    <a:pt x="104819" y="4223"/>
                  </a:cubicBezTo>
                  <a:cubicBezTo>
                    <a:pt x="98782" y="200"/>
                    <a:pt x="90236" y="5249"/>
                    <a:pt x="83054" y="4223"/>
                  </a:cubicBezTo>
                  <a:cubicBezTo>
                    <a:pt x="76990" y="3357"/>
                    <a:pt x="70741" y="4498"/>
                    <a:pt x="64691" y="3543"/>
                  </a:cubicBezTo>
                  <a:cubicBezTo>
                    <a:pt x="55664" y="2118"/>
                    <a:pt x="46607" y="-428"/>
                    <a:pt x="37486" y="142"/>
                  </a:cubicBezTo>
                  <a:cubicBezTo>
                    <a:pt x="29150" y="663"/>
                    <a:pt x="21013" y="3543"/>
                    <a:pt x="12661" y="3543"/>
                  </a:cubicBezTo>
                </a:path>
              </a:pathLst>
            </a:custGeom>
            <a:noFill/>
            <a:ln cap="flat" cmpd="sng" w="9525">
              <a:solidFill>
                <a:schemeClr val="dk2"/>
              </a:solidFill>
              <a:prstDash val="dash"/>
              <a:round/>
              <a:headEnd len="med" w="med" type="none"/>
              <a:tailEnd len="med" w="med" type="none"/>
            </a:ln>
          </p:spPr>
        </p:sp>
        <p:sp>
          <p:nvSpPr>
            <p:cNvPr id="4198" name="Google Shape;4198;p95"/>
            <p:cNvSpPr/>
            <p:nvPr/>
          </p:nvSpPr>
          <p:spPr>
            <a:xfrm>
              <a:off x="4913950" y="2033937"/>
              <a:ext cx="1052875" cy="642650"/>
            </a:xfrm>
            <a:custGeom>
              <a:rect b="b" l="l" r="r" t="t"/>
              <a:pathLst>
                <a:path extrusionOk="0" h="25706" w="42115">
                  <a:moveTo>
                    <a:pt x="0" y="3660"/>
                  </a:moveTo>
                  <a:cubicBezTo>
                    <a:pt x="0" y="9723"/>
                    <a:pt x="1038" y="17952"/>
                    <a:pt x="6461" y="20663"/>
                  </a:cubicBezTo>
                  <a:cubicBezTo>
                    <a:pt x="10726" y="22795"/>
                    <a:pt x="15584" y="23454"/>
                    <a:pt x="20064" y="25084"/>
                  </a:cubicBezTo>
                  <a:cubicBezTo>
                    <a:pt x="28160" y="28030"/>
                    <a:pt x="39738" y="19499"/>
                    <a:pt x="41828" y="11141"/>
                  </a:cubicBezTo>
                  <a:cubicBezTo>
                    <a:pt x="45254" y="-2563"/>
                    <a:pt x="12634" y="-1977"/>
                    <a:pt x="0" y="4340"/>
                  </a:cubicBezTo>
                </a:path>
              </a:pathLst>
            </a:custGeom>
            <a:noFill/>
            <a:ln cap="flat" cmpd="sng" w="19050">
              <a:solidFill>
                <a:srgbClr val="38761D"/>
              </a:solidFill>
              <a:prstDash val="solid"/>
              <a:round/>
              <a:headEnd len="med" w="med" type="none"/>
              <a:tailEnd len="med" w="med" type="none"/>
            </a:ln>
          </p:spPr>
        </p:sp>
        <p:sp>
          <p:nvSpPr>
            <p:cNvPr id="4199" name="Google Shape;4199;p95"/>
            <p:cNvSpPr txBox="1"/>
            <p:nvPr/>
          </p:nvSpPr>
          <p:spPr>
            <a:xfrm>
              <a:off x="493100" y="2048900"/>
              <a:ext cx="331500" cy="32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999999"/>
                  </a:solidFill>
                </a:rPr>
                <a:t>A</a:t>
              </a:r>
              <a:endParaRPr b="1" sz="1600">
                <a:solidFill>
                  <a:srgbClr val="999999"/>
                </a:solidFill>
              </a:endParaRPr>
            </a:p>
          </p:txBody>
        </p:sp>
        <p:sp>
          <p:nvSpPr>
            <p:cNvPr id="4200" name="Google Shape;4200;p95"/>
            <p:cNvSpPr txBox="1"/>
            <p:nvPr/>
          </p:nvSpPr>
          <p:spPr>
            <a:xfrm>
              <a:off x="3679275" y="3084000"/>
              <a:ext cx="331500" cy="32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999999"/>
                  </a:solidFill>
                </a:rPr>
                <a:t>B</a:t>
              </a:r>
              <a:endParaRPr b="1" sz="1600">
                <a:solidFill>
                  <a:srgbClr val="999999"/>
                </a:solidFill>
              </a:endParaRPr>
            </a:p>
          </p:txBody>
        </p:sp>
        <p:sp>
          <p:nvSpPr>
            <p:cNvPr id="4201" name="Google Shape;4201;p95"/>
            <p:cNvSpPr txBox="1"/>
            <p:nvPr/>
          </p:nvSpPr>
          <p:spPr>
            <a:xfrm>
              <a:off x="5473800" y="2479638"/>
              <a:ext cx="331500" cy="32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38761D"/>
                  </a:solidFill>
                </a:rPr>
                <a:t>C</a:t>
              </a:r>
              <a:endParaRPr b="1" sz="1600">
                <a:solidFill>
                  <a:srgbClr val="38761D"/>
                </a:solidFill>
              </a:endParaRPr>
            </a:p>
          </p:txBody>
        </p:sp>
      </p:grpSp>
      <p:graphicFrame>
        <p:nvGraphicFramePr>
          <p:cNvPr id="4202" name="Google Shape;4202;p95"/>
          <p:cNvGraphicFramePr/>
          <p:nvPr/>
        </p:nvGraphicFramePr>
        <p:xfrm>
          <a:off x="636950" y="1889913"/>
          <a:ext cx="3000000" cy="3000000"/>
        </p:xfrm>
        <a:graphic>
          <a:graphicData uri="http://schemas.openxmlformats.org/drawingml/2006/table">
            <a:tbl>
              <a:tblPr>
                <a:noFill/>
                <a:tableStyleId>{52502E9B-0AB7-4456-8EDA-6E149FC0C4DB}</a:tableStyleId>
              </a:tblPr>
              <a:tblGrid>
                <a:gridCol w="392600"/>
                <a:gridCol w="2220600"/>
              </a:tblGrid>
              <a:tr h="351150">
                <a:tc>
                  <a:txBody>
                    <a:bodyPr/>
                    <a:lstStyle/>
                    <a:p>
                      <a:pPr indent="0" lvl="0" marL="0" rtl="0" algn="ctr">
                        <a:spcBef>
                          <a:spcPts val="0"/>
                        </a:spcBef>
                        <a:spcAft>
                          <a:spcPts val="0"/>
                        </a:spcAft>
                        <a:buNone/>
                      </a:pPr>
                      <a:r>
                        <a:rPr b="1" lang="en">
                          <a:solidFill>
                            <a:srgbClr val="274E13"/>
                          </a:solidFill>
                        </a:rPr>
                        <a:t>C </a:t>
                      </a:r>
                      <a:endParaRPr b="1">
                        <a:solidFill>
                          <a:srgbClr val="274E13"/>
                        </a:solidFill>
                      </a:endParaRPr>
                    </a:p>
                  </a:txBody>
                  <a:tcPr marT="91425" marB="91425" marR="91425" marL="91425">
                    <a:lnL cap="flat" cmpd="sng" w="9525">
                      <a:solidFill>
                        <a:srgbClr val="D9EAD3"/>
                      </a:solidFill>
                      <a:prstDash val="solid"/>
                      <a:round/>
                      <a:headEnd len="sm" w="sm" type="none"/>
                      <a:tailEnd len="sm" w="sm" type="none"/>
                    </a:lnL>
                    <a:lnR cap="flat" cmpd="sng" w="9525">
                      <a:solidFill>
                        <a:srgbClr val="D9EAD3"/>
                      </a:solidFill>
                      <a:prstDash val="solid"/>
                      <a:round/>
                      <a:headEnd len="sm" w="sm" type="none"/>
                      <a:tailEnd len="sm" w="sm" type="none"/>
                    </a:lnR>
                    <a:lnT cap="flat" cmpd="sng" w="9525">
                      <a:solidFill>
                        <a:srgbClr val="D9EAD3"/>
                      </a:solidFill>
                      <a:prstDash val="solid"/>
                      <a:round/>
                      <a:headEnd len="sm" w="sm" type="none"/>
                      <a:tailEnd len="sm" w="sm" type="none"/>
                    </a:lnT>
                    <a:lnB cap="flat" cmpd="sng" w="9525">
                      <a:solidFill>
                        <a:srgbClr val="D9EAD3"/>
                      </a:solidFill>
                      <a:prstDash val="solid"/>
                      <a:round/>
                      <a:headEnd len="sm" w="sm" type="none"/>
                      <a:tailEnd len="sm" w="sm" type="none"/>
                    </a:lnB>
                    <a:solidFill>
                      <a:srgbClr val="D9EAD3"/>
                    </a:solidFill>
                  </a:tcPr>
                </a:tc>
                <a:tc>
                  <a:txBody>
                    <a:bodyPr/>
                    <a:lstStyle/>
                    <a:p>
                      <a:pPr indent="0" lvl="0" marL="0" rtl="0" algn="ctr">
                        <a:spcBef>
                          <a:spcPts val="0"/>
                        </a:spcBef>
                        <a:spcAft>
                          <a:spcPts val="0"/>
                        </a:spcAft>
                        <a:buNone/>
                      </a:pPr>
                      <a:r>
                        <a:rPr lang="en" sz="1200">
                          <a:solidFill>
                            <a:srgbClr val="274E13"/>
                          </a:solidFill>
                        </a:rPr>
                        <a:t>Analyze add and remove from cart behavior</a:t>
                      </a:r>
                      <a:endParaRPr sz="1200">
                        <a:solidFill>
                          <a:srgbClr val="274E13"/>
                        </a:solidFill>
                      </a:endParaRPr>
                    </a:p>
                  </a:txBody>
                  <a:tcPr marT="91425" marB="91425" marR="91425" marL="91425">
                    <a:lnL cap="flat" cmpd="sng" w="9525">
                      <a:solidFill>
                        <a:srgbClr val="D9EAD3"/>
                      </a:solidFill>
                      <a:prstDash val="solid"/>
                      <a:round/>
                      <a:headEnd len="sm" w="sm" type="none"/>
                      <a:tailEnd len="sm" w="sm" type="none"/>
                    </a:lnL>
                    <a:lnR cap="flat" cmpd="sng" w="9525">
                      <a:solidFill>
                        <a:srgbClr val="D9EAD3"/>
                      </a:solidFill>
                      <a:prstDash val="solid"/>
                      <a:round/>
                      <a:headEnd len="sm" w="sm" type="none"/>
                      <a:tailEnd len="sm" w="sm" type="none"/>
                    </a:lnR>
                    <a:lnT cap="flat" cmpd="sng" w="9525">
                      <a:solidFill>
                        <a:srgbClr val="D9EAD3"/>
                      </a:solidFill>
                      <a:prstDash val="solid"/>
                      <a:round/>
                      <a:headEnd len="sm" w="sm" type="none"/>
                      <a:tailEnd len="sm" w="sm" type="none"/>
                    </a:lnT>
                    <a:lnB cap="flat" cmpd="sng" w="9525">
                      <a:solidFill>
                        <a:srgbClr val="D9EAD3"/>
                      </a:solidFill>
                      <a:prstDash val="solid"/>
                      <a:round/>
                      <a:headEnd len="sm" w="sm" type="none"/>
                      <a:tailEnd len="sm" w="sm" type="none"/>
                    </a:lnB>
                    <a:solidFill>
                      <a:srgbClr val="D9EAD3"/>
                    </a:solidFill>
                  </a:tcPr>
                </a:tc>
              </a:tr>
              <a:tr h="381000">
                <a:tc gridSpan="2">
                  <a:txBody>
                    <a:bodyPr/>
                    <a:lstStyle/>
                    <a:p>
                      <a:pPr indent="-298450" lvl="0" marL="457200" rtl="0" algn="l">
                        <a:lnSpc>
                          <a:spcPct val="115000"/>
                        </a:lnSpc>
                        <a:spcBef>
                          <a:spcPts val="0"/>
                        </a:spcBef>
                        <a:spcAft>
                          <a:spcPts val="0"/>
                        </a:spcAft>
                        <a:buSzPts val="1100"/>
                        <a:buChar char="●"/>
                      </a:pPr>
                      <a:r>
                        <a:rPr lang="en" sz="1200"/>
                        <a:t>No insight for add to cart behavior</a:t>
                      </a:r>
                      <a:endParaRPr sz="1200"/>
                    </a:p>
                    <a:p>
                      <a:pPr indent="-298450" lvl="0" marL="457200" rtl="0" algn="l">
                        <a:lnSpc>
                          <a:spcPct val="115000"/>
                        </a:lnSpc>
                        <a:spcBef>
                          <a:spcPts val="0"/>
                        </a:spcBef>
                        <a:spcAft>
                          <a:spcPts val="0"/>
                        </a:spcAft>
                        <a:buSzPts val="1100"/>
                        <a:buChar char="●"/>
                      </a:pPr>
                      <a:r>
                        <a:rPr lang="en" sz="1200"/>
                        <a:t>30% of users who removed from cart exited the session and most likely did not come back</a:t>
                      </a:r>
                      <a:endParaRPr sz="1100"/>
                    </a:p>
                  </a:txBody>
                  <a:tcPr marT="91425" marB="91425" marR="91425" marL="91425">
                    <a:lnL cap="flat" cmpd="sng" w="9525">
                      <a:solidFill>
                        <a:srgbClr val="D9EAD3"/>
                      </a:solidFill>
                      <a:prstDash val="solid"/>
                      <a:round/>
                      <a:headEnd len="sm" w="sm" type="none"/>
                      <a:tailEnd len="sm" w="sm" type="none"/>
                    </a:lnL>
                    <a:lnR cap="flat" cmpd="sng" w="9525">
                      <a:solidFill>
                        <a:srgbClr val="D9EAD3"/>
                      </a:solidFill>
                      <a:prstDash val="solid"/>
                      <a:round/>
                      <a:headEnd len="sm" w="sm" type="none"/>
                      <a:tailEnd len="sm" w="sm" type="none"/>
                    </a:lnR>
                    <a:lnT cap="flat" cmpd="sng" w="9525">
                      <a:solidFill>
                        <a:srgbClr val="D9EAD3"/>
                      </a:solidFill>
                      <a:prstDash val="solid"/>
                      <a:round/>
                      <a:headEnd len="sm" w="sm" type="none"/>
                      <a:tailEnd len="sm" w="sm" type="none"/>
                    </a:lnT>
                    <a:lnB cap="flat" cmpd="sng" w="9525">
                      <a:solidFill>
                        <a:srgbClr val="D9EAD3"/>
                      </a:solidFill>
                      <a:prstDash val="solid"/>
                      <a:round/>
                      <a:headEnd len="sm" w="sm" type="none"/>
                      <a:tailEnd len="sm" w="sm" type="none"/>
                    </a:lnB>
                  </a:tcPr>
                </a:tc>
                <a:tc hMerge="1"/>
              </a:tr>
            </a:tbl>
          </a:graphicData>
        </a:graphic>
      </p:graphicFrame>
      <p:sp>
        <p:nvSpPr>
          <p:cNvPr id="4203" name="Google Shape;4203;p9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7" name="Shape 4207"/>
        <p:cNvGrpSpPr/>
        <p:nvPr/>
      </p:nvGrpSpPr>
      <p:grpSpPr>
        <a:xfrm>
          <a:off x="0" y="0"/>
          <a:ext cx="0" cy="0"/>
          <a:chOff x="0" y="0"/>
          <a:chExt cx="0" cy="0"/>
        </a:xfrm>
      </p:grpSpPr>
      <p:sp>
        <p:nvSpPr>
          <p:cNvPr id="4208" name="Google Shape;4208;p9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Case Study #1: </a:t>
            </a:r>
            <a:r>
              <a:rPr i="1" lang="en"/>
              <a:t>Analysis D</a:t>
            </a:r>
            <a:endParaRPr i="1"/>
          </a:p>
        </p:txBody>
      </p:sp>
      <p:grpSp>
        <p:nvGrpSpPr>
          <p:cNvPr id="4209" name="Google Shape;4209;p96"/>
          <p:cNvGrpSpPr/>
          <p:nvPr/>
        </p:nvGrpSpPr>
        <p:grpSpPr>
          <a:xfrm>
            <a:off x="3573374" y="1102997"/>
            <a:ext cx="5511684" cy="3560225"/>
            <a:chOff x="268905" y="1017725"/>
            <a:chExt cx="6756171" cy="3862254"/>
          </a:xfrm>
        </p:grpSpPr>
        <p:pic>
          <p:nvPicPr>
            <p:cNvPr id="4210" name="Google Shape;4210;p96"/>
            <p:cNvPicPr preferRelativeResize="0"/>
            <p:nvPr/>
          </p:nvPicPr>
          <p:blipFill>
            <a:blip r:embed="rId3">
              <a:alphaModFix/>
            </a:blip>
            <a:stretch>
              <a:fillRect/>
            </a:stretch>
          </p:blipFill>
          <p:spPr>
            <a:xfrm>
              <a:off x="430950" y="1017725"/>
              <a:ext cx="6345548" cy="3820975"/>
            </a:xfrm>
            <a:prstGeom prst="rect">
              <a:avLst/>
            </a:prstGeom>
            <a:noFill/>
            <a:ln>
              <a:noFill/>
            </a:ln>
          </p:spPr>
        </p:pic>
        <p:sp>
          <p:nvSpPr>
            <p:cNvPr id="4211" name="Google Shape;4211;p96"/>
            <p:cNvSpPr/>
            <p:nvPr/>
          </p:nvSpPr>
          <p:spPr>
            <a:xfrm>
              <a:off x="268905" y="1989375"/>
              <a:ext cx="3094700" cy="2883425"/>
            </a:xfrm>
            <a:custGeom>
              <a:rect b="b" l="l" r="r" t="t"/>
              <a:pathLst>
                <a:path extrusionOk="0" h="115337" w="123788">
                  <a:moveTo>
                    <a:pt x="34133" y="0"/>
                  </a:moveTo>
                  <a:cubicBezTo>
                    <a:pt x="30600" y="6561"/>
                    <a:pt x="26546" y="12886"/>
                    <a:pt x="21890" y="18704"/>
                  </a:cubicBezTo>
                  <a:cubicBezTo>
                    <a:pt x="19014" y="22298"/>
                    <a:pt x="13291" y="23209"/>
                    <a:pt x="11008" y="27206"/>
                  </a:cubicBezTo>
                  <a:cubicBezTo>
                    <a:pt x="8468" y="31653"/>
                    <a:pt x="11767" y="37847"/>
                    <a:pt x="9648" y="42509"/>
                  </a:cubicBezTo>
                  <a:cubicBezTo>
                    <a:pt x="5938" y="50674"/>
                    <a:pt x="-864" y="58760"/>
                    <a:pt x="126" y="67674"/>
                  </a:cubicBezTo>
                  <a:cubicBezTo>
                    <a:pt x="1072" y="76192"/>
                    <a:pt x="3481" y="85234"/>
                    <a:pt x="8968" y="91818"/>
                  </a:cubicBezTo>
                  <a:cubicBezTo>
                    <a:pt x="11607" y="94984"/>
                    <a:pt x="17326" y="94784"/>
                    <a:pt x="19510" y="98280"/>
                  </a:cubicBezTo>
                  <a:cubicBezTo>
                    <a:pt x="23030" y="103913"/>
                    <a:pt x="25004" y="112515"/>
                    <a:pt x="31412" y="114263"/>
                  </a:cubicBezTo>
                  <a:cubicBezTo>
                    <a:pt x="36225" y="115576"/>
                    <a:pt x="41386" y="113923"/>
                    <a:pt x="46375" y="113923"/>
                  </a:cubicBezTo>
                  <a:cubicBezTo>
                    <a:pt x="56134" y="113923"/>
                    <a:pt x="65862" y="115283"/>
                    <a:pt x="75621" y="115283"/>
                  </a:cubicBezTo>
                  <a:cubicBezTo>
                    <a:pt x="86845" y="115283"/>
                    <a:pt x="98098" y="115498"/>
                    <a:pt x="109287" y="114603"/>
                  </a:cubicBezTo>
                  <a:cubicBezTo>
                    <a:pt x="113790" y="114243"/>
                    <a:pt x="119103" y="113802"/>
                    <a:pt x="122210" y="110522"/>
                  </a:cubicBezTo>
                  <a:cubicBezTo>
                    <a:pt x="126795" y="105681"/>
                    <a:pt x="120236" y="96700"/>
                    <a:pt x="116089" y="91478"/>
                  </a:cubicBezTo>
                  <a:cubicBezTo>
                    <a:pt x="108558" y="81995"/>
                    <a:pt x="102207" y="71476"/>
                    <a:pt x="93644" y="62913"/>
                  </a:cubicBezTo>
                  <a:cubicBezTo>
                    <a:pt x="90922" y="60191"/>
                    <a:pt x="92905" y="54991"/>
                    <a:pt x="90924" y="51691"/>
                  </a:cubicBezTo>
                  <a:cubicBezTo>
                    <a:pt x="88317" y="47348"/>
                    <a:pt x="82172" y="46043"/>
                    <a:pt x="79362" y="41829"/>
                  </a:cubicBezTo>
                  <a:cubicBezTo>
                    <a:pt x="77966" y="39735"/>
                    <a:pt x="79405" y="36628"/>
                    <a:pt x="78341" y="34347"/>
                  </a:cubicBezTo>
                  <a:cubicBezTo>
                    <a:pt x="75059" y="27313"/>
                    <a:pt x="75027" y="27293"/>
                    <a:pt x="70860" y="20745"/>
                  </a:cubicBezTo>
                  <a:cubicBezTo>
                    <a:pt x="68011" y="16267"/>
                    <a:pt x="58270" y="20050"/>
                    <a:pt x="55897" y="15303"/>
                  </a:cubicBezTo>
                  <a:cubicBezTo>
                    <a:pt x="54188" y="11882"/>
                    <a:pt x="56034" y="6959"/>
                    <a:pt x="53516" y="4081"/>
                  </a:cubicBezTo>
                  <a:cubicBezTo>
                    <a:pt x="49270" y="-772"/>
                    <a:pt x="40921" y="681"/>
                    <a:pt x="34473" y="681"/>
                  </a:cubicBezTo>
                </a:path>
              </a:pathLst>
            </a:custGeom>
            <a:noFill/>
            <a:ln cap="flat" cmpd="sng" w="9525">
              <a:solidFill>
                <a:schemeClr val="dk2"/>
              </a:solidFill>
              <a:prstDash val="dash"/>
              <a:round/>
              <a:headEnd len="med" w="med" type="none"/>
              <a:tailEnd len="med" w="med" type="none"/>
            </a:ln>
          </p:spPr>
        </p:sp>
        <p:sp>
          <p:nvSpPr>
            <p:cNvPr id="4212" name="Google Shape;4212;p96"/>
            <p:cNvSpPr/>
            <p:nvPr/>
          </p:nvSpPr>
          <p:spPr>
            <a:xfrm>
              <a:off x="2216966" y="2087838"/>
              <a:ext cx="3368475" cy="1106675"/>
            </a:xfrm>
            <a:custGeom>
              <a:rect b="b" l="l" r="r" t="t"/>
              <a:pathLst>
                <a:path extrusionOk="0" h="44267" w="134739">
                  <a:moveTo>
                    <a:pt x="14361" y="2523"/>
                  </a:moveTo>
                  <a:cubicBezTo>
                    <a:pt x="8417" y="5164"/>
                    <a:pt x="8457" y="14235"/>
                    <a:pt x="6880" y="20546"/>
                  </a:cubicBezTo>
                  <a:cubicBezTo>
                    <a:pt x="6063" y="23816"/>
                    <a:pt x="895" y="24758"/>
                    <a:pt x="78" y="28028"/>
                  </a:cubicBezTo>
                  <a:cubicBezTo>
                    <a:pt x="-235" y="29282"/>
                    <a:pt x="2225" y="29494"/>
                    <a:pt x="3139" y="30408"/>
                  </a:cubicBezTo>
                  <a:cubicBezTo>
                    <a:pt x="4985" y="32253"/>
                    <a:pt x="6043" y="34746"/>
                    <a:pt x="7560" y="36869"/>
                  </a:cubicBezTo>
                  <a:cubicBezTo>
                    <a:pt x="9132" y="39069"/>
                    <a:pt x="9280" y="43536"/>
                    <a:pt x="11981" y="43671"/>
                  </a:cubicBezTo>
                  <a:cubicBezTo>
                    <a:pt x="36209" y="44882"/>
                    <a:pt x="60498" y="43747"/>
                    <a:pt x="84755" y="44011"/>
                  </a:cubicBezTo>
                  <a:cubicBezTo>
                    <a:pt x="96321" y="44137"/>
                    <a:pt x="107971" y="44487"/>
                    <a:pt x="119441" y="42991"/>
                  </a:cubicBezTo>
                  <a:cubicBezTo>
                    <a:pt x="124398" y="42344"/>
                    <a:pt x="131631" y="46130"/>
                    <a:pt x="134404" y="41970"/>
                  </a:cubicBezTo>
                  <a:cubicBezTo>
                    <a:pt x="135741" y="39965"/>
                    <a:pt x="131736" y="37724"/>
                    <a:pt x="129643" y="36529"/>
                  </a:cubicBezTo>
                  <a:cubicBezTo>
                    <a:pt x="125684" y="34268"/>
                    <a:pt x="125616" y="27836"/>
                    <a:pt x="121822" y="25307"/>
                  </a:cubicBezTo>
                  <a:cubicBezTo>
                    <a:pt x="117662" y="22534"/>
                    <a:pt x="112012" y="21305"/>
                    <a:pt x="109239" y="17146"/>
                  </a:cubicBezTo>
                  <a:cubicBezTo>
                    <a:pt x="106713" y="13358"/>
                    <a:pt x="108608" y="6748"/>
                    <a:pt x="104819" y="4223"/>
                  </a:cubicBezTo>
                  <a:cubicBezTo>
                    <a:pt x="98782" y="200"/>
                    <a:pt x="90236" y="5249"/>
                    <a:pt x="83054" y="4223"/>
                  </a:cubicBezTo>
                  <a:cubicBezTo>
                    <a:pt x="76990" y="3357"/>
                    <a:pt x="70741" y="4498"/>
                    <a:pt x="64691" y="3543"/>
                  </a:cubicBezTo>
                  <a:cubicBezTo>
                    <a:pt x="55664" y="2118"/>
                    <a:pt x="46607" y="-428"/>
                    <a:pt x="37486" y="142"/>
                  </a:cubicBezTo>
                  <a:cubicBezTo>
                    <a:pt x="29150" y="663"/>
                    <a:pt x="21013" y="3543"/>
                    <a:pt x="12661" y="3543"/>
                  </a:cubicBezTo>
                </a:path>
              </a:pathLst>
            </a:custGeom>
            <a:noFill/>
            <a:ln cap="flat" cmpd="sng" w="9525">
              <a:solidFill>
                <a:schemeClr val="dk2"/>
              </a:solidFill>
              <a:prstDash val="dash"/>
              <a:round/>
              <a:headEnd len="med" w="med" type="none"/>
              <a:tailEnd len="med" w="med" type="none"/>
            </a:ln>
          </p:spPr>
        </p:sp>
        <p:sp>
          <p:nvSpPr>
            <p:cNvPr id="4213" name="Google Shape;4213;p96"/>
            <p:cNvSpPr/>
            <p:nvPr/>
          </p:nvSpPr>
          <p:spPr>
            <a:xfrm>
              <a:off x="4913950" y="2033937"/>
              <a:ext cx="1052875" cy="642650"/>
            </a:xfrm>
            <a:custGeom>
              <a:rect b="b" l="l" r="r" t="t"/>
              <a:pathLst>
                <a:path extrusionOk="0" h="25706" w="42115">
                  <a:moveTo>
                    <a:pt x="0" y="3660"/>
                  </a:moveTo>
                  <a:cubicBezTo>
                    <a:pt x="0" y="9723"/>
                    <a:pt x="1038" y="17952"/>
                    <a:pt x="6461" y="20663"/>
                  </a:cubicBezTo>
                  <a:cubicBezTo>
                    <a:pt x="10726" y="22795"/>
                    <a:pt x="15584" y="23454"/>
                    <a:pt x="20064" y="25084"/>
                  </a:cubicBezTo>
                  <a:cubicBezTo>
                    <a:pt x="28160" y="28030"/>
                    <a:pt x="39738" y="19499"/>
                    <a:pt x="41828" y="11141"/>
                  </a:cubicBezTo>
                  <a:cubicBezTo>
                    <a:pt x="45254" y="-2563"/>
                    <a:pt x="12634" y="-1977"/>
                    <a:pt x="0" y="4340"/>
                  </a:cubicBezTo>
                </a:path>
              </a:pathLst>
            </a:custGeom>
            <a:noFill/>
            <a:ln cap="flat" cmpd="sng" w="9525">
              <a:solidFill>
                <a:schemeClr val="dk2"/>
              </a:solidFill>
              <a:prstDash val="dash"/>
              <a:round/>
              <a:headEnd len="med" w="med" type="none"/>
              <a:tailEnd len="med" w="med" type="none"/>
            </a:ln>
          </p:spPr>
        </p:sp>
        <p:sp>
          <p:nvSpPr>
            <p:cNvPr id="4214" name="Google Shape;4214;p96"/>
            <p:cNvSpPr/>
            <p:nvPr/>
          </p:nvSpPr>
          <p:spPr>
            <a:xfrm>
              <a:off x="5659300" y="2038904"/>
              <a:ext cx="1365775" cy="2841075"/>
            </a:xfrm>
            <a:custGeom>
              <a:rect b="b" l="l" r="r" t="t"/>
              <a:pathLst>
                <a:path extrusionOk="0" h="113643" w="54631">
                  <a:moveTo>
                    <a:pt x="15075" y="4821"/>
                  </a:moveTo>
                  <a:cubicBezTo>
                    <a:pt x="15075" y="27181"/>
                    <a:pt x="14836" y="49679"/>
                    <a:pt x="11674" y="71814"/>
                  </a:cubicBezTo>
                  <a:cubicBezTo>
                    <a:pt x="10775" y="78107"/>
                    <a:pt x="5183" y="82747"/>
                    <a:pt x="1812" y="88137"/>
                  </a:cubicBezTo>
                  <a:cubicBezTo>
                    <a:pt x="-1319" y="93143"/>
                    <a:pt x="192" y="100539"/>
                    <a:pt x="2833" y="105820"/>
                  </a:cubicBezTo>
                  <a:cubicBezTo>
                    <a:pt x="6408" y="112969"/>
                    <a:pt x="17636" y="113758"/>
                    <a:pt x="25617" y="113302"/>
                  </a:cubicBezTo>
                  <a:cubicBezTo>
                    <a:pt x="31503" y="112966"/>
                    <a:pt x="37581" y="114392"/>
                    <a:pt x="43300" y="112962"/>
                  </a:cubicBezTo>
                  <a:cubicBezTo>
                    <a:pt x="48131" y="111754"/>
                    <a:pt x="55389" y="108004"/>
                    <a:pt x="54523" y="103100"/>
                  </a:cubicBezTo>
                  <a:cubicBezTo>
                    <a:pt x="53491" y="97259"/>
                    <a:pt x="48903" y="92624"/>
                    <a:pt x="46701" y="87117"/>
                  </a:cubicBezTo>
                  <a:cubicBezTo>
                    <a:pt x="44555" y="81750"/>
                    <a:pt x="44137" y="75832"/>
                    <a:pt x="43300" y="70113"/>
                  </a:cubicBezTo>
                  <a:cubicBezTo>
                    <a:pt x="41663" y="58928"/>
                    <a:pt x="39584" y="47745"/>
                    <a:pt x="39220" y="36447"/>
                  </a:cubicBezTo>
                  <a:cubicBezTo>
                    <a:pt x="38908" y="26763"/>
                    <a:pt x="40491" y="16208"/>
                    <a:pt x="36159" y="7541"/>
                  </a:cubicBezTo>
                  <a:cubicBezTo>
                    <a:pt x="34581" y="4383"/>
                    <a:pt x="31719" y="1414"/>
                    <a:pt x="28338" y="400"/>
                  </a:cubicBezTo>
                  <a:cubicBezTo>
                    <a:pt x="23941" y="-919"/>
                    <a:pt x="18661" y="1915"/>
                    <a:pt x="15415" y="5161"/>
                  </a:cubicBezTo>
                </a:path>
              </a:pathLst>
            </a:custGeom>
            <a:noFill/>
            <a:ln cap="flat" cmpd="sng" w="19050">
              <a:solidFill>
                <a:srgbClr val="38761D"/>
              </a:solidFill>
              <a:prstDash val="solid"/>
              <a:round/>
              <a:headEnd len="med" w="med" type="none"/>
              <a:tailEnd len="med" w="med" type="none"/>
            </a:ln>
          </p:spPr>
        </p:sp>
        <p:sp>
          <p:nvSpPr>
            <p:cNvPr id="4215" name="Google Shape;4215;p96"/>
            <p:cNvSpPr txBox="1"/>
            <p:nvPr/>
          </p:nvSpPr>
          <p:spPr>
            <a:xfrm>
              <a:off x="493100" y="2048900"/>
              <a:ext cx="331500" cy="32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999999"/>
                  </a:solidFill>
                </a:rPr>
                <a:t>A</a:t>
              </a:r>
              <a:endParaRPr b="1" sz="1600">
                <a:solidFill>
                  <a:srgbClr val="999999"/>
                </a:solidFill>
              </a:endParaRPr>
            </a:p>
          </p:txBody>
        </p:sp>
        <p:sp>
          <p:nvSpPr>
            <p:cNvPr id="4216" name="Google Shape;4216;p96"/>
            <p:cNvSpPr txBox="1"/>
            <p:nvPr/>
          </p:nvSpPr>
          <p:spPr>
            <a:xfrm>
              <a:off x="3679275" y="3084000"/>
              <a:ext cx="331500" cy="32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999999"/>
                  </a:solidFill>
                </a:rPr>
                <a:t>B</a:t>
              </a:r>
              <a:endParaRPr b="1" sz="1600">
                <a:solidFill>
                  <a:srgbClr val="999999"/>
                </a:solidFill>
              </a:endParaRPr>
            </a:p>
          </p:txBody>
        </p:sp>
        <p:sp>
          <p:nvSpPr>
            <p:cNvPr id="4217" name="Google Shape;4217;p96"/>
            <p:cNvSpPr txBox="1"/>
            <p:nvPr/>
          </p:nvSpPr>
          <p:spPr>
            <a:xfrm>
              <a:off x="5473800" y="2479638"/>
              <a:ext cx="331500" cy="32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999999"/>
                  </a:solidFill>
                </a:rPr>
                <a:t>C</a:t>
              </a:r>
              <a:endParaRPr b="1" sz="1600">
                <a:solidFill>
                  <a:srgbClr val="999999"/>
                </a:solidFill>
              </a:endParaRPr>
            </a:p>
          </p:txBody>
        </p:sp>
        <p:sp>
          <p:nvSpPr>
            <p:cNvPr id="4218" name="Google Shape;4218;p96"/>
            <p:cNvSpPr txBox="1"/>
            <p:nvPr/>
          </p:nvSpPr>
          <p:spPr>
            <a:xfrm>
              <a:off x="5585450" y="3628300"/>
              <a:ext cx="331500" cy="32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38761D"/>
                  </a:solidFill>
                </a:rPr>
                <a:t>D</a:t>
              </a:r>
              <a:endParaRPr b="1" sz="1600">
                <a:solidFill>
                  <a:srgbClr val="38761D"/>
                </a:solidFill>
              </a:endParaRPr>
            </a:p>
          </p:txBody>
        </p:sp>
      </p:grpSp>
      <p:graphicFrame>
        <p:nvGraphicFramePr>
          <p:cNvPr id="4219" name="Google Shape;4219;p96"/>
          <p:cNvGraphicFramePr/>
          <p:nvPr/>
        </p:nvGraphicFramePr>
        <p:xfrm>
          <a:off x="636950" y="1921038"/>
          <a:ext cx="3000000" cy="3000000"/>
        </p:xfrm>
        <a:graphic>
          <a:graphicData uri="http://schemas.openxmlformats.org/drawingml/2006/table">
            <a:tbl>
              <a:tblPr>
                <a:noFill/>
                <a:tableStyleId>{52502E9B-0AB7-4456-8EDA-6E149FC0C4DB}</a:tableStyleId>
              </a:tblPr>
              <a:tblGrid>
                <a:gridCol w="392600"/>
                <a:gridCol w="2220600"/>
              </a:tblGrid>
              <a:tr h="351150">
                <a:tc>
                  <a:txBody>
                    <a:bodyPr/>
                    <a:lstStyle/>
                    <a:p>
                      <a:pPr indent="0" lvl="0" marL="0" rtl="0" algn="ctr">
                        <a:spcBef>
                          <a:spcPts val="0"/>
                        </a:spcBef>
                        <a:spcAft>
                          <a:spcPts val="0"/>
                        </a:spcAft>
                        <a:buNone/>
                      </a:pPr>
                      <a:r>
                        <a:rPr b="1" lang="en">
                          <a:solidFill>
                            <a:srgbClr val="274E13"/>
                          </a:solidFill>
                        </a:rPr>
                        <a:t>D</a:t>
                      </a:r>
                      <a:endParaRPr b="1">
                        <a:solidFill>
                          <a:srgbClr val="274E13"/>
                        </a:solidFill>
                      </a:endParaRPr>
                    </a:p>
                  </a:txBody>
                  <a:tcPr marT="91425" marB="91425" marR="91425" marL="91425">
                    <a:lnL cap="flat" cmpd="sng" w="9525">
                      <a:solidFill>
                        <a:srgbClr val="D9EAD3"/>
                      </a:solidFill>
                      <a:prstDash val="solid"/>
                      <a:round/>
                      <a:headEnd len="sm" w="sm" type="none"/>
                      <a:tailEnd len="sm" w="sm" type="none"/>
                    </a:lnL>
                    <a:lnR cap="flat" cmpd="sng" w="9525">
                      <a:solidFill>
                        <a:srgbClr val="D9EAD3"/>
                      </a:solidFill>
                      <a:prstDash val="solid"/>
                      <a:round/>
                      <a:headEnd len="sm" w="sm" type="none"/>
                      <a:tailEnd len="sm" w="sm" type="none"/>
                    </a:lnR>
                    <a:lnT cap="flat" cmpd="sng" w="9525">
                      <a:solidFill>
                        <a:srgbClr val="D9EAD3"/>
                      </a:solidFill>
                      <a:prstDash val="solid"/>
                      <a:round/>
                      <a:headEnd len="sm" w="sm" type="none"/>
                      <a:tailEnd len="sm" w="sm" type="none"/>
                    </a:lnT>
                    <a:lnB cap="flat" cmpd="sng" w="9525">
                      <a:solidFill>
                        <a:srgbClr val="D9EAD3"/>
                      </a:solidFill>
                      <a:prstDash val="solid"/>
                      <a:round/>
                      <a:headEnd len="sm" w="sm" type="none"/>
                      <a:tailEnd len="sm" w="sm" type="none"/>
                    </a:lnB>
                    <a:solidFill>
                      <a:srgbClr val="D9EAD3"/>
                    </a:solidFill>
                  </a:tcPr>
                </a:tc>
                <a:tc>
                  <a:txBody>
                    <a:bodyPr/>
                    <a:lstStyle/>
                    <a:p>
                      <a:pPr indent="0" lvl="0" marL="0" rtl="0" algn="l">
                        <a:spcBef>
                          <a:spcPts val="0"/>
                        </a:spcBef>
                        <a:spcAft>
                          <a:spcPts val="0"/>
                        </a:spcAft>
                        <a:buNone/>
                      </a:pPr>
                      <a:r>
                        <a:rPr lang="en" sz="1200">
                          <a:solidFill>
                            <a:srgbClr val="274E13"/>
                          </a:solidFill>
                        </a:rPr>
                        <a:t>Analyze purchasing funnel</a:t>
                      </a:r>
                      <a:endParaRPr sz="1200">
                        <a:solidFill>
                          <a:srgbClr val="274E13"/>
                        </a:solidFill>
                      </a:endParaRPr>
                    </a:p>
                  </a:txBody>
                  <a:tcPr marT="91425" marB="91425" marR="91425" marL="91425">
                    <a:lnL cap="flat" cmpd="sng" w="9525">
                      <a:solidFill>
                        <a:srgbClr val="D9EAD3"/>
                      </a:solidFill>
                      <a:prstDash val="solid"/>
                      <a:round/>
                      <a:headEnd len="sm" w="sm" type="none"/>
                      <a:tailEnd len="sm" w="sm" type="none"/>
                    </a:lnL>
                    <a:lnR cap="flat" cmpd="sng" w="9525">
                      <a:solidFill>
                        <a:srgbClr val="D9EAD3"/>
                      </a:solidFill>
                      <a:prstDash val="solid"/>
                      <a:round/>
                      <a:headEnd len="sm" w="sm" type="none"/>
                      <a:tailEnd len="sm" w="sm" type="none"/>
                    </a:lnR>
                    <a:lnT cap="flat" cmpd="sng" w="9525">
                      <a:solidFill>
                        <a:srgbClr val="D9EAD3"/>
                      </a:solidFill>
                      <a:prstDash val="solid"/>
                      <a:round/>
                      <a:headEnd len="sm" w="sm" type="none"/>
                      <a:tailEnd len="sm" w="sm" type="none"/>
                    </a:lnT>
                    <a:lnB cap="flat" cmpd="sng" w="9525">
                      <a:solidFill>
                        <a:srgbClr val="D9EAD3"/>
                      </a:solidFill>
                      <a:prstDash val="solid"/>
                      <a:round/>
                      <a:headEnd len="sm" w="sm" type="none"/>
                      <a:tailEnd len="sm" w="sm" type="none"/>
                    </a:lnB>
                    <a:solidFill>
                      <a:srgbClr val="D9EAD3"/>
                    </a:solidFill>
                  </a:tcPr>
                </a:tc>
              </a:tr>
              <a:tr h="381000">
                <a:tc gridSpan="2">
                  <a:txBody>
                    <a:bodyPr/>
                    <a:lstStyle/>
                    <a:p>
                      <a:pPr indent="-292100" lvl="0" marL="457200" rtl="0" algn="l">
                        <a:lnSpc>
                          <a:spcPct val="115000"/>
                        </a:lnSpc>
                        <a:spcBef>
                          <a:spcPts val="0"/>
                        </a:spcBef>
                        <a:spcAft>
                          <a:spcPts val="0"/>
                        </a:spcAft>
                        <a:buSzPts val="1000"/>
                        <a:buChar char="●"/>
                      </a:pPr>
                      <a:r>
                        <a:rPr lang="en" sz="1200"/>
                        <a:t>20% of people who get to checkout will not end up purchasing</a:t>
                      </a:r>
                      <a:endParaRPr sz="1000"/>
                    </a:p>
                  </a:txBody>
                  <a:tcPr marT="91425" marB="91425" marR="91425" marL="91425">
                    <a:lnL cap="flat" cmpd="sng" w="9525">
                      <a:solidFill>
                        <a:srgbClr val="D9EAD3"/>
                      </a:solidFill>
                      <a:prstDash val="solid"/>
                      <a:round/>
                      <a:headEnd len="sm" w="sm" type="none"/>
                      <a:tailEnd len="sm" w="sm" type="none"/>
                    </a:lnL>
                    <a:lnR cap="flat" cmpd="sng" w="9525">
                      <a:solidFill>
                        <a:srgbClr val="D9EAD3"/>
                      </a:solidFill>
                      <a:prstDash val="solid"/>
                      <a:round/>
                      <a:headEnd len="sm" w="sm" type="none"/>
                      <a:tailEnd len="sm" w="sm" type="none"/>
                    </a:lnR>
                    <a:lnT cap="flat" cmpd="sng" w="9525">
                      <a:solidFill>
                        <a:srgbClr val="D9EAD3"/>
                      </a:solidFill>
                      <a:prstDash val="solid"/>
                      <a:round/>
                      <a:headEnd len="sm" w="sm" type="none"/>
                      <a:tailEnd len="sm" w="sm" type="none"/>
                    </a:lnT>
                    <a:lnB cap="flat" cmpd="sng" w="9525">
                      <a:solidFill>
                        <a:srgbClr val="D9EAD3"/>
                      </a:solidFill>
                      <a:prstDash val="solid"/>
                      <a:round/>
                      <a:headEnd len="sm" w="sm" type="none"/>
                      <a:tailEnd len="sm" w="sm" type="none"/>
                    </a:lnB>
                  </a:tcPr>
                </a:tc>
                <a:tc hMerge="1"/>
              </a:tr>
            </a:tbl>
          </a:graphicData>
        </a:graphic>
      </p:graphicFrame>
      <p:sp>
        <p:nvSpPr>
          <p:cNvPr id="4220" name="Google Shape;4220;p9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4" name="Shape 4224"/>
        <p:cNvGrpSpPr/>
        <p:nvPr/>
      </p:nvGrpSpPr>
      <p:grpSpPr>
        <a:xfrm>
          <a:off x="0" y="0"/>
          <a:ext cx="0" cy="0"/>
          <a:chOff x="0" y="0"/>
          <a:chExt cx="0" cy="0"/>
        </a:xfrm>
      </p:grpSpPr>
      <p:sp>
        <p:nvSpPr>
          <p:cNvPr id="4225" name="Google Shape;4225;p97"/>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000"/>
              <a:t>Case Study #2</a:t>
            </a:r>
            <a:endParaRPr sz="3000"/>
          </a:p>
        </p:txBody>
      </p:sp>
      <p:sp>
        <p:nvSpPr>
          <p:cNvPr id="4226" name="Google Shape;4226;p97"/>
          <p:cNvSpPr txBox="1"/>
          <p:nvPr>
            <p:ph idx="1" type="body"/>
          </p:nvPr>
        </p:nvSpPr>
        <p:spPr>
          <a:xfrm>
            <a:off x="4939500" y="1308900"/>
            <a:ext cx="3837000" cy="2525700"/>
          </a:xfrm>
          <a:prstGeom prst="rect">
            <a:avLst/>
          </a:prstGeom>
        </p:spPr>
        <p:txBody>
          <a:bodyPr anchorCtr="0" anchor="ctr" bIns="91425" lIns="91425" spcFirstLastPara="1" rIns="91425" wrap="square" tIns="91425">
            <a:noAutofit/>
          </a:bodyPr>
          <a:lstStyle/>
          <a:p>
            <a:pPr indent="-330200" lvl="0" marL="457200" rtl="0" algn="l">
              <a:spcBef>
                <a:spcPts val="0"/>
              </a:spcBef>
              <a:spcAft>
                <a:spcPts val="0"/>
              </a:spcAft>
              <a:buClr>
                <a:schemeClr val="dk1"/>
              </a:buClr>
              <a:buSzPts val="1600"/>
              <a:buChar char="●"/>
            </a:pPr>
            <a:r>
              <a:rPr lang="en" sz="1600">
                <a:solidFill>
                  <a:schemeClr val="dk1"/>
                </a:solidFill>
              </a:rPr>
              <a:t>2 hour chauffeured analysis</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With industry data analyst</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Purpose:</a:t>
            </a:r>
            <a:endParaRPr sz="1600">
              <a:solidFill>
                <a:schemeClr val="dk1"/>
              </a:solidFill>
            </a:endParaRPr>
          </a:p>
          <a:p>
            <a:pPr indent="-304800" lvl="1" marL="914400" rtl="0" algn="l">
              <a:spcBef>
                <a:spcPts val="0"/>
              </a:spcBef>
              <a:spcAft>
                <a:spcPts val="0"/>
              </a:spcAft>
              <a:buClr>
                <a:schemeClr val="dk1"/>
              </a:buClr>
              <a:buSzPts val="1200"/>
              <a:buChar char="○"/>
            </a:pPr>
            <a:r>
              <a:rPr lang="en" sz="1200">
                <a:solidFill>
                  <a:schemeClr val="dk1"/>
                </a:solidFill>
              </a:rPr>
              <a:t>Revisit some questions from last analysis using </a:t>
            </a:r>
            <a:r>
              <a:rPr b="1" lang="en" sz="1200">
                <a:solidFill>
                  <a:schemeClr val="dk1"/>
                </a:solidFill>
              </a:rPr>
              <a:t>client sequences</a:t>
            </a:r>
            <a:endParaRPr b="1" sz="12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Data</a:t>
            </a:r>
            <a:endParaRPr sz="1600">
              <a:solidFill>
                <a:schemeClr val="dk1"/>
              </a:solidFill>
            </a:endParaRPr>
          </a:p>
          <a:p>
            <a:pPr indent="-304800" lvl="1" marL="914400" rtl="0" algn="l">
              <a:spcBef>
                <a:spcPts val="0"/>
              </a:spcBef>
              <a:spcAft>
                <a:spcPts val="0"/>
              </a:spcAft>
              <a:buClr>
                <a:schemeClr val="dk1"/>
              </a:buClr>
              <a:buSzPts val="1200"/>
              <a:buChar char="○"/>
            </a:pPr>
            <a:r>
              <a:rPr b="1" lang="en" sz="1200">
                <a:solidFill>
                  <a:schemeClr val="dk1"/>
                </a:solidFill>
              </a:rPr>
              <a:t>Client</a:t>
            </a:r>
            <a:r>
              <a:rPr lang="en" sz="1200">
                <a:solidFill>
                  <a:schemeClr val="dk1"/>
                </a:solidFill>
              </a:rPr>
              <a:t> </a:t>
            </a:r>
            <a:r>
              <a:rPr b="1" lang="en" sz="1200">
                <a:solidFill>
                  <a:schemeClr val="dk1"/>
                </a:solidFill>
              </a:rPr>
              <a:t>sequences</a:t>
            </a:r>
            <a:endParaRPr sz="1200">
              <a:solidFill>
                <a:schemeClr val="dk1"/>
              </a:solidFill>
            </a:endParaRPr>
          </a:p>
          <a:p>
            <a:pPr indent="-304800" lvl="2" marL="1371600" rtl="0" algn="l">
              <a:spcBef>
                <a:spcPts val="0"/>
              </a:spcBef>
              <a:spcAft>
                <a:spcPts val="0"/>
              </a:spcAft>
              <a:buClr>
                <a:schemeClr val="dk1"/>
              </a:buClr>
              <a:buSzPts val="1200"/>
              <a:buChar char="■"/>
            </a:pPr>
            <a:r>
              <a:rPr lang="en" sz="1200">
                <a:solidFill>
                  <a:schemeClr val="dk1"/>
                </a:solidFill>
              </a:rPr>
              <a:t>Much longer </a:t>
            </a:r>
            <a:endParaRPr sz="1200">
              <a:solidFill>
                <a:schemeClr val="dk1"/>
              </a:solidFill>
            </a:endParaRPr>
          </a:p>
          <a:p>
            <a:pPr indent="-304800" lvl="2" marL="1371600" rtl="0" algn="l">
              <a:spcBef>
                <a:spcPts val="0"/>
              </a:spcBef>
              <a:spcAft>
                <a:spcPts val="0"/>
              </a:spcAft>
              <a:buClr>
                <a:schemeClr val="dk1"/>
              </a:buClr>
              <a:buSzPts val="1200"/>
              <a:buChar char="■"/>
            </a:pPr>
            <a:r>
              <a:rPr lang="en" sz="1200">
                <a:solidFill>
                  <a:schemeClr val="dk1"/>
                </a:solidFill>
              </a:rPr>
              <a:t>Capture longitudinal behavior</a:t>
            </a:r>
            <a:endParaRPr sz="1200">
              <a:solidFill>
                <a:schemeClr val="dk1"/>
              </a:solidFill>
            </a:endParaRPr>
          </a:p>
          <a:p>
            <a:pPr indent="-304800" lvl="1" marL="914400" rtl="0" algn="l">
              <a:spcBef>
                <a:spcPts val="0"/>
              </a:spcBef>
              <a:spcAft>
                <a:spcPts val="0"/>
              </a:spcAft>
              <a:buClr>
                <a:schemeClr val="dk1"/>
              </a:buClr>
              <a:buSzPts val="1200"/>
              <a:buChar char="○"/>
            </a:pPr>
            <a:r>
              <a:rPr lang="en" sz="1200">
                <a:solidFill>
                  <a:schemeClr val="dk1"/>
                </a:solidFill>
              </a:rPr>
              <a:t>200K sequences</a:t>
            </a:r>
            <a:endParaRPr>
              <a:solidFill>
                <a:schemeClr val="dk1"/>
              </a:solidFill>
            </a:endParaRPr>
          </a:p>
        </p:txBody>
      </p:sp>
      <p:sp>
        <p:nvSpPr>
          <p:cNvPr id="4227" name="Google Shape;4227;p9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4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Research Contributions</a:t>
            </a:r>
            <a:endParaRPr sz="2800"/>
          </a:p>
        </p:txBody>
      </p:sp>
      <p:sp>
        <p:nvSpPr>
          <p:cNvPr id="210" name="Google Shape;210;p4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11" name="Google Shape;211;p44"/>
          <p:cNvSpPr txBox="1"/>
          <p:nvPr>
            <p:ph idx="1" type="body"/>
          </p:nvPr>
        </p:nvSpPr>
        <p:spPr>
          <a:xfrm>
            <a:off x="311700" y="1076275"/>
            <a:ext cx="8520600" cy="3416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rgbClr val="000000"/>
              </a:buClr>
              <a:buSzPts val="1600"/>
              <a:buChar char="➢"/>
            </a:pPr>
            <a:r>
              <a:rPr lang="en" sz="1600">
                <a:solidFill>
                  <a:srgbClr val="000000"/>
                </a:solidFill>
              </a:rPr>
              <a:t>Thorough </a:t>
            </a:r>
            <a:r>
              <a:rPr b="1" lang="en" sz="1600">
                <a:solidFill>
                  <a:srgbClr val="000000"/>
                </a:solidFill>
              </a:rPr>
              <a:t>characterization of task and data abstraction</a:t>
            </a:r>
            <a:r>
              <a:rPr lang="en" sz="1600">
                <a:solidFill>
                  <a:srgbClr val="000000"/>
                </a:solidFill>
              </a:rPr>
              <a:t> for clickstream data analysis</a:t>
            </a:r>
            <a:endParaRPr sz="1600">
              <a:solidFill>
                <a:srgbClr val="000000"/>
              </a:solidFill>
            </a:endParaRPr>
          </a:p>
          <a:p>
            <a:pPr indent="-304800" lvl="1" marL="914400" rtl="0" algn="l">
              <a:spcBef>
                <a:spcPts val="0"/>
              </a:spcBef>
              <a:spcAft>
                <a:spcPts val="0"/>
              </a:spcAft>
              <a:buClr>
                <a:srgbClr val="000000"/>
              </a:buClr>
              <a:buSzPts val="1200"/>
              <a:buChar char="○"/>
            </a:pPr>
            <a:r>
              <a:rPr b="1" lang="en" sz="1200">
                <a:solidFill>
                  <a:srgbClr val="000000"/>
                </a:solidFill>
              </a:rPr>
              <a:t>High-Level Segmentifier Analysis Model</a:t>
            </a:r>
            <a:r>
              <a:rPr lang="en" sz="1200">
                <a:solidFill>
                  <a:srgbClr val="000000"/>
                </a:solidFill>
              </a:rPr>
              <a:t> abstracts iterative process</a:t>
            </a:r>
            <a:endParaRPr sz="1200">
              <a:solidFill>
                <a:srgbClr val="000000"/>
              </a:solidFill>
            </a:endParaRPr>
          </a:p>
          <a:p>
            <a:pPr indent="-304800" lvl="2" marL="1371600" rtl="0" algn="l">
              <a:spcBef>
                <a:spcPts val="0"/>
              </a:spcBef>
              <a:spcAft>
                <a:spcPts val="0"/>
              </a:spcAft>
              <a:buClr>
                <a:srgbClr val="000000"/>
              </a:buClr>
              <a:buSzPts val="1200"/>
              <a:buChar char="■"/>
            </a:pPr>
            <a:r>
              <a:rPr lang="en" sz="1200">
                <a:solidFill>
                  <a:srgbClr val="000000"/>
                </a:solidFill>
              </a:rPr>
              <a:t>View, Refine, Record, Export, Abandon, Conclude</a:t>
            </a:r>
            <a:br>
              <a:rPr lang="en" sz="1200">
                <a:solidFill>
                  <a:srgbClr val="000000"/>
                </a:solidFill>
              </a:rPr>
            </a:br>
            <a:endParaRPr sz="1200">
              <a:solidFill>
                <a:srgbClr val="000000"/>
              </a:solidFill>
            </a:endParaRPr>
          </a:p>
          <a:p>
            <a:pPr indent="-330200" lvl="0" marL="457200" rtl="0" algn="l">
              <a:spcBef>
                <a:spcPts val="0"/>
              </a:spcBef>
              <a:spcAft>
                <a:spcPts val="0"/>
              </a:spcAft>
              <a:buClr>
                <a:srgbClr val="000000"/>
              </a:buClr>
              <a:buSzPts val="1600"/>
              <a:buChar char="➢"/>
            </a:pPr>
            <a:r>
              <a:rPr b="1" lang="en" sz="1600">
                <a:solidFill>
                  <a:srgbClr val="000000"/>
                </a:solidFill>
              </a:rPr>
              <a:t>Segmentifier: novel analytics interface</a:t>
            </a:r>
            <a:r>
              <a:rPr lang="en" sz="1600">
                <a:solidFill>
                  <a:srgbClr val="000000"/>
                </a:solidFill>
              </a:rPr>
              <a:t> for refining data segments and viewing characteristics before downstream fine-grained analysis</a:t>
            </a:r>
            <a:endParaRPr sz="1600">
              <a:solidFill>
                <a:srgbClr val="000000"/>
              </a:solidFill>
            </a:endParaRPr>
          </a:p>
          <a:p>
            <a:pPr indent="-304800" lvl="1" marL="914400" rtl="0" algn="l">
              <a:spcBef>
                <a:spcPts val="0"/>
              </a:spcBef>
              <a:spcAft>
                <a:spcPts val="0"/>
              </a:spcAft>
              <a:buClr>
                <a:srgbClr val="000000"/>
              </a:buClr>
              <a:buSzPts val="1200"/>
              <a:buChar char="○"/>
            </a:pPr>
            <a:r>
              <a:rPr lang="en" sz="1200">
                <a:solidFill>
                  <a:srgbClr val="000000"/>
                </a:solidFill>
              </a:rPr>
              <a:t>Rich set of views showing both </a:t>
            </a:r>
            <a:r>
              <a:rPr i="1" lang="en" sz="1200">
                <a:solidFill>
                  <a:srgbClr val="000000"/>
                </a:solidFill>
              </a:rPr>
              <a:t>derived attributes </a:t>
            </a:r>
            <a:r>
              <a:rPr lang="en" sz="1200">
                <a:solidFill>
                  <a:srgbClr val="000000"/>
                </a:solidFill>
              </a:rPr>
              <a:t>and </a:t>
            </a:r>
            <a:r>
              <a:rPr i="1" lang="en" sz="1200">
                <a:solidFill>
                  <a:srgbClr val="000000"/>
                </a:solidFill>
              </a:rPr>
              <a:t>raw sequence details</a:t>
            </a:r>
            <a:endParaRPr i="1" sz="1200">
              <a:solidFill>
                <a:srgbClr val="000000"/>
              </a:solidFill>
            </a:endParaRPr>
          </a:p>
          <a:p>
            <a:pPr indent="-304800" lvl="1" marL="914400" rtl="0" algn="l">
              <a:spcBef>
                <a:spcPts val="0"/>
              </a:spcBef>
              <a:spcAft>
                <a:spcPts val="0"/>
              </a:spcAft>
              <a:buClr>
                <a:srgbClr val="000000"/>
              </a:buClr>
              <a:buSzPts val="1200"/>
              <a:buChar char="○"/>
            </a:pPr>
            <a:r>
              <a:rPr i="1" lang="en" sz="1200">
                <a:solidFill>
                  <a:srgbClr val="000000"/>
                </a:solidFill>
              </a:rPr>
              <a:t>Filtering</a:t>
            </a:r>
            <a:r>
              <a:rPr lang="en" sz="1200">
                <a:solidFill>
                  <a:srgbClr val="000000"/>
                </a:solidFill>
              </a:rPr>
              <a:t> and </a:t>
            </a:r>
            <a:r>
              <a:rPr i="1" lang="en" sz="1200">
                <a:solidFill>
                  <a:srgbClr val="000000"/>
                </a:solidFill>
              </a:rPr>
              <a:t>Partitioning</a:t>
            </a:r>
            <a:r>
              <a:rPr lang="en" sz="1200">
                <a:solidFill>
                  <a:srgbClr val="000000"/>
                </a:solidFill>
              </a:rPr>
              <a:t> through visual queries</a:t>
            </a:r>
            <a:endParaRPr sz="1200">
              <a:solidFill>
                <a:srgbClr val="000000"/>
              </a:solidFill>
            </a:endParaRPr>
          </a:p>
          <a:p>
            <a:pPr indent="-304800" lvl="2" marL="1371600" rtl="0" algn="l">
              <a:spcBef>
                <a:spcPts val="0"/>
              </a:spcBef>
              <a:spcAft>
                <a:spcPts val="0"/>
              </a:spcAft>
              <a:buClr>
                <a:srgbClr val="000000"/>
              </a:buClr>
              <a:buSzPts val="1200"/>
              <a:buChar char="■"/>
            </a:pPr>
            <a:r>
              <a:rPr lang="en" sz="1200">
                <a:solidFill>
                  <a:srgbClr val="000000"/>
                </a:solidFill>
              </a:rPr>
              <a:t>Quantitative attributes</a:t>
            </a:r>
            <a:endParaRPr sz="1200">
              <a:solidFill>
                <a:srgbClr val="000000"/>
              </a:solidFill>
            </a:endParaRPr>
          </a:p>
          <a:p>
            <a:pPr indent="-304800" lvl="2" marL="1371600" rtl="0" algn="l">
              <a:spcBef>
                <a:spcPts val="0"/>
              </a:spcBef>
              <a:spcAft>
                <a:spcPts val="0"/>
              </a:spcAft>
              <a:buClr>
                <a:srgbClr val="000000"/>
              </a:buClr>
              <a:buSzPts val="1200"/>
              <a:buChar char="■"/>
            </a:pPr>
            <a:r>
              <a:rPr lang="en" sz="1200">
                <a:solidFill>
                  <a:srgbClr val="000000"/>
                </a:solidFill>
              </a:rPr>
              <a:t>Custom sequences of events aggregated according to a novel three-level hierarchy</a:t>
            </a:r>
            <a:endParaRPr sz="1200">
              <a:solidFill>
                <a:srgbClr val="000000"/>
              </a:solidFill>
            </a:endParaRPr>
          </a:p>
          <a:p>
            <a:pPr indent="-304800" lvl="1" marL="914400" rtl="0" algn="l">
              <a:spcBef>
                <a:spcPts val="0"/>
              </a:spcBef>
              <a:spcAft>
                <a:spcPts val="0"/>
              </a:spcAft>
              <a:buClr>
                <a:srgbClr val="000000"/>
              </a:buClr>
              <a:buSzPts val="1200"/>
              <a:buChar char="○"/>
            </a:pPr>
            <a:r>
              <a:rPr lang="en" sz="1200">
                <a:solidFill>
                  <a:srgbClr val="000000"/>
                </a:solidFill>
              </a:rPr>
              <a:t>Detailed glyph based </a:t>
            </a:r>
            <a:r>
              <a:rPr i="1" lang="en" sz="1200">
                <a:solidFill>
                  <a:srgbClr val="000000"/>
                </a:solidFill>
              </a:rPr>
              <a:t>visual history </a:t>
            </a:r>
            <a:r>
              <a:rPr lang="en" sz="1200">
                <a:solidFill>
                  <a:srgbClr val="000000"/>
                </a:solidFill>
              </a:rPr>
              <a:t>of the automatically recorded refinement process showing the provenance of each segment in terms of its analysis path</a:t>
            </a:r>
            <a:br>
              <a:rPr lang="en" sz="1200">
                <a:solidFill>
                  <a:srgbClr val="000000"/>
                </a:solidFill>
              </a:rPr>
            </a:br>
            <a:endParaRPr sz="1200">
              <a:solidFill>
                <a:srgbClr val="000000"/>
              </a:solidFill>
            </a:endParaRPr>
          </a:p>
          <a:p>
            <a:pPr indent="-330200" lvl="0" marL="457200" rtl="0" algn="l">
              <a:spcBef>
                <a:spcPts val="0"/>
              </a:spcBef>
              <a:spcAft>
                <a:spcPts val="0"/>
              </a:spcAft>
              <a:buClr>
                <a:srgbClr val="000000"/>
              </a:buClr>
              <a:buSzPts val="1600"/>
              <a:buChar char="➢"/>
            </a:pPr>
            <a:r>
              <a:rPr lang="en" sz="1600">
                <a:solidFill>
                  <a:srgbClr val="000000"/>
                </a:solidFill>
              </a:rPr>
              <a:t>Preliminary </a:t>
            </a:r>
            <a:r>
              <a:rPr b="1" lang="en" sz="1600">
                <a:solidFill>
                  <a:srgbClr val="000000"/>
                </a:solidFill>
              </a:rPr>
              <a:t>evidence of utility</a:t>
            </a:r>
            <a:r>
              <a:rPr lang="en" sz="1600">
                <a:solidFill>
                  <a:srgbClr val="000000"/>
                </a:solidFill>
              </a:rPr>
              <a:t> from:</a:t>
            </a:r>
            <a:endParaRPr sz="1600">
              <a:solidFill>
                <a:srgbClr val="000000"/>
              </a:solidFill>
            </a:endParaRPr>
          </a:p>
          <a:p>
            <a:pPr indent="-304800" lvl="1" marL="914400" rtl="0" algn="l">
              <a:spcBef>
                <a:spcPts val="0"/>
              </a:spcBef>
              <a:spcAft>
                <a:spcPts val="0"/>
              </a:spcAft>
              <a:buClr>
                <a:srgbClr val="000000"/>
              </a:buClr>
              <a:buSzPts val="1200"/>
              <a:buChar char="○"/>
            </a:pPr>
            <a:r>
              <a:rPr i="1" lang="en" sz="1200">
                <a:solidFill>
                  <a:srgbClr val="000000"/>
                </a:solidFill>
              </a:rPr>
              <a:t>Usage Scenario </a:t>
            </a:r>
            <a:r>
              <a:rPr lang="en" sz="1200">
                <a:solidFill>
                  <a:srgbClr val="000000"/>
                </a:solidFill>
              </a:rPr>
              <a:t>with real world data</a:t>
            </a:r>
            <a:endParaRPr sz="1200">
              <a:solidFill>
                <a:srgbClr val="000000"/>
              </a:solidFill>
            </a:endParaRPr>
          </a:p>
          <a:p>
            <a:pPr indent="-304800" lvl="1" marL="914400" rtl="0" algn="l">
              <a:spcBef>
                <a:spcPts val="0"/>
              </a:spcBef>
              <a:spcAft>
                <a:spcPts val="0"/>
              </a:spcAft>
              <a:buClr>
                <a:srgbClr val="000000"/>
              </a:buClr>
              <a:buSzPts val="1200"/>
              <a:buChar char="○"/>
            </a:pPr>
            <a:r>
              <a:rPr i="1" lang="en" sz="1200">
                <a:solidFill>
                  <a:srgbClr val="000000"/>
                </a:solidFill>
              </a:rPr>
              <a:t>Case Study</a:t>
            </a:r>
            <a:r>
              <a:rPr lang="en" sz="1200">
                <a:solidFill>
                  <a:srgbClr val="000000"/>
                </a:solidFill>
              </a:rPr>
              <a:t> with industry analyst</a:t>
            </a:r>
            <a:endParaRPr sz="1200">
              <a:solidFill>
                <a:srgbClr val="000000"/>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1" name="Shape 4231"/>
        <p:cNvGrpSpPr/>
        <p:nvPr/>
      </p:nvGrpSpPr>
      <p:grpSpPr>
        <a:xfrm>
          <a:off x="0" y="0"/>
          <a:ext cx="0" cy="0"/>
          <a:chOff x="0" y="0"/>
          <a:chExt cx="0" cy="0"/>
        </a:xfrm>
      </p:grpSpPr>
      <p:sp>
        <p:nvSpPr>
          <p:cNvPr id="4232" name="Google Shape;4232;p9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Case Study #2</a:t>
            </a:r>
            <a:endParaRPr/>
          </a:p>
        </p:txBody>
      </p:sp>
      <p:pic>
        <p:nvPicPr>
          <p:cNvPr id="4233" name="Google Shape;4233;p98"/>
          <p:cNvPicPr preferRelativeResize="0"/>
          <p:nvPr/>
        </p:nvPicPr>
        <p:blipFill>
          <a:blip r:embed="rId3">
            <a:alphaModFix/>
          </a:blip>
          <a:stretch>
            <a:fillRect/>
          </a:stretch>
        </p:blipFill>
        <p:spPr>
          <a:xfrm>
            <a:off x="5197000" y="1040687"/>
            <a:ext cx="2882299" cy="3487575"/>
          </a:xfrm>
          <a:prstGeom prst="rect">
            <a:avLst/>
          </a:prstGeom>
          <a:noFill/>
          <a:ln>
            <a:noFill/>
          </a:ln>
        </p:spPr>
      </p:pic>
      <p:graphicFrame>
        <p:nvGraphicFramePr>
          <p:cNvPr id="4234" name="Google Shape;4234;p98"/>
          <p:cNvGraphicFramePr/>
          <p:nvPr/>
        </p:nvGraphicFramePr>
        <p:xfrm>
          <a:off x="701950" y="1486875"/>
          <a:ext cx="3000000" cy="3000000"/>
        </p:xfrm>
        <a:graphic>
          <a:graphicData uri="http://schemas.openxmlformats.org/drawingml/2006/table">
            <a:tbl>
              <a:tblPr>
                <a:noFill/>
                <a:tableStyleId>{52502E9B-0AB7-4456-8EDA-6E149FC0C4DB}</a:tableStyleId>
              </a:tblPr>
              <a:tblGrid>
                <a:gridCol w="537400"/>
                <a:gridCol w="3039600"/>
              </a:tblGrid>
              <a:tr h="396200">
                <a:tc gridSpan="2">
                  <a:txBody>
                    <a:bodyPr/>
                    <a:lstStyle/>
                    <a:p>
                      <a:pPr indent="0" lvl="0" marL="0" rtl="0" algn="ctr">
                        <a:spcBef>
                          <a:spcPts val="0"/>
                        </a:spcBef>
                        <a:spcAft>
                          <a:spcPts val="0"/>
                        </a:spcAft>
                        <a:buNone/>
                      </a:pPr>
                      <a:r>
                        <a:rPr lang="en" sz="1200">
                          <a:solidFill>
                            <a:srgbClr val="274E13"/>
                          </a:solidFill>
                        </a:rPr>
                        <a:t>Summary of Insights</a:t>
                      </a:r>
                      <a:endParaRPr b="1" sz="1200">
                        <a:solidFill>
                          <a:srgbClr val="274E13"/>
                        </a:solidFill>
                      </a:endParaRPr>
                    </a:p>
                  </a:txBody>
                  <a:tcPr marT="91425" marB="91425" marR="91425" marL="91425">
                    <a:lnL cap="flat" cmpd="sng" w="9525">
                      <a:solidFill>
                        <a:srgbClr val="D9EAD3"/>
                      </a:solidFill>
                      <a:prstDash val="solid"/>
                      <a:round/>
                      <a:headEnd len="sm" w="sm" type="none"/>
                      <a:tailEnd len="sm" w="sm" type="none"/>
                    </a:lnL>
                    <a:lnR cap="flat" cmpd="sng" w="9525">
                      <a:solidFill>
                        <a:srgbClr val="D9EAD3"/>
                      </a:solidFill>
                      <a:prstDash val="solid"/>
                      <a:round/>
                      <a:headEnd len="sm" w="sm" type="none"/>
                      <a:tailEnd len="sm" w="sm" type="none"/>
                    </a:lnR>
                    <a:lnT cap="flat" cmpd="sng" w="9525">
                      <a:solidFill>
                        <a:srgbClr val="D9EAD3"/>
                      </a:solidFill>
                      <a:prstDash val="solid"/>
                      <a:round/>
                      <a:headEnd len="sm" w="sm" type="none"/>
                      <a:tailEnd len="sm" w="sm" type="none"/>
                    </a:lnT>
                    <a:lnB cap="flat" cmpd="sng" w="9525">
                      <a:solidFill>
                        <a:srgbClr val="D9EAD3"/>
                      </a:solidFill>
                      <a:prstDash val="solid"/>
                      <a:round/>
                      <a:headEnd len="sm" w="sm" type="none"/>
                      <a:tailEnd len="sm" w="sm" type="none"/>
                    </a:lnB>
                    <a:solidFill>
                      <a:srgbClr val="D9EAD3"/>
                    </a:solidFill>
                  </a:tcPr>
                </a:tc>
                <a:tc hMerge="1"/>
              </a:tr>
              <a:tr h="381000">
                <a:tc gridSpan="2">
                  <a:txBody>
                    <a:bodyPr/>
                    <a:lstStyle/>
                    <a:p>
                      <a:pPr indent="-304800" lvl="0" marL="457200" rtl="0" algn="l">
                        <a:lnSpc>
                          <a:spcPct val="115000"/>
                        </a:lnSpc>
                        <a:spcBef>
                          <a:spcPts val="0"/>
                        </a:spcBef>
                        <a:spcAft>
                          <a:spcPts val="0"/>
                        </a:spcAft>
                        <a:buSzPts val="1200"/>
                        <a:buChar char="●"/>
                      </a:pPr>
                      <a:r>
                        <a:rPr lang="en" sz="1200"/>
                        <a:t>25% who remove from cart at checkout stage, exit and never purchase</a:t>
                      </a:r>
                      <a:endParaRPr sz="1200"/>
                    </a:p>
                    <a:p>
                      <a:pPr indent="-304800" lvl="0" marL="457200" rtl="0" algn="l">
                        <a:lnSpc>
                          <a:spcPct val="115000"/>
                        </a:lnSpc>
                        <a:spcBef>
                          <a:spcPts val="0"/>
                        </a:spcBef>
                        <a:spcAft>
                          <a:spcPts val="0"/>
                        </a:spcAft>
                        <a:buSzPts val="1200"/>
                        <a:buChar char="●"/>
                      </a:pPr>
                      <a:r>
                        <a:rPr lang="en" sz="1200"/>
                        <a:t>appStart action triggered before cart page</a:t>
                      </a:r>
                      <a:endParaRPr sz="1200"/>
                    </a:p>
                    <a:p>
                      <a:pPr indent="-304800" lvl="0" marL="457200" rtl="0" algn="l">
                        <a:lnSpc>
                          <a:spcPct val="115000"/>
                        </a:lnSpc>
                        <a:spcBef>
                          <a:spcPts val="0"/>
                        </a:spcBef>
                        <a:spcAft>
                          <a:spcPts val="0"/>
                        </a:spcAft>
                        <a:buSzPts val="1200"/>
                        <a:buChar char="●"/>
                      </a:pPr>
                      <a:r>
                        <a:rPr lang="en" sz="1200"/>
                        <a:t>Awards page analysis:</a:t>
                      </a:r>
                      <a:endParaRPr sz="1200"/>
                    </a:p>
                    <a:p>
                      <a:pPr indent="-304800" lvl="1" marL="914400" rtl="0" algn="l">
                        <a:lnSpc>
                          <a:spcPct val="115000"/>
                        </a:lnSpc>
                        <a:spcBef>
                          <a:spcPts val="0"/>
                        </a:spcBef>
                        <a:spcAft>
                          <a:spcPts val="0"/>
                        </a:spcAft>
                        <a:buSzPts val="1200"/>
                        <a:buChar char="○"/>
                      </a:pPr>
                      <a:r>
                        <a:rPr lang="en" sz="1200"/>
                        <a:t>1% signed up</a:t>
                      </a:r>
                      <a:endParaRPr sz="1200"/>
                    </a:p>
                    <a:p>
                      <a:pPr indent="-304800" lvl="1" marL="914400" rtl="0" algn="l">
                        <a:lnSpc>
                          <a:spcPct val="115000"/>
                        </a:lnSpc>
                        <a:spcBef>
                          <a:spcPts val="0"/>
                        </a:spcBef>
                        <a:spcAft>
                          <a:spcPts val="0"/>
                        </a:spcAft>
                        <a:buSzPts val="1200"/>
                        <a:buChar char="○"/>
                      </a:pPr>
                      <a:r>
                        <a:rPr lang="en" sz="1200"/>
                        <a:t>27% purchased</a:t>
                      </a:r>
                      <a:endParaRPr sz="1200"/>
                    </a:p>
                    <a:p>
                      <a:pPr indent="-304800" lvl="1" marL="914400" rtl="0" algn="l">
                        <a:lnSpc>
                          <a:spcPct val="115000"/>
                        </a:lnSpc>
                        <a:spcBef>
                          <a:spcPts val="0"/>
                        </a:spcBef>
                        <a:spcAft>
                          <a:spcPts val="0"/>
                        </a:spcAft>
                        <a:buSzPts val="1200"/>
                        <a:buChar char="○"/>
                      </a:pPr>
                      <a:r>
                        <a:rPr lang="en" sz="1200"/>
                        <a:t>Longer sequences</a:t>
                      </a:r>
                      <a:endParaRPr sz="1200"/>
                    </a:p>
                  </a:txBody>
                  <a:tcPr marT="91425" marB="91425" marR="91425" marL="91425">
                    <a:lnL cap="flat" cmpd="sng" w="9525">
                      <a:solidFill>
                        <a:srgbClr val="D9EAD3"/>
                      </a:solidFill>
                      <a:prstDash val="solid"/>
                      <a:round/>
                      <a:headEnd len="sm" w="sm" type="none"/>
                      <a:tailEnd len="sm" w="sm" type="none"/>
                    </a:lnL>
                    <a:lnR cap="flat" cmpd="sng" w="9525">
                      <a:solidFill>
                        <a:srgbClr val="D9EAD3"/>
                      </a:solidFill>
                      <a:prstDash val="solid"/>
                      <a:round/>
                      <a:headEnd len="sm" w="sm" type="none"/>
                      <a:tailEnd len="sm" w="sm" type="none"/>
                    </a:lnR>
                    <a:lnT cap="flat" cmpd="sng" w="9525">
                      <a:solidFill>
                        <a:srgbClr val="D9EAD3"/>
                      </a:solidFill>
                      <a:prstDash val="solid"/>
                      <a:round/>
                      <a:headEnd len="sm" w="sm" type="none"/>
                      <a:tailEnd len="sm" w="sm" type="none"/>
                    </a:lnT>
                    <a:lnB cap="flat" cmpd="sng" w="9525">
                      <a:solidFill>
                        <a:srgbClr val="D9EAD3"/>
                      </a:solidFill>
                      <a:prstDash val="solid"/>
                      <a:round/>
                      <a:headEnd len="sm" w="sm" type="none"/>
                      <a:tailEnd len="sm" w="sm" type="none"/>
                    </a:lnB>
                  </a:tcPr>
                </a:tc>
                <a:tc hMerge="1"/>
              </a:tr>
            </a:tbl>
          </a:graphicData>
        </a:graphic>
      </p:graphicFrame>
      <p:sp>
        <p:nvSpPr>
          <p:cNvPr id="4235" name="Google Shape;4235;p9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4239" name="Shape 4239"/>
        <p:cNvGrpSpPr/>
        <p:nvPr/>
      </p:nvGrpSpPr>
      <p:grpSpPr>
        <a:xfrm>
          <a:off x="0" y="0"/>
          <a:ext cx="0" cy="0"/>
          <a:chOff x="0" y="0"/>
          <a:chExt cx="0" cy="0"/>
        </a:xfrm>
      </p:grpSpPr>
      <p:sp>
        <p:nvSpPr>
          <p:cNvPr id="4240" name="Google Shape;4240;p99"/>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Discussion</a:t>
            </a:r>
            <a:endParaRPr/>
          </a:p>
        </p:txBody>
      </p:sp>
      <p:sp>
        <p:nvSpPr>
          <p:cNvPr id="4241" name="Google Shape;4241;p9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5" name="Shape 4245"/>
        <p:cNvGrpSpPr/>
        <p:nvPr/>
      </p:nvGrpSpPr>
      <p:grpSpPr>
        <a:xfrm>
          <a:off x="0" y="0"/>
          <a:ext cx="0" cy="0"/>
          <a:chOff x="0" y="0"/>
          <a:chExt cx="0" cy="0"/>
        </a:xfrm>
      </p:grpSpPr>
      <p:sp>
        <p:nvSpPr>
          <p:cNvPr id="4246" name="Google Shape;4246;p10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Discussion</a:t>
            </a:r>
            <a:endParaRPr/>
          </a:p>
        </p:txBody>
      </p:sp>
      <p:sp>
        <p:nvSpPr>
          <p:cNvPr id="4247" name="Google Shape;4247;p100"/>
          <p:cNvSpPr txBox="1"/>
          <p:nvPr>
            <p:ph idx="1" type="body"/>
          </p:nvPr>
        </p:nvSpPr>
        <p:spPr>
          <a:xfrm>
            <a:off x="311700" y="1304875"/>
            <a:ext cx="4947300" cy="3416400"/>
          </a:xfrm>
          <a:prstGeom prst="rect">
            <a:avLst/>
          </a:prstGeom>
        </p:spPr>
        <p:txBody>
          <a:bodyPr anchorCtr="0" anchor="t" bIns="91425" lIns="91425" spcFirstLastPara="1" rIns="91425" wrap="square" tIns="91425">
            <a:noAutofit/>
          </a:bodyPr>
          <a:lstStyle/>
          <a:p>
            <a:pPr indent="-317500" lvl="0" marL="457200" marR="0" rtl="0" algn="l">
              <a:lnSpc>
                <a:spcPct val="115000"/>
              </a:lnSpc>
              <a:spcBef>
                <a:spcPts val="0"/>
              </a:spcBef>
              <a:spcAft>
                <a:spcPts val="0"/>
              </a:spcAft>
              <a:buClr>
                <a:schemeClr val="dk2"/>
              </a:buClr>
              <a:buSzPts val="1400"/>
              <a:buFont typeface="Arial"/>
              <a:buChar char="●"/>
            </a:pPr>
            <a:r>
              <a:rPr lang="en"/>
              <a:t>Goal is </a:t>
            </a:r>
            <a:r>
              <a:rPr b="1" lang="en"/>
              <a:t>Scalability</a:t>
            </a:r>
            <a:endParaRPr/>
          </a:p>
          <a:p>
            <a:pPr indent="-304800" lvl="1" marL="914400" marR="0" rtl="0" algn="l">
              <a:lnSpc>
                <a:spcPct val="115000"/>
              </a:lnSpc>
              <a:spcBef>
                <a:spcPts val="0"/>
              </a:spcBef>
              <a:spcAft>
                <a:spcPts val="0"/>
              </a:spcAft>
              <a:buSzPts val="1200"/>
              <a:buChar char="○"/>
            </a:pPr>
            <a:r>
              <a:rPr lang="en"/>
              <a:t>Initial iterative visual refinement of large segments into useful ones</a:t>
            </a:r>
            <a:endParaRPr/>
          </a:p>
          <a:p>
            <a:pPr indent="-304800" lvl="1" marL="914400" marR="0" rtl="0" algn="l">
              <a:lnSpc>
                <a:spcPct val="115000"/>
              </a:lnSpc>
              <a:spcBef>
                <a:spcPts val="0"/>
              </a:spcBef>
              <a:spcAft>
                <a:spcPts val="0"/>
              </a:spcAft>
              <a:buSzPts val="1200"/>
              <a:buChar char="○"/>
            </a:pPr>
            <a:r>
              <a:rPr lang="en"/>
              <a:t>A</a:t>
            </a:r>
            <a:r>
              <a:rPr lang="en"/>
              <a:t>ttributes that align with analyst’s intuitions about interesting behavior</a:t>
            </a:r>
            <a:endParaRPr/>
          </a:p>
          <a:p>
            <a:pPr indent="-304800" lvl="1" marL="914400" marR="0" rtl="0" algn="l">
              <a:lnSpc>
                <a:spcPct val="115000"/>
              </a:lnSpc>
              <a:spcBef>
                <a:spcPts val="0"/>
              </a:spcBef>
              <a:spcAft>
                <a:spcPts val="0"/>
              </a:spcAft>
              <a:buSzPts val="1200"/>
              <a:buChar char="○"/>
            </a:pPr>
            <a:r>
              <a:rPr lang="en"/>
              <a:t>Quick forming and testing of hypotheses </a:t>
            </a:r>
            <a:endParaRPr/>
          </a:p>
          <a:p>
            <a:pPr indent="-304800" lvl="1" marL="914400" marR="0" rtl="0" algn="l">
              <a:lnSpc>
                <a:spcPct val="115000"/>
              </a:lnSpc>
              <a:spcBef>
                <a:spcPts val="0"/>
              </a:spcBef>
              <a:spcAft>
                <a:spcPts val="0"/>
              </a:spcAft>
              <a:buSzPts val="1200"/>
              <a:buChar char="○"/>
            </a:pPr>
            <a:r>
              <a:rPr b="1" lang="en"/>
              <a:t>Result:</a:t>
            </a:r>
            <a:r>
              <a:rPr lang="en"/>
              <a:t> more effective fine-grained downstream analysis</a:t>
            </a:r>
            <a:endParaRPr/>
          </a:p>
          <a:p>
            <a:pPr indent="0" lvl="0" marL="0" rtl="0" algn="l">
              <a:spcBef>
                <a:spcPts val="1600"/>
              </a:spcBef>
              <a:spcAft>
                <a:spcPts val="1600"/>
              </a:spcAft>
              <a:buNone/>
            </a:pPr>
            <a:r>
              <a:t/>
            </a:r>
            <a:endParaRPr/>
          </a:p>
        </p:txBody>
      </p:sp>
      <p:sp>
        <p:nvSpPr>
          <p:cNvPr id="4248" name="Google Shape;4248;p10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249" name="Google Shape;4249;p100"/>
          <p:cNvSpPr/>
          <p:nvPr/>
        </p:nvSpPr>
        <p:spPr>
          <a:xfrm>
            <a:off x="5511650" y="1461425"/>
            <a:ext cx="2500500" cy="29364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0" name="Google Shape;4250;p100"/>
          <p:cNvSpPr/>
          <p:nvPr/>
        </p:nvSpPr>
        <p:spPr>
          <a:xfrm>
            <a:off x="5558650" y="2775114"/>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51" name="Google Shape;4251;p100"/>
          <p:cNvSpPr/>
          <p:nvPr/>
        </p:nvSpPr>
        <p:spPr>
          <a:xfrm>
            <a:off x="5701086" y="2775114"/>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52" name="Google Shape;4252;p100"/>
          <p:cNvSpPr/>
          <p:nvPr/>
        </p:nvSpPr>
        <p:spPr>
          <a:xfrm>
            <a:off x="5843522" y="2775110"/>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53" name="Google Shape;4253;p100"/>
          <p:cNvSpPr/>
          <p:nvPr/>
        </p:nvSpPr>
        <p:spPr>
          <a:xfrm>
            <a:off x="5985958" y="2775110"/>
            <a:ext cx="127500" cy="1545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54" name="Google Shape;4254;p100"/>
          <p:cNvSpPr/>
          <p:nvPr/>
        </p:nvSpPr>
        <p:spPr>
          <a:xfrm>
            <a:off x="6128394" y="2775110"/>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55" name="Google Shape;4255;p100"/>
          <p:cNvSpPr/>
          <p:nvPr/>
        </p:nvSpPr>
        <p:spPr>
          <a:xfrm>
            <a:off x="6270830" y="2775110"/>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56" name="Google Shape;4256;p100"/>
          <p:cNvSpPr/>
          <p:nvPr/>
        </p:nvSpPr>
        <p:spPr>
          <a:xfrm>
            <a:off x="6413266" y="277510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57" name="Google Shape;4257;p100"/>
          <p:cNvSpPr/>
          <p:nvPr/>
        </p:nvSpPr>
        <p:spPr>
          <a:xfrm>
            <a:off x="6555702" y="2775105"/>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58" name="Google Shape;4258;p100"/>
          <p:cNvSpPr/>
          <p:nvPr/>
        </p:nvSpPr>
        <p:spPr>
          <a:xfrm>
            <a:off x="6698138" y="2775105"/>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59" name="Google Shape;4259;p100"/>
          <p:cNvSpPr/>
          <p:nvPr/>
        </p:nvSpPr>
        <p:spPr>
          <a:xfrm>
            <a:off x="6840574" y="277510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60" name="Google Shape;4260;p100"/>
          <p:cNvSpPr/>
          <p:nvPr/>
        </p:nvSpPr>
        <p:spPr>
          <a:xfrm>
            <a:off x="5558650" y="2953028"/>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61" name="Google Shape;4261;p100"/>
          <p:cNvSpPr/>
          <p:nvPr/>
        </p:nvSpPr>
        <p:spPr>
          <a:xfrm>
            <a:off x="5701086" y="2953028"/>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62" name="Google Shape;4262;p100"/>
          <p:cNvSpPr/>
          <p:nvPr/>
        </p:nvSpPr>
        <p:spPr>
          <a:xfrm>
            <a:off x="5843522" y="2953023"/>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63" name="Google Shape;4263;p100"/>
          <p:cNvSpPr/>
          <p:nvPr/>
        </p:nvSpPr>
        <p:spPr>
          <a:xfrm>
            <a:off x="5985958" y="2953023"/>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64" name="Google Shape;4264;p100"/>
          <p:cNvSpPr/>
          <p:nvPr/>
        </p:nvSpPr>
        <p:spPr>
          <a:xfrm>
            <a:off x="6128394" y="2953023"/>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65" name="Google Shape;4265;p100"/>
          <p:cNvSpPr/>
          <p:nvPr/>
        </p:nvSpPr>
        <p:spPr>
          <a:xfrm>
            <a:off x="5558650" y="3130942"/>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66" name="Google Shape;4266;p100"/>
          <p:cNvSpPr/>
          <p:nvPr/>
        </p:nvSpPr>
        <p:spPr>
          <a:xfrm>
            <a:off x="5701086" y="3130942"/>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67" name="Google Shape;4267;p100"/>
          <p:cNvSpPr/>
          <p:nvPr/>
        </p:nvSpPr>
        <p:spPr>
          <a:xfrm>
            <a:off x="5843522" y="3130937"/>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68" name="Google Shape;4268;p100"/>
          <p:cNvSpPr/>
          <p:nvPr/>
        </p:nvSpPr>
        <p:spPr>
          <a:xfrm>
            <a:off x="5985958" y="3130937"/>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69" name="Google Shape;4269;p100"/>
          <p:cNvSpPr/>
          <p:nvPr/>
        </p:nvSpPr>
        <p:spPr>
          <a:xfrm>
            <a:off x="6128394" y="3130937"/>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70" name="Google Shape;4270;p100"/>
          <p:cNvSpPr/>
          <p:nvPr/>
        </p:nvSpPr>
        <p:spPr>
          <a:xfrm>
            <a:off x="6270830" y="3130937"/>
            <a:ext cx="127500" cy="1545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71" name="Google Shape;4271;p100"/>
          <p:cNvSpPr/>
          <p:nvPr/>
        </p:nvSpPr>
        <p:spPr>
          <a:xfrm>
            <a:off x="6413266" y="3130933"/>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72" name="Google Shape;4272;p100"/>
          <p:cNvSpPr/>
          <p:nvPr/>
        </p:nvSpPr>
        <p:spPr>
          <a:xfrm>
            <a:off x="5558650" y="3308855"/>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73" name="Google Shape;4273;p100"/>
          <p:cNvSpPr/>
          <p:nvPr/>
        </p:nvSpPr>
        <p:spPr>
          <a:xfrm>
            <a:off x="5701086" y="330885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74" name="Google Shape;4274;p100"/>
          <p:cNvSpPr/>
          <p:nvPr/>
        </p:nvSpPr>
        <p:spPr>
          <a:xfrm>
            <a:off x="5843522" y="33088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75" name="Google Shape;4275;p100"/>
          <p:cNvSpPr/>
          <p:nvPr/>
        </p:nvSpPr>
        <p:spPr>
          <a:xfrm>
            <a:off x="5985958" y="3308851"/>
            <a:ext cx="127500" cy="1545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76" name="Google Shape;4276;p100"/>
          <p:cNvSpPr/>
          <p:nvPr/>
        </p:nvSpPr>
        <p:spPr>
          <a:xfrm>
            <a:off x="6128394" y="33088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77" name="Google Shape;4277;p100"/>
          <p:cNvSpPr/>
          <p:nvPr/>
        </p:nvSpPr>
        <p:spPr>
          <a:xfrm>
            <a:off x="6270830" y="3308851"/>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78" name="Google Shape;4278;p100"/>
          <p:cNvSpPr/>
          <p:nvPr/>
        </p:nvSpPr>
        <p:spPr>
          <a:xfrm>
            <a:off x="6413266" y="330884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79" name="Google Shape;4279;p100"/>
          <p:cNvSpPr/>
          <p:nvPr/>
        </p:nvSpPr>
        <p:spPr>
          <a:xfrm>
            <a:off x="6555702" y="3308846"/>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80" name="Google Shape;4280;p100"/>
          <p:cNvSpPr/>
          <p:nvPr/>
        </p:nvSpPr>
        <p:spPr>
          <a:xfrm>
            <a:off x="6698138" y="3308846"/>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81" name="Google Shape;4281;p100"/>
          <p:cNvSpPr/>
          <p:nvPr/>
        </p:nvSpPr>
        <p:spPr>
          <a:xfrm>
            <a:off x="6840574" y="330884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4282" name="Google Shape;4282;p100"/>
          <p:cNvGrpSpPr/>
          <p:nvPr/>
        </p:nvGrpSpPr>
        <p:grpSpPr>
          <a:xfrm>
            <a:off x="5558650" y="4253648"/>
            <a:ext cx="234765" cy="45900"/>
            <a:chOff x="834250" y="3304948"/>
            <a:chExt cx="234765" cy="45900"/>
          </a:xfrm>
        </p:grpSpPr>
        <p:sp>
          <p:nvSpPr>
            <p:cNvPr id="4283" name="Google Shape;4283;p100"/>
            <p:cNvSpPr/>
            <p:nvPr/>
          </p:nvSpPr>
          <p:spPr>
            <a:xfrm>
              <a:off x="834250" y="3304948"/>
              <a:ext cx="44700" cy="459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4" name="Google Shape;4284;p100"/>
            <p:cNvSpPr/>
            <p:nvPr/>
          </p:nvSpPr>
          <p:spPr>
            <a:xfrm>
              <a:off x="929282" y="3304948"/>
              <a:ext cx="44700" cy="459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5" name="Google Shape;4285;p100"/>
            <p:cNvSpPr/>
            <p:nvPr/>
          </p:nvSpPr>
          <p:spPr>
            <a:xfrm>
              <a:off x="1024315" y="3304948"/>
              <a:ext cx="44700" cy="459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86" name="Google Shape;4286;p100"/>
          <p:cNvSpPr txBox="1"/>
          <p:nvPr/>
        </p:nvSpPr>
        <p:spPr>
          <a:xfrm>
            <a:off x="5511650" y="1183800"/>
            <a:ext cx="2500500" cy="26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Segment</a:t>
            </a:r>
            <a:endParaRPr/>
          </a:p>
        </p:txBody>
      </p:sp>
      <p:sp>
        <p:nvSpPr>
          <p:cNvPr id="4287" name="Google Shape;4287;p100"/>
          <p:cNvSpPr/>
          <p:nvPr/>
        </p:nvSpPr>
        <p:spPr>
          <a:xfrm>
            <a:off x="5558650" y="2063439"/>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88" name="Google Shape;4288;p100"/>
          <p:cNvSpPr/>
          <p:nvPr/>
        </p:nvSpPr>
        <p:spPr>
          <a:xfrm>
            <a:off x="5701086" y="2063439"/>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89" name="Google Shape;4289;p100"/>
          <p:cNvSpPr/>
          <p:nvPr/>
        </p:nvSpPr>
        <p:spPr>
          <a:xfrm>
            <a:off x="5843522" y="2063435"/>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90" name="Google Shape;4290;p100"/>
          <p:cNvSpPr/>
          <p:nvPr/>
        </p:nvSpPr>
        <p:spPr>
          <a:xfrm>
            <a:off x="5985958" y="2063435"/>
            <a:ext cx="127500" cy="1545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91" name="Google Shape;4291;p100"/>
          <p:cNvSpPr/>
          <p:nvPr/>
        </p:nvSpPr>
        <p:spPr>
          <a:xfrm>
            <a:off x="6128394" y="206343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92" name="Google Shape;4292;p100"/>
          <p:cNvSpPr/>
          <p:nvPr/>
        </p:nvSpPr>
        <p:spPr>
          <a:xfrm>
            <a:off x="6270830" y="2063435"/>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93" name="Google Shape;4293;p100"/>
          <p:cNvSpPr/>
          <p:nvPr/>
        </p:nvSpPr>
        <p:spPr>
          <a:xfrm>
            <a:off x="6413266" y="2063430"/>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94" name="Google Shape;4294;p100"/>
          <p:cNvSpPr/>
          <p:nvPr/>
        </p:nvSpPr>
        <p:spPr>
          <a:xfrm>
            <a:off x="6555702" y="2063430"/>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95" name="Google Shape;4295;p100"/>
          <p:cNvSpPr/>
          <p:nvPr/>
        </p:nvSpPr>
        <p:spPr>
          <a:xfrm>
            <a:off x="6698138" y="2063430"/>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96" name="Google Shape;4296;p100"/>
          <p:cNvSpPr/>
          <p:nvPr/>
        </p:nvSpPr>
        <p:spPr>
          <a:xfrm>
            <a:off x="6840574" y="206342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97" name="Google Shape;4297;p100"/>
          <p:cNvSpPr/>
          <p:nvPr/>
        </p:nvSpPr>
        <p:spPr>
          <a:xfrm>
            <a:off x="5558650" y="2241353"/>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98" name="Google Shape;4298;p100"/>
          <p:cNvSpPr/>
          <p:nvPr/>
        </p:nvSpPr>
        <p:spPr>
          <a:xfrm>
            <a:off x="5701086" y="2241353"/>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99" name="Google Shape;4299;p100"/>
          <p:cNvSpPr/>
          <p:nvPr/>
        </p:nvSpPr>
        <p:spPr>
          <a:xfrm>
            <a:off x="5843522" y="2241348"/>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00" name="Google Shape;4300;p100"/>
          <p:cNvSpPr/>
          <p:nvPr/>
        </p:nvSpPr>
        <p:spPr>
          <a:xfrm>
            <a:off x="5985958" y="2241348"/>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01" name="Google Shape;4301;p100"/>
          <p:cNvSpPr/>
          <p:nvPr/>
        </p:nvSpPr>
        <p:spPr>
          <a:xfrm>
            <a:off x="6128394" y="2241348"/>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02" name="Google Shape;4302;p100"/>
          <p:cNvSpPr/>
          <p:nvPr/>
        </p:nvSpPr>
        <p:spPr>
          <a:xfrm>
            <a:off x="5558650" y="2419267"/>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03" name="Google Shape;4303;p100"/>
          <p:cNvSpPr/>
          <p:nvPr/>
        </p:nvSpPr>
        <p:spPr>
          <a:xfrm>
            <a:off x="5701086" y="2419267"/>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04" name="Google Shape;4304;p100"/>
          <p:cNvSpPr/>
          <p:nvPr/>
        </p:nvSpPr>
        <p:spPr>
          <a:xfrm>
            <a:off x="5843522" y="241926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05" name="Google Shape;4305;p100"/>
          <p:cNvSpPr/>
          <p:nvPr/>
        </p:nvSpPr>
        <p:spPr>
          <a:xfrm>
            <a:off x="5985958" y="2419262"/>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06" name="Google Shape;4306;p100"/>
          <p:cNvSpPr/>
          <p:nvPr/>
        </p:nvSpPr>
        <p:spPr>
          <a:xfrm>
            <a:off x="6128394" y="241926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07" name="Google Shape;4307;p100"/>
          <p:cNvSpPr/>
          <p:nvPr/>
        </p:nvSpPr>
        <p:spPr>
          <a:xfrm>
            <a:off x="6270830" y="241926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08" name="Google Shape;4308;p100"/>
          <p:cNvSpPr/>
          <p:nvPr/>
        </p:nvSpPr>
        <p:spPr>
          <a:xfrm>
            <a:off x="6413266" y="2419258"/>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09" name="Google Shape;4309;p100"/>
          <p:cNvSpPr/>
          <p:nvPr/>
        </p:nvSpPr>
        <p:spPr>
          <a:xfrm>
            <a:off x="6555702" y="2419258"/>
            <a:ext cx="127500" cy="1545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10" name="Google Shape;4310;p100"/>
          <p:cNvSpPr/>
          <p:nvPr/>
        </p:nvSpPr>
        <p:spPr>
          <a:xfrm>
            <a:off x="5558650" y="2597180"/>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11" name="Google Shape;4311;p100"/>
          <p:cNvSpPr/>
          <p:nvPr/>
        </p:nvSpPr>
        <p:spPr>
          <a:xfrm>
            <a:off x="5701086" y="2597180"/>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12" name="Google Shape;4312;p100"/>
          <p:cNvSpPr/>
          <p:nvPr/>
        </p:nvSpPr>
        <p:spPr>
          <a:xfrm>
            <a:off x="5843522" y="2597176"/>
            <a:ext cx="127500" cy="1545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13" name="Google Shape;4313;p100"/>
          <p:cNvSpPr/>
          <p:nvPr/>
        </p:nvSpPr>
        <p:spPr>
          <a:xfrm>
            <a:off x="5985958" y="259717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14" name="Google Shape;4314;p100"/>
          <p:cNvSpPr/>
          <p:nvPr/>
        </p:nvSpPr>
        <p:spPr>
          <a:xfrm>
            <a:off x="6128394" y="259717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15" name="Google Shape;4315;p100"/>
          <p:cNvSpPr/>
          <p:nvPr/>
        </p:nvSpPr>
        <p:spPr>
          <a:xfrm>
            <a:off x="6270830" y="2597176"/>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16" name="Google Shape;4316;p100"/>
          <p:cNvSpPr/>
          <p:nvPr/>
        </p:nvSpPr>
        <p:spPr>
          <a:xfrm>
            <a:off x="6413266" y="259717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17" name="Google Shape;4317;p100"/>
          <p:cNvSpPr/>
          <p:nvPr/>
        </p:nvSpPr>
        <p:spPr>
          <a:xfrm>
            <a:off x="6555702" y="2597171"/>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18" name="Google Shape;4318;p100"/>
          <p:cNvSpPr/>
          <p:nvPr/>
        </p:nvSpPr>
        <p:spPr>
          <a:xfrm>
            <a:off x="6698138" y="259717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19" name="Google Shape;4319;p100"/>
          <p:cNvSpPr/>
          <p:nvPr/>
        </p:nvSpPr>
        <p:spPr>
          <a:xfrm>
            <a:off x="6840574" y="2597167"/>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20" name="Google Shape;4320;p100"/>
          <p:cNvSpPr/>
          <p:nvPr/>
        </p:nvSpPr>
        <p:spPr>
          <a:xfrm>
            <a:off x="5558650" y="1885489"/>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21" name="Google Shape;4321;p100"/>
          <p:cNvSpPr/>
          <p:nvPr/>
        </p:nvSpPr>
        <p:spPr>
          <a:xfrm>
            <a:off x="5701086" y="1885489"/>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22" name="Google Shape;4322;p100"/>
          <p:cNvSpPr/>
          <p:nvPr/>
        </p:nvSpPr>
        <p:spPr>
          <a:xfrm>
            <a:off x="5843522" y="188548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23" name="Google Shape;4323;p100"/>
          <p:cNvSpPr/>
          <p:nvPr/>
        </p:nvSpPr>
        <p:spPr>
          <a:xfrm>
            <a:off x="5985958" y="1885485"/>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24" name="Google Shape;4324;p100"/>
          <p:cNvSpPr/>
          <p:nvPr/>
        </p:nvSpPr>
        <p:spPr>
          <a:xfrm>
            <a:off x="6128394" y="188548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25" name="Google Shape;4325;p100"/>
          <p:cNvSpPr/>
          <p:nvPr/>
        </p:nvSpPr>
        <p:spPr>
          <a:xfrm>
            <a:off x="6270830" y="1885485"/>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26" name="Google Shape;4326;p100"/>
          <p:cNvSpPr/>
          <p:nvPr/>
        </p:nvSpPr>
        <p:spPr>
          <a:xfrm>
            <a:off x="6413266" y="1885480"/>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27" name="Google Shape;4327;p100"/>
          <p:cNvSpPr/>
          <p:nvPr/>
        </p:nvSpPr>
        <p:spPr>
          <a:xfrm>
            <a:off x="6555702" y="1885480"/>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28" name="Google Shape;4328;p100"/>
          <p:cNvSpPr/>
          <p:nvPr/>
        </p:nvSpPr>
        <p:spPr>
          <a:xfrm>
            <a:off x="6698138" y="1885480"/>
            <a:ext cx="127500" cy="1545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29" name="Google Shape;4329;p100"/>
          <p:cNvSpPr/>
          <p:nvPr/>
        </p:nvSpPr>
        <p:spPr>
          <a:xfrm>
            <a:off x="6840574" y="188547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30" name="Google Shape;4330;p100"/>
          <p:cNvSpPr/>
          <p:nvPr/>
        </p:nvSpPr>
        <p:spPr>
          <a:xfrm>
            <a:off x="5558650" y="1707555"/>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31" name="Google Shape;4331;p100"/>
          <p:cNvSpPr/>
          <p:nvPr/>
        </p:nvSpPr>
        <p:spPr>
          <a:xfrm>
            <a:off x="5701086" y="170755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32" name="Google Shape;4332;p100"/>
          <p:cNvSpPr/>
          <p:nvPr/>
        </p:nvSpPr>
        <p:spPr>
          <a:xfrm>
            <a:off x="5843522" y="17075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33" name="Google Shape;4333;p100"/>
          <p:cNvSpPr/>
          <p:nvPr/>
        </p:nvSpPr>
        <p:spPr>
          <a:xfrm>
            <a:off x="5985958" y="17075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34" name="Google Shape;4334;p100"/>
          <p:cNvSpPr/>
          <p:nvPr/>
        </p:nvSpPr>
        <p:spPr>
          <a:xfrm>
            <a:off x="6128394" y="17075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35" name="Google Shape;4335;p100"/>
          <p:cNvSpPr/>
          <p:nvPr/>
        </p:nvSpPr>
        <p:spPr>
          <a:xfrm>
            <a:off x="6270830" y="17075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36" name="Google Shape;4336;p100"/>
          <p:cNvSpPr/>
          <p:nvPr/>
        </p:nvSpPr>
        <p:spPr>
          <a:xfrm>
            <a:off x="6413266" y="170754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37" name="Google Shape;4337;p100"/>
          <p:cNvSpPr/>
          <p:nvPr/>
        </p:nvSpPr>
        <p:spPr>
          <a:xfrm>
            <a:off x="6555702" y="1707546"/>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38" name="Google Shape;4338;p100"/>
          <p:cNvSpPr/>
          <p:nvPr/>
        </p:nvSpPr>
        <p:spPr>
          <a:xfrm>
            <a:off x="6698138" y="1707546"/>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39" name="Google Shape;4339;p100"/>
          <p:cNvSpPr/>
          <p:nvPr/>
        </p:nvSpPr>
        <p:spPr>
          <a:xfrm>
            <a:off x="6840574" y="170754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40" name="Google Shape;4340;p100"/>
          <p:cNvSpPr/>
          <p:nvPr/>
        </p:nvSpPr>
        <p:spPr>
          <a:xfrm>
            <a:off x="6982994" y="17075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41" name="Google Shape;4341;p100"/>
          <p:cNvSpPr/>
          <p:nvPr/>
        </p:nvSpPr>
        <p:spPr>
          <a:xfrm>
            <a:off x="7125430" y="1707551"/>
            <a:ext cx="127500" cy="1545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42" name="Google Shape;4342;p100"/>
          <p:cNvSpPr/>
          <p:nvPr/>
        </p:nvSpPr>
        <p:spPr>
          <a:xfrm>
            <a:off x="7267866" y="170754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43" name="Google Shape;4343;p100"/>
          <p:cNvSpPr/>
          <p:nvPr/>
        </p:nvSpPr>
        <p:spPr>
          <a:xfrm>
            <a:off x="7410302" y="1707546"/>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44" name="Google Shape;4344;p100"/>
          <p:cNvSpPr/>
          <p:nvPr/>
        </p:nvSpPr>
        <p:spPr>
          <a:xfrm>
            <a:off x="7552738" y="1707546"/>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45" name="Google Shape;4345;p100"/>
          <p:cNvSpPr/>
          <p:nvPr/>
        </p:nvSpPr>
        <p:spPr>
          <a:xfrm>
            <a:off x="7695174" y="170754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46" name="Google Shape;4346;p100"/>
          <p:cNvSpPr/>
          <p:nvPr/>
        </p:nvSpPr>
        <p:spPr>
          <a:xfrm>
            <a:off x="5558650" y="1529589"/>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47" name="Google Shape;4347;p100"/>
          <p:cNvSpPr/>
          <p:nvPr/>
        </p:nvSpPr>
        <p:spPr>
          <a:xfrm>
            <a:off x="5701086" y="1529589"/>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48" name="Google Shape;4348;p100"/>
          <p:cNvSpPr/>
          <p:nvPr/>
        </p:nvSpPr>
        <p:spPr>
          <a:xfrm>
            <a:off x="5558650" y="3486739"/>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49" name="Google Shape;4349;p100"/>
          <p:cNvSpPr/>
          <p:nvPr/>
        </p:nvSpPr>
        <p:spPr>
          <a:xfrm>
            <a:off x="5558650" y="4020539"/>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50" name="Google Shape;4350;p100"/>
          <p:cNvSpPr/>
          <p:nvPr/>
        </p:nvSpPr>
        <p:spPr>
          <a:xfrm>
            <a:off x="5701086" y="4020539"/>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51" name="Google Shape;4351;p100"/>
          <p:cNvSpPr/>
          <p:nvPr/>
        </p:nvSpPr>
        <p:spPr>
          <a:xfrm>
            <a:off x="5843522" y="4020535"/>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52" name="Google Shape;4352;p100"/>
          <p:cNvSpPr/>
          <p:nvPr/>
        </p:nvSpPr>
        <p:spPr>
          <a:xfrm>
            <a:off x="5985958" y="4020535"/>
            <a:ext cx="127500" cy="1545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53" name="Google Shape;4353;p100"/>
          <p:cNvSpPr/>
          <p:nvPr/>
        </p:nvSpPr>
        <p:spPr>
          <a:xfrm>
            <a:off x="6128394" y="402053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54" name="Google Shape;4354;p100"/>
          <p:cNvSpPr/>
          <p:nvPr/>
        </p:nvSpPr>
        <p:spPr>
          <a:xfrm>
            <a:off x="6270830" y="4020535"/>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55" name="Google Shape;4355;p100"/>
          <p:cNvSpPr/>
          <p:nvPr/>
        </p:nvSpPr>
        <p:spPr>
          <a:xfrm>
            <a:off x="6413266" y="4020530"/>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56" name="Google Shape;4356;p100"/>
          <p:cNvSpPr/>
          <p:nvPr/>
        </p:nvSpPr>
        <p:spPr>
          <a:xfrm>
            <a:off x="6555702" y="4020530"/>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57" name="Google Shape;4357;p100"/>
          <p:cNvSpPr/>
          <p:nvPr/>
        </p:nvSpPr>
        <p:spPr>
          <a:xfrm>
            <a:off x="6698138" y="4020530"/>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58" name="Google Shape;4358;p100"/>
          <p:cNvSpPr/>
          <p:nvPr/>
        </p:nvSpPr>
        <p:spPr>
          <a:xfrm>
            <a:off x="6840574" y="402052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59" name="Google Shape;4359;p100"/>
          <p:cNvSpPr/>
          <p:nvPr/>
        </p:nvSpPr>
        <p:spPr>
          <a:xfrm>
            <a:off x="5558650" y="3842589"/>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60" name="Google Shape;4360;p100"/>
          <p:cNvSpPr/>
          <p:nvPr/>
        </p:nvSpPr>
        <p:spPr>
          <a:xfrm>
            <a:off x="5701086" y="3842589"/>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61" name="Google Shape;4361;p100"/>
          <p:cNvSpPr/>
          <p:nvPr/>
        </p:nvSpPr>
        <p:spPr>
          <a:xfrm>
            <a:off x="5843522" y="384258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62" name="Google Shape;4362;p100"/>
          <p:cNvSpPr/>
          <p:nvPr/>
        </p:nvSpPr>
        <p:spPr>
          <a:xfrm>
            <a:off x="5985958" y="3842585"/>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63" name="Google Shape;4363;p100"/>
          <p:cNvSpPr/>
          <p:nvPr/>
        </p:nvSpPr>
        <p:spPr>
          <a:xfrm>
            <a:off x="6128394" y="384258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64" name="Google Shape;4364;p100"/>
          <p:cNvSpPr/>
          <p:nvPr/>
        </p:nvSpPr>
        <p:spPr>
          <a:xfrm>
            <a:off x="6270830" y="3842585"/>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65" name="Google Shape;4365;p100"/>
          <p:cNvSpPr/>
          <p:nvPr/>
        </p:nvSpPr>
        <p:spPr>
          <a:xfrm>
            <a:off x="6413266" y="3842580"/>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66" name="Google Shape;4366;p100"/>
          <p:cNvSpPr/>
          <p:nvPr/>
        </p:nvSpPr>
        <p:spPr>
          <a:xfrm>
            <a:off x="6555702" y="3842580"/>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67" name="Google Shape;4367;p100"/>
          <p:cNvSpPr/>
          <p:nvPr/>
        </p:nvSpPr>
        <p:spPr>
          <a:xfrm>
            <a:off x="6698138" y="3842580"/>
            <a:ext cx="127500" cy="1545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68" name="Google Shape;4368;p100"/>
          <p:cNvSpPr/>
          <p:nvPr/>
        </p:nvSpPr>
        <p:spPr>
          <a:xfrm>
            <a:off x="6840574" y="384257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69" name="Google Shape;4369;p100"/>
          <p:cNvSpPr/>
          <p:nvPr/>
        </p:nvSpPr>
        <p:spPr>
          <a:xfrm>
            <a:off x="5558650" y="3664655"/>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70" name="Google Shape;4370;p100"/>
          <p:cNvSpPr/>
          <p:nvPr/>
        </p:nvSpPr>
        <p:spPr>
          <a:xfrm>
            <a:off x="5701086" y="366465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71" name="Google Shape;4371;p100"/>
          <p:cNvSpPr/>
          <p:nvPr/>
        </p:nvSpPr>
        <p:spPr>
          <a:xfrm>
            <a:off x="5843522" y="36646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72" name="Google Shape;4372;p100"/>
          <p:cNvSpPr/>
          <p:nvPr/>
        </p:nvSpPr>
        <p:spPr>
          <a:xfrm>
            <a:off x="5985958" y="36646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73" name="Google Shape;4373;p100"/>
          <p:cNvSpPr/>
          <p:nvPr/>
        </p:nvSpPr>
        <p:spPr>
          <a:xfrm>
            <a:off x="6128394" y="36646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74" name="Google Shape;4374;p100"/>
          <p:cNvSpPr/>
          <p:nvPr/>
        </p:nvSpPr>
        <p:spPr>
          <a:xfrm>
            <a:off x="6270830" y="36646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75" name="Google Shape;4375;p100"/>
          <p:cNvSpPr/>
          <p:nvPr/>
        </p:nvSpPr>
        <p:spPr>
          <a:xfrm>
            <a:off x="6413266" y="366464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76" name="Google Shape;4376;p100"/>
          <p:cNvSpPr/>
          <p:nvPr/>
        </p:nvSpPr>
        <p:spPr>
          <a:xfrm>
            <a:off x="6555702" y="3664646"/>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77" name="Google Shape;4377;p100"/>
          <p:cNvSpPr/>
          <p:nvPr/>
        </p:nvSpPr>
        <p:spPr>
          <a:xfrm>
            <a:off x="6698138" y="3664646"/>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78" name="Google Shape;4378;p100"/>
          <p:cNvSpPr/>
          <p:nvPr/>
        </p:nvSpPr>
        <p:spPr>
          <a:xfrm>
            <a:off x="6840574" y="366464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79" name="Google Shape;4379;p100"/>
          <p:cNvSpPr/>
          <p:nvPr/>
        </p:nvSpPr>
        <p:spPr>
          <a:xfrm>
            <a:off x="6982994" y="36646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80" name="Google Shape;4380;p100"/>
          <p:cNvSpPr/>
          <p:nvPr/>
        </p:nvSpPr>
        <p:spPr>
          <a:xfrm>
            <a:off x="7125430" y="3664651"/>
            <a:ext cx="127500" cy="1545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81" name="Google Shape;4381;p100"/>
          <p:cNvSpPr/>
          <p:nvPr/>
        </p:nvSpPr>
        <p:spPr>
          <a:xfrm>
            <a:off x="7267866" y="366464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82" name="Google Shape;4382;p100"/>
          <p:cNvSpPr/>
          <p:nvPr/>
        </p:nvSpPr>
        <p:spPr>
          <a:xfrm>
            <a:off x="7410302" y="3664646"/>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83" name="Google Shape;4383;p100"/>
          <p:cNvSpPr/>
          <p:nvPr/>
        </p:nvSpPr>
        <p:spPr>
          <a:xfrm>
            <a:off x="7552738" y="3664646"/>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84" name="Google Shape;4384;p100"/>
          <p:cNvSpPr/>
          <p:nvPr/>
        </p:nvSpPr>
        <p:spPr>
          <a:xfrm>
            <a:off x="7695174" y="366464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8" name="Shape 4388"/>
        <p:cNvGrpSpPr/>
        <p:nvPr/>
      </p:nvGrpSpPr>
      <p:grpSpPr>
        <a:xfrm>
          <a:off x="0" y="0"/>
          <a:ext cx="0" cy="0"/>
          <a:chOff x="0" y="0"/>
          <a:chExt cx="0" cy="0"/>
        </a:xfrm>
      </p:grpSpPr>
      <p:sp>
        <p:nvSpPr>
          <p:cNvPr id="4389" name="Google Shape;4389;p10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Conclusions</a:t>
            </a:r>
            <a:endParaRPr sz="2800"/>
          </a:p>
        </p:txBody>
      </p:sp>
      <p:sp>
        <p:nvSpPr>
          <p:cNvPr id="4390" name="Google Shape;4390;p10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391" name="Google Shape;4391;p101"/>
          <p:cNvSpPr txBox="1"/>
          <p:nvPr>
            <p:ph idx="1" type="body"/>
          </p:nvPr>
        </p:nvSpPr>
        <p:spPr>
          <a:xfrm>
            <a:off x="311700" y="1304875"/>
            <a:ext cx="3758700" cy="3416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Thorough </a:t>
            </a:r>
            <a:r>
              <a:rPr b="1" lang="en" sz="1600"/>
              <a:t>c</a:t>
            </a:r>
            <a:r>
              <a:rPr b="1" lang="en" sz="1600"/>
              <a:t>haracterization of task and data abstraction</a:t>
            </a:r>
            <a:r>
              <a:rPr lang="en" sz="1600"/>
              <a:t> for clickstream data analysis</a:t>
            </a:r>
            <a:br>
              <a:rPr lang="en" sz="1600"/>
            </a:br>
            <a:endParaRPr sz="1200"/>
          </a:p>
        </p:txBody>
      </p:sp>
      <p:sp>
        <p:nvSpPr>
          <p:cNvPr id="4392" name="Google Shape;4392;p101"/>
          <p:cNvSpPr/>
          <p:nvPr/>
        </p:nvSpPr>
        <p:spPr>
          <a:xfrm>
            <a:off x="7673095" y="3014794"/>
            <a:ext cx="939000" cy="201900"/>
          </a:xfrm>
          <a:prstGeom prst="roundRect">
            <a:avLst>
              <a:gd fmla="val 16667" name="adj"/>
            </a:avLst>
          </a:prstGeom>
          <a:solidFill>
            <a:srgbClr val="D9D2E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Export</a:t>
            </a:r>
            <a:endParaRPr sz="1200"/>
          </a:p>
        </p:txBody>
      </p:sp>
      <p:sp>
        <p:nvSpPr>
          <p:cNvPr id="4393" name="Google Shape;4393;p101"/>
          <p:cNvSpPr/>
          <p:nvPr/>
        </p:nvSpPr>
        <p:spPr>
          <a:xfrm>
            <a:off x="7673095" y="2787401"/>
            <a:ext cx="939000" cy="201900"/>
          </a:xfrm>
          <a:prstGeom prst="roundRect">
            <a:avLst>
              <a:gd fmla="val 16667" name="adj"/>
            </a:avLst>
          </a:prstGeom>
          <a:solidFill>
            <a:srgbClr val="F4CCCC"/>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Abandon</a:t>
            </a:r>
            <a:endParaRPr sz="1200"/>
          </a:p>
        </p:txBody>
      </p:sp>
      <p:grpSp>
        <p:nvGrpSpPr>
          <p:cNvPr id="4394" name="Google Shape;4394;p101"/>
          <p:cNvGrpSpPr/>
          <p:nvPr/>
        </p:nvGrpSpPr>
        <p:grpSpPr>
          <a:xfrm>
            <a:off x="5275032" y="1927158"/>
            <a:ext cx="667899" cy="518701"/>
            <a:chOff x="1793000" y="2009307"/>
            <a:chExt cx="703200" cy="522568"/>
          </a:xfrm>
        </p:grpSpPr>
        <p:sp>
          <p:nvSpPr>
            <p:cNvPr id="4395" name="Google Shape;4395;p101"/>
            <p:cNvSpPr txBox="1"/>
            <p:nvPr/>
          </p:nvSpPr>
          <p:spPr>
            <a:xfrm>
              <a:off x="1793000" y="2282275"/>
              <a:ext cx="703200" cy="24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t>Record </a:t>
              </a:r>
              <a:endParaRPr sz="1000"/>
            </a:p>
          </p:txBody>
        </p:sp>
        <p:pic>
          <p:nvPicPr>
            <p:cNvPr id="4396" name="Google Shape;4396;p101"/>
            <p:cNvPicPr preferRelativeResize="0"/>
            <p:nvPr/>
          </p:nvPicPr>
          <p:blipFill>
            <a:blip r:embed="rId3">
              <a:alphaModFix/>
            </a:blip>
            <a:stretch>
              <a:fillRect/>
            </a:stretch>
          </p:blipFill>
          <p:spPr>
            <a:xfrm>
              <a:off x="1978550" y="2009307"/>
              <a:ext cx="393600" cy="393600"/>
            </a:xfrm>
            <a:prstGeom prst="rect">
              <a:avLst/>
            </a:prstGeom>
            <a:noFill/>
            <a:ln>
              <a:noFill/>
            </a:ln>
          </p:spPr>
        </p:pic>
      </p:grpSp>
      <p:sp>
        <p:nvSpPr>
          <p:cNvPr id="4397" name="Google Shape;4397;p101"/>
          <p:cNvSpPr/>
          <p:nvPr/>
        </p:nvSpPr>
        <p:spPr>
          <a:xfrm>
            <a:off x="7673095" y="2560039"/>
            <a:ext cx="939000" cy="201900"/>
          </a:xfrm>
          <a:prstGeom prst="roundRect">
            <a:avLst>
              <a:gd fmla="val 16667" name="adj"/>
            </a:avLst>
          </a:prstGeom>
          <a:solidFill>
            <a:srgbClr val="FFF2CC"/>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Conclude</a:t>
            </a:r>
            <a:endParaRPr sz="1200"/>
          </a:p>
        </p:txBody>
      </p:sp>
      <p:cxnSp>
        <p:nvCxnSpPr>
          <p:cNvPr id="4398" name="Google Shape;4398;p101"/>
          <p:cNvCxnSpPr>
            <a:stCxn id="4399" idx="3"/>
            <a:endCxn id="4397" idx="1"/>
          </p:cNvCxnSpPr>
          <p:nvPr/>
        </p:nvCxnSpPr>
        <p:spPr>
          <a:xfrm>
            <a:off x="5696034" y="2645591"/>
            <a:ext cx="1977000" cy="15300"/>
          </a:xfrm>
          <a:prstGeom prst="straightConnector1">
            <a:avLst/>
          </a:prstGeom>
          <a:noFill/>
          <a:ln cap="flat" cmpd="sng" w="9525">
            <a:solidFill>
              <a:srgbClr val="595959"/>
            </a:solidFill>
            <a:prstDash val="solid"/>
            <a:round/>
            <a:headEnd len="med" w="med" type="none"/>
            <a:tailEnd len="med" w="med" type="triangle"/>
          </a:ln>
        </p:spPr>
      </p:cxnSp>
      <p:cxnSp>
        <p:nvCxnSpPr>
          <p:cNvPr id="4400" name="Google Shape;4400;p101"/>
          <p:cNvCxnSpPr>
            <a:stCxn id="4399" idx="3"/>
            <a:endCxn id="4393" idx="1"/>
          </p:cNvCxnSpPr>
          <p:nvPr/>
        </p:nvCxnSpPr>
        <p:spPr>
          <a:xfrm>
            <a:off x="5696034" y="2645591"/>
            <a:ext cx="1977000" cy="242700"/>
          </a:xfrm>
          <a:prstGeom prst="straightConnector1">
            <a:avLst/>
          </a:prstGeom>
          <a:noFill/>
          <a:ln cap="flat" cmpd="sng" w="9525">
            <a:solidFill>
              <a:srgbClr val="595959"/>
            </a:solidFill>
            <a:prstDash val="solid"/>
            <a:round/>
            <a:headEnd len="med" w="med" type="none"/>
            <a:tailEnd len="med" w="med" type="triangle"/>
          </a:ln>
        </p:spPr>
      </p:cxnSp>
      <p:cxnSp>
        <p:nvCxnSpPr>
          <p:cNvPr id="4401" name="Google Shape;4401;p101"/>
          <p:cNvCxnSpPr>
            <a:stCxn id="4399" idx="3"/>
            <a:endCxn id="4392" idx="1"/>
          </p:cNvCxnSpPr>
          <p:nvPr/>
        </p:nvCxnSpPr>
        <p:spPr>
          <a:xfrm>
            <a:off x="5696034" y="2645591"/>
            <a:ext cx="1977000" cy="470100"/>
          </a:xfrm>
          <a:prstGeom prst="straightConnector1">
            <a:avLst/>
          </a:prstGeom>
          <a:noFill/>
          <a:ln cap="flat" cmpd="sng" w="9525">
            <a:solidFill>
              <a:srgbClr val="595959"/>
            </a:solidFill>
            <a:prstDash val="solid"/>
            <a:round/>
            <a:headEnd len="med" w="med" type="none"/>
            <a:tailEnd len="med" w="med" type="triangle"/>
          </a:ln>
        </p:spPr>
      </p:cxnSp>
      <p:cxnSp>
        <p:nvCxnSpPr>
          <p:cNvPr id="4402" name="Google Shape;4402;p101"/>
          <p:cNvCxnSpPr>
            <a:stCxn id="4403" idx="0"/>
            <a:endCxn id="4396" idx="0"/>
          </p:cNvCxnSpPr>
          <p:nvPr/>
        </p:nvCxnSpPr>
        <p:spPr>
          <a:xfrm flipH="1" rot="5400000">
            <a:off x="6222585" y="1342645"/>
            <a:ext cx="900" cy="1169700"/>
          </a:xfrm>
          <a:prstGeom prst="curvedConnector3">
            <a:avLst>
              <a:gd fmla="val 26545759" name="adj1"/>
            </a:avLst>
          </a:prstGeom>
          <a:noFill/>
          <a:ln cap="flat" cmpd="sng" w="9525">
            <a:solidFill>
              <a:srgbClr val="595959"/>
            </a:solidFill>
            <a:prstDash val="solid"/>
            <a:round/>
            <a:headEnd len="med" w="med" type="none"/>
            <a:tailEnd len="med" w="med" type="triangle"/>
          </a:ln>
        </p:spPr>
      </p:cxnSp>
      <p:cxnSp>
        <p:nvCxnSpPr>
          <p:cNvPr id="4404" name="Google Shape;4404;p101"/>
          <p:cNvCxnSpPr>
            <a:stCxn id="4396" idx="1"/>
            <a:endCxn id="4399" idx="0"/>
          </p:cNvCxnSpPr>
          <p:nvPr/>
        </p:nvCxnSpPr>
        <p:spPr>
          <a:xfrm flipH="1">
            <a:off x="5226568" y="2122502"/>
            <a:ext cx="224700" cy="422100"/>
          </a:xfrm>
          <a:prstGeom prst="curvedConnector2">
            <a:avLst/>
          </a:prstGeom>
          <a:noFill/>
          <a:ln cap="flat" cmpd="sng" w="9525">
            <a:solidFill>
              <a:srgbClr val="595959"/>
            </a:solidFill>
            <a:prstDash val="solid"/>
            <a:round/>
            <a:headEnd len="med" w="med" type="none"/>
            <a:tailEnd len="med" w="med" type="triangle"/>
          </a:ln>
        </p:spPr>
      </p:cxnSp>
      <p:cxnSp>
        <p:nvCxnSpPr>
          <p:cNvPr id="4405" name="Google Shape;4405;p101"/>
          <p:cNvCxnSpPr>
            <a:stCxn id="4399" idx="3"/>
            <a:endCxn id="4406" idx="2"/>
          </p:cNvCxnSpPr>
          <p:nvPr/>
        </p:nvCxnSpPr>
        <p:spPr>
          <a:xfrm flipH="1" rot="10800000">
            <a:off x="5696034" y="2576291"/>
            <a:ext cx="1111800" cy="69300"/>
          </a:xfrm>
          <a:prstGeom prst="curvedConnector2">
            <a:avLst/>
          </a:prstGeom>
          <a:noFill/>
          <a:ln cap="flat" cmpd="sng" w="9525">
            <a:solidFill>
              <a:srgbClr val="595959"/>
            </a:solidFill>
            <a:prstDash val="solid"/>
            <a:round/>
            <a:headEnd len="med" w="med" type="none"/>
            <a:tailEnd len="med" w="med" type="triangle"/>
          </a:ln>
        </p:spPr>
      </p:cxnSp>
      <p:grpSp>
        <p:nvGrpSpPr>
          <p:cNvPr id="4407" name="Google Shape;4407;p101"/>
          <p:cNvGrpSpPr/>
          <p:nvPr/>
        </p:nvGrpSpPr>
        <p:grpSpPr>
          <a:xfrm>
            <a:off x="4757036" y="2544535"/>
            <a:ext cx="938998" cy="648339"/>
            <a:chOff x="2442250" y="2161138"/>
            <a:chExt cx="751800" cy="527362"/>
          </a:xfrm>
        </p:grpSpPr>
        <p:sp>
          <p:nvSpPr>
            <p:cNvPr id="4399" name="Google Shape;4399;p101"/>
            <p:cNvSpPr/>
            <p:nvPr/>
          </p:nvSpPr>
          <p:spPr>
            <a:xfrm>
              <a:off x="2442250" y="2161138"/>
              <a:ext cx="751800" cy="164400"/>
            </a:xfrm>
            <a:prstGeom prst="roundRect">
              <a:avLst>
                <a:gd fmla="val 16667" name="adj"/>
              </a:avLst>
            </a:prstGeom>
            <a:solidFill>
              <a:srgbClr val="D9EAD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View </a:t>
              </a:r>
              <a:endParaRPr sz="1200"/>
            </a:p>
          </p:txBody>
        </p:sp>
        <p:sp>
          <p:nvSpPr>
            <p:cNvPr id="4408" name="Google Shape;4408;p101"/>
            <p:cNvSpPr/>
            <p:nvPr/>
          </p:nvSpPr>
          <p:spPr>
            <a:xfrm>
              <a:off x="2442325" y="2329150"/>
              <a:ext cx="751500" cy="1233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1000"/>
                <a:t>Segment</a:t>
              </a:r>
              <a:endParaRPr i="1" sz="1000"/>
            </a:p>
          </p:txBody>
        </p:sp>
        <p:sp>
          <p:nvSpPr>
            <p:cNvPr id="4409" name="Google Shape;4409;p101"/>
            <p:cNvSpPr/>
            <p:nvPr/>
          </p:nvSpPr>
          <p:spPr>
            <a:xfrm>
              <a:off x="2442325" y="2452450"/>
              <a:ext cx="751500" cy="1233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1000"/>
                <a:t>Sequences</a:t>
              </a:r>
              <a:endParaRPr i="1" sz="1000"/>
            </a:p>
          </p:txBody>
        </p:sp>
        <p:sp>
          <p:nvSpPr>
            <p:cNvPr id="4410" name="Google Shape;4410;p101"/>
            <p:cNvSpPr/>
            <p:nvPr/>
          </p:nvSpPr>
          <p:spPr>
            <a:xfrm>
              <a:off x="2442325" y="2565200"/>
              <a:ext cx="751500" cy="1233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1000"/>
                <a:t>Actions</a:t>
              </a:r>
              <a:endParaRPr i="1" sz="1000"/>
            </a:p>
          </p:txBody>
        </p:sp>
      </p:grpSp>
      <p:grpSp>
        <p:nvGrpSpPr>
          <p:cNvPr id="4411" name="Google Shape;4411;p101"/>
          <p:cNvGrpSpPr/>
          <p:nvPr/>
        </p:nvGrpSpPr>
        <p:grpSpPr>
          <a:xfrm>
            <a:off x="6338386" y="1927945"/>
            <a:ext cx="938998" cy="648339"/>
            <a:chOff x="2442250" y="2161138"/>
            <a:chExt cx="751800" cy="527362"/>
          </a:xfrm>
        </p:grpSpPr>
        <p:sp>
          <p:nvSpPr>
            <p:cNvPr id="4403" name="Google Shape;4403;p101"/>
            <p:cNvSpPr/>
            <p:nvPr/>
          </p:nvSpPr>
          <p:spPr>
            <a:xfrm>
              <a:off x="2442250" y="2161138"/>
              <a:ext cx="751800" cy="164400"/>
            </a:xfrm>
            <a:prstGeom prst="roundRect">
              <a:avLst>
                <a:gd fmla="val 16667" name="adj"/>
              </a:avLst>
            </a:prstGeom>
            <a:solidFill>
              <a:srgbClr val="CFE2F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Refine </a:t>
              </a:r>
              <a:endParaRPr sz="1200"/>
            </a:p>
          </p:txBody>
        </p:sp>
        <p:sp>
          <p:nvSpPr>
            <p:cNvPr id="4412" name="Google Shape;4412;p101"/>
            <p:cNvSpPr/>
            <p:nvPr/>
          </p:nvSpPr>
          <p:spPr>
            <a:xfrm>
              <a:off x="2442325" y="2329150"/>
              <a:ext cx="751500" cy="1233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1000"/>
                <a:t>Filter</a:t>
              </a:r>
              <a:endParaRPr i="1" sz="1000"/>
            </a:p>
          </p:txBody>
        </p:sp>
        <p:sp>
          <p:nvSpPr>
            <p:cNvPr id="4413" name="Google Shape;4413;p101"/>
            <p:cNvSpPr/>
            <p:nvPr/>
          </p:nvSpPr>
          <p:spPr>
            <a:xfrm>
              <a:off x="2442325" y="2452450"/>
              <a:ext cx="751500" cy="1233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1000"/>
                <a:t>Partition</a:t>
              </a:r>
              <a:endParaRPr i="1" sz="1000"/>
            </a:p>
          </p:txBody>
        </p:sp>
        <p:sp>
          <p:nvSpPr>
            <p:cNvPr id="4406" name="Google Shape;4406;p101"/>
            <p:cNvSpPr/>
            <p:nvPr/>
          </p:nvSpPr>
          <p:spPr>
            <a:xfrm>
              <a:off x="2442325" y="2565200"/>
              <a:ext cx="751500" cy="1233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1000"/>
                <a:t>Transform</a:t>
              </a:r>
              <a:endParaRPr i="1" sz="1000"/>
            </a:p>
          </p:txBody>
        </p:sp>
      </p:gr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7" name="Shape 4417"/>
        <p:cNvGrpSpPr/>
        <p:nvPr/>
      </p:nvGrpSpPr>
      <p:grpSpPr>
        <a:xfrm>
          <a:off x="0" y="0"/>
          <a:ext cx="0" cy="0"/>
          <a:chOff x="0" y="0"/>
          <a:chExt cx="0" cy="0"/>
        </a:xfrm>
      </p:grpSpPr>
      <p:sp>
        <p:nvSpPr>
          <p:cNvPr id="4418" name="Google Shape;4418;p10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Conclusions</a:t>
            </a:r>
            <a:endParaRPr sz="2800"/>
          </a:p>
        </p:txBody>
      </p:sp>
      <p:sp>
        <p:nvSpPr>
          <p:cNvPr id="4419" name="Google Shape;4419;p10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420" name="Google Shape;4420;p102"/>
          <p:cNvSpPr txBox="1"/>
          <p:nvPr>
            <p:ph idx="1" type="body"/>
          </p:nvPr>
        </p:nvSpPr>
        <p:spPr>
          <a:xfrm>
            <a:off x="311700" y="1304875"/>
            <a:ext cx="3758700" cy="3416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Thorough </a:t>
            </a:r>
            <a:r>
              <a:rPr b="1" lang="en" sz="1600"/>
              <a:t>characterization of task and data abstraction</a:t>
            </a:r>
            <a:r>
              <a:rPr lang="en" sz="1600"/>
              <a:t> for clickstream data analysis</a:t>
            </a:r>
            <a:br>
              <a:rPr lang="en" sz="1600"/>
            </a:br>
            <a:endParaRPr sz="1200"/>
          </a:p>
          <a:p>
            <a:pPr indent="-330200" lvl="0" marL="457200" rtl="0" algn="l">
              <a:spcBef>
                <a:spcPts val="0"/>
              </a:spcBef>
              <a:spcAft>
                <a:spcPts val="0"/>
              </a:spcAft>
              <a:buSzPts val="1600"/>
              <a:buChar char="➢"/>
            </a:pPr>
            <a:r>
              <a:rPr b="1" lang="en" sz="1600"/>
              <a:t>Segmentifier: novel analytics interface</a:t>
            </a:r>
            <a:r>
              <a:rPr lang="en" sz="1600"/>
              <a:t> for refining data segments and viewing characteristics before downstream fine-grained analysis</a:t>
            </a:r>
            <a:br>
              <a:rPr lang="en" sz="1200"/>
            </a:br>
            <a:endParaRPr sz="1200"/>
          </a:p>
          <a:p>
            <a:pPr indent="0" lvl="0" marL="0" rtl="0" algn="l">
              <a:spcBef>
                <a:spcPts val="1600"/>
              </a:spcBef>
              <a:spcAft>
                <a:spcPts val="1600"/>
              </a:spcAft>
              <a:buNone/>
            </a:pPr>
            <a:r>
              <a:t/>
            </a:r>
            <a:endParaRPr sz="1200"/>
          </a:p>
        </p:txBody>
      </p:sp>
      <p:pic>
        <p:nvPicPr>
          <p:cNvPr id="4421" name="Google Shape;4421;p102"/>
          <p:cNvPicPr preferRelativeResize="0"/>
          <p:nvPr/>
        </p:nvPicPr>
        <p:blipFill>
          <a:blip r:embed="rId3">
            <a:alphaModFix/>
          </a:blip>
          <a:stretch>
            <a:fillRect/>
          </a:stretch>
        </p:blipFill>
        <p:spPr>
          <a:xfrm>
            <a:off x="4146600" y="1417175"/>
            <a:ext cx="4761900" cy="2421851"/>
          </a:xfrm>
          <a:prstGeom prst="rect">
            <a:avLst/>
          </a:prstGeom>
          <a:noFill/>
          <a:ln cap="flat" cmpd="sng" w="9525">
            <a:solidFill>
              <a:srgbClr val="CCCCCC"/>
            </a:solidFill>
            <a:prstDash val="solid"/>
            <a:round/>
            <a:headEnd len="sm" w="sm" type="none"/>
            <a:tailEnd len="sm" w="sm" type="none"/>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5" name="Shape 4425"/>
        <p:cNvGrpSpPr/>
        <p:nvPr/>
      </p:nvGrpSpPr>
      <p:grpSpPr>
        <a:xfrm>
          <a:off x="0" y="0"/>
          <a:ext cx="0" cy="0"/>
          <a:chOff x="0" y="0"/>
          <a:chExt cx="0" cy="0"/>
        </a:xfrm>
      </p:grpSpPr>
      <p:sp>
        <p:nvSpPr>
          <p:cNvPr id="4426" name="Google Shape;4426;p10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Conclusions</a:t>
            </a:r>
            <a:endParaRPr sz="2800"/>
          </a:p>
        </p:txBody>
      </p:sp>
      <p:sp>
        <p:nvSpPr>
          <p:cNvPr id="4427" name="Google Shape;4427;p10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428" name="Google Shape;4428;p103"/>
          <p:cNvSpPr txBox="1"/>
          <p:nvPr>
            <p:ph idx="1" type="body"/>
          </p:nvPr>
        </p:nvSpPr>
        <p:spPr>
          <a:xfrm>
            <a:off x="311700" y="1304875"/>
            <a:ext cx="3758700" cy="3416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Thorough </a:t>
            </a:r>
            <a:r>
              <a:rPr b="1" lang="en" sz="1600"/>
              <a:t>characterization of task and data abstraction</a:t>
            </a:r>
            <a:r>
              <a:rPr lang="en" sz="1600"/>
              <a:t> for clickstream data analysis</a:t>
            </a:r>
            <a:br>
              <a:rPr lang="en" sz="1600"/>
            </a:br>
            <a:endParaRPr sz="1200"/>
          </a:p>
          <a:p>
            <a:pPr indent="-330200" lvl="0" marL="457200" rtl="0" algn="l">
              <a:spcBef>
                <a:spcPts val="0"/>
              </a:spcBef>
              <a:spcAft>
                <a:spcPts val="0"/>
              </a:spcAft>
              <a:buSzPts val="1600"/>
              <a:buChar char="➢"/>
            </a:pPr>
            <a:r>
              <a:rPr b="1" lang="en" sz="1600"/>
              <a:t>Segmentifier: novel analytics interface</a:t>
            </a:r>
            <a:r>
              <a:rPr lang="en" sz="1600"/>
              <a:t> for refining data segments and viewing characteristics before downstream fine-grained analysis</a:t>
            </a:r>
            <a:br>
              <a:rPr lang="en" sz="1200"/>
            </a:br>
            <a:endParaRPr sz="1200"/>
          </a:p>
          <a:p>
            <a:pPr indent="-330200" lvl="0" marL="457200" rtl="0" algn="l">
              <a:spcBef>
                <a:spcPts val="0"/>
              </a:spcBef>
              <a:spcAft>
                <a:spcPts val="0"/>
              </a:spcAft>
              <a:buSzPts val="1600"/>
              <a:buChar char="➢"/>
            </a:pPr>
            <a:r>
              <a:rPr lang="en" sz="1600"/>
              <a:t>Preliminary </a:t>
            </a:r>
            <a:r>
              <a:rPr b="1" lang="en" sz="1600"/>
              <a:t>evidence of utility</a:t>
            </a:r>
            <a:endParaRPr sz="1200"/>
          </a:p>
        </p:txBody>
      </p:sp>
      <p:grpSp>
        <p:nvGrpSpPr>
          <p:cNvPr id="4429" name="Google Shape;4429;p103"/>
          <p:cNvGrpSpPr/>
          <p:nvPr/>
        </p:nvGrpSpPr>
        <p:grpSpPr>
          <a:xfrm>
            <a:off x="4223446" y="1364751"/>
            <a:ext cx="4709051" cy="2631353"/>
            <a:chOff x="268905" y="1017725"/>
            <a:chExt cx="6756171" cy="3862254"/>
          </a:xfrm>
        </p:grpSpPr>
        <p:pic>
          <p:nvPicPr>
            <p:cNvPr id="4430" name="Google Shape;4430;p103"/>
            <p:cNvPicPr preferRelativeResize="0"/>
            <p:nvPr/>
          </p:nvPicPr>
          <p:blipFill>
            <a:blip r:embed="rId3">
              <a:alphaModFix/>
            </a:blip>
            <a:stretch>
              <a:fillRect/>
            </a:stretch>
          </p:blipFill>
          <p:spPr>
            <a:xfrm>
              <a:off x="430950" y="1017725"/>
              <a:ext cx="6345548" cy="3820975"/>
            </a:xfrm>
            <a:prstGeom prst="rect">
              <a:avLst/>
            </a:prstGeom>
            <a:noFill/>
            <a:ln>
              <a:noFill/>
            </a:ln>
          </p:spPr>
        </p:pic>
        <p:sp>
          <p:nvSpPr>
            <p:cNvPr id="4431" name="Google Shape;4431;p103"/>
            <p:cNvSpPr/>
            <p:nvPr/>
          </p:nvSpPr>
          <p:spPr>
            <a:xfrm>
              <a:off x="268905" y="1989375"/>
              <a:ext cx="3094700" cy="2883425"/>
            </a:xfrm>
            <a:custGeom>
              <a:rect b="b" l="l" r="r" t="t"/>
              <a:pathLst>
                <a:path extrusionOk="0" h="115337" w="123788">
                  <a:moveTo>
                    <a:pt x="34133" y="0"/>
                  </a:moveTo>
                  <a:cubicBezTo>
                    <a:pt x="30600" y="6561"/>
                    <a:pt x="26546" y="12886"/>
                    <a:pt x="21890" y="18704"/>
                  </a:cubicBezTo>
                  <a:cubicBezTo>
                    <a:pt x="19014" y="22298"/>
                    <a:pt x="13291" y="23209"/>
                    <a:pt x="11008" y="27206"/>
                  </a:cubicBezTo>
                  <a:cubicBezTo>
                    <a:pt x="8468" y="31653"/>
                    <a:pt x="11767" y="37847"/>
                    <a:pt x="9648" y="42509"/>
                  </a:cubicBezTo>
                  <a:cubicBezTo>
                    <a:pt x="5938" y="50674"/>
                    <a:pt x="-864" y="58760"/>
                    <a:pt x="126" y="67674"/>
                  </a:cubicBezTo>
                  <a:cubicBezTo>
                    <a:pt x="1072" y="76192"/>
                    <a:pt x="3481" y="85234"/>
                    <a:pt x="8968" y="91818"/>
                  </a:cubicBezTo>
                  <a:cubicBezTo>
                    <a:pt x="11607" y="94984"/>
                    <a:pt x="17326" y="94784"/>
                    <a:pt x="19510" y="98280"/>
                  </a:cubicBezTo>
                  <a:cubicBezTo>
                    <a:pt x="23030" y="103913"/>
                    <a:pt x="25004" y="112515"/>
                    <a:pt x="31412" y="114263"/>
                  </a:cubicBezTo>
                  <a:cubicBezTo>
                    <a:pt x="36225" y="115576"/>
                    <a:pt x="41386" y="113923"/>
                    <a:pt x="46375" y="113923"/>
                  </a:cubicBezTo>
                  <a:cubicBezTo>
                    <a:pt x="56134" y="113923"/>
                    <a:pt x="65862" y="115283"/>
                    <a:pt x="75621" y="115283"/>
                  </a:cubicBezTo>
                  <a:cubicBezTo>
                    <a:pt x="86845" y="115283"/>
                    <a:pt x="98098" y="115498"/>
                    <a:pt x="109287" y="114603"/>
                  </a:cubicBezTo>
                  <a:cubicBezTo>
                    <a:pt x="113790" y="114243"/>
                    <a:pt x="119103" y="113802"/>
                    <a:pt x="122210" y="110522"/>
                  </a:cubicBezTo>
                  <a:cubicBezTo>
                    <a:pt x="126795" y="105681"/>
                    <a:pt x="120236" y="96700"/>
                    <a:pt x="116089" y="91478"/>
                  </a:cubicBezTo>
                  <a:cubicBezTo>
                    <a:pt x="108558" y="81995"/>
                    <a:pt x="102207" y="71476"/>
                    <a:pt x="93644" y="62913"/>
                  </a:cubicBezTo>
                  <a:cubicBezTo>
                    <a:pt x="90922" y="60191"/>
                    <a:pt x="92905" y="54991"/>
                    <a:pt x="90924" y="51691"/>
                  </a:cubicBezTo>
                  <a:cubicBezTo>
                    <a:pt x="88317" y="47348"/>
                    <a:pt x="82172" y="46043"/>
                    <a:pt x="79362" y="41829"/>
                  </a:cubicBezTo>
                  <a:cubicBezTo>
                    <a:pt x="77966" y="39735"/>
                    <a:pt x="79405" y="36628"/>
                    <a:pt x="78341" y="34347"/>
                  </a:cubicBezTo>
                  <a:cubicBezTo>
                    <a:pt x="75059" y="27313"/>
                    <a:pt x="75027" y="27293"/>
                    <a:pt x="70860" y="20745"/>
                  </a:cubicBezTo>
                  <a:cubicBezTo>
                    <a:pt x="68011" y="16267"/>
                    <a:pt x="58270" y="20050"/>
                    <a:pt x="55897" y="15303"/>
                  </a:cubicBezTo>
                  <a:cubicBezTo>
                    <a:pt x="54188" y="11882"/>
                    <a:pt x="56034" y="6959"/>
                    <a:pt x="53516" y="4081"/>
                  </a:cubicBezTo>
                  <a:cubicBezTo>
                    <a:pt x="49270" y="-772"/>
                    <a:pt x="40921" y="681"/>
                    <a:pt x="34473" y="681"/>
                  </a:cubicBezTo>
                </a:path>
              </a:pathLst>
            </a:custGeom>
            <a:noFill/>
            <a:ln cap="flat" cmpd="sng" w="9525">
              <a:solidFill>
                <a:srgbClr val="595959"/>
              </a:solidFill>
              <a:prstDash val="dash"/>
              <a:round/>
              <a:headEnd len="med" w="med" type="none"/>
              <a:tailEnd len="med" w="med" type="none"/>
            </a:ln>
          </p:spPr>
        </p:sp>
        <p:sp>
          <p:nvSpPr>
            <p:cNvPr id="4432" name="Google Shape;4432;p103"/>
            <p:cNvSpPr/>
            <p:nvPr/>
          </p:nvSpPr>
          <p:spPr>
            <a:xfrm>
              <a:off x="2216966" y="2087838"/>
              <a:ext cx="3368475" cy="1106675"/>
            </a:xfrm>
            <a:custGeom>
              <a:rect b="b" l="l" r="r" t="t"/>
              <a:pathLst>
                <a:path extrusionOk="0" h="44267" w="134739">
                  <a:moveTo>
                    <a:pt x="14361" y="2523"/>
                  </a:moveTo>
                  <a:cubicBezTo>
                    <a:pt x="8417" y="5164"/>
                    <a:pt x="8457" y="14235"/>
                    <a:pt x="6880" y="20546"/>
                  </a:cubicBezTo>
                  <a:cubicBezTo>
                    <a:pt x="6063" y="23816"/>
                    <a:pt x="895" y="24758"/>
                    <a:pt x="78" y="28028"/>
                  </a:cubicBezTo>
                  <a:cubicBezTo>
                    <a:pt x="-235" y="29282"/>
                    <a:pt x="2225" y="29494"/>
                    <a:pt x="3139" y="30408"/>
                  </a:cubicBezTo>
                  <a:cubicBezTo>
                    <a:pt x="4985" y="32253"/>
                    <a:pt x="6043" y="34746"/>
                    <a:pt x="7560" y="36869"/>
                  </a:cubicBezTo>
                  <a:cubicBezTo>
                    <a:pt x="9132" y="39069"/>
                    <a:pt x="9280" y="43536"/>
                    <a:pt x="11981" y="43671"/>
                  </a:cubicBezTo>
                  <a:cubicBezTo>
                    <a:pt x="36209" y="44882"/>
                    <a:pt x="60498" y="43747"/>
                    <a:pt x="84755" y="44011"/>
                  </a:cubicBezTo>
                  <a:cubicBezTo>
                    <a:pt x="96321" y="44137"/>
                    <a:pt x="107971" y="44487"/>
                    <a:pt x="119441" y="42991"/>
                  </a:cubicBezTo>
                  <a:cubicBezTo>
                    <a:pt x="124398" y="42344"/>
                    <a:pt x="131631" y="46130"/>
                    <a:pt x="134404" y="41970"/>
                  </a:cubicBezTo>
                  <a:cubicBezTo>
                    <a:pt x="135741" y="39965"/>
                    <a:pt x="131736" y="37724"/>
                    <a:pt x="129643" y="36529"/>
                  </a:cubicBezTo>
                  <a:cubicBezTo>
                    <a:pt x="125684" y="34268"/>
                    <a:pt x="125616" y="27836"/>
                    <a:pt x="121822" y="25307"/>
                  </a:cubicBezTo>
                  <a:cubicBezTo>
                    <a:pt x="117662" y="22534"/>
                    <a:pt x="112012" y="21305"/>
                    <a:pt x="109239" y="17146"/>
                  </a:cubicBezTo>
                  <a:cubicBezTo>
                    <a:pt x="106713" y="13358"/>
                    <a:pt x="108608" y="6748"/>
                    <a:pt x="104819" y="4223"/>
                  </a:cubicBezTo>
                  <a:cubicBezTo>
                    <a:pt x="98782" y="200"/>
                    <a:pt x="90236" y="5249"/>
                    <a:pt x="83054" y="4223"/>
                  </a:cubicBezTo>
                  <a:cubicBezTo>
                    <a:pt x="76990" y="3357"/>
                    <a:pt x="70741" y="4498"/>
                    <a:pt x="64691" y="3543"/>
                  </a:cubicBezTo>
                  <a:cubicBezTo>
                    <a:pt x="55664" y="2118"/>
                    <a:pt x="46607" y="-428"/>
                    <a:pt x="37486" y="142"/>
                  </a:cubicBezTo>
                  <a:cubicBezTo>
                    <a:pt x="29150" y="663"/>
                    <a:pt x="21013" y="3543"/>
                    <a:pt x="12661" y="3543"/>
                  </a:cubicBezTo>
                </a:path>
              </a:pathLst>
            </a:custGeom>
            <a:noFill/>
            <a:ln cap="flat" cmpd="sng" w="9525">
              <a:solidFill>
                <a:srgbClr val="595959"/>
              </a:solidFill>
              <a:prstDash val="dash"/>
              <a:round/>
              <a:headEnd len="med" w="med" type="none"/>
              <a:tailEnd len="med" w="med" type="none"/>
            </a:ln>
          </p:spPr>
        </p:sp>
        <p:sp>
          <p:nvSpPr>
            <p:cNvPr id="4433" name="Google Shape;4433;p103"/>
            <p:cNvSpPr/>
            <p:nvPr/>
          </p:nvSpPr>
          <p:spPr>
            <a:xfrm>
              <a:off x="4913950" y="2033937"/>
              <a:ext cx="1052875" cy="642650"/>
            </a:xfrm>
            <a:custGeom>
              <a:rect b="b" l="l" r="r" t="t"/>
              <a:pathLst>
                <a:path extrusionOk="0" h="25706" w="42115">
                  <a:moveTo>
                    <a:pt x="0" y="3660"/>
                  </a:moveTo>
                  <a:cubicBezTo>
                    <a:pt x="0" y="9723"/>
                    <a:pt x="1038" y="17952"/>
                    <a:pt x="6461" y="20663"/>
                  </a:cubicBezTo>
                  <a:cubicBezTo>
                    <a:pt x="10726" y="22795"/>
                    <a:pt x="15584" y="23454"/>
                    <a:pt x="20064" y="25084"/>
                  </a:cubicBezTo>
                  <a:cubicBezTo>
                    <a:pt x="28160" y="28030"/>
                    <a:pt x="39738" y="19499"/>
                    <a:pt x="41828" y="11141"/>
                  </a:cubicBezTo>
                  <a:cubicBezTo>
                    <a:pt x="45254" y="-2563"/>
                    <a:pt x="12634" y="-1977"/>
                    <a:pt x="0" y="4340"/>
                  </a:cubicBezTo>
                </a:path>
              </a:pathLst>
            </a:custGeom>
            <a:noFill/>
            <a:ln cap="flat" cmpd="sng" w="9525">
              <a:solidFill>
                <a:srgbClr val="595959"/>
              </a:solidFill>
              <a:prstDash val="dash"/>
              <a:round/>
              <a:headEnd len="med" w="med" type="none"/>
              <a:tailEnd len="med" w="med" type="none"/>
            </a:ln>
          </p:spPr>
        </p:sp>
        <p:sp>
          <p:nvSpPr>
            <p:cNvPr id="4434" name="Google Shape;4434;p103"/>
            <p:cNvSpPr/>
            <p:nvPr/>
          </p:nvSpPr>
          <p:spPr>
            <a:xfrm>
              <a:off x="5659300" y="2038904"/>
              <a:ext cx="1365775" cy="2841075"/>
            </a:xfrm>
            <a:custGeom>
              <a:rect b="b" l="l" r="r" t="t"/>
              <a:pathLst>
                <a:path extrusionOk="0" h="113643" w="54631">
                  <a:moveTo>
                    <a:pt x="15075" y="4821"/>
                  </a:moveTo>
                  <a:cubicBezTo>
                    <a:pt x="15075" y="27181"/>
                    <a:pt x="14836" y="49679"/>
                    <a:pt x="11674" y="71814"/>
                  </a:cubicBezTo>
                  <a:cubicBezTo>
                    <a:pt x="10775" y="78107"/>
                    <a:pt x="5183" y="82747"/>
                    <a:pt x="1812" y="88137"/>
                  </a:cubicBezTo>
                  <a:cubicBezTo>
                    <a:pt x="-1319" y="93143"/>
                    <a:pt x="192" y="100539"/>
                    <a:pt x="2833" y="105820"/>
                  </a:cubicBezTo>
                  <a:cubicBezTo>
                    <a:pt x="6408" y="112969"/>
                    <a:pt x="17636" y="113758"/>
                    <a:pt x="25617" y="113302"/>
                  </a:cubicBezTo>
                  <a:cubicBezTo>
                    <a:pt x="31503" y="112966"/>
                    <a:pt x="37581" y="114392"/>
                    <a:pt x="43300" y="112962"/>
                  </a:cubicBezTo>
                  <a:cubicBezTo>
                    <a:pt x="48131" y="111754"/>
                    <a:pt x="55389" y="108004"/>
                    <a:pt x="54523" y="103100"/>
                  </a:cubicBezTo>
                  <a:cubicBezTo>
                    <a:pt x="53491" y="97259"/>
                    <a:pt x="48903" y="92624"/>
                    <a:pt x="46701" y="87117"/>
                  </a:cubicBezTo>
                  <a:cubicBezTo>
                    <a:pt x="44555" y="81750"/>
                    <a:pt x="44137" y="75832"/>
                    <a:pt x="43300" y="70113"/>
                  </a:cubicBezTo>
                  <a:cubicBezTo>
                    <a:pt x="41663" y="58928"/>
                    <a:pt x="39584" y="47745"/>
                    <a:pt x="39220" y="36447"/>
                  </a:cubicBezTo>
                  <a:cubicBezTo>
                    <a:pt x="38908" y="26763"/>
                    <a:pt x="40491" y="16208"/>
                    <a:pt x="36159" y="7541"/>
                  </a:cubicBezTo>
                  <a:cubicBezTo>
                    <a:pt x="34581" y="4383"/>
                    <a:pt x="31719" y="1414"/>
                    <a:pt x="28338" y="400"/>
                  </a:cubicBezTo>
                  <a:cubicBezTo>
                    <a:pt x="23941" y="-919"/>
                    <a:pt x="18661" y="1915"/>
                    <a:pt x="15415" y="5161"/>
                  </a:cubicBezTo>
                </a:path>
              </a:pathLst>
            </a:custGeom>
            <a:noFill/>
            <a:ln cap="flat" cmpd="sng" w="9525">
              <a:solidFill>
                <a:srgbClr val="595959"/>
              </a:solidFill>
              <a:prstDash val="dash"/>
              <a:round/>
              <a:headEnd len="med" w="med" type="none"/>
              <a:tailEnd len="med" w="med" type="none"/>
            </a:ln>
          </p:spPr>
        </p:sp>
        <p:sp>
          <p:nvSpPr>
            <p:cNvPr id="4435" name="Google Shape;4435;p103"/>
            <p:cNvSpPr txBox="1"/>
            <p:nvPr/>
          </p:nvSpPr>
          <p:spPr>
            <a:xfrm>
              <a:off x="493100" y="2048900"/>
              <a:ext cx="331500" cy="32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a:t>
              </a:r>
              <a:endParaRPr b="1" sz="1600"/>
            </a:p>
          </p:txBody>
        </p:sp>
        <p:sp>
          <p:nvSpPr>
            <p:cNvPr id="4436" name="Google Shape;4436;p103"/>
            <p:cNvSpPr txBox="1"/>
            <p:nvPr/>
          </p:nvSpPr>
          <p:spPr>
            <a:xfrm>
              <a:off x="3679275" y="3084000"/>
              <a:ext cx="331500" cy="32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B</a:t>
              </a:r>
              <a:endParaRPr b="1" sz="1600"/>
            </a:p>
          </p:txBody>
        </p:sp>
        <p:sp>
          <p:nvSpPr>
            <p:cNvPr id="4437" name="Google Shape;4437;p103"/>
            <p:cNvSpPr txBox="1"/>
            <p:nvPr/>
          </p:nvSpPr>
          <p:spPr>
            <a:xfrm>
              <a:off x="5473800" y="2479638"/>
              <a:ext cx="331500" cy="32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C</a:t>
              </a:r>
              <a:endParaRPr b="1" sz="1600"/>
            </a:p>
          </p:txBody>
        </p:sp>
        <p:sp>
          <p:nvSpPr>
            <p:cNvPr id="4438" name="Google Shape;4438;p103"/>
            <p:cNvSpPr txBox="1"/>
            <p:nvPr/>
          </p:nvSpPr>
          <p:spPr>
            <a:xfrm>
              <a:off x="5585450" y="3628300"/>
              <a:ext cx="331500" cy="32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D</a:t>
              </a:r>
              <a:endParaRPr b="1" sz="1600"/>
            </a:p>
          </p:txBody>
        </p:sp>
      </p:gr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2" name="Shape 4442"/>
        <p:cNvGrpSpPr/>
        <p:nvPr/>
      </p:nvGrpSpPr>
      <p:grpSpPr>
        <a:xfrm>
          <a:off x="0" y="0"/>
          <a:ext cx="0" cy="0"/>
          <a:chOff x="0" y="0"/>
          <a:chExt cx="0" cy="0"/>
        </a:xfrm>
      </p:grpSpPr>
      <p:sp>
        <p:nvSpPr>
          <p:cNvPr id="4443" name="Google Shape;4443;p104"/>
          <p:cNvSpPr txBox="1"/>
          <p:nvPr/>
        </p:nvSpPr>
        <p:spPr>
          <a:xfrm>
            <a:off x="250675" y="222825"/>
            <a:ext cx="6517500" cy="25200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 sz="3000">
                <a:solidFill>
                  <a:srgbClr val="21395C"/>
                </a:solidFill>
                <a:latin typeface="Arial Narrow"/>
                <a:ea typeface="Arial Narrow"/>
                <a:cs typeface="Arial Narrow"/>
                <a:sym typeface="Arial Narrow"/>
              </a:rPr>
              <a:t>Segmentifier: </a:t>
            </a:r>
            <a:br>
              <a:rPr lang="en" sz="3000">
                <a:solidFill>
                  <a:srgbClr val="21395C"/>
                </a:solidFill>
                <a:latin typeface="Arial Narrow"/>
                <a:ea typeface="Arial Narrow"/>
                <a:cs typeface="Arial Narrow"/>
                <a:sym typeface="Arial Narrow"/>
              </a:rPr>
            </a:br>
            <a:r>
              <a:rPr lang="en" sz="3000">
                <a:solidFill>
                  <a:srgbClr val="21395C"/>
                </a:solidFill>
                <a:latin typeface="Arial Narrow"/>
                <a:ea typeface="Arial Narrow"/>
                <a:cs typeface="Arial Narrow"/>
                <a:sym typeface="Arial Narrow"/>
              </a:rPr>
              <a:t>Interactive Refinement of Clickstream Data</a:t>
            </a:r>
            <a:endParaRPr sz="3000">
              <a:solidFill>
                <a:srgbClr val="21395C"/>
              </a:solidFill>
              <a:latin typeface="Arial Narrow"/>
              <a:ea typeface="Arial Narrow"/>
              <a:cs typeface="Arial Narrow"/>
              <a:sym typeface="Arial Narrow"/>
            </a:endParaRPr>
          </a:p>
          <a:p>
            <a:pPr indent="0" lvl="0" marL="0" rtl="0" algn="l">
              <a:lnSpc>
                <a:spcPct val="90000"/>
              </a:lnSpc>
              <a:spcBef>
                <a:spcPts val="0"/>
              </a:spcBef>
              <a:spcAft>
                <a:spcPts val="0"/>
              </a:spcAft>
              <a:buNone/>
            </a:pPr>
            <a:r>
              <a:rPr b="1" lang="en" sz="1800">
                <a:solidFill>
                  <a:srgbClr val="21395C"/>
                </a:solidFill>
                <a:latin typeface="Arial Narrow"/>
                <a:ea typeface="Arial Narrow"/>
                <a:cs typeface="Arial Narrow"/>
                <a:sym typeface="Arial Narrow"/>
              </a:rPr>
              <a:t>Kimberly Dextras-Romagnino, k.dextras.romagnino@gmail.com</a:t>
            </a:r>
            <a:br>
              <a:rPr lang="en" sz="1800">
                <a:solidFill>
                  <a:srgbClr val="21395C"/>
                </a:solidFill>
                <a:latin typeface="Arial Narrow"/>
                <a:ea typeface="Arial Narrow"/>
                <a:cs typeface="Arial Narrow"/>
                <a:sym typeface="Arial Narrow"/>
              </a:rPr>
            </a:br>
            <a:r>
              <a:rPr lang="en" sz="1800">
                <a:solidFill>
                  <a:srgbClr val="21395C"/>
                </a:solidFill>
                <a:latin typeface="Arial Narrow"/>
                <a:ea typeface="Arial Narrow"/>
                <a:cs typeface="Arial Narrow"/>
                <a:sym typeface="Arial Narrow"/>
              </a:rPr>
              <a:t>Tamara Munzner, </a:t>
            </a:r>
            <a:r>
              <a:rPr lang="en" sz="1800" u="sng">
                <a:solidFill>
                  <a:schemeClr val="hlink"/>
                </a:solidFill>
                <a:latin typeface="Arial Narrow"/>
                <a:ea typeface="Arial Narrow"/>
                <a:cs typeface="Arial Narrow"/>
                <a:sym typeface="Arial Narrow"/>
                <a:hlinkClick r:id="rId3"/>
              </a:rPr>
              <a:t>tmm@cs.ubc.ca</a:t>
            </a:r>
            <a:r>
              <a:rPr lang="en" sz="1800">
                <a:solidFill>
                  <a:srgbClr val="21395C"/>
                </a:solidFill>
                <a:latin typeface="Arial Narrow"/>
                <a:ea typeface="Arial Narrow"/>
                <a:cs typeface="Arial Narrow"/>
                <a:sym typeface="Arial Narrow"/>
              </a:rPr>
              <a:t>, @tamaramunzner</a:t>
            </a:r>
            <a:endParaRPr sz="1800">
              <a:solidFill>
                <a:srgbClr val="21395C"/>
              </a:solidFill>
              <a:latin typeface="Arial Narrow"/>
              <a:ea typeface="Arial Narrow"/>
              <a:cs typeface="Arial Narrow"/>
              <a:sym typeface="Arial Narrow"/>
            </a:endParaRPr>
          </a:p>
          <a:p>
            <a:pPr indent="0" lvl="0" marL="0" rtl="0" algn="l">
              <a:lnSpc>
                <a:spcPct val="90000"/>
              </a:lnSpc>
              <a:spcBef>
                <a:spcPts val="0"/>
              </a:spcBef>
              <a:spcAft>
                <a:spcPts val="0"/>
              </a:spcAft>
              <a:buNone/>
            </a:pPr>
            <a:r>
              <a:t/>
            </a:r>
            <a:endParaRPr sz="1800">
              <a:solidFill>
                <a:srgbClr val="21395C"/>
              </a:solidFill>
              <a:latin typeface="Arial Narrow"/>
              <a:ea typeface="Arial Narrow"/>
              <a:cs typeface="Arial Narrow"/>
              <a:sym typeface="Arial Narrow"/>
            </a:endParaRPr>
          </a:p>
          <a:p>
            <a:pPr indent="0" lvl="0" marL="0" rtl="0" algn="l">
              <a:lnSpc>
                <a:spcPct val="90000"/>
              </a:lnSpc>
              <a:spcBef>
                <a:spcPts val="0"/>
              </a:spcBef>
              <a:spcAft>
                <a:spcPts val="0"/>
              </a:spcAft>
              <a:buClr>
                <a:schemeClr val="dk1"/>
              </a:buClr>
              <a:buSzPts val="1800"/>
              <a:buFont typeface="Arial"/>
              <a:buNone/>
            </a:pPr>
            <a:r>
              <a:rPr lang="en" sz="1800">
                <a:solidFill>
                  <a:srgbClr val="21395C"/>
                </a:solidFill>
                <a:latin typeface="Arial Narrow"/>
                <a:ea typeface="Arial Narrow"/>
                <a:cs typeface="Arial Narrow"/>
                <a:sym typeface="Arial Narrow"/>
              </a:rPr>
              <a:t>More info: </a:t>
            </a:r>
            <a:r>
              <a:rPr lang="en" u="sng">
                <a:solidFill>
                  <a:schemeClr val="accent5"/>
                </a:solidFill>
                <a:hlinkClick r:id="rId4">
                  <a:extLst>
                    <a:ext uri="{A12FA001-AC4F-418D-AE19-62706E023703}">
                      <ahyp:hlinkClr val="tx"/>
                    </a:ext>
                  </a:extLst>
                </a:hlinkClick>
              </a:rPr>
              <a:t>http://www.cs.ubc.ca/labs/imager/tr/2019/segmentifier/</a:t>
            </a:r>
            <a:endParaRPr>
              <a:solidFill>
                <a:schemeClr val="dk1"/>
              </a:solidFill>
            </a:endParaRPr>
          </a:p>
          <a:p>
            <a:pPr indent="0" lvl="0" marL="0" rtl="0" algn="l">
              <a:lnSpc>
                <a:spcPct val="90000"/>
              </a:lnSpc>
              <a:spcBef>
                <a:spcPts val="0"/>
              </a:spcBef>
              <a:spcAft>
                <a:spcPts val="0"/>
              </a:spcAft>
              <a:buClr>
                <a:schemeClr val="dk1"/>
              </a:buClr>
              <a:buSzPts val="1800"/>
              <a:buFont typeface="Arial"/>
              <a:buNone/>
            </a:pPr>
            <a:r>
              <a:t/>
            </a:r>
            <a:endParaRPr sz="1800">
              <a:solidFill>
                <a:srgbClr val="21395C"/>
              </a:solidFill>
              <a:latin typeface="Arial Narrow"/>
              <a:ea typeface="Arial Narrow"/>
              <a:cs typeface="Arial Narrow"/>
              <a:sym typeface="Arial Narrow"/>
            </a:endParaRPr>
          </a:p>
          <a:p>
            <a:pPr indent="0" lvl="0" marL="0" rtl="0" algn="l">
              <a:lnSpc>
                <a:spcPct val="90000"/>
              </a:lnSpc>
              <a:spcBef>
                <a:spcPts val="0"/>
              </a:spcBef>
              <a:spcAft>
                <a:spcPts val="0"/>
              </a:spcAft>
              <a:buNone/>
            </a:pPr>
            <a:r>
              <a:t/>
            </a:r>
            <a:endParaRPr sz="4000">
              <a:solidFill>
                <a:srgbClr val="21395C"/>
              </a:solidFill>
              <a:latin typeface="Arial Narrow"/>
              <a:ea typeface="Arial Narrow"/>
              <a:cs typeface="Arial Narrow"/>
              <a:sym typeface="Arial Narrow"/>
            </a:endParaRPr>
          </a:p>
        </p:txBody>
      </p:sp>
      <p:pic>
        <p:nvPicPr>
          <p:cNvPr id="4444" name="Google Shape;4444;p104"/>
          <p:cNvPicPr preferRelativeResize="0"/>
          <p:nvPr/>
        </p:nvPicPr>
        <p:blipFill>
          <a:blip r:embed="rId5">
            <a:alphaModFix/>
          </a:blip>
          <a:stretch>
            <a:fillRect/>
          </a:stretch>
        </p:blipFill>
        <p:spPr>
          <a:xfrm>
            <a:off x="315675" y="2404100"/>
            <a:ext cx="6006924" cy="2457751"/>
          </a:xfrm>
          <a:prstGeom prst="rect">
            <a:avLst/>
          </a:prstGeom>
          <a:noFill/>
          <a:ln>
            <a:noFill/>
          </a:ln>
        </p:spPr>
      </p:pic>
      <p:sp>
        <p:nvSpPr>
          <p:cNvPr id="4445" name="Google Shape;4445;p10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446" name="Google Shape;4446;p104"/>
          <p:cNvSpPr/>
          <p:nvPr/>
        </p:nvSpPr>
        <p:spPr>
          <a:xfrm>
            <a:off x="6768250" y="0"/>
            <a:ext cx="2371800" cy="5204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447" name="Google Shape;4447;p104"/>
          <p:cNvPicPr preferRelativeResize="0"/>
          <p:nvPr/>
        </p:nvPicPr>
        <p:blipFill>
          <a:blip r:embed="rId6">
            <a:alphaModFix/>
          </a:blip>
          <a:stretch>
            <a:fillRect/>
          </a:stretch>
        </p:blipFill>
        <p:spPr>
          <a:xfrm>
            <a:off x="7195437" y="3838825"/>
            <a:ext cx="1517456" cy="393600"/>
          </a:xfrm>
          <a:prstGeom prst="rect">
            <a:avLst/>
          </a:prstGeom>
          <a:noFill/>
          <a:ln>
            <a:noFill/>
          </a:ln>
        </p:spPr>
      </p:pic>
      <p:pic>
        <p:nvPicPr>
          <p:cNvPr id="4448" name="Google Shape;4448;p104"/>
          <p:cNvPicPr preferRelativeResize="0"/>
          <p:nvPr/>
        </p:nvPicPr>
        <p:blipFill>
          <a:blip r:embed="rId7">
            <a:alphaModFix/>
          </a:blip>
          <a:stretch>
            <a:fillRect/>
          </a:stretch>
        </p:blipFill>
        <p:spPr>
          <a:xfrm>
            <a:off x="7666100" y="692075"/>
            <a:ext cx="576097" cy="693050"/>
          </a:xfrm>
          <a:prstGeom prst="rect">
            <a:avLst/>
          </a:prstGeom>
          <a:noFill/>
          <a:ln>
            <a:noFill/>
          </a:ln>
        </p:spPr>
      </p:pic>
      <p:pic>
        <p:nvPicPr>
          <p:cNvPr id="4449" name="Google Shape;4449;p104"/>
          <p:cNvPicPr preferRelativeResize="0"/>
          <p:nvPr/>
        </p:nvPicPr>
        <p:blipFill>
          <a:blip r:embed="rId8">
            <a:alphaModFix/>
          </a:blip>
          <a:stretch>
            <a:fillRect/>
          </a:stretch>
        </p:blipFill>
        <p:spPr>
          <a:xfrm>
            <a:off x="7345699" y="1533342"/>
            <a:ext cx="1216926" cy="311544"/>
          </a:xfrm>
          <a:prstGeom prst="rect">
            <a:avLst/>
          </a:prstGeom>
          <a:noFill/>
          <a:ln>
            <a:noFill/>
          </a:ln>
        </p:spPr>
      </p:pic>
      <p:pic>
        <p:nvPicPr>
          <p:cNvPr id="4450" name="Google Shape;4450;p104"/>
          <p:cNvPicPr preferRelativeResize="0"/>
          <p:nvPr/>
        </p:nvPicPr>
        <p:blipFill>
          <a:blip r:embed="rId9">
            <a:alphaModFix/>
          </a:blip>
          <a:stretch>
            <a:fillRect/>
          </a:stretch>
        </p:blipFill>
        <p:spPr>
          <a:xfrm>
            <a:off x="7666100" y="2029183"/>
            <a:ext cx="576100" cy="668115"/>
          </a:xfrm>
          <a:prstGeom prst="rect">
            <a:avLst/>
          </a:prstGeom>
          <a:noFill/>
          <a:ln>
            <a:noFill/>
          </a:ln>
        </p:spPr>
      </p:pic>
      <p:pic>
        <p:nvPicPr>
          <p:cNvPr id="4451" name="Google Shape;4451;p104"/>
          <p:cNvPicPr preferRelativeResize="0"/>
          <p:nvPr/>
        </p:nvPicPr>
        <p:blipFill>
          <a:blip r:embed="rId10">
            <a:alphaModFix/>
          </a:blip>
          <a:stretch>
            <a:fillRect/>
          </a:stretch>
        </p:blipFill>
        <p:spPr>
          <a:xfrm>
            <a:off x="7298173" y="4275012"/>
            <a:ext cx="1311986" cy="393600"/>
          </a:xfrm>
          <a:prstGeom prst="rect">
            <a:avLst/>
          </a:prstGeom>
          <a:noFill/>
          <a:ln>
            <a:noFill/>
          </a:ln>
        </p:spPr>
      </p:pic>
      <p:sp>
        <p:nvSpPr>
          <p:cNvPr id="4452" name="Google Shape;4452;p104"/>
          <p:cNvSpPr txBox="1"/>
          <p:nvPr/>
        </p:nvSpPr>
        <p:spPr>
          <a:xfrm>
            <a:off x="6825806" y="172475"/>
            <a:ext cx="1708200" cy="27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666666"/>
                </a:solidFill>
              </a:rPr>
              <a:t>Affiliations</a:t>
            </a:r>
            <a:endParaRPr b="1">
              <a:solidFill>
                <a:srgbClr val="666666"/>
              </a:solidFill>
            </a:endParaRPr>
          </a:p>
        </p:txBody>
      </p:sp>
      <p:sp>
        <p:nvSpPr>
          <p:cNvPr id="4453" name="Google Shape;4453;p104"/>
          <p:cNvSpPr txBox="1"/>
          <p:nvPr/>
        </p:nvSpPr>
        <p:spPr>
          <a:xfrm>
            <a:off x="6825806" y="3205225"/>
            <a:ext cx="1708200" cy="27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666666"/>
                </a:solidFill>
              </a:rPr>
              <a:t>Special Thanks</a:t>
            </a:r>
            <a:endParaRPr b="1">
              <a:solidFill>
                <a:srgbClr val="666666"/>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7" name="Shape 4457"/>
        <p:cNvGrpSpPr/>
        <p:nvPr/>
      </p:nvGrpSpPr>
      <p:grpSpPr>
        <a:xfrm>
          <a:off x="0" y="0"/>
          <a:ext cx="0" cy="0"/>
          <a:chOff x="0" y="0"/>
          <a:chExt cx="0" cy="0"/>
        </a:xfrm>
      </p:grpSpPr>
      <p:sp>
        <p:nvSpPr>
          <p:cNvPr id="4458" name="Google Shape;4458;p10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459" name="Google Shape;4459;p105"/>
          <p:cNvSpPr txBox="1"/>
          <p:nvPr/>
        </p:nvSpPr>
        <p:spPr>
          <a:xfrm>
            <a:off x="250675" y="222825"/>
            <a:ext cx="8637600" cy="25200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 sz="3000">
                <a:solidFill>
                  <a:srgbClr val="21395C"/>
                </a:solidFill>
                <a:latin typeface="Arial Narrow"/>
                <a:ea typeface="Arial Narrow"/>
                <a:cs typeface="Arial Narrow"/>
                <a:sym typeface="Arial Narrow"/>
              </a:rPr>
              <a:t>Segmentifier: </a:t>
            </a:r>
            <a:br>
              <a:rPr lang="en" sz="3000">
                <a:solidFill>
                  <a:srgbClr val="21395C"/>
                </a:solidFill>
                <a:latin typeface="Arial Narrow"/>
                <a:ea typeface="Arial Narrow"/>
                <a:cs typeface="Arial Narrow"/>
                <a:sym typeface="Arial Narrow"/>
              </a:rPr>
            </a:br>
            <a:r>
              <a:rPr lang="en" sz="3000">
                <a:solidFill>
                  <a:srgbClr val="21395C"/>
                </a:solidFill>
                <a:latin typeface="Arial Narrow"/>
                <a:ea typeface="Arial Narrow"/>
                <a:cs typeface="Arial Narrow"/>
                <a:sym typeface="Arial Narrow"/>
              </a:rPr>
              <a:t>Interactive Refinement of Clickstream Data</a:t>
            </a:r>
            <a:endParaRPr sz="3000">
              <a:solidFill>
                <a:srgbClr val="21395C"/>
              </a:solidFill>
              <a:latin typeface="Arial Narrow"/>
              <a:ea typeface="Arial Narrow"/>
              <a:cs typeface="Arial Narrow"/>
              <a:sym typeface="Arial Narrow"/>
            </a:endParaRPr>
          </a:p>
          <a:p>
            <a:pPr indent="0" lvl="0" marL="0" rtl="0" algn="l">
              <a:lnSpc>
                <a:spcPct val="90000"/>
              </a:lnSpc>
              <a:spcBef>
                <a:spcPts val="0"/>
              </a:spcBef>
              <a:spcAft>
                <a:spcPts val="0"/>
              </a:spcAft>
              <a:buNone/>
            </a:pPr>
            <a:r>
              <a:rPr b="1" lang="en" sz="1800">
                <a:solidFill>
                  <a:srgbClr val="21395C"/>
                </a:solidFill>
                <a:latin typeface="Arial Narrow"/>
                <a:ea typeface="Arial Narrow"/>
                <a:cs typeface="Arial Narrow"/>
                <a:sym typeface="Arial Narrow"/>
              </a:rPr>
              <a:t>Kimberly Dextras-Romagnino, k.dextras.romagnino@gmail.com</a:t>
            </a:r>
            <a:br>
              <a:rPr lang="en" sz="1800">
                <a:solidFill>
                  <a:srgbClr val="21395C"/>
                </a:solidFill>
                <a:latin typeface="Arial Narrow"/>
                <a:ea typeface="Arial Narrow"/>
                <a:cs typeface="Arial Narrow"/>
                <a:sym typeface="Arial Narrow"/>
              </a:rPr>
            </a:br>
            <a:r>
              <a:rPr lang="en" sz="1800">
                <a:solidFill>
                  <a:srgbClr val="21395C"/>
                </a:solidFill>
                <a:latin typeface="Arial Narrow"/>
                <a:ea typeface="Arial Narrow"/>
                <a:cs typeface="Arial Narrow"/>
                <a:sym typeface="Arial Narrow"/>
              </a:rPr>
              <a:t>Tamara Munzner, </a:t>
            </a:r>
            <a:r>
              <a:rPr lang="en" sz="1800" u="sng">
                <a:solidFill>
                  <a:schemeClr val="hlink"/>
                </a:solidFill>
                <a:latin typeface="Arial Narrow"/>
                <a:ea typeface="Arial Narrow"/>
                <a:cs typeface="Arial Narrow"/>
                <a:sym typeface="Arial Narrow"/>
                <a:hlinkClick r:id="rId3"/>
              </a:rPr>
              <a:t>tmm@cs.ubc.ca</a:t>
            </a:r>
            <a:r>
              <a:rPr lang="en" sz="1800">
                <a:solidFill>
                  <a:srgbClr val="21395C"/>
                </a:solidFill>
                <a:latin typeface="Arial Narrow"/>
                <a:ea typeface="Arial Narrow"/>
                <a:cs typeface="Arial Narrow"/>
                <a:sym typeface="Arial Narrow"/>
              </a:rPr>
              <a:t>, @tamaramunzner</a:t>
            </a:r>
            <a:endParaRPr sz="1800">
              <a:solidFill>
                <a:srgbClr val="21395C"/>
              </a:solidFill>
              <a:latin typeface="Arial Narrow"/>
              <a:ea typeface="Arial Narrow"/>
              <a:cs typeface="Arial Narrow"/>
              <a:sym typeface="Arial Narrow"/>
            </a:endParaRPr>
          </a:p>
          <a:p>
            <a:pPr indent="0" lvl="0" marL="0" rtl="0" algn="l">
              <a:lnSpc>
                <a:spcPct val="90000"/>
              </a:lnSpc>
              <a:spcBef>
                <a:spcPts val="0"/>
              </a:spcBef>
              <a:spcAft>
                <a:spcPts val="0"/>
              </a:spcAft>
              <a:buNone/>
            </a:pPr>
            <a:r>
              <a:t/>
            </a:r>
            <a:endParaRPr sz="1800">
              <a:solidFill>
                <a:srgbClr val="21395C"/>
              </a:solidFill>
              <a:latin typeface="Arial Narrow"/>
              <a:ea typeface="Arial Narrow"/>
              <a:cs typeface="Arial Narrow"/>
              <a:sym typeface="Arial Narrow"/>
            </a:endParaRPr>
          </a:p>
          <a:p>
            <a:pPr indent="0" lvl="0" marL="0" rtl="0" algn="l">
              <a:lnSpc>
                <a:spcPct val="90000"/>
              </a:lnSpc>
              <a:spcBef>
                <a:spcPts val="0"/>
              </a:spcBef>
              <a:spcAft>
                <a:spcPts val="0"/>
              </a:spcAft>
              <a:buClr>
                <a:schemeClr val="dk1"/>
              </a:buClr>
              <a:buSzPts val="1800"/>
              <a:buFont typeface="Arial"/>
              <a:buNone/>
            </a:pPr>
            <a:r>
              <a:rPr lang="en" sz="1800">
                <a:solidFill>
                  <a:srgbClr val="21395C"/>
                </a:solidFill>
                <a:latin typeface="Arial Narrow"/>
                <a:ea typeface="Arial Narrow"/>
                <a:cs typeface="Arial Narrow"/>
                <a:sym typeface="Arial Narrow"/>
              </a:rPr>
              <a:t>More info: </a:t>
            </a:r>
            <a:r>
              <a:rPr lang="en" u="sng">
                <a:solidFill>
                  <a:schemeClr val="accent5"/>
                </a:solidFill>
                <a:hlinkClick r:id="rId4">
                  <a:extLst>
                    <a:ext uri="{A12FA001-AC4F-418D-AE19-62706E023703}">
                      <ahyp:hlinkClr val="tx"/>
                    </a:ext>
                  </a:extLst>
                </a:hlinkClick>
              </a:rPr>
              <a:t>http://www.cs.ubc.ca/labs/imager/tr/2019/segmentifier/</a:t>
            </a:r>
            <a:endParaRPr>
              <a:solidFill>
                <a:schemeClr val="dk1"/>
              </a:solidFill>
            </a:endParaRPr>
          </a:p>
          <a:p>
            <a:pPr indent="0" lvl="0" marL="0" rtl="0" algn="l">
              <a:lnSpc>
                <a:spcPct val="90000"/>
              </a:lnSpc>
              <a:spcBef>
                <a:spcPts val="0"/>
              </a:spcBef>
              <a:spcAft>
                <a:spcPts val="0"/>
              </a:spcAft>
              <a:buClr>
                <a:schemeClr val="dk1"/>
              </a:buClr>
              <a:buSzPts val="1800"/>
              <a:buFont typeface="Arial"/>
              <a:buNone/>
            </a:pPr>
            <a:r>
              <a:t/>
            </a:r>
            <a:endParaRPr sz="1800">
              <a:solidFill>
                <a:srgbClr val="21395C"/>
              </a:solidFill>
              <a:latin typeface="Arial Narrow"/>
              <a:ea typeface="Arial Narrow"/>
              <a:cs typeface="Arial Narrow"/>
              <a:sym typeface="Arial Narrow"/>
            </a:endParaRPr>
          </a:p>
          <a:p>
            <a:pPr indent="0" lvl="0" marL="0" rtl="0" algn="l">
              <a:lnSpc>
                <a:spcPct val="90000"/>
              </a:lnSpc>
              <a:spcBef>
                <a:spcPts val="0"/>
              </a:spcBef>
              <a:spcAft>
                <a:spcPts val="0"/>
              </a:spcAft>
              <a:buNone/>
            </a:pPr>
            <a:r>
              <a:t/>
            </a:r>
            <a:endParaRPr sz="4000">
              <a:solidFill>
                <a:srgbClr val="21395C"/>
              </a:solidFill>
              <a:latin typeface="Arial Narrow"/>
              <a:ea typeface="Arial Narrow"/>
              <a:cs typeface="Arial Narrow"/>
              <a:sym typeface="Arial Narrow"/>
            </a:endParaRPr>
          </a:p>
        </p:txBody>
      </p:sp>
      <p:pic>
        <p:nvPicPr>
          <p:cNvPr id="4460" name="Google Shape;4460;p105"/>
          <p:cNvPicPr preferRelativeResize="0"/>
          <p:nvPr/>
        </p:nvPicPr>
        <p:blipFill>
          <a:blip r:embed="rId5">
            <a:alphaModFix/>
          </a:blip>
          <a:stretch>
            <a:fillRect/>
          </a:stretch>
        </p:blipFill>
        <p:spPr>
          <a:xfrm>
            <a:off x="6096327" y="1873849"/>
            <a:ext cx="1605571" cy="416450"/>
          </a:xfrm>
          <a:prstGeom prst="rect">
            <a:avLst/>
          </a:prstGeom>
          <a:noFill/>
          <a:ln>
            <a:noFill/>
          </a:ln>
        </p:spPr>
      </p:pic>
      <p:pic>
        <p:nvPicPr>
          <p:cNvPr id="4461" name="Google Shape;4461;p105"/>
          <p:cNvPicPr preferRelativeResize="0"/>
          <p:nvPr/>
        </p:nvPicPr>
        <p:blipFill>
          <a:blip r:embed="rId6">
            <a:alphaModFix/>
          </a:blip>
          <a:stretch>
            <a:fillRect/>
          </a:stretch>
        </p:blipFill>
        <p:spPr>
          <a:xfrm>
            <a:off x="7790471" y="1837025"/>
            <a:ext cx="1353525" cy="490101"/>
          </a:xfrm>
          <a:prstGeom prst="rect">
            <a:avLst/>
          </a:prstGeom>
          <a:noFill/>
          <a:ln>
            <a:noFill/>
          </a:ln>
        </p:spPr>
      </p:pic>
      <p:pic>
        <p:nvPicPr>
          <p:cNvPr id="4462" name="Google Shape;4462;p105"/>
          <p:cNvPicPr preferRelativeResize="0"/>
          <p:nvPr/>
        </p:nvPicPr>
        <p:blipFill>
          <a:blip r:embed="rId7">
            <a:alphaModFix/>
          </a:blip>
          <a:stretch>
            <a:fillRect/>
          </a:stretch>
        </p:blipFill>
        <p:spPr>
          <a:xfrm>
            <a:off x="7125800" y="689700"/>
            <a:ext cx="576097" cy="693050"/>
          </a:xfrm>
          <a:prstGeom prst="rect">
            <a:avLst/>
          </a:prstGeom>
          <a:noFill/>
          <a:ln>
            <a:noFill/>
          </a:ln>
        </p:spPr>
      </p:pic>
      <p:pic>
        <p:nvPicPr>
          <p:cNvPr id="4463" name="Google Shape;4463;p105"/>
          <p:cNvPicPr preferRelativeResize="0"/>
          <p:nvPr/>
        </p:nvPicPr>
        <p:blipFill>
          <a:blip r:embed="rId8">
            <a:alphaModFix/>
          </a:blip>
          <a:stretch>
            <a:fillRect/>
          </a:stretch>
        </p:blipFill>
        <p:spPr>
          <a:xfrm>
            <a:off x="7171849" y="276979"/>
            <a:ext cx="1216926" cy="311544"/>
          </a:xfrm>
          <a:prstGeom prst="rect">
            <a:avLst/>
          </a:prstGeom>
          <a:noFill/>
          <a:ln>
            <a:noFill/>
          </a:ln>
        </p:spPr>
      </p:pic>
      <p:pic>
        <p:nvPicPr>
          <p:cNvPr id="4464" name="Google Shape;4464;p105"/>
          <p:cNvPicPr preferRelativeResize="0"/>
          <p:nvPr/>
        </p:nvPicPr>
        <p:blipFill>
          <a:blip r:embed="rId9">
            <a:alphaModFix/>
          </a:blip>
          <a:stretch>
            <a:fillRect/>
          </a:stretch>
        </p:blipFill>
        <p:spPr>
          <a:xfrm>
            <a:off x="7790475" y="702170"/>
            <a:ext cx="576100" cy="668115"/>
          </a:xfrm>
          <a:prstGeom prst="rect">
            <a:avLst/>
          </a:prstGeom>
          <a:noFill/>
          <a:ln>
            <a:noFill/>
          </a:ln>
        </p:spPr>
      </p:pic>
      <p:pic>
        <p:nvPicPr>
          <p:cNvPr id="4465" name="Google Shape;4465;p105"/>
          <p:cNvPicPr preferRelativeResize="0"/>
          <p:nvPr/>
        </p:nvPicPr>
        <p:blipFill>
          <a:blip r:embed="rId10">
            <a:alphaModFix/>
          </a:blip>
          <a:stretch>
            <a:fillRect/>
          </a:stretch>
        </p:blipFill>
        <p:spPr>
          <a:xfrm>
            <a:off x="2" y="2382175"/>
            <a:ext cx="9143998" cy="4058551"/>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4469" name="Shape 4469"/>
        <p:cNvGrpSpPr/>
        <p:nvPr/>
      </p:nvGrpSpPr>
      <p:grpSpPr>
        <a:xfrm>
          <a:off x="0" y="0"/>
          <a:ext cx="0" cy="0"/>
          <a:chOff x="0" y="0"/>
          <a:chExt cx="0" cy="0"/>
        </a:xfrm>
      </p:grpSpPr>
      <p:sp>
        <p:nvSpPr>
          <p:cNvPr id="4470" name="Google Shape;4470;p106"/>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rPr>
              <a:t>Backup Slides</a:t>
            </a:r>
            <a:endParaRPr>
              <a:solidFill>
                <a:srgbClr val="FFFFFF"/>
              </a:solidFill>
            </a:endParaRPr>
          </a:p>
        </p:txBody>
      </p:sp>
      <p:sp>
        <p:nvSpPr>
          <p:cNvPr id="4471" name="Google Shape;4471;p10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5" name="Shape 4475"/>
        <p:cNvGrpSpPr/>
        <p:nvPr/>
      </p:nvGrpSpPr>
      <p:grpSpPr>
        <a:xfrm>
          <a:off x="0" y="0"/>
          <a:ext cx="0" cy="0"/>
          <a:chOff x="0" y="0"/>
          <a:chExt cx="0" cy="0"/>
        </a:xfrm>
      </p:grpSpPr>
      <p:sp>
        <p:nvSpPr>
          <p:cNvPr id="4476" name="Google Shape;4476;p10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4477" name="Google Shape;4477;p107"/>
          <p:cNvPicPr preferRelativeResize="0"/>
          <p:nvPr/>
        </p:nvPicPr>
        <p:blipFill>
          <a:blip r:embed="rId3">
            <a:alphaModFix/>
          </a:blip>
          <a:stretch>
            <a:fillRect/>
          </a:stretch>
        </p:blipFill>
        <p:spPr>
          <a:xfrm>
            <a:off x="0" y="0"/>
            <a:ext cx="9143998"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45"/>
          <p:cNvSpPr txBox="1"/>
          <p:nvPr>
            <p:ph type="title"/>
          </p:nvPr>
        </p:nvSpPr>
        <p:spPr>
          <a:xfrm>
            <a:off x="311700" y="1335675"/>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t>What are the </a:t>
            </a:r>
            <a:r>
              <a:rPr b="1" lang="en" sz="3000"/>
              <a:t>Data and Task Abstractions </a:t>
            </a:r>
            <a:r>
              <a:rPr lang="en" sz="3000"/>
              <a:t>for</a:t>
            </a:r>
            <a:endParaRPr sz="3000"/>
          </a:p>
          <a:p>
            <a:pPr indent="0" lvl="0" marL="0" rtl="0" algn="ctr">
              <a:spcBef>
                <a:spcPts val="0"/>
              </a:spcBef>
              <a:spcAft>
                <a:spcPts val="0"/>
              </a:spcAft>
              <a:buNone/>
            </a:pPr>
            <a:r>
              <a:rPr i="1" lang="en" sz="3000"/>
              <a:t>Clickstream Data Analysis?</a:t>
            </a:r>
            <a:endParaRPr sz="3000"/>
          </a:p>
        </p:txBody>
      </p:sp>
      <p:sp>
        <p:nvSpPr>
          <p:cNvPr id="217" name="Google Shape;217;p45"/>
          <p:cNvSpPr/>
          <p:nvPr/>
        </p:nvSpPr>
        <p:spPr>
          <a:xfrm>
            <a:off x="3064950" y="3241625"/>
            <a:ext cx="3014100" cy="490800"/>
          </a:xfrm>
          <a:prstGeom prst="roundRect">
            <a:avLst>
              <a:gd fmla="val 16667" name="adj"/>
            </a:avLst>
          </a:prstGeom>
          <a:solidFill>
            <a:srgbClr val="CFE2F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t>Clickstream Analysis Tasks</a:t>
            </a:r>
            <a:endParaRPr sz="1600"/>
          </a:p>
        </p:txBody>
      </p:sp>
      <p:sp>
        <p:nvSpPr>
          <p:cNvPr id="218" name="Google Shape;218;p4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19" name="Google Shape;219;p45"/>
          <p:cNvSpPr/>
          <p:nvPr/>
        </p:nvSpPr>
        <p:spPr>
          <a:xfrm>
            <a:off x="3064950" y="2632025"/>
            <a:ext cx="3014100" cy="490800"/>
          </a:xfrm>
          <a:prstGeom prst="roundRect">
            <a:avLst>
              <a:gd fmla="val 16667" name="adj"/>
            </a:avLst>
          </a:prstGeom>
          <a:solidFill>
            <a:srgbClr val="D9EAD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t>Clickstream Data</a:t>
            </a:r>
            <a:endParaRPr sz="1600"/>
          </a:p>
        </p:txBody>
      </p:sp>
      <p:sp>
        <p:nvSpPr>
          <p:cNvPr id="220" name="Google Shape;220;p45"/>
          <p:cNvSpPr/>
          <p:nvPr/>
        </p:nvSpPr>
        <p:spPr>
          <a:xfrm>
            <a:off x="3064950" y="3851225"/>
            <a:ext cx="3014100" cy="490800"/>
          </a:xfrm>
          <a:prstGeom prst="roundRect">
            <a:avLst>
              <a:gd fmla="val 16667" name="adj"/>
            </a:avLst>
          </a:prstGeom>
          <a:solidFill>
            <a:srgbClr val="FFF2CC"/>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t>Segmentifier Analysis Model</a:t>
            </a:r>
            <a:endParaRPr sz="1600"/>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481" name="Shape 4481"/>
        <p:cNvGrpSpPr/>
        <p:nvPr/>
      </p:nvGrpSpPr>
      <p:grpSpPr>
        <a:xfrm>
          <a:off x="0" y="0"/>
          <a:ext cx="0" cy="0"/>
          <a:chOff x="0" y="0"/>
          <a:chExt cx="0" cy="0"/>
        </a:xfrm>
      </p:grpSpPr>
      <p:sp>
        <p:nvSpPr>
          <p:cNvPr id="4482" name="Google Shape;4482;p10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Discussion</a:t>
            </a:r>
            <a:endParaRPr/>
          </a:p>
        </p:txBody>
      </p:sp>
      <p:sp>
        <p:nvSpPr>
          <p:cNvPr id="4483" name="Google Shape;4483;p108"/>
          <p:cNvSpPr txBox="1"/>
          <p:nvPr>
            <p:ph idx="1" type="body"/>
          </p:nvPr>
        </p:nvSpPr>
        <p:spPr>
          <a:xfrm>
            <a:off x="311700" y="1152475"/>
            <a:ext cx="4134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317500" lvl="0" marL="457200" rtl="0" algn="l">
              <a:spcBef>
                <a:spcPts val="1600"/>
              </a:spcBef>
              <a:spcAft>
                <a:spcPts val="0"/>
              </a:spcAft>
              <a:buSzPts val="1400"/>
              <a:buChar char="●"/>
            </a:pPr>
            <a:r>
              <a:rPr lang="en"/>
              <a:t>T</a:t>
            </a:r>
            <a:r>
              <a:rPr lang="en"/>
              <a:t>rade-off between power and simplicity for this application context</a:t>
            </a:r>
            <a:endParaRPr/>
          </a:p>
          <a:p>
            <a:pPr indent="-304800" lvl="1" marL="914400" rtl="0" algn="l">
              <a:spcBef>
                <a:spcPts val="0"/>
              </a:spcBef>
              <a:spcAft>
                <a:spcPts val="0"/>
              </a:spcAft>
              <a:buSzPts val="1200"/>
              <a:buChar char="○"/>
            </a:pPr>
            <a:r>
              <a:rPr lang="en"/>
              <a:t>Actions Operation Builder: regex with glyphs</a:t>
            </a:r>
            <a:endParaRPr/>
          </a:p>
          <a:p>
            <a:pPr indent="-304800" lvl="1" marL="914400" rtl="0" algn="l">
              <a:spcBef>
                <a:spcPts val="0"/>
              </a:spcBef>
              <a:spcAft>
                <a:spcPts val="0"/>
              </a:spcAft>
              <a:buSzPts val="1200"/>
              <a:buChar char="○"/>
            </a:pPr>
            <a:r>
              <a:rPr lang="en"/>
              <a:t>Previous work: </a:t>
            </a:r>
            <a:endParaRPr/>
          </a:p>
          <a:p>
            <a:pPr indent="-304800" lvl="2" marL="1371600" rtl="0" algn="l">
              <a:spcBef>
                <a:spcPts val="0"/>
              </a:spcBef>
              <a:spcAft>
                <a:spcPts val="0"/>
              </a:spcAft>
              <a:buSzPts val="1200"/>
              <a:buChar char="■"/>
            </a:pPr>
            <a:r>
              <a:rPr lang="en"/>
              <a:t>Full support of regex</a:t>
            </a:r>
            <a:endParaRPr/>
          </a:p>
          <a:p>
            <a:pPr indent="-304800" lvl="2" marL="1371600" rtl="0" algn="l">
              <a:spcBef>
                <a:spcPts val="0"/>
              </a:spcBef>
              <a:spcAft>
                <a:spcPts val="0"/>
              </a:spcAft>
              <a:buSzPts val="1200"/>
              <a:buChar char="■"/>
            </a:pPr>
            <a:r>
              <a:rPr lang="en"/>
              <a:t>Difficult for non-programmers</a:t>
            </a:r>
            <a:endParaRPr/>
          </a:p>
          <a:p>
            <a:pPr indent="-304800" lvl="1" marL="914400" rtl="0" algn="l">
              <a:spcBef>
                <a:spcPts val="0"/>
              </a:spcBef>
              <a:spcAft>
                <a:spcPts val="0"/>
              </a:spcAft>
              <a:buSzPts val="1200"/>
              <a:buChar char="○"/>
            </a:pPr>
            <a:r>
              <a:rPr lang="en"/>
              <a:t>Our design: deliberately less powerful so usable by non-technical analysts</a:t>
            </a:r>
            <a:endParaRPr/>
          </a:p>
          <a:p>
            <a:pPr indent="0" lvl="0" marL="0" rtl="0" algn="l">
              <a:spcBef>
                <a:spcPts val="1600"/>
              </a:spcBef>
              <a:spcAft>
                <a:spcPts val="1600"/>
              </a:spcAft>
              <a:buNone/>
            </a:pPr>
            <a:r>
              <a:t/>
            </a:r>
            <a:endParaRPr/>
          </a:p>
        </p:txBody>
      </p:sp>
      <p:pic>
        <p:nvPicPr>
          <p:cNvPr id="4484" name="Google Shape;4484;p108"/>
          <p:cNvPicPr preferRelativeResize="0"/>
          <p:nvPr/>
        </p:nvPicPr>
        <p:blipFill>
          <a:blip r:embed="rId3">
            <a:alphaModFix/>
          </a:blip>
          <a:stretch>
            <a:fillRect/>
          </a:stretch>
        </p:blipFill>
        <p:spPr>
          <a:xfrm>
            <a:off x="4755850" y="1503575"/>
            <a:ext cx="3691126" cy="2714199"/>
          </a:xfrm>
          <a:prstGeom prst="rect">
            <a:avLst/>
          </a:prstGeom>
          <a:noFill/>
          <a:ln>
            <a:noFill/>
          </a:ln>
        </p:spPr>
      </p:pic>
      <p:sp>
        <p:nvSpPr>
          <p:cNvPr id="4485" name="Google Shape;4485;p10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9" name="Shape 4489"/>
        <p:cNvGrpSpPr/>
        <p:nvPr/>
      </p:nvGrpSpPr>
      <p:grpSpPr>
        <a:xfrm>
          <a:off x="0" y="0"/>
          <a:ext cx="0" cy="0"/>
          <a:chOff x="0" y="0"/>
          <a:chExt cx="0" cy="0"/>
        </a:xfrm>
      </p:grpSpPr>
      <p:sp>
        <p:nvSpPr>
          <p:cNvPr id="4490" name="Google Shape;4490;p10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Tasks: Actionable Results</a:t>
            </a:r>
            <a:endParaRPr/>
          </a:p>
        </p:txBody>
      </p:sp>
      <p:sp>
        <p:nvSpPr>
          <p:cNvPr id="4491" name="Google Shape;4491;p109"/>
          <p:cNvSpPr txBox="1"/>
          <p:nvPr>
            <p:ph idx="2" type="body"/>
          </p:nvPr>
        </p:nvSpPr>
        <p:spPr>
          <a:xfrm>
            <a:off x="283225" y="2053350"/>
            <a:ext cx="5519700" cy="1951200"/>
          </a:xfrm>
          <a:prstGeom prst="rect">
            <a:avLst/>
          </a:prstGeom>
          <a:ln cap="flat" cmpd="sng" w="9525">
            <a:solidFill>
              <a:srgbClr val="6AA84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300">
                <a:solidFill>
                  <a:srgbClr val="6AA84F"/>
                </a:solidFill>
              </a:rPr>
              <a:t>Actionable Results</a:t>
            </a:r>
            <a:endParaRPr b="1" sz="1300">
              <a:solidFill>
                <a:srgbClr val="6AA84F"/>
              </a:solidFill>
            </a:endParaRPr>
          </a:p>
          <a:p>
            <a:pPr indent="0" lvl="0" marL="0" rtl="0" algn="ctr">
              <a:spcBef>
                <a:spcPts val="1600"/>
              </a:spcBef>
              <a:spcAft>
                <a:spcPts val="0"/>
              </a:spcAft>
              <a:buNone/>
            </a:pPr>
            <a:r>
              <a:t/>
            </a:r>
            <a:endParaRPr/>
          </a:p>
          <a:p>
            <a:pPr indent="0" lvl="0" marL="0" rtl="0" algn="ctr">
              <a:spcBef>
                <a:spcPts val="1600"/>
              </a:spcBef>
              <a:spcAft>
                <a:spcPts val="1600"/>
              </a:spcAft>
              <a:buNone/>
            </a:pPr>
            <a:r>
              <a:t/>
            </a:r>
            <a:endParaRPr/>
          </a:p>
        </p:txBody>
      </p:sp>
      <p:graphicFrame>
        <p:nvGraphicFramePr>
          <p:cNvPr id="4492" name="Google Shape;4492;p109"/>
          <p:cNvGraphicFramePr/>
          <p:nvPr/>
        </p:nvGraphicFramePr>
        <p:xfrm>
          <a:off x="197075" y="2442150"/>
          <a:ext cx="3000000" cy="3000000"/>
        </p:xfrm>
        <a:graphic>
          <a:graphicData uri="http://schemas.openxmlformats.org/drawingml/2006/table">
            <a:tbl>
              <a:tblPr>
                <a:noFill/>
                <a:tableStyleId>{52502E9B-0AB7-4456-8EDA-6E149FC0C4DB}</a:tableStyleId>
              </a:tblPr>
              <a:tblGrid>
                <a:gridCol w="2864700"/>
                <a:gridCol w="382850"/>
                <a:gridCol w="2413750"/>
              </a:tblGrid>
              <a:tr h="229525">
                <a:tc>
                  <a:txBody>
                    <a:bodyPr/>
                    <a:lstStyle/>
                    <a:p>
                      <a:pPr indent="0" lvl="0" marL="0" rtl="0" algn="r">
                        <a:spcBef>
                          <a:spcPts val="0"/>
                        </a:spcBef>
                        <a:spcAft>
                          <a:spcPts val="0"/>
                        </a:spcAft>
                        <a:buNone/>
                      </a:pPr>
                      <a:r>
                        <a:rPr lang="en" sz="1200"/>
                        <a:t>Identify successful trends</a:t>
                      </a:r>
                      <a:endParaRPr sz="1200"/>
                    </a:p>
                  </a:txBody>
                  <a:tcPr marT="91425" marB="91425" marR="91425" marL="91425">
                    <a:lnL cap="flat" cmpd="sng" w="9525">
                      <a:solidFill>
                        <a:srgbClr val="434343">
                          <a:alpha val="0"/>
                        </a:srgbClr>
                      </a:solidFill>
                      <a:prstDash val="solid"/>
                      <a:round/>
                      <a:headEnd len="sm" w="sm" type="none"/>
                      <a:tailEnd len="sm" w="sm" type="none"/>
                    </a:lnL>
                    <a:lnR cap="flat" cmpd="sng" w="9525">
                      <a:solidFill>
                        <a:srgbClr val="434343">
                          <a:alpha val="0"/>
                        </a:srgbClr>
                      </a:solidFill>
                      <a:prstDash val="solid"/>
                      <a:round/>
                      <a:headEnd len="sm" w="sm" type="none"/>
                      <a:tailEnd len="sm" w="sm" type="none"/>
                    </a:lnR>
                    <a:lnT cap="flat" cmpd="sng" w="9525">
                      <a:solidFill>
                        <a:srgbClr val="434343">
                          <a:alpha val="0"/>
                        </a:srgbClr>
                      </a:solidFill>
                      <a:prstDash val="solid"/>
                      <a:round/>
                      <a:headEnd len="sm" w="sm" type="none"/>
                      <a:tailEnd len="sm" w="sm" type="none"/>
                    </a:lnT>
                    <a:lnB cap="flat" cmpd="sng" w="9525">
                      <a:solidFill>
                        <a:srgbClr val="434343">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t>⇒ </a:t>
                      </a:r>
                      <a:endParaRPr sz="1200"/>
                    </a:p>
                  </a:txBody>
                  <a:tcPr marT="91425" marB="91425" marR="91425" marL="91425" anchor="ctr">
                    <a:lnL cap="flat" cmpd="sng" w="9525">
                      <a:solidFill>
                        <a:srgbClr val="434343">
                          <a:alpha val="0"/>
                        </a:srgbClr>
                      </a:solidFill>
                      <a:prstDash val="solid"/>
                      <a:round/>
                      <a:headEnd len="sm" w="sm" type="none"/>
                      <a:tailEnd len="sm" w="sm" type="none"/>
                    </a:lnL>
                    <a:lnR cap="flat" cmpd="sng" w="9525">
                      <a:solidFill>
                        <a:srgbClr val="434343">
                          <a:alpha val="0"/>
                        </a:srgbClr>
                      </a:solidFill>
                      <a:prstDash val="solid"/>
                      <a:round/>
                      <a:headEnd len="sm" w="sm" type="none"/>
                      <a:tailEnd len="sm" w="sm" type="none"/>
                    </a:lnR>
                    <a:lnT cap="flat" cmpd="sng" w="9525">
                      <a:solidFill>
                        <a:srgbClr val="434343">
                          <a:alpha val="0"/>
                        </a:srgbClr>
                      </a:solidFill>
                      <a:prstDash val="solid"/>
                      <a:round/>
                      <a:headEnd len="sm" w="sm" type="none"/>
                      <a:tailEnd len="sm" w="sm" type="none"/>
                    </a:lnT>
                    <a:lnB cap="flat" cmpd="sng" w="9525">
                      <a:solidFill>
                        <a:srgbClr val="434343">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200"/>
                        <a:t>Optimize</a:t>
                      </a:r>
                      <a:endParaRPr sz="1200"/>
                    </a:p>
                  </a:txBody>
                  <a:tcPr marT="91425" marB="91425" marR="91425" marL="91425">
                    <a:lnL cap="flat" cmpd="sng" w="9525">
                      <a:solidFill>
                        <a:srgbClr val="434343">
                          <a:alpha val="0"/>
                        </a:srgbClr>
                      </a:solidFill>
                      <a:prstDash val="solid"/>
                      <a:round/>
                      <a:headEnd len="sm" w="sm" type="none"/>
                      <a:tailEnd len="sm" w="sm" type="none"/>
                    </a:lnL>
                    <a:lnR cap="flat" cmpd="sng" w="9525">
                      <a:solidFill>
                        <a:srgbClr val="434343">
                          <a:alpha val="0"/>
                        </a:srgbClr>
                      </a:solidFill>
                      <a:prstDash val="solid"/>
                      <a:round/>
                      <a:headEnd len="sm" w="sm" type="none"/>
                      <a:tailEnd len="sm" w="sm" type="none"/>
                    </a:lnR>
                    <a:lnT cap="flat" cmpd="sng" w="9525">
                      <a:solidFill>
                        <a:srgbClr val="434343">
                          <a:alpha val="0"/>
                        </a:srgbClr>
                      </a:solidFill>
                      <a:prstDash val="solid"/>
                      <a:round/>
                      <a:headEnd len="sm" w="sm" type="none"/>
                      <a:tailEnd len="sm" w="sm" type="none"/>
                    </a:lnT>
                    <a:lnB cap="flat" cmpd="sng" w="9525">
                      <a:solidFill>
                        <a:srgbClr val="434343">
                          <a:alpha val="0"/>
                        </a:srgbClr>
                      </a:solidFill>
                      <a:prstDash val="solid"/>
                      <a:round/>
                      <a:headEnd len="sm" w="sm" type="none"/>
                      <a:tailEnd len="sm" w="sm" type="none"/>
                    </a:lnB>
                  </a:tcPr>
                </a:tc>
              </a:tr>
              <a:tr h="235625">
                <a:tc>
                  <a:txBody>
                    <a:bodyPr/>
                    <a:lstStyle/>
                    <a:p>
                      <a:pPr indent="0" lvl="0" marL="0" rtl="0" algn="r">
                        <a:spcBef>
                          <a:spcPts val="0"/>
                        </a:spcBef>
                        <a:spcAft>
                          <a:spcPts val="0"/>
                        </a:spcAft>
                        <a:buNone/>
                      </a:pPr>
                      <a:r>
                        <a:rPr lang="en" sz="1200"/>
                        <a:t>Identify problems</a:t>
                      </a:r>
                      <a:endParaRPr sz="1200"/>
                    </a:p>
                  </a:txBody>
                  <a:tcPr marT="91425" marB="91425" marR="91425" marL="91425">
                    <a:lnL cap="flat" cmpd="sng" w="9525">
                      <a:solidFill>
                        <a:srgbClr val="434343">
                          <a:alpha val="0"/>
                        </a:srgbClr>
                      </a:solidFill>
                      <a:prstDash val="solid"/>
                      <a:round/>
                      <a:headEnd len="sm" w="sm" type="none"/>
                      <a:tailEnd len="sm" w="sm" type="none"/>
                    </a:lnL>
                    <a:lnR cap="flat" cmpd="sng" w="9525">
                      <a:solidFill>
                        <a:srgbClr val="434343">
                          <a:alpha val="0"/>
                        </a:srgbClr>
                      </a:solidFill>
                      <a:prstDash val="solid"/>
                      <a:round/>
                      <a:headEnd len="sm" w="sm" type="none"/>
                      <a:tailEnd len="sm" w="sm" type="none"/>
                    </a:lnR>
                    <a:lnT cap="flat" cmpd="sng" w="9525">
                      <a:solidFill>
                        <a:srgbClr val="434343">
                          <a:alpha val="0"/>
                        </a:srgbClr>
                      </a:solidFill>
                      <a:prstDash val="solid"/>
                      <a:round/>
                      <a:headEnd len="sm" w="sm" type="none"/>
                      <a:tailEnd len="sm" w="sm" type="none"/>
                    </a:lnT>
                    <a:lnB cap="flat" cmpd="sng" w="9525">
                      <a:solidFill>
                        <a:srgbClr val="434343">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t>⇒ </a:t>
                      </a:r>
                      <a:endParaRPr sz="1200"/>
                    </a:p>
                  </a:txBody>
                  <a:tcPr marT="91425" marB="91425" marR="91425" marL="91425" anchor="ctr">
                    <a:lnL cap="flat" cmpd="sng" w="9525">
                      <a:solidFill>
                        <a:srgbClr val="434343">
                          <a:alpha val="0"/>
                        </a:srgbClr>
                      </a:solidFill>
                      <a:prstDash val="solid"/>
                      <a:round/>
                      <a:headEnd len="sm" w="sm" type="none"/>
                      <a:tailEnd len="sm" w="sm" type="none"/>
                    </a:lnL>
                    <a:lnR cap="flat" cmpd="sng" w="9525">
                      <a:solidFill>
                        <a:srgbClr val="434343">
                          <a:alpha val="0"/>
                        </a:srgbClr>
                      </a:solidFill>
                      <a:prstDash val="solid"/>
                      <a:round/>
                      <a:headEnd len="sm" w="sm" type="none"/>
                      <a:tailEnd len="sm" w="sm" type="none"/>
                    </a:lnR>
                    <a:lnT cap="flat" cmpd="sng" w="9525">
                      <a:solidFill>
                        <a:srgbClr val="434343">
                          <a:alpha val="0"/>
                        </a:srgbClr>
                      </a:solidFill>
                      <a:prstDash val="solid"/>
                      <a:round/>
                      <a:headEnd len="sm" w="sm" type="none"/>
                      <a:tailEnd len="sm" w="sm" type="none"/>
                    </a:lnT>
                    <a:lnB cap="flat" cmpd="sng" w="9525">
                      <a:solidFill>
                        <a:srgbClr val="434343">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200"/>
                        <a:t>Fix/Improve</a:t>
                      </a:r>
                      <a:endParaRPr sz="1200"/>
                    </a:p>
                  </a:txBody>
                  <a:tcPr marT="91425" marB="91425" marR="91425" marL="91425">
                    <a:lnL cap="flat" cmpd="sng" w="9525">
                      <a:solidFill>
                        <a:srgbClr val="434343">
                          <a:alpha val="0"/>
                        </a:srgbClr>
                      </a:solidFill>
                      <a:prstDash val="solid"/>
                      <a:round/>
                      <a:headEnd len="sm" w="sm" type="none"/>
                      <a:tailEnd len="sm" w="sm" type="none"/>
                    </a:lnL>
                    <a:lnR cap="flat" cmpd="sng" w="9525">
                      <a:solidFill>
                        <a:srgbClr val="434343">
                          <a:alpha val="0"/>
                        </a:srgbClr>
                      </a:solidFill>
                      <a:prstDash val="solid"/>
                      <a:round/>
                      <a:headEnd len="sm" w="sm" type="none"/>
                      <a:tailEnd len="sm" w="sm" type="none"/>
                    </a:lnR>
                    <a:lnT cap="flat" cmpd="sng" w="9525">
                      <a:solidFill>
                        <a:srgbClr val="434343">
                          <a:alpha val="0"/>
                        </a:srgbClr>
                      </a:solidFill>
                      <a:prstDash val="solid"/>
                      <a:round/>
                      <a:headEnd len="sm" w="sm" type="none"/>
                      <a:tailEnd len="sm" w="sm" type="none"/>
                    </a:lnT>
                    <a:lnB cap="flat" cmpd="sng" w="9525">
                      <a:solidFill>
                        <a:srgbClr val="434343">
                          <a:alpha val="0"/>
                        </a:srgbClr>
                      </a:solidFill>
                      <a:prstDash val="solid"/>
                      <a:round/>
                      <a:headEnd len="sm" w="sm" type="none"/>
                      <a:tailEnd len="sm" w="sm" type="none"/>
                    </a:lnB>
                  </a:tcPr>
                </a:tc>
              </a:tr>
              <a:tr h="353800">
                <a:tc>
                  <a:txBody>
                    <a:bodyPr/>
                    <a:lstStyle/>
                    <a:p>
                      <a:pPr indent="0" lvl="0" marL="0" rtl="0" algn="r">
                        <a:spcBef>
                          <a:spcPts val="0"/>
                        </a:spcBef>
                        <a:spcAft>
                          <a:spcPts val="0"/>
                        </a:spcAft>
                        <a:buNone/>
                      </a:pPr>
                      <a:r>
                        <a:rPr lang="en" sz="1200"/>
                        <a:t>Identify groups of common behavior</a:t>
                      </a:r>
                      <a:endParaRPr sz="1200"/>
                    </a:p>
                  </a:txBody>
                  <a:tcPr marT="91425" marB="91425" marR="91425" marL="91425">
                    <a:lnL cap="flat" cmpd="sng" w="9525">
                      <a:solidFill>
                        <a:srgbClr val="434343">
                          <a:alpha val="0"/>
                        </a:srgbClr>
                      </a:solidFill>
                      <a:prstDash val="solid"/>
                      <a:round/>
                      <a:headEnd len="sm" w="sm" type="none"/>
                      <a:tailEnd len="sm" w="sm" type="none"/>
                    </a:lnL>
                    <a:lnR cap="flat" cmpd="sng" w="9525">
                      <a:solidFill>
                        <a:srgbClr val="434343">
                          <a:alpha val="0"/>
                        </a:srgbClr>
                      </a:solidFill>
                      <a:prstDash val="solid"/>
                      <a:round/>
                      <a:headEnd len="sm" w="sm" type="none"/>
                      <a:tailEnd len="sm" w="sm" type="none"/>
                    </a:lnR>
                    <a:lnT cap="flat" cmpd="sng" w="9525">
                      <a:solidFill>
                        <a:srgbClr val="434343">
                          <a:alpha val="0"/>
                        </a:srgbClr>
                      </a:solidFill>
                      <a:prstDash val="solid"/>
                      <a:round/>
                      <a:headEnd len="sm" w="sm" type="none"/>
                      <a:tailEnd len="sm" w="sm" type="none"/>
                    </a:lnT>
                    <a:lnB cap="flat" cmpd="sng" w="9525">
                      <a:solidFill>
                        <a:srgbClr val="434343">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t>⇒ </a:t>
                      </a:r>
                      <a:endParaRPr sz="1200"/>
                    </a:p>
                  </a:txBody>
                  <a:tcPr marT="91425" marB="91425" marR="91425" marL="91425" anchor="ctr">
                    <a:lnL cap="flat" cmpd="sng" w="9525">
                      <a:solidFill>
                        <a:srgbClr val="434343">
                          <a:alpha val="0"/>
                        </a:srgbClr>
                      </a:solidFill>
                      <a:prstDash val="solid"/>
                      <a:round/>
                      <a:headEnd len="sm" w="sm" type="none"/>
                      <a:tailEnd len="sm" w="sm" type="none"/>
                    </a:lnL>
                    <a:lnR cap="flat" cmpd="sng" w="9525">
                      <a:solidFill>
                        <a:srgbClr val="434343">
                          <a:alpha val="0"/>
                        </a:srgbClr>
                      </a:solidFill>
                      <a:prstDash val="solid"/>
                      <a:round/>
                      <a:headEnd len="sm" w="sm" type="none"/>
                      <a:tailEnd len="sm" w="sm" type="none"/>
                    </a:lnR>
                    <a:lnT cap="flat" cmpd="sng" w="9525">
                      <a:solidFill>
                        <a:srgbClr val="434343">
                          <a:alpha val="0"/>
                        </a:srgbClr>
                      </a:solidFill>
                      <a:prstDash val="solid"/>
                      <a:round/>
                      <a:headEnd len="sm" w="sm" type="none"/>
                      <a:tailEnd len="sm" w="sm" type="none"/>
                    </a:lnT>
                    <a:lnB cap="flat" cmpd="sng" w="9525">
                      <a:solidFill>
                        <a:srgbClr val="434343">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200"/>
                        <a:t>Personalize experience</a:t>
                      </a:r>
                      <a:endParaRPr sz="1200"/>
                    </a:p>
                  </a:txBody>
                  <a:tcPr marT="91425" marB="91425" marR="91425" marL="91425">
                    <a:lnL cap="flat" cmpd="sng" w="9525">
                      <a:solidFill>
                        <a:srgbClr val="434343">
                          <a:alpha val="0"/>
                        </a:srgbClr>
                      </a:solidFill>
                      <a:prstDash val="solid"/>
                      <a:round/>
                      <a:headEnd len="sm" w="sm" type="none"/>
                      <a:tailEnd len="sm" w="sm" type="none"/>
                    </a:lnL>
                    <a:lnR cap="flat" cmpd="sng" w="9525">
                      <a:solidFill>
                        <a:srgbClr val="434343">
                          <a:alpha val="0"/>
                        </a:srgbClr>
                      </a:solidFill>
                      <a:prstDash val="solid"/>
                      <a:round/>
                      <a:headEnd len="sm" w="sm" type="none"/>
                      <a:tailEnd len="sm" w="sm" type="none"/>
                    </a:lnR>
                    <a:lnT cap="flat" cmpd="sng" w="9525">
                      <a:solidFill>
                        <a:srgbClr val="434343">
                          <a:alpha val="0"/>
                        </a:srgbClr>
                      </a:solidFill>
                      <a:prstDash val="solid"/>
                      <a:round/>
                      <a:headEnd len="sm" w="sm" type="none"/>
                      <a:tailEnd len="sm" w="sm" type="none"/>
                    </a:lnT>
                    <a:lnB cap="flat" cmpd="sng" w="9525">
                      <a:solidFill>
                        <a:srgbClr val="434343">
                          <a:alpha val="0"/>
                        </a:srgbClr>
                      </a:solidFill>
                      <a:prstDash val="solid"/>
                      <a:round/>
                      <a:headEnd len="sm" w="sm" type="none"/>
                      <a:tailEnd len="sm" w="sm" type="none"/>
                    </a:lnB>
                  </a:tcPr>
                </a:tc>
              </a:tr>
              <a:tr h="381000">
                <a:tc>
                  <a:txBody>
                    <a:bodyPr/>
                    <a:lstStyle/>
                    <a:p>
                      <a:pPr indent="0" lvl="0" marL="0" rtl="0" algn="r">
                        <a:spcBef>
                          <a:spcPts val="0"/>
                        </a:spcBef>
                        <a:spcAft>
                          <a:spcPts val="0"/>
                        </a:spcAft>
                        <a:buNone/>
                      </a:pPr>
                      <a:r>
                        <a:rPr lang="en" sz="1200"/>
                        <a:t>Identify site metrics/benchmarks</a:t>
                      </a:r>
                      <a:endParaRPr sz="1200"/>
                    </a:p>
                  </a:txBody>
                  <a:tcPr marT="91425" marB="91425" marR="91425" marL="91425">
                    <a:lnL cap="flat" cmpd="sng" w="9525">
                      <a:solidFill>
                        <a:srgbClr val="434343">
                          <a:alpha val="0"/>
                        </a:srgbClr>
                      </a:solidFill>
                      <a:prstDash val="solid"/>
                      <a:round/>
                      <a:headEnd len="sm" w="sm" type="none"/>
                      <a:tailEnd len="sm" w="sm" type="none"/>
                    </a:lnL>
                    <a:lnR cap="flat" cmpd="sng" w="9525">
                      <a:solidFill>
                        <a:srgbClr val="434343">
                          <a:alpha val="0"/>
                        </a:srgbClr>
                      </a:solidFill>
                      <a:prstDash val="solid"/>
                      <a:round/>
                      <a:headEnd len="sm" w="sm" type="none"/>
                      <a:tailEnd len="sm" w="sm" type="none"/>
                    </a:lnR>
                    <a:lnT cap="flat" cmpd="sng" w="9525">
                      <a:solidFill>
                        <a:srgbClr val="434343">
                          <a:alpha val="0"/>
                        </a:srgbClr>
                      </a:solidFill>
                      <a:prstDash val="solid"/>
                      <a:round/>
                      <a:headEnd len="sm" w="sm" type="none"/>
                      <a:tailEnd len="sm" w="sm" type="none"/>
                    </a:lnT>
                    <a:lnB cap="flat" cmpd="sng" w="9525">
                      <a:solidFill>
                        <a:srgbClr val="434343">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t>⇒ </a:t>
                      </a:r>
                      <a:endParaRPr sz="1200"/>
                    </a:p>
                  </a:txBody>
                  <a:tcPr marT="91425" marB="91425" marR="91425" marL="91425" anchor="ctr">
                    <a:lnL cap="flat" cmpd="sng" w="9525">
                      <a:solidFill>
                        <a:srgbClr val="434343">
                          <a:alpha val="0"/>
                        </a:srgbClr>
                      </a:solidFill>
                      <a:prstDash val="solid"/>
                      <a:round/>
                      <a:headEnd len="sm" w="sm" type="none"/>
                      <a:tailEnd len="sm" w="sm" type="none"/>
                    </a:lnL>
                    <a:lnR cap="flat" cmpd="sng" w="9525">
                      <a:solidFill>
                        <a:srgbClr val="434343">
                          <a:alpha val="0"/>
                        </a:srgbClr>
                      </a:solidFill>
                      <a:prstDash val="solid"/>
                      <a:round/>
                      <a:headEnd len="sm" w="sm" type="none"/>
                      <a:tailEnd len="sm" w="sm" type="none"/>
                    </a:lnR>
                    <a:lnT cap="flat" cmpd="sng" w="9525">
                      <a:solidFill>
                        <a:srgbClr val="434343">
                          <a:alpha val="0"/>
                        </a:srgbClr>
                      </a:solidFill>
                      <a:prstDash val="solid"/>
                      <a:round/>
                      <a:headEnd len="sm" w="sm" type="none"/>
                      <a:tailEnd len="sm" w="sm" type="none"/>
                    </a:lnT>
                    <a:lnB cap="flat" cmpd="sng" w="9525">
                      <a:solidFill>
                        <a:srgbClr val="434343">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200"/>
                        <a:t>Keep track of state of website</a:t>
                      </a:r>
                      <a:endParaRPr sz="1200"/>
                    </a:p>
                  </a:txBody>
                  <a:tcPr marT="91425" marB="91425" marR="91425" marL="91425">
                    <a:lnL cap="flat" cmpd="sng" w="9525">
                      <a:solidFill>
                        <a:srgbClr val="434343">
                          <a:alpha val="0"/>
                        </a:srgbClr>
                      </a:solidFill>
                      <a:prstDash val="solid"/>
                      <a:round/>
                      <a:headEnd len="sm" w="sm" type="none"/>
                      <a:tailEnd len="sm" w="sm" type="none"/>
                    </a:lnL>
                    <a:lnR cap="flat" cmpd="sng" w="9525">
                      <a:solidFill>
                        <a:srgbClr val="434343">
                          <a:alpha val="0"/>
                        </a:srgbClr>
                      </a:solidFill>
                      <a:prstDash val="solid"/>
                      <a:round/>
                      <a:headEnd len="sm" w="sm" type="none"/>
                      <a:tailEnd len="sm" w="sm" type="none"/>
                    </a:lnR>
                    <a:lnT cap="flat" cmpd="sng" w="9525">
                      <a:solidFill>
                        <a:srgbClr val="434343">
                          <a:alpha val="0"/>
                        </a:srgbClr>
                      </a:solidFill>
                      <a:prstDash val="solid"/>
                      <a:round/>
                      <a:headEnd len="sm" w="sm" type="none"/>
                      <a:tailEnd len="sm" w="sm" type="none"/>
                    </a:lnT>
                    <a:lnB cap="flat" cmpd="sng" w="9525">
                      <a:solidFill>
                        <a:srgbClr val="434343">
                          <a:alpha val="0"/>
                        </a:srgbClr>
                      </a:solidFill>
                      <a:prstDash val="solid"/>
                      <a:round/>
                      <a:headEnd len="sm" w="sm" type="none"/>
                      <a:tailEnd len="sm" w="sm" type="none"/>
                    </a:lnB>
                  </a:tcPr>
                </a:tc>
              </a:tr>
            </a:tbl>
          </a:graphicData>
        </a:graphic>
      </p:graphicFrame>
      <p:sp>
        <p:nvSpPr>
          <p:cNvPr id="4493" name="Google Shape;4493;p109"/>
          <p:cNvSpPr txBox="1"/>
          <p:nvPr/>
        </p:nvSpPr>
        <p:spPr>
          <a:xfrm>
            <a:off x="315325" y="1093925"/>
            <a:ext cx="8520600" cy="557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a:t>Actionable Result: </a:t>
            </a:r>
            <a:r>
              <a:rPr lang="en"/>
              <a:t>result or insight found through analysis that can be acted on</a:t>
            </a:r>
            <a:endParaRPr sz="800"/>
          </a:p>
          <a:p>
            <a:pPr indent="0" lvl="0" marL="0" rtl="0" algn="ctr">
              <a:lnSpc>
                <a:spcPct val="100000"/>
              </a:lnSpc>
              <a:spcBef>
                <a:spcPts val="0"/>
              </a:spcBef>
              <a:spcAft>
                <a:spcPts val="0"/>
              </a:spcAft>
              <a:buNone/>
            </a:pPr>
            <a:r>
              <a:t/>
            </a:r>
            <a:endParaRPr i="1" sz="800"/>
          </a:p>
          <a:p>
            <a:pPr indent="0" lvl="0" marL="0" rtl="0" algn="ctr">
              <a:lnSpc>
                <a:spcPct val="100000"/>
              </a:lnSpc>
              <a:spcBef>
                <a:spcPts val="0"/>
              </a:spcBef>
              <a:spcAft>
                <a:spcPts val="0"/>
              </a:spcAft>
              <a:buNone/>
            </a:pPr>
            <a:r>
              <a:rPr i="1" lang="en"/>
              <a:t>Result  ⇒  Action </a:t>
            </a:r>
            <a:r>
              <a:rPr b="1" lang="en"/>
              <a:t> </a:t>
            </a:r>
            <a:endParaRPr/>
          </a:p>
        </p:txBody>
      </p:sp>
      <p:sp>
        <p:nvSpPr>
          <p:cNvPr id="4494" name="Google Shape;4494;p10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8" name="Shape 4498"/>
        <p:cNvGrpSpPr/>
        <p:nvPr/>
      </p:nvGrpSpPr>
      <p:grpSpPr>
        <a:xfrm>
          <a:off x="0" y="0"/>
          <a:ext cx="0" cy="0"/>
          <a:chOff x="0" y="0"/>
          <a:chExt cx="0" cy="0"/>
        </a:xfrm>
      </p:grpSpPr>
      <p:sp>
        <p:nvSpPr>
          <p:cNvPr id="4499" name="Google Shape;4499;p11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Tasks: Actionable Results</a:t>
            </a:r>
            <a:endParaRPr/>
          </a:p>
        </p:txBody>
      </p:sp>
      <p:sp>
        <p:nvSpPr>
          <p:cNvPr id="4500" name="Google Shape;4500;p110"/>
          <p:cNvSpPr txBox="1"/>
          <p:nvPr>
            <p:ph idx="2" type="body"/>
          </p:nvPr>
        </p:nvSpPr>
        <p:spPr>
          <a:xfrm>
            <a:off x="6312975" y="2142150"/>
            <a:ext cx="2535600" cy="1707000"/>
          </a:xfrm>
          <a:prstGeom prst="rect">
            <a:avLst/>
          </a:prstGeom>
          <a:ln cap="flat" cmpd="sng" w="9525">
            <a:solidFill>
              <a:srgbClr val="3D85C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300">
                <a:solidFill>
                  <a:srgbClr val="3D85C6"/>
                </a:solidFill>
              </a:rPr>
              <a:t>Domain-Specific Questions</a:t>
            </a:r>
            <a:endParaRPr b="1" sz="1300">
              <a:solidFill>
                <a:srgbClr val="3D85C6"/>
              </a:solidFill>
            </a:endParaRPr>
          </a:p>
          <a:p>
            <a:pPr indent="0" lvl="0" marL="0" rtl="0" algn="ctr">
              <a:spcBef>
                <a:spcPts val="1600"/>
              </a:spcBef>
              <a:spcAft>
                <a:spcPts val="0"/>
              </a:spcAft>
              <a:buNone/>
            </a:pPr>
            <a:br>
              <a:rPr i="1" lang="en" sz="1200"/>
            </a:br>
            <a:r>
              <a:rPr i="1" lang="en" sz="1200"/>
              <a:t>How many users purchase? What path did they choose?</a:t>
            </a:r>
            <a:endParaRPr i="1" sz="1200"/>
          </a:p>
          <a:p>
            <a:pPr indent="0" lvl="0" marL="0" rtl="0" algn="ctr">
              <a:spcBef>
                <a:spcPts val="1600"/>
              </a:spcBef>
              <a:spcAft>
                <a:spcPts val="1600"/>
              </a:spcAft>
              <a:buNone/>
            </a:pPr>
            <a:r>
              <a:t/>
            </a:r>
            <a:endParaRPr/>
          </a:p>
        </p:txBody>
      </p:sp>
      <p:sp>
        <p:nvSpPr>
          <p:cNvPr id="4501" name="Google Shape;4501;p110"/>
          <p:cNvSpPr txBox="1"/>
          <p:nvPr>
            <p:ph idx="2" type="body"/>
          </p:nvPr>
        </p:nvSpPr>
        <p:spPr>
          <a:xfrm>
            <a:off x="283225" y="2053350"/>
            <a:ext cx="5519700" cy="1951200"/>
          </a:xfrm>
          <a:prstGeom prst="rect">
            <a:avLst/>
          </a:prstGeom>
          <a:ln cap="flat" cmpd="sng" w="9525">
            <a:solidFill>
              <a:srgbClr val="6AA84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300">
                <a:solidFill>
                  <a:srgbClr val="6AA84F"/>
                </a:solidFill>
              </a:rPr>
              <a:t>Actionable Results</a:t>
            </a:r>
            <a:endParaRPr b="1" sz="1300">
              <a:solidFill>
                <a:srgbClr val="6AA84F"/>
              </a:solidFill>
            </a:endParaRPr>
          </a:p>
          <a:p>
            <a:pPr indent="0" lvl="0" marL="0" rtl="0" algn="ctr">
              <a:spcBef>
                <a:spcPts val="1600"/>
              </a:spcBef>
              <a:spcAft>
                <a:spcPts val="0"/>
              </a:spcAft>
              <a:buNone/>
            </a:pPr>
            <a:r>
              <a:t/>
            </a:r>
            <a:endParaRPr/>
          </a:p>
          <a:p>
            <a:pPr indent="0" lvl="0" marL="0" rtl="0" algn="ctr">
              <a:spcBef>
                <a:spcPts val="1600"/>
              </a:spcBef>
              <a:spcAft>
                <a:spcPts val="1600"/>
              </a:spcAft>
              <a:buNone/>
            </a:pPr>
            <a:r>
              <a:t/>
            </a:r>
            <a:endParaRPr/>
          </a:p>
        </p:txBody>
      </p:sp>
      <p:graphicFrame>
        <p:nvGraphicFramePr>
          <p:cNvPr id="4502" name="Google Shape;4502;p110"/>
          <p:cNvGraphicFramePr/>
          <p:nvPr/>
        </p:nvGraphicFramePr>
        <p:xfrm>
          <a:off x="197075" y="2442150"/>
          <a:ext cx="3000000" cy="3000000"/>
        </p:xfrm>
        <a:graphic>
          <a:graphicData uri="http://schemas.openxmlformats.org/drawingml/2006/table">
            <a:tbl>
              <a:tblPr>
                <a:noFill/>
                <a:tableStyleId>{52502E9B-0AB7-4456-8EDA-6E149FC0C4DB}</a:tableStyleId>
              </a:tblPr>
              <a:tblGrid>
                <a:gridCol w="2864700"/>
                <a:gridCol w="382850"/>
                <a:gridCol w="2413750"/>
              </a:tblGrid>
              <a:tr h="229525">
                <a:tc>
                  <a:txBody>
                    <a:bodyPr/>
                    <a:lstStyle/>
                    <a:p>
                      <a:pPr indent="0" lvl="0" marL="0" rtl="0" algn="r">
                        <a:spcBef>
                          <a:spcPts val="0"/>
                        </a:spcBef>
                        <a:spcAft>
                          <a:spcPts val="0"/>
                        </a:spcAft>
                        <a:buNone/>
                      </a:pPr>
                      <a:r>
                        <a:rPr b="1" lang="en" sz="1200"/>
                        <a:t>Identify successful trends</a:t>
                      </a:r>
                      <a:endParaRPr b="1" sz="1200"/>
                    </a:p>
                  </a:txBody>
                  <a:tcPr marT="91425" marB="91425" marR="91425" marL="91425">
                    <a:lnL cap="flat" cmpd="sng" w="9525">
                      <a:solidFill>
                        <a:srgbClr val="434343">
                          <a:alpha val="0"/>
                        </a:srgbClr>
                      </a:solidFill>
                      <a:prstDash val="solid"/>
                      <a:round/>
                      <a:headEnd len="sm" w="sm" type="none"/>
                      <a:tailEnd len="sm" w="sm" type="none"/>
                    </a:lnL>
                    <a:lnR cap="flat" cmpd="sng" w="9525">
                      <a:solidFill>
                        <a:srgbClr val="434343">
                          <a:alpha val="0"/>
                        </a:srgbClr>
                      </a:solidFill>
                      <a:prstDash val="solid"/>
                      <a:round/>
                      <a:headEnd len="sm" w="sm" type="none"/>
                      <a:tailEnd len="sm" w="sm" type="none"/>
                    </a:lnR>
                    <a:lnT cap="flat" cmpd="sng" w="9525">
                      <a:solidFill>
                        <a:srgbClr val="434343">
                          <a:alpha val="0"/>
                        </a:srgbClr>
                      </a:solidFill>
                      <a:prstDash val="solid"/>
                      <a:round/>
                      <a:headEnd len="sm" w="sm" type="none"/>
                      <a:tailEnd len="sm" w="sm" type="none"/>
                    </a:lnT>
                    <a:lnB cap="flat" cmpd="sng" w="9525">
                      <a:solidFill>
                        <a:srgbClr val="434343">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t>⇒ </a:t>
                      </a:r>
                      <a:endParaRPr b="1" sz="1200"/>
                    </a:p>
                  </a:txBody>
                  <a:tcPr marT="91425" marB="91425" marR="91425" marL="91425" anchor="ctr">
                    <a:lnL cap="flat" cmpd="sng" w="9525">
                      <a:solidFill>
                        <a:srgbClr val="434343">
                          <a:alpha val="0"/>
                        </a:srgbClr>
                      </a:solidFill>
                      <a:prstDash val="solid"/>
                      <a:round/>
                      <a:headEnd len="sm" w="sm" type="none"/>
                      <a:tailEnd len="sm" w="sm" type="none"/>
                    </a:lnL>
                    <a:lnR cap="flat" cmpd="sng" w="9525">
                      <a:solidFill>
                        <a:srgbClr val="434343">
                          <a:alpha val="0"/>
                        </a:srgbClr>
                      </a:solidFill>
                      <a:prstDash val="solid"/>
                      <a:round/>
                      <a:headEnd len="sm" w="sm" type="none"/>
                      <a:tailEnd len="sm" w="sm" type="none"/>
                    </a:lnR>
                    <a:lnT cap="flat" cmpd="sng" w="9525">
                      <a:solidFill>
                        <a:srgbClr val="434343">
                          <a:alpha val="0"/>
                        </a:srgbClr>
                      </a:solidFill>
                      <a:prstDash val="solid"/>
                      <a:round/>
                      <a:headEnd len="sm" w="sm" type="none"/>
                      <a:tailEnd len="sm" w="sm" type="none"/>
                    </a:lnT>
                    <a:lnB cap="flat" cmpd="sng" w="9525">
                      <a:solidFill>
                        <a:srgbClr val="434343">
                          <a:alpha val="0"/>
                        </a:srgbClr>
                      </a:solidFill>
                      <a:prstDash val="solid"/>
                      <a:round/>
                      <a:headEnd len="sm" w="sm" type="none"/>
                      <a:tailEnd len="sm" w="sm" type="none"/>
                    </a:lnB>
                  </a:tcPr>
                </a:tc>
                <a:tc>
                  <a:txBody>
                    <a:bodyPr/>
                    <a:lstStyle/>
                    <a:p>
                      <a:pPr indent="0" lvl="0" marL="0" rtl="0" algn="l">
                        <a:spcBef>
                          <a:spcPts val="0"/>
                        </a:spcBef>
                        <a:spcAft>
                          <a:spcPts val="0"/>
                        </a:spcAft>
                        <a:buNone/>
                      </a:pPr>
                      <a:r>
                        <a:rPr b="1" lang="en" sz="1200"/>
                        <a:t>Optimize</a:t>
                      </a:r>
                      <a:endParaRPr b="1" sz="1200"/>
                    </a:p>
                  </a:txBody>
                  <a:tcPr marT="91425" marB="91425" marR="91425" marL="91425">
                    <a:lnL cap="flat" cmpd="sng" w="9525">
                      <a:solidFill>
                        <a:srgbClr val="434343">
                          <a:alpha val="0"/>
                        </a:srgbClr>
                      </a:solidFill>
                      <a:prstDash val="solid"/>
                      <a:round/>
                      <a:headEnd len="sm" w="sm" type="none"/>
                      <a:tailEnd len="sm" w="sm" type="none"/>
                    </a:lnL>
                    <a:lnR cap="flat" cmpd="sng" w="9525">
                      <a:solidFill>
                        <a:srgbClr val="434343">
                          <a:alpha val="0"/>
                        </a:srgbClr>
                      </a:solidFill>
                      <a:prstDash val="solid"/>
                      <a:round/>
                      <a:headEnd len="sm" w="sm" type="none"/>
                      <a:tailEnd len="sm" w="sm" type="none"/>
                    </a:lnR>
                    <a:lnT cap="flat" cmpd="sng" w="9525">
                      <a:solidFill>
                        <a:srgbClr val="434343">
                          <a:alpha val="0"/>
                        </a:srgbClr>
                      </a:solidFill>
                      <a:prstDash val="solid"/>
                      <a:round/>
                      <a:headEnd len="sm" w="sm" type="none"/>
                      <a:tailEnd len="sm" w="sm" type="none"/>
                    </a:lnT>
                    <a:lnB cap="flat" cmpd="sng" w="9525">
                      <a:solidFill>
                        <a:srgbClr val="434343">
                          <a:alpha val="0"/>
                        </a:srgbClr>
                      </a:solidFill>
                      <a:prstDash val="solid"/>
                      <a:round/>
                      <a:headEnd len="sm" w="sm" type="none"/>
                      <a:tailEnd len="sm" w="sm" type="none"/>
                    </a:lnB>
                  </a:tcPr>
                </a:tc>
              </a:tr>
              <a:tr h="235625">
                <a:tc>
                  <a:txBody>
                    <a:bodyPr/>
                    <a:lstStyle/>
                    <a:p>
                      <a:pPr indent="0" lvl="0" marL="0" rtl="0" algn="r">
                        <a:spcBef>
                          <a:spcPts val="0"/>
                        </a:spcBef>
                        <a:spcAft>
                          <a:spcPts val="0"/>
                        </a:spcAft>
                        <a:buNone/>
                      </a:pPr>
                      <a:r>
                        <a:rPr lang="en" sz="1200"/>
                        <a:t>Identify problems</a:t>
                      </a:r>
                      <a:endParaRPr sz="1200"/>
                    </a:p>
                  </a:txBody>
                  <a:tcPr marT="91425" marB="91425" marR="91425" marL="91425">
                    <a:lnL cap="flat" cmpd="sng" w="9525">
                      <a:solidFill>
                        <a:srgbClr val="434343">
                          <a:alpha val="0"/>
                        </a:srgbClr>
                      </a:solidFill>
                      <a:prstDash val="solid"/>
                      <a:round/>
                      <a:headEnd len="sm" w="sm" type="none"/>
                      <a:tailEnd len="sm" w="sm" type="none"/>
                    </a:lnL>
                    <a:lnR cap="flat" cmpd="sng" w="9525">
                      <a:solidFill>
                        <a:srgbClr val="434343">
                          <a:alpha val="0"/>
                        </a:srgbClr>
                      </a:solidFill>
                      <a:prstDash val="solid"/>
                      <a:round/>
                      <a:headEnd len="sm" w="sm" type="none"/>
                      <a:tailEnd len="sm" w="sm" type="none"/>
                    </a:lnR>
                    <a:lnT cap="flat" cmpd="sng" w="9525">
                      <a:solidFill>
                        <a:srgbClr val="434343">
                          <a:alpha val="0"/>
                        </a:srgbClr>
                      </a:solidFill>
                      <a:prstDash val="solid"/>
                      <a:round/>
                      <a:headEnd len="sm" w="sm" type="none"/>
                      <a:tailEnd len="sm" w="sm" type="none"/>
                    </a:lnT>
                    <a:lnB cap="flat" cmpd="sng" w="9525">
                      <a:solidFill>
                        <a:srgbClr val="434343">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t>⇒ </a:t>
                      </a:r>
                      <a:endParaRPr sz="1200"/>
                    </a:p>
                  </a:txBody>
                  <a:tcPr marT="91425" marB="91425" marR="91425" marL="91425" anchor="ctr">
                    <a:lnL cap="flat" cmpd="sng" w="9525">
                      <a:solidFill>
                        <a:srgbClr val="434343">
                          <a:alpha val="0"/>
                        </a:srgbClr>
                      </a:solidFill>
                      <a:prstDash val="solid"/>
                      <a:round/>
                      <a:headEnd len="sm" w="sm" type="none"/>
                      <a:tailEnd len="sm" w="sm" type="none"/>
                    </a:lnL>
                    <a:lnR cap="flat" cmpd="sng" w="9525">
                      <a:solidFill>
                        <a:srgbClr val="434343">
                          <a:alpha val="0"/>
                        </a:srgbClr>
                      </a:solidFill>
                      <a:prstDash val="solid"/>
                      <a:round/>
                      <a:headEnd len="sm" w="sm" type="none"/>
                      <a:tailEnd len="sm" w="sm" type="none"/>
                    </a:lnR>
                    <a:lnT cap="flat" cmpd="sng" w="9525">
                      <a:solidFill>
                        <a:srgbClr val="434343">
                          <a:alpha val="0"/>
                        </a:srgbClr>
                      </a:solidFill>
                      <a:prstDash val="solid"/>
                      <a:round/>
                      <a:headEnd len="sm" w="sm" type="none"/>
                      <a:tailEnd len="sm" w="sm" type="none"/>
                    </a:lnT>
                    <a:lnB cap="flat" cmpd="sng" w="9525">
                      <a:solidFill>
                        <a:srgbClr val="434343">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200"/>
                        <a:t>Fix/Improve</a:t>
                      </a:r>
                      <a:endParaRPr sz="1200"/>
                    </a:p>
                  </a:txBody>
                  <a:tcPr marT="91425" marB="91425" marR="91425" marL="91425">
                    <a:lnL cap="flat" cmpd="sng" w="9525">
                      <a:solidFill>
                        <a:srgbClr val="434343">
                          <a:alpha val="0"/>
                        </a:srgbClr>
                      </a:solidFill>
                      <a:prstDash val="solid"/>
                      <a:round/>
                      <a:headEnd len="sm" w="sm" type="none"/>
                      <a:tailEnd len="sm" w="sm" type="none"/>
                    </a:lnL>
                    <a:lnR cap="flat" cmpd="sng" w="9525">
                      <a:solidFill>
                        <a:srgbClr val="434343">
                          <a:alpha val="0"/>
                        </a:srgbClr>
                      </a:solidFill>
                      <a:prstDash val="solid"/>
                      <a:round/>
                      <a:headEnd len="sm" w="sm" type="none"/>
                      <a:tailEnd len="sm" w="sm" type="none"/>
                    </a:lnR>
                    <a:lnT cap="flat" cmpd="sng" w="9525">
                      <a:solidFill>
                        <a:srgbClr val="434343">
                          <a:alpha val="0"/>
                        </a:srgbClr>
                      </a:solidFill>
                      <a:prstDash val="solid"/>
                      <a:round/>
                      <a:headEnd len="sm" w="sm" type="none"/>
                      <a:tailEnd len="sm" w="sm" type="none"/>
                    </a:lnT>
                    <a:lnB cap="flat" cmpd="sng" w="9525">
                      <a:solidFill>
                        <a:srgbClr val="434343">
                          <a:alpha val="0"/>
                        </a:srgbClr>
                      </a:solidFill>
                      <a:prstDash val="solid"/>
                      <a:round/>
                      <a:headEnd len="sm" w="sm" type="none"/>
                      <a:tailEnd len="sm" w="sm" type="none"/>
                    </a:lnB>
                  </a:tcPr>
                </a:tc>
              </a:tr>
              <a:tr h="353800">
                <a:tc>
                  <a:txBody>
                    <a:bodyPr/>
                    <a:lstStyle/>
                    <a:p>
                      <a:pPr indent="0" lvl="0" marL="0" rtl="0" algn="r">
                        <a:spcBef>
                          <a:spcPts val="0"/>
                        </a:spcBef>
                        <a:spcAft>
                          <a:spcPts val="0"/>
                        </a:spcAft>
                        <a:buNone/>
                      </a:pPr>
                      <a:r>
                        <a:rPr lang="en" sz="1200"/>
                        <a:t>Identify groups of common behavior</a:t>
                      </a:r>
                      <a:endParaRPr sz="1200"/>
                    </a:p>
                  </a:txBody>
                  <a:tcPr marT="91425" marB="91425" marR="91425" marL="91425">
                    <a:lnL cap="flat" cmpd="sng" w="9525">
                      <a:solidFill>
                        <a:srgbClr val="434343">
                          <a:alpha val="0"/>
                        </a:srgbClr>
                      </a:solidFill>
                      <a:prstDash val="solid"/>
                      <a:round/>
                      <a:headEnd len="sm" w="sm" type="none"/>
                      <a:tailEnd len="sm" w="sm" type="none"/>
                    </a:lnL>
                    <a:lnR cap="flat" cmpd="sng" w="9525">
                      <a:solidFill>
                        <a:srgbClr val="434343">
                          <a:alpha val="0"/>
                        </a:srgbClr>
                      </a:solidFill>
                      <a:prstDash val="solid"/>
                      <a:round/>
                      <a:headEnd len="sm" w="sm" type="none"/>
                      <a:tailEnd len="sm" w="sm" type="none"/>
                    </a:lnR>
                    <a:lnT cap="flat" cmpd="sng" w="9525">
                      <a:solidFill>
                        <a:srgbClr val="434343">
                          <a:alpha val="0"/>
                        </a:srgbClr>
                      </a:solidFill>
                      <a:prstDash val="solid"/>
                      <a:round/>
                      <a:headEnd len="sm" w="sm" type="none"/>
                      <a:tailEnd len="sm" w="sm" type="none"/>
                    </a:lnT>
                    <a:lnB cap="flat" cmpd="sng" w="9525">
                      <a:solidFill>
                        <a:srgbClr val="434343">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t>⇒ </a:t>
                      </a:r>
                      <a:endParaRPr sz="1200"/>
                    </a:p>
                  </a:txBody>
                  <a:tcPr marT="91425" marB="91425" marR="91425" marL="91425" anchor="ctr">
                    <a:lnL cap="flat" cmpd="sng" w="9525">
                      <a:solidFill>
                        <a:srgbClr val="434343">
                          <a:alpha val="0"/>
                        </a:srgbClr>
                      </a:solidFill>
                      <a:prstDash val="solid"/>
                      <a:round/>
                      <a:headEnd len="sm" w="sm" type="none"/>
                      <a:tailEnd len="sm" w="sm" type="none"/>
                    </a:lnL>
                    <a:lnR cap="flat" cmpd="sng" w="9525">
                      <a:solidFill>
                        <a:srgbClr val="434343">
                          <a:alpha val="0"/>
                        </a:srgbClr>
                      </a:solidFill>
                      <a:prstDash val="solid"/>
                      <a:round/>
                      <a:headEnd len="sm" w="sm" type="none"/>
                      <a:tailEnd len="sm" w="sm" type="none"/>
                    </a:lnR>
                    <a:lnT cap="flat" cmpd="sng" w="9525">
                      <a:solidFill>
                        <a:srgbClr val="434343">
                          <a:alpha val="0"/>
                        </a:srgbClr>
                      </a:solidFill>
                      <a:prstDash val="solid"/>
                      <a:round/>
                      <a:headEnd len="sm" w="sm" type="none"/>
                      <a:tailEnd len="sm" w="sm" type="none"/>
                    </a:lnT>
                    <a:lnB cap="flat" cmpd="sng" w="9525">
                      <a:solidFill>
                        <a:srgbClr val="434343">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200"/>
                        <a:t>Personalize experience</a:t>
                      </a:r>
                      <a:endParaRPr sz="1200"/>
                    </a:p>
                  </a:txBody>
                  <a:tcPr marT="91425" marB="91425" marR="91425" marL="91425">
                    <a:lnL cap="flat" cmpd="sng" w="9525">
                      <a:solidFill>
                        <a:srgbClr val="434343">
                          <a:alpha val="0"/>
                        </a:srgbClr>
                      </a:solidFill>
                      <a:prstDash val="solid"/>
                      <a:round/>
                      <a:headEnd len="sm" w="sm" type="none"/>
                      <a:tailEnd len="sm" w="sm" type="none"/>
                    </a:lnL>
                    <a:lnR cap="flat" cmpd="sng" w="9525">
                      <a:solidFill>
                        <a:srgbClr val="434343">
                          <a:alpha val="0"/>
                        </a:srgbClr>
                      </a:solidFill>
                      <a:prstDash val="solid"/>
                      <a:round/>
                      <a:headEnd len="sm" w="sm" type="none"/>
                      <a:tailEnd len="sm" w="sm" type="none"/>
                    </a:lnR>
                    <a:lnT cap="flat" cmpd="sng" w="9525">
                      <a:solidFill>
                        <a:srgbClr val="434343">
                          <a:alpha val="0"/>
                        </a:srgbClr>
                      </a:solidFill>
                      <a:prstDash val="solid"/>
                      <a:round/>
                      <a:headEnd len="sm" w="sm" type="none"/>
                      <a:tailEnd len="sm" w="sm" type="none"/>
                    </a:lnT>
                    <a:lnB cap="flat" cmpd="sng" w="9525">
                      <a:solidFill>
                        <a:srgbClr val="434343">
                          <a:alpha val="0"/>
                        </a:srgbClr>
                      </a:solidFill>
                      <a:prstDash val="solid"/>
                      <a:round/>
                      <a:headEnd len="sm" w="sm" type="none"/>
                      <a:tailEnd len="sm" w="sm" type="none"/>
                    </a:lnB>
                  </a:tcPr>
                </a:tc>
              </a:tr>
              <a:tr h="381000">
                <a:tc>
                  <a:txBody>
                    <a:bodyPr/>
                    <a:lstStyle/>
                    <a:p>
                      <a:pPr indent="0" lvl="0" marL="0" rtl="0" algn="r">
                        <a:spcBef>
                          <a:spcPts val="0"/>
                        </a:spcBef>
                        <a:spcAft>
                          <a:spcPts val="0"/>
                        </a:spcAft>
                        <a:buNone/>
                      </a:pPr>
                      <a:r>
                        <a:rPr lang="en" sz="1200"/>
                        <a:t>Identify site metrics/benchmarks</a:t>
                      </a:r>
                      <a:endParaRPr sz="1200"/>
                    </a:p>
                  </a:txBody>
                  <a:tcPr marT="91425" marB="91425" marR="91425" marL="91425">
                    <a:lnL cap="flat" cmpd="sng" w="9525">
                      <a:solidFill>
                        <a:srgbClr val="434343">
                          <a:alpha val="0"/>
                        </a:srgbClr>
                      </a:solidFill>
                      <a:prstDash val="solid"/>
                      <a:round/>
                      <a:headEnd len="sm" w="sm" type="none"/>
                      <a:tailEnd len="sm" w="sm" type="none"/>
                    </a:lnL>
                    <a:lnR cap="flat" cmpd="sng" w="9525">
                      <a:solidFill>
                        <a:srgbClr val="434343">
                          <a:alpha val="0"/>
                        </a:srgbClr>
                      </a:solidFill>
                      <a:prstDash val="solid"/>
                      <a:round/>
                      <a:headEnd len="sm" w="sm" type="none"/>
                      <a:tailEnd len="sm" w="sm" type="none"/>
                    </a:lnR>
                    <a:lnT cap="flat" cmpd="sng" w="9525">
                      <a:solidFill>
                        <a:srgbClr val="434343">
                          <a:alpha val="0"/>
                        </a:srgbClr>
                      </a:solidFill>
                      <a:prstDash val="solid"/>
                      <a:round/>
                      <a:headEnd len="sm" w="sm" type="none"/>
                      <a:tailEnd len="sm" w="sm" type="none"/>
                    </a:lnT>
                    <a:lnB cap="flat" cmpd="sng" w="9525">
                      <a:solidFill>
                        <a:srgbClr val="434343">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t>⇒ </a:t>
                      </a:r>
                      <a:endParaRPr sz="1200"/>
                    </a:p>
                  </a:txBody>
                  <a:tcPr marT="91425" marB="91425" marR="91425" marL="91425" anchor="ctr">
                    <a:lnL cap="flat" cmpd="sng" w="9525">
                      <a:solidFill>
                        <a:srgbClr val="434343">
                          <a:alpha val="0"/>
                        </a:srgbClr>
                      </a:solidFill>
                      <a:prstDash val="solid"/>
                      <a:round/>
                      <a:headEnd len="sm" w="sm" type="none"/>
                      <a:tailEnd len="sm" w="sm" type="none"/>
                    </a:lnL>
                    <a:lnR cap="flat" cmpd="sng" w="9525">
                      <a:solidFill>
                        <a:srgbClr val="434343">
                          <a:alpha val="0"/>
                        </a:srgbClr>
                      </a:solidFill>
                      <a:prstDash val="solid"/>
                      <a:round/>
                      <a:headEnd len="sm" w="sm" type="none"/>
                      <a:tailEnd len="sm" w="sm" type="none"/>
                    </a:lnR>
                    <a:lnT cap="flat" cmpd="sng" w="9525">
                      <a:solidFill>
                        <a:srgbClr val="434343">
                          <a:alpha val="0"/>
                        </a:srgbClr>
                      </a:solidFill>
                      <a:prstDash val="solid"/>
                      <a:round/>
                      <a:headEnd len="sm" w="sm" type="none"/>
                      <a:tailEnd len="sm" w="sm" type="none"/>
                    </a:lnT>
                    <a:lnB cap="flat" cmpd="sng" w="9525">
                      <a:solidFill>
                        <a:srgbClr val="434343">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200"/>
                        <a:t>Keep track of state of website</a:t>
                      </a:r>
                      <a:endParaRPr sz="1200"/>
                    </a:p>
                  </a:txBody>
                  <a:tcPr marT="91425" marB="91425" marR="91425" marL="91425">
                    <a:lnL cap="flat" cmpd="sng" w="9525">
                      <a:solidFill>
                        <a:srgbClr val="434343">
                          <a:alpha val="0"/>
                        </a:srgbClr>
                      </a:solidFill>
                      <a:prstDash val="solid"/>
                      <a:round/>
                      <a:headEnd len="sm" w="sm" type="none"/>
                      <a:tailEnd len="sm" w="sm" type="none"/>
                    </a:lnL>
                    <a:lnR cap="flat" cmpd="sng" w="9525">
                      <a:solidFill>
                        <a:srgbClr val="434343">
                          <a:alpha val="0"/>
                        </a:srgbClr>
                      </a:solidFill>
                      <a:prstDash val="solid"/>
                      <a:round/>
                      <a:headEnd len="sm" w="sm" type="none"/>
                      <a:tailEnd len="sm" w="sm" type="none"/>
                    </a:lnR>
                    <a:lnT cap="flat" cmpd="sng" w="9525">
                      <a:solidFill>
                        <a:srgbClr val="434343">
                          <a:alpha val="0"/>
                        </a:srgbClr>
                      </a:solidFill>
                      <a:prstDash val="solid"/>
                      <a:round/>
                      <a:headEnd len="sm" w="sm" type="none"/>
                      <a:tailEnd len="sm" w="sm" type="none"/>
                    </a:lnT>
                    <a:lnB cap="flat" cmpd="sng" w="9525">
                      <a:solidFill>
                        <a:srgbClr val="434343">
                          <a:alpha val="0"/>
                        </a:srgbClr>
                      </a:solidFill>
                      <a:prstDash val="solid"/>
                      <a:round/>
                      <a:headEnd len="sm" w="sm" type="none"/>
                      <a:tailEnd len="sm" w="sm" type="none"/>
                    </a:lnB>
                  </a:tcPr>
                </a:tc>
              </a:tr>
            </a:tbl>
          </a:graphicData>
        </a:graphic>
      </p:graphicFrame>
      <p:sp>
        <p:nvSpPr>
          <p:cNvPr id="4503" name="Google Shape;4503;p110"/>
          <p:cNvSpPr/>
          <p:nvPr/>
        </p:nvSpPr>
        <p:spPr>
          <a:xfrm>
            <a:off x="5906375" y="2894275"/>
            <a:ext cx="276600" cy="171300"/>
          </a:xfrm>
          <a:prstGeom prst="rightArrow">
            <a:avLst>
              <a:gd fmla="val 50000" name="adj1"/>
              <a:gd fmla="val 50000" name="adj2"/>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4" name="Google Shape;4504;p110"/>
          <p:cNvSpPr txBox="1"/>
          <p:nvPr/>
        </p:nvSpPr>
        <p:spPr>
          <a:xfrm>
            <a:off x="315325" y="1093925"/>
            <a:ext cx="8520600" cy="557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a:t>Actionable Result: </a:t>
            </a:r>
            <a:r>
              <a:rPr lang="en"/>
              <a:t>result or insight found through analysis that can be acted on</a:t>
            </a:r>
            <a:endParaRPr sz="800"/>
          </a:p>
          <a:p>
            <a:pPr indent="0" lvl="0" marL="0" rtl="0" algn="ctr">
              <a:lnSpc>
                <a:spcPct val="100000"/>
              </a:lnSpc>
              <a:spcBef>
                <a:spcPts val="0"/>
              </a:spcBef>
              <a:spcAft>
                <a:spcPts val="0"/>
              </a:spcAft>
              <a:buNone/>
            </a:pPr>
            <a:r>
              <a:t/>
            </a:r>
            <a:endParaRPr i="1" sz="800"/>
          </a:p>
          <a:p>
            <a:pPr indent="0" lvl="0" marL="0" rtl="0" algn="ctr">
              <a:lnSpc>
                <a:spcPct val="100000"/>
              </a:lnSpc>
              <a:spcBef>
                <a:spcPts val="0"/>
              </a:spcBef>
              <a:spcAft>
                <a:spcPts val="0"/>
              </a:spcAft>
              <a:buNone/>
            </a:pPr>
            <a:r>
              <a:rPr i="1" lang="en"/>
              <a:t>Result  ⇒  Action </a:t>
            </a:r>
            <a:r>
              <a:rPr b="1" lang="en"/>
              <a:t> </a:t>
            </a:r>
            <a:endParaRPr/>
          </a:p>
        </p:txBody>
      </p:sp>
      <p:sp>
        <p:nvSpPr>
          <p:cNvPr id="4505" name="Google Shape;4505;p1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9" name="Shape 4509"/>
        <p:cNvGrpSpPr/>
        <p:nvPr/>
      </p:nvGrpSpPr>
      <p:grpSpPr>
        <a:xfrm>
          <a:off x="0" y="0"/>
          <a:ext cx="0" cy="0"/>
          <a:chOff x="0" y="0"/>
          <a:chExt cx="0" cy="0"/>
        </a:xfrm>
      </p:grpSpPr>
      <p:sp>
        <p:nvSpPr>
          <p:cNvPr id="4510" name="Google Shape;4510;p11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Tasks: Actionable Results</a:t>
            </a:r>
            <a:endParaRPr/>
          </a:p>
        </p:txBody>
      </p:sp>
      <p:sp>
        <p:nvSpPr>
          <p:cNvPr id="4511" name="Google Shape;4511;p111"/>
          <p:cNvSpPr txBox="1"/>
          <p:nvPr>
            <p:ph idx="2" type="body"/>
          </p:nvPr>
        </p:nvSpPr>
        <p:spPr>
          <a:xfrm>
            <a:off x="6312975" y="2142150"/>
            <a:ext cx="2535600" cy="1707000"/>
          </a:xfrm>
          <a:prstGeom prst="rect">
            <a:avLst/>
          </a:prstGeom>
          <a:ln cap="flat" cmpd="sng" w="9525">
            <a:solidFill>
              <a:srgbClr val="3D85C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300">
                <a:solidFill>
                  <a:srgbClr val="3D85C6"/>
                </a:solidFill>
              </a:rPr>
              <a:t>Domain-Specific Questions</a:t>
            </a:r>
            <a:endParaRPr b="1" sz="1300">
              <a:solidFill>
                <a:srgbClr val="3D85C6"/>
              </a:solidFill>
            </a:endParaRPr>
          </a:p>
          <a:p>
            <a:pPr indent="0" lvl="0" marL="0" rtl="0" algn="ctr">
              <a:spcBef>
                <a:spcPts val="1600"/>
              </a:spcBef>
              <a:spcAft>
                <a:spcPts val="0"/>
              </a:spcAft>
              <a:buNone/>
            </a:pPr>
            <a:br>
              <a:rPr i="1" lang="en" sz="1200"/>
            </a:br>
            <a:r>
              <a:rPr i="1" lang="en" sz="1200"/>
              <a:t>How many bounce (exit after viewing one page)?</a:t>
            </a:r>
            <a:endParaRPr i="1" sz="1000"/>
          </a:p>
          <a:p>
            <a:pPr indent="0" lvl="0" marL="0" rtl="0" algn="ctr">
              <a:spcBef>
                <a:spcPts val="1600"/>
              </a:spcBef>
              <a:spcAft>
                <a:spcPts val="1600"/>
              </a:spcAft>
              <a:buNone/>
            </a:pPr>
            <a:r>
              <a:t/>
            </a:r>
            <a:endParaRPr sz="1200"/>
          </a:p>
        </p:txBody>
      </p:sp>
      <p:sp>
        <p:nvSpPr>
          <p:cNvPr id="4512" name="Google Shape;4512;p111"/>
          <p:cNvSpPr txBox="1"/>
          <p:nvPr>
            <p:ph idx="2" type="body"/>
          </p:nvPr>
        </p:nvSpPr>
        <p:spPr>
          <a:xfrm>
            <a:off x="283225" y="2053350"/>
            <a:ext cx="5519700" cy="1951200"/>
          </a:xfrm>
          <a:prstGeom prst="rect">
            <a:avLst/>
          </a:prstGeom>
          <a:ln cap="flat" cmpd="sng" w="9525">
            <a:solidFill>
              <a:srgbClr val="6AA84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300">
                <a:solidFill>
                  <a:srgbClr val="6AA84F"/>
                </a:solidFill>
              </a:rPr>
              <a:t>Actionable Results</a:t>
            </a:r>
            <a:endParaRPr b="1" sz="1300">
              <a:solidFill>
                <a:srgbClr val="6AA84F"/>
              </a:solidFill>
            </a:endParaRPr>
          </a:p>
          <a:p>
            <a:pPr indent="0" lvl="0" marL="0" rtl="0" algn="ctr">
              <a:spcBef>
                <a:spcPts val="1600"/>
              </a:spcBef>
              <a:spcAft>
                <a:spcPts val="0"/>
              </a:spcAft>
              <a:buNone/>
            </a:pPr>
            <a:r>
              <a:t/>
            </a:r>
            <a:endParaRPr/>
          </a:p>
          <a:p>
            <a:pPr indent="0" lvl="0" marL="0" rtl="0" algn="ctr">
              <a:spcBef>
                <a:spcPts val="1600"/>
              </a:spcBef>
              <a:spcAft>
                <a:spcPts val="1600"/>
              </a:spcAft>
              <a:buNone/>
            </a:pPr>
            <a:r>
              <a:t/>
            </a:r>
            <a:endParaRPr/>
          </a:p>
        </p:txBody>
      </p:sp>
      <p:graphicFrame>
        <p:nvGraphicFramePr>
          <p:cNvPr id="4513" name="Google Shape;4513;p111"/>
          <p:cNvGraphicFramePr/>
          <p:nvPr/>
        </p:nvGraphicFramePr>
        <p:xfrm>
          <a:off x="197075" y="2442150"/>
          <a:ext cx="3000000" cy="3000000"/>
        </p:xfrm>
        <a:graphic>
          <a:graphicData uri="http://schemas.openxmlformats.org/drawingml/2006/table">
            <a:tbl>
              <a:tblPr>
                <a:noFill/>
                <a:tableStyleId>{52502E9B-0AB7-4456-8EDA-6E149FC0C4DB}</a:tableStyleId>
              </a:tblPr>
              <a:tblGrid>
                <a:gridCol w="2864700"/>
                <a:gridCol w="382850"/>
                <a:gridCol w="2413750"/>
              </a:tblGrid>
              <a:tr h="229525">
                <a:tc>
                  <a:txBody>
                    <a:bodyPr/>
                    <a:lstStyle/>
                    <a:p>
                      <a:pPr indent="0" lvl="0" marL="0" rtl="0" algn="r">
                        <a:spcBef>
                          <a:spcPts val="0"/>
                        </a:spcBef>
                        <a:spcAft>
                          <a:spcPts val="0"/>
                        </a:spcAft>
                        <a:buNone/>
                      </a:pPr>
                      <a:r>
                        <a:rPr lang="en" sz="1200"/>
                        <a:t>Identify successful trends</a:t>
                      </a:r>
                      <a:endParaRPr sz="1200"/>
                    </a:p>
                  </a:txBody>
                  <a:tcPr marT="91425" marB="91425" marR="91425" marL="91425">
                    <a:lnL cap="flat" cmpd="sng" w="9525">
                      <a:solidFill>
                        <a:srgbClr val="434343">
                          <a:alpha val="0"/>
                        </a:srgbClr>
                      </a:solidFill>
                      <a:prstDash val="solid"/>
                      <a:round/>
                      <a:headEnd len="sm" w="sm" type="none"/>
                      <a:tailEnd len="sm" w="sm" type="none"/>
                    </a:lnL>
                    <a:lnR cap="flat" cmpd="sng" w="9525">
                      <a:solidFill>
                        <a:srgbClr val="434343">
                          <a:alpha val="0"/>
                        </a:srgbClr>
                      </a:solidFill>
                      <a:prstDash val="solid"/>
                      <a:round/>
                      <a:headEnd len="sm" w="sm" type="none"/>
                      <a:tailEnd len="sm" w="sm" type="none"/>
                    </a:lnR>
                    <a:lnT cap="flat" cmpd="sng" w="9525">
                      <a:solidFill>
                        <a:srgbClr val="434343">
                          <a:alpha val="0"/>
                        </a:srgbClr>
                      </a:solidFill>
                      <a:prstDash val="solid"/>
                      <a:round/>
                      <a:headEnd len="sm" w="sm" type="none"/>
                      <a:tailEnd len="sm" w="sm" type="none"/>
                    </a:lnT>
                    <a:lnB cap="flat" cmpd="sng" w="9525">
                      <a:solidFill>
                        <a:srgbClr val="434343">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t>⇒ </a:t>
                      </a:r>
                      <a:endParaRPr sz="1200"/>
                    </a:p>
                  </a:txBody>
                  <a:tcPr marT="91425" marB="91425" marR="91425" marL="91425" anchor="ctr">
                    <a:lnL cap="flat" cmpd="sng" w="9525">
                      <a:solidFill>
                        <a:srgbClr val="434343">
                          <a:alpha val="0"/>
                        </a:srgbClr>
                      </a:solidFill>
                      <a:prstDash val="solid"/>
                      <a:round/>
                      <a:headEnd len="sm" w="sm" type="none"/>
                      <a:tailEnd len="sm" w="sm" type="none"/>
                    </a:lnL>
                    <a:lnR cap="flat" cmpd="sng" w="9525">
                      <a:solidFill>
                        <a:srgbClr val="434343">
                          <a:alpha val="0"/>
                        </a:srgbClr>
                      </a:solidFill>
                      <a:prstDash val="solid"/>
                      <a:round/>
                      <a:headEnd len="sm" w="sm" type="none"/>
                      <a:tailEnd len="sm" w="sm" type="none"/>
                    </a:lnR>
                    <a:lnT cap="flat" cmpd="sng" w="9525">
                      <a:solidFill>
                        <a:srgbClr val="434343">
                          <a:alpha val="0"/>
                        </a:srgbClr>
                      </a:solidFill>
                      <a:prstDash val="solid"/>
                      <a:round/>
                      <a:headEnd len="sm" w="sm" type="none"/>
                      <a:tailEnd len="sm" w="sm" type="none"/>
                    </a:lnT>
                    <a:lnB cap="flat" cmpd="sng" w="9525">
                      <a:solidFill>
                        <a:srgbClr val="434343">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200"/>
                        <a:t>Optimize</a:t>
                      </a:r>
                      <a:endParaRPr sz="1200"/>
                    </a:p>
                  </a:txBody>
                  <a:tcPr marT="91425" marB="91425" marR="91425" marL="91425">
                    <a:lnL cap="flat" cmpd="sng" w="9525">
                      <a:solidFill>
                        <a:srgbClr val="434343">
                          <a:alpha val="0"/>
                        </a:srgbClr>
                      </a:solidFill>
                      <a:prstDash val="solid"/>
                      <a:round/>
                      <a:headEnd len="sm" w="sm" type="none"/>
                      <a:tailEnd len="sm" w="sm" type="none"/>
                    </a:lnL>
                    <a:lnR cap="flat" cmpd="sng" w="9525">
                      <a:solidFill>
                        <a:srgbClr val="434343">
                          <a:alpha val="0"/>
                        </a:srgbClr>
                      </a:solidFill>
                      <a:prstDash val="solid"/>
                      <a:round/>
                      <a:headEnd len="sm" w="sm" type="none"/>
                      <a:tailEnd len="sm" w="sm" type="none"/>
                    </a:lnR>
                    <a:lnT cap="flat" cmpd="sng" w="9525">
                      <a:solidFill>
                        <a:srgbClr val="434343">
                          <a:alpha val="0"/>
                        </a:srgbClr>
                      </a:solidFill>
                      <a:prstDash val="solid"/>
                      <a:round/>
                      <a:headEnd len="sm" w="sm" type="none"/>
                      <a:tailEnd len="sm" w="sm" type="none"/>
                    </a:lnT>
                    <a:lnB cap="flat" cmpd="sng" w="9525">
                      <a:solidFill>
                        <a:srgbClr val="434343">
                          <a:alpha val="0"/>
                        </a:srgbClr>
                      </a:solidFill>
                      <a:prstDash val="solid"/>
                      <a:round/>
                      <a:headEnd len="sm" w="sm" type="none"/>
                      <a:tailEnd len="sm" w="sm" type="none"/>
                    </a:lnB>
                  </a:tcPr>
                </a:tc>
              </a:tr>
              <a:tr h="235625">
                <a:tc>
                  <a:txBody>
                    <a:bodyPr/>
                    <a:lstStyle/>
                    <a:p>
                      <a:pPr indent="0" lvl="0" marL="0" rtl="0" algn="r">
                        <a:spcBef>
                          <a:spcPts val="0"/>
                        </a:spcBef>
                        <a:spcAft>
                          <a:spcPts val="0"/>
                        </a:spcAft>
                        <a:buNone/>
                      </a:pPr>
                      <a:r>
                        <a:rPr b="1" lang="en" sz="1200"/>
                        <a:t>Identify problems</a:t>
                      </a:r>
                      <a:endParaRPr b="1" sz="1200"/>
                    </a:p>
                  </a:txBody>
                  <a:tcPr marT="91425" marB="91425" marR="91425" marL="91425">
                    <a:lnL cap="flat" cmpd="sng" w="9525">
                      <a:solidFill>
                        <a:srgbClr val="434343">
                          <a:alpha val="0"/>
                        </a:srgbClr>
                      </a:solidFill>
                      <a:prstDash val="solid"/>
                      <a:round/>
                      <a:headEnd len="sm" w="sm" type="none"/>
                      <a:tailEnd len="sm" w="sm" type="none"/>
                    </a:lnL>
                    <a:lnR cap="flat" cmpd="sng" w="9525">
                      <a:solidFill>
                        <a:srgbClr val="434343">
                          <a:alpha val="0"/>
                        </a:srgbClr>
                      </a:solidFill>
                      <a:prstDash val="solid"/>
                      <a:round/>
                      <a:headEnd len="sm" w="sm" type="none"/>
                      <a:tailEnd len="sm" w="sm" type="none"/>
                    </a:lnR>
                    <a:lnT cap="flat" cmpd="sng" w="9525">
                      <a:solidFill>
                        <a:srgbClr val="434343">
                          <a:alpha val="0"/>
                        </a:srgbClr>
                      </a:solidFill>
                      <a:prstDash val="solid"/>
                      <a:round/>
                      <a:headEnd len="sm" w="sm" type="none"/>
                      <a:tailEnd len="sm" w="sm" type="none"/>
                    </a:lnT>
                    <a:lnB cap="flat" cmpd="sng" w="9525">
                      <a:solidFill>
                        <a:srgbClr val="434343">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t>⇒ </a:t>
                      </a:r>
                      <a:endParaRPr b="1" sz="1200"/>
                    </a:p>
                  </a:txBody>
                  <a:tcPr marT="91425" marB="91425" marR="91425" marL="91425" anchor="ctr">
                    <a:lnL cap="flat" cmpd="sng" w="9525">
                      <a:solidFill>
                        <a:srgbClr val="434343">
                          <a:alpha val="0"/>
                        </a:srgbClr>
                      </a:solidFill>
                      <a:prstDash val="solid"/>
                      <a:round/>
                      <a:headEnd len="sm" w="sm" type="none"/>
                      <a:tailEnd len="sm" w="sm" type="none"/>
                    </a:lnL>
                    <a:lnR cap="flat" cmpd="sng" w="9525">
                      <a:solidFill>
                        <a:srgbClr val="434343">
                          <a:alpha val="0"/>
                        </a:srgbClr>
                      </a:solidFill>
                      <a:prstDash val="solid"/>
                      <a:round/>
                      <a:headEnd len="sm" w="sm" type="none"/>
                      <a:tailEnd len="sm" w="sm" type="none"/>
                    </a:lnR>
                    <a:lnT cap="flat" cmpd="sng" w="9525">
                      <a:solidFill>
                        <a:srgbClr val="434343">
                          <a:alpha val="0"/>
                        </a:srgbClr>
                      </a:solidFill>
                      <a:prstDash val="solid"/>
                      <a:round/>
                      <a:headEnd len="sm" w="sm" type="none"/>
                      <a:tailEnd len="sm" w="sm" type="none"/>
                    </a:lnT>
                    <a:lnB cap="flat" cmpd="sng" w="9525">
                      <a:solidFill>
                        <a:srgbClr val="434343">
                          <a:alpha val="0"/>
                        </a:srgbClr>
                      </a:solidFill>
                      <a:prstDash val="solid"/>
                      <a:round/>
                      <a:headEnd len="sm" w="sm" type="none"/>
                      <a:tailEnd len="sm" w="sm" type="none"/>
                    </a:lnB>
                  </a:tcPr>
                </a:tc>
                <a:tc>
                  <a:txBody>
                    <a:bodyPr/>
                    <a:lstStyle/>
                    <a:p>
                      <a:pPr indent="0" lvl="0" marL="0" rtl="0" algn="l">
                        <a:spcBef>
                          <a:spcPts val="0"/>
                        </a:spcBef>
                        <a:spcAft>
                          <a:spcPts val="0"/>
                        </a:spcAft>
                        <a:buNone/>
                      </a:pPr>
                      <a:r>
                        <a:rPr b="1" lang="en" sz="1200"/>
                        <a:t>Fix/Improve</a:t>
                      </a:r>
                      <a:endParaRPr b="1" sz="1200"/>
                    </a:p>
                  </a:txBody>
                  <a:tcPr marT="91425" marB="91425" marR="91425" marL="91425">
                    <a:lnL cap="flat" cmpd="sng" w="9525">
                      <a:solidFill>
                        <a:srgbClr val="434343">
                          <a:alpha val="0"/>
                        </a:srgbClr>
                      </a:solidFill>
                      <a:prstDash val="solid"/>
                      <a:round/>
                      <a:headEnd len="sm" w="sm" type="none"/>
                      <a:tailEnd len="sm" w="sm" type="none"/>
                    </a:lnL>
                    <a:lnR cap="flat" cmpd="sng" w="9525">
                      <a:solidFill>
                        <a:srgbClr val="434343">
                          <a:alpha val="0"/>
                        </a:srgbClr>
                      </a:solidFill>
                      <a:prstDash val="solid"/>
                      <a:round/>
                      <a:headEnd len="sm" w="sm" type="none"/>
                      <a:tailEnd len="sm" w="sm" type="none"/>
                    </a:lnR>
                    <a:lnT cap="flat" cmpd="sng" w="9525">
                      <a:solidFill>
                        <a:srgbClr val="434343">
                          <a:alpha val="0"/>
                        </a:srgbClr>
                      </a:solidFill>
                      <a:prstDash val="solid"/>
                      <a:round/>
                      <a:headEnd len="sm" w="sm" type="none"/>
                      <a:tailEnd len="sm" w="sm" type="none"/>
                    </a:lnT>
                    <a:lnB cap="flat" cmpd="sng" w="9525">
                      <a:solidFill>
                        <a:srgbClr val="434343">
                          <a:alpha val="0"/>
                        </a:srgbClr>
                      </a:solidFill>
                      <a:prstDash val="solid"/>
                      <a:round/>
                      <a:headEnd len="sm" w="sm" type="none"/>
                      <a:tailEnd len="sm" w="sm" type="none"/>
                    </a:lnB>
                  </a:tcPr>
                </a:tc>
              </a:tr>
              <a:tr h="353800">
                <a:tc>
                  <a:txBody>
                    <a:bodyPr/>
                    <a:lstStyle/>
                    <a:p>
                      <a:pPr indent="0" lvl="0" marL="0" rtl="0" algn="r">
                        <a:spcBef>
                          <a:spcPts val="0"/>
                        </a:spcBef>
                        <a:spcAft>
                          <a:spcPts val="0"/>
                        </a:spcAft>
                        <a:buNone/>
                      </a:pPr>
                      <a:r>
                        <a:rPr lang="en" sz="1200"/>
                        <a:t>Identify groups of common behavior</a:t>
                      </a:r>
                      <a:endParaRPr sz="1200"/>
                    </a:p>
                  </a:txBody>
                  <a:tcPr marT="91425" marB="91425" marR="91425" marL="91425">
                    <a:lnL cap="flat" cmpd="sng" w="9525">
                      <a:solidFill>
                        <a:srgbClr val="434343">
                          <a:alpha val="0"/>
                        </a:srgbClr>
                      </a:solidFill>
                      <a:prstDash val="solid"/>
                      <a:round/>
                      <a:headEnd len="sm" w="sm" type="none"/>
                      <a:tailEnd len="sm" w="sm" type="none"/>
                    </a:lnL>
                    <a:lnR cap="flat" cmpd="sng" w="9525">
                      <a:solidFill>
                        <a:srgbClr val="434343">
                          <a:alpha val="0"/>
                        </a:srgbClr>
                      </a:solidFill>
                      <a:prstDash val="solid"/>
                      <a:round/>
                      <a:headEnd len="sm" w="sm" type="none"/>
                      <a:tailEnd len="sm" w="sm" type="none"/>
                    </a:lnR>
                    <a:lnT cap="flat" cmpd="sng" w="9525">
                      <a:solidFill>
                        <a:srgbClr val="434343">
                          <a:alpha val="0"/>
                        </a:srgbClr>
                      </a:solidFill>
                      <a:prstDash val="solid"/>
                      <a:round/>
                      <a:headEnd len="sm" w="sm" type="none"/>
                      <a:tailEnd len="sm" w="sm" type="none"/>
                    </a:lnT>
                    <a:lnB cap="flat" cmpd="sng" w="9525">
                      <a:solidFill>
                        <a:srgbClr val="434343">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t>⇒ </a:t>
                      </a:r>
                      <a:endParaRPr sz="1200"/>
                    </a:p>
                  </a:txBody>
                  <a:tcPr marT="91425" marB="91425" marR="91425" marL="91425" anchor="ctr">
                    <a:lnL cap="flat" cmpd="sng" w="9525">
                      <a:solidFill>
                        <a:srgbClr val="434343">
                          <a:alpha val="0"/>
                        </a:srgbClr>
                      </a:solidFill>
                      <a:prstDash val="solid"/>
                      <a:round/>
                      <a:headEnd len="sm" w="sm" type="none"/>
                      <a:tailEnd len="sm" w="sm" type="none"/>
                    </a:lnL>
                    <a:lnR cap="flat" cmpd="sng" w="9525">
                      <a:solidFill>
                        <a:srgbClr val="434343">
                          <a:alpha val="0"/>
                        </a:srgbClr>
                      </a:solidFill>
                      <a:prstDash val="solid"/>
                      <a:round/>
                      <a:headEnd len="sm" w="sm" type="none"/>
                      <a:tailEnd len="sm" w="sm" type="none"/>
                    </a:lnR>
                    <a:lnT cap="flat" cmpd="sng" w="9525">
                      <a:solidFill>
                        <a:srgbClr val="434343">
                          <a:alpha val="0"/>
                        </a:srgbClr>
                      </a:solidFill>
                      <a:prstDash val="solid"/>
                      <a:round/>
                      <a:headEnd len="sm" w="sm" type="none"/>
                      <a:tailEnd len="sm" w="sm" type="none"/>
                    </a:lnT>
                    <a:lnB cap="flat" cmpd="sng" w="9525">
                      <a:solidFill>
                        <a:srgbClr val="434343">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200"/>
                        <a:t>Personalize experience</a:t>
                      </a:r>
                      <a:endParaRPr sz="1200"/>
                    </a:p>
                  </a:txBody>
                  <a:tcPr marT="91425" marB="91425" marR="91425" marL="91425">
                    <a:lnL cap="flat" cmpd="sng" w="9525">
                      <a:solidFill>
                        <a:srgbClr val="434343">
                          <a:alpha val="0"/>
                        </a:srgbClr>
                      </a:solidFill>
                      <a:prstDash val="solid"/>
                      <a:round/>
                      <a:headEnd len="sm" w="sm" type="none"/>
                      <a:tailEnd len="sm" w="sm" type="none"/>
                    </a:lnL>
                    <a:lnR cap="flat" cmpd="sng" w="9525">
                      <a:solidFill>
                        <a:srgbClr val="434343">
                          <a:alpha val="0"/>
                        </a:srgbClr>
                      </a:solidFill>
                      <a:prstDash val="solid"/>
                      <a:round/>
                      <a:headEnd len="sm" w="sm" type="none"/>
                      <a:tailEnd len="sm" w="sm" type="none"/>
                    </a:lnR>
                    <a:lnT cap="flat" cmpd="sng" w="9525">
                      <a:solidFill>
                        <a:srgbClr val="434343">
                          <a:alpha val="0"/>
                        </a:srgbClr>
                      </a:solidFill>
                      <a:prstDash val="solid"/>
                      <a:round/>
                      <a:headEnd len="sm" w="sm" type="none"/>
                      <a:tailEnd len="sm" w="sm" type="none"/>
                    </a:lnT>
                    <a:lnB cap="flat" cmpd="sng" w="9525">
                      <a:solidFill>
                        <a:srgbClr val="434343">
                          <a:alpha val="0"/>
                        </a:srgbClr>
                      </a:solidFill>
                      <a:prstDash val="solid"/>
                      <a:round/>
                      <a:headEnd len="sm" w="sm" type="none"/>
                      <a:tailEnd len="sm" w="sm" type="none"/>
                    </a:lnB>
                  </a:tcPr>
                </a:tc>
              </a:tr>
              <a:tr h="381000">
                <a:tc>
                  <a:txBody>
                    <a:bodyPr/>
                    <a:lstStyle/>
                    <a:p>
                      <a:pPr indent="0" lvl="0" marL="0" rtl="0" algn="r">
                        <a:spcBef>
                          <a:spcPts val="0"/>
                        </a:spcBef>
                        <a:spcAft>
                          <a:spcPts val="0"/>
                        </a:spcAft>
                        <a:buNone/>
                      </a:pPr>
                      <a:r>
                        <a:rPr lang="en" sz="1200"/>
                        <a:t>Identify site metrics/benchmarks</a:t>
                      </a:r>
                      <a:endParaRPr sz="1200"/>
                    </a:p>
                  </a:txBody>
                  <a:tcPr marT="91425" marB="91425" marR="91425" marL="91425">
                    <a:lnL cap="flat" cmpd="sng" w="9525">
                      <a:solidFill>
                        <a:srgbClr val="434343">
                          <a:alpha val="0"/>
                        </a:srgbClr>
                      </a:solidFill>
                      <a:prstDash val="solid"/>
                      <a:round/>
                      <a:headEnd len="sm" w="sm" type="none"/>
                      <a:tailEnd len="sm" w="sm" type="none"/>
                    </a:lnL>
                    <a:lnR cap="flat" cmpd="sng" w="9525">
                      <a:solidFill>
                        <a:srgbClr val="434343">
                          <a:alpha val="0"/>
                        </a:srgbClr>
                      </a:solidFill>
                      <a:prstDash val="solid"/>
                      <a:round/>
                      <a:headEnd len="sm" w="sm" type="none"/>
                      <a:tailEnd len="sm" w="sm" type="none"/>
                    </a:lnR>
                    <a:lnT cap="flat" cmpd="sng" w="9525">
                      <a:solidFill>
                        <a:srgbClr val="434343">
                          <a:alpha val="0"/>
                        </a:srgbClr>
                      </a:solidFill>
                      <a:prstDash val="solid"/>
                      <a:round/>
                      <a:headEnd len="sm" w="sm" type="none"/>
                      <a:tailEnd len="sm" w="sm" type="none"/>
                    </a:lnT>
                    <a:lnB cap="flat" cmpd="sng" w="9525">
                      <a:solidFill>
                        <a:srgbClr val="434343">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t>⇒ </a:t>
                      </a:r>
                      <a:endParaRPr sz="1200"/>
                    </a:p>
                  </a:txBody>
                  <a:tcPr marT="91425" marB="91425" marR="91425" marL="91425" anchor="ctr">
                    <a:lnL cap="flat" cmpd="sng" w="9525">
                      <a:solidFill>
                        <a:srgbClr val="434343">
                          <a:alpha val="0"/>
                        </a:srgbClr>
                      </a:solidFill>
                      <a:prstDash val="solid"/>
                      <a:round/>
                      <a:headEnd len="sm" w="sm" type="none"/>
                      <a:tailEnd len="sm" w="sm" type="none"/>
                    </a:lnL>
                    <a:lnR cap="flat" cmpd="sng" w="9525">
                      <a:solidFill>
                        <a:srgbClr val="434343">
                          <a:alpha val="0"/>
                        </a:srgbClr>
                      </a:solidFill>
                      <a:prstDash val="solid"/>
                      <a:round/>
                      <a:headEnd len="sm" w="sm" type="none"/>
                      <a:tailEnd len="sm" w="sm" type="none"/>
                    </a:lnR>
                    <a:lnT cap="flat" cmpd="sng" w="9525">
                      <a:solidFill>
                        <a:srgbClr val="434343">
                          <a:alpha val="0"/>
                        </a:srgbClr>
                      </a:solidFill>
                      <a:prstDash val="solid"/>
                      <a:round/>
                      <a:headEnd len="sm" w="sm" type="none"/>
                      <a:tailEnd len="sm" w="sm" type="none"/>
                    </a:lnT>
                    <a:lnB cap="flat" cmpd="sng" w="9525">
                      <a:solidFill>
                        <a:srgbClr val="434343">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200"/>
                        <a:t>Keep track of state of website</a:t>
                      </a:r>
                      <a:endParaRPr sz="1200"/>
                    </a:p>
                  </a:txBody>
                  <a:tcPr marT="91425" marB="91425" marR="91425" marL="91425">
                    <a:lnL cap="flat" cmpd="sng" w="9525">
                      <a:solidFill>
                        <a:srgbClr val="434343">
                          <a:alpha val="0"/>
                        </a:srgbClr>
                      </a:solidFill>
                      <a:prstDash val="solid"/>
                      <a:round/>
                      <a:headEnd len="sm" w="sm" type="none"/>
                      <a:tailEnd len="sm" w="sm" type="none"/>
                    </a:lnL>
                    <a:lnR cap="flat" cmpd="sng" w="9525">
                      <a:solidFill>
                        <a:srgbClr val="434343">
                          <a:alpha val="0"/>
                        </a:srgbClr>
                      </a:solidFill>
                      <a:prstDash val="solid"/>
                      <a:round/>
                      <a:headEnd len="sm" w="sm" type="none"/>
                      <a:tailEnd len="sm" w="sm" type="none"/>
                    </a:lnR>
                    <a:lnT cap="flat" cmpd="sng" w="9525">
                      <a:solidFill>
                        <a:srgbClr val="434343">
                          <a:alpha val="0"/>
                        </a:srgbClr>
                      </a:solidFill>
                      <a:prstDash val="solid"/>
                      <a:round/>
                      <a:headEnd len="sm" w="sm" type="none"/>
                      <a:tailEnd len="sm" w="sm" type="none"/>
                    </a:lnT>
                    <a:lnB cap="flat" cmpd="sng" w="9525">
                      <a:solidFill>
                        <a:srgbClr val="434343">
                          <a:alpha val="0"/>
                        </a:srgbClr>
                      </a:solidFill>
                      <a:prstDash val="solid"/>
                      <a:round/>
                      <a:headEnd len="sm" w="sm" type="none"/>
                      <a:tailEnd len="sm" w="sm" type="none"/>
                    </a:lnB>
                  </a:tcPr>
                </a:tc>
              </a:tr>
            </a:tbl>
          </a:graphicData>
        </a:graphic>
      </p:graphicFrame>
      <p:sp>
        <p:nvSpPr>
          <p:cNvPr id="4514" name="Google Shape;4514;p111"/>
          <p:cNvSpPr/>
          <p:nvPr/>
        </p:nvSpPr>
        <p:spPr>
          <a:xfrm>
            <a:off x="5906375" y="2894275"/>
            <a:ext cx="276600" cy="171300"/>
          </a:xfrm>
          <a:prstGeom prst="rightArrow">
            <a:avLst>
              <a:gd fmla="val 50000" name="adj1"/>
              <a:gd fmla="val 50000" name="adj2"/>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5" name="Google Shape;4515;p111"/>
          <p:cNvSpPr txBox="1"/>
          <p:nvPr/>
        </p:nvSpPr>
        <p:spPr>
          <a:xfrm>
            <a:off x="315325" y="1093925"/>
            <a:ext cx="8520600" cy="557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a:t>Actionable Result: </a:t>
            </a:r>
            <a:r>
              <a:rPr lang="en"/>
              <a:t>result or insight found through analysis that can be acted on</a:t>
            </a:r>
            <a:endParaRPr sz="800"/>
          </a:p>
          <a:p>
            <a:pPr indent="0" lvl="0" marL="0" rtl="0" algn="ctr">
              <a:lnSpc>
                <a:spcPct val="100000"/>
              </a:lnSpc>
              <a:spcBef>
                <a:spcPts val="0"/>
              </a:spcBef>
              <a:spcAft>
                <a:spcPts val="0"/>
              </a:spcAft>
              <a:buNone/>
            </a:pPr>
            <a:r>
              <a:t/>
            </a:r>
            <a:endParaRPr i="1" sz="800"/>
          </a:p>
          <a:p>
            <a:pPr indent="0" lvl="0" marL="0" rtl="0" algn="ctr">
              <a:lnSpc>
                <a:spcPct val="100000"/>
              </a:lnSpc>
              <a:spcBef>
                <a:spcPts val="0"/>
              </a:spcBef>
              <a:spcAft>
                <a:spcPts val="0"/>
              </a:spcAft>
              <a:buNone/>
            </a:pPr>
            <a:r>
              <a:rPr i="1" lang="en"/>
              <a:t>Result  ⇒  Action </a:t>
            </a:r>
            <a:r>
              <a:rPr b="1" lang="en"/>
              <a:t> </a:t>
            </a:r>
            <a:endParaRPr/>
          </a:p>
        </p:txBody>
      </p:sp>
      <p:sp>
        <p:nvSpPr>
          <p:cNvPr id="4516" name="Google Shape;4516;p1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0" name="Shape 4520"/>
        <p:cNvGrpSpPr/>
        <p:nvPr/>
      </p:nvGrpSpPr>
      <p:grpSpPr>
        <a:xfrm>
          <a:off x="0" y="0"/>
          <a:ext cx="0" cy="0"/>
          <a:chOff x="0" y="0"/>
          <a:chExt cx="0" cy="0"/>
        </a:xfrm>
      </p:grpSpPr>
      <p:sp>
        <p:nvSpPr>
          <p:cNvPr id="4521" name="Google Shape;4521;p11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Tasks: Actionable Results</a:t>
            </a:r>
            <a:endParaRPr/>
          </a:p>
        </p:txBody>
      </p:sp>
      <p:sp>
        <p:nvSpPr>
          <p:cNvPr id="4522" name="Google Shape;4522;p112"/>
          <p:cNvSpPr txBox="1"/>
          <p:nvPr>
            <p:ph idx="2" type="body"/>
          </p:nvPr>
        </p:nvSpPr>
        <p:spPr>
          <a:xfrm>
            <a:off x="6312975" y="2142150"/>
            <a:ext cx="2535600" cy="1707000"/>
          </a:xfrm>
          <a:prstGeom prst="rect">
            <a:avLst/>
          </a:prstGeom>
          <a:ln cap="flat" cmpd="sng" w="9525">
            <a:solidFill>
              <a:srgbClr val="3D85C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300">
                <a:solidFill>
                  <a:srgbClr val="3D85C6"/>
                </a:solidFill>
              </a:rPr>
              <a:t>Domain-Specific Questions</a:t>
            </a:r>
            <a:endParaRPr b="1" sz="1300">
              <a:solidFill>
                <a:srgbClr val="3D85C6"/>
              </a:solidFill>
            </a:endParaRPr>
          </a:p>
          <a:p>
            <a:pPr indent="0" lvl="0" marL="0" rtl="0" algn="ctr">
              <a:spcBef>
                <a:spcPts val="1600"/>
              </a:spcBef>
              <a:spcAft>
                <a:spcPts val="0"/>
              </a:spcAft>
              <a:buNone/>
            </a:pPr>
            <a:br>
              <a:rPr i="1" lang="en" sz="1200"/>
            </a:br>
            <a:r>
              <a:rPr i="1" lang="en" sz="1200"/>
              <a:t>Can you classify different types of buying behaviors?</a:t>
            </a:r>
            <a:endParaRPr i="1" sz="1200"/>
          </a:p>
          <a:p>
            <a:pPr indent="0" lvl="0" marL="0" rtl="0" algn="ctr">
              <a:spcBef>
                <a:spcPts val="1600"/>
              </a:spcBef>
              <a:spcAft>
                <a:spcPts val="0"/>
              </a:spcAft>
              <a:buClr>
                <a:schemeClr val="dk1"/>
              </a:buClr>
              <a:buSzPts val="1100"/>
              <a:buFont typeface="Arial"/>
              <a:buNone/>
            </a:pPr>
            <a:r>
              <a:t/>
            </a:r>
            <a:endParaRPr sz="1200"/>
          </a:p>
          <a:p>
            <a:pPr indent="0" lvl="0" marL="0" rtl="0" algn="ctr">
              <a:spcBef>
                <a:spcPts val="1600"/>
              </a:spcBef>
              <a:spcAft>
                <a:spcPts val="0"/>
              </a:spcAft>
              <a:buNone/>
            </a:pPr>
            <a:r>
              <a:rPr i="1" lang="en" sz="1200"/>
              <a:t>  </a:t>
            </a:r>
            <a:endParaRPr sz="1200"/>
          </a:p>
          <a:p>
            <a:pPr indent="0" lvl="0" marL="0" rtl="0" algn="ctr">
              <a:spcBef>
                <a:spcPts val="1600"/>
              </a:spcBef>
              <a:spcAft>
                <a:spcPts val="1600"/>
              </a:spcAft>
              <a:buNone/>
            </a:pPr>
            <a:r>
              <a:t/>
            </a:r>
            <a:endParaRPr/>
          </a:p>
        </p:txBody>
      </p:sp>
      <p:sp>
        <p:nvSpPr>
          <p:cNvPr id="4523" name="Google Shape;4523;p112"/>
          <p:cNvSpPr txBox="1"/>
          <p:nvPr>
            <p:ph idx="2" type="body"/>
          </p:nvPr>
        </p:nvSpPr>
        <p:spPr>
          <a:xfrm>
            <a:off x="283225" y="2053350"/>
            <a:ext cx="5519700" cy="1951200"/>
          </a:xfrm>
          <a:prstGeom prst="rect">
            <a:avLst/>
          </a:prstGeom>
          <a:ln cap="flat" cmpd="sng" w="9525">
            <a:solidFill>
              <a:srgbClr val="6AA84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300">
                <a:solidFill>
                  <a:srgbClr val="6AA84F"/>
                </a:solidFill>
              </a:rPr>
              <a:t>Actionable Results</a:t>
            </a:r>
            <a:endParaRPr b="1" sz="1300">
              <a:solidFill>
                <a:srgbClr val="6AA84F"/>
              </a:solidFill>
            </a:endParaRPr>
          </a:p>
          <a:p>
            <a:pPr indent="0" lvl="0" marL="0" rtl="0" algn="ctr">
              <a:spcBef>
                <a:spcPts val="1600"/>
              </a:spcBef>
              <a:spcAft>
                <a:spcPts val="0"/>
              </a:spcAft>
              <a:buNone/>
            </a:pPr>
            <a:r>
              <a:t/>
            </a:r>
            <a:endParaRPr/>
          </a:p>
          <a:p>
            <a:pPr indent="0" lvl="0" marL="0" rtl="0" algn="ctr">
              <a:spcBef>
                <a:spcPts val="1600"/>
              </a:spcBef>
              <a:spcAft>
                <a:spcPts val="1600"/>
              </a:spcAft>
              <a:buNone/>
            </a:pPr>
            <a:r>
              <a:t/>
            </a:r>
            <a:endParaRPr/>
          </a:p>
        </p:txBody>
      </p:sp>
      <p:graphicFrame>
        <p:nvGraphicFramePr>
          <p:cNvPr id="4524" name="Google Shape;4524;p112"/>
          <p:cNvGraphicFramePr/>
          <p:nvPr/>
        </p:nvGraphicFramePr>
        <p:xfrm>
          <a:off x="197075" y="2442150"/>
          <a:ext cx="3000000" cy="3000000"/>
        </p:xfrm>
        <a:graphic>
          <a:graphicData uri="http://schemas.openxmlformats.org/drawingml/2006/table">
            <a:tbl>
              <a:tblPr>
                <a:noFill/>
                <a:tableStyleId>{52502E9B-0AB7-4456-8EDA-6E149FC0C4DB}</a:tableStyleId>
              </a:tblPr>
              <a:tblGrid>
                <a:gridCol w="2864700"/>
                <a:gridCol w="382850"/>
                <a:gridCol w="2413750"/>
              </a:tblGrid>
              <a:tr h="229525">
                <a:tc>
                  <a:txBody>
                    <a:bodyPr/>
                    <a:lstStyle/>
                    <a:p>
                      <a:pPr indent="0" lvl="0" marL="0" rtl="0" algn="r">
                        <a:spcBef>
                          <a:spcPts val="0"/>
                        </a:spcBef>
                        <a:spcAft>
                          <a:spcPts val="0"/>
                        </a:spcAft>
                        <a:buNone/>
                      </a:pPr>
                      <a:r>
                        <a:rPr lang="en" sz="1200"/>
                        <a:t>Identify successful trends</a:t>
                      </a:r>
                      <a:endParaRPr sz="1200"/>
                    </a:p>
                  </a:txBody>
                  <a:tcPr marT="91425" marB="91425" marR="91425" marL="91425">
                    <a:lnL cap="flat" cmpd="sng" w="9525">
                      <a:solidFill>
                        <a:srgbClr val="434343">
                          <a:alpha val="0"/>
                        </a:srgbClr>
                      </a:solidFill>
                      <a:prstDash val="solid"/>
                      <a:round/>
                      <a:headEnd len="sm" w="sm" type="none"/>
                      <a:tailEnd len="sm" w="sm" type="none"/>
                    </a:lnL>
                    <a:lnR cap="flat" cmpd="sng" w="9525">
                      <a:solidFill>
                        <a:srgbClr val="434343">
                          <a:alpha val="0"/>
                        </a:srgbClr>
                      </a:solidFill>
                      <a:prstDash val="solid"/>
                      <a:round/>
                      <a:headEnd len="sm" w="sm" type="none"/>
                      <a:tailEnd len="sm" w="sm" type="none"/>
                    </a:lnR>
                    <a:lnT cap="flat" cmpd="sng" w="9525">
                      <a:solidFill>
                        <a:srgbClr val="434343">
                          <a:alpha val="0"/>
                        </a:srgbClr>
                      </a:solidFill>
                      <a:prstDash val="solid"/>
                      <a:round/>
                      <a:headEnd len="sm" w="sm" type="none"/>
                      <a:tailEnd len="sm" w="sm" type="none"/>
                    </a:lnT>
                    <a:lnB cap="flat" cmpd="sng" w="9525">
                      <a:solidFill>
                        <a:srgbClr val="434343">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t>⇒ </a:t>
                      </a:r>
                      <a:endParaRPr sz="1200"/>
                    </a:p>
                  </a:txBody>
                  <a:tcPr marT="91425" marB="91425" marR="91425" marL="91425" anchor="ctr">
                    <a:lnL cap="flat" cmpd="sng" w="9525">
                      <a:solidFill>
                        <a:srgbClr val="434343">
                          <a:alpha val="0"/>
                        </a:srgbClr>
                      </a:solidFill>
                      <a:prstDash val="solid"/>
                      <a:round/>
                      <a:headEnd len="sm" w="sm" type="none"/>
                      <a:tailEnd len="sm" w="sm" type="none"/>
                    </a:lnL>
                    <a:lnR cap="flat" cmpd="sng" w="9525">
                      <a:solidFill>
                        <a:srgbClr val="434343">
                          <a:alpha val="0"/>
                        </a:srgbClr>
                      </a:solidFill>
                      <a:prstDash val="solid"/>
                      <a:round/>
                      <a:headEnd len="sm" w="sm" type="none"/>
                      <a:tailEnd len="sm" w="sm" type="none"/>
                    </a:lnR>
                    <a:lnT cap="flat" cmpd="sng" w="9525">
                      <a:solidFill>
                        <a:srgbClr val="434343">
                          <a:alpha val="0"/>
                        </a:srgbClr>
                      </a:solidFill>
                      <a:prstDash val="solid"/>
                      <a:round/>
                      <a:headEnd len="sm" w="sm" type="none"/>
                      <a:tailEnd len="sm" w="sm" type="none"/>
                    </a:lnT>
                    <a:lnB cap="flat" cmpd="sng" w="9525">
                      <a:solidFill>
                        <a:srgbClr val="434343">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200"/>
                        <a:t>Optimize</a:t>
                      </a:r>
                      <a:endParaRPr sz="1200"/>
                    </a:p>
                  </a:txBody>
                  <a:tcPr marT="91425" marB="91425" marR="91425" marL="91425">
                    <a:lnL cap="flat" cmpd="sng" w="9525">
                      <a:solidFill>
                        <a:srgbClr val="434343">
                          <a:alpha val="0"/>
                        </a:srgbClr>
                      </a:solidFill>
                      <a:prstDash val="solid"/>
                      <a:round/>
                      <a:headEnd len="sm" w="sm" type="none"/>
                      <a:tailEnd len="sm" w="sm" type="none"/>
                    </a:lnL>
                    <a:lnR cap="flat" cmpd="sng" w="9525">
                      <a:solidFill>
                        <a:srgbClr val="434343">
                          <a:alpha val="0"/>
                        </a:srgbClr>
                      </a:solidFill>
                      <a:prstDash val="solid"/>
                      <a:round/>
                      <a:headEnd len="sm" w="sm" type="none"/>
                      <a:tailEnd len="sm" w="sm" type="none"/>
                    </a:lnR>
                    <a:lnT cap="flat" cmpd="sng" w="9525">
                      <a:solidFill>
                        <a:srgbClr val="434343">
                          <a:alpha val="0"/>
                        </a:srgbClr>
                      </a:solidFill>
                      <a:prstDash val="solid"/>
                      <a:round/>
                      <a:headEnd len="sm" w="sm" type="none"/>
                      <a:tailEnd len="sm" w="sm" type="none"/>
                    </a:lnT>
                    <a:lnB cap="flat" cmpd="sng" w="9525">
                      <a:solidFill>
                        <a:srgbClr val="434343">
                          <a:alpha val="0"/>
                        </a:srgbClr>
                      </a:solidFill>
                      <a:prstDash val="solid"/>
                      <a:round/>
                      <a:headEnd len="sm" w="sm" type="none"/>
                      <a:tailEnd len="sm" w="sm" type="none"/>
                    </a:lnB>
                  </a:tcPr>
                </a:tc>
              </a:tr>
              <a:tr h="235625">
                <a:tc>
                  <a:txBody>
                    <a:bodyPr/>
                    <a:lstStyle/>
                    <a:p>
                      <a:pPr indent="0" lvl="0" marL="0" rtl="0" algn="r">
                        <a:spcBef>
                          <a:spcPts val="0"/>
                        </a:spcBef>
                        <a:spcAft>
                          <a:spcPts val="0"/>
                        </a:spcAft>
                        <a:buNone/>
                      </a:pPr>
                      <a:r>
                        <a:rPr lang="en" sz="1200"/>
                        <a:t>Identify problems</a:t>
                      </a:r>
                      <a:endParaRPr sz="1200"/>
                    </a:p>
                  </a:txBody>
                  <a:tcPr marT="91425" marB="91425" marR="91425" marL="91425">
                    <a:lnL cap="flat" cmpd="sng" w="9525">
                      <a:solidFill>
                        <a:srgbClr val="434343">
                          <a:alpha val="0"/>
                        </a:srgbClr>
                      </a:solidFill>
                      <a:prstDash val="solid"/>
                      <a:round/>
                      <a:headEnd len="sm" w="sm" type="none"/>
                      <a:tailEnd len="sm" w="sm" type="none"/>
                    </a:lnL>
                    <a:lnR cap="flat" cmpd="sng" w="9525">
                      <a:solidFill>
                        <a:srgbClr val="434343">
                          <a:alpha val="0"/>
                        </a:srgbClr>
                      </a:solidFill>
                      <a:prstDash val="solid"/>
                      <a:round/>
                      <a:headEnd len="sm" w="sm" type="none"/>
                      <a:tailEnd len="sm" w="sm" type="none"/>
                    </a:lnR>
                    <a:lnT cap="flat" cmpd="sng" w="9525">
                      <a:solidFill>
                        <a:srgbClr val="434343">
                          <a:alpha val="0"/>
                        </a:srgbClr>
                      </a:solidFill>
                      <a:prstDash val="solid"/>
                      <a:round/>
                      <a:headEnd len="sm" w="sm" type="none"/>
                      <a:tailEnd len="sm" w="sm" type="none"/>
                    </a:lnT>
                    <a:lnB cap="flat" cmpd="sng" w="9525">
                      <a:solidFill>
                        <a:srgbClr val="434343">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t>⇒ </a:t>
                      </a:r>
                      <a:endParaRPr sz="1200"/>
                    </a:p>
                  </a:txBody>
                  <a:tcPr marT="91425" marB="91425" marR="91425" marL="91425" anchor="ctr">
                    <a:lnL cap="flat" cmpd="sng" w="9525">
                      <a:solidFill>
                        <a:srgbClr val="434343">
                          <a:alpha val="0"/>
                        </a:srgbClr>
                      </a:solidFill>
                      <a:prstDash val="solid"/>
                      <a:round/>
                      <a:headEnd len="sm" w="sm" type="none"/>
                      <a:tailEnd len="sm" w="sm" type="none"/>
                    </a:lnL>
                    <a:lnR cap="flat" cmpd="sng" w="9525">
                      <a:solidFill>
                        <a:srgbClr val="434343">
                          <a:alpha val="0"/>
                        </a:srgbClr>
                      </a:solidFill>
                      <a:prstDash val="solid"/>
                      <a:round/>
                      <a:headEnd len="sm" w="sm" type="none"/>
                      <a:tailEnd len="sm" w="sm" type="none"/>
                    </a:lnR>
                    <a:lnT cap="flat" cmpd="sng" w="9525">
                      <a:solidFill>
                        <a:srgbClr val="434343">
                          <a:alpha val="0"/>
                        </a:srgbClr>
                      </a:solidFill>
                      <a:prstDash val="solid"/>
                      <a:round/>
                      <a:headEnd len="sm" w="sm" type="none"/>
                      <a:tailEnd len="sm" w="sm" type="none"/>
                    </a:lnT>
                    <a:lnB cap="flat" cmpd="sng" w="9525">
                      <a:solidFill>
                        <a:srgbClr val="434343">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200"/>
                        <a:t>Fix/Improve</a:t>
                      </a:r>
                      <a:endParaRPr sz="1200"/>
                    </a:p>
                  </a:txBody>
                  <a:tcPr marT="91425" marB="91425" marR="91425" marL="91425">
                    <a:lnL cap="flat" cmpd="sng" w="9525">
                      <a:solidFill>
                        <a:srgbClr val="434343">
                          <a:alpha val="0"/>
                        </a:srgbClr>
                      </a:solidFill>
                      <a:prstDash val="solid"/>
                      <a:round/>
                      <a:headEnd len="sm" w="sm" type="none"/>
                      <a:tailEnd len="sm" w="sm" type="none"/>
                    </a:lnL>
                    <a:lnR cap="flat" cmpd="sng" w="9525">
                      <a:solidFill>
                        <a:srgbClr val="434343">
                          <a:alpha val="0"/>
                        </a:srgbClr>
                      </a:solidFill>
                      <a:prstDash val="solid"/>
                      <a:round/>
                      <a:headEnd len="sm" w="sm" type="none"/>
                      <a:tailEnd len="sm" w="sm" type="none"/>
                    </a:lnR>
                    <a:lnT cap="flat" cmpd="sng" w="9525">
                      <a:solidFill>
                        <a:srgbClr val="434343">
                          <a:alpha val="0"/>
                        </a:srgbClr>
                      </a:solidFill>
                      <a:prstDash val="solid"/>
                      <a:round/>
                      <a:headEnd len="sm" w="sm" type="none"/>
                      <a:tailEnd len="sm" w="sm" type="none"/>
                    </a:lnT>
                    <a:lnB cap="flat" cmpd="sng" w="9525">
                      <a:solidFill>
                        <a:srgbClr val="434343">
                          <a:alpha val="0"/>
                        </a:srgbClr>
                      </a:solidFill>
                      <a:prstDash val="solid"/>
                      <a:round/>
                      <a:headEnd len="sm" w="sm" type="none"/>
                      <a:tailEnd len="sm" w="sm" type="none"/>
                    </a:lnB>
                  </a:tcPr>
                </a:tc>
              </a:tr>
              <a:tr h="353800">
                <a:tc>
                  <a:txBody>
                    <a:bodyPr/>
                    <a:lstStyle/>
                    <a:p>
                      <a:pPr indent="0" lvl="0" marL="0" rtl="0" algn="r">
                        <a:spcBef>
                          <a:spcPts val="0"/>
                        </a:spcBef>
                        <a:spcAft>
                          <a:spcPts val="0"/>
                        </a:spcAft>
                        <a:buNone/>
                      </a:pPr>
                      <a:r>
                        <a:rPr b="1" lang="en" sz="1200"/>
                        <a:t>Identify groups of common behavior</a:t>
                      </a:r>
                      <a:endParaRPr b="1" sz="1200"/>
                    </a:p>
                  </a:txBody>
                  <a:tcPr marT="91425" marB="91425" marR="91425" marL="91425">
                    <a:lnL cap="flat" cmpd="sng" w="9525">
                      <a:solidFill>
                        <a:srgbClr val="434343">
                          <a:alpha val="0"/>
                        </a:srgbClr>
                      </a:solidFill>
                      <a:prstDash val="solid"/>
                      <a:round/>
                      <a:headEnd len="sm" w="sm" type="none"/>
                      <a:tailEnd len="sm" w="sm" type="none"/>
                    </a:lnL>
                    <a:lnR cap="flat" cmpd="sng" w="9525">
                      <a:solidFill>
                        <a:srgbClr val="434343">
                          <a:alpha val="0"/>
                        </a:srgbClr>
                      </a:solidFill>
                      <a:prstDash val="solid"/>
                      <a:round/>
                      <a:headEnd len="sm" w="sm" type="none"/>
                      <a:tailEnd len="sm" w="sm" type="none"/>
                    </a:lnR>
                    <a:lnT cap="flat" cmpd="sng" w="9525">
                      <a:solidFill>
                        <a:srgbClr val="434343">
                          <a:alpha val="0"/>
                        </a:srgbClr>
                      </a:solidFill>
                      <a:prstDash val="solid"/>
                      <a:round/>
                      <a:headEnd len="sm" w="sm" type="none"/>
                      <a:tailEnd len="sm" w="sm" type="none"/>
                    </a:lnT>
                    <a:lnB cap="flat" cmpd="sng" w="9525">
                      <a:solidFill>
                        <a:srgbClr val="434343">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t>⇒ </a:t>
                      </a:r>
                      <a:endParaRPr b="1" sz="1200"/>
                    </a:p>
                  </a:txBody>
                  <a:tcPr marT="91425" marB="91425" marR="91425" marL="91425" anchor="ctr">
                    <a:lnL cap="flat" cmpd="sng" w="9525">
                      <a:solidFill>
                        <a:srgbClr val="434343">
                          <a:alpha val="0"/>
                        </a:srgbClr>
                      </a:solidFill>
                      <a:prstDash val="solid"/>
                      <a:round/>
                      <a:headEnd len="sm" w="sm" type="none"/>
                      <a:tailEnd len="sm" w="sm" type="none"/>
                    </a:lnL>
                    <a:lnR cap="flat" cmpd="sng" w="9525">
                      <a:solidFill>
                        <a:srgbClr val="434343">
                          <a:alpha val="0"/>
                        </a:srgbClr>
                      </a:solidFill>
                      <a:prstDash val="solid"/>
                      <a:round/>
                      <a:headEnd len="sm" w="sm" type="none"/>
                      <a:tailEnd len="sm" w="sm" type="none"/>
                    </a:lnR>
                    <a:lnT cap="flat" cmpd="sng" w="9525">
                      <a:solidFill>
                        <a:srgbClr val="434343">
                          <a:alpha val="0"/>
                        </a:srgbClr>
                      </a:solidFill>
                      <a:prstDash val="solid"/>
                      <a:round/>
                      <a:headEnd len="sm" w="sm" type="none"/>
                      <a:tailEnd len="sm" w="sm" type="none"/>
                    </a:lnT>
                    <a:lnB cap="flat" cmpd="sng" w="9525">
                      <a:solidFill>
                        <a:srgbClr val="434343">
                          <a:alpha val="0"/>
                        </a:srgbClr>
                      </a:solidFill>
                      <a:prstDash val="solid"/>
                      <a:round/>
                      <a:headEnd len="sm" w="sm" type="none"/>
                      <a:tailEnd len="sm" w="sm" type="none"/>
                    </a:lnB>
                  </a:tcPr>
                </a:tc>
                <a:tc>
                  <a:txBody>
                    <a:bodyPr/>
                    <a:lstStyle/>
                    <a:p>
                      <a:pPr indent="0" lvl="0" marL="0" rtl="0" algn="l">
                        <a:spcBef>
                          <a:spcPts val="0"/>
                        </a:spcBef>
                        <a:spcAft>
                          <a:spcPts val="0"/>
                        </a:spcAft>
                        <a:buNone/>
                      </a:pPr>
                      <a:r>
                        <a:rPr b="1" lang="en" sz="1200"/>
                        <a:t>Personalize experience</a:t>
                      </a:r>
                      <a:endParaRPr b="1" sz="1200"/>
                    </a:p>
                  </a:txBody>
                  <a:tcPr marT="91425" marB="91425" marR="91425" marL="91425">
                    <a:lnL cap="flat" cmpd="sng" w="9525">
                      <a:solidFill>
                        <a:srgbClr val="434343">
                          <a:alpha val="0"/>
                        </a:srgbClr>
                      </a:solidFill>
                      <a:prstDash val="solid"/>
                      <a:round/>
                      <a:headEnd len="sm" w="sm" type="none"/>
                      <a:tailEnd len="sm" w="sm" type="none"/>
                    </a:lnL>
                    <a:lnR cap="flat" cmpd="sng" w="9525">
                      <a:solidFill>
                        <a:srgbClr val="434343">
                          <a:alpha val="0"/>
                        </a:srgbClr>
                      </a:solidFill>
                      <a:prstDash val="solid"/>
                      <a:round/>
                      <a:headEnd len="sm" w="sm" type="none"/>
                      <a:tailEnd len="sm" w="sm" type="none"/>
                    </a:lnR>
                    <a:lnT cap="flat" cmpd="sng" w="9525">
                      <a:solidFill>
                        <a:srgbClr val="434343">
                          <a:alpha val="0"/>
                        </a:srgbClr>
                      </a:solidFill>
                      <a:prstDash val="solid"/>
                      <a:round/>
                      <a:headEnd len="sm" w="sm" type="none"/>
                      <a:tailEnd len="sm" w="sm" type="none"/>
                    </a:lnT>
                    <a:lnB cap="flat" cmpd="sng" w="9525">
                      <a:solidFill>
                        <a:srgbClr val="434343">
                          <a:alpha val="0"/>
                        </a:srgbClr>
                      </a:solidFill>
                      <a:prstDash val="solid"/>
                      <a:round/>
                      <a:headEnd len="sm" w="sm" type="none"/>
                      <a:tailEnd len="sm" w="sm" type="none"/>
                    </a:lnB>
                  </a:tcPr>
                </a:tc>
              </a:tr>
              <a:tr h="381000">
                <a:tc>
                  <a:txBody>
                    <a:bodyPr/>
                    <a:lstStyle/>
                    <a:p>
                      <a:pPr indent="0" lvl="0" marL="0" rtl="0" algn="r">
                        <a:spcBef>
                          <a:spcPts val="0"/>
                        </a:spcBef>
                        <a:spcAft>
                          <a:spcPts val="0"/>
                        </a:spcAft>
                        <a:buNone/>
                      </a:pPr>
                      <a:r>
                        <a:rPr lang="en" sz="1200"/>
                        <a:t>Identify site metrics/benchmarks</a:t>
                      </a:r>
                      <a:endParaRPr sz="1200"/>
                    </a:p>
                  </a:txBody>
                  <a:tcPr marT="91425" marB="91425" marR="91425" marL="91425">
                    <a:lnL cap="flat" cmpd="sng" w="9525">
                      <a:solidFill>
                        <a:srgbClr val="434343">
                          <a:alpha val="0"/>
                        </a:srgbClr>
                      </a:solidFill>
                      <a:prstDash val="solid"/>
                      <a:round/>
                      <a:headEnd len="sm" w="sm" type="none"/>
                      <a:tailEnd len="sm" w="sm" type="none"/>
                    </a:lnL>
                    <a:lnR cap="flat" cmpd="sng" w="9525">
                      <a:solidFill>
                        <a:srgbClr val="434343">
                          <a:alpha val="0"/>
                        </a:srgbClr>
                      </a:solidFill>
                      <a:prstDash val="solid"/>
                      <a:round/>
                      <a:headEnd len="sm" w="sm" type="none"/>
                      <a:tailEnd len="sm" w="sm" type="none"/>
                    </a:lnR>
                    <a:lnT cap="flat" cmpd="sng" w="9525">
                      <a:solidFill>
                        <a:srgbClr val="434343">
                          <a:alpha val="0"/>
                        </a:srgbClr>
                      </a:solidFill>
                      <a:prstDash val="solid"/>
                      <a:round/>
                      <a:headEnd len="sm" w="sm" type="none"/>
                      <a:tailEnd len="sm" w="sm" type="none"/>
                    </a:lnT>
                    <a:lnB cap="flat" cmpd="sng" w="9525">
                      <a:solidFill>
                        <a:srgbClr val="434343">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t>⇒ </a:t>
                      </a:r>
                      <a:endParaRPr sz="1200"/>
                    </a:p>
                  </a:txBody>
                  <a:tcPr marT="91425" marB="91425" marR="91425" marL="91425" anchor="ctr">
                    <a:lnL cap="flat" cmpd="sng" w="9525">
                      <a:solidFill>
                        <a:srgbClr val="434343">
                          <a:alpha val="0"/>
                        </a:srgbClr>
                      </a:solidFill>
                      <a:prstDash val="solid"/>
                      <a:round/>
                      <a:headEnd len="sm" w="sm" type="none"/>
                      <a:tailEnd len="sm" w="sm" type="none"/>
                    </a:lnL>
                    <a:lnR cap="flat" cmpd="sng" w="9525">
                      <a:solidFill>
                        <a:srgbClr val="434343">
                          <a:alpha val="0"/>
                        </a:srgbClr>
                      </a:solidFill>
                      <a:prstDash val="solid"/>
                      <a:round/>
                      <a:headEnd len="sm" w="sm" type="none"/>
                      <a:tailEnd len="sm" w="sm" type="none"/>
                    </a:lnR>
                    <a:lnT cap="flat" cmpd="sng" w="9525">
                      <a:solidFill>
                        <a:srgbClr val="434343">
                          <a:alpha val="0"/>
                        </a:srgbClr>
                      </a:solidFill>
                      <a:prstDash val="solid"/>
                      <a:round/>
                      <a:headEnd len="sm" w="sm" type="none"/>
                      <a:tailEnd len="sm" w="sm" type="none"/>
                    </a:lnT>
                    <a:lnB cap="flat" cmpd="sng" w="9525">
                      <a:solidFill>
                        <a:srgbClr val="434343">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200"/>
                        <a:t>Keep track of state of website</a:t>
                      </a:r>
                      <a:endParaRPr sz="1200"/>
                    </a:p>
                  </a:txBody>
                  <a:tcPr marT="91425" marB="91425" marR="91425" marL="91425">
                    <a:lnL cap="flat" cmpd="sng" w="9525">
                      <a:solidFill>
                        <a:srgbClr val="434343">
                          <a:alpha val="0"/>
                        </a:srgbClr>
                      </a:solidFill>
                      <a:prstDash val="solid"/>
                      <a:round/>
                      <a:headEnd len="sm" w="sm" type="none"/>
                      <a:tailEnd len="sm" w="sm" type="none"/>
                    </a:lnL>
                    <a:lnR cap="flat" cmpd="sng" w="9525">
                      <a:solidFill>
                        <a:srgbClr val="434343">
                          <a:alpha val="0"/>
                        </a:srgbClr>
                      </a:solidFill>
                      <a:prstDash val="solid"/>
                      <a:round/>
                      <a:headEnd len="sm" w="sm" type="none"/>
                      <a:tailEnd len="sm" w="sm" type="none"/>
                    </a:lnR>
                    <a:lnT cap="flat" cmpd="sng" w="9525">
                      <a:solidFill>
                        <a:srgbClr val="434343">
                          <a:alpha val="0"/>
                        </a:srgbClr>
                      </a:solidFill>
                      <a:prstDash val="solid"/>
                      <a:round/>
                      <a:headEnd len="sm" w="sm" type="none"/>
                      <a:tailEnd len="sm" w="sm" type="none"/>
                    </a:lnT>
                    <a:lnB cap="flat" cmpd="sng" w="9525">
                      <a:solidFill>
                        <a:srgbClr val="434343">
                          <a:alpha val="0"/>
                        </a:srgbClr>
                      </a:solidFill>
                      <a:prstDash val="solid"/>
                      <a:round/>
                      <a:headEnd len="sm" w="sm" type="none"/>
                      <a:tailEnd len="sm" w="sm" type="none"/>
                    </a:lnB>
                  </a:tcPr>
                </a:tc>
              </a:tr>
            </a:tbl>
          </a:graphicData>
        </a:graphic>
      </p:graphicFrame>
      <p:sp>
        <p:nvSpPr>
          <p:cNvPr id="4525" name="Google Shape;4525;p112"/>
          <p:cNvSpPr/>
          <p:nvPr/>
        </p:nvSpPr>
        <p:spPr>
          <a:xfrm>
            <a:off x="5906375" y="2894275"/>
            <a:ext cx="276600" cy="171300"/>
          </a:xfrm>
          <a:prstGeom prst="rightArrow">
            <a:avLst>
              <a:gd fmla="val 50000" name="adj1"/>
              <a:gd fmla="val 50000" name="adj2"/>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6" name="Google Shape;4526;p112"/>
          <p:cNvSpPr txBox="1"/>
          <p:nvPr/>
        </p:nvSpPr>
        <p:spPr>
          <a:xfrm>
            <a:off x="315325" y="1093925"/>
            <a:ext cx="8520600" cy="557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a:t>Actionable Result: </a:t>
            </a:r>
            <a:r>
              <a:rPr lang="en"/>
              <a:t>result or insight found through analysis that can be acted on</a:t>
            </a:r>
            <a:endParaRPr sz="800"/>
          </a:p>
          <a:p>
            <a:pPr indent="0" lvl="0" marL="0" rtl="0" algn="ctr">
              <a:lnSpc>
                <a:spcPct val="100000"/>
              </a:lnSpc>
              <a:spcBef>
                <a:spcPts val="0"/>
              </a:spcBef>
              <a:spcAft>
                <a:spcPts val="0"/>
              </a:spcAft>
              <a:buNone/>
            </a:pPr>
            <a:r>
              <a:t/>
            </a:r>
            <a:endParaRPr i="1" sz="800"/>
          </a:p>
          <a:p>
            <a:pPr indent="0" lvl="0" marL="0" rtl="0" algn="ctr">
              <a:lnSpc>
                <a:spcPct val="100000"/>
              </a:lnSpc>
              <a:spcBef>
                <a:spcPts val="0"/>
              </a:spcBef>
              <a:spcAft>
                <a:spcPts val="0"/>
              </a:spcAft>
              <a:buNone/>
            </a:pPr>
            <a:r>
              <a:rPr i="1" lang="en"/>
              <a:t>Result  ⇒  Action </a:t>
            </a:r>
            <a:r>
              <a:rPr b="1" lang="en"/>
              <a:t> </a:t>
            </a:r>
            <a:endParaRPr/>
          </a:p>
        </p:txBody>
      </p:sp>
      <p:sp>
        <p:nvSpPr>
          <p:cNvPr id="4527" name="Google Shape;4527;p1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1" name="Shape 4531"/>
        <p:cNvGrpSpPr/>
        <p:nvPr/>
      </p:nvGrpSpPr>
      <p:grpSpPr>
        <a:xfrm>
          <a:off x="0" y="0"/>
          <a:ext cx="0" cy="0"/>
          <a:chOff x="0" y="0"/>
          <a:chExt cx="0" cy="0"/>
        </a:xfrm>
      </p:grpSpPr>
      <p:sp>
        <p:nvSpPr>
          <p:cNvPr id="4532" name="Google Shape;4532;p11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Tasks: Actionable Results</a:t>
            </a:r>
            <a:endParaRPr/>
          </a:p>
        </p:txBody>
      </p:sp>
      <p:sp>
        <p:nvSpPr>
          <p:cNvPr id="4533" name="Google Shape;4533;p113"/>
          <p:cNvSpPr txBox="1"/>
          <p:nvPr>
            <p:ph idx="2" type="body"/>
          </p:nvPr>
        </p:nvSpPr>
        <p:spPr>
          <a:xfrm>
            <a:off x="283225" y="2053350"/>
            <a:ext cx="5519700" cy="1951200"/>
          </a:xfrm>
          <a:prstGeom prst="rect">
            <a:avLst/>
          </a:prstGeom>
          <a:ln cap="flat" cmpd="sng" w="9525">
            <a:solidFill>
              <a:srgbClr val="6AA84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300">
                <a:solidFill>
                  <a:srgbClr val="6AA84F"/>
                </a:solidFill>
              </a:rPr>
              <a:t>Actionable Results</a:t>
            </a:r>
            <a:endParaRPr b="1" sz="1300">
              <a:solidFill>
                <a:srgbClr val="6AA84F"/>
              </a:solidFill>
            </a:endParaRPr>
          </a:p>
          <a:p>
            <a:pPr indent="0" lvl="0" marL="0" rtl="0" algn="ctr">
              <a:spcBef>
                <a:spcPts val="1600"/>
              </a:spcBef>
              <a:spcAft>
                <a:spcPts val="0"/>
              </a:spcAft>
              <a:buNone/>
            </a:pPr>
            <a:r>
              <a:t/>
            </a:r>
            <a:endParaRPr/>
          </a:p>
          <a:p>
            <a:pPr indent="0" lvl="0" marL="0" rtl="0" algn="ctr">
              <a:spcBef>
                <a:spcPts val="1600"/>
              </a:spcBef>
              <a:spcAft>
                <a:spcPts val="1600"/>
              </a:spcAft>
              <a:buNone/>
            </a:pPr>
            <a:r>
              <a:t/>
            </a:r>
            <a:endParaRPr/>
          </a:p>
        </p:txBody>
      </p:sp>
      <p:graphicFrame>
        <p:nvGraphicFramePr>
          <p:cNvPr id="4534" name="Google Shape;4534;p113"/>
          <p:cNvGraphicFramePr/>
          <p:nvPr/>
        </p:nvGraphicFramePr>
        <p:xfrm>
          <a:off x="197075" y="2442150"/>
          <a:ext cx="3000000" cy="3000000"/>
        </p:xfrm>
        <a:graphic>
          <a:graphicData uri="http://schemas.openxmlformats.org/drawingml/2006/table">
            <a:tbl>
              <a:tblPr>
                <a:noFill/>
                <a:tableStyleId>{52502E9B-0AB7-4456-8EDA-6E149FC0C4DB}</a:tableStyleId>
              </a:tblPr>
              <a:tblGrid>
                <a:gridCol w="2864700"/>
                <a:gridCol w="382850"/>
                <a:gridCol w="2413750"/>
              </a:tblGrid>
              <a:tr h="229525">
                <a:tc>
                  <a:txBody>
                    <a:bodyPr/>
                    <a:lstStyle/>
                    <a:p>
                      <a:pPr indent="0" lvl="0" marL="0" rtl="0" algn="r">
                        <a:spcBef>
                          <a:spcPts val="0"/>
                        </a:spcBef>
                        <a:spcAft>
                          <a:spcPts val="0"/>
                        </a:spcAft>
                        <a:buNone/>
                      </a:pPr>
                      <a:r>
                        <a:rPr lang="en" sz="1200"/>
                        <a:t>Identify successful trends</a:t>
                      </a:r>
                      <a:endParaRPr sz="1200"/>
                    </a:p>
                  </a:txBody>
                  <a:tcPr marT="91425" marB="91425" marR="91425" marL="91425">
                    <a:lnL cap="flat" cmpd="sng" w="9525">
                      <a:solidFill>
                        <a:srgbClr val="434343">
                          <a:alpha val="0"/>
                        </a:srgbClr>
                      </a:solidFill>
                      <a:prstDash val="solid"/>
                      <a:round/>
                      <a:headEnd len="sm" w="sm" type="none"/>
                      <a:tailEnd len="sm" w="sm" type="none"/>
                    </a:lnL>
                    <a:lnR cap="flat" cmpd="sng" w="9525">
                      <a:solidFill>
                        <a:srgbClr val="434343">
                          <a:alpha val="0"/>
                        </a:srgbClr>
                      </a:solidFill>
                      <a:prstDash val="solid"/>
                      <a:round/>
                      <a:headEnd len="sm" w="sm" type="none"/>
                      <a:tailEnd len="sm" w="sm" type="none"/>
                    </a:lnR>
                    <a:lnT cap="flat" cmpd="sng" w="9525">
                      <a:solidFill>
                        <a:srgbClr val="434343">
                          <a:alpha val="0"/>
                        </a:srgbClr>
                      </a:solidFill>
                      <a:prstDash val="solid"/>
                      <a:round/>
                      <a:headEnd len="sm" w="sm" type="none"/>
                      <a:tailEnd len="sm" w="sm" type="none"/>
                    </a:lnT>
                    <a:lnB cap="flat" cmpd="sng" w="9525">
                      <a:solidFill>
                        <a:srgbClr val="434343">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t>⇒ </a:t>
                      </a:r>
                      <a:endParaRPr sz="1200"/>
                    </a:p>
                  </a:txBody>
                  <a:tcPr marT="91425" marB="91425" marR="91425" marL="91425" anchor="ctr">
                    <a:lnL cap="flat" cmpd="sng" w="9525">
                      <a:solidFill>
                        <a:srgbClr val="434343">
                          <a:alpha val="0"/>
                        </a:srgbClr>
                      </a:solidFill>
                      <a:prstDash val="solid"/>
                      <a:round/>
                      <a:headEnd len="sm" w="sm" type="none"/>
                      <a:tailEnd len="sm" w="sm" type="none"/>
                    </a:lnL>
                    <a:lnR cap="flat" cmpd="sng" w="9525">
                      <a:solidFill>
                        <a:srgbClr val="434343">
                          <a:alpha val="0"/>
                        </a:srgbClr>
                      </a:solidFill>
                      <a:prstDash val="solid"/>
                      <a:round/>
                      <a:headEnd len="sm" w="sm" type="none"/>
                      <a:tailEnd len="sm" w="sm" type="none"/>
                    </a:lnR>
                    <a:lnT cap="flat" cmpd="sng" w="9525">
                      <a:solidFill>
                        <a:srgbClr val="434343">
                          <a:alpha val="0"/>
                        </a:srgbClr>
                      </a:solidFill>
                      <a:prstDash val="solid"/>
                      <a:round/>
                      <a:headEnd len="sm" w="sm" type="none"/>
                      <a:tailEnd len="sm" w="sm" type="none"/>
                    </a:lnT>
                    <a:lnB cap="flat" cmpd="sng" w="9525">
                      <a:solidFill>
                        <a:srgbClr val="434343">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200"/>
                        <a:t>Optimize</a:t>
                      </a:r>
                      <a:endParaRPr sz="1200"/>
                    </a:p>
                  </a:txBody>
                  <a:tcPr marT="91425" marB="91425" marR="91425" marL="91425">
                    <a:lnL cap="flat" cmpd="sng" w="9525">
                      <a:solidFill>
                        <a:srgbClr val="434343">
                          <a:alpha val="0"/>
                        </a:srgbClr>
                      </a:solidFill>
                      <a:prstDash val="solid"/>
                      <a:round/>
                      <a:headEnd len="sm" w="sm" type="none"/>
                      <a:tailEnd len="sm" w="sm" type="none"/>
                    </a:lnL>
                    <a:lnR cap="flat" cmpd="sng" w="9525">
                      <a:solidFill>
                        <a:srgbClr val="434343">
                          <a:alpha val="0"/>
                        </a:srgbClr>
                      </a:solidFill>
                      <a:prstDash val="solid"/>
                      <a:round/>
                      <a:headEnd len="sm" w="sm" type="none"/>
                      <a:tailEnd len="sm" w="sm" type="none"/>
                    </a:lnR>
                    <a:lnT cap="flat" cmpd="sng" w="9525">
                      <a:solidFill>
                        <a:srgbClr val="434343">
                          <a:alpha val="0"/>
                        </a:srgbClr>
                      </a:solidFill>
                      <a:prstDash val="solid"/>
                      <a:round/>
                      <a:headEnd len="sm" w="sm" type="none"/>
                      <a:tailEnd len="sm" w="sm" type="none"/>
                    </a:lnT>
                    <a:lnB cap="flat" cmpd="sng" w="9525">
                      <a:solidFill>
                        <a:srgbClr val="434343">
                          <a:alpha val="0"/>
                        </a:srgbClr>
                      </a:solidFill>
                      <a:prstDash val="solid"/>
                      <a:round/>
                      <a:headEnd len="sm" w="sm" type="none"/>
                      <a:tailEnd len="sm" w="sm" type="none"/>
                    </a:lnB>
                  </a:tcPr>
                </a:tc>
              </a:tr>
              <a:tr h="235625">
                <a:tc>
                  <a:txBody>
                    <a:bodyPr/>
                    <a:lstStyle/>
                    <a:p>
                      <a:pPr indent="0" lvl="0" marL="0" rtl="0" algn="r">
                        <a:spcBef>
                          <a:spcPts val="0"/>
                        </a:spcBef>
                        <a:spcAft>
                          <a:spcPts val="0"/>
                        </a:spcAft>
                        <a:buNone/>
                      </a:pPr>
                      <a:r>
                        <a:rPr lang="en" sz="1200"/>
                        <a:t>Identify problems</a:t>
                      </a:r>
                      <a:endParaRPr sz="1200"/>
                    </a:p>
                  </a:txBody>
                  <a:tcPr marT="91425" marB="91425" marR="91425" marL="91425">
                    <a:lnL cap="flat" cmpd="sng" w="9525">
                      <a:solidFill>
                        <a:srgbClr val="434343">
                          <a:alpha val="0"/>
                        </a:srgbClr>
                      </a:solidFill>
                      <a:prstDash val="solid"/>
                      <a:round/>
                      <a:headEnd len="sm" w="sm" type="none"/>
                      <a:tailEnd len="sm" w="sm" type="none"/>
                    </a:lnL>
                    <a:lnR cap="flat" cmpd="sng" w="9525">
                      <a:solidFill>
                        <a:srgbClr val="434343">
                          <a:alpha val="0"/>
                        </a:srgbClr>
                      </a:solidFill>
                      <a:prstDash val="solid"/>
                      <a:round/>
                      <a:headEnd len="sm" w="sm" type="none"/>
                      <a:tailEnd len="sm" w="sm" type="none"/>
                    </a:lnR>
                    <a:lnT cap="flat" cmpd="sng" w="9525">
                      <a:solidFill>
                        <a:srgbClr val="434343">
                          <a:alpha val="0"/>
                        </a:srgbClr>
                      </a:solidFill>
                      <a:prstDash val="solid"/>
                      <a:round/>
                      <a:headEnd len="sm" w="sm" type="none"/>
                      <a:tailEnd len="sm" w="sm" type="none"/>
                    </a:lnT>
                    <a:lnB cap="flat" cmpd="sng" w="9525">
                      <a:solidFill>
                        <a:srgbClr val="434343">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t>⇒ </a:t>
                      </a:r>
                      <a:endParaRPr sz="1200"/>
                    </a:p>
                  </a:txBody>
                  <a:tcPr marT="91425" marB="91425" marR="91425" marL="91425" anchor="ctr">
                    <a:lnL cap="flat" cmpd="sng" w="9525">
                      <a:solidFill>
                        <a:srgbClr val="434343">
                          <a:alpha val="0"/>
                        </a:srgbClr>
                      </a:solidFill>
                      <a:prstDash val="solid"/>
                      <a:round/>
                      <a:headEnd len="sm" w="sm" type="none"/>
                      <a:tailEnd len="sm" w="sm" type="none"/>
                    </a:lnL>
                    <a:lnR cap="flat" cmpd="sng" w="9525">
                      <a:solidFill>
                        <a:srgbClr val="434343">
                          <a:alpha val="0"/>
                        </a:srgbClr>
                      </a:solidFill>
                      <a:prstDash val="solid"/>
                      <a:round/>
                      <a:headEnd len="sm" w="sm" type="none"/>
                      <a:tailEnd len="sm" w="sm" type="none"/>
                    </a:lnR>
                    <a:lnT cap="flat" cmpd="sng" w="9525">
                      <a:solidFill>
                        <a:srgbClr val="434343">
                          <a:alpha val="0"/>
                        </a:srgbClr>
                      </a:solidFill>
                      <a:prstDash val="solid"/>
                      <a:round/>
                      <a:headEnd len="sm" w="sm" type="none"/>
                      <a:tailEnd len="sm" w="sm" type="none"/>
                    </a:lnT>
                    <a:lnB cap="flat" cmpd="sng" w="9525">
                      <a:solidFill>
                        <a:srgbClr val="434343">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200"/>
                        <a:t>Fix/Improve</a:t>
                      </a:r>
                      <a:endParaRPr sz="1200"/>
                    </a:p>
                  </a:txBody>
                  <a:tcPr marT="91425" marB="91425" marR="91425" marL="91425">
                    <a:lnL cap="flat" cmpd="sng" w="9525">
                      <a:solidFill>
                        <a:srgbClr val="434343">
                          <a:alpha val="0"/>
                        </a:srgbClr>
                      </a:solidFill>
                      <a:prstDash val="solid"/>
                      <a:round/>
                      <a:headEnd len="sm" w="sm" type="none"/>
                      <a:tailEnd len="sm" w="sm" type="none"/>
                    </a:lnL>
                    <a:lnR cap="flat" cmpd="sng" w="9525">
                      <a:solidFill>
                        <a:srgbClr val="434343">
                          <a:alpha val="0"/>
                        </a:srgbClr>
                      </a:solidFill>
                      <a:prstDash val="solid"/>
                      <a:round/>
                      <a:headEnd len="sm" w="sm" type="none"/>
                      <a:tailEnd len="sm" w="sm" type="none"/>
                    </a:lnR>
                    <a:lnT cap="flat" cmpd="sng" w="9525">
                      <a:solidFill>
                        <a:srgbClr val="434343">
                          <a:alpha val="0"/>
                        </a:srgbClr>
                      </a:solidFill>
                      <a:prstDash val="solid"/>
                      <a:round/>
                      <a:headEnd len="sm" w="sm" type="none"/>
                      <a:tailEnd len="sm" w="sm" type="none"/>
                    </a:lnT>
                    <a:lnB cap="flat" cmpd="sng" w="9525">
                      <a:solidFill>
                        <a:srgbClr val="434343">
                          <a:alpha val="0"/>
                        </a:srgbClr>
                      </a:solidFill>
                      <a:prstDash val="solid"/>
                      <a:round/>
                      <a:headEnd len="sm" w="sm" type="none"/>
                      <a:tailEnd len="sm" w="sm" type="none"/>
                    </a:lnB>
                  </a:tcPr>
                </a:tc>
              </a:tr>
              <a:tr h="353800">
                <a:tc>
                  <a:txBody>
                    <a:bodyPr/>
                    <a:lstStyle/>
                    <a:p>
                      <a:pPr indent="0" lvl="0" marL="0" rtl="0" algn="r">
                        <a:spcBef>
                          <a:spcPts val="0"/>
                        </a:spcBef>
                        <a:spcAft>
                          <a:spcPts val="0"/>
                        </a:spcAft>
                        <a:buNone/>
                      </a:pPr>
                      <a:r>
                        <a:rPr lang="en" sz="1200"/>
                        <a:t>Identify groups of common behavior</a:t>
                      </a:r>
                      <a:endParaRPr sz="1200"/>
                    </a:p>
                  </a:txBody>
                  <a:tcPr marT="91425" marB="91425" marR="91425" marL="91425">
                    <a:lnL cap="flat" cmpd="sng" w="9525">
                      <a:solidFill>
                        <a:srgbClr val="434343">
                          <a:alpha val="0"/>
                        </a:srgbClr>
                      </a:solidFill>
                      <a:prstDash val="solid"/>
                      <a:round/>
                      <a:headEnd len="sm" w="sm" type="none"/>
                      <a:tailEnd len="sm" w="sm" type="none"/>
                    </a:lnL>
                    <a:lnR cap="flat" cmpd="sng" w="9525">
                      <a:solidFill>
                        <a:srgbClr val="434343">
                          <a:alpha val="0"/>
                        </a:srgbClr>
                      </a:solidFill>
                      <a:prstDash val="solid"/>
                      <a:round/>
                      <a:headEnd len="sm" w="sm" type="none"/>
                      <a:tailEnd len="sm" w="sm" type="none"/>
                    </a:lnR>
                    <a:lnT cap="flat" cmpd="sng" w="9525">
                      <a:solidFill>
                        <a:srgbClr val="434343">
                          <a:alpha val="0"/>
                        </a:srgbClr>
                      </a:solidFill>
                      <a:prstDash val="solid"/>
                      <a:round/>
                      <a:headEnd len="sm" w="sm" type="none"/>
                      <a:tailEnd len="sm" w="sm" type="none"/>
                    </a:lnT>
                    <a:lnB cap="flat" cmpd="sng" w="9525">
                      <a:solidFill>
                        <a:srgbClr val="434343">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t>⇒ </a:t>
                      </a:r>
                      <a:endParaRPr sz="1200"/>
                    </a:p>
                  </a:txBody>
                  <a:tcPr marT="91425" marB="91425" marR="91425" marL="91425" anchor="ctr">
                    <a:lnL cap="flat" cmpd="sng" w="9525">
                      <a:solidFill>
                        <a:srgbClr val="434343">
                          <a:alpha val="0"/>
                        </a:srgbClr>
                      </a:solidFill>
                      <a:prstDash val="solid"/>
                      <a:round/>
                      <a:headEnd len="sm" w="sm" type="none"/>
                      <a:tailEnd len="sm" w="sm" type="none"/>
                    </a:lnL>
                    <a:lnR cap="flat" cmpd="sng" w="9525">
                      <a:solidFill>
                        <a:srgbClr val="434343">
                          <a:alpha val="0"/>
                        </a:srgbClr>
                      </a:solidFill>
                      <a:prstDash val="solid"/>
                      <a:round/>
                      <a:headEnd len="sm" w="sm" type="none"/>
                      <a:tailEnd len="sm" w="sm" type="none"/>
                    </a:lnR>
                    <a:lnT cap="flat" cmpd="sng" w="9525">
                      <a:solidFill>
                        <a:srgbClr val="434343">
                          <a:alpha val="0"/>
                        </a:srgbClr>
                      </a:solidFill>
                      <a:prstDash val="solid"/>
                      <a:round/>
                      <a:headEnd len="sm" w="sm" type="none"/>
                      <a:tailEnd len="sm" w="sm" type="none"/>
                    </a:lnT>
                    <a:lnB cap="flat" cmpd="sng" w="9525">
                      <a:solidFill>
                        <a:srgbClr val="434343">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200"/>
                        <a:t>Personalize experience</a:t>
                      </a:r>
                      <a:endParaRPr sz="1200"/>
                    </a:p>
                  </a:txBody>
                  <a:tcPr marT="91425" marB="91425" marR="91425" marL="91425">
                    <a:lnL cap="flat" cmpd="sng" w="9525">
                      <a:solidFill>
                        <a:srgbClr val="434343">
                          <a:alpha val="0"/>
                        </a:srgbClr>
                      </a:solidFill>
                      <a:prstDash val="solid"/>
                      <a:round/>
                      <a:headEnd len="sm" w="sm" type="none"/>
                      <a:tailEnd len="sm" w="sm" type="none"/>
                    </a:lnL>
                    <a:lnR cap="flat" cmpd="sng" w="9525">
                      <a:solidFill>
                        <a:srgbClr val="434343">
                          <a:alpha val="0"/>
                        </a:srgbClr>
                      </a:solidFill>
                      <a:prstDash val="solid"/>
                      <a:round/>
                      <a:headEnd len="sm" w="sm" type="none"/>
                      <a:tailEnd len="sm" w="sm" type="none"/>
                    </a:lnR>
                    <a:lnT cap="flat" cmpd="sng" w="9525">
                      <a:solidFill>
                        <a:srgbClr val="434343">
                          <a:alpha val="0"/>
                        </a:srgbClr>
                      </a:solidFill>
                      <a:prstDash val="solid"/>
                      <a:round/>
                      <a:headEnd len="sm" w="sm" type="none"/>
                      <a:tailEnd len="sm" w="sm" type="none"/>
                    </a:lnT>
                    <a:lnB cap="flat" cmpd="sng" w="9525">
                      <a:solidFill>
                        <a:srgbClr val="434343">
                          <a:alpha val="0"/>
                        </a:srgbClr>
                      </a:solidFill>
                      <a:prstDash val="solid"/>
                      <a:round/>
                      <a:headEnd len="sm" w="sm" type="none"/>
                      <a:tailEnd len="sm" w="sm" type="none"/>
                    </a:lnB>
                  </a:tcPr>
                </a:tc>
              </a:tr>
              <a:tr h="381000">
                <a:tc>
                  <a:txBody>
                    <a:bodyPr/>
                    <a:lstStyle/>
                    <a:p>
                      <a:pPr indent="0" lvl="0" marL="0" rtl="0" algn="r">
                        <a:spcBef>
                          <a:spcPts val="0"/>
                        </a:spcBef>
                        <a:spcAft>
                          <a:spcPts val="0"/>
                        </a:spcAft>
                        <a:buNone/>
                      </a:pPr>
                      <a:r>
                        <a:rPr b="1" lang="en" sz="1200"/>
                        <a:t>Identify site metrics/benchmarks</a:t>
                      </a:r>
                      <a:endParaRPr b="1" sz="1200"/>
                    </a:p>
                  </a:txBody>
                  <a:tcPr marT="91425" marB="91425" marR="91425" marL="91425">
                    <a:lnL cap="flat" cmpd="sng" w="9525">
                      <a:solidFill>
                        <a:srgbClr val="434343">
                          <a:alpha val="0"/>
                        </a:srgbClr>
                      </a:solidFill>
                      <a:prstDash val="solid"/>
                      <a:round/>
                      <a:headEnd len="sm" w="sm" type="none"/>
                      <a:tailEnd len="sm" w="sm" type="none"/>
                    </a:lnL>
                    <a:lnR cap="flat" cmpd="sng" w="9525">
                      <a:solidFill>
                        <a:srgbClr val="434343">
                          <a:alpha val="0"/>
                        </a:srgbClr>
                      </a:solidFill>
                      <a:prstDash val="solid"/>
                      <a:round/>
                      <a:headEnd len="sm" w="sm" type="none"/>
                      <a:tailEnd len="sm" w="sm" type="none"/>
                    </a:lnR>
                    <a:lnT cap="flat" cmpd="sng" w="9525">
                      <a:solidFill>
                        <a:srgbClr val="434343">
                          <a:alpha val="0"/>
                        </a:srgbClr>
                      </a:solidFill>
                      <a:prstDash val="solid"/>
                      <a:round/>
                      <a:headEnd len="sm" w="sm" type="none"/>
                      <a:tailEnd len="sm" w="sm" type="none"/>
                    </a:lnT>
                    <a:lnB cap="flat" cmpd="sng" w="9525">
                      <a:solidFill>
                        <a:srgbClr val="434343">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t>⇒ </a:t>
                      </a:r>
                      <a:endParaRPr b="1" sz="1200"/>
                    </a:p>
                  </a:txBody>
                  <a:tcPr marT="91425" marB="91425" marR="91425" marL="91425" anchor="ctr">
                    <a:lnL cap="flat" cmpd="sng" w="9525">
                      <a:solidFill>
                        <a:srgbClr val="434343">
                          <a:alpha val="0"/>
                        </a:srgbClr>
                      </a:solidFill>
                      <a:prstDash val="solid"/>
                      <a:round/>
                      <a:headEnd len="sm" w="sm" type="none"/>
                      <a:tailEnd len="sm" w="sm" type="none"/>
                    </a:lnL>
                    <a:lnR cap="flat" cmpd="sng" w="9525">
                      <a:solidFill>
                        <a:srgbClr val="434343">
                          <a:alpha val="0"/>
                        </a:srgbClr>
                      </a:solidFill>
                      <a:prstDash val="solid"/>
                      <a:round/>
                      <a:headEnd len="sm" w="sm" type="none"/>
                      <a:tailEnd len="sm" w="sm" type="none"/>
                    </a:lnR>
                    <a:lnT cap="flat" cmpd="sng" w="9525">
                      <a:solidFill>
                        <a:srgbClr val="434343">
                          <a:alpha val="0"/>
                        </a:srgbClr>
                      </a:solidFill>
                      <a:prstDash val="solid"/>
                      <a:round/>
                      <a:headEnd len="sm" w="sm" type="none"/>
                      <a:tailEnd len="sm" w="sm" type="none"/>
                    </a:lnT>
                    <a:lnB cap="flat" cmpd="sng" w="9525">
                      <a:solidFill>
                        <a:srgbClr val="434343">
                          <a:alpha val="0"/>
                        </a:srgbClr>
                      </a:solidFill>
                      <a:prstDash val="solid"/>
                      <a:round/>
                      <a:headEnd len="sm" w="sm" type="none"/>
                      <a:tailEnd len="sm" w="sm" type="none"/>
                    </a:lnB>
                  </a:tcPr>
                </a:tc>
                <a:tc>
                  <a:txBody>
                    <a:bodyPr/>
                    <a:lstStyle/>
                    <a:p>
                      <a:pPr indent="0" lvl="0" marL="0" rtl="0" algn="l">
                        <a:spcBef>
                          <a:spcPts val="0"/>
                        </a:spcBef>
                        <a:spcAft>
                          <a:spcPts val="0"/>
                        </a:spcAft>
                        <a:buNone/>
                      </a:pPr>
                      <a:r>
                        <a:rPr b="1" lang="en" sz="1200"/>
                        <a:t>Keep track of state of website</a:t>
                      </a:r>
                      <a:endParaRPr b="1" sz="1200"/>
                    </a:p>
                  </a:txBody>
                  <a:tcPr marT="91425" marB="91425" marR="91425" marL="91425">
                    <a:lnL cap="flat" cmpd="sng" w="9525">
                      <a:solidFill>
                        <a:srgbClr val="434343">
                          <a:alpha val="0"/>
                        </a:srgbClr>
                      </a:solidFill>
                      <a:prstDash val="solid"/>
                      <a:round/>
                      <a:headEnd len="sm" w="sm" type="none"/>
                      <a:tailEnd len="sm" w="sm" type="none"/>
                    </a:lnL>
                    <a:lnR cap="flat" cmpd="sng" w="9525">
                      <a:solidFill>
                        <a:srgbClr val="434343">
                          <a:alpha val="0"/>
                        </a:srgbClr>
                      </a:solidFill>
                      <a:prstDash val="solid"/>
                      <a:round/>
                      <a:headEnd len="sm" w="sm" type="none"/>
                      <a:tailEnd len="sm" w="sm" type="none"/>
                    </a:lnR>
                    <a:lnT cap="flat" cmpd="sng" w="9525">
                      <a:solidFill>
                        <a:srgbClr val="434343">
                          <a:alpha val="0"/>
                        </a:srgbClr>
                      </a:solidFill>
                      <a:prstDash val="solid"/>
                      <a:round/>
                      <a:headEnd len="sm" w="sm" type="none"/>
                      <a:tailEnd len="sm" w="sm" type="none"/>
                    </a:lnT>
                    <a:lnB cap="flat" cmpd="sng" w="9525">
                      <a:solidFill>
                        <a:srgbClr val="434343">
                          <a:alpha val="0"/>
                        </a:srgbClr>
                      </a:solidFill>
                      <a:prstDash val="solid"/>
                      <a:round/>
                      <a:headEnd len="sm" w="sm" type="none"/>
                      <a:tailEnd len="sm" w="sm" type="none"/>
                    </a:lnB>
                  </a:tcPr>
                </a:tc>
              </a:tr>
            </a:tbl>
          </a:graphicData>
        </a:graphic>
      </p:graphicFrame>
      <p:sp>
        <p:nvSpPr>
          <p:cNvPr id="4535" name="Google Shape;4535;p113"/>
          <p:cNvSpPr/>
          <p:nvPr/>
        </p:nvSpPr>
        <p:spPr>
          <a:xfrm>
            <a:off x="5906375" y="2894275"/>
            <a:ext cx="276600" cy="171300"/>
          </a:xfrm>
          <a:prstGeom prst="rightArrow">
            <a:avLst>
              <a:gd fmla="val 50000" name="adj1"/>
              <a:gd fmla="val 50000" name="adj2"/>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6" name="Google Shape;4536;p113"/>
          <p:cNvSpPr txBox="1"/>
          <p:nvPr>
            <p:ph idx="2" type="body"/>
          </p:nvPr>
        </p:nvSpPr>
        <p:spPr>
          <a:xfrm>
            <a:off x="6312975" y="2142150"/>
            <a:ext cx="2535600" cy="1707000"/>
          </a:xfrm>
          <a:prstGeom prst="rect">
            <a:avLst/>
          </a:prstGeom>
          <a:ln cap="flat" cmpd="sng" w="9525">
            <a:solidFill>
              <a:srgbClr val="3D85C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300">
                <a:solidFill>
                  <a:srgbClr val="3D85C6"/>
                </a:solidFill>
              </a:rPr>
              <a:t>Domain-Specific Questions</a:t>
            </a:r>
            <a:endParaRPr b="1" sz="1300">
              <a:solidFill>
                <a:srgbClr val="3D85C6"/>
              </a:solidFill>
            </a:endParaRPr>
          </a:p>
          <a:p>
            <a:pPr indent="0" lvl="0" marL="0" rtl="0" algn="ctr">
              <a:spcBef>
                <a:spcPts val="1600"/>
              </a:spcBef>
              <a:spcAft>
                <a:spcPts val="0"/>
              </a:spcAft>
              <a:buNone/>
            </a:pPr>
            <a:br>
              <a:rPr i="1" lang="en" sz="1200"/>
            </a:br>
            <a:r>
              <a:rPr i="1" lang="en" sz="1200"/>
              <a:t>What is the average number of sessions in a month? Was this month abnormal?</a:t>
            </a:r>
            <a:endParaRPr i="1" sz="1200"/>
          </a:p>
          <a:p>
            <a:pPr indent="0" lvl="0" marL="0" rtl="0" algn="ctr">
              <a:spcBef>
                <a:spcPts val="1600"/>
              </a:spcBef>
              <a:spcAft>
                <a:spcPts val="1600"/>
              </a:spcAft>
              <a:buNone/>
            </a:pPr>
            <a:r>
              <a:t/>
            </a:r>
            <a:endParaRPr i="1" sz="1200"/>
          </a:p>
        </p:txBody>
      </p:sp>
      <p:sp>
        <p:nvSpPr>
          <p:cNvPr id="4537" name="Google Shape;4537;p113"/>
          <p:cNvSpPr txBox="1"/>
          <p:nvPr/>
        </p:nvSpPr>
        <p:spPr>
          <a:xfrm>
            <a:off x="315325" y="1093925"/>
            <a:ext cx="8520600" cy="557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a:t>Actionable Result: </a:t>
            </a:r>
            <a:r>
              <a:rPr lang="en"/>
              <a:t>result or insight found through analysis that can be acted on</a:t>
            </a:r>
            <a:endParaRPr sz="800"/>
          </a:p>
          <a:p>
            <a:pPr indent="0" lvl="0" marL="0" rtl="0" algn="ctr">
              <a:lnSpc>
                <a:spcPct val="100000"/>
              </a:lnSpc>
              <a:spcBef>
                <a:spcPts val="0"/>
              </a:spcBef>
              <a:spcAft>
                <a:spcPts val="0"/>
              </a:spcAft>
              <a:buNone/>
            </a:pPr>
            <a:r>
              <a:t/>
            </a:r>
            <a:endParaRPr i="1" sz="800"/>
          </a:p>
          <a:p>
            <a:pPr indent="0" lvl="0" marL="0" rtl="0" algn="ctr">
              <a:lnSpc>
                <a:spcPct val="100000"/>
              </a:lnSpc>
              <a:spcBef>
                <a:spcPts val="0"/>
              </a:spcBef>
              <a:spcAft>
                <a:spcPts val="0"/>
              </a:spcAft>
              <a:buNone/>
            </a:pPr>
            <a:r>
              <a:rPr i="1" lang="en"/>
              <a:t>Result  ⇒  Action </a:t>
            </a:r>
            <a:r>
              <a:rPr b="1" lang="en"/>
              <a:t> </a:t>
            </a:r>
            <a:endParaRPr/>
          </a:p>
        </p:txBody>
      </p:sp>
      <p:sp>
        <p:nvSpPr>
          <p:cNvPr id="4538" name="Google Shape;4538;p1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2" name="Shape 4542"/>
        <p:cNvGrpSpPr/>
        <p:nvPr/>
      </p:nvGrpSpPr>
      <p:grpSpPr>
        <a:xfrm>
          <a:off x="0" y="0"/>
          <a:ext cx="0" cy="0"/>
          <a:chOff x="0" y="0"/>
          <a:chExt cx="0" cy="0"/>
        </a:xfrm>
      </p:grpSpPr>
      <p:sp>
        <p:nvSpPr>
          <p:cNvPr id="4543" name="Google Shape;4543;p1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Discussion + Future Work </a:t>
            </a:r>
            <a:endParaRPr/>
          </a:p>
        </p:txBody>
      </p:sp>
      <p:sp>
        <p:nvSpPr>
          <p:cNvPr id="4544" name="Google Shape;4544;p114"/>
          <p:cNvSpPr txBox="1"/>
          <p:nvPr>
            <p:ph idx="1" type="body"/>
          </p:nvPr>
        </p:nvSpPr>
        <p:spPr>
          <a:xfrm>
            <a:off x="311700" y="1304875"/>
            <a:ext cx="49479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Focus on agile and iterative development of design</a:t>
            </a:r>
            <a:endParaRPr/>
          </a:p>
          <a:p>
            <a:pPr indent="-304800" lvl="1" marL="914400" rtl="0" algn="l">
              <a:spcBef>
                <a:spcPts val="0"/>
              </a:spcBef>
              <a:spcAft>
                <a:spcPts val="0"/>
              </a:spcAft>
              <a:buSzPts val="1200"/>
              <a:buChar char="○"/>
            </a:pPr>
            <a:r>
              <a:rPr lang="en"/>
              <a:t>Modest engineering effort to achieve base level of usability to test design concept</a:t>
            </a:r>
            <a:endParaRPr/>
          </a:p>
          <a:p>
            <a:pPr indent="-304800" lvl="2" marL="1371600" rtl="0" algn="l">
              <a:spcBef>
                <a:spcPts val="0"/>
              </a:spcBef>
              <a:spcAft>
                <a:spcPts val="0"/>
              </a:spcAft>
              <a:buSzPts val="1200"/>
              <a:buChar char="■"/>
            </a:pPr>
            <a:r>
              <a:rPr lang="en"/>
              <a:t>Loading times</a:t>
            </a:r>
            <a:endParaRPr/>
          </a:p>
          <a:p>
            <a:pPr indent="-304800" lvl="2" marL="1371600" rtl="0" algn="l">
              <a:spcBef>
                <a:spcPts val="0"/>
              </a:spcBef>
              <a:spcAft>
                <a:spcPts val="0"/>
              </a:spcAft>
              <a:buSzPts val="1200"/>
              <a:buChar char="■"/>
            </a:pPr>
            <a:r>
              <a:rPr lang="en"/>
              <a:t>Processing time</a:t>
            </a:r>
            <a:endParaRPr/>
          </a:p>
          <a:p>
            <a:pPr indent="-304800" lvl="1" marL="914400" rtl="0" algn="l">
              <a:spcBef>
                <a:spcPts val="0"/>
              </a:spcBef>
              <a:spcAft>
                <a:spcPts val="0"/>
              </a:spcAft>
              <a:buSzPts val="1200"/>
              <a:buChar char="○"/>
            </a:pPr>
            <a:r>
              <a:rPr lang="en"/>
              <a:t>Goal: </a:t>
            </a:r>
            <a:endParaRPr/>
          </a:p>
          <a:p>
            <a:pPr indent="-304800" lvl="2" marL="1371600" rtl="0" algn="l">
              <a:spcBef>
                <a:spcPts val="0"/>
              </a:spcBef>
              <a:spcAft>
                <a:spcPts val="0"/>
              </a:spcAft>
              <a:buSzPts val="1200"/>
              <a:buChar char="■"/>
            </a:pPr>
            <a:r>
              <a:rPr lang="en"/>
              <a:t>Proof of concept that design works for target tasks</a:t>
            </a:r>
            <a:endParaRPr/>
          </a:p>
          <a:p>
            <a:pPr indent="-304800" lvl="2" marL="1371600" rtl="0" algn="l">
              <a:spcBef>
                <a:spcPts val="0"/>
              </a:spcBef>
              <a:spcAft>
                <a:spcPts val="0"/>
              </a:spcAft>
              <a:buSzPts val="1200"/>
              <a:buChar char="■"/>
            </a:pPr>
            <a:r>
              <a:rPr lang="en"/>
              <a:t>Not (premature) engineering optimization</a:t>
            </a:r>
            <a:endParaRPr/>
          </a:p>
          <a:p>
            <a:pPr indent="-304800" lvl="1" marL="914400" rtl="0" algn="l">
              <a:spcBef>
                <a:spcPts val="0"/>
              </a:spcBef>
              <a:spcAft>
                <a:spcPts val="0"/>
              </a:spcAft>
              <a:buSzPts val="1200"/>
              <a:buChar char="○"/>
            </a:pPr>
            <a:r>
              <a:rPr lang="en"/>
              <a:t>Future work:</a:t>
            </a:r>
            <a:endParaRPr/>
          </a:p>
          <a:p>
            <a:pPr indent="-304800" lvl="2" marL="1371600" rtl="0" algn="l">
              <a:spcBef>
                <a:spcPts val="0"/>
              </a:spcBef>
              <a:spcAft>
                <a:spcPts val="0"/>
              </a:spcAft>
              <a:buSzPts val="1200"/>
              <a:buChar char="■"/>
            </a:pPr>
            <a:r>
              <a:rPr lang="en"/>
              <a:t>Engineering optimization for this final design</a:t>
            </a:r>
            <a:endParaRPr/>
          </a:p>
        </p:txBody>
      </p:sp>
      <p:sp>
        <p:nvSpPr>
          <p:cNvPr id="4545" name="Google Shape;4545;p1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4546" name="Google Shape;4546;p114"/>
          <p:cNvPicPr preferRelativeResize="0"/>
          <p:nvPr/>
        </p:nvPicPr>
        <p:blipFill>
          <a:blip r:embed="rId3">
            <a:alphaModFix/>
          </a:blip>
          <a:stretch>
            <a:fillRect/>
          </a:stretch>
        </p:blipFill>
        <p:spPr>
          <a:xfrm>
            <a:off x="6263550" y="1850225"/>
            <a:ext cx="1443050" cy="1443050"/>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4550" name="Shape 4550"/>
        <p:cNvGrpSpPr/>
        <p:nvPr/>
      </p:nvGrpSpPr>
      <p:grpSpPr>
        <a:xfrm>
          <a:off x="0" y="0"/>
          <a:ext cx="0" cy="0"/>
          <a:chOff x="0" y="0"/>
          <a:chExt cx="0" cy="0"/>
        </a:xfrm>
      </p:grpSpPr>
      <p:sp>
        <p:nvSpPr>
          <p:cNvPr id="4551" name="Google Shape;4551;p11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rPr>
              <a:t>Extra Slides</a:t>
            </a:r>
            <a:endParaRPr>
              <a:solidFill>
                <a:srgbClr val="FFFFFF"/>
              </a:solidFill>
            </a:endParaRPr>
          </a:p>
        </p:txBody>
      </p:sp>
      <p:sp>
        <p:nvSpPr>
          <p:cNvPr id="4552" name="Google Shape;4552;p1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556" name="Shape 4556"/>
        <p:cNvGrpSpPr/>
        <p:nvPr/>
      </p:nvGrpSpPr>
      <p:grpSpPr>
        <a:xfrm>
          <a:off x="0" y="0"/>
          <a:ext cx="0" cy="0"/>
          <a:chOff x="0" y="0"/>
          <a:chExt cx="0" cy="0"/>
        </a:xfrm>
      </p:grpSpPr>
      <p:sp>
        <p:nvSpPr>
          <p:cNvPr id="4557" name="Google Shape;4557;p116"/>
          <p:cNvSpPr txBox="1"/>
          <p:nvPr>
            <p:ph type="title"/>
          </p:nvPr>
        </p:nvSpPr>
        <p:spPr>
          <a:xfrm>
            <a:off x="311700" y="21337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The Segmentifier Interface</a:t>
            </a:r>
            <a:endParaRPr/>
          </a:p>
        </p:txBody>
      </p:sp>
      <p:sp>
        <p:nvSpPr>
          <p:cNvPr id="4558" name="Google Shape;4558;p1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4559" name="Google Shape;4559;p116" title="segmentifier-video-eurovis2.mp4">
            <a:hlinkClick r:id="rId3"/>
          </p:cNvPr>
          <p:cNvPicPr preferRelativeResize="0"/>
          <p:nvPr/>
        </p:nvPicPr>
        <p:blipFill>
          <a:blip r:embed="rId4">
            <a:alphaModFix/>
          </a:blip>
          <a:stretch>
            <a:fillRect/>
          </a:stretch>
        </p:blipFill>
        <p:spPr>
          <a:xfrm>
            <a:off x="569450" y="786075"/>
            <a:ext cx="7902900" cy="3810925"/>
          </a:xfrm>
          <a:prstGeom prst="rect">
            <a:avLst/>
          </a:prstGeom>
          <a:noFill/>
          <a:ln>
            <a:noFill/>
          </a:ln>
        </p:spPr>
      </p:pic>
      <p:sp>
        <p:nvSpPr>
          <p:cNvPr id="4560" name="Google Shape;4560;p116"/>
          <p:cNvSpPr txBox="1"/>
          <p:nvPr/>
        </p:nvSpPr>
        <p:spPr>
          <a:xfrm>
            <a:off x="581025" y="4610100"/>
            <a:ext cx="789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u="sng">
                <a:solidFill>
                  <a:schemeClr val="hlink"/>
                </a:solidFill>
                <a:hlinkClick r:id="rId5"/>
              </a:rPr>
              <a:t>https://www.youtube.com/watch?v=TobYDFeISOg&amp;t=24s</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4" name="Shape 4564"/>
        <p:cNvGrpSpPr/>
        <p:nvPr/>
      </p:nvGrpSpPr>
      <p:grpSpPr>
        <a:xfrm>
          <a:off x="0" y="0"/>
          <a:ext cx="0" cy="0"/>
          <a:chOff x="0" y="0"/>
          <a:chExt cx="0" cy="0"/>
        </a:xfrm>
      </p:grpSpPr>
      <p:sp>
        <p:nvSpPr>
          <p:cNvPr id="4565" name="Google Shape;4565;p117"/>
          <p:cNvSpPr txBox="1"/>
          <p:nvPr>
            <p:ph type="title"/>
          </p:nvPr>
        </p:nvSpPr>
        <p:spPr>
          <a:xfrm>
            <a:off x="311700" y="445025"/>
            <a:ext cx="4115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t>Research Method: Mobify</a:t>
            </a:r>
            <a:endParaRPr sz="2600"/>
          </a:p>
        </p:txBody>
      </p:sp>
      <p:pic>
        <p:nvPicPr>
          <p:cNvPr id="4566" name="Google Shape;4566;p117"/>
          <p:cNvPicPr preferRelativeResize="0"/>
          <p:nvPr/>
        </p:nvPicPr>
        <p:blipFill>
          <a:blip r:embed="rId3">
            <a:alphaModFix amt="74000"/>
          </a:blip>
          <a:stretch>
            <a:fillRect/>
          </a:stretch>
        </p:blipFill>
        <p:spPr>
          <a:xfrm>
            <a:off x="6063650" y="2446925"/>
            <a:ext cx="1466024" cy="1466024"/>
          </a:xfrm>
          <a:prstGeom prst="rect">
            <a:avLst/>
          </a:prstGeom>
          <a:noFill/>
          <a:ln>
            <a:noFill/>
          </a:ln>
        </p:spPr>
      </p:pic>
      <p:sp>
        <p:nvSpPr>
          <p:cNvPr id="4567" name="Google Shape;4567;p117"/>
          <p:cNvSpPr txBox="1"/>
          <p:nvPr>
            <p:ph idx="1" type="body"/>
          </p:nvPr>
        </p:nvSpPr>
        <p:spPr>
          <a:xfrm>
            <a:off x="235500" y="1360975"/>
            <a:ext cx="4272000" cy="33435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rgbClr val="000000"/>
              </a:buClr>
              <a:buSzPts val="1600"/>
              <a:buChar char="●"/>
            </a:pPr>
            <a:r>
              <a:rPr b="1" lang="en" sz="1600">
                <a:solidFill>
                  <a:srgbClr val="000000"/>
                </a:solidFill>
              </a:rPr>
              <a:t>Pre-condition </a:t>
            </a:r>
            <a:r>
              <a:rPr lang="en" sz="1600">
                <a:solidFill>
                  <a:srgbClr val="000000"/>
                </a:solidFill>
              </a:rPr>
              <a:t>Phase</a:t>
            </a:r>
            <a:endParaRPr sz="1600">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Period of 5 months</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Met with 12 employees</a:t>
            </a:r>
            <a:endParaRPr sz="1200">
              <a:solidFill>
                <a:srgbClr val="000000"/>
              </a:solidFill>
            </a:endParaRPr>
          </a:p>
          <a:p>
            <a:pPr indent="-330200" lvl="0" marL="457200" marR="0" rtl="0" algn="l">
              <a:lnSpc>
                <a:spcPct val="115000"/>
              </a:lnSpc>
              <a:spcBef>
                <a:spcPts val="0"/>
              </a:spcBef>
              <a:spcAft>
                <a:spcPts val="0"/>
              </a:spcAft>
              <a:buClr>
                <a:srgbClr val="000000"/>
              </a:buClr>
              <a:buSzPts val="1600"/>
              <a:buFont typeface="Arial"/>
              <a:buChar char="●"/>
            </a:pPr>
            <a:r>
              <a:rPr b="1" lang="en" sz="1600">
                <a:solidFill>
                  <a:srgbClr val="000000"/>
                </a:solidFill>
              </a:rPr>
              <a:t>Core </a:t>
            </a:r>
            <a:r>
              <a:rPr lang="en" sz="1600">
                <a:solidFill>
                  <a:srgbClr val="000000"/>
                </a:solidFill>
              </a:rPr>
              <a:t>Phase</a:t>
            </a:r>
            <a:endParaRPr sz="1600">
              <a:solidFill>
                <a:srgbClr val="000000"/>
              </a:solidFill>
            </a:endParaRPr>
          </a:p>
          <a:p>
            <a:pPr indent="-317500" lvl="1" marL="914400" marR="0" rtl="0" algn="l">
              <a:lnSpc>
                <a:spcPct val="115000"/>
              </a:lnSpc>
              <a:spcBef>
                <a:spcPts val="0"/>
              </a:spcBef>
              <a:spcAft>
                <a:spcPts val="0"/>
              </a:spcAft>
              <a:buClr>
                <a:srgbClr val="000000"/>
              </a:buClr>
              <a:buSzPts val="1400"/>
              <a:buChar char="○"/>
            </a:pPr>
            <a:r>
              <a:rPr lang="en">
                <a:solidFill>
                  <a:srgbClr val="000000"/>
                </a:solidFill>
              </a:rPr>
              <a:t>Data and Task Abstraction</a:t>
            </a:r>
            <a:endParaRPr>
              <a:solidFill>
                <a:srgbClr val="000000"/>
              </a:solidFill>
            </a:endParaRPr>
          </a:p>
          <a:p>
            <a:pPr indent="-317500" lvl="1" marL="914400" marR="0" rtl="0" algn="l">
              <a:lnSpc>
                <a:spcPct val="115000"/>
              </a:lnSpc>
              <a:spcBef>
                <a:spcPts val="0"/>
              </a:spcBef>
              <a:spcAft>
                <a:spcPts val="0"/>
              </a:spcAft>
              <a:buClr>
                <a:srgbClr val="000000"/>
              </a:buClr>
              <a:buSzPts val="1400"/>
              <a:buChar char="○"/>
            </a:pPr>
            <a:r>
              <a:rPr lang="en">
                <a:solidFill>
                  <a:srgbClr val="000000"/>
                </a:solidFill>
              </a:rPr>
              <a:t>Design interface</a:t>
            </a:r>
            <a:endParaRPr>
              <a:solidFill>
                <a:srgbClr val="000000"/>
              </a:solidFill>
            </a:endParaRPr>
          </a:p>
          <a:p>
            <a:pPr indent="-317500" lvl="1" marL="914400" marR="0" rtl="0" algn="l">
              <a:lnSpc>
                <a:spcPct val="115000"/>
              </a:lnSpc>
              <a:spcBef>
                <a:spcPts val="0"/>
              </a:spcBef>
              <a:spcAft>
                <a:spcPts val="0"/>
              </a:spcAft>
              <a:buClr>
                <a:srgbClr val="000000"/>
              </a:buClr>
              <a:buSzPts val="1400"/>
              <a:buChar char="○"/>
            </a:pPr>
            <a:r>
              <a:rPr lang="en">
                <a:solidFill>
                  <a:srgbClr val="000000"/>
                </a:solidFill>
              </a:rPr>
              <a:t>Implement interface</a:t>
            </a:r>
            <a:endParaRPr>
              <a:solidFill>
                <a:srgbClr val="000000"/>
              </a:solidFill>
            </a:endParaRPr>
          </a:p>
          <a:p>
            <a:pPr indent="-330200" lvl="0" marL="457200" marR="0" rtl="0" algn="l">
              <a:lnSpc>
                <a:spcPct val="115000"/>
              </a:lnSpc>
              <a:spcBef>
                <a:spcPts val="0"/>
              </a:spcBef>
              <a:spcAft>
                <a:spcPts val="0"/>
              </a:spcAft>
              <a:buClr>
                <a:srgbClr val="000000"/>
              </a:buClr>
              <a:buSzPts val="1600"/>
              <a:buChar char="●"/>
            </a:pPr>
            <a:r>
              <a:rPr b="1" lang="en" sz="1600">
                <a:solidFill>
                  <a:srgbClr val="000000"/>
                </a:solidFill>
              </a:rPr>
              <a:t>Analysis</a:t>
            </a:r>
            <a:r>
              <a:rPr lang="en" sz="1600">
                <a:solidFill>
                  <a:srgbClr val="000000"/>
                </a:solidFill>
              </a:rPr>
              <a:t> Phase</a:t>
            </a:r>
            <a:endParaRPr sz="1600">
              <a:solidFill>
                <a:srgbClr val="000000"/>
              </a:solidFill>
            </a:endParaRPr>
          </a:p>
          <a:p>
            <a:pPr indent="-317500" lvl="1" marL="914400" marR="0" rtl="0" algn="l">
              <a:lnSpc>
                <a:spcPct val="115000"/>
              </a:lnSpc>
              <a:spcBef>
                <a:spcPts val="0"/>
              </a:spcBef>
              <a:spcAft>
                <a:spcPts val="0"/>
              </a:spcAft>
              <a:buClr>
                <a:srgbClr val="000000"/>
              </a:buClr>
              <a:buSzPts val="1400"/>
              <a:buChar char="○"/>
            </a:pPr>
            <a:r>
              <a:rPr lang="en">
                <a:solidFill>
                  <a:srgbClr val="000000"/>
                </a:solidFill>
              </a:rPr>
              <a:t>Formulate Framework</a:t>
            </a:r>
            <a:endParaRPr>
              <a:solidFill>
                <a:srgbClr val="000000"/>
              </a:solidFill>
            </a:endParaRPr>
          </a:p>
          <a:p>
            <a:pPr indent="-317500" lvl="1" marL="914400" marR="0" rtl="0" algn="l">
              <a:lnSpc>
                <a:spcPct val="115000"/>
              </a:lnSpc>
              <a:spcBef>
                <a:spcPts val="0"/>
              </a:spcBef>
              <a:spcAft>
                <a:spcPts val="0"/>
              </a:spcAft>
              <a:buClr>
                <a:srgbClr val="000000"/>
              </a:buClr>
              <a:buSzPts val="1400"/>
              <a:buChar char="○"/>
            </a:pPr>
            <a:r>
              <a:rPr lang="en">
                <a:solidFill>
                  <a:srgbClr val="000000"/>
                </a:solidFill>
              </a:rPr>
              <a:t>Write Paper/Thesis</a:t>
            </a:r>
            <a:endParaRPr>
              <a:solidFill>
                <a:srgbClr val="000000"/>
              </a:solidFill>
            </a:endParaRPr>
          </a:p>
        </p:txBody>
      </p:sp>
      <p:pic>
        <p:nvPicPr>
          <p:cNvPr id="4568" name="Google Shape;4568;p117"/>
          <p:cNvPicPr preferRelativeResize="0"/>
          <p:nvPr/>
        </p:nvPicPr>
        <p:blipFill>
          <a:blip r:embed="rId4">
            <a:alphaModFix/>
          </a:blip>
          <a:stretch>
            <a:fillRect/>
          </a:stretch>
        </p:blipFill>
        <p:spPr>
          <a:xfrm>
            <a:off x="5513272" y="1437165"/>
            <a:ext cx="2566775" cy="651860"/>
          </a:xfrm>
          <a:prstGeom prst="rect">
            <a:avLst/>
          </a:prstGeom>
          <a:noFill/>
          <a:ln>
            <a:noFill/>
          </a:ln>
        </p:spPr>
      </p:pic>
      <p:sp>
        <p:nvSpPr>
          <p:cNvPr id="4569" name="Google Shape;4569;p1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224" name="Shape 224"/>
        <p:cNvGrpSpPr/>
        <p:nvPr/>
      </p:nvGrpSpPr>
      <p:grpSpPr>
        <a:xfrm>
          <a:off x="0" y="0"/>
          <a:ext cx="0" cy="0"/>
          <a:chOff x="0" y="0"/>
          <a:chExt cx="0" cy="0"/>
        </a:xfrm>
      </p:grpSpPr>
      <p:sp>
        <p:nvSpPr>
          <p:cNvPr id="225" name="Google Shape;225;p46"/>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t>What is </a:t>
            </a:r>
            <a:r>
              <a:rPr b="1" i="1" lang="en" sz="3000"/>
              <a:t>C</a:t>
            </a:r>
            <a:r>
              <a:rPr b="1" i="1" lang="en" sz="3000"/>
              <a:t>lickstream Data</a:t>
            </a:r>
            <a:r>
              <a:rPr lang="en" sz="3000"/>
              <a:t>?</a:t>
            </a:r>
            <a:endParaRPr sz="3000"/>
          </a:p>
        </p:txBody>
      </p:sp>
      <p:sp>
        <p:nvSpPr>
          <p:cNvPr id="226" name="Google Shape;226;p4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3" name="Shape 4573"/>
        <p:cNvGrpSpPr/>
        <p:nvPr/>
      </p:nvGrpSpPr>
      <p:grpSpPr>
        <a:xfrm>
          <a:off x="0" y="0"/>
          <a:ext cx="0" cy="0"/>
          <a:chOff x="0" y="0"/>
          <a:chExt cx="0" cy="0"/>
        </a:xfrm>
      </p:grpSpPr>
      <p:sp>
        <p:nvSpPr>
          <p:cNvPr id="4574" name="Google Shape;4574;p1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a:t>Real-world</a:t>
            </a:r>
            <a:r>
              <a:rPr lang="en"/>
              <a:t> Clickstream Data</a:t>
            </a:r>
            <a:endParaRPr/>
          </a:p>
        </p:txBody>
      </p:sp>
      <p:sp>
        <p:nvSpPr>
          <p:cNvPr id="4575" name="Google Shape;4575;p118"/>
          <p:cNvSpPr/>
          <p:nvPr/>
        </p:nvSpPr>
        <p:spPr>
          <a:xfrm>
            <a:off x="787250" y="1461425"/>
            <a:ext cx="2500500" cy="29364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6" name="Google Shape;4576;p118"/>
          <p:cNvSpPr/>
          <p:nvPr/>
        </p:nvSpPr>
        <p:spPr>
          <a:xfrm>
            <a:off x="834250" y="2775114"/>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77" name="Google Shape;4577;p118"/>
          <p:cNvSpPr/>
          <p:nvPr/>
        </p:nvSpPr>
        <p:spPr>
          <a:xfrm>
            <a:off x="976686" y="2775114"/>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78" name="Google Shape;4578;p118"/>
          <p:cNvSpPr/>
          <p:nvPr/>
        </p:nvSpPr>
        <p:spPr>
          <a:xfrm>
            <a:off x="1119122" y="2775110"/>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79" name="Google Shape;4579;p118"/>
          <p:cNvSpPr/>
          <p:nvPr/>
        </p:nvSpPr>
        <p:spPr>
          <a:xfrm>
            <a:off x="1261558" y="2775110"/>
            <a:ext cx="127500" cy="1545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80" name="Google Shape;4580;p118"/>
          <p:cNvSpPr/>
          <p:nvPr/>
        </p:nvSpPr>
        <p:spPr>
          <a:xfrm>
            <a:off x="1403994" y="2775110"/>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81" name="Google Shape;4581;p118"/>
          <p:cNvSpPr/>
          <p:nvPr/>
        </p:nvSpPr>
        <p:spPr>
          <a:xfrm>
            <a:off x="1546430" y="2775110"/>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82" name="Google Shape;4582;p118"/>
          <p:cNvSpPr/>
          <p:nvPr/>
        </p:nvSpPr>
        <p:spPr>
          <a:xfrm>
            <a:off x="1688866" y="277510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83" name="Google Shape;4583;p118"/>
          <p:cNvSpPr/>
          <p:nvPr/>
        </p:nvSpPr>
        <p:spPr>
          <a:xfrm>
            <a:off x="1831302" y="2775105"/>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84" name="Google Shape;4584;p118"/>
          <p:cNvSpPr/>
          <p:nvPr/>
        </p:nvSpPr>
        <p:spPr>
          <a:xfrm>
            <a:off x="1973738" y="2775105"/>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85" name="Google Shape;4585;p118"/>
          <p:cNvSpPr/>
          <p:nvPr/>
        </p:nvSpPr>
        <p:spPr>
          <a:xfrm>
            <a:off x="2116174" y="277510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86" name="Google Shape;4586;p118"/>
          <p:cNvSpPr/>
          <p:nvPr/>
        </p:nvSpPr>
        <p:spPr>
          <a:xfrm>
            <a:off x="834250" y="2953028"/>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87" name="Google Shape;4587;p118"/>
          <p:cNvSpPr/>
          <p:nvPr/>
        </p:nvSpPr>
        <p:spPr>
          <a:xfrm>
            <a:off x="976686" y="2953028"/>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88" name="Google Shape;4588;p118"/>
          <p:cNvSpPr/>
          <p:nvPr/>
        </p:nvSpPr>
        <p:spPr>
          <a:xfrm>
            <a:off x="1119122" y="2953023"/>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89" name="Google Shape;4589;p118"/>
          <p:cNvSpPr/>
          <p:nvPr/>
        </p:nvSpPr>
        <p:spPr>
          <a:xfrm>
            <a:off x="1261558" y="2953023"/>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90" name="Google Shape;4590;p118"/>
          <p:cNvSpPr/>
          <p:nvPr/>
        </p:nvSpPr>
        <p:spPr>
          <a:xfrm>
            <a:off x="1403994" y="2953023"/>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91" name="Google Shape;4591;p118"/>
          <p:cNvSpPr/>
          <p:nvPr/>
        </p:nvSpPr>
        <p:spPr>
          <a:xfrm>
            <a:off x="834250" y="3130942"/>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92" name="Google Shape;4592;p118"/>
          <p:cNvSpPr/>
          <p:nvPr/>
        </p:nvSpPr>
        <p:spPr>
          <a:xfrm>
            <a:off x="976686" y="3130942"/>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93" name="Google Shape;4593;p118"/>
          <p:cNvSpPr/>
          <p:nvPr/>
        </p:nvSpPr>
        <p:spPr>
          <a:xfrm>
            <a:off x="1119122" y="3130937"/>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94" name="Google Shape;4594;p118"/>
          <p:cNvSpPr/>
          <p:nvPr/>
        </p:nvSpPr>
        <p:spPr>
          <a:xfrm>
            <a:off x="1261558" y="3130937"/>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95" name="Google Shape;4595;p118"/>
          <p:cNvSpPr/>
          <p:nvPr/>
        </p:nvSpPr>
        <p:spPr>
          <a:xfrm>
            <a:off x="1403994" y="3130937"/>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96" name="Google Shape;4596;p118"/>
          <p:cNvSpPr/>
          <p:nvPr/>
        </p:nvSpPr>
        <p:spPr>
          <a:xfrm>
            <a:off x="1546430" y="3130937"/>
            <a:ext cx="127500" cy="1545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97" name="Google Shape;4597;p118"/>
          <p:cNvSpPr/>
          <p:nvPr/>
        </p:nvSpPr>
        <p:spPr>
          <a:xfrm>
            <a:off x="1688866" y="3130933"/>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98" name="Google Shape;4598;p118"/>
          <p:cNvSpPr/>
          <p:nvPr/>
        </p:nvSpPr>
        <p:spPr>
          <a:xfrm>
            <a:off x="834250" y="3308855"/>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99" name="Google Shape;4599;p118"/>
          <p:cNvSpPr/>
          <p:nvPr/>
        </p:nvSpPr>
        <p:spPr>
          <a:xfrm>
            <a:off x="976686" y="330885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00" name="Google Shape;4600;p118"/>
          <p:cNvSpPr/>
          <p:nvPr/>
        </p:nvSpPr>
        <p:spPr>
          <a:xfrm>
            <a:off x="1119122" y="33088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01" name="Google Shape;4601;p118"/>
          <p:cNvSpPr/>
          <p:nvPr/>
        </p:nvSpPr>
        <p:spPr>
          <a:xfrm>
            <a:off x="1261558" y="3308851"/>
            <a:ext cx="127500" cy="1545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02" name="Google Shape;4602;p118"/>
          <p:cNvSpPr/>
          <p:nvPr/>
        </p:nvSpPr>
        <p:spPr>
          <a:xfrm>
            <a:off x="1403994" y="33088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03" name="Google Shape;4603;p118"/>
          <p:cNvSpPr/>
          <p:nvPr/>
        </p:nvSpPr>
        <p:spPr>
          <a:xfrm>
            <a:off x="1546430" y="3308851"/>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04" name="Google Shape;4604;p118"/>
          <p:cNvSpPr/>
          <p:nvPr/>
        </p:nvSpPr>
        <p:spPr>
          <a:xfrm>
            <a:off x="1688866" y="330884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05" name="Google Shape;4605;p118"/>
          <p:cNvSpPr/>
          <p:nvPr/>
        </p:nvSpPr>
        <p:spPr>
          <a:xfrm>
            <a:off x="1831302" y="3308846"/>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06" name="Google Shape;4606;p118"/>
          <p:cNvSpPr/>
          <p:nvPr/>
        </p:nvSpPr>
        <p:spPr>
          <a:xfrm>
            <a:off x="1973738" y="3308846"/>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07" name="Google Shape;4607;p118"/>
          <p:cNvSpPr/>
          <p:nvPr/>
        </p:nvSpPr>
        <p:spPr>
          <a:xfrm>
            <a:off x="2116174" y="330884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4608" name="Google Shape;4608;p118"/>
          <p:cNvGrpSpPr/>
          <p:nvPr/>
        </p:nvGrpSpPr>
        <p:grpSpPr>
          <a:xfrm>
            <a:off x="834250" y="4253648"/>
            <a:ext cx="234765" cy="45900"/>
            <a:chOff x="834250" y="3304948"/>
            <a:chExt cx="234765" cy="45900"/>
          </a:xfrm>
        </p:grpSpPr>
        <p:sp>
          <p:nvSpPr>
            <p:cNvPr id="4609" name="Google Shape;4609;p118"/>
            <p:cNvSpPr/>
            <p:nvPr/>
          </p:nvSpPr>
          <p:spPr>
            <a:xfrm>
              <a:off x="834250" y="3304948"/>
              <a:ext cx="44700" cy="459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0" name="Google Shape;4610;p118"/>
            <p:cNvSpPr/>
            <p:nvPr/>
          </p:nvSpPr>
          <p:spPr>
            <a:xfrm>
              <a:off x="929282" y="3304948"/>
              <a:ext cx="44700" cy="459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1" name="Google Shape;4611;p118"/>
            <p:cNvSpPr/>
            <p:nvPr/>
          </p:nvSpPr>
          <p:spPr>
            <a:xfrm>
              <a:off x="1024315" y="3304948"/>
              <a:ext cx="44700" cy="459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12" name="Google Shape;4612;p118"/>
          <p:cNvSpPr txBox="1"/>
          <p:nvPr/>
        </p:nvSpPr>
        <p:spPr>
          <a:xfrm>
            <a:off x="787250" y="1183800"/>
            <a:ext cx="2500500" cy="26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Segment</a:t>
            </a:r>
            <a:endParaRPr/>
          </a:p>
        </p:txBody>
      </p:sp>
      <p:sp>
        <p:nvSpPr>
          <p:cNvPr id="4613" name="Google Shape;4613;p118"/>
          <p:cNvSpPr/>
          <p:nvPr/>
        </p:nvSpPr>
        <p:spPr>
          <a:xfrm>
            <a:off x="834250" y="2063439"/>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14" name="Google Shape;4614;p118"/>
          <p:cNvSpPr/>
          <p:nvPr/>
        </p:nvSpPr>
        <p:spPr>
          <a:xfrm>
            <a:off x="976686" y="2063439"/>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15" name="Google Shape;4615;p118"/>
          <p:cNvSpPr/>
          <p:nvPr/>
        </p:nvSpPr>
        <p:spPr>
          <a:xfrm>
            <a:off x="1119122" y="2063435"/>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16" name="Google Shape;4616;p118"/>
          <p:cNvSpPr/>
          <p:nvPr/>
        </p:nvSpPr>
        <p:spPr>
          <a:xfrm>
            <a:off x="1261558" y="2063435"/>
            <a:ext cx="127500" cy="1545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17" name="Google Shape;4617;p118"/>
          <p:cNvSpPr/>
          <p:nvPr/>
        </p:nvSpPr>
        <p:spPr>
          <a:xfrm>
            <a:off x="1403994" y="206343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18" name="Google Shape;4618;p118"/>
          <p:cNvSpPr/>
          <p:nvPr/>
        </p:nvSpPr>
        <p:spPr>
          <a:xfrm>
            <a:off x="1546430" y="2063435"/>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19" name="Google Shape;4619;p118"/>
          <p:cNvSpPr/>
          <p:nvPr/>
        </p:nvSpPr>
        <p:spPr>
          <a:xfrm>
            <a:off x="1688866" y="2063430"/>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20" name="Google Shape;4620;p118"/>
          <p:cNvSpPr/>
          <p:nvPr/>
        </p:nvSpPr>
        <p:spPr>
          <a:xfrm>
            <a:off x="1831302" y="2063430"/>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21" name="Google Shape;4621;p118"/>
          <p:cNvSpPr/>
          <p:nvPr/>
        </p:nvSpPr>
        <p:spPr>
          <a:xfrm>
            <a:off x="1973738" y="2063430"/>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22" name="Google Shape;4622;p118"/>
          <p:cNvSpPr/>
          <p:nvPr/>
        </p:nvSpPr>
        <p:spPr>
          <a:xfrm>
            <a:off x="2116174" y="206342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23" name="Google Shape;4623;p118"/>
          <p:cNvSpPr/>
          <p:nvPr/>
        </p:nvSpPr>
        <p:spPr>
          <a:xfrm>
            <a:off x="834250" y="2241353"/>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24" name="Google Shape;4624;p118"/>
          <p:cNvSpPr/>
          <p:nvPr/>
        </p:nvSpPr>
        <p:spPr>
          <a:xfrm>
            <a:off x="976686" y="2241353"/>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25" name="Google Shape;4625;p118"/>
          <p:cNvSpPr/>
          <p:nvPr/>
        </p:nvSpPr>
        <p:spPr>
          <a:xfrm>
            <a:off x="1119122" y="2241348"/>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26" name="Google Shape;4626;p118"/>
          <p:cNvSpPr/>
          <p:nvPr/>
        </p:nvSpPr>
        <p:spPr>
          <a:xfrm>
            <a:off x="1261558" y="2241348"/>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27" name="Google Shape;4627;p118"/>
          <p:cNvSpPr/>
          <p:nvPr/>
        </p:nvSpPr>
        <p:spPr>
          <a:xfrm>
            <a:off x="1403994" y="2241348"/>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28" name="Google Shape;4628;p118"/>
          <p:cNvSpPr/>
          <p:nvPr/>
        </p:nvSpPr>
        <p:spPr>
          <a:xfrm>
            <a:off x="834250" y="2419267"/>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29" name="Google Shape;4629;p118"/>
          <p:cNvSpPr/>
          <p:nvPr/>
        </p:nvSpPr>
        <p:spPr>
          <a:xfrm>
            <a:off x="976686" y="2419267"/>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30" name="Google Shape;4630;p118"/>
          <p:cNvSpPr/>
          <p:nvPr/>
        </p:nvSpPr>
        <p:spPr>
          <a:xfrm>
            <a:off x="1119122" y="241926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31" name="Google Shape;4631;p118"/>
          <p:cNvSpPr/>
          <p:nvPr/>
        </p:nvSpPr>
        <p:spPr>
          <a:xfrm>
            <a:off x="1261558" y="2419262"/>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32" name="Google Shape;4632;p118"/>
          <p:cNvSpPr/>
          <p:nvPr/>
        </p:nvSpPr>
        <p:spPr>
          <a:xfrm>
            <a:off x="1403994" y="241926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33" name="Google Shape;4633;p118"/>
          <p:cNvSpPr/>
          <p:nvPr/>
        </p:nvSpPr>
        <p:spPr>
          <a:xfrm>
            <a:off x="1546430" y="241926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34" name="Google Shape;4634;p118"/>
          <p:cNvSpPr/>
          <p:nvPr/>
        </p:nvSpPr>
        <p:spPr>
          <a:xfrm>
            <a:off x="1688866" y="2419258"/>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35" name="Google Shape;4635;p118"/>
          <p:cNvSpPr/>
          <p:nvPr/>
        </p:nvSpPr>
        <p:spPr>
          <a:xfrm>
            <a:off x="1831302" y="2419258"/>
            <a:ext cx="127500" cy="1545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36" name="Google Shape;4636;p118"/>
          <p:cNvSpPr/>
          <p:nvPr/>
        </p:nvSpPr>
        <p:spPr>
          <a:xfrm>
            <a:off x="834250" y="2597180"/>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37" name="Google Shape;4637;p118"/>
          <p:cNvSpPr/>
          <p:nvPr/>
        </p:nvSpPr>
        <p:spPr>
          <a:xfrm>
            <a:off x="976686" y="2597180"/>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38" name="Google Shape;4638;p118"/>
          <p:cNvSpPr/>
          <p:nvPr/>
        </p:nvSpPr>
        <p:spPr>
          <a:xfrm>
            <a:off x="1119122" y="2597176"/>
            <a:ext cx="127500" cy="1545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39" name="Google Shape;4639;p118"/>
          <p:cNvSpPr/>
          <p:nvPr/>
        </p:nvSpPr>
        <p:spPr>
          <a:xfrm>
            <a:off x="1261558" y="259717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40" name="Google Shape;4640;p118"/>
          <p:cNvSpPr/>
          <p:nvPr/>
        </p:nvSpPr>
        <p:spPr>
          <a:xfrm>
            <a:off x="1403994" y="259717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41" name="Google Shape;4641;p118"/>
          <p:cNvSpPr/>
          <p:nvPr/>
        </p:nvSpPr>
        <p:spPr>
          <a:xfrm>
            <a:off x="1546430" y="2597176"/>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42" name="Google Shape;4642;p118"/>
          <p:cNvSpPr/>
          <p:nvPr/>
        </p:nvSpPr>
        <p:spPr>
          <a:xfrm>
            <a:off x="1688866" y="259717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43" name="Google Shape;4643;p118"/>
          <p:cNvSpPr/>
          <p:nvPr/>
        </p:nvSpPr>
        <p:spPr>
          <a:xfrm>
            <a:off x="1831302" y="2597171"/>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44" name="Google Shape;4644;p118"/>
          <p:cNvSpPr/>
          <p:nvPr/>
        </p:nvSpPr>
        <p:spPr>
          <a:xfrm>
            <a:off x="1973738" y="259717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45" name="Google Shape;4645;p118"/>
          <p:cNvSpPr/>
          <p:nvPr/>
        </p:nvSpPr>
        <p:spPr>
          <a:xfrm>
            <a:off x="2116174" y="2597167"/>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46" name="Google Shape;4646;p118"/>
          <p:cNvSpPr/>
          <p:nvPr/>
        </p:nvSpPr>
        <p:spPr>
          <a:xfrm>
            <a:off x="834250" y="1885489"/>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47" name="Google Shape;4647;p118"/>
          <p:cNvSpPr/>
          <p:nvPr/>
        </p:nvSpPr>
        <p:spPr>
          <a:xfrm>
            <a:off x="976686" y="1885489"/>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48" name="Google Shape;4648;p118"/>
          <p:cNvSpPr/>
          <p:nvPr/>
        </p:nvSpPr>
        <p:spPr>
          <a:xfrm>
            <a:off x="1119122" y="188548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49" name="Google Shape;4649;p118"/>
          <p:cNvSpPr/>
          <p:nvPr/>
        </p:nvSpPr>
        <p:spPr>
          <a:xfrm>
            <a:off x="1261558" y="1885485"/>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50" name="Google Shape;4650;p118"/>
          <p:cNvSpPr/>
          <p:nvPr/>
        </p:nvSpPr>
        <p:spPr>
          <a:xfrm>
            <a:off x="1403994" y="188548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51" name="Google Shape;4651;p118"/>
          <p:cNvSpPr/>
          <p:nvPr/>
        </p:nvSpPr>
        <p:spPr>
          <a:xfrm>
            <a:off x="1546430" y="1885485"/>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52" name="Google Shape;4652;p118"/>
          <p:cNvSpPr/>
          <p:nvPr/>
        </p:nvSpPr>
        <p:spPr>
          <a:xfrm>
            <a:off x="1688866" y="1885480"/>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53" name="Google Shape;4653;p118"/>
          <p:cNvSpPr/>
          <p:nvPr/>
        </p:nvSpPr>
        <p:spPr>
          <a:xfrm>
            <a:off x="1831302" y="1885480"/>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54" name="Google Shape;4654;p118"/>
          <p:cNvSpPr/>
          <p:nvPr/>
        </p:nvSpPr>
        <p:spPr>
          <a:xfrm>
            <a:off x="1973738" y="1885480"/>
            <a:ext cx="127500" cy="1545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55" name="Google Shape;4655;p118"/>
          <p:cNvSpPr/>
          <p:nvPr/>
        </p:nvSpPr>
        <p:spPr>
          <a:xfrm>
            <a:off x="2116174" y="188547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56" name="Google Shape;4656;p118"/>
          <p:cNvSpPr/>
          <p:nvPr/>
        </p:nvSpPr>
        <p:spPr>
          <a:xfrm>
            <a:off x="834250" y="1707555"/>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57" name="Google Shape;4657;p118"/>
          <p:cNvSpPr/>
          <p:nvPr/>
        </p:nvSpPr>
        <p:spPr>
          <a:xfrm>
            <a:off x="976686" y="170755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58" name="Google Shape;4658;p118"/>
          <p:cNvSpPr/>
          <p:nvPr/>
        </p:nvSpPr>
        <p:spPr>
          <a:xfrm>
            <a:off x="1119122" y="17075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59" name="Google Shape;4659;p118"/>
          <p:cNvSpPr/>
          <p:nvPr/>
        </p:nvSpPr>
        <p:spPr>
          <a:xfrm>
            <a:off x="1261558" y="17075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60" name="Google Shape;4660;p118"/>
          <p:cNvSpPr/>
          <p:nvPr/>
        </p:nvSpPr>
        <p:spPr>
          <a:xfrm>
            <a:off x="1403994" y="17075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61" name="Google Shape;4661;p118"/>
          <p:cNvSpPr/>
          <p:nvPr/>
        </p:nvSpPr>
        <p:spPr>
          <a:xfrm>
            <a:off x="1546430" y="17075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62" name="Google Shape;4662;p118"/>
          <p:cNvSpPr/>
          <p:nvPr/>
        </p:nvSpPr>
        <p:spPr>
          <a:xfrm>
            <a:off x="1688866" y="170754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63" name="Google Shape;4663;p118"/>
          <p:cNvSpPr/>
          <p:nvPr/>
        </p:nvSpPr>
        <p:spPr>
          <a:xfrm>
            <a:off x="1831302" y="1707546"/>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64" name="Google Shape;4664;p118"/>
          <p:cNvSpPr/>
          <p:nvPr/>
        </p:nvSpPr>
        <p:spPr>
          <a:xfrm>
            <a:off x="1973738" y="1707546"/>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65" name="Google Shape;4665;p118"/>
          <p:cNvSpPr/>
          <p:nvPr/>
        </p:nvSpPr>
        <p:spPr>
          <a:xfrm>
            <a:off x="2116174" y="170754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66" name="Google Shape;4666;p118"/>
          <p:cNvSpPr/>
          <p:nvPr/>
        </p:nvSpPr>
        <p:spPr>
          <a:xfrm>
            <a:off x="2258594" y="17075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67" name="Google Shape;4667;p118"/>
          <p:cNvSpPr/>
          <p:nvPr/>
        </p:nvSpPr>
        <p:spPr>
          <a:xfrm>
            <a:off x="2401030" y="1707551"/>
            <a:ext cx="127500" cy="1545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68" name="Google Shape;4668;p118"/>
          <p:cNvSpPr/>
          <p:nvPr/>
        </p:nvSpPr>
        <p:spPr>
          <a:xfrm>
            <a:off x="2543466" y="170754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69" name="Google Shape;4669;p118"/>
          <p:cNvSpPr/>
          <p:nvPr/>
        </p:nvSpPr>
        <p:spPr>
          <a:xfrm>
            <a:off x="2685902" y="1707546"/>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70" name="Google Shape;4670;p118"/>
          <p:cNvSpPr/>
          <p:nvPr/>
        </p:nvSpPr>
        <p:spPr>
          <a:xfrm>
            <a:off x="2828338" y="1707546"/>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71" name="Google Shape;4671;p118"/>
          <p:cNvSpPr/>
          <p:nvPr/>
        </p:nvSpPr>
        <p:spPr>
          <a:xfrm>
            <a:off x="2970774" y="170754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72" name="Google Shape;4672;p118"/>
          <p:cNvSpPr/>
          <p:nvPr/>
        </p:nvSpPr>
        <p:spPr>
          <a:xfrm>
            <a:off x="834250" y="1529589"/>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73" name="Google Shape;4673;p118"/>
          <p:cNvSpPr/>
          <p:nvPr/>
        </p:nvSpPr>
        <p:spPr>
          <a:xfrm>
            <a:off x="976686" y="1529589"/>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74" name="Google Shape;4674;p118"/>
          <p:cNvSpPr/>
          <p:nvPr/>
        </p:nvSpPr>
        <p:spPr>
          <a:xfrm>
            <a:off x="834250" y="3486739"/>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75" name="Google Shape;4675;p118"/>
          <p:cNvSpPr/>
          <p:nvPr/>
        </p:nvSpPr>
        <p:spPr>
          <a:xfrm>
            <a:off x="834250" y="4020539"/>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76" name="Google Shape;4676;p118"/>
          <p:cNvSpPr/>
          <p:nvPr/>
        </p:nvSpPr>
        <p:spPr>
          <a:xfrm>
            <a:off x="976686" y="4020539"/>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77" name="Google Shape;4677;p118"/>
          <p:cNvSpPr/>
          <p:nvPr/>
        </p:nvSpPr>
        <p:spPr>
          <a:xfrm>
            <a:off x="1119122" y="4020535"/>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78" name="Google Shape;4678;p118"/>
          <p:cNvSpPr/>
          <p:nvPr/>
        </p:nvSpPr>
        <p:spPr>
          <a:xfrm>
            <a:off x="1261558" y="4020535"/>
            <a:ext cx="127500" cy="1545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79" name="Google Shape;4679;p118"/>
          <p:cNvSpPr/>
          <p:nvPr/>
        </p:nvSpPr>
        <p:spPr>
          <a:xfrm>
            <a:off x="1403994" y="402053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80" name="Google Shape;4680;p118"/>
          <p:cNvSpPr/>
          <p:nvPr/>
        </p:nvSpPr>
        <p:spPr>
          <a:xfrm>
            <a:off x="1546430" y="4020535"/>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81" name="Google Shape;4681;p118"/>
          <p:cNvSpPr/>
          <p:nvPr/>
        </p:nvSpPr>
        <p:spPr>
          <a:xfrm>
            <a:off x="1688866" y="4020530"/>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82" name="Google Shape;4682;p118"/>
          <p:cNvSpPr/>
          <p:nvPr/>
        </p:nvSpPr>
        <p:spPr>
          <a:xfrm>
            <a:off x="1831302" y="4020530"/>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83" name="Google Shape;4683;p118"/>
          <p:cNvSpPr/>
          <p:nvPr/>
        </p:nvSpPr>
        <p:spPr>
          <a:xfrm>
            <a:off x="1973738" y="4020530"/>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84" name="Google Shape;4684;p118"/>
          <p:cNvSpPr/>
          <p:nvPr/>
        </p:nvSpPr>
        <p:spPr>
          <a:xfrm>
            <a:off x="2116174" y="402052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85" name="Google Shape;4685;p118"/>
          <p:cNvSpPr/>
          <p:nvPr/>
        </p:nvSpPr>
        <p:spPr>
          <a:xfrm>
            <a:off x="834250" y="3842589"/>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86" name="Google Shape;4686;p118"/>
          <p:cNvSpPr/>
          <p:nvPr/>
        </p:nvSpPr>
        <p:spPr>
          <a:xfrm>
            <a:off x="976686" y="3842589"/>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87" name="Google Shape;4687;p118"/>
          <p:cNvSpPr/>
          <p:nvPr/>
        </p:nvSpPr>
        <p:spPr>
          <a:xfrm>
            <a:off x="1119122" y="384258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88" name="Google Shape;4688;p118"/>
          <p:cNvSpPr/>
          <p:nvPr/>
        </p:nvSpPr>
        <p:spPr>
          <a:xfrm>
            <a:off x="1261558" y="3842585"/>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89" name="Google Shape;4689;p118"/>
          <p:cNvSpPr/>
          <p:nvPr/>
        </p:nvSpPr>
        <p:spPr>
          <a:xfrm>
            <a:off x="1403994" y="384258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90" name="Google Shape;4690;p118"/>
          <p:cNvSpPr/>
          <p:nvPr/>
        </p:nvSpPr>
        <p:spPr>
          <a:xfrm>
            <a:off x="1546430" y="3842585"/>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91" name="Google Shape;4691;p118"/>
          <p:cNvSpPr/>
          <p:nvPr/>
        </p:nvSpPr>
        <p:spPr>
          <a:xfrm>
            <a:off x="1688866" y="3842580"/>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92" name="Google Shape;4692;p118"/>
          <p:cNvSpPr/>
          <p:nvPr/>
        </p:nvSpPr>
        <p:spPr>
          <a:xfrm>
            <a:off x="1831302" y="3842580"/>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93" name="Google Shape;4693;p118"/>
          <p:cNvSpPr/>
          <p:nvPr/>
        </p:nvSpPr>
        <p:spPr>
          <a:xfrm>
            <a:off x="1973738" y="3842580"/>
            <a:ext cx="127500" cy="1545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94" name="Google Shape;4694;p118"/>
          <p:cNvSpPr/>
          <p:nvPr/>
        </p:nvSpPr>
        <p:spPr>
          <a:xfrm>
            <a:off x="2116174" y="384257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95" name="Google Shape;4695;p118"/>
          <p:cNvSpPr/>
          <p:nvPr/>
        </p:nvSpPr>
        <p:spPr>
          <a:xfrm>
            <a:off x="834250" y="3664655"/>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96" name="Google Shape;4696;p118"/>
          <p:cNvSpPr/>
          <p:nvPr/>
        </p:nvSpPr>
        <p:spPr>
          <a:xfrm>
            <a:off x="976686" y="366465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97" name="Google Shape;4697;p118"/>
          <p:cNvSpPr/>
          <p:nvPr/>
        </p:nvSpPr>
        <p:spPr>
          <a:xfrm>
            <a:off x="1119122" y="36646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98" name="Google Shape;4698;p118"/>
          <p:cNvSpPr/>
          <p:nvPr/>
        </p:nvSpPr>
        <p:spPr>
          <a:xfrm>
            <a:off x="1261558" y="36646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99" name="Google Shape;4699;p118"/>
          <p:cNvSpPr/>
          <p:nvPr/>
        </p:nvSpPr>
        <p:spPr>
          <a:xfrm>
            <a:off x="1403994" y="36646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00" name="Google Shape;4700;p118"/>
          <p:cNvSpPr/>
          <p:nvPr/>
        </p:nvSpPr>
        <p:spPr>
          <a:xfrm>
            <a:off x="1546430" y="36646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01" name="Google Shape;4701;p118"/>
          <p:cNvSpPr/>
          <p:nvPr/>
        </p:nvSpPr>
        <p:spPr>
          <a:xfrm>
            <a:off x="1688866" y="366464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02" name="Google Shape;4702;p118"/>
          <p:cNvSpPr/>
          <p:nvPr/>
        </p:nvSpPr>
        <p:spPr>
          <a:xfrm>
            <a:off x="1831302" y="3664646"/>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03" name="Google Shape;4703;p118"/>
          <p:cNvSpPr/>
          <p:nvPr/>
        </p:nvSpPr>
        <p:spPr>
          <a:xfrm>
            <a:off x="1973738" y="3664646"/>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04" name="Google Shape;4704;p118"/>
          <p:cNvSpPr/>
          <p:nvPr/>
        </p:nvSpPr>
        <p:spPr>
          <a:xfrm>
            <a:off x="2116174" y="366464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05" name="Google Shape;4705;p118"/>
          <p:cNvSpPr/>
          <p:nvPr/>
        </p:nvSpPr>
        <p:spPr>
          <a:xfrm>
            <a:off x="2258594" y="36646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06" name="Google Shape;4706;p118"/>
          <p:cNvSpPr/>
          <p:nvPr/>
        </p:nvSpPr>
        <p:spPr>
          <a:xfrm>
            <a:off x="2401030" y="3664651"/>
            <a:ext cx="127500" cy="1545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07" name="Google Shape;4707;p118"/>
          <p:cNvSpPr/>
          <p:nvPr/>
        </p:nvSpPr>
        <p:spPr>
          <a:xfrm>
            <a:off x="2543466" y="366464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08" name="Google Shape;4708;p118"/>
          <p:cNvSpPr/>
          <p:nvPr/>
        </p:nvSpPr>
        <p:spPr>
          <a:xfrm>
            <a:off x="2685902" y="3664646"/>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09" name="Google Shape;4709;p118"/>
          <p:cNvSpPr/>
          <p:nvPr/>
        </p:nvSpPr>
        <p:spPr>
          <a:xfrm>
            <a:off x="2828338" y="3664646"/>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10" name="Google Shape;4710;p118"/>
          <p:cNvSpPr/>
          <p:nvPr/>
        </p:nvSpPr>
        <p:spPr>
          <a:xfrm>
            <a:off x="2970774" y="366464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11" name="Google Shape;4711;p118"/>
          <p:cNvSpPr/>
          <p:nvPr/>
        </p:nvSpPr>
        <p:spPr>
          <a:xfrm>
            <a:off x="3524650" y="2018975"/>
            <a:ext cx="127500" cy="1873200"/>
          </a:xfrm>
          <a:prstGeom prst="downArrow">
            <a:avLst>
              <a:gd fmla="val 50000" name="adj1"/>
              <a:gd fmla="val 50000" name="adj2"/>
            </a:avLst>
          </a:prstGeom>
          <a:solidFill>
            <a:srgbClr val="CC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2" name="Google Shape;4712;p1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713" name="Google Shape;4713;p118"/>
          <p:cNvSpPr txBox="1"/>
          <p:nvPr>
            <p:ph idx="2" type="body"/>
          </p:nvPr>
        </p:nvSpPr>
        <p:spPr>
          <a:xfrm>
            <a:off x="4057125" y="1461425"/>
            <a:ext cx="4908900" cy="151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900"/>
              <a:t>Scale </a:t>
            </a:r>
            <a:r>
              <a:rPr lang="en" sz="1900"/>
              <a:t>is huge</a:t>
            </a:r>
            <a:endParaRPr sz="1900"/>
          </a:p>
          <a:p>
            <a:pPr indent="0" lvl="0" marL="0" rtl="0" algn="l">
              <a:spcBef>
                <a:spcPts val="1600"/>
              </a:spcBef>
              <a:spcAft>
                <a:spcPts val="0"/>
              </a:spcAft>
              <a:buNone/>
            </a:pPr>
            <a:r>
              <a:t/>
            </a:r>
            <a:endParaRPr sz="1900"/>
          </a:p>
          <a:p>
            <a:pPr indent="0" lvl="0" marL="0" rtl="0" algn="l">
              <a:spcBef>
                <a:spcPts val="1600"/>
              </a:spcBef>
              <a:spcAft>
                <a:spcPts val="1600"/>
              </a:spcAft>
              <a:buNone/>
            </a:pPr>
            <a:r>
              <a:t/>
            </a:r>
            <a:endParaRPr sz="1900"/>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7" name="Shape 4717"/>
        <p:cNvGrpSpPr/>
        <p:nvPr/>
      </p:nvGrpSpPr>
      <p:grpSpPr>
        <a:xfrm>
          <a:off x="0" y="0"/>
          <a:ext cx="0" cy="0"/>
          <a:chOff x="0" y="0"/>
          <a:chExt cx="0" cy="0"/>
        </a:xfrm>
      </p:grpSpPr>
      <p:sp>
        <p:nvSpPr>
          <p:cNvPr id="4718" name="Google Shape;4718;p1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a:t>Real-world</a:t>
            </a:r>
            <a:r>
              <a:rPr lang="en"/>
              <a:t> Clickstream Data</a:t>
            </a:r>
            <a:endParaRPr/>
          </a:p>
        </p:txBody>
      </p:sp>
      <p:sp>
        <p:nvSpPr>
          <p:cNvPr id="4719" name="Google Shape;4719;p119"/>
          <p:cNvSpPr/>
          <p:nvPr/>
        </p:nvSpPr>
        <p:spPr>
          <a:xfrm>
            <a:off x="787250" y="1461425"/>
            <a:ext cx="2500500" cy="29364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0" name="Google Shape;4720;p119"/>
          <p:cNvSpPr/>
          <p:nvPr/>
        </p:nvSpPr>
        <p:spPr>
          <a:xfrm>
            <a:off x="834250" y="2775114"/>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21" name="Google Shape;4721;p119"/>
          <p:cNvSpPr/>
          <p:nvPr/>
        </p:nvSpPr>
        <p:spPr>
          <a:xfrm>
            <a:off x="976686" y="2775114"/>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22" name="Google Shape;4722;p119"/>
          <p:cNvSpPr/>
          <p:nvPr/>
        </p:nvSpPr>
        <p:spPr>
          <a:xfrm>
            <a:off x="1119122" y="2775110"/>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23" name="Google Shape;4723;p119"/>
          <p:cNvSpPr/>
          <p:nvPr/>
        </p:nvSpPr>
        <p:spPr>
          <a:xfrm>
            <a:off x="1261558" y="2775110"/>
            <a:ext cx="127500" cy="1545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24" name="Google Shape;4724;p119"/>
          <p:cNvSpPr/>
          <p:nvPr/>
        </p:nvSpPr>
        <p:spPr>
          <a:xfrm>
            <a:off x="1403994" y="2775110"/>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25" name="Google Shape;4725;p119"/>
          <p:cNvSpPr/>
          <p:nvPr/>
        </p:nvSpPr>
        <p:spPr>
          <a:xfrm>
            <a:off x="1546430" y="2775110"/>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26" name="Google Shape;4726;p119"/>
          <p:cNvSpPr/>
          <p:nvPr/>
        </p:nvSpPr>
        <p:spPr>
          <a:xfrm>
            <a:off x="1688866" y="277510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27" name="Google Shape;4727;p119"/>
          <p:cNvSpPr/>
          <p:nvPr/>
        </p:nvSpPr>
        <p:spPr>
          <a:xfrm>
            <a:off x="1831302" y="2775105"/>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28" name="Google Shape;4728;p119"/>
          <p:cNvSpPr/>
          <p:nvPr/>
        </p:nvSpPr>
        <p:spPr>
          <a:xfrm>
            <a:off x="1973738" y="2775105"/>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29" name="Google Shape;4729;p119"/>
          <p:cNvSpPr/>
          <p:nvPr/>
        </p:nvSpPr>
        <p:spPr>
          <a:xfrm>
            <a:off x="2116174" y="277510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30" name="Google Shape;4730;p119"/>
          <p:cNvSpPr/>
          <p:nvPr/>
        </p:nvSpPr>
        <p:spPr>
          <a:xfrm>
            <a:off x="834250" y="2953028"/>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31" name="Google Shape;4731;p119"/>
          <p:cNvSpPr/>
          <p:nvPr/>
        </p:nvSpPr>
        <p:spPr>
          <a:xfrm>
            <a:off x="976686" y="2953028"/>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32" name="Google Shape;4732;p119"/>
          <p:cNvSpPr/>
          <p:nvPr/>
        </p:nvSpPr>
        <p:spPr>
          <a:xfrm>
            <a:off x="1119122" y="2953023"/>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33" name="Google Shape;4733;p119"/>
          <p:cNvSpPr/>
          <p:nvPr/>
        </p:nvSpPr>
        <p:spPr>
          <a:xfrm>
            <a:off x="1261558" y="2953023"/>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34" name="Google Shape;4734;p119"/>
          <p:cNvSpPr/>
          <p:nvPr/>
        </p:nvSpPr>
        <p:spPr>
          <a:xfrm>
            <a:off x="1403994" y="2953023"/>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35" name="Google Shape;4735;p119"/>
          <p:cNvSpPr/>
          <p:nvPr/>
        </p:nvSpPr>
        <p:spPr>
          <a:xfrm>
            <a:off x="834250" y="3130942"/>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36" name="Google Shape;4736;p119"/>
          <p:cNvSpPr/>
          <p:nvPr/>
        </p:nvSpPr>
        <p:spPr>
          <a:xfrm>
            <a:off x="976686" y="3130942"/>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37" name="Google Shape;4737;p119"/>
          <p:cNvSpPr/>
          <p:nvPr/>
        </p:nvSpPr>
        <p:spPr>
          <a:xfrm>
            <a:off x="1119122" y="3130937"/>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38" name="Google Shape;4738;p119"/>
          <p:cNvSpPr/>
          <p:nvPr/>
        </p:nvSpPr>
        <p:spPr>
          <a:xfrm>
            <a:off x="1261558" y="3130937"/>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39" name="Google Shape;4739;p119"/>
          <p:cNvSpPr/>
          <p:nvPr/>
        </p:nvSpPr>
        <p:spPr>
          <a:xfrm>
            <a:off x="1403994" y="3130937"/>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40" name="Google Shape;4740;p119"/>
          <p:cNvSpPr/>
          <p:nvPr/>
        </p:nvSpPr>
        <p:spPr>
          <a:xfrm>
            <a:off x="1546430" y="3130937"/>
            <a:ext cx="127500" cy="1545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41" name="Google Shape;4741;p119"/>
          <p:cNvSpPr/>
          <p:nvPr/>
        </p:nvSpPr>
        <p:spPr>
          <a:xfrm>
            <a:off x="1688866" y="3130933"/>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42" name="Google Shape;4742;p119"/>
          <p:cNvSpPr/>
          <p:nvPr/>
        </p:nvSpPr>
        <p:spPr>
          <a:xfrm>
            <a:off x="834250" y="3308855"/>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43" name="Google Shape;4743;p119"/>
          <p:cNvSpPr/>
          <p:nvPr/>
        </p:nvSpPr>
        <p:spPr>
          <a:xfrm>
            <a:off x="976686" y="330885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44" name="Google Shape;4744;p119"/>
          <p:cNvSpPr/>
          <p:nvPr/>
        </p:nvSpPr>
        <p:spPr>
          <a:xfrm>
            <a:off x="1119122" y="33088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45" name="Google Shape;4745;p119"/>
          <p:cNvSpPr/>
          <p:nvPr/>
        </p:nvSpPr>
        <p:spPr>
          <a:xfrm>
            <a:off x="1261558" y="3308851"/>
            <a:ext cx="127500" cy="1545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46" name="Google Shape;4746;p119"/>
          <p:cNvSpPr/>
          <p:nvPr/>
        </p:nvSpPr>
        <p:spPr>
          <a:xfrm>
            <a:off x="1403994" y="33088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47" name="Google Shape;4747;p119"/>
          <p:cNvSpPr/>
          <p:nvPr/>
        </p:nvSpPr>
        <p:spPr>
          <a:xfrm>
            <a:off x="1546430" y="3308851"/>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48" name="Google Shape;4748;p119"/>
          <p:cNvSpPr/>
          <p:nvPr/>
        </p:nvSpPr>
        <p:spPr>
          <a:xfrm>
            <a:off x="1688866" y="330884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49" name="Google Shape;4749;p119"/>
          <p:cNvSpPr/>
          <p:nvPr/>
        </p:nvSpPr>
        <p:spPr>
          <a:xfrm>
            <a:off x="1831302" y="3308846"/>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50" name="Google Shape;4750;p119"/>
          <p:cNvSpPr/>
          <p:nvPr/>
        </p:nvSpPr>
        <p:spPr>
          <a:xfrm>
            <a:off x="1973738" y="3308846"/>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51" name="Google Shape;4751;p119"/>
          <p:cNvSpPr/>
          <p:nvPr/>
        </p:nvSpPr>
        <p:spPr>
          <a:xfrm>
            <a:off x="2116174" y="330884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4752" name="Google Shape;4752;p119"/>
          <p:cNvGrpSpPr/>
          <p:nvPr/>
        </p:nvGrpSpPr>
        <p:grpSpPr>
          <a:xfrm>
            <a:off x="834250" y="4253648"/>
            <a:ext cx="234765" cy="45900"/>
            <a:chOff x="834250" y="3304948"/>
            <a:chExt cx="234765" cy="45900"/>
          </a:xfrm>
        </p:grpSpPr>
        <p:sp>
          <p:nvSpPr>
            <p:cNvPr id="4753" name="Google Shape;4753;p119"/>
            <p:cNvSpPr/>
            <p:nvPr/>
          </p:nvSpPr>
          <p:spPr>
            <a:xfrm>
              <a:off x="834250" y="3304948"/>
              <a:ext cx="44700" cy="459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4" name="Google Shape;4754;p119"/>
            <p:cNvSpPr/>
            <p:nvPr/>
          </p:nvSpPr>
          <p:spPr>
            <a:xfrm>
              <a:off x="929282" y="3304948"/>
              <a:ext cx="44700" cy="459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5" name="Google Shape;4755;p119"/>
            <p:cNvSpPr/>
            <p:nvPr/>
          </p:nvSpPr>
          <p:spPr>
            <a:xfrm>
              <a:off x="1024315" y="3304948"/>
              <a:ext cx="44700" cy="459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56" name="Google Shape;4756;p119"/>
          <p:cNvSpPr txBox="1"/>
          <p:nvPr/>
        </p:nvSpPr>
        <p:spPr>
          <a:xfrm>
            <a:off x="787250" y="1183800"/>
            <a:ext cx="2500500" cy="26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Segment</a:t>
            </a:r>
            <a:endParaRPr/>
          </a:p>
        </p:txBody>
      </p:sp>
      <p:sp>
        <p:nvSpPr>
          <p:cNvPr id="4757" name="Google Shape;4757;p119"/>
          <p:cNvSpPr/>
          <p:nvPr/>
        </p:nvSpPr>
        <p:spPr>
          <a:xfrm>
            <a:off x="834250" y="2063439"/>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58" name="Google Shape;4758;p119"/>
          <p:cNvSpPr/>
          <p:nvPr/>
        </p:nvSpPr>
        <p:spPr>
          <a:xfrm>
            <a:off x="976686" y="2063439"/>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59" name="Google Shape;4759;p119"/>
          <p:cNvSpPr/>
          <p:nvPr/>
        </p:nvSpPr>
        <p:spPr>
          <a:xfrm>
            <a:off x="1119122" y="2063435"/>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60" name="Google Shape;4760;p119"/>
          <p:cNvSpPr/>
          <p:nvPr/>
        </p:nvSpPr>
        <p:spPr>
          <a:xfrm>
            <a:off x="1261558" y="2063435"/>
            <a:ext cx="127500" cy="1545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61" name="Google Shape;4761;p119"/>
          <p:cNvSpPr/>
          <p:nvPr/>
        </p:nvSpPr>
        <p:spPr>
          <a:xfrm>
            <a:off x="1403994" y="206343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62" name="Google Shape;4762;p119"/>
          <p:cNvSpPr/>
          <p:nvPr/>
        </p:nvSpPr>
        <p:spPr>
          <a:xfrm>
            <a:off x="1546430" y="2063435"/>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63" name="Google Shape;4763;p119"/>
          <p:cNvSpPr/>
          <p:nvPr/>
        </p:nvSpPr>
        <p:spPr>
          <a:xfrm>
            <a:off x="1688866" y="2063430"/>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64" name="Google Shape;4764;p119"/>
          <p:cNvSpPr/>
          <p:nvPr/>
        </p:nvSpPr>
        <p:spPr>
          <a:xfrm>
            <a:off x="1831302" y="2063430"/>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65" name="Google Shape;4765;p119"/>
          <p:cNvSpPr/>
          <p:nvPr/>
        </p:nvSpPr>
        <p:spPr>
          <a:xfrm>
            <a:off x="1973738" y="2063430"/>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66" name="Google Shape;4766;p119"/>
          <p:cNvSpPr/>
          <p:nvPr/>
        </p:nvSpPr>
        <p:spPr>
          <a:xfrm>
            <a:off x="2116174" y="206342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67" name="Google Shape;4767;p119"/>
          <p:cNvSpPr/>
          <p:nvPr/>
        </p:nvSpPr>
        <p:spPr>
          <a:xfrm>
            <a:off x="834250" y="2241353"/>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68" name="Google Shape;4768;p119"/>
          <p:cNvSpPr/>
          <p:nvPr/>
        </p:nvSpPr>
        <p:spPr>
          <a:xfrm>
            <a:off x="976686" y="2241353"/>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69" name="Google Shape;4769;p119"/>
          <p:cNvSpPr/>
          <p:nvPr/>
        </p:nvSpPr>
        <p:spPr>
          <a:xfrm>
            <a:off x="1119122" y="2241348"/>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70" name="Google Shape;4770;p119"/>
          <p:cNvSpPr/>
          <p:nvPr/>
        </p:nvSpPr>
        <p:spPr>
          <a:xfrm>
            <a:off x="1261558" y="2241348"/>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71" name="Google Shape;4771;p119"/>
          <p:cNvSpPr/>
          <p:nvPr/>
        </p:nvSpPr>
        <p:spPr>
          <a:xfrm>
            <a:off x="1403994" y="2241348"/>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72" name="Google Shape;4772;p119"/>
          <p:cNvSpPr/>
          <p:nvPr/>
        </p:nvSpPr>
        <p:spPr>
          <a:xfrm>
            <a:off x="834250" y="2419267"/>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73" name="Google Shape;4773;p119"/>
          <p:cNvSpPr/>
          <p:nvPr/>
        </p:nvSpPr>
        <p:spPr>
          <a:xfrm>
            <a:off x="976686" y="2419267"/>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74" name="Google Shape;4774;p119"/>
          <p:cNvSpPr/>
          <p:nvPr/>
        </p:nvSpPr>
        <p:spPr>
          <a:xfrm>
            <a:off x="1119122" y="241926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75" name="Google Shape;4775;p119"/>
          <p:cNvSpPr/>
          <p:nvPr/>
        </p:nvSpPr>
        <p:spPr>
          <a:xfrm>
            <a:off x="1261558" y="2419262"/>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76" name="Google Shape;4776;p119"/>
          <p:cNvSpPr/>
          <p:nvPr/>
        </p:nvSpPr>
        <p:spPr>
          <a:xfrm>
            <a:off x="1403994" y="241926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77" name="Google Shape;4777;p119"/>
          <p:cNvSpPr/>
          <p:nvPr/>
        </p:nvSpPr>
        <p:spPr>
          <a:xfrm>
            <a:off x="1546430" y="241926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78" name="Google Shape;4778;p119"/>
          <p:cNvSpPr/>
          <p:nvPr/>
        </p:nvSpPr>
        <p:spPr>
          <a:xfrm>
            <a:off x="1688866" y="2419258"/>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79" name="Google Shape;4779;p119"/>
          <p:cNvSpPr/>
          <p:nvPr/>
        </p:nvSpPr>
        <p:spPr>
          <a:xfrm>
            <a:off x="1831302" y="2419258"/>
            <a:ext cx="127500" cy="1545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80" name="Google Shape;4780;p119"/>
          <p:cNvSpPr/>
          <p:nvPr/>
        </p:nvSpPr>
        <p:spPr>
          <a:xfrm>
            <a:off x="834250" y="2597180"/>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81" name="Google Shape;4781;p119"/>
          <p:cNvSpPr/>
          <p:nvPr/>
        </p:nvSpPr>
        <p:spPr>
          <a:xfrm>
            <a:off x="976686" y="2597180"/>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82" name="Google Shape;4782;p119"/>
          <p:cNvSpPr/>
          <p:nvPr/>
        </p:nvSpPr>
        <p:spPr>
          <a:xfrm>
            <a:off x="1119122" y="2597176"/>
            <a:ext cx="127500" cy="1545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83" name="Google Shape;4783;p119"/>
          <p:cNvSpPr/>
          <p:nvPr/>
        </p:nvSpPr>
        <p:spPr>
          <a:xfrm>
            <a:off x="1261558" y="259717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84" name="Google Shape;4784;p119"/>
          <p:cNvSpPr/>
          <p:nvPr/>
        </p:nvSpPr>
        <p:spPr>
          <a:xfrm>
            <a:off x="1403994" y="259717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85" name="Google Shape;4785;p119"/>
          <p:cNvSpPr/>
          <p:nvPr/>
        </p:nvSpPr>
        <p:spPr>
          <a:xfrm>
            <a:off x="1546430" y="2597176"/>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86" name="Google Shape;4786;p119"/>
          <p:cNvSpPr/>
          <p:nvPr/>
        </p:nvSpPr>
        <p:spPr>
          <a:xfrm>
            <a:off x="1688866" y="259717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87" name="Google Shape;4787;p119"/>
          <p:cNvSpPr/>
          <p:nvPr/>
        </p:nvSpPr>
        <p:spPr>
          <a:xfrm>
            <a:off x="1831302" y="2597171"/>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88" name="Google Shape;4788;p119"/>
          <p:cNvSpPr/>
          <p:nvPr/>
        </p:nvSpPr>
        <p:spPr>
          <a:xfrm>
            <a:off x="1973738" y="259717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89" name="Google Shape;4789;p119"/>
          <p:cNvSpPr/>
          <p:nvPr/>
        </p:nvSpPr>
        <p:spPr>
          <a:xfrm>
            <a:off x="2116174" y="2597167"/>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90" name="Google Shape;4790;p119"/>
          <p:cNvSpPr/>
          <p:nvPr/>
        </p:nvSpPr>
        <p:spPr>
          <a:xfrm>
            <a:off x="834250" y="1885489"/>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91" name="Google Shape;4791;p119"/>
          <p:cNvSpPr/>
          <p:nvPr/>
        </p:nvSpPr>
        <p:spPr>
          <a:xfrm>
            <a:off x="976686" y="1885489"/>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92" name="Google Shape;4792;p119"/>
          <p:cNvSpPr/>
          <p:nvPr/>
        </p:nvSpPr>
        <p:spPr>
          <a:xfrm>
            <a:off x="1119122" y="188548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93" name="Google Shape;4793;p119"/>
          <p:cNvSpPr/>
          <p:nvPr/>
        </p:nvSpPr>
        <p:spPr>
          <a:xfrm>
            <a:off x="1261558" y="1885485"/>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94" name="Google Shape;4794;p119"/>
          <p:cNvSpPr/>
          <p:nvPr/>
        </p:nvSpPr>
        <p:spPr>
          <a:xfrm>
            <a:off x="1403994" y="188548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95" name="Google Shape;4795;p119"/>
          <p:cNvSpPr/>
          <p:nvPr/>
        </p:nvSpPr>
        <p:spPr>
          <a:xfrm>
            <a:off x="1546430" y="1885485"/>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96" name="Google Shape;4796;p119"/>
          <p:cNvSpPr/>
          <p:nvPr/>
        </p:nvSpPr>
        <p:spPr>
          <a:xfrm>
            <a:off x="1688866" y="1885480"/>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97" name="Google Shape;4797;p119"/>
          <p:cNvSpPr/>
          <p:nvPr/>
        </p:nvSpPr>
        <p:spPr>
          <a:xfrm>
            <a:off x="1831302" y="1885480"/>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98" name="Google Shape;4798;p119"/>
          <p:cNvSpPr/>
          <p:nvPr/>
        </p:nvSpPr>
        <p:spPr>
          <a:xfrm>
            <a:off x="1973738" y="1885480"/>
            <a:ext cx="127500" cy="1545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99" name="Google Shape;4799;p119"/>
          <p:cNvSpPr/>
          <p:nvPr/>
        </p:nvSpPr>
        <p:spPr>
          <a:xfrm>
            <a:off x="2116174" y="188547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00" name="Google Shape;4800;p119"/>
          <p:cNvSpPr/>
          <p:nvPr/>
        </p:nvSpPr>
        <p:spPr>
          <a:xfrm>
            <a:off x="834250" y="1707555"/>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01" name="Google Shape;4801;p119"/>
          <p:cNvSpPr/>
          <p:nvPr/>
        </p:nvSpPr>
        <p:spPr>
          <a:xfrm>
            <a:off x="976686" y="170755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02" name="Google Shape;4802;p119"/>
          <p:cNvSpPr/>
          <p:nvPr/>
        </p:nvSpPr>
        <p:spPr>
          <a:xfrm>
            <a:off x="1119122" y="17075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03" name="Google Shape;4803;p119"/>
          <p:cNvSpPr/>
          <p:nvPr/>
        </p:nvSpPr>
        <p:spPr>
          <a:xfrm>
            <a:off x="1261558" y="17075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04" name="Google Shape;4804;p119"/>
          <p:cNvSpPr/>
          <p:nvPr/>
        </p:nvSpPr>
        <p:spPr>
          <a:xfrm>
            <a:off x="1403994" y="17075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05" name="Google Shape;4805;p119"/>
          <p:cNvSpPr/>
          <p:nvPr/>
        </p:nvSpPr>
        <p:spPr>
          <a:xfrm>
            <a:off x="1546430" y="17075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06" name="Google Shape;4806;p119"/>
          <p:cNvSpPr/>
          <p:nvPr/>
        </p:nvSpPr>
        <p:spPr>
          <a:xfrm>
            <a:off x="1688866" y="170754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07" name="Google Shape;4807;p119"/>
          <p:cNvSpPr/>
          <p:nvPr/>
        </p:nvSpPr>
        <p:spPr>
          <a:xfrm>
            <a:off x="1831302" y="1707546"/>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08" name="Google Shape;4808;p119"/>
          <p:cNvSpPr/>
          <p:nvPr/>
        </p:nvSpPr>
        <p:spPr>
          <a:xfrm>
            <a:off x="1973738" y="1707546"/>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09" name="Google Shape;4809;p119"/>
          <p:cNvSpPr/>
          <p:nvPr/>
        </p:nvSpPr>
        <p:spPr>
          <a:xfrm>
            <a:off x="2116174" y="170754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10" name="Google Shape;4810;p119"/>
          <p:cNvSpPr/>
          <p:nvPr/>
        </p:nvSpPr>
        <p:spPr>
          <a:xfrm>
            <a:off x="2258594" y="17075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11" name="Google Shape;4811;p119"/>
          <p:cNvSpPr/>
          <p:nvPr/>
        </p:nvSpPr>
        <p:spPr>
          <a:xfrm>
            <a:off x="2401030" y="1707551"/>
            <a:ext cx="127500" cy="1545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12" name="Google Shape;4812;p119"/>
          <p:cNvSpPr/>
          <p:nvPr/>
        </p:nvSpPr>
        <p:spPr>
          <a:xfrm>
            <a:off x="2543466" y="170754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13" name="Google Shape;4813;p119"/>
          <p:cNvSpPr/>
          <p:nvPr/>
        </p:nvSpPr>
        <p:spPr>
          <a:xfrm>
            <a:off x="2685902" y="1707546"/>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14" name="Google Shape;4814;p119"/>
          <p:cNvSpPr/>
          <p:nvPr/>
        </p:nvSpPr>
        <p:spPr>
          <a:xfrm>
            <a:off x="2828338" y="1707546"/>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15" name="Google Shape;4815;p119"/>
          <p:cNvSpPr/>
          <p:nvPr/>
        </p:nvSpPr>
        <p:spPr>
          <a:xfrm>
            <a:off x="2970774" y="170754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16" name="Google Shape;4816;p119"/>
          <p:cNvSpPr/>
          <p:nvPr/>
        </p:nvSpPr>
        <p:spPr>
          <a:xfrm>
            <a:off x="834250" y="1529589"/>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17" name="Google Shape;4817;p119"/>
          <p:cNvSpPr/>
          <p:nvPr/>
        </p:nvSpPr>
        <p:spPr>
          <a:xfrm>
            <a:off x="976686" y="1529589"/>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18" name="Google Shape;4818;p119"/>
          <p:cNvSpPr/>
          <p:nvPr/>
        </p:nvSpPr>
        <p:spPr>
          <a:xfrm>
            <a:off x="834250" y="3486739"/>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19" name="Google Shape;4819;p119"/>
          <p:cNvSpPr/>
          <p:nvPr/>
        </p:nvSpPr>
        <p:spPr>
          <a:xfrm>
            <a:off x="834250" y="4020539"/>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20" name="Google Shape;4820;p119"/>
          <p:cNvSpPr/>
          <p:nvPr/>
        </p:nvSpPr>
        <p:spPr>
          <a:xfrm>
            <a:off x="976686" y="4020539"/>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21" name="Google Shape;4821;p119"/>
          <p:cNvSpPr/>
          <p:nvPr/>
        </p:nvSpPr>
        <p:spPr>
          <a:xfrm>
            <a:off x="1119122" y="4020535"/>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22" name="Google Shape;4822;p119"/>
          <p:cNvSpPr/>
          <p:nvPr/>
        </p:nvSpPr>
        <p:spPr>
          <a:xfrm>
            <a:off x="1261558" y="4020535"/>
            <a:ext cx="127500" cy="1545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23" name="Google Shape;4823;p119"/>
          <p:cNvSpPr/>
          <p:nvPr/>
        </p:nvSpPr>
        <p:spPr>
          <a:xfrm>
            <a:off x="1403994" y="402053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24" name="Google Shape;4824;p119"/>
          <p:cNvSpPr/>
          <p:nvPr/>
        </p:nvSpPr>
        <p:spPr>
          <a:xfrm>
            <a:off x="1546430" y="4020535"/>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25" name="Google Shape;4825;p119"/>
          <p:cNvSpPr/>
          <p:nvPr/>
        </p:nvSpPr>
        <p:spPr>
          <a:xfrm>
            <a:off x="1688866" y="4020530"/>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26" name="Google Shape;4826;p119"/>
          <p:cNvSpPr/>
          <p:nvPr/>
        </p:nvSpPr>
        <p:spPr>
          <a:xfrm>
            <a:off x="1831302" y="4020530"/>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27" name="Google Shape;4827;p119"/>
          <p:cNvSpPr/>
          <p:nvPr/>
        </p:nvSpPr>
        <p:spPr>
          <a:xfrm>
            <a:off x="1973738" y="4020530"/>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28" name="Google Shape;4828;p119"/>
          <p:cNvSpPr/>
          <p:nvPr/>
        </p:nvSpPr>
        <p:spPr>
          <a:xfrm>
            <a:off x="2116174" y="402052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29" name="Google Shape;4829;p119"/>
          <p:cNvSpPr/>
          <p:nvPr/>
        </p:nvSpPr>
        <p:spPr>
          <a:xfrm>
            <a:off x="834250" y="3842589"/>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30" name="Google Shape;4830;p119"/>
          <p:cNvSpPr/>
          <p:nvPr/>
        </p:nvSpPr>
        <p:spPr>
          <a:xfrm>
            <a:off x="976686" y="3842589"/>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31" name="Google Shape;4831;p119"/>
          <p:cNvSpPr/>
          <p:nvPr/>
        </p:nvSpPr>
        <p:spPr>
          <a:xfrm>
            <a:off x="1119122" y="384258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32" name="Google Shape;4832;p119"/>
          <p:cNvSpPr/>
          <p:nvPr/>
        </p:nvSpPr>
        <p:spPr>
          <a:xfrm>
            <a:off x="1261558" y="3842585"/>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33" name="Google Shape;4833;p119"/>
          <p:cNvSpPr/>
          <p:nvPr/>
        </p:nvSpPr>
        <p:spPr>
          <a:xfrm>
            <a:off x="1403994" y="384258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34" name="Google Shape;4834;p119"/>
          <p:cNvSpPr/>
          <p:nvPr/>
        </p:nvSpPr>
        <p:spPr>
          <a:xfrm>
            <a:off x="1546430" y="3842585"/>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35" name="Google Shape;4835;p119"/>
          <p:cNvSpPr/>
          <p:nvPr/>
        </p:nvSpPr>
        <p:spPr>
          <a:xfrm>
            <a:off x="1688866" y="3842580"/>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36" name="Google Shape;4836;p119"/>
          <p:cNvSpPr/>
          <p:nvPr/>
        </p:nvSpPr>
        <p:spPr>
          <a:xfrm>
            <a:off x="1831302" y="3842580"/>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37" name="Google Shape;4837;p119"/>
          <p:cNvSpPr/>
          <p:nvPr/>
        </p:nvSpPr>
        <p:spPr>
          <a:xfrm>
            <a:off x="1973738" y="3842580"/>
            <a:ext cx="127500" cy="1545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38" name="Google Shape;4838;p119"/>
          <p:cNvSpPr/>
          <p:nvPr/>
        </p:nvSpPr>
        <p:spPr>
          <a:xfrm>
            <a:off x="2116174" y="384257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39" name="Google Shape;4839;p119"/>
          <p:cNvSpPr/>
          <p:nvPr/>
        </p:nvSpPr>
        <p:spPr>
          <a:xfrm>
            <a:off x="834250" y="3664655"/>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40" name="Google Shape;4840;p119"/>
          <p:cNvSpPr/>
          <p:nvPr/>
        </p:nvSpPr>
        <p:spPr>
          <a:xfrm>
            <a:off x="976686" y="366465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41" name="Google Shape;4841;p119"/>
          <p:cNvSpPr/>
          <p:nvPr/>
        </p:nvSpPr>
        <p:spPr>
          <a:xfrm>
            <a:off x="1119122" y="36646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42" name="Google Shape;4842;p119"/>
          <p:cNvSpPr/>
          <p:nvPr/>
        </p:nvSpPr>
        <p:spPr>
          <a:xfrm>
            <a:off x="1261558" y="36646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43" name="Google Shape;4843;p119"/>
          <p:cNvSpPr/>
          <p:nvPr/>
        </p:nvSpPr>
        <p:spPr>
          <a:xfrm>
            <a:off x="1403994" y="36646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44" name="Google Shape;4844;p119"/>
          <p:cNvSpPr/>
          <p:nvPr/>
        </p:nvSpPr>
        <p:spPr>
          <a:xfrm>
            <a:off x="1546430" y="36646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45" name="Google Shape;4845;p119"/>
          <p:cNvSpPr/>
          <p:nvPr/>
        </p:nvSpPr>
        <p:spPr>
          <a:xfrm>
            <a:off x="1688866" y="366464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46" name="Google Shape;4846;p119"/>
          <p:cNvSpPr/>
          <p:nvPr/>
        </p:nvSpPr>
        <p:spPr>
          <a:xfrm>
            <a:off x="1831302" y="3664646"/>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47" name="Google Shape;4847;p119"/>
          <p:cNvSpPr/>
          <p:nvPr/>
        </p:nvSpPr>
        <p:spPr>
          <a:xfrm>
            <a:off x="1973738" y="3664646"/>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48" name="Google Shape;4848;p119"/>
          <p:cNvSpPr/>
          <p:nvPr/>
        </p:nvSpPr>
        <p:spPr>
          <a:xfrm>
            <a:off x="2116174" y="366464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49" name="Google Shape;4849;p119"/>
          <p:cNvSpPr/>
          <p:nvPr/>
        </p:nvSpPr>
        <p:spPr>
          <a:xfrm>
            <a:off x="2258594" y="36646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50" name="Google Shape;4850;p119"/>
          <p:cNvSpPr/>
          <p:nvPr/>
        </p:nvSpPr>
        <p:spPr>
          <a:xfrm>
            <a:off x="2401030" y="3664651"/>
            <a:ext cx="127500" cy="1545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51" name="Google Shape;4851;p119"/>
          <p:cNvSpPr/>
          <p:nvPr/>
        </p:nvSpPr>
        <p:spPr>
          <a:xfrm>
            <a:off x="2543466" y="366464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52" name="Google Shape;4852;p119"/>
          <p:cNvSpPr/>
          <p:nvPr/>
        </p:nvSpPr>
        <p:spPr>
          <a:xfrm>
            <a:off x="2685902" y="3664646"/>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53" name="Google Shape;4853;p119"/>
          <p:cNvSpPr/>
          <p:nvPr/>
        </p:nvSpPr>
        <p:spPr>
          <a:xfrm>
            <a:off x="2828338" y="3664646"/>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54" name="Google Shape;4854;p119"/>
          <p:cNvSpPr/>
          <p:nvPr/>
        </p:nvSpPr>
        <p:spPr>
          <a:xfrm>
            <a:off x="2970774" y="366464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55" name="Google Shape;4855;p119"/>
          <p:cNvSpPr/>
          <p:nvPr/>
        </p:nvSpPr>
        <p:spPr>
          <a:xfrm>
            <a:off x="3416775" y="1489175"/>
            <a:ext cx="186900" cy="2907450"/>
          </a:xfrm>
          <a:custGeom>
            <a:rect b="b" l="l" r="r" t="t"/>
            <a:pathLst>
              <a:path extrusionOk="0" h="116298" w="7476">
                <a:moveTo>
                  <a:pt x="649" y="0"/>
                </a:moveTo>
                <a:cubicBezTo>
                  <a:pt x="13678" y="4740"/>
                  <a:pt x="3455" y="27823"/>
                  <a:pt x="1732" y="41581"/>
                </a:cubicBezTo>
                <a:cubicBezTo>
                  <a:pt x="1088" y="46723"/>
                  <a:pt x="4892" y="51456"/>
                  <a:pt x="6713" y="56308"/>
                </a:cubicBezTo>
                <a:cubicBezTo>
                  <a:pt x="7383" y="58094"/>
                  <a:pt x="4568" y="59503"/>
                  <a:pt x="3898" y="61289"/>
                </a:cubicBezTo>
                <a:cubicBezTo>
                  <a:pt x="2298" y="65551"/>
                  <a:pt x="885" y="69970"/>
                  <a:pt x="433" y="74500"/>
                </a:cubicBezTo>
                <a:cubicBezTo>
                  <a:pt x="-492" y="83769"/>
                  <a:pt x="5832" y="92383"/>
                  <a:pt x="7363" y="101571"/>
                </a:cubicBezTo>
                <a:cubicBezTo>
                  <a:pt x="8265" y="106985"/>
                  <a:pt x="0" y="110810"/>
                  <a:pt x="0" y="116298"/>
                </a:cubicBezTo>
              </a:path>
            </a:pathLst>
          </a:custGeom>
          <a:noFill/>
          <a:ln cap="flat" cmpd="sng" w="28575">
            <a:solidFill>
              <a:srgbClr val="CC0000"/>
            </a:solidFill>
            <a:prstDash val="solid"/>
            <a:round/>
            <a:headEnd len="med" w="med" type="none"/>
            <a:tailEnd len="med" w="med" type="none"/>
          </a:ln>
        </p:spPr>
      </p:sp>
      <p:sp>
        <p:nvSpPr>
          <p:cNvPr id="4856" name="Google Shape;4856;p1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857" name="Google Shape;4857;p119"/>
          <p:cNvSpPr txBox="1"/>
          <p:nvPr>
            <p:ph idx="2" type="body"/>
          </p:nvPr>
        </p:nvSpPr>
        <p:spPr>
          <a:xfrm>
            <a:off x="4057125" y="1461425"/>
            <a:ext cx="4908900" cy="151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900"/>
              <a:t>Scale </a:t>
            </a:r>
            <a:r>
              <a:rPr lang="en" sz="1900"/>
              <a:t>is huge</a:t>
            </a:r>
            <a:endParaRPr sz="1900"/>
          </a:p>
          <a:p>
            <a:pPr indent="0" lvl="0" marL="0" rtl="0" algn="l">
              <a:spcBef>
                <a:spcPts val="1600"/>
              </a:spcBef>
              <a:spcAft>
                <a:spcPts val="0"/>
              </a:spcAft>
              <a:buNone/>
            </a:pPr>
            <a:r>
              <a:rPr b="1" lang="en" sz="1900"/>
              <a:t>Variability</a:t>
            </a:r>
            <a:r>
              <a:rPr lang="en" sz="1900"/>
              <a:t> is high</a:t>
            </a:r>
            <a:endParaRPr sz="1900"/>
          </a:p>
          <a:p>
            <a:pPr indent="0" lvl="0" marL="0" rtl="0" algn="l">
              <a:spcBef>
                <a:spcPts val="1600"/>
              </a:spcBef>
              <a:spcAft>
                <a:spcPts val="1600"/>
              </a:spcAft>
              <a:buNone/>
            </a:pPr>
            <a:r>
              <a:t/>
            </a:r>
            <a:endParaRPr sz="1900"/>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1" name="Shape 4861"/>
        <p:cNvGrpSpPr/>
        <p:nvPr/>
      </p:nvGrpSpPr>
      <p:grpSpPr>
        <a:xfrm>
          <a:off x="0" y="0"/>
          <a:ext cx="0" cy="0"/>
          <a:chOff x="0" y="0"/>
          <a:chExt cx="0" cy="0"/>
        </a:xfrm>
      </p:grpSpPr>
      <p:sp>
        <p:nvSpPr>
          <p:cNvPr id="4862" name="Google Shape;4862;p1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a:t>Real-world</a:t>
            </a:r>
            <a:r>
              <a:rPr lang="en"/>
              <a:t> Clickstream Data</a:t>
            </a:r>
            <a:endParaRPr/>
          </a:p>
        </p:txBody>
      </p:sp>
      <p:sp>
        <p:nvSpPr>
          <p:cNvPr id="4863" name="Google Shape;4863;p120"/>
          <p:cNvSpPr/>
          <p:nvPr/>
        </p:nvSpPr>
        <p:spPr>
          <a:xfrm>
            <a:off x="787250" y="1461425"/>
            <a:ext cx="2500500" cy="29364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4" name="Google Shape;4864;p120"/>
          <p:cNvSpPr/>
          <p:nvPr/>
        </p:nvSpPr>
        <p:spPr>
          <a:xfrm>
            <a:off x="834250" y="2775114"/>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65" name="Google Shape;4865;p120"/>
          <p:cNvSpPr/>
          <p:nvPr/>
        </p:nvSpPr>
        <p:spPr>
          <a:xfrm>
            <a:off x="976686" y="2775114"/>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66" name="Google Shape;4866;p120"/>
          <p:cNvSpPr/>
          <p:nvPr/>
        </p:nvSpPr>
        <p:spPr>
          <a:xfrm>
            <a:off x="1119122" y="2775110"/>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67" name="Google Shape;4867;p120"/>
          <p:cNvSpPr/>
          <p:nvPr/>
        </p:nvSpPr>
        <p:spPr>
          <a:xfrm>
            <a:off x="1261558" y="2775110"/>
            <a:ext cx="127500" cy="1545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68" name="Google Shape;4868;p120"/>
          <p:cNvSpPr/>
          <p:nvPr/>
        </p:nvSpPr>
        <p:spPr>
          <a:xfrm>
            <a:off x="1403994" y="2775110"/>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69" name="Google Shape;4869;p120"/>
          <p:cNvSpPr/>
          <p:nvPr/>
        </p:nvSpPr>
        <p:spPr>
          <a:xfrm>
            <a:off x="1546430" y="2775110"/>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70" name="Google Shape;4870;p120"/>
          <p:cNvSpPr/>
          <p:nvPr/>
        </p:nvSpPr>
        <p:spPr>
          <a:xfrm>
            <a:off x="1688866" y="277510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71" name="Google Shape;4871;p120"/>
          <p:cNvSpPr/>
          <p:nvPr/>
        </p:nvSpPr>
        <p:spPr>
          <a:xfrm>
            <a:off x="1831302" y="2775105"/>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72" name="Google Shape;4872;p120"/>
          <p:cNvSpPr/>
          <p:nvPr/>
        </p:nvSpPr>
        <p:spPr>
          <a:xfrm>
            <a:off x="1973738" y="2775105"/>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73" name="Google Shape;4873;p120"/>
          <p:cNvSpPr/>
          <p:nvPr/>
        </p:nvSpPr>
        <p:spPr>
          <a:xfrm>
            <a:off x="2116174" y="277510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74" name="Google Shape;4874;p120"/>
          <p:cNvSpPr/>
          <p:nvPr/>
        </p:nvSpPr>
        <p:spPr>
          <a:xfrm>
            <a:off x="834250" y="2953028"/>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75" name="Google Shape;4875;p120"/>
          <p:cNvSpPr/>
          <p:nvPr/>
        </p:nvSpPr>
        <p:spPr>
          <a:xfrm>
            <a:off x="976686" y="2953028"/>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76" name="Google Shape;4876;p120"/>
          <p:cNvSpPr/>
          <p:nvPr/>
        </p:nvSpPr>
        <p:spPr>
          <a:xfrm>
            <a:off x="1119122" y="2953023"/>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77" name="Google Shape;4877;p120"/>
          <p:cNvSpPr/>
          <p:nvPr/>
        </p:nvSpPr>
        <p:spPr>
          <a:xfrm>
            <a:off x="1261558" y="2953023"/>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78" name="Google Shape;4878;p120"/>
          <p:cNvSpPr/>
          <p:nvPr/>
        </p:nvSpPr>
        <p:spPr>
          <a:xfrm>
            <a:off x="1403994" y="2953023"/>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79" name="Google Shape;4879;p120"/>
          <p:cNvSpPr/>
          <p:nvPr/>
        </p:nvSpPr>
        <p:spPr>
          <a:xfrm>
            <a:off x="834250" y="3130942"/>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80" name="Google Shape;4880;p120"/>
          <p:cNvSpPr/>
          <p:nvPr/>
        </p:nvSpPr>
        <p:spPr>
          <a:xfrm>
            <a:off x="976686" y="3130942"/>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81" name="Google Shape;4881;p120"/>
          <p:cNvSpPr/>
          <p:nvPr/>
        </p:nvSpPr>
        <p:spPr>
          <a:xfrm>
            <a:off x="1119122" y="3130937"/>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82" name="Google Shape;4882;p120"/>
          <p:cNvSpPr/>
          <p:nvPr/>
        </p:nvSpPr>
        <p:spPr>
          <a:xfrm>
            <a:off x="1261558" y="3130937"/>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83" name="Google Shape;4883;p120"/>
          <p:cNvSpPr/>
          <p:nvPr/>
        </p:nvSpPr>
        <p:spPr>
          <a:xfrm>
            <a:off x="1403994" y="3130937"/>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84" name="Google Shape;4884;p120"/>
          <p:cNvSpPr/>
          <p:nvPr/>
        </p:nvSpPr>
        <p:spPr>
          <a:xfrm>
            <a:off x="1546430" y="3130937"/>
            <a:ext cx="127500" cy="1545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85" name="Google Shape;4885;p120"/>
          <p:cNvSpPr/>
          <p:nvPr/>
        </p:nvSpPr>
        <p:spPr>
          <a:xfrm>
            <a:off x="1688866" y="3130933"/>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86" name="Google Shape;4886;p120"/>
          <p:cNvSpPr/>
          <p:nvPr/>
        </p:nvSpPr>
        <p:spPr>
          <a:xfrm>
            <a:off x="834250" y="3308855"/>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87" name="Google Shape;4887;p120"/>
          <p:cNvSpPr/>
          <p:nvPr/>
        </p:nvSpPr>
        <p:spPr>
          <a:xfrm>
            <a:off x="976686" y="330885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88" name="Google Shape;4888;p120"/>
          <p:cNvSpPr/>
          <p:nvPr/>
        </p:nvSpPr>
        <p:spPr>
          <a:xfrm>
            <a:off x="1119122" y="33088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89" name="Google Shape;4889;p120"/>
          <p:cNvSpPr/>
          <p:nvPr/>
        </p:nvSpPr>
        <p:spPr>
          <a:xfrm>
            <a:off x="1261558" y="3308851"/>
            <a:ext cx="127500" cy="1545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90" name="Google Shape;4890;p120"/>
          <p:cNvSpPr/>
          <p:nvPr/>
        </p:nvSpPr>
        <p:spPr>
          <a:xfrm>
            <a:off x="1403994" y="33088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91" name="Google Shape;4891;p120"/>
          <p:cNvSpPr/>
          <p:nvPr/>
        </p:nvSpPr>
        <p:spPr>
          <a:xfrm>
            <a:off x="1546430" y="3308851"/>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92" name="Google Shape;4892;p120"/>
          <p:cNvSpPr/>
          <p:nvPr/>
        </p:nvSpPr>
        <p:spPr>
          <a:xfrm>
            <a:off x="1688866" y="330884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93" name="Google Shape;4893;p120"/>
          <p:cNvSpPr/>
          <p:nvPr/>
        </p:nvSpPr>
        <p:spPr>
          <a:xfrm>
            <a:off x="1831302" y="3308846"/>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94" name="Google Shape;4894;p120"/>
          <p:cNvSpPr/>
          <p:nvPr/>
        </p:nvSpPr>
        <p:spPr>
          <a:xfrm>
            <a:off x="1973738" y="3308846"/>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95" name="Google Shape;4895;p120"/>
          <p:cNvSpPr/>
          <p:nvPr/>
        </p:nvSpPr>
        <p:spPr>
          <a:xfrm>
            <a:off x="2116174" y="330884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4896" name="Google Shape;4896;p120"/>
          <p:cNvGrpSpPr/>
          <p:nvPr/>
        </p:nvGrpSpPr>
        <p:grpSpPr>
          <a:xfrm>
            <a:off x="834250" y="4253648"/>
            <a:ext cx="234765" cy="45900"/>
            <a:chOff x="834250" y="3304948"/>
            <a:chExt cx="234765" cy="45900"/>
          </a:xfrm>
        </p:grpSpPr>
        <p:sp>
          <p:nvSpPr>
            <p:cNvPr id="4897" name="Google Shape;4897;p120"/>
            <p:cNvSpPr/>
            <p:nvPr/>
          </p:nvSpPr>
          <p:spPr>
            <a:xfrm>
              <a:off x="834250" y="3304948"/>
              <a:ext cx="44700" cy="459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8" name="Google Shape;4898;p120"/>
            <p:cNvSpPr/>
            <p:nvPr/>
          </p:nvSpPr>
          <p:spPr>
            <a:xfrm>
              <a:off x="929282" y="3304948"/>
              <a:ext cx="44700" cy="459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9" name="Google Shape;4899;p120"/>
            <p:cNvSpPr/>
            <p:nvPr/>
          </p:nvSpPr>
          <p:spPr>
            <a:xfrm>
              <a:off x="1024315" y="3304948"/>
              <a:ext cx="44700" cy="459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00" name="Google Shape;4900;p120"/>
          <p:cNvSpPr txBox="1"/>
          <p:nvPr/>
        </p:nvSpPr>
        <p:spPr>
          <a:xfrm>
            <a:off x="787250" y="1183800"/>
            <a:ext cx="2500500" cy="26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Segment</a:t>
            </a:r>
            <a:endParaRPr/>
          </a:p>
        </p:txBody>
      </p:sp>
      <p:sp>
        <p:nvSpPr>
          <p:cNvPr id="4901" name="Google Shape;4901;p120"/>
          <p:cNvSpPr/>
          <p:nvPr/>
        </p:nvSpPr>
        <p:spPr>
          <a:xfrm>
            <a:off x="834250" y="2063439"/>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02" name="Google Shape;4902;p120"/>
          <p:cNvSpPr/>
          <p:nvPr/>
        </p:nvSpPr>
        <p:spPr>
          <a:xfrm>
            <a:off x="976686" y="2063439"/>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03" name="Google Shape;4903;p120"/>
          <p:cNvSpPr/>
          <p:nvPr/>
        </p:nvSpPr>
        <p:spPr>
          <a:xfrm>
            <a:off x="1119122" y="2063435"/>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04" name="Google Shape;4904;p120"/>
          <p:cNvSpPr/>
          <p:nvPr/>
        </p:nvSpPr>
        <p:spPr>
          <a:xfrm>
            <a:off x="1261558" y="2063435"/>
            <a:ext cx="127500" cy="1545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05" name="Google Shape;4905;p120"/>
          <p:cNvSpPr/>
          <p:nvPr/>
        </p:nvSpPr>
        <p:spPr>
          <a:xfrm>
            <a:off x="1403994" y="206343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06" name="Google Shape;4906;p120"/>
          <p:cNvSpPr/>
          <p:nvPr/>
        </p:nvSpPr>
        <p:spPr>
          <a:xfrm>
            <a:off x="1546430" y="2063435"/>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07" name="Google Shape;4907;p120"/>
          <p:cNvSpPr/>
          <p:nvPr/>
        </p:nvSpPr>
        <p:spPr>
          <a:xfrm>
            <a:off x="1688866" y="2063430"/>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08" name="Google Shape;4908;p120"/>
          <p:cNvSpPr/>
          <p:nvPr/>
        </p:nvSpPr>
        <p:spPr>
          <a:xfrm>
            <a:off x="1831302" y="2063430"/>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09" name="Google Shape;4909;p120"/>
          <p:cNvSpPr/>
          <p:nvPr/>
        </p:nvSpPr>
        <p:spPr>
          <a:xfrm>
            <a:off x="1973738" y="2063430"/>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10" name="Google Shape;4910;p120"/>
          <p:cNvSpPr/>
          <p:nvPr/>
        </p:nvSpPr>
        <p:spPr>
          <a:xfrm>
            <a:off x="2116174" y="206342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11" name="Google Shape;4911;p120"/>
          <p:cNvSpPr/>
          <p:nvPr/>
        </p:nvSpPr>
        <p:spPr>
          <a:xfrm>
            <a:off x="834250" y="2241353"/>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12" name="Google Shape;4912;p120"/>
          <p:cNvSpPr/>
          <p:nvPr/>
        </p:nvSpPr>
        <p:spPr>
          <a:xfrm>
            <a:off x="976686" y="2241353"/>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13" name="Google Shape;4913;p120"/>
          <p:cNvSpPr/>
          <p:nvPr/>
        </p:nvSpPr>
        <p:spPr>
          <a:xfrm>
            <a:off x="1119122" y="2241348"/>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14" name="Google Shape;4914;p120"/>
          <p:cNvSpPr/>
          <p:nvPr/>
        </p:nvSpPr>
        <p:spPr>
          <a:xfrm>
            <a:off x="1261558" y="2241348"/>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15" name="Google Shape;4915;p120"/>
          <p:cNvSpPr/>
          <p:nvPr/>
        </p:nvSpPr>
        <p:spPr>
          <a:xfrm>
            <a:off x="1403994" y="2241348"/>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16" name="Google Shape;4916;p120"/>
          <p:cNvSpPr/>
          <p:nvPr/>
        </p:nvSpPr>
        <p:spPr>
          <a:xfrm>
            <a:off x="834250" y="2419267"/>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17" name="Google Shape;4917;p120"/>
          <p:cNvSpPr/>
          <p:nvPr/>
        </p:nvSpPr>
        <p:spPr>
          <a:xfrm>
            <a:off x="976686" y="2419267"/>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18" name="Google Shape;4918;p120"/>
          <p:cNvSpPr/>
          <p:nvPr/>
        </p:nvSpPr>
        <p:spPr>
          <a:xfrm>
            <a:off x="1119122" y="241926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19" name="Google Shape;4919;p120"/>
          <p:cNvSpPr/>
          <p:nvPr/>
        </p:nvSpPr>
        <p:spPr>
          <a:xfrm>
            <a:off x="1261558" y="2419262"/>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20" name="Google Shape;4920;p120"/>
          <p:cNvSpPr/>
          <p:nvPr/>
        </p:nvSpPr>
        <p:spPr>
          <a:xfrm>
            <a:off x="1403994" y="241926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21" name="Google Shape;4921;p120"/>
          <p:cNvSpPr/>
          <p:nvPr/>
        </p:nvSpPr>
        <p:spPr>
          <a:xfrm>
            <a:off x="1546430" y="241926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22" name="Google Shape;4922;p120"/>
          <p:cNvSpPr/>
          <p:nvPr/>
        </p:nvSpPr>
        <p:spPr>
          <a:xfrm>
            <a:off x="1688866" y="2419258"/>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23" name="Google Shape;4923;p120"/>
          <p:cNvSpPr/>
          <p:nvPr/>
        </p:nvSpPr>
        <p:spPr>
          <a:xfrm>
            <a:off x="1831302" y="2419258"/>
            <a:ext cx="127500" cy="1545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24" name="Google Shape;4924;p120"/>
          <p:cNvSpPr/>
          <p:nvPr/>
        </p:nvSpPr>
        <p:spPr>
          <a:xfrm>
            <a:off x="834250" y="2597180"/>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25" name="Google Shape;4925;p120"/>
          <p:cNvSpPr/>
          <p:nvPr/>
        </p:nvSpPr>
        <p:spPr>
          <a:xfrm>
            <a:off x="976686" y="2597180"/>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26" name="Google Shape;4926;p120"/>
          <p:cNvSpPr/>
          <p:nvPr/>
        </p:nvSpPr>
        <p:spPr>
          <a:xfrm>
            <a:off x="1119122" y="2597176"/>
            <a:ext cx="127500" cy="1545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27" name="Google Shape;4927;p120"/>
          <p:cNvSpPr/>
          <p:nvPr/>
        </p:nvSpPr>
        <p:spPr>
          <a:xfrm>
            <a:off x="1261558" y="259717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28" name="Google Shape;4928;p120"/>
          <p:cNvSpPr/>
          <p:nvPr/>
        </p:nvSpPr>
        <p:spPr>
          <a:xfrm>
            <a:off x="1403994" y="259717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29" name="Google Shape;4929;p120"/>
          <p:cNvSpPr/>
          <p:nvPr/>
        </p:nvSpPr>
        <p:spPr>
          <a:xfrm>
            <a:off x="1546430" y="2597176"/>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30" name="Google Shape;4930;p120"/>
          <p:cNvSpPr/>
          <p:nvPr/>
        </p:nvSpPr>
        <p:spPr>
          <a:xfrm>
            <a:off x="1688866" y="259717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31" name="Google Shape;4931;p120"/>
          <p:cNvSpPr/>
          <p:nvPr/>
        </p:nvSpPr>
        <p:spPr>
          <a:xfrm>
            <a:off x="1831302" y="2597171"/>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32" name="Google Shape;4932;p120"/>
          <p:cNvSpPr/>
          <p:nvPr/>
        </p:nvSpPr>
        <p:spPr>
          <a:xfrm>
            <a:off x="1973738" y="259717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33" name="Google Shape;4933;p120"/>
          <p:cNvSpPr/>
          <p:nvPr/>
        </p:nvSpPr>
        <p:spPr>
          <a:xfrm>
            <a:off x="2116174" y="2597167"/>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34" name="Google Shape;4934;p120"/>
          <p:cNvSpPr/>
          <p:nvPr/>
        </p:nvSpPr>
        <p:spPr>
          <a:xfrm>
            <a:off x="834250" y="1885489"/>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35" name="Google Shape;4935;p120"/>
          <p:cNvSpPr/>
          <p:nvPr/>
        </p:nvSpPr>
        <p:spPr>
          <a:xfrm>
            <a:off x="976686" y="1885489"/>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36" name="Google Shape;4936;p120"/>
          <p:cNvSpPr/>
          <p:nvPr/>
        </p:nvSpPr>
        <p:spPr>
          <a:xfrm>
            <a:off x="1119122" y="188548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37" name="Google Shape;4937;p120"/>
          <p:cNvSpPr/>
          <p:nvPr/>
        </p:nvSpPr>
        <p:spPr>
          <a:xfrm>
            <a:off x="1261558" y="1885485"/>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38" name="Google Shape;4938;p120"/>
          <p:cNvSpPr/>
          <p:nvPr/>
        </p:nvSpPr>
        <p:spPr>
          <a:xfrm>
            <a:off x="1403994" y="188548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39" name="Google Shape;4939;p120"/>
          <p:cNvSpPr/>
          <p:nvPr/>
        </p:nvSpPr>
        <p:spPr>
          <a:xfrm>
            <a:off x="1546430" y="1885485"/>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40" name="Google Shape;4940;p120"/>
          <p:cNvSpPr/>
          <p:nvPr/>
        </p:nvSpPr>
        <p:spPr>
          <a:xfrm>
            <a:off x="1688866" y="1885480"/>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41" name="Google Shape;4941;p120"/>
          <p:cNvSpPr/>
          <p:nvPr/>
        </p:nvSpPr>
        <p:spPr>
          <a:xfrm>
            <a:off x="1831302" y="1885480"/>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42" name="Google Shape;4942;p120"/>
          <p:cNvSpPr/>
          <p:nvPr/>
        </p:nvSpPr>
        <p:spPr>
          <a:xfrm>
            <a:off x="1973738" y="1885480"/>
            <a:ext cx="127500" cy="1545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43" name="Google Shape;4943;p120"/>
          <p:cNvSpPr/>
          <p:nvPr/>
        </p:nvSpPr>
        <p:spPr>
          <a:xfrm>
            <a:off x="2116174" y="188547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44" name="Google Shape;4944;p120"/>
          <p:cNvSpPr/>
          <p:nvPr/>
        </p:nvSpPr>
        <p:spPr>
          <a:xfrm>
            <a:off x="834250" y="1707555"/>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45" name="Google Shape;4945;p120"/>
          <p:cNvSpPr/>
          <p:nvPr/>
        </p:nvSpPr>
        <p:spPr>
          <a:xfrm>
            <a:off x="976686" y="170755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46" name="Google Shape;4946;p120"/>
          <p:cNvSpPr/>
          <p:nvPr/>
        </p:nvSpPr>
        <p:spPr>
          <a:xfrm>
            <a:off x="1119122" y="17075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47" name="Google Shape;4947;p120"/>
          <p:cNvSpPr/>
          <p:nvPr/>
        </p:nvSpPr>
        <p:spPr>
          <a:xfrm>
            <a:off x="1261558" y="17075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48" name="Google Shape;4948;p120"/>
          <p:cNvSpPr/>
          <p:nvPr/>
        </p:nvSpPr>
        <p:spPr>
          <a:xfrm>
            <a:off x="1403994" y="17075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49" name="Google Shape;4949;p120"/>
          <p:cNvSpPr/>
          <p:nvPr/>
        </p:nvSpPr>
        <p:spPr>
          <a:xfrm>
            <a:off x="1546430" y="17075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50" name="Google Shape;4950;p120"/>
          <p:cNvSpPr/>
          <p:nvPr/>
        </p:nvSpPr>
        <p:spPr>
          <a:xfrm>
            <a:off x="1688866" y="170754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51" name="Google Shape;4951;p120"/>
          <p:cNvSpPr/>
          <p:nvPr/>
        </p:nvSpPr>
        <p:spPr>
          <a:xfrm>
            <a:off x="1831302" y="1707546"/>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52" name="Google Shape;4952;p120"/>
          <p:cNvSpPr/>
          <p:nvPr/>
        </p:nvSpPr>
        <p:spPr>
          <a:xfrm>
            <a:off x="1973738" y="1707546"/>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53" name="Google Shape;4953;p120"/>
          <p:cNvSpPr/>
          <p:nvPr/>
        </p:nvSpPr>
        <p:spPr>
          <a:xfrm>
            <a:off x="2116174" y="170754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54" name="Google Shape;4954;p120"/>
          <p:cNvSpPr/>
          <p:nvPr/>
        </p:nvSpPr>
        <p:spPr>
          <a:xfrm>
            <a:off x="2258594" y="17075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55" name="Google Shape;4955;p120"/>
          <p:cNvSpPr/>
          <p:nvPr/>
        </p:nvSpPr>
        <p:spPr>
          <a:xfrm>
            <a:off x="2401030" y="1707551"/>
            <a:ext cx="127500" cy="1545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56" name="Google Shape;4956;p120"/>
          <p:cNvSpPr/>
          <p:nvPr/>
        </p:nvSpPr>
        <p:spPr>
          <a:xfrm>
            <a:off x="2543466" y="170754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57" name="Google Shape;4957;p120"/>
          <p:cNvSpPr/>
          <p:nvPr/>
        </p:nvSpPr>
        <p:spPr>
          <a:xfrm>
            <a:off x="2685902" y="1707546"/>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58" name="Google Shape;4958;p120"/>
          <p:cNvSpPr/>
          <p:nvPr/>
        </p:nvSpPr>
        <p:spPr>
          <a:xfrm>
            <a:off x="2828338" y="1707546"/>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59" name="Google Shape;4959;p120"/>
          <p:cNvSpPr/>
          <p:nvPr/>
        </p:nvSpPr>
        <p:spPr>
          <a:xfrm>
            <a:off x="2970774" y="170754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60" name="Google Shape;4960;p120"/>
          <p:cNvSpPr/>
          <p:nvPr/>
        </p:nvSpPr>
        <p:spPr>
          <a:xfrm>
            <a:off x="834250" y="1529589"/>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61" name="Google Shape;4961;p120"/>
          <p:cNvSpPr/>
          <p:nvPr/>
        </p:nvSpPr>
        <p:spPr>
          <a:xfrm>
            <a:off x="976686" y="1529589"/>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62" name="Google Shape;4962;p120"/>
          <p:cNvSpPr/>
          <p:nvPr/>
        </p:nvSpPr>
        <p:spPr>
          <a:xfrm>
            <a:off x="834250" y="3486739"/>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63" name="Google Shape;4963;p120"/>
          <p:cNvSpPr/>
          <p:nvPr/>
        </p:nvSpPr>
        <p:spPr>
          <a:xfrm>
            <a:off x="834250" y="4020539"/>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64" name="Google Shape;4964;p120"/>
          <p:cNvSpPr/>
          <p:nvPr/>
        </p:nvSpPr>
        <p:spPr>
          <a:xfrm>
            <a:off x="976686" y="4020539"/>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65" name="Google Shape;4965;p120"/>
          <p:cNvSpPr/>
          <p:nvPr/>
        </p:nvSpPr>
        <p:spPr>
          <a:xfrm>
            <a:off x="1119122" y="4020535"/>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66" name="Google Shape;4966;p120"/>
          <p:cNvSpPr/>
          <p:nvPr/>
        </p:nvSpPr>
        <p:spPr>
          <a:xfrm>
            <a:off x="1261558" y="4020535"/>
            <a:ext cx="127500" cy="1545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67" name="Google Shape;4967;p120"/>
          <p:cNvSpPr/>
          <p:nvPr/>
        </p:nvSpPr>
        <p:spPr>
          <a:xfrm>
            <a:off x="1403994" y="402053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68" name="Google Shape;4968;p120"/>
          <p:cNvSpPr/>
          <p:nvPr/>
        </p:nvSpPr>
        <p:spPr>
          <a:xfrm>
            <a:off x="1546430" y="4020535"/>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69" name="Google Shape;4969;p120"/>
          <p:cNvSpPr/>
          <p:nvPr/>
        </p:nvSpPr>
        <p:spPr>
          <a:xfrm>
            <a:off x="1688866" y="4020530"/>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70" name="Google Shape;4970;p120"/>
          <p:cNvSpPr/>
          <p:nvPr/>
        </p:nvSpPr>
        <p:spPr>
          <a:xfrm>
            <a:off x="1831302" y="4020530"/>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71" name="Google Shape;4971;p120"/>
          <p:cNvSpPr/>
          <p:nvPr/>
        </p:nvSpPr>
        <p:spPr>
          <a:xfrm>
            <a:off x="1973738" y="4020530"/>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72" name="Google Shape;4972;p120"/>
          <p:cNvSpPr/>
          <p:nvPr/>
        </p:nvSpPr>
        <p:spPr>
          <a:xfrm>
            <a:off x="2116174" y="402052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73" name="Google Shape;4973;p120"/>
          <p:cNvSpPr/>
          <p:nvPr/>
        </p:nvSpPr>
        <p:spPr>
          <a:xfrm>
            <a:off x="834250" y="3842589"/>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74" name="Google Shape;4974;p120"/>
          <p:cNvSpPr/>
          <p:nvPr/>
        </p:nvSpPr>
        <p:spPr>
          <a:xfrm>
            <a:off x="976686" y="3842589"/>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75" name="Google Shape;4975;p120"/>
          <p:cNvSpPr/>
          <p:nvPr/>
        </p:nvSpPr>
        <p:spPr>
          <a:xfrm>
            <a:off x="1119122" y="384258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76" name="Google Shape;4976;p120"/>
          <p:cNvSpPr/>
          <p:nvPr/>
        </p:nvSpPr>
        <p:spPr>
          <a:xfrm>
            <a:off x="1261558" y="3842585"/>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77" name="Google Shape;4977;p120"/>
          <p:cNvSpPr/>
          <p:nvPr/>
        </p:nvSpPr>
        <p:spPr>
          <a:xfrm>
            <a:off x="1403994" y="384258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78" name="Google Shape;4978;p120"/>
          <p:cNvSpPr/>
          <p:nvPr/>
        </p:nvSpPr>
        <p:spPr>
          <a:xfrm>
            <a:off x="1546430" y="3842585"/>
            <a:ext cx="127500" cy="1545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79" name="Google Shape;4979;p120"/>
          <p:cNvSpPr/>
          <p:nvPr/>
        </p:nvSpPr>
        <p:spPr>
          <a:xfrm>
            <a:off x="1688866" y="3842580"/>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80" name="Google Shape;4980;p120"/>
          <p:cNvSpPr/>
          <p:nvPr/>
        </p:nvSpPr>
        <p:spPr>
          <a:xfrm>
            <a:off x="1831302" y="3842580"/>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81" name="Google Shape;4981;p120"/>
          <p:cNvSpPr/>
          <p:nvPr/>
        </p:nvSpPr>
        <p:spPr>
          <a:xfrm>
            <a:off x="1973738" y="3842580"/>
            <a:ext cx="127500" cy="154500"/>
          </a:xfrm>
          <a:prstGeom prst="rect">
            <a:avLst/>
          </a:prstGeom>
          <a:solidFill>
            <a:srgbClr val="EA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82" name="Google Shape;4982;p120"/>
          <p:cNvSpPr/>
          <p:nvPr/>
        </p:nvSpPr>
        <p:spPr>
          <a:xfrm>
            <a:off x="2116174" y="384257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83" name="Google Shape;4983;p120"/>
          <p:cNvSpPr/>
          <p:nvPr/>
        </p:nvSpPr>
        <p:spPr>
          <a:xfrm>
            <a:off x="834250" y="3664655"/>
            <a:ext cx="127500" cy="1545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84" name="Google Shape;4984;p120"/>
          <p:cNvSpPr/>
          <p:nvPr/>
        </p:nvSpPr>
        <p:spPr>
          <a:xfrm>
            <a:off x="976686" y="3664655"/>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85" name="Google Shape;4985;p120"/>
          <p:cNvSpPr/>
          <p:nvPr/>
        </p:nvSpPr>
        <p:spPr>
          <a:xfrm>
            <a:off x="1119122" y="36646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86" name="Google Shape;4986;p120"/>
          <p:cNvSpPr/>
          <p:nvPr/>
        </p:nvSpPr>
        <p:spPr>
          <a:xfrm>
            <a:off x="1261558" y="36646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87" name="Google Shape;4987;p120"/>
          <p:cNvSpPr/>
          <p:nvPr/>
        </p:nvSpPr>
        <p:spPr>
          <a:xfrm>
            <a:off x="1403994" y="36646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88" name="Google Shape;4988;p120"/>
          <p:cNvSpPr/>
          <p:nvPr/>
        </p:nvSpPr>
        <p:spPr>
          <a:xfrm>
            <a:off x="1546430" y="36646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89" name="Google Shape;4989;p120"/>
          <p:cNvSpPr/>
          <p:nvPr/>
        </p:nvSpPr>
        <p:spPr>
          <a:xfrm>
            <a:off x="1688866" y="366464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90" name="Google Shape;4990;p120"/>
          <p:cNvSpPr/>
          <p:nvPr/>
        </p:nvSpPr>
        <p:spPr>
          <a:xfrm>
            <a:off x="1831302" y="3664646"/>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91" name="Google Shape;4991;p120"/>
          <p:cNvSpPr/>
          <p:nvPr/>
        </p:nvSpPr>
        <p:spPr>
          <a:xfrm>
            <a:off x="1973738" y="3664646"/>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92" name="Google Shape;4992;p120"/>
          <p:cNvSpPr/>
          <p:nvPr/>
        </p:nvSpPr>
        <p:spPr>
          <a:xfrm>
            <a:off x="2116174" y="366464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93" name="Google Shape;4993;p120"/>
          <p:cNvSpPr/>
          <p:nvPr/>
        </p:nvSpPr>
        <p:spPr>
          <a:xfrm>
            <a:off x="2258594" y="3664651"/>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94" name="Google Shape;4994;p120"/>
          <p:cNvSpPr/>
          <p:nvPr/>
        </p:nvSpPr>
        <p:spPr>
          <a:xfrm>
            <a:off x="2401030" y="3664651"/>
            <a:ext cx="127500" cy="1545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95" name="Google Shape;4995;p120"/>
          <p:cNvSpPr/>
          <p:nvPr/>
        </p:nvSpPr>
        <p:spPr>
          <a:xfrm>
            <a:off x="2543466" y="3664646"/>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96" name="Google Shape;4996;p120"/>
          <p:cNvSpPr/>
          <p:nvPr/>
        </p:nvSpPr>
        <p:spPr>
          <a:xfrm>
            <a:off x="2685902" y="3664646"/>
            <a:ext cx="127500" cy="1545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97" name="Google Shape;4997;p120"/>
          <p:cNvSpPr/>
          <p:nvPr/>
        </p:nvSpPr>
        <p:spPr>
          <a:xfrm>
            <a:off x="2828338" y="3664646"/>
            <a:ext cx="127500" cy="154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98" name="Google Shape;4998;p120"/>
          <p:cNvSpPr/>
          <p:nvPr/>
        </p:nvSpPr>
        <p:spPr>
          <a:xfrm>
            <a:off x="2970774" y="3664642"/>
            <a:ext cx="127500" cy="1545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99" name="Google Shape;4999;p120"/>
          <p:cNvSpPr txBox="1"/>
          <p:nvPr>
            <p:ph idx="2" type="body"/>
          </p:nvPr>
        </p:nvSpPr>
        <p:spPr>
          <a:xfrm>
            <a:off x="4057125" y="1461425"/>
            <a:ext cx="4908900" cy="151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900"/>
              <a:t>Scale </a:t>
            </a:r>
            <a:r>
              <a:rPr lang="en" sz="1900"/>
              <a:t>is huge</a:t>
            </a:r>
            <a:endParaRPr sz="1900"/>
          </a:p>
          <a:p>
            <a:pPr indent="0" lvl="0" marL="0" rtl="0" algn="l">
              <a:spcBef>
                <a:spcPts val="1600"/>
              </a:spcBef>
              <a:spcAft>
                <a:spcPts val="0"/>
              </a:spcAft>
              <a:buNone/>
            </a:pPr>
            <a:r>
              <a:rPr b="1" lang="en" sz="1900"/>
              <a:t>Variability</a:t>
            </a:r>
            <a:r>
              <a:rPr lang="en" sz="1900"/>
              <a:t> is high</a:t>
            </a:r>
            <a:endParaRPr sz="1900"/>
          </a:p>
          <a:p>
            <a:pPr indent="0" lvl="0" marL="0" rtl="0" algn="l">
              <a:spcBef>
                <a:spcPts val="1600"/>
              </a:spcBef>
              <a:spcAft>
                <a:spcPts val="1600"/>
              </a:spcAft>
              <a:buNone/>
            </a:pPr>
            <a:r>
              <a:rPr lang="en" sz="1700"/>
              <a:t>Most work </a:t>
            </a:r>
            <a:r>
              <a:rPr b="1" lang="en" sz="1700"/>
              <a:t>fails</a:t>
            </a:r>
            <a:r>
              <a:rPr lang="en" sz="1700"/>
              <a:t> when applied to real-world data.</a:t>
            </a:r>
            <a:endParaRPr sz="1900"/>
          </a:p>
        </p:txBody>
      </p:sp>
      <p:sp>
        <p:nvSpPr>
          <p:cNvPr id="5000" name="Google Shape;5000;p120"/>
          <p:cNvSpPr txBox="1"/>
          <p:nvPr>
            <p:ph idx="1" type="body"/>
          </p:nvPr>
        </p:nvSpPr>
        <p:spPr>
          <a:xfrm>
            <a:off x="4209525" y="3099500"/>
            <a:ext cx="1901400" cy="1298400"/>
          </a:xfrm>
          <a:prstGeom prst="rect">
            <a:avLst/>
          </a:prstGeom>
          <a:ln cap="flat" cmpd="sng" w="9525">
            <a:solidFill>
              <a:srgbClr val="674EA7"/>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i="1" lang="en" sz="1300">
                <a:solidFill>
                  <a:srgbClr val="674EA7"/>
                </a:solidFill>
              </a:rPr>
              <a:t>Technique</a:t>
            </a:r>
            <a:endParaRPr i="1" sz="1300">
              <a:solidFill>
                <a:srgbClr val="674EA7"/>
              </a:solidFill>
            </a:endParaRPr>
          </a:p>
          <a:p>
            <a:pPr indent="0" lvl="0" marL="0" rtl="0" algn="ctr">
              <a:spcBef>
                <a:spcPts val="1600"/>
              </a:spcBef>
              <a:spcAft>
                <a:spcPts val="1600"/>
              </a:spcAft>
              <a:buNone/>
            </a:pPr>
            <a:r>
              <a:rPr lang="en" sz="1100"/>
              <a:t>Most techniques have data requirements to work effectively</a:t>
            </a:r>
            <a:endParaRPr sz="1100"/>
          </a:p>
        </p:txBody>
      </p:sp>
      <p:sp>
        <p:nvSpPr>
          <p:cNvPr id="5001" name="Google Shape;5001;p120"/>
          <p:cNvSpPr txBox="1"/>
          <p:nvPr>
            <p:ph idx="2" type="body"/>
          </p:nvPr>
        </p:nvSpPr>
        <p:spPr>
          <a:xfrm>
            <a:off x="6659475" y="3099500"/>
            <a:ext cx="1901400" cy="1298400"/>
          </a:xfrm>
          <a:prstGeom prst="rect">
            <a:avLst/>
          </a:prstGeom>
          <a:ln cap="flat" cmpd="sng" w="9525">
            <a:solidFill>
              <a:srgbClr val="6AA84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i="1" lang="en" sz="1300">
                <a:solidFill>
                  <a:srgbClr val="6AA84F"/>
                </a:solidFill>
              </a:rPr>
              <a:t>Exploratory</a:t>
            </a:r>
            <a:endParaRPr i="1" sz="1300">
              <a:solidFill>
                <a:srgbClr val="6AA84F"/>
              </a:solidFill>
            </a:endParaRPr>
          </a:p>
          <a:p>
            <a:pPr indent="0" lvl="0" marL="0" rtl="0" algn="ctr">
              <a:spcBef>
                <a:spcPts val="1600"/>
              </a:spcBef>
              <a:spcAft>
                <a:spcPts val="1600"/>
              </a:spcAft>
              <a:buNone/>
            </a:pPr>
            <a:r>
              <a:rPr lang="en" sz="1100"/>
              <a:t>Most focus on analyzing sequences. </a:t>
            </a:r>
            <a:br>
              <a:rPr lang="en" sz="1100"/>
            </a:br>
            <a:r>
              <a:rPr lang="en" sz="1100"/>
              <a:t>Too many to view at once.</a:t>
            </a:r>
            <a:endParaRPr sz="1100"/>
          </a:p>
        </p:txBody>
      </p:sp>
      <p:sp>
        <p:nvSpPr>
          <p:cNvPr id="5002" name="Google Shape;5002;p1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6" name="Shape 5006"/>
        <p:cNvGrpSpPr/>
        <p:nvPr/>
      </p:nvGrpSpPr>
      <p:grpSpPr>
        <a:xfrm>
          <a:off x="0" y="0"/>
          <a:ext cx="0" cy="0"/>
          <a:chOff x="0" y="0"/>
          <a:chExt cx="0" cy="0"/>
        </a:xfrm>
      </p:grpSpPr>
      <p:sp>
        <p:nvSpPr>
          <p:cNvPr id="5007" name="Google Shape;5007;p1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Related Work: Problems</a:t>
            </a:r>
            <a:endParaRPr/>
          </a:p>
        </p:txBody>
      </p:sp>
      <p:sp>
        <p:nvSpPr>
          <p:cNvPr id="5008" name="Google Shape;5008;p121"/>
          <p:cNvSpPr/>
          <p:nvPr/>
        </p:nvSpPr>
        <p:spPr>
          <a:xfrm>
            <a:off x="3346013" y="3164950"/>
            <a:ext cx="2500500" cy="14217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9" name="Google Shape;5009;p121"/>
          <p:cNvSpPr/>
          <p:nvPr/>
        </p:nvSpPr>
        <p:spPr>
          <a:xfrm>
            <a:off x="3455613" y="3307498"/>
            <a:ext cx="204300" cy="2514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10" name="Google Shape;5010;p121"/>
          <p:cNvSpPr/>
          <p:nvPr/>
        </p:nvSpPr>
        <p:spPr>
          <a:xfrm>
            <a:off x="3684032" y="3307498"/>
            <a:ext cx="204300" cy="2514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11" name="Google Shape;5011;p121"/>
          <p:cNvSpPr/>
          <p:nvPr/>
        </p:nvSpPr>
        <p:spPr>
          <a:xfrm>
            <a:off x="3912451" y="3307491"/>
            <a:ext cx="204300" cy="2514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12" name="Google Shape;5012;p121"/>
          <p:cNvSpPr/>
          <p:nvPr/>
        </p:nvSpPr>
        <p:spPr>
          <a:xfrm>
            <a:off x="4140871" y="3307491"/>
            <a:ext cx="204300" cy="2514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13" name="Google Shape;5013;p121"/>
          <p:cNvSpPr/>
          <p:nvPr/>
        </p:nvSpPr>
        <p:spPr>
          <a:xfrm>
            <a:off x="4369290" y="3307491"/>
            <a:ext cx="204300" cy="2514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14" name="Google Shape;5014;p121"/>
          <p:cNvSpPr/>
          <p:nvPr/>
        </p:nvSpPr>
        <p:spPr>
          <a:xfrm>
            <a:off x="4597709" y="3307491"/>
            <a:ext cx="204300" cy="2514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15" name="Google Shape;5015;p121"/>
          <p:cNvSpPr/>
          <p:nvPr/>
        </p:nvSpPr>
        <p:spPr>
          <a:xfrm>
            <a:off x="4826129" y="3307483"/>
            <a:ext cx="204300" cy="2514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16" name="Google Shape;5016;p121"/>
          <p:cNvSpPr/>
          <p:nvPr/>
        </p:nvSpPr>
        <p:spPr>
          <a:xfrm>
            <a:off x="5054548" y="3307483"/>
            <a:ext cx="204300" cy="2514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17" name="Google Shape;5017;p121"/>
          <p:cNvSpPr/>
          <p:nvPr/>
        </p:nvSpPr>
        <p:spPr>
          <a:xfrm>
            <a:off x="5282967" y="3307483"/>
            <a:ext cx="204300" cy="2514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18" name="Google Shape;5018;p121"/>
          <p:cNvSpPr/>
          <p:nvPr/>
        </p:nvSpPr>
        <p:spPr>
          <a:xfrm>
            <a:off x="5511387" y="3307476"/>
            <a:ext cx="204300" cy="2514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19" name="Google Shape;5019;p121"/>
          <p:cNvSpPr/>
          <p:nvPr/>
        </p:nvSpPr>
        <p:spPr>
          <a:xfrm>
            <a:off x="3455613" y="3597405"/>
            <a:ext cx="204300" cy="2514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20" name="Google Shape;5020;p121"/>
          <p:cNvSpPr/>
          <p:nvPr/>
        </p:nvSpPr>
        <p:spPr>
          <a:xfrm>
            <a:off x="3684032" y="3597405"/>
            <a:ext cx="204300" cy="2514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21" name="Google Shape;5021;p121"/>
          <p:cNvSpPr/>
          <p:nvPr/>
        </p:nvSpPr>
        <p:spPr>
          <a:xfrm>
            <a:off x="3912451" y="3597397"/>
            <a:ext cx="204300" cy="2514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22" name="Google Shape;5022;p121"/>
          <p:cNvSpPr/>
          <p:nvPr/>
        </p:nvSpPr>
        <p:spPr>
          <a:xfrm>
            <a:off x="4140871" y="3597397"/>
            <a:ext cx="204300" cy="2514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23" name="Google Shape;5023;p121"/>
          <p:cNvSpPr/>
          <p:nvPr/>
        </p:nvSpPr>
        <p:spPr>
          <a:xfrm>
            <a:off x="4369290" y="3597397"/>
            <a:ext cx="204300" cy="2514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24" name="Google Shape;5024;p121"/>
          <p:cNvSpPr/>
          <p:nvPr/>
        </p:nvSpPr>
        <p:spPr>
          <a:xfrm>
            <a:off x="3455613" y="3887311"/>
            <a:ext cx="204300" cy="2514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25" name="Google Shape;5025;p121"/>
          <p:cNvSpPr/>
          <p:nvPr/>
        </p:nvSpPr>
        <p:spPr>
          <a:xfrm>
            <a:off x="3684032" y="3887311"/>
            <a:ext cx="204300" cy="2514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26" name="Google Shape;5026;p121"/>
          <p:cNvSpPr/>
          <p:nvPr/>
        </p:nvSpPr>
        <p:spPr>
          <a:xfrm>
            <a:off x="3912451" y="3887304"/>
            <a:ext cx="204300" cy="2514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27" name="Google Shape;5027;p121"/>
          <p:cNvSpPr/>
          <p:nvPr/>
        </p:nvSpPr>
        <p:spPr>
          <a:xfrm>
            <a:off x="4140871" y="3887304"/>
            <a:ext cx="204300" cy="2514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28" name="Google Shape;5028;p121"/>
          <p:cNvSpPr/>
          <p:nvPr/>
        </p:nvSpPr>
        <p:spPr>
          <a:xfrm>
            <a:off x="4369290" y="3887304"/>
            <a:ext cx="204300" cy="2514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29" name="Google Shape;5029;p121"/>
          <p:cNvSpPr/>
          <p:nvPr/>
        </p:nvSpPr>
        <p:spPr>
          <a:xfrm>
            <a:off x="4597709" y="3887304"/>
            <a:ext cx="204300" cy="2514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30" name="Google Shape;5030;p121"/>
          <p:cNvSpPr/>
          <p:nvPr/>
        </p:nvSpPr>
        <p:spPr>
          <a:xfrm>
            <a:off x="4826129" y="3887296"/>
            <a:ext cx="204300" cy="2514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31" name="Google Shape;5031;p121"/>
          <p:cNvSpPr/>
          <p:nvPr/>
        </p:nvSpPr>
        <p:spPr>
          <a:xfrm>
            <a:off x="5054548" y="3887296"/>
            <a:ext cx="204300" cy="2514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32" name="Google Shape;5032;p121"/>
          <p:cNvSpPr/>
          <p:nvPr/>
        </p:nvSpPr>
        <p:spPr>
          <a:xfrm>
            <a:off x="3455613" y="4177218"/>
            <a:ext cx="204300" cy="251400"/>
          </a:xfrm>
          <a:prstGeom prst="rect">
            <a:avLst/>
          </a:prstGeom>
          <a:solidFill>
            <a:srgbClr val="C7C7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33" name="Google Shape;5033;p121"/>
          <p:cNvSpPr/>
          <p:nvPr/>
        </p:nvSpPr>
        <p:spPr>
          <a:xfrm>
            <a:off x="3684032" y="4177218"/>
            <a:ext cx="204300" cy="2514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34" name="Google Shape;5034;p121"/>
          <p:cNvSpPr/>
          <p:nvPr/>
        </p:nvSpPr>
        <p:spPr>
          <a:xfrm>
            <a:off x="3912451" y="4177210"/>
            <a:ext cx="204300" cy="2514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35" name="Google Shape;5035;p121"/>
          <p:cNvSpPr/>
          <p:nvPr/>
        </p:nvSpPr>
        <p:spPr>
          <a:xfrm>
            <a:off x="4140871" y="4177210"/>
            <a:ext cx="204300" cy="251400"/>
          </a:xfrm>
          <a:prstGeom prst="rect">
            <a:avLst/>
          </a:prstGeom>
          <a:solidFill>
            <a:srgbClr val="F4D40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36" name="Google Shape;5036;p121"/>
          <p:cNvSpPr/>
          <p:nvPr/>
        </p:nvSpPr>
        <p:spPr>
          <a:xfrm>
            <a:off x="4369290" y="4177210"/>
            <a:ext cx="204300" cy="2514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37" name="Google Shape;5037;p121"/>
          <p:cNvSpPr/>
          <p:nvPr/>
        </p:nvSpPr>
        <p:spPr>
          <a:xfrm>
            <a:off x="4597709" y="4177210"/>
            <a:ext cx="204300" cy="2514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38" name="Google Shape;5038;p121"/>
          <p:cNvSpPr/>
          <p:nvPr/>
        </p:nvSpPr>
        <p:spPr>
          <a:xfrm>
            <a:off x="4826129" y="4177203"/>
            <a:ext cx="204300" cy="2514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39" name="Google Shape;5039;p121"/>
          <p:cNvSpPr/>
          <p:nvPr/>
        </p:nvSpPr>
        <p:spPr>
          <a:xfrm>
            <a:off x="5054548" y="4177203"/>
            <a:ext cx="204300" cy="251400"/>
          </a:xfrm>
          <a:prstGeom prst="rect">
            <a:avLst/>
          </a:prstGeom>
          <a:solidFill>
            <a:srgbClr val="00AC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40" name="Google Shape;5040;p121"/>
          <p:cNvSpPr/>
          <p:nvPr/>
        </p:nvSpPr>
        <p:spPr>
          <a:xfrm>
            <a:off x="5282967" y="4177203"/>
            <a:ext cx="204300" cy="2514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41" name="Google Shape;5041;p121"/>
          <p:cNvSpPr/>
          <p:nvPr/>
        </p:nvSpPr>
        <p:spPr>
          <a:xfrm>
            <a:off x="5511387" y="4177195"/>
            <a:ext cx="204300" cy="251400"/>
          </a:xfrm>
          <a:prstGeom prst="rect">
            <a:avLst/>
          </a:prstGeom>
          <a:solidFill>
            <a:srgbClr val="0073B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42" name="Google Shape;5042;p121"/>
          <p:cNvSpPr txBox="1"/>
          <p:nvPr/>
        </p:nvSpPr>
        <p:spPr>
          <a:xfrm>
            <a:off x="3608013" y="2846638"/>
            <a:ext cx="1882800" cy="26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t>Segment</a:t>
            </a:r>
            <a:endParaRPr sz="1300"/>
          </a:p>
        </p:txBody>
      </p:sp>
      <p:sp>
        <p:nvSpPr>
          <p:cNvPr id="5043" name="Google Shape;5043;p121"/>
          <p:cNvSpPr/>
          <p:nvPr/>
        </p:nvSpPr>
        <p:spPr>
          <a:xfrm>
            <a:off x="4597709" y="3597391"/>
            <a:ext cx="204300" cy="251400"/>
          </a:xfrm>
          <a:prstGeom prst="rect">
            <a:avLst/>
          </a:prstGeom>
          <a:solidFill>
            <a:srgbClr val="79EA8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44" name="Google Shape;5044;p121"/>
          <p:cNvSpPr txBox="1"/>
          <p:nvPr/>
        </p:nvSpPr>
        <p:spPr>
          <a:xfrm>
            <a:off x="3659925" y="2241350"/>
            <a:ext cx="1882800" cy="595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rgbClr val="990000"/>
                </a:solidFill>
              </a:rPr>
              <a:t>Evaluated using small, clean datasets</a:t>
            </a:r>
            <a:endParaRPr sz="1300">
              <a:solidFill>
                <a:srgbClr val="990000"/>
              </a:solidFill>
            </a:endParaRPr>
          </a:p>
        </p:txBody>
      </p:sp>
      <p:sp>
        <p:nvSpPr>
          <p:cNvPr id="5045" name="Google Shape;5045;p121"/>
          <p:cNvSpPr/>
          <p:nvPr/>
        </p:nvSpPr>
        <p:spPr>
          <a:xfrm rot="-1981142">
            <a:off x="2896692" y="2299911"/>
            <a:ext cx="149197" cy="512411"/>
          </a:xfrm>
          <a:prstGeom prst="downArrow">
            <a:avLst>
              <a:gd fmla="val 49161" name="adj1"/>
              <a:gd fmla="val 50000" name="adj2"/>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6" name="Google Shape;5046;p121"/>
          <p:cNvSpPr/>
          <p:nvPr/>
        </p:nvSpPr>
        <p:spPr>
          <a:xfrm rot="2253694">
            <a:off x="6025669" y="2341728"/>
            <a:ext cx="149111" cy="512432"/>
          </a:xfrm>
          <a:prstGeom prst="downArrow">
            <a:avLst>
              <a:gd fmla="val 49161" name="adj1"/>
              <a:gd fmla="val 50000" name="adj2"/>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7" name="Google Shape;5047;p121"/>
          <p:cNvSpPr txBox="1"/>
          <p:nvPr>
            <p:ph idx="1" type="body"/>
          </p:nvPr>
        </p:nvSpPr>
        <p:spPr>
          <a:xfrm>
            <a:off x="1334450" y="1651700"/>
            <a:ext cx="3021600" cy="408900"/>
          </a:xfrm>
          <a:prstGeom prst="rect">
            <a:avLst/>
          </a:prstGeom>
          <a:ln cap="flat" cmpd="sng" w="9525">
            <a:solidFill>
              <a:srgbClr val="674EA7"/>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i="1" lang="en">
                <a:solidFill>
                  <a:srgbClr val="674EA7"/>
                </a:solidFill>
              </a:rPr>
              <a:t>Technique</a:t>
            </a:r>
            <a:endParaRPr i="1">
              <a:solidFill>
                <a:srgbClr val="674EA7"/>
              </a:solidFill>
            </a:endParaRPr>
          </a:p>
          <a:p>
            <a:pPr indent="0" lvl="0" marL="0" rtl="0" algn="l">
              <a:spcBef>
                <a:spcPts val="1600"/>
              </a:spcBef>
              <a:spcAft>
                <a:spcPts val="1600"/>
              </a:spcAft>
              <a:buNone/>
            </a:pPr>
            <a:r>
              <a:t/>
            </a:r>
            <a:endParaRPr/>
          </a:p>
        </p:txBody>
      </p:sp>
      <p:sp>
        <p:nvSpPr>
          <p:cNvPr id="5048" name="Google Shape;5048;p121"/>
          <p:cNvSpPr txBox="1"/>
          <p:nvPr>
            <p:ph idx="2" type="body"/>
          </p:nvPr>
        </p:nvSpPr>
        <p:spPr>
          <a:xfrm>
            <a:off x="4888375" y="1651700"/>
            <a:ext cx="3021600" cy="408900"/>
          </a:xfrm>
          <a:prstGeom prst="rect">
            <a:avLst/>
          </a:prstGeom>
          <a:ln cap="flat" cmpd="sng" w="9525">
            <a:solidFill>
              <a:srgbClr val="6AA84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i="1" lang="en">
                <a:solidFill>
                  <a:srgbClr val="6AA84F"/>
                </a:solidFill>
              </a:rPr>
              <a:t>Exploratory</a:t>
            </a:r>
            <a:endParaRPr i="1">
              <a:solidFill>
                <a:srgbClr val="6AA84F"/>
              </a:solidFill>
            </a:endParaRPr>
          </a:p>
          <a:p>
            <a:pPr indent="0" lvl="0" marL="0" rtl="0" algn="l">
              <a:spcBef>
                <a:spcPts val="1600"/>
              </a:spcBef>
              <a:spcAft>
                <a:spcPts val="1600"/>
              </a:spcAft>
              <a:buNone/>
            </a:pPr>
            <a:r>
              <a:t/>
            </a:r>
            <a:endParaRPr/>
          </a:p>
        </p:txBody>
      </p:sp>
      <p:sp>
        <p:nvSpPr>
          <p:cNvPr id="5049" name="Google Shape;5049;p1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3" name="Shape 5053"/>
        <p:cNvGrpSpPr/>
        <p:nvPr/>
      </p:nvGrpSpPr>
      <p:grpSpPr>
        <a:xfrm>
          <a:off x="0" y="0"/>
          <a:ext cx="0" cy="0"/>
          <a:chOff x="0" y="0"/>
          <a:chExt cx="0" cy="0"/>
        </a:xfrm>
      </p:grpSpPr>
      <p:sp>
        <p:nvSpPr>
          <p:cNvPr id="5054" name="Google Shape;5054;p1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Related Work</a:t>
            </a:r>
            <a:endParaRPr/>
          </a:p>
        </p:txBody>
      </p:sp>
      <p:sp>
        <p:nvSpPr>
          <p:cNvPr id="5055" name="Google Shape;5055;p1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5056" name="Google Shape;5056;p122"/>
          <p:cNvGraphicFramePr/>
          <p:nvPr/>
        </p:nvGraphicFramePr>
        <p:xfrm>
          <a:off x="311700" y="1135275"/>
          <a:ext cx="3000000" cy="3000000"/>
        </p:xfrm>
        <a:graphic>
          <a:graphicData uri="http://schemas.openxmlformats.org/drawingml/2006/table">
            <a:tbl>
              <a:tblPr>
                <a:noFill/>
                <a:tableStyleId>{52502E9B-0AB7-4456-8EDA-6E149FC0C4DB}</a:tableStyleId>
              </a:tblPr>
              <a:tblGrid>
                <a:gridCol w="1864775"/>
                <a:gridCol w="6583225"/>
              </a:tblGrid>
              <a:tr h="814125">
                <a:tc>
                  <a:txBody>
                    <a:bodyPr/>
                    <a:lstStyle/>
                    <a:p>
                      <a:pPr indent="0" lvl="0" marL="0" rtl="0" algn="l">
                        <a:spcBef>
                          <a:spcPts val="0"/>
                        </a:spcBef>
                        <a:spcAft>
                          <a:spcPts val="0"/>
                        </a:spcAft>
                        <a:buNone/>
                      </a:pPr>
                      <a:r>
                        <a:t/>
                      </a:r>
                      <a:endParaRPr/>
                    </a:p>
                  </a:txBody>
                  <a:tcPr marT="91425" marB="0"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1600"/>
                        </a:spcAft>
                        <a:buNone/>
                      </a:pPr>
                      <a:r>
                        <a:rPr b="1" lang="en">
                          <a:solidFill>
                            <a:schemeClr val="dk2"/>
                          </a:solidFill>
                        </a:rPr>
                        <a:t>Post-Export: Specific Techniques</a:t>
                      </a:r>
                      <a:br>
                        <a:rPr b="1" lang="en" sz="1500">
                          <a:solidFill>
                            <a:schemeClr val="dk2"/>
                          </a:solidFill>
                        </a:rPr>
                      </a:br>
                      <a:r>
                        <a:rPr b="1" lang="en" sz="1500">
                          <a:solidFill>
                            <a:schemeClr val="dk2"/>
                          </a:solidFill>
                        </a:rPr>
                        <a:t>  </a:t>
                      </a:r>
                      <a:r>
                        <a:rPr lang="en" sz="1100">
                          <a:solidFill>
                            <a:schemeClr val="dk2"/>
                          </a:solidFill>
                        </a:rPr>
                        <a:t>- Clustering [Wei et al.], Pattern Mining (CoreFlow [Liu et al.], Frequence [Perer et al.]</a:t>
                      </a:r>
                      <a:br>
                        <a:rPr lang="en" sz="1100">
                          <a:solidFill>
                            <a:schemeClr val="dk2"/>
                          </a:solidFill>
                        </a:rPr>
                      </a:br>
                      <a:r>
                        <a:rPr lang="en" sz="1100">
                          <a:solidFill>
                            <a:schemeClr val="dk2"/>
                          </a:solidFill>
                        </a:rPr>
                        <a:t>   - Require small, clean datasets</a:t>
                      </a:r>
                      <a:endParaRPr sz="1100"/>
                    </a:p>
                  </a:txBody>
                  <a:tcPr marT="91425" marB="0"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CCCCCC"/>
                      </a:solidFill>
                      <a:prstDash val="solid"/>
                      <a:round/>
                      <a:headEnd len="sm" w="sm" type="none"/>
                      <a:tailEnd len="sm" w="sm" type="none"/>
                    </a:lnB>
                  </a:tcPr>
                </a:tc>
              </a:tr>
              <a:tr h="814125">
                <a:tc>
                  <a:txBody>
                    <a:bodyPr/>
                    <a:lstStyle/>
                    <a:p>
                      <a:pPr indent="0" lvl="0" marL="0" rtl="0" algn="l">
                        <a:spcBef>
                          <a:spcPts val="0"/>
                        </a:spcBef>
                        <a:spcAft>
                          <a:spcPts val="0"/>
                        </a:spcAft>
                        <a:buNone/>
                      </a:pPr>
                      <a:r>
                        <a:t/>
                      </a:r>
                      <a:endParaRPr/>
                    </a:p>
                  </a:txBody>
                  <a:tcPr marT="91425" marB="0"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1600"/>
                        </a:spcAft>
                        <a:buNone/>
                      </a:pPr>
                      <a:r>
                        <a:rPr b="1" lang="en">
                          <a:solidFill>
                            <a:schemeClr val="dk2"/>
                          </a:solidFill>
                        </a:rPr>
                        <a:t>View Sequences: Event Sequence Visual Overviews</a:t>
                      </a:r>
                      <a:br>
                        <a:rPr b="1" lang="en" sz="1500">
                          <a:solidFill>
                            <a:schemeClr val="dk2"/>
                          </a:solidFill>
                        </a:rPr>
                      </a:br>
                      <a:r>
                        <a:rPr lang="en" sz="1100">
                          <a:solidFill>
                            <a:schemeClr val="dk2"/>
                          </a:solidFill>
                        </a:rPr>
                        <a:t>   - CareFlow [Perer et al.]</a:t>
                      </a:r>
                      <a:br>
                        <a:rPr lang="en" sz="1100">
                          <a:solidFill>
                            <a:schemeClr val="dk2"/>
                          </a:solidFill>
                        </a:rPr>
                      </a:br>
                      <a:r>
                        <a:rPr lang="en" sz="1100">
                          <a:solidFill>
                            <a:schemeClr val="dk2"/>
                          </a:solidFill>
                        </a:rPr>
                        <a:t>   - Can’t refine segments or view segment attributes</a:t>
                      </a:r>
                      <a:endParaRPr sz="1100">
                        <a:solidFill>
                          <a:schemeClr val="dk2"/>
                        </a:solidFill>
                      </a:endParaRPr>
                    </a:p>
                  </a:txBody>
                  <a:tcPr marT="91425" marB="0"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966725">
                <a:tc>
                  <a:txBody>
                    <a:bodyPr/>
                    <a:lstStyle/>
                    <a:p>
                      <a:pPr indent="0" lvl="0" marL="0" rtl="0" algn="l">
                        <a:spcBef>
                          <a:spcPts val="0"/>
                        </a:spcBef>
                        <a:spcAft>
                          <a:spcPts val="0"/>
                        </a:spcAft>
                        <a:buNone/>
                      </a:pPr>
                      <a:r>
                        <a:t/>
                      </a:r>
                      <a:endParaRPr/>
                    </a:p>
                  </a:txBody>
                  <a:tcPr marT="91425" marB="0"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1600"/>
                        </a:spcAft>
                        <a:buNone/>
                      </a:pPr>
                      <a:r>
                        <a:rPr b="1" lang="en">
                          <a:solidFill>
                            <a:schemeClr val="dk2"/>
                          </a:solidFill>
                        </a:rPr>
                        <a:t>Refine: Visual Query Systems</a:t>
                      </a:r>
                      <a:br>
                        <a:rPr b="1" lang="en" sz="1500">
                          <a:solidFill>
                            <a:schemeClr val="dk2"/>
                          </a:solidFill>
                        </a:rPr>
                      </a:br>
                      <a:r>
                        <a:rPr lang="en" sz="1100">
                          <a:solidFill>
                            <a:schemeClr val="dk2"/>
                          </a:solidFill>
                        </a:rPr>
                        <a:t>   - i.e. COQUITO [KPS16], (s|qu)eries [ZDFD15], DecisionFlow [GS14], PatternFinder [FKSS06], and SparqlFilterFlow [HLBE14]</a:t>
                      </a:r>
                      <a:endParaRPr sz="1100"/>
                    </a:p>
                  </a:txBody>
                  <a:tcPr marT="91425" marB="0"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814125">
                <a:tc>
                  <a:txBody>
                    <a:bodyPr/>
                    <a:lstStyle/>
                    <a:p>
                      <a:pPr indent="0" lvl="0" marL="0" rtl="0" algn="l">
                        <a:spcBef>
                          <a:spcPts val="0"/>
                        </a:spcBef>
                        <a:spcAft>
                          <a:spcPts val="0"/>
                        </a:spcAft>
                        <a:buNone/>
                      </a:pPr>
                      <a:r>
                        <a:t/>
                      </a:r>
                      <a:endParaRPr/>
                    </a:p>
                  </a:txBody>
                  <a:tcPr marT="91425" marB="0"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lnSpc>
                          <a:spcPct val="115000"/>
                        </a:lnSpc>
                        <a:spcBef>
                          <a:spcPts val="0"/>
                        </a:spcBef>
                        <a:spcAft>
                          <a:spcPts val="1600"/>
                        </a:spcAft>
                        <a:buNone/>
                      </a:pPr>
                      <a:r>
                        <a:rPr b="1" lang="en">
                          <a:solidFill>
                            <a:schemeClr val="dk2"/>
                          </a:solidFill>
                        </a:rPr>
                        <a:t>Record: Graphical Histories</a:t>
                      </a:r>
                      <a:br>
                        <a:rPr b="1" lang="en">
                          <a:solidFill>
                            <a:schemeClr val="dk2"/>
                          </a:solidFill>
                        </a:rPr>
                      </a:br>
                      <a:r>
                        <a:rPr lang="en" sz="1100">
                          <a:solidFill>
                            <a:schemeClr val="dk2"/>
                          </a:solidFill>
                        </a:rPr>
                        <a:t>i.e. </a:t>
                      </a:r>
                      <a:endParaRPr sz="1100"/>
                    </a:p>
                  </a:txBody>
                  <a:tcPr marT="91425" marB="0"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5057" name="Google Shape;5057;p122"/>
          <p:cNvSpPr/>
          <p:nvPr/>
        </p:nvSpPr>
        <p:spPr>
          <a:xfrm>
            <a:off x="570500" y="1362275"/>
            <a:ext cx="1142100" cy="369000"/>
          </a:xfrm>
          <a:prstGeom prst="roundRect">
            <a:avLst>
              <a:gd fmla="val 16667" name="adj"/>
            </a:avLst>
          </a:prstGeom>
          <a:solidFill>
            <a:srgbClr val="D9D2E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Export</a:t>
            </a:r>
            <a:endParaRPr/>
          </a:p>
        </p:txBody>
      </p:sp>
      <p:sp>
        <p:nvSpPr>
          <p:cNvPr id="5058" name="Google Shape;5058;p122"/>
          <p:cNvSpPr/>
          <p:nvPr/>
        </p:nvSpPr>
        <p:spPr>
          <a:xfrm>
            <a:off x="612050" y="2340643"/>
            <a:ext cx="1142100" cy="369000"/>
          </a:xfrm>
          <a:prstGeom prst="roundRect">
            <a:avLst>
              <a:gd fmla="val 16667" name="adj"/>
            </a:avLst>
          </a:prstGeom>
          <a:solidFill>
            <a:srgbClr val="D9EAD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View</a:t>
            </a:r>
            <a:endParaRPr/>
          </a:p>
        </p:txBody>
      </p:sp>
      <p:sp>
        <p:nvSpPr>
          <p:cNvPr id="5059" name="Google Shape;5059;p122"/>
          <p:cNvSpPr/>
          <p:nvPr/>
        </p:nvSpPr>
        <p:spPr>
          <a:xfrm>
            <a:off x="612050" y="3166635"/>
            <a:ext cx="1142100" cy="369000"/>
          </a:xfrm>
          <a:prstGeom prst="roundRect">
            <a:avLst>
              <a:gd fmla="val 16667" name="adj"/>
            </a:avLst>
          </a:prstGeom>
          <a:solidFill>
            <a:srgbClr val="CFE2F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Refine</a:t>
            </a:r>
            <a:endParaRPr/>
          </a:p>
        </p:txBody>
      </p:sp>
      <p:grpSp>
        <p:nvGrpSpPr>
          <p:cNvPr id="5060" name="Google Shape;5060;p122"/>
          <p:cNvGrpSpPr/>
          <p:nvPr/>
        </p:nvGrpSpPr>
        <p:grpSpPr>
          <a:xfrm>
            <a:off x="779151" y="4149364"/>
            <a:ext cx="724799" cy="725333"/>
            <a:chOff x="1793010" y="2009307"/>
            <a:chExt cx="812100" cy="583910"/>
          </a:xfrm>
        </p:grpSpPr>
        <p:sp>
          <p:nvSpPr>
            <p:cNvPr id="5061" name="Google Shape;5061;p122"/>
            <p:cNvSpPr txBox="1"/>
            <p:nvPr/>
          </p:nvSpPr>
          <p:spPr>
            <a:xfrm>
              <a:off x="1793010" y="2343617"/>
              <a:ext cx="812100" cy="24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t>Record </a:t>
              </a:r>
              <a:endParaRPr sz="1200"/>
            </a:p>
          </p:txBody>
        </p:sp>
        <p:pic>
          <p:nvPicPr>
            <p:cNvPr id="5062" name="Google Shape;5062;p122"/>
            <p:cNvPicPr preferRelativeResize="0"/>
            <p:nvPr/>
          </p:nvPicPr>
          <p:blipFill>
            <a:blip r:embed="rId3">
              <a:alphaModFix/>
            </a:blip>
            <a:stretch>
              <a:fillRect/>
            </a:stretch>
          </p:blipFill>
          <p:spPr>
            <a:xfrm>
              <a:off x="1978550" y="2009307"/>
              <a:ext cx="493047" cy="393600"/>
            </a:xfrm>
            <a:prstGeom prst="rect">
              <a:avLst/>
            </a:prstGeom>
            <a:noFill/>
            <a:ln>
              <a:noFill/>
            </a:ln>
          </p:spPr>
        </p:pic>
      </p:grpSp>
      <p:sp>
        <p:nvSpPr>
          <p:cNvPr id="5063" name="Google Shape;5063;p122"/>
          <p:cNvSpPr/>
          <p:nvPr/>
        </p:nvSpPr>
        <p:spPr>
          <a:xfrm>
            <a:off x="8311149" y="1051292"/>
            <a:ext cx="701100" cy="135600"/>
          </a:xfrm>
          <a:prstGeom prst="roundRect">
            <a:avLst>
              <a:gd fmla="val 16667" name="adj"/>
            </a:avLst>
          </a:prstGeom>
          <a:solidFill>
            <a:srgbClr val="D9D2E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t>Export</a:t>
            </a:r>
            <a:endParaRPr sz="900"/>
          </a:p>
        </p:txBody>
      </p:sp>
      <p:sp>
        <p:nvSpPr>
          <p:cNvPr id="5064" name="Google Shape;5064;p122"/>
          <p:cNvSpPr/>
          <p:nvPr/>
        </p:nvSpPr>
        <p:spPr>
          <a:xfrm>
            <a:off x="8311149" y="898711"/>
            <a:ext cx="701100" cy="135600"/>
          </a:xfrm>
          <a:prstGeom prst="roundRect">
            <a:avLst>
              <a:gd fmla="val 16667" name="adj"/>
            </a:avLst>
          </a:prstGeom>
          <a:solidFill>
            <a:srgbClr val="EFEFE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rgbClr val="B7B7B7"/>
                </a:solidFill>
              </a:rPr>
              <a:t>Abandon</a:t>
            </a:r>
            <a:endParaRPr sz="900">
              <a:solidFill>
                <a:srgbClr val="B7B7B7"/>
              </a:solidFill>
            </a:endParaRPr>
          </a:p>
        </p:txBody>
      </p:sp>
      <p:grpSp>
        <p:nvGrpSpPr>
          <p:cNvPr id="5065" name="Google Shape;5065;p122"/>
          <p:cNvGrpSpPr/>
          <p:nvPr/>
        </p:nvGrpSpPr>
        <p:grpSpPr>
          <a:xfrm>
            <a:off x="6797659" y="328967"/>
            <a:ext cx="510892" cy="347977"/>
            <a:chOff x="1793010" y="2009307"/>
            <a:chExt cx="812100" cy="522567"/>
          </a:xfrm>
        </p:grpSpPr>
        <p:sp>
          <p:nvSpPr>
            <p:cNvPr id="5066" name="Google Shape;5066;p122"/>
            <p:cNvSpPr txBox="1"/>
            <p:nvPr/>
          </p:nvSpPr>
          <p:spPr>
            <a:xfrm>
              <a:off x="1793010" y="2282274"/>
              <a:ext cx="812100" cy="24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t>Record </a:t>
              </a:r>
              <a:endParaRPr sz="800"/>
            </a:p>
          </p:txBody>
        </p:sp>
        <p:pic>
          <p:nvPicPr>
            <p:cNvPr id="5067" name="Google Shape;5067;p122"/>
            <p:cNvPicPr preferRelativeResize="0"/>
            <p:nvPr/>
          </p:nvPicPr>
          <p:blipFill>
            <a:blip r:embed="rId3">
              <a:alphaModFix/>
            </a:blip>
            <a:stretch>
              <a:fillRect/>
            </a:stretch>
          </p:blipFill>
          <p:spPr>
            <a:xfrm>
              <a:off x="1978550" y="2009307"/>
              <a:ext cx="493047" cy="393600"/>
            </a:xfrm>
            <a:prstGeom prst="rect">
              <a:avLst/>
            </a:prstGeom>
            <a:noFill/>
            <a:ln>
              <a:noFill/>
            </a:ln>
          </p:spPr>
        </p:pic>
      </p:grpSp>
      <p:sp>
        <p:nvSpPr>
          <p:cNvPr id="5068" name="Google Shape;5068;p122"/>
          <p:cNvSpPr/>
          <p:nvPr/>
        </p:nvSpPr>
        <p:spPr>
          <a:xfrm>
            <a:off x="8311149" y="746151"/>
            <a:ext cx="701100" cy="135600"/>
          </a:xfrm>
          <a:prstGeom prst="roundRect">
            <a:avLst>
              <a:gd fmla="val 16667" name="adj"/>
            </a:avLst>
          </a:prstGeom>
          <a:solidFill>
            <a:srgbClr val="EFEFE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rgbClr val="B7B7B7"/>
                </a:solidFill>
              </a:rPr>
              <a:t>Conclude</a:t>
            </a:r>
            <a:endParaRPr sz="900">
              <a:solidFill>
                <a:srgbClr val="B7B7B7"/>
              </a:solidFill>
            </a:endParaRPr>
          </a:p>
        </p:txBody>
      </p:sp>
      <p:cxnSp>
        <p:nvCxnSpPr>
          <p:cNvPr id="5069" name="Google Shape;5069;p122"/>
          <p:cNvCxnSpPr>
            <a:stCxn id="5070" idx="3"/>
            <a:endCxn id="5068" idx="1"/>
          </p:cNvCxnSpPr>
          <p:nvPr/>
        </p:nvCxnSpPr>
        <p:spPr>
          <a:xfrm>
            <a:off x="7077248" y="811519"/>
            <a:ext cx="1233900" cy="2400"/>
          </a:xfrm>
          <a:prstGeom prst="straightConnector1">
            <a:avLst/>
          </a:prstGeom>
          <a:noFill/>
          <a:ln cap="flat" cmpd="sng" w="9525">
            <a:solidFill>
              <a:srgbClr val="595959"/>
            </a:solidFill>
            <a:prstDash val="solid"/>
            <a:round/>
            <a:headEnd len="med" w="med" type="none"/>
            <a:tailEnd len="med" w="med" type="triangle"/>
          </a:ln>
        </p:spPr>
      </p:cxnSp>
      <p:cxnSp>
        <p:nvCxnSpPr>
          <p:cNvPr id="5071" name="Google Shape;5071;p122"/>
          <p:cNvCxnSpPr>
            <a:stCxn id="5070" idx="3"/>
            <a:endCxn id="5064" idx="1"/>
          </p:cNvCxnSpPr>
          <p:nvPr/>
        </p:nvCxnSpPr>
        <p:spPr>
          <a:xfrm>
            <a:off x="7077248" y="811519"/>
            <a:ext cx="1233900" cy="155100"/>
          </a:xfrm>
          <a:prstGeom prst="straightConnector1">
            <a:avLst/>
          </a:prstGeom>
          <a:noFill/>
          <a:ln cap="flat" cmpd="sng" w="9525">
            <a:solidFill>
              <a:srgbClr val="595959"/>
            </a:solidFill>
            <a:prstDash val="solid"/>
            <a:round/>
            <a:headEnd len="med" w="med" type="none"/>
            <a:tailEnd len="med" w="med" type="triangle"/>
          </a:ln>
        </p:spPr>
      </p:cxnSp>
      <p:cxnSp>
        <p:nvCxnSpPr>
          <p:cNvPr id="5072" name="Google Shape;5072;p122"/>
          <p:cNvCxnSpPr>
            <a:stCxn id="5070" idx="3"/>
            <a:endCxn id="5063" idx="1"/>
          </p:cNvCxnSpPr>
          <p:nvPr/>
        </p:nvCxnSpPr>
        <p:spPr>
          <a:xfrm>
            <a:off x="7077248" y="811519"/>
            <a:ext cx="1233900" cy="307500"/>
          </a:xfrm>
          <a:prstGeom prst="straightConnector1">
            <a:avLst/>
          </a:prstGeom>
          <a:noFill/>
          <a:ln cap="flat" cmpd="sng" w="9525">
            <a:solidFill>
              <a:srgbClr val="595959"/>
            </a:solidFill>
            <a:prstDash val="solid"/>
            <a:round/>
            <a:headEnd len="med" w="med" type="none"/>
            <a:tailEnd len="med" w="med" type="triangle"/>
          </a:ln>
        </p:spPr>
      </p:cxnSp>
      <p:cxnSp>
        <p:nvCxnSpPr>
          <p:cNvPr id="5073" name="Google Shape;5073;p122"/>
          <p:cNvCxnSpPr>
            <a:stCxn id="5067" idx="1"/>
            <a:endCxn id="5070" idx="0"/>
          </p:cNvCxnSpPr>
          <p:nvPr/>
        </p:nvCxnSpPr>
        <p:spPr>
          <a:xfrm flipH="1">
            <a:off x="6726882" y="460016"/>
            <a:ext cx="187500" cy="283800"/>
          </a:xfrm>
          <a:prstGeom prst="curvedConnector2">
            <a:avLst/>
          </a:prstGeom>
          <a:noFill/>
          <a:ln cap="flat" cmpd="sng" w="9525">
            <a:solidFill>
              <a:srgbClr val="595959"/>
            </a:solidFill>
            <a:prstDash val="solid"/>
            <a:round/>
            <a:headEnd len="med" w="med" type="none"/>
            <a:tailEnd len="med" w="med" type="triangle"/>
          </a:ln>
        </p:spPr>
      </p:cxnSp>
      <p:cxnSp>
        <p:nvCxnSpPr>
          <p:cNvPr id="5074" name="Google Shape;5074;p122"/>
          <p:cNvCxnSpPr>
            <a:stCxn id="5070" idx="3"/>
            <a:endCxn id="5075" idx="2"/>
          </p:cNvCxnSpPr>
          <p:nvPr/>
        </p:nvCxnSpPr>
        <p:spPr>
          <a:xfrm flipH="1" rot="10800000">
            <a:off x="7077248" y="765019"/>
            <a:ext cx="775500" cy="46500"/>
          </a:xfrm>
          <a:prstGeom prst="curvedConnector2">
            <a:avLst/>
          </a:prstGeom>
          <a:noFill/>
          <a:ln cap="flat" cmpd="sng" w="9525">
            <a:solidFill>
              <a:srgbClr val="595959"/>
            </a:solidFill>
            <a:prstDash val="solid"/>
            <a:round/>
            <a:headEnd len="med" w="med" type="none"/>
            <a:tailEnd len="med" w="med" type="triangle"/>
          </a:ln>
        </p:spPr>
      </p:cxnSp>
      <p:grpSp>
        <p:nvGrpSpPr>
          <p:cNvPr id="5076" name="Google Shape;5076;p122"/>
          <p:cNvGrpSpPr/>
          <p:nvPr/>
        </p:nvGrpSpPr>
        <p:grpSpPr>
          <a:xfrm>
            <a:off x="6376646" y="743704"/>
            <a:ext cx="700602" cy="435074"/>
            <a:chOff x="2442250" y="2161138"/>
            <a:chExt cx="751800" cy="527362"/>
          </a:xfrm>
        </p:grpSpPr>
        <p:sp>
          <p:nvSpPr>
            <p:cNvPr id="5070" name="Google Shape;5070;p122"/>
            <p:cNvSpPr/>
            <p:nvPr/>
          </p:nvSpPr>
          <p:spPr>
            <a:xfrm>
              <a:off x="2442250" y="2161138"/>
              <a:ext cx="751800" cy="164400"/>
            </a:xfrm>
            <a:prstGeom prst="roundRect">
              <a:avLst>
                <a:gd fmla="val 16667" name="adj"/>
              </a:avLst>
            </a:prstGeom>
            <a:solidFill>
              <a:srgbClr val="D9EAD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t>View </a:t>
              </a:r>
              <a:endParaRPr sz="900"/>
            </a:p>
          </p:txBody>
        </p:sp>
        <p:sp>
          <p:nvSpPr>
            <p:cNvPr id="5077" name="Google Shape;5077;p122"/>
            <p:cNvSpPr/>
            <p:nvPr/>
          </p:nvSpPr>
          <p:spPr>
            <a:xfrm>
              <a:off x="2442325" y="2329150"/>
              <a:ext cx="751500" cy="1233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600"/>
                <a:t>Segment</a:t>
              </a:r>
              <a:endParaRPr i="1" sz="600"/>
            </a:p>
          </p:txBody>
        </p:sp>
        <p:sp>
          <p:nvSpPr>
            <p:cNvPr id="5078" name="Google Shape;5078;p122"/>
            <p:cNvSpPr/>
            <p:nvPr/>
          </p:nvSpPr>
          <p:spPr>
            <a:xfrm>
              <a:off x="2442325" y="2452450"/>
              <a:ext cx="751500" cy="1233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600"/>
                <a:t>Sequences</a:t>
              </a:r>
              <a:endParaRPr i="1" sz="600"/>
            </a:p>
          </p:txBody>
        </p:sp>
        <p:sp>
          <p:nvSpPr>
            <p:cNvPr id="5079" name="Google Shape;5079;p122"/>
            <p:cNvSpPr/>
            <p:nvPr/>
          </p:nvSpPr>
          <p:spPr>
            <a:xfrm>
              <a:off x="2442325" y="2565200"/>
              <a:ext cx="751500" cy="1233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600"/>
                <a:t>Actions</a:t>
              </a:r>
              <a:endParaRPr i="1" sz="600"/>
            </a:p>
          </p:txBody>
        </p:sp>
      </p:grpSp>
      <p:grpSp>
        <p:nvGrpSpPr>
          <p:cNvPr id="5080" name="Google Shape;5080;p122"/>
          <p:cNvGrpSpPr/>
          <p:nvPr/>
        </p:nvGrpSpPr>
        <p:grpSpPr>
          <a:xfrm>
            <a:off x="7502597" y="329981"/>
            <a:ext cx="700602" cy="435074"/>
            <a:chOff x="2442250" y="2161138"/>
            <a:chExt cx="751800" cy="527362"/>
          </a:xfrm>
        </p:grpSpPr>
        <p:sp>
          <p:nvSpPr>
            <p:cNvPr id="5081" name="Google Shape;5081;p122"/>
            <p:cNvSpPr/>
            <p:nvPr/>
          </p:nvSpPr>
          <p:spPr>
            <a:xfrm>
              <a:off x="2442250" y="2161138"/>
              <a:ext cx="751800" cy="164400"/>
            </a:xfrm>
            <a:prstGeom prst="roundRect">
              <a:avLst>
                <a:gd fmla="val 16667" name="adj"/>
              </a:avLst>
            </a:prstGeom>
            <a:solidFill>
              <a:srgbClr val="CFE2F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t>Refine </a:t>
              </a:r>
              <a:endParaRPr sz="900"/>
            </a:p>
          </p:txBody>
        </p:sp>
        <p:sp>
          <p:nvSpPr>
            <p:cNvPr id="5082" name="Google Shape;5082;p122"/>
            <p:cNvSpPr/>
            <p:nvPr/>
          </p:nvSpPr>
          <p:spPr>
            <a:xfrm>
              <a:off x="2442325" y="2329150"/>
              <a:ext cx="751500" cy="1233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600"/>
                <a:t>Filter</a:t>
              </a:r>
              <a:endParaRPr i="1" sz="600"/>
            </a:p>
          </p:txBody>
        </p:sp>
        <p:sp>
          <p:nvSpPr>
            <p:cNvPr id="5083" name="Google Shape;5083;p122"/>
            <p:cNvSpPr/>
            <p:nvPr/>
          </p:nvSpPr>
          <p:spPr>
            <a:xfrm>
              <a:off x="2442325" y="2452450"/>
              <a:ext cx="751500" cy="1233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600"/>
                <a:t>Partition</a:t>
              </a:r>
              <a:endParaRPr i="1" sz="600"/>
            </a:p>
          </p:txBody>
        </p:sp>
        <p:sp>
          <p:nvSpPr>
            <p:cNvPr id="5075" name="Google Shape;5075;p122"/>
            <p:cNvSpPr/>
            <p:nvPr/>
          </p:nvSpPr>
          <p:spPr>
            <a:xfrm>
              <a:off x="2442325" y="2565200"/>
              <a:ext cx="751500" cy="1233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600"/>
                <a:t>Transform</a:t>
              </a:r>
              <a:endParaRPr i="1" sz="600"/>
            </a:p>
          </p:txBody>
        </p:sp>
      </p:grpSp>
      <p:cxnSp>
        <p:nvCxnSpPr>
          <p:cNvPr id="5084" name="Google Shape;5084;p122"/>
          <p:cNvCxnSpPr/>
          <p:nvPr/>
        </p:nvCxnSpPr>
        <p:spPr>
          <a:xfrm flipH="1" rot="5400000">
            <a:off x="7460657" y="-62345"/>
            <a:ext cx="900" cy="783600"/>
          </a:xfrm>
          <a:prstGeom prst="curvedConnector3">
            <a:avLst>
              <a:gd fmla="val 19942288" name="adj1"/>
            </a:avLst>
          </a:prstGeom>
          <a:noFill/>
          <a:ln cap="flat" cmpd="sng" w="9525">
            <a:solidFill>
              <a:srgbClr val="595959"/>
            </a:solidFill>
            <a:prstDash val="solid"/>
            <a:round/>
            <a:headEnd len="med" w="med" type="none"/>
            <a:tailEnd len="med" w="med" type="triangle"/>
          </a:ln>
        </p:spPr>
      </p:cxn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8" name="Shape 5088"/>
        <p:cNvGrpSpPr/>
        <p:nvPr/>
      </p:nvGrpSpPr>
      <p:grpSpPr>
        <a:xfrm>
          <a:off x="0" y="0"/>
          <a:ext cx="0" cy="0"/>
          <a:chOff x="0" y="0"/>
          <a:chExt cx="0" cy="0"/>
        </a:xfrm>
      </p:grpSpPr>
      <p:sp>
        <p:nvSpPr>
          <p:cNvPr id="5089" name="Google Shape;5089;p1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Tasks: Task Abstraction</a:t>
            </a:r>
            <a:endParaRPr/>
          </a:p>
        </p:txBody>
      </p:sp>
      <p:sp>
        <p:nvSpPr>
          <p:cNvPr id="5090" name="Google Shape;5090;p1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b="1" lang="en" sz="1600"/>
              <a:t>T1) Identify:</a:t>
            </a:r>
            <a:r>
              <a:rPr lang="en" sz="1600"/>
              <a:t> Find some set of sequences that constitutes interesting behavior</a:t>
            </a:r>
            <a:endParaRPr sz="1600"/>
          </a:p>
          <a:p>
            <a:pPr indent="-304800" lvl="1" marL="914400" rtl="0" algn="l">
              <a:spcBef>
                <a:spcPts val="0"/>
              </a:spcBef>
              <a:spcAft>
                <a:spcPts val="0"/>
              </a:spcAft>
              <a:buSzPts val="1200"/>
              <a:buChar char="○"/>
            </a:pPr>
            <a:r>
              <a:rPr lang="en" sz="1200"/>
              <a:t>consumers in loyalty program browse longer</a:t>
            </a:r>
            <a:endParaRPr sz="1200"/>
          </a:p>
          <a:p>
            <a:pPr indent="-330200" lvl="0" marL="457200" rtl="0" algn="l">
              <a:spcBef>
                <a:spcPts val="0"/>
              </a:spcBef>
              <a:spcAft>
                <a:spcPts val="0"/>
              </a:spcAft>
              <a:buSzPts val="1600"/>
              <a:buChar char="●"/>
            </a:pPr>
            <a:r>
              <a:rPr b="1" lang="en" sz="1600"/>
              <a:t>T2) Drilldown: </a:t>
            </a:r>
            <a:r>
              <a:rPr lang="en" sz="1600"/>
              <a:t>Distinguish more specific behaviors to further partition a segment previously defined by looser constraints</a:t>
            </a:r>
            <a:endParaRPr sz="1600"/>
          </a:p>
          <a:p>
            <a:pPr indent="-304800" lvl="1" marL="914400" rtl="0" algn="l">
              <a:spcBef>
                <a:spcPts val="0"/>
              </a:spcBef>
              <a:spcAft>
                <a:spcPts val="0"/>
              </a:spcAft>
              <a:buSzPts val="1200"/>
              <a:buChar char="○"/>
            </a:pPr>
            <a:r>
              <a:rPr lang="en" sz="1200"/>
              <a:t>check if purchasers fall into natural groups by time of day</a:t>
            </a:r>
            <a:endParaRPr sz="1200"/>
          </a:p>
          <a:p>
            <a:pPr indent="-330200" lvl="0" marL="457200" rtl="0" algn="l">
              <a:spcBef>
                <a:spcPts val="0"/>
              </a:spcBef>
              <a:spcAft>
                <a:spcPts val="0"/>
              </a:spcAft>
              <a:buSzPts val="1600"/>
              <a:buChar char="●"/>
            </a:pPr>
            <a:r>
              <a:rPr b="1" lang="en" sz="1600"/>
              <a:t>T3) Frequency:</a:t>
            </a:r>
            <a:r>
              <a:rPr lang="en" sz="1600"/>
              <a:t> Determine how many sequences are in the segment defined by behavior X</a:t>
            </a:r>
            <a:endParaRPr sz="1600"/>
          </a:p>
          <a:p>
            <a:pPr indent="-304800" lvl="1" marL="914400" rtl="0" algn="l">
              <a:spcBef>
                <a:spcPts val="0"/>
              </a:spcBef>
              <a:spcAft>
                <a:spcPts val="0"/>
              </a:spcAft>
              <a:buSzPts val="1200"/>
              <a:buChar char="○"/>
            </a:pPr>
            <a:r>
              <a:rPr lang="en" sz="1200"/>
              <a:t>check ratio of bouncers to non- bouncers</a:t>
            </a:r>
            <a:endParaRPr sz="1200"/>
          </a:p>
          <a:p>
            <a:pPr indent="-330200" lvl="0" marL="457200" rtl="0" algn="l">
              <a:spcBef>
                <a:spcPts val="0"/>
              </a:spcBef>
              <a:spcAft>
                <a:spcPts val="0"/>
              </a:spcAft>
              <a:buSzPts val="1600"/>
              <a:buChar char="●"/>
            </a:pPr>
            <a:r>
              <a:rPr b="1" lang="en" sz="1600"/>
              <a:t>T4) Ordering</a:t>
            </a:r>
            <a:r>
              <a:rPr lang="en" sz="1600"/>
              <a:t> within sequence: Match if action subsequence X occurs before (or after) action subsequence Y in a sequence</a:t>
            </a:r>
            <a:endParaRPr sz="1600"/>
          </a:p>
          <a:p>
            <a:pPr indent="-304800" lvl="1" marL="914400" rtl="0" algn="l">
              <a:spcBef>
                <a:spcPts val="0"/>
              </a:spcBef>
              <a:spcAft>
                <a:spcPts val="0"/>
              </a:spcAft>
              <a:buSzPts val="1200"/>
              <a:buChar char="○"/>
            </a:pPr>
            <a:r>
              <a:rPr lang="en" sz="1200"/>
              <a:t>verify that all users add to cart before purchasing</a:t>
            </a:r>
            <a:endParaRPr sz="1200"/>
          </a:p>
          <a:p>
            <a:pPr indent="0" lvl="0" marL="0" rtl="0" algn="l">
              <a:spcBef>
                <a:spcPts val="1600"/>
              </a:spcBef>
              <a:spcAft>
                <a:spcPts val="1600"/>
              </a:spcAft>
              <a:buNone/>
            </a:pPr>
            <a:r>
              <a:t/>
            </a:r>
            <a:endParaRPr/>
          </a:p>
        </p:txBody>
      </p:sp>
      <p:sp>
        <p:nvSpPr>
          <p:cNvPr id="5091" name="Google Shape;5091;p1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5" name="Shape 5095"/>
        <p:cNvGrpSpPr/>
        <p:nvPr/>
      </p:nvGrpSpPr>
      <p:grpSpPr>
        <a:xfrm>
          <a:off x="0" y="0"/>
          <a:ext cx="0" cy="0"/>
          <a:chOff x="0" y="0"/>
          <a:chExt cx="0" cy="0"/>
        </a:xfrm>
      </p:grpSpPr>
      <p:sp>
        <p:nvSpPr>
          <p:cNvPr id="5096" name="Google Shape;5096;p1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Discussion + Future Work </a:t>
            </a:r>
            <a:endParaRPr/>
          </a:p>
        </p:txBody>
      </p:sp>
      <p:sp>
        <p:nvSpPr>
          <p:cNvPr id="5097" name="Google Shape;5097;p124"/>
          <p:cNvSpPr txBox="1"/>
          <p:nvPr>
            <p:ph idx="1" type="body"/>
          </p:nvPr>
        </p:nvSpPr>
        <p:spPr>
          <a:xfrm>
            <a:off x="311700" y="1304875"/>
            <a:ext cx="39999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Understandable segments:</a:t>
            </a:r>
            <a:endParaRPr/>
          </a:p>
          <a:p>
            <a:pPr indent="-304800" lvl="1" marL="914400" rtl="0" algn="l">
              <a:spcBef>
                <a:spcPts val="0"/>
              </a:spcBef>
              <a:spcAft>
                <a:spcPts val="0"/>
              </a:spcAft>
              <a:buSzPts val="1200"/>
              <a:buChar char="○"/>
            </a:pPr>
            <a:r>
              <a:rPr lang="en"/>
              <a:t>Each possible refinement operation corresponds to one attribute constraint</a:t>
            </a:r>
            <a:endParaRPr/>
          </a:p>
          <a:p>
            <a:pPr indent="-304800" lvl="1" marL="914400" rtl="0" algn="l">
              <a:spcBef>
                <a:spcPts val="0"/>
              </a:spcBef>
              <a:spcAft>
                <a:spcPts val="0"/>
              </a:spcAft>
              <a:buSzPts val="1200"/>
              <a:buChar char="○"/>
            </a:pPr>
            <a:r>
              <a:rPr lang="en"/>
              <a:t>In contrast to clustering, pattern mining that have uninterpretable results for this scale of noisy data</a:t>
            </a:r>
            <a:endParaRPr/>
          </a:p>
          <a:p>
            <a:pPr indent="0" lvl="0" marL="0" rtl="0" algn="l">
              <a:spcBef>
                <a:spcPts val="1600"/>
              </a:spcBef>
              <a:spcAft>
                <a:spcPts val="0"/>
              </a:spcAft>
              <a:buNone/>
            </a:pPr>
            <a:r>
              <a:t/>
            </a:r>
            <a:endParaRPr/>
          </a:p>
          <a:p>
            <a:pPr indent="-317500" lvl="0" marL="457200" rtl="0" algn="l">
              <a:spcBef>
                <a:spcPts val="1600"/>
              </a:spcBef>
              <a:spcAft>
                <a:spcPts val="0"/>
              </a:spcAft>
              <a:buSzPts val="1400"/>
              <a:buChar char="●"/>
            </a:pPr>
            <a:r>
              <a:rPr lang="en"/>
              <a:t>Segmentifier explicitly supports refinement through both filtering and partitioning.</a:t>
            </a:r>
            <a:endParaRPr/>
          </a:p>
          <a:p>
            <a:pPr indent="-304800" lvl="1" marL="914400" rtl="0" algn="l">
              <a:spcBef>
                <a:spcPts val="0"/>
              </a:spcBef>
              <a:spcAft>
                <a:spcPts val="0"/>
              </a:spcAft>
              <a:buSzPts val="1200"/>
              <a:buChar char="○"/>
            </a:pPr>
            <a:r>
              <a:rPr lang="en"/>
              <a:t>Encourages subsequent analysis</a:t>
            </a:r>
            <a:endParaRPr/>
          </a:p>
          <a:p>
            <a:pPr indent="-304800" lvl="1" marL="914400" rtl="0" algn="l">
              <a:spcBef>
                <a:spcPts val="0"/>
              </a:spcBef>
              <a:spcAft>
                <a:spcPts val="0"/>
              </a:spcAft>
              <a:buSzPts val="1200"/>
              <a:buChar char="○"/>
            </a:pPr>
            <a:r>
              <a:rPr lang="en"/>
              <a:t>Allows comparison</a:t>
            </a:r>
            <a:endParaRPr/>
          </a:p>
          <a:p>
            <a:pPr indent="-304800" lvl="1" marL="914400" rtl="0" algn="l">
              <a:spcBef>
                <a:spcPts val="0"/>
              </a:spcBef>
              <a:spcAft>
                <a:spcPts val="0"/>
              </a:spcAft>
              <a:buSzPts val="1200"/>
              <a:buChar char="○"/>
            </a:pPr>
            <a:r>
              <a:rPr lang="en"/>
              <a:t>Future comparison work</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5098" name="Google Shape;5098;p124"/>
          <p:cNvPicPr preferRelativeResize="0"/>
          <p:nvPr/>
        </p:nvPicPr>
        <p:blipFill>
          <a:blip r:embed="rId3">
            <a:alphaModFix/>
          </a:blip>
          <a:stretch>
            <a:fillRect/>
          </a:stretch>
        </p:blipFill>
        <p:spPr>
          <a:xfrm>
            <a:off x="5700875" y="1152475"/>
            <a:ext cx="1017650" cy="3664676"/>
          </a:xfrm>
          <a:prstGeom prst="rect">
            <a:avLst/>
          </a:prstGeom>
          <a:noFill/>
          <a:ln>
            <a:noFill/>
          </a:ln>
        </p:spPr>
      </p:pic>
      <p:pic>
        <p:nvPicPr>
          <p:cNvPr id="5099" name="Google Shape;5099;p124"/>
          <p:cNvPicPr preferRelativeResize="0"/>
          <p:nvPr/>
        </p:nvPicPr>
        <p:blipFill>
          <a:blip r:embed="rId4">
            <a:alphaModFix/>
          </a:blip>
          <a:stretch>
            <a:fillRect/>
          </a:stretch>
        </p:blipFill>
        <p:spPr>
          <a:xfrm>
            <a:off x="7484501" y="1907725"/>
            <a:ext cx="971550" cy="1504950"/>
          </a:xfrm>
          <a:prstGeom prst="rect">
            <a:avLst/>
          </a:prstGeom>
          <a:noFill/>
          <a:ln>
            <a:noFill/>
          </a:ln>
        </p:spPr>
      </p:pic>
      <p:sp>
        <p:nvSpPr>
          <p:cNvPr id="5100" name="Google Shape;5100;p1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4" name="Shape 5104"/>
        <p:cNvGrpSpPr/>
        <p:nvPr/>
      </p:nvGrpSpPr>
      <p:grpSpPr>
        <a:xfrm>
          <a:off x="0" y="0"/>
          <a:ext cx="0" cy="0"/>
          <a:chOff x="0" y="0"/>
          <a:chExt cx="0" cy="0"/>
        </a:xfrm>
      </p:grpSpPr>
      <p:sp>
        <p:nvSpPr>
          <p:cNvPr id="5105" name="Google Shape;5105;p1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Related Work</a:t>
            </a:r>
            <a:endParaRPr/>
          </a:p>
        </p:txBody>
      </p:sp>
      <p:sp>
        <p:nvSpPr>
          <p:cNvPr id="5106" name="Google Shape;5106;p1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5107" name="Google Shape;5107;p125"/>
          <p:cNvGraphicFramePr/>
          <p:nvPr/>
        </p:nvGraphicFramePr>
        <p:xfrm>
          <a:off x="311700" y="1415500"/>
          <a:ext cx="3000000" cy="3000000"/>
        </p:xfrm>
        <a:graphic>
          <a:graphicData uri="http://schemas.openxmlformats.org/drawingml/2006/table">
            <a:tbl>
              <a:tblPr>
                <a:noFill/>
                <a:tableStyleId>{52502E9B-0AB7-4456-8EDA-6E149FC0C4DB}</a:tableStyleId>
              </a:tblPr>
              <a:tblGrid>
                <a:gridCol w="1864775"/>
                <a:gridCol w="6583225"/>
              </a:tblGrid>
              <a:tr h="2899350">
                <a:tc>
                  <a:txBody>
                    <a:bodyPr/>
                    <a:lstStyle/>
                    <a:p>
                      <a:pPr indent="0" lvl="0" marL="0" rtl="0" algn="l">
                        <a:spcBef>
                          <a:spcPts val="0"/>
                        </a:spcBef>
                        <a:spcAft>
                          <a:spcPts val="0"/>
                        </a:spcAft>
                        <a:buNone/>
                      </a:pPr>
                      <a:r>
                        <a:t/>
                      </a:r>
                      <a:endParaRPr/>
                    </a:p>
                  </a:txBody>
                  <a:tcPr marT="91425" marB="0"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lnSpc>
                          <a:spcPct val="115000"/>
                        </a:lnSpc>
                        <a:spcBef>
                          <a:spcPts val="0"/>
                        </a:spcBef>
                        <a:spcAft>
                          <a:spcPts val="0"/>
                        </a:spcAft>
                        <a:buClr>
                          <a:schemeClr val="dk1"/>
                        </a:buClr>
                        <a:buSzPts val="1100"/>
                        <a:buFont typeface="Arial"/>
                        <a:buNone/>
                      </a:pPr>
                      <a:r>
                        <a:rPr b="1" lang="en">
                          <a:solidFill>
                            <a:schemeClr val="dk2"/>
                          </a:solidFill>
                        </a:rPr>
                        <a:t>View and Refine: Filtering Sequences To Segments</a:t>
                      </a:r>
                      <a:endParaRPr b="1">
                        <a:solidFill>
                          <a:schemeClr val="dk2"/>
                        </a:solidFill>
                      </a:endParaRPr>
                    </a:p>
                    <a:p>
                      <a:pPr indent="-311150" lvl="0" marL="457200" rtl="0" algn="l">
                        <a:lnSpc>
                          <a:spcPct val="115000"/>
                        </a:lnSpc>
                        <a:spcBef>
                          <a:spcPts val="1600"/>
                        </a:spcBef>
                        <a:spcAft>
                          <a:spcPts val="0"/>
                        </a:spcAft>
                        <a:buClr>
                          <a:schemeClr val="dk2"/>
                        </a:buClr>
                        <a:buSzPts val="1300"/>
                        <a:buChar char="●"/>
                      </a:pPr>
                      <a:r>
                        <a:rPr lang="en" sz="1300">
                          <a:solidFill>
                            <a:schemeClr val="dk2"/>
                          </a:solidFill>
                        </a:rPr>
                        <a:t>SessionViewer [Lam 2007], EventFlow [Munroe 2013] , EventPad [Cappers 2018]</a:t>
                      </a:r>
                      <a:endParaRPr sz="1300">
                        <a:solidFill>
                          <a:schemeClr val="dk2"/>
                        </a:solidFill>
                      </a:endParaRPr>
                    </a:p>
                    <a:p>
                      <a:pPr indent="-311150" lvl="0" marL="457200" rtl="0" algn="l">
                        <a:lnSpc>
                          <a:spcPct val="115000"/>
                        </a:lnSpc>
                        <a:spcBef>
                          <a:spcPts val="0"/>
                        </a:spcBef>
                        <a:spcAft>
                          <a:spcPts val="0"/>
                        </a:spcAft>
                        <a:buClr>
                          <a:schemeClr val="dk2"/>
                        </a:buClr>
                        <a:buSzPts val="1300"/>
                        <a:buChar char="●"/>
                      </a:pPr>
                      <a:r>
                        <a:rPr lang="en" sz="1300">
                          <a:solidFill>
                            <a:schemeClr val="dk2"/>
                          </a:solidFill>
                        </a:rPr>
                        <a:t>Lack of segment attributes</a:t>
                      </a:r>
                      <a:endParaRPr sz="1300">
                        <a:solidFill>
                          <a:schemeClr val="dk2"/>
                        </a:solidFill>
                      </a:endParaRPr>
                    </a:p>
                    <a:p>
                      <a:pPr indent="-311150" lvl="0" marL="457200" rtl="0" algn="l">
                        <a:lnSpc>
                          <a:spcPct val="115000"/>
                        </a:lnSpc>
                        <a:spcBef>
                          <a:spcPts val="0"/>
                        </a:spcBef>
                        <a:spcAft>
                          <a:spcPts val="0"/>
                        </a:spcAft>
                        <a:buClr>
                          <a:schemeClr val="dk2"/>
                        </a:buClr>
                        <a:buSzPts val="1300"/>
                        <a:buChar char="●"/>
                      </a:pPr>
                      <a:r>
                        <a:rPr lang="en" sz="1300">
                          <a:solidFill>
                            <a:schemeClr val="dk2"/>
                          </a:solidFill>
                        </a:rPr>
                        <a:t>Lack of ability to record analysis path</a:t>
                      </a:r>
                      <a:endParaRPr sz="1300">
                        <a:solidFill>
                          <a:schemeClr val="dk2"/>
                        </a:solidFill>
                      </a:endParaRPr>
                    </a:p>
                    <a:p>
                      <a:pPr indent="0" lvl="0" marL="0" rtl="0" algn="l">
                        <a:lnSpc>
                          <a:spcPct val="115000"/>
                        </a:lnSpc>
                        <a:spcBef>
                          <a:spcPts val="1600"/>
                        </a:spcBef>
                        <a:spcAft>
                          <a:spcPts val="1600"/>
                        </a:spcAft>
                        <a:buNone/>
                      </a:pPr>
                      <a:r>
                        <a:t/>
                      </a:r>
                      <a:endParaRPr b="1" sz="1500">
                        <a:solidFill>
                          <a:schemeClr val="dk2"/>
                        </a:solidFill>
                      </a:endParaRPr>
                    </a:p>
                  </a:txBody>
                  <a:tcPr marT="91425" marB="0"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5108" name="Google Shape;5108;p125"/>
          <p:cNvSpPr/>
          <p:nvPr/>
        </p:nvSpPr>
        <p:spPr>
          <a:xfrm>
            <a:off x="8311149" y="1051292"/>
            <a:ext cx="701100" cy="135600"/>
          </a:xfrm>
          <a:prstGeom prst="roundRect">
            <a:avLst>
              <a:gd fmla="val 16667" name="adj"/>
            </a:avLst>
          </a:prstGeom>
          <a:solidFill>
            <a:srgbClr val="EFEFE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rgbClr val="B7B7B7"/>
                </a:solidFill>
              </a:rPr>
              <a:t>Export</a:t>
            </a:r>
            <a:endParaRPr sz="900">
              <a:solidFill>
                <a:srgbClr val="B7B7B7"/>
              </a:solidFill>
            </a:endParaRPr>
          </a:p>
        </p:txBody>
      </p:sp>
      <p:sp>
        <p:nvSpPr>
          <p:cNvPr id="5109" name="Google Shape;5109;p125"/>
          <p:cNvSpPr/>
          <p:nvPr/>
        </p:nvSpPr>
        <p:spPr>
          <a:xfrm>
            <a:off x="8311149" y="898711"/>
            <a:ext cx="701100" cy="135600"/>
          </a:xfrm>
          <a:prstGeom prst="roundRect">
            <a:avLst>
              <a:gd fmla="val 16667" name="adj"/>
            </a:avLst>
          </a:prstGeom>
          <a:solidFill>
            <a:srgbClr val="EFEFE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rgbClr val="B7B7B7"/>
                </a:solidFill>
              </a:rPr>
              <a:t>Abandon</a:t>
            </a:r>
            <a:endParaRPr sz="900">
              <a:solidFill>
                <a:srgbClr val="B7B7B7"/>
              </a:solidFill>
            </a:endParaRPr>
          </a:p>
        </p:txBody>
      </p:sp>
      <p:grpSp>
        <p:nvGrpSpPr>
          <p:cNvPr id="5110" name="Google Shape;5110;p125"/>
          <p:cNvGrpSpPr/>
          <p:nvPr/>
        </p:nvGrpSpPr>
        <p:grpSpPr>
          <a:xfrm>
            <a:off x="6797659" y="328967"/>
            <a:ext cx="510892" cy="347977"/>
            <a:chOff x="1793010" y="2009307"/>
            <a:chExt cx="812100" cy="522567"/>
          </a:xfrm>
        </p:grpSpPr>
        <p:sp>
          <p:nvSpPr>
            <p:cNvPr id="5111" name="Google Shape;5111;p125"/>
            <p:cNvSpPr txBox="1"/>
            <p:nvPr/>
          </p:nvSpPr>
          <p:spPr>
            <a:xfrm>
              <a:off x="1793010" y="2282274"/>
              <a:ext cx="812100" cy="24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t>Record </a:t>
              </a:r>
              <a:endParaRPr sz="800"/>
            </a:p>
          </p:txBody>
        </p:sp>
        <p:pic>
          <p:nvPicPr>
            <p:cNvPr id="5112" name="Google Shape;5112;p125"/>
            <p:cNvPicPr preferRelativeResize="0"/>
            <p:nvPr/>
          </p:nvPicPr>
          <p:blipFill>
            <a:blip r:embed="rId3">
              <a:alphaModFix/>
            </a:blip>
            <a:stretch>
              <a:fillRect/>
            </a:stretch>
          </p:blipFill>
          <p:spPr>
            <a:xfrm>
              <a:off x="1978550" y="2009307"/>
              <a:ext cx="493047" cy="393600"/>
            </a:xfrm>
            <a:prstGeom prst="rect">
              <a:avLst/>
            </a:prstGeom>
            <a:noFill/>
            <a:ln>
              <a:noFill/>
            </a:ln>
          </p:spPr>
        </p:pic>
      </p:grpSp>
      <p:sp>
        <p:nvSpPr>
          <p:cNvPr id="5113" name="Google Shape;5113;p125"/>
          <p:cNvSpPr/>
          <p:nvPr/>
        </p:nvSpPr>
        <p:spPr>
          <a:xfrm>
            <a:off x="8311149" y="746151"/>
            <a:ext cx="701100" cy="135600"/>
          </a:xfrm>
          <a:prstGeom prst="roundRect">
            <a:avLst>
              <a:gd fmla="val 16667" name="adj"/>
            </a:avLst>
          </a:prstGeom>
          <a:solidFill>
            <a:srgbClr val="EFEFE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rgbClr val="B7B7B7"/>
                </a:solidFill>
              </a:rPr>
              <a:t>Conclude</a:t>
            </a:r>
            <a:endParaRPr sz="900">
              <a:solidFill>
                <a:srgbClr val="B7B7B7"/>
              </a:solidFill>
            </a:endParaRPr>
          </a:p>
        </p:txBody>
      </p:sp>
      <p:cxnSp>
        <p:nvCxnSpPr>
          <p:cNvPr id="5114" name="Google Shape;5114;p125"/>
          <p:cNvCxnSpPr>
            <a:stCxn id="5115" idx="3"/>
            <a:endCxn id="5113" idx="1"/>
          </p:cNvCxnSpPr>
          <p:nvPr/>
        </p:nvCxnSpPr>
        <p:spPr>
          <a:xfrm>
            <a:off x="7077248" y="811519"/>
            <a:ext cx="1233900" cy="2400"/>
          </a:xfrm>
          <a:prstGeom prst="straightConnector1">
            <a:avLst/>
          </a:prstGeom>
          <a:noFill/>
          <a:ln cap="flat" cmpd="sng" w="9525">
            <a:solidFill>
              <a:srgbClr val="595959"/>
            </a:solidFill>
            <a:prstDash val="solid"/>
            <a:round/>
            <a:headEnd len="med" w="med" type="none"/>
            <a:tailEnd len="med" w="med" type="triangle"/>
          </a:ln>
        </p:spPr>
      </p:cxnSp>
      <p:cxnSp>
        <p:nvCxnSpPr>
          <p:cNvPr id="5116" name="Google Shape;5116;p125"/>
          <p:cNvCxnSpPr>
            <a:stCxn id="5115" idx="3"/>
            <a:endCxn id="5109" idx="1"/>
          </p:cNvCxnSpPr>
          <p:nvPr/>
        </p:nvCxnSpPr>
        <p:spPr>
          <a:xfrm>
            <a:off x="7077248" y="811519"/>
            <a:ext cx="1233900" cy="155100"/>
          </a:xfrm>
          <a:prstGeom prst="straightConnector1">
            <a:avLst/>
          </a:prstGeom>
          <a:noFill/>
          <a:ln cap="flat" cmpd="sng" w="9525">
            <a:solidFill>
              <a:srgbClr val="595959"/>
            </a:solidFill>
            <a:prstDash val="solid"/>
            <a:round/>
            <a:headEnd len="med" w="med" type="none"/>
            <a:tailEnd len="med" w="med" type="triangle"/>
          </a:ln>
        </p:spPr>
      </p:cxnSp>
      <p:cxnSp>
        <p:nvCxnSpPr>
          <p:cNvPr id="5117" name="Google Shape;5117;p125"/>
          <p:cNvCxnSpPr>
            <a:stCxn id="5115" idx="3"/>
            <a:endCxn id="5108" idx="1"/>
          </p:cNvCxnSpPr>
          <p:nvPr/>
        </p:nvCxnSpPr>
        <p:spPr>
          <a:xfrm>
            <a:off x="7077248" y="811519"/>
            <a:ext cx="1233900" cy="307500"/>
          </a:xfrm>
          <a:prstGeom prst="straightConnector1">
            <a:avLst/>
          </a:prstGeom>
          <a:noFill/>
          <a:ln cap="flat" cmpd="sng" w="9525">
            <a:solidFill>
              <a:srgbClr val="595959"/>
            </a:solidFill>
            <a:prstDash val="solid"/>
            <a:round/>
            <a:headEnd len="med" w="med" type="none"/>
            <a:tailEnd len="med" w="med" type="triangle"/>
          </a:ln>
        </p:spPr>
      </p:cxnSp>
      <p:cxnSp>
        <p:nvCxnSpPr>
          <p:cNvPr id="5118" name="Google Shape;5118;p125"/>
          <p:cNvCxnSpPr>
            <a:stCxn id="5112" idx="1"/>
            <a:endCxn id="5115" idx="0"/>
          </p:cNvCxnSpPr>
          <p:nvPr/>
        </p:nvCxnSpPr>
        <p:spPr>
          <a:xfrm flipH="1">
            <a:off x="6726882" y="460016"/>
            <a:ext cx="187500" cy="283800"/>
          </a:xfrm>
          <a:prstGeom prst="curvedConnector2">
            <a:avLst/>
          </a:prstGeom>
          <a:noFill/>
          <a:ln cap="flat" cmpd="sng" w="9525">
            <a:solidFill>
              <a:srgbClr val="595959"/>
            </a:solidFill>
            <a:prstDash val="solid"/>
            <a:round/>
            <a:headEnd len="med" w="med" type="none"/>
            <a:tailEnd len="med" w="med" type="triangle"/>
          </a:ln>
        </p:spPr>
      </p:cxnSp>
      <p:cxnSp>
        <p:nvCxnSpPr>
          <p:cNvPr id="5119" name="Google Shape;5119;p125"/>
          <p:cNvCxnSpPr>
            <a:stCxn id="5115" idx="3"/>
            <a:endCxn id="5120" idx="2"/>
          </p:cNvCxnSpPr>
          <p:nvPr/>
        </p:nvCxnSpPr>
        <p:spPr>
          <a:xfrm flipH="1" rot="10800000">
            <a:off x="7077248" y="765019"/>
            <a:ext cx="775500" cy="46500"/>
          </a:xfrm>
          <a:prstGeom prst="curvedConnector2">
            <a:avLst/>
          </a:prstGeom>
          <a:noFill/>
          <a:ln cap="flat" cmpd="sng" w="9525">
            <a:solidFill>
              <a:srgbClr val="595959"/>
            </a:solidFill>
            <a:prstDash val="solid"/>
            <a:round/>
            <a:headEnd len="med" w="med" type="none"/>
            <a:tailEnd len="med" w="med" type="triangle"/>
          </a:ln>
        </p:spPr>
      </p:cxnSp>
      <p:grpSp>
        <p:nvGrpSpPr>
          <p:cNvPr id="5121" name="Google Shape;5121;p125"/>
          <p:cNvGrpSpPr/>
          <p:nvPr/>
        </p:nvGrpSpPr>
        <p:grpSpPr>
          <a:xfrm>
            <a:off x="6376646" y="743704"/>
            <a:ext cx="700602" cy="435074"/>
            <a:chOff x="2442250" y="2161138"/>
            <a:chExt cx="751800" cy="527362"/>
          </a:xfrm>
        </p:grpSpPr>
        <p:sp>
          <p:nvSpPr>
            <p:cNvPr id="5115" name="Google Shape;5115;p125"/>
            <p:cNvSpPr/>
            <p:nvPr/>
          </p:nvSpPr>
          <p:spPr>
            <a:xfrm>
              <a:off x="2442250" y="2161138"/>
              <a:ext cx="751800" cy="164400"/>
            </a:xfrm>
            <a:prstGeom prst="roundRect">
              <a:avLst>
                <a:gd fmla="val 16667" name="adj"/>
              </a:avLst>
            </a:prstGeom>
            <a:solidFill>
              <a:srgbClr val="D9EAD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t>View </a:t>
              </a:r>
              <a:endParaRPr sz="900"/>
            </a:p>
          </p:txBody>
        </p:sp>
        <p:sp>
          <p:nvSpPr>
            <p:cNvPr id="5122" name="Google Shape;5122;p125"/>
            <p:cNvSpPr/>
            <p:nvPr/>
          </p:nvSpPr>
          <p:spPr>
            <a:xfrm>
              <a:off x="2442325" y="2329150"/>
              <a:ext cx="751500" cy="1233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600"/>
                <a:t>Segment</a:t>
              </a:r>
              <a:endParaRPr i="1" sz="600"/>
            </a:p>
          </p:txBody>
        </p:sp>
        <p:sp>
          <p:nvSpPr>
            <p:cNvPr id="5123" name="Google Shape;5123;p125"/>
            <p:cNvSpPr/>
            <p:nvPr/>
          </p:nvSpPr>
          <p:spPr>
            <a:xfrm>
              <a:off x="2442325" y="2452450"/>
              <a:ext cx="751500" cy="1233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600"/>
                <a:t>Sequences</a:t>
              </a:r>
              <a:endParaRPr i="1" sz="600"/>
            </a:p>
          </p:txBody>
        </p:sp>
        <p:sp>
          <p:nvSpPr>
            <p:cNvPr id="5124" name="Google Shape;5124;p125"/>
            <p:cNvSpPr/>
            <p:nvPr/>
          </p:nvSpPr>
          <p:spPr>
            <a:xfrm>
              <a:off x="2442325" y="2565200"/>
              <a:ext cx="751500" cy="1233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600"/>
                <a:t>Actions</a:t>
              </a:r>
              <a:endParaRPr i="1" sz="600"/>
            </a:p>
          </p:txBody>
        </p:sp>
      </p:grpSp>
      <p:grpSp>
        <p:nvGrpSpPr>
          <p:cNvPr id="5125" name="Google Shape;5125;p125"/>
          <p:cNvGrpSpPr/>
          <p:nvPr/>
        </p:nvGrpSpPr>
        <p:grpSpPr>
          <a:xfrm>
            <a:off x="7502597" y="329981"/>
            <a:ext cx="700602" cy="435074"/>
            <a:chOff x="2442250" y="2161138"/>
            <a:chExt cx="751800" cy="527362"/>
          </a:xfrm>
        </p:grpSpPr>
        <p:sp>
          <p:nvSpPr>
            <p:cNvPr id="5126" name="Google Shape;5126;p125"/>
            <p:cNvSpPr/>
            <p:nvPr/>
          </p:nvSpPr>
          <p:spPr>
            <a:xfrm>
              <a:off x="2442250" y="2161138"/>
              <a:ext cx="751800" cy="164400"/>
            </a:xfrm>
            <a:prstGeom prst="roundRect">
              <a:avLst>
                <a:gd fmla="val 16667" name="adj"/>
              </a:avLst>
            </a:prstGeom>
            <a:solidFill>
              <a:srgbClr val="CFE2F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t>Refine </a:t>
              </a:r>
              <a:endParaRPr sz="900"/>
            </a:p>
          </p:txBody>
        </p:sp>
        <p:sp>
          <p:nvSpPr>
            <p:cNvPr id="5127" name="Google Shape;5127;p125"/>
            <p:cNvSpPr/>
            <p:nvPr/>
          </p:nvSpPr>
          <p:spPr>
            <a:xfrm>
              <a:off x="2442325" y="2329150"/>
              <a:ext cx="751500" cy="1233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600"/>
                <a:t>Filter</a:t>
              </a:r>
              <a:endParaRPr i="1" sz="600"/>
            </a:p>
          </p:txBody>
        </p:sp>
        <p:sp>
          <p:nvSpPr>
            <p:cNvPr id="5128" name="Google Shape;5128;p125"/>
            <p:cNvSpPr/>
            <p:nvPr/>
          </p:nvSpPr>
          <p:spPr>
            <a:xfrm>
              <a:off x="2442325" y="2452450"/>
              <a:ext cx="751500" cy="1233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600"/>
                <a:t>Partition</a:t>
              </a:r>
              <a:endParaRPr i="1" sz="600"/>
            </a:p>
          </p:txBody>
        </p:sp>
        <p:sp>
          <p:nvSpPr>
            <p:cNvPr id="5120" name="Google Shape;5120;p125"/>
            <p:cNvSpPr/>
            <p:nvPr/>
          </p:nvSpPr>
          <p:spPr>
            <a:xfrm>
              <a:off x="2442325" y="2565200"/>
              <a:ext cx="751500" cy="1233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600"/>
                <a:t>Transform</a:t>
              </a:r>
              <a:endParaRPr i="1" sz="600"/>
            </a:p>
          </p:txBody>
        </p:sp>
      </p:grpSp>
      <p:cxnSp>
        <p:nvCxnSpPr>
          <p:cNvPr id="5129" name="Google Shape;5129;p125"/>
          <p:cNvCxnSpPr/>
          <p:nvPr/>
        </p:nvCxnSpPr>
        <p:spPr>
          <a:xfrm flipH="1" rot="5400000">
            <a:off x="7460657" y="-62345"/>
            <a:ext cx="900" cy="783600"/>
          </a:xfrm>
          <a:prstGeom prst="curvedConnector3">
            <a:avLst>
              <a:gd fmla="val 19942288" name="adj1"/>
            </a:avLst>
          </a:prstGeom>
          <a:noFill/>
          <a:ln cap="flat" cmpd="sng" w="9525">
            <a:solidFill>
              <a:srgbClr val="595959"/>
            </a:solidFill>
            <a:prstDash val="solid"/>
            <a:round/>
            <a:headEnd len="med" w="med" type="none"/>
            <a:tailEnd len="med" w="med" type="triangle"/>
          </a:ln>
        </p:spPr>
      </p:cxnSp>
      <p:cxnSp>
        <p:nvCxnSpPr>
          <p:cNvPr id="5130" name="Google Shape;5130;p125"/>
          <p:cNvCxnSpPr>
            <a:stCxn id="5131" idx="1"/>
            <a:endCxn id="5132" idx="1"/>
          </p:cNvCxnSpPr>
          <p:nvPr/>
        </p:nvCxnSpPr>
        <p:spPr>
          <a:xfrm rot="10800000">
            <a:off x="686234" y="1665244"/>
            <a:ext cx="52800" cy="1165500"/>
          </a:xfrm>
          <a:prstGeom prst="curvedConnector3">
            <a:avLst>
              <a:gd fmla="val 551257" name="adj1"/>
            </a:avLst>
          </a:prstGeom>
          <a:noFill/>
          <a:ln cap="flat" cmpd="sng" w="9525">
            <a:solidFill>
              <a:srgbClr val="595959"/>
            </a:solidFill>
            <a:prstDash val="solid"/>
            <a:round/>
            <a:headEnd len="med" w="med" type="none"/>
            <a:tailEnd len="med" w="med" type="triangle"/>
          </a:ln>
        </p:spPr>
      </p:cxnSp>
      <p:cxnSp>
        <p:nvCxnSpPr>
          <p:cNvPr id="5133" name="Google Shape;5133;p125"/>
          <p:cNvCxnSpPr>
            <a:stCxn id="5132" idx="3"/>
            <a:endCxn id="5131" idx="3"/>
          </p:cNvCxnSpPr>
          <p:nvPr/>
        </p:nvCxnSpPr>
        <p:spPr>
          <a:xfrm>
            <a:off x="1679825" y="1665095"/>
            <a:ext cx="52800" cy="1165500"/>
          </a:xfrm>
          <a:prstGeom prst="curvedConnector3">
            <a:avLst>
              <a:gd fmla="val 551257" name="adj1"/>
            </a:avLst>
          </a:prstGeom>
          <a:noFill/>
          <a:ln cap="flat" cmpd="sng" w="9525">
            <a:solidFill>
              <a:srgbClr val="595959"/>
            </a:solidFill>
            <a:prstDash val="solid"/>
            <a:round/>
            <a:headEnd len="med" w="med" type="none"/>
            <a:tailEnd len="med" w="med" type="triangle"/>
          </a:ln>
        </p:spPr>
      </p:cxnSp>
      <p:grpSp>
        <p:nvGrpSpPr>
          <p:cNvPr id="5134" name="Google Shape;5134;p125"/>
          <p:cNvGrpSpPr/>
          <p:nvPr/>
        </p:nvGrpSpPr>
        <p:grpSpPr>
          <a:xfrm>
            <a:off x="739034" y="2704271"/>
            <a:ext cx="993729" cy="811399"/>
            <a:chOff x="2442250" y="2161138"/>
            <a:chExt cx="751800" cy="527362"/>
          </a:xfrm>
        </p:grpSpPr>
        <p:sp>
          <p:nvSpPr>
            <p:cNvPr id="5131" name="Google Shape;5131;p125"/>
            <p:cNvSpPr/>
            <p:nvPr/>
          </p:nvSpPr>
          <p:spPr>
            <a:xfrm>
              <a:off x="2442250" y="2161138"/>
              <a:ext cx="751800" cy="164400"/>
            </a:xfrm>
            <a:prstGeom prst="roundRect">
              <a:avLst>
                <a:gd fmla="val 16667" name="adj"/>
              </a:avLst>
            </a:prstGeom>
            <a:solidFill>
              <a:srgbClr val="CFE2F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Refine </a:t>
              </a:r>
              <a:endParaRPr/>
            </a:p>
          </p:txBody>
        </p:sp>
        <p:sp>
          <p:nvSpPr>
            <p:cNvPr id="5135" name="Google Shape;5135;p125"/>
            <p:cNvSpPr/>
            <p:nvPr/>
          </p:nvSpPr>
          <p:spPr>
            <a:xfrm>
              <a:off x="2442325" y="2329150"/>
              <a:ext cx="751500" cy="1233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1100"/>
                <a:t>Filter</a:t>
              </a:r>
              <a:endParaRPr i="1" sz="1100"/>
            </a:p>
          </p:txBody>
        </p:sp>
        <p:sp>
          <p:nvSpPr>
            <p:cNvPr id="5136" name="Google Shape;5136;p125"/>
            <p:cNvSpPr/>
            <p:nvPr/>
          </p:nvSpPr>
          <p:spPr>
            <a:xfrm>
              <a:off x="2442325" y="2452450"/>
              <a:ext cx="751500" cy="1233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1100"/>
                <a:t>Partition</a:t>
              </a:r>
              <a:endParaRPr i="1" sz="1100"/>
            </a:p>
          </p:txBody>
        </p:sp>
        <p:sp>
          <p:nvSpPr>
            <p:cNvPr id="5137" name="Google Shape;5137;p125"/>
            <p:cNvSpPr/>
            <p:nvPr/>
          </p:nvSpPr>
          <p:spPr>
            <a:xfrm>
              <a:off x="2442325" y="2565200"/>
              <a:ext cx="751500" cy="1233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1100"/>
                <a:t>Transform</a:t>
              </a:r>
              <a:endParaRPr i="1" sz="1100"/>
            </a:p>
          </p:txBody>
        </p:sp>
      </p:grpSp>
      <p:grpSp>
        <p:nvGrpSpPr>
          <p:cNvPr id="5138" name="Google Shape;5138;p125"/>
          <p:cNvGrpSpPr/>
          <p:nvPr/>
        </p:nvGrpSpPr>
        <p:grpSpPr>
          <a:xfrm>
            <a:off x="686096" y="1538622"/>
            <a:ext cx="993729" cy="811399"/>
            <a:chOff x="2442250" y="2161138"/>
            <a:chExt cx="751800" cy="527362"/>
          </a:xfrm>
        </p:grpSpPr>
        <p:sp>
          <p:nvSpPr>
            <p:cNvPr id="5132" name="Google Shape;5132;p125"/>
            <p:cNvSpPr/>
            <p:nvPr/>
          </p:nvSpPr>
          <p:spPr>
            <a:xfrm>
              <a:off x="2442250" y="2161138"/>
              <a:ext cx="751800" cy="164400"/>
            </a:xfrm>
            <a:prstGeom prst="roundRect">
              <a:avLst>
                <a:gd fmla="val 16667" name="adj"/>
              </a:avLst>
            </a:prstGeom>
            <a:solidFill>
              <a:srgbClr val="D9EAD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View </a:t>
              </a:r>
              <a:endParaRPr/>
            </a:p>
          </p:txBody>
        </p:sp>
        <p:sp>
          <p:nvSpPr>
            <p:cNvPr id="5139" name="Google Shape;5139;p125"/>
            <p:cNvSpPr/>
            <p:nvPr/>
          </p:nvSpPr>
          <p:spPr>
            <a:xfrm>
              <a:off x="2442325" y="2329150"/>
              <a:ext cx="751500" cy="1233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1100"/>
                <a:t>Segment</a:t>
              </a:r>
              <a:endParaRPr i="1" sz="1100"/>
            </a:p>
          </p:txBody>
        </p:sp>
        <p:sp>
          <p:nvSpPr>
            <p:cNvPr id="5140" name="Google Shape;5140;p125"/>
            <p:cNvSpPr/>
            <p:nvPr/>
          </p:nvSpPr>
          <p:spPr>
            <a:xfrm>
              <a:off x="2442325" y="2452450"/>
              <a:ext cx="751500" cy="1233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1100"/>
                <a:t>Sequences</a:t>
              </a:r>
              <a:endParaRPr i="1" sz="1100"/>
            </a:p>
          </p:txBody>
        </p:sp>
        <p:sp>
          <p:nvSpPr>
            <p:cNvPr id="5141" name="Google Shape;5141;p125"/>
            <p:cNvSpPr/>
            <p:nvPr/>
          </p:nvSpPr>
          <p:spPr>
            <a:xfrm>
              <a:off x="2442325" y="2565200"/>
              <a:ext cx="751500" cy="1233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1100"/>
                <a:t>Actions</a:t>
              </a:r>
              <a:endParaRPr i="1" sz="1100"/>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4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Data: </a:t>
            </a:r>
            <a:r>
              <a:rPr i="1" lang="en"/>
              <a:t>Actions</a:t>
            </a:r>
            <a:endParaRPr i="1"/>
          </a:p>
        </p:txBody>
      </p:sp>
      <p:sp>
        <p:nvSpPr>
          <p:cNvPr id="232" name="Google Shape;232;p47"/>
          <p:cNvSpPr/>
          <p:nvPr/>
        </p:nvSpPr>
        <p:spPr>
          <a:xfrm>
            <a:off x="3863338" y="1687626"/>
            <a:ext cx="752400" cy="4215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Action</a:t>
            </a:r>
            <a:endParaRPr/>
          </a:p>
        </p:txBody>
      </p:sp>
      <p:pic>
        <p:nvPicPr>
          <p:cNvPr id="233" name="Google Shape;233;p47"/>
          <p:cNvPicPr preferRelativeResize="0"/>
          <p:nvPr/>
        </p:nvPicPr>
        <p:blipFill>
          <a:blip r:embed="rId3">
            <a:alphaModFix/>
          </a:blip>
          <a:stretch>
            <a:fillRect/>
          </a:stretch>
        </p:blipFill>
        <p:spPr>
          <a:xfrm>
            <a:off x="894386" y="1167025"/>
            <a:ext cx="1487339" cy="1462704"/>
          </a:xfrm>
          <a:prstGeom prst="rect">
            <a:avLst/>
          </a:prstGeom>
          <a:noFill/>
          <a:ln>
            <a:noFill/>
          </a:ln>
        </p:spPr>
      </p:pic>
      <p:pic>
        <p:nvPicPr>
          <p:cNvPr descr="user_green.jpg" id="234" name="Google Shape;234;p47"/>
          <p:cNvPicPr preferRelativeResize="0"/>
          <p:nvPr/>
        </p:nvPicPr>
        <p:blipFill>
          <a:blip r:embed="rId4">
            <a:alphaModFix/>
          </a:blip>
          <a:stretch>
            <a:fillRect/>
          </a:stretch>
        </p:blipFill>
        <p:spPr>
          <a:xfrm>
            <a:off x="2448950" y="1518060"/>
            <a:ext cx="530133" cy="760624"/>
          </a:xfrm>
          <a:prstGeom prst="rect">
            <a:avLst/>
          </a:prstGeom>
          <a:noFill/>
          <a:ln>
            <a:noFill/>
          </a:ln>
        </p:spPr>
      </p:pic>
      <p:sp>
        <p:nvSpPr>
          <p:cNvPr id="235" name="Google Shape;235;p47"/>
          <p:cNvSpPr/>
          <p:nvPr/>
        </p:nvSpPr>
        <p:spPr>
          <a:xfrm>
            <a:off x="3070700" y="1856025"/>
            <a:ext cx="576000" cy="112800"/>
          </a:xfrm>
          <a:prstGeom prst="rightArrow">
            <a:avLst>
              <a:gd fmla="val 50000" name="adj1"/>
              <a:gd fmla="val 50000" name="adj2"/>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