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2" r:id="rId1"/>
    <p:sldMasterId id="2147483663" r:id="rId2"/>
    <p:sldMasterId id="2147483664" r:id="rId3"/>
    <p:sldMasterId id="2147483665" r:id="rId4"/>
  </p:sldMasterIdLst>
  <p:notesMasterIdLst>
    <p:notesMasterId r:id="rId5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7" r:id="rId45"/>
    <p:sldId id="309" r:id="rId46"/>
    <p:sldId id="310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7" r:id="rId56"/>
    <p:sldId id="306" r:id="rId57"/>
    <p:sldId id="308" r:id="rId58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60"/>
      <p:bold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08"/>
    <p:restoredTop sz="94758"/>
  </p:normalViewPr>
  <p:slideViewPr>
    <p:cSldViewPr snapToGrid="0">
      <p:cViewPr varScale="1">
        <p:scale>
          <a:sx n="142" d="100"/>
          <a:sy n="142" d="100"/>
        </p:scale>
        <p:origin x="184" y="5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font" Target="fonts/font2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1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4bb0bb9a6_7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33;g64bb0bb9a6_7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65058990c2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65058990c2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65058990c2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65058990c2_0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64c2473488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64c2473488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4ff3a682b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64ff3a682b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64c2473488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64c2473488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63e2683ad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63e2683ad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65058990c2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65058990c2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65058990c2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65058990c2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65058990c2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65058990c2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64ff3a682b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64ff3a682b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4c2473488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64c2473488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65058990c2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g65058990c2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65058990c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65058990c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5058990c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65058990c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65058990c2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65058990c2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65058990c2_0_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65058990c2_0_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65058990c2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65058990c2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65058990c2_0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65058990c2_0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65058990c2_0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65058990c2_0_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65058990c2_0_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65058990c2_0_7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65058990c2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65058990c2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5058990c2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65058990c2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64c2473488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64c2473488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64c2473488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64c2473488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63e2683adf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63e2683adf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63e2683adf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63e2683adf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63e2683adf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63e2683adf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65058990c2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g65058990c2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64c2473488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64c2473488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63e2683adf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63e2683adf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65058990c2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65058990c2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65058990c2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65058990c2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65058990c2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65058990c2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65058990c2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65058990c2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65058990c2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65058990c2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65058990c2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65058990c2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5947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65058990c2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65058990c2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60022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64c2473488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64c2473488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63e2683adf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63e2683adf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3e2683ad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3e2683ad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63e2683a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63e2683ad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64c2473488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64c2473488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63e2683adf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63e2683adf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65058990c2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9" name="Google Shape;219;g65058990c2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64c2473488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g64c2473488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64ff3a682b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g64ff3a682b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63e2683ad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63e2683ad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64c247348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g64c247348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65058990c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65058990c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65058990c2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65058990c2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65058990c2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65058990c2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65058990c2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65058990c2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64ff3a682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64ff3a682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ctrTitle"/>
          </p:nvPr>
        </p:nvSpPr>
        <p:spPr>
          <a:xfrm>
            <a:off x="1428750" y="1762125"/>
            <a:ext cx="7191300" cy="17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2900">
                <a:solidFill>
                  <a:srgbClr val="1086B9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1428750" y="3571875"/>
            <a:ext cx="71913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Font typeface="Tahoma"/>
              <a:buNone/>
              <a:defRPr sz="1900"/>
            </a:lvl1pPr>
            <a:lvl2pPr lvl="1" algn="l" rtl="0">
              <a:spcBef>
                <a:spcPts val="300"/>
              </a:spcBef>
              <a:spcAft>
                <a:spcPts val="0"/>
              </a:spcAft>
              <a:buSzPts val="1000"/>
              <a:buChar char="•"/>
              <a:defRPr/>
            </a:lvl2pPr>
            <a:lvl3pPr lvl="2" algn="l" rtl="0">
              <a:spcBef>
                <a:spcPts val="300"/>
              </a:spcBef>
              <a:spcAft>
                <a:spcPts val="0"/>
              </a:spcAft>
              <a:buSzPts val="1000"/>
              <a:buChar char="•"/>
              <a:defRPr/>
            </a:lvl3pPr>
            <a:lvl4pPr lvl="3" algn="l" rtl="0">
              <a:spcBef>
                <a:spcPts val="300"/>
              </a:spcBef>
              <a:spcAft>
                <a:spcPts val="0"/>
              </a:spcAft>
              <a:buClr>
                <a:srgbClr val="262626"/>
              </a:buClr>
              <a:buSzPts val="1100"/>
              <a:buChar char="–"/>
              <a:defRPr/>
            </a:lvl4pPr>
            <a:lvl5pPr lvl="4" algn="l" rtl="0">
              <a:spcBef>
                <a:spcPts val="300"/>
              </a:spcBef>
              <a:spcAft>
                <a:spcPts val="0"/>
              </a:spcAft>
              <a:buClr>
                <a:srgbClr val="262626"/>
              </a:buClr>
              <a:buSzPts val="1100"/>
              <a:buChar char="»"/>
              <a:defRPr/>
            </a:lvl5pPr>
            <a:lvl6pPr lvl="5" algn="l" rtl="0">
              <a:spcBef>
                <a:spcPts val="200"/>
              </a:spcBef>
              <a:spcAft>
                <a:spcPts val="0"/>
              </a:spcAft>
              <a:buClr>
                <a:srgbClr val="EEEAFF"/>
              </a:buClr>
              <a:buSzPts val="1100"/>
              <a:buChar char="»"/>
              <a:defRPr/>
            </a:lvl6pPr>
            <a:lvl7pPr lvl="6" algn="l" rtl="0">
              <a:spcBef>
                <a:spcPts val="200"/>
              </a:spcBef>
              <a:spcAft>
                <a:spcPts val="0"/>
              </a:spcAft>
              <a:buClr>
                <a:srgbClr val="EEEAFF"/>
              </a:buClr>
              <a:buSzPts val="1100"/>
              <a:buChar char="»"/>
              <a:defRPr/>
            </a:lvl7pPr>
            <a:lvl8pPr lvl="7" algn="l" rtl="0">
              <a:spcBef>
                <a:spcPts val="200"/>
              </a:spcBef>
              <a:spcAft>
                <a:spcPts val="0"/>
              </a:spcAft>
              <a:buClr>
                <a:srgbClr val="EEEAFF"/>
              </a:buClr>
              <a:buSzPts val="1100"/>
              <a:buChar char="»"/>
              <a:defRPr/>
            </a:lvl8pPr>
            <a:lvl9pPr lvl="8" algn="l" rtl="0">
              <a:spcBef>
                <a:spcPts val="200"/>
              </a:spcBef>
              <a:spcAft>
                <a:spcPts val="0"/>
              </a:spcAft>
              <a:buClr>
                <a:srgbClr val="EEEAFF"/>
              </a:buClr>
              <a:buSzPts val="11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Autofit/>
          </a:bodyPr>
          <a:lstStyle>
            <a:lvl1pPr marL="457200" lvl="0" indent="-323850" algn="l" rtl="0">
              <a:spcBef>
                <a:spcPts val="300"/>
              </a:spcBef>
              <a:spcAft>
                <a:spcPts val="0"/>
              </a:spcAft>
              <a:buClr>
                <a:srgbClr val="1086B9"/>
              </a:buClr>
              <a:buSzPts val="1500"/>
              <a:buFont typeface="Tahoma"/>
              <a:buChar char="•"/>
              <a:defRPr/>
            </a:lvl1pPr>
            <a:lvl2pPr marL="914400" lvl="1" indent="-323850" algn="l" rtl="0"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Pts val="1500"/>
              <a:buChar char="•"/>
              <a:defRPr sz="1500"/>
            </a:lvl2pPr>
            <a:lvl3pPr marL="1371600" lvl="2" indent="-311150" algn="l" rtl="0">
              <a:spcBef>
                <a:spcPts val="300"/>
              </a:spcBef>
              <a:spcAft>
                <a:spcPts val="0"/>
              </a:spcAft>
              <a:buSzPts val="1300"/>
              <a:buChar char="•"/>
              <a:defRPr sz="1300"/>
            </a:lvl3pPr>
            <a:lvl4pPr marL="1828800" lvl="3" indent="-304800" algn="l" rtl="0">
              <a:spcBef>
                <a:spcPts val="300"/>
              </a:spcBef>
              <a:spcAft>
                <a:spcPts val="0"/>
              </a:spcAft>
              <a:buClr>
                <a:srgbClr val="262626"/>
              </a:buClr>
              <a:buSzPts val="1200"/>
              <a:buChar char="–"/>
              <a:defRPr sz="1200"/>
            </a:lvl4pPr>
            <a:lvl5pPr marL="2286000" lvl="4" indent="-298450" algn="l" rtl="0">
              <a:spcBef>
                <a:spcPts val="300"/>
              </a:spcBef>
              <a:spcAft>
                <a:spcPts val="0"/>
              </a:spcAft>
              <a:buClr>
                <a:srgbClr val="262626"/>
              </a:buClr>
              <a:buSzPts val="1100"/>
              <a:buChar char="»"/>
              <a:defRPr sz="1100"/>
            </a:lvl5pPr>
            <a:lvl6pPr marL="2743200" lvl="5" indent="-298450" algn="l" rtl="0">
              <a:spcBef>
                <a:spcPts val="200"/>
              </a:spcBef>
              <a:spcAft>
                <a:spcPts val="0"/>
              </a:spcAft>
              <a:buClr>
                <a:srgbClr val="EEEAFF"/>
              </a:buClr>
              <a:buSzPts val="1100"/>
              <a:buChar char="»"/>
              <a:defRPr/>
            </a:lvl6pPr>
            <a:lvl7pPr marL="3200400" lvl="6" indent="-298450" algn="l" rtl="0">
              <a:spcBef>
                <a:spcPts val="200"/>
              </a:spcBef>
              <a:spcAft>
                <a:spcPts val="0"/>
              </a:spcAft>
              <a:buClr>
                <a:srgbClr val="EEEAFF"/>
              </a:buClr>
              <a:buSzPts val="1100"/>
              <a:buChar char="»"/>
              <a:defRPr/>
            </a:lvl7pPr>
            <a:lvl8pPr marL="3657600" lvl="7" indent="-298450" algn="l" rtl="0">
              <a:spcBef>
                <a:spcPts val="200"/>
              </a:spcBef>
              <a:spcAft>
                <a:spcPts val="0"/>
              </a:spcAft>
              <a:buClr>
                <a:srgbClr val="EEEAFF"/>
              </a:buClr>
              <a:buSzPts val="1100"/>
              <a:buChar char="»"/>
              <a:defRPr/>
            </a:lvl8pPr>
            <a:lvl9pPr marL="4114800" lvl="8" indent="-298450" algn="l" rtl="0">
              <a:spcBef>
                <a:spcPts val="200"/>
              </a:spcBef>
              <a:spcAft>
                <a:spcPts val="0"/>
              </a:spcAft>
              <a:buClr>
                <a:srgbClr val="EEEAFF"/>
              </a:buClr>
              <a:buSzPts val="1100"/>
              <a:buChar char="»"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>
                <a:solidFill>
                  <a:srgbClr val="1086B9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body" idx="1"/>
          </p:nvPr>
        </p:nvSpPr>
        <p:spPr>
          <a:xfrm>
            <a:off x="1905000" y="1619250"/>
            <a:ext cx="62865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marL="457200" lvl="0" indent="-228600" algn="l" rtl="0">
              <a:spcBef>
                <a:spcPts val="300"/>
              </a:spcBef>
              <a:spcAft>
                <a:spcPts val="0"/>
              </a:spcAft>
              <a:buSzPts val="2300"/>
              <a:buFont typeface="Tahoma"/>
              <a:buNone/>
              <a:defRPr sz="2900">
                <a:solidFill>
                  <a:srgbClr val="1086B9"/>
                </a:solidFill>
              </a:defRPr>
            </a:lvl1pPr>
            <a:lvl2pPr marL="914400" lvl="1" indent="-292100" algn="l" rtl="0">
              <a:spcBef>
                <a:spcPts val="300"/>
              </a:spcBef>
              <a:spcAft>
                <a:spcPts val="0"/>
              </a:spcAft>
              <a:buSzPts val="1000"/>
              <a:buChar char="•"/>
              <a:defRPr/>
            </a:lvl2pPr>
            <a:lvl3pPr marL="1371600" lvl="2" indent="-292100" algn="l" rtl="0">
              <a:spcBef>
                <a:spcPts val="300"/>
              </a:spcBef>
              <a:spcAft>
                <a:spcPts val="0"/>
              </a:spcAft>
              <a:buSzPts val="1000"/>
              <a:buChar char="•"/>
              <a:defRPr/>
            </a:lvl3pPr>
            <a:lvl4pPr marL="1828800" lvl="3" indent="-298450" algn="l" rtl="0">
              <a:spcBef>
                <a:spcPts val="300"/>
              </a:spcBef>
              <a:spcAft>
                <a:spcPts val="0"/>
              </a:spcAft>
              <a:buClr>
                <a:srgbClr val="262626"/>
              </a:buClr>
              <a:buSzPts val="1100"/>
              <a:buChar char="–"/>
              <a:defRPr/>
            </a:lvl4pPr>
            <a:lvl5pPr marL="2286000" lvl="4" indent="-298450" algn="l" rtl="0">
              <a:spcBef>
                <a:spcPts val="300"/>
              </a:spcBef>
              <a:spcAft>
                <a:spcPts val="0"/>
              </a:spcAft>
              <a:buClr>
                <a:srgbClr val="262626"/>
              </a:buClr>
              <a:buSzPts val="1100"/>
              <a:buChar char="»"/>
              <a:defRPr/>
            </a:lvl5pPr>
            <a:lvl6pPr marL="2743200" lvl="5" indent="-298450" algn="l" rtl="0">
              <a:spcBef>
                <a:spcPts val="200"/>
              </a:spcBef>
              <a:spcAft>
                <a:spcPts val="0"/>
              </a:spcAft>
              <a:buClr>
                <a:srgbClr val="EEEAFF"/>
              </a:buClr>
              <a:buSzPts val="1100"/>
              <a:buChar char="»"/>
              <a:defRPr/>
            </a:lvl6pPr>
            <a:lvl7pPr marL="3200400" lvl="6" indent="-298450" algn="l" rtl="0">
              <a:spcBef>
                <a:spcPts val="200"/>
              </a:spcBef>
              <a:spcAft>
                <a:spcPts val="0"/>
              </a:spcAft>
              <a:buClr>
                <a:srgbClr val="EEEAFF"/>
              </a:buClr>
              <a:buSzPts val="1100"/>
              <a:buChar char="»"/>
              <a:defRPr/>
            </a:lvl7pPr>
            <a:lvl8pPr marL="3657600" lvl="7" indent="-298450" algn="l" rtl="0">
              <a:spcBef>
                <a:spcPts val="200"/>
              </a:spcBef>
              <a:spcAft>
                <a:spcPts val="0"/>
              </a:spcAft>
              <a:buClr>
                <a:srgbClr val="EEEAFF"/>
              </a:buClr>
              <a:buSzPts val="1100"/>
              <a:buChar char="»"/>
              <a:defRPr/>
            </a:lvl8pPr>
            <a:lvl9pPr marL="4114800" lvl="8" indent="-298450" algn="l" rtl="0">
              <a:spcBef>
                <a:spcPts val="200"/>
              </a:spcBef>
              <a:spcAft>
                <a:spcPts val="0"/>
              </a:spcAft>
              <a:buClr>
                <a:srgbClr val="EEEAFF"/>
              </a:buClr>
              <a:buSzPts val="1100"/>
              <a:buChar char="»"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1086B9"/>
                </a:solidFill>
              </a:defRPr>
            </a:lvl1pPr>
            <a:lvl2pPr lvl="1" rtl="0">
              <a:buNone/>
              <a:defRPr>
                <a:solidFill>
                  <a:srgbClr val="1086B9"/>
                </a:solidFill>
              </a:defRPr>
            </a:lvl2pPr>
            <a:lvl3pPr lvl="2" rtl="0">
              <a:buNone/>
              <a:defRPr>
                <a:solidFill>
                  <a:srgbClr val="1086B9"/>
                </a:solidFill>
              </a:defRPr>
            </a:lvl3pPr>
            <a:lvl4pPr lvl="3" rtl="0">
              <a:buNone/>
              <a:defRPr>
                <a:solidFill>
                  <a:srgbClr val="1086B9"/>
                </a:solidFill>
              </a:defRPr>
            </a:lvl4pPr>
            <a:lvl5pPr lvl="4" rtl="0">
              <a:buNone/>
              <a:defRPr>
                <a:solidFill>
                  <a:srgbClr val="1086B9"/>
                </a:solidFill>
              </a:defRPr>
            </a:lvl5pPr>
            <a:lvl6pPr lvl="5" rtl="0">
              <a:buNone/>
              <a:defRPr>
                <a:solidFill>
                  <a:srgbClr val="1086B9"/>
                </a:solidFill>
              </a:defRPr>
            </a:lvl6pPr>
            <a:lvl7pPr lvl="6" rtl="0">
              <a:buNone/>
              <a:defRPr>
                <a:solidFill>
                  <a:srgbClr val="1086B9"/>
                </a:solidFill>
              </a:defRPr>
            </a:lvl7pPr>
            <a:lvl8pPr lvl="7" rtl="0">
              <a:buNone/>
              <a:defRPr>
                <a:solidFill>
                  <a:srgbClr val="1086B9"/>
                </a:solidFill>
              </a:defRPr>
            </a:lvl8pPr>
            <a:lvl9pPr lvl="8" rtl="0">
              <a:buNone/>
              <a:defRPr>
                <a:solidFill>
                  <a:srgbClr val="1086B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>
            <a:off x="462249" y="701454"/>
            <a:ext cx="4249736" cy="873105"/>
            <a:chOff x="915545" y="918116"/>
            <a:chExt cx="5316822" cy="1092200"/>
          </a:xfrm>
        </p:grpSpPr>
        <p:sp>
          <p:nvSpPr>
            <p:cNvPr id="52" name="Google Shape;52;p13"/>
            <p:cNvSpPr/>
            <p:nvPr/>
          </p:nvSpPr>
          <p:spPr>
            <a:xfrm>
              <a:off x="2087546" y="1045084"/>
              <a:ext cx="694910" cy="769288"/>
            </a:xfrm>
            <a:custGeom>
              <a:avLst/>
              <a:gdLst/>
              <a:ahLst/>
              <a:cxnLst/>
              <a:rect l="l" t="t" r="r" b="b"/>
              <a:pathLst>
                <a:path w="694910" h="769288" extrusionOk="0">
                  <a:moveTo>
                    <a:pt x="296922" y="735099"/>
                  </a:moveTo>
                  <a:lnTo>
                    <a:pt x="4298" y="61639"/>
                  </a:lnTo>
                  <a:cubicBezTo>
                    <a:pt x="1308" y="55761"/>
                    <a:pt x="-164" y="49232"/>
                    <a:pt x="15" y="42644"/>
                  </a:cubicBezTo>
                  <a:cubicBezTo>
                    <a:pt x="970" y="19357"/>
                    <a:pt x="19970" y="859"/>
                    <a:pt x="43327" y="475"/>
                  </a:cubicBezTo>
                  <a:cubicBezTo>
                    <a:pt x="63560" y="774"/>
                    <a:pt x="81391" y="13802"/>
                    <a:pt x="87783" y="32956"/>
                  </a:cubicBezTo>
                  <a:lnTo>
                    <a:pt x="349945" y="659784"/>
                  </a:lnTo>
                  <a:lnTo>
                    <a:pt x="613249" y="30297"/>
                  </a:lnTo>
                  <a:cubicBezTo>
                    <a:pt x="620644" y="13182"/>
                    <a:pt x="636898" y="1532"/>
                    <a:pt x="655515" y="0"/>
                  </a:cubicBezTo>
                  <a:cubicBezTo>
                    <a:pt x="678496" y="-108"/>
                    <a:pt x="697313" y="18201"/>
                    <a:pt x="697781" y="41124"/>
                  </a:cubicBezTo>
                  <a:cubicBezTo>
                    <a:pt x="697866" y="47043"/>
                    <a:pt x="696766" y="52920"/>
                    <a:pt x="694544" y="58409"/>
                  </a:cubicBezTo>
                  <a:lnTo>
                    <a:pt x="400873" y="735099"/>
                  </a:lnTo>
                  <a:cubicBezTo>
                    <a:pt x="391354" y="756753"/>
                    <a:pt x="375933" y="770809"/>
                    <a:pt x="351087" y="770809"/>
                  </a:cubicBezTo>
                  <a:lnTo>
                    <a:pt x="346708" y="770809"/>
                  </a:lnTo>
                  <a:cubicBezTo>
                    <a:pt x="324025" y="771196"/>
                    <a:pt x="303780" y="756674"/>
                    <a:pt x="296922" y="73509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3"/>
            <p:cNvSpPr/>
            <p:nvPr/>
          </p:nvSpPr>
          <p:spPr>
            <a:xfrm>
              <a:off x="2934971" y="1045654"/>
              <a:ext cx="85673" cy="759791"/>
            </a:xfrm>
            <a:custGeom>
              <a:avLst/>
              <a:gdLst/>
              <a:ahLst/>
              <a:cxnLst/>
              <a:rect l="l" t="t" r="r" b="b"/>
              <a:pathLst>
                <a:path w="85673" h="759791" extrusionOk="0">
                  <a:moveTo>
                    <a:pt x="0" y="42738"/>
                  </a:moveTo>
                  <a:cubicBezTo>
                    <a:pt x="0" y="19135"/>
                    <a:pt x="19179" y="0"/>
                    <a:pt x="42837" y="0"/>
                  </a:cubicBezTo>
                  <a:cubicBezTo>
                    <a:pt x="66495" y="0"/>
                    <a:pt x="85674" y="19135"/>
                    <a:pt x="85674" y="42738"/>
                  </a:cubicBezTo>
                  <a:lnTo>
                    <a:pt x="85674" y="723701"/>
                  </a:lnTo>
                  <a:cubicBezTo>
                    <a:pt x="85674" y="747305"/>
                    <a:pt x="66495" y="766440"/>
                    <a:pt x="42837" y="766440"/>
                  </a:cubicBezTo>
                  <a:cubicBezTo>
                    <a:pt x="19179" y="766440"/>
                    <a:pt x="0" y="747305"/>
                    <a:pt x="0" y="723701"/>
                  </a:cubicBezTo>
                  <a:lnTo>
                    <a:pt x="0" y="42738"/>
                  </a:ln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3180364" y="1039576"/>
              <a:ext cx="561639" cy="769288"/>
            </a:xfrm>
            <a:custGeom>
              <a:avLst/>
              <a:gdLst/>
              <a:ahLst/>
              <a:cxnLst/>
              <a:rect l="l" t="t" r="r" b="b"/>
              <a:pathLst>
                <a:path w="561639" h="769288" extrusionOk="0">
                  <a:moveTo>
                    <a:pt x="16293" y="676879"/>
                  </a:moveTo>
                  <a:cubicBezTo>
                    <a:pt x="5763" y="669450"/>
                    <a:pt x="-346" y="657260"/>
                    <a:pt x="15" y="644398"/>
                  </a:cubicBezTo>
                  <a:cubicBezTo>
                    <a:pt x="-406" y="621533"/>
                    <a:pt x="17832" y="602656"/>
                    <a:pt x="40750" y="602236"/>
                  </a:cubicBezTo>
                  <a:cubicBezTo>
                    <a:pt x="40911" y="602233"/>
                    <a:pt x="41072" y="602231"/>
                    <a:pt x="41234" y="602230"/>
                  </a:cubicBezTo>
                  <a:cubicBezTo>
                    <a:pt x="50784" y="602031"/>
                    <a:pt x="60060" y="605421"/>
                    <a:pt x="67222" y="611727"/>
                  </a:cubicBezTo>
                  <a:cubicBezTo>
                    <a:pt x="138712" y="672510"/>
                    <a:pt x="210202" y="701952"/>
                    <a:pt x="306728" y="701952"/>
                  </a:cubicBezTo>
                  <a:cubicBezTo>
                    <a:pt x="408585" y="701952"/>
                    <a:pt x="475791" y="647817"/>
                    <a:pt x="475791" y="573263"/>
                  </a:cubicBezTo>
                  <a:lnTo>
                    <a:pt x="475791" y="570888"/>
                  </a:lnTo>
                  <a:cubicBezTo>
                    <a:pt x="475791" y="500608"/>
                    <a:pt x="437714" y="460623"/>
                    <a:pt x="278551" y="427098"/>
                  </a:cubicBezTo>
                  <a:cubicBezTo>
                    <a:pt x="104157" y="389108"/>
                    <a:pt x="24004" y="333074"/>
                    <a:pt x="24004" y="208658"/>
                  </a:cubicBezTo>
                  <a:lnTo>
                    <a:pt x="24004" y="206473"/>
                  </a:lnTo>
                  <a:cubicBezTo>
                    <a:pt x="24004" y="87566"/>
                    <a:pt x="128716" y="0"/>
                    <a:pt x="273124" y="0"/>
                  </a:cubicBezTo>
                  <a:cubicBezTo>
                    <a:pt x="372887" y="0"/>
                    <a:pt x="445424" y="24883"/>
                    <a:pt x="514820" y="74650"/>
                  </a:cubicBezTo>
                  <a:cubicBezTo>
                    <a:pt x="526052" y="82650"/>
                    <a:pt x="532857" y="95455"/>
                    <a:pt x="533192" y="109220"/>
                  </a:cubicBezTo>
                  <a:cubicBezTo>
                    <a:pt x="533245" y="131827"/>
                    <a:pt x="514918" y="150196"/>
                    <a:pt x="492259" y="150249"/>
                  </a:cubicBezTo>
                  <a:cubicBezTo>
                    <a:pt x="492195" y="150249"/>
                    <a:pt x="492132" y="150249"/>
                    <a:pt x="492069" y="150249"/>
                  </a:cubicBezTo>
                  <a:cubicBezTo>
                    <a:pt x="483148" y="150603"/>
                    <a:pt x="474365" y="147961"/>
                    <a:pt x="467128" y="142746"/>
                  </a:cubicBezTo>
                  <a:cubicBezTo>
                    <a:pt x="411067" y="99305"/>
                    <a:pt x="342013" y="75894"/>
                    <a:pt x="271030" y="76264"/>
                  </a:cubicBezTo>
                  <a:cubicBezTo>
                    <a:pt x="172410" y="76264"/>
                    <a:pt x="109202" y="130399"/>
                    <a:pt x="109202" y="198496"/>
                  </a:cubicBezTo>
                  <a:lnTo>
                    <a:pt x="109202" y="200585"/>
                  </a:lnTo>
                  <a:cubicBezTo>
                    <a:pt x="109202" y="272005"/>
                    <a:pt x="148231" y="311989"/>
                    <a:pt x="315009" y="347605"/>
                  </a:cubicBezTo>
                  <a:cubicBezTo>
                    <a:pt x="484073" y="384359"/>
                    <a:pt x="562512" y="445998"/>
                    <a:pt x="562512" y="561676"/>
                  </a:cubicBezTo>
                  <a:lnTo>
                    <a:pt x="562512" y="563860"/>
                  </a:lnTo>
                  <a:cubicBezTo>
                    <a:pt x="562512" y="693595"/>
                    <a:pt x="454087" y="777931"/>
                    <a:pt x="303491" y="777931"/>
                  </a:cubicBezTo>
                  <a:cubicBezTo>
                    <a:pt x="198804" y="779123"/>
                    <a:pt x="97070" y="743327"/>
                    <a:pt x="16293" y="67687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3918127" y="1040050"/>
              <a:ext cx="533081" cy="759791"/>
            </a:xfrm>
            <a:custGeom>
              <a:avLst/>
              <a:gdLst/>
              <a:ahLst/>
              <a:cxnLst/>
              <a:rect l="l" t="t" r="r" b="b"/>
              <a:pathLst>
                <a:path w="533081" h="759791" extrusionOk="0">
                  <a:moveTo>
                    <a:pt x="20561" y="685332"/>
                  </a:moveTo>
                  <a:lnTo>
                    <a:pt x="278725" y="457964"/>
                  </a:lnTo>
                  <a:cubicBezTo>
                    <a:pt x="395432" y="354538"/>
                    <a:pt x="436461" y="296509"/>
                    <a:pt x="436461" y="220529"/>
                  </a:cubicBezTo>
                  <a:cubicBezTo>
                    <a:pt x="436461" y="132204"/>
                    <a:pt x="366208" y="76169"/>
                    <a:pt x="284152" y="76169"/>
                  </a:cubicBezTo>
                  <a:cubicBezTo>
                    <a:pt x="204189" y="76169"/>
                    <a:pt x="150215" y="114918"/>
                    <a:pt x="96145" y="186054"/>
                  </a:cubicBezTo>
                  <a:cubicBezTo>
                    <a:pt x="88754" y="195829"/>
                    <a:pt x="77095" y="201451"/>
                    <a:pt x="64826" y="201155"/>
                  </a:cubicBezTo>
                  <a:cubicBezTo>
                    <a:pt x="43429" y="201260"/>
                    <a:pt x="25998" y="184039"/>
                    <a:pt x="25892" y="162691"/>
                  </a:cubicBezTo>
                  <a:cubicBezTo>
                    <a:pt x="25892" y="162691"/>
                    <a:pt x="25892" y="162691"/>
                    <a:pt x="25892" y="162690"/>
                  </a:cubicBezTo>
                  <a:cubicBezTo>
                    <a:pt x="26002" y="154054"/>
                    <a:pt x="29057" y="145713"/>
                    <a:pt x="34555" y="139042"/>
                  </a:cubicBezTo>
                  <a:cubicBezTo>
                    <a:pt x="97192" y="51761"/>
                    <a:pt x="166302" y="0"/>
                    <a:pt x="290529" y="0"/>
                  </a:cubicBezTo>
                  <a:cubicBezTo>
                    <a:pt x="426656" y="0"/>
                    <a:pt x="524990" y="90510"/>
                    <a:pt x="524990" y="213406"/>
                  </a:cubicBezTo>
                  <a:lnTo>
                    <a:pt x="524990" y="215496"/>
                  </a:lnTo>
                  <a:cubicBezTo>
                    <a:pt x="524990" y="325476"/>
                    <a:pt x="466637" y="393287"/>
                    <a:pt x="333747" y="508585"/>
                  </a:cubicBezTo>
                  <a:lnTo>
                    <a:pt x="131842" y="687516"/>
                  </a:lnTo>
                  <a:lnTo>
                    <a:pt x="498051" y="687516"/>
                  </a:lnTo>
                  <a:cubicBezTo>
                    <a:pt x="519527" y="686456"/>
                    <a:pt x="537799" y="702966"/>
                    <a:pt x="538862" y="724393"/>
                  </a:cubicBezTo>
                  <a:cubicBezTo>
                    <a:pt x="539925" y="745820"/>
                    <a:pt x="523376" y="764049"/>
                    <a:pt x="501900" y="765110"/>
                  </a:cubicBezTo>
                  <a:cubicBezTo>
                    <a:pt x="500618" y="765173"/>
                    <a:pt x="499333" y="765173"/>
                    <a:pt x="498051" y="765110"/>
                  </a:cubicBezTo>
                  <a:lnTo>
                    <a:pt x="43218" y="765110"/>
                  </a:lnTo>
                  <a:cubicBezTo>
                    <a:pt x="21152" y="766841"/>
                    <a:pt x="1858" y="750398"/>
                    <a:pt x="123" y="728383"/>
                  </a:cubicBezTo>
                  <a:cubicBezTo>
                    <a:pt x="40" y="727331"/>
                    <a:pt x="-1" y="726276"/>
                    <a:pt x="0" y="725221"/>
                  </a:cubicBezTo>
                  <a:cubicBezTo>
                    <a:pt x="-5" y="709392"/>
                    <a:pt x="7653" y="694535"/>
                    <a:pt x="20562" y="685332"/>
                  </a:cubicBezTo>
                  <a:lnTo>
                    <a:pt x="20561" y="685332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4543736" y="1038056"/>
              <a:ext cx="637794" cy="778786"/>
            </a:xfrm>
            <a:custGeom>
              <a:avLst/>
              <a:gdLst/>
              <a:ahLst/>
              <a:cxnLst/>
              <a:rect l="l" t="t" r="r" b="b"/>
              <a:pathLst>
                <a:path w="637794" h="778786" extrusionOk="0">
                  <a:moveTo>
                    <a:pt x="0" y="392052"/>
                  </a:moveTo>
                  <a:lnTo>
                    <a:pt x="0" y="390058"/>
                  </a:lnTo>
                  <a:cubicBezTo>
                    <a:pt x="0" y="178836"/>
                    <a:pt x="126417" y="0"/>
                    <a:pt x="320801" y="0"/>
                  </a:cubicBezTo>
                  <a:cubicBezTo>
                    <a:pt x="515186" y="0"/>
                    <a:pt x="638461" y="176651"/>
                    <a:pt x="638461" y="387873"/>
                  </a:cubicBezTo>
                  <a:lnTo>
                    <a:pt x="638461" y="390058"/>
                  </a:lnTo>
                  <a:cubicBezTo>
                    <a:pt x="638461" y="601185"/>
                    <a:pt x="513091" y="780116"/>
                    <a:pt x="318707" y="780116"/>
                  </a:cubicBezTo>
                  <a:cubicBezTo>
                    <a:pt x="124322" y="780116"/>
                    <a:pt x="0" y="603274"/>
                    <a:pt x="0" y="392052"/>
                  </a:cubicBezTo>
                  <a:close/>
                  <a:moveTo>
                    <a:pt x="549836" y="392052"/>
                  </a:moveTo>
                  <a:lnTo>
                    <a:pt x="549836" y="390058"/>
                  </a:lnTo>
                  <a:cubicBezTo>
                    <a:pt x="549836" y="225183"/>
                    <a:pt x="459117" y="77499"/>
                    <a:pt x="318707" y="77499"/>
                  </a:cubicBezTo>
                  <a:cubicBezTo>
                    <a:pt x="178297" y="77499"/>
                    <a:pt x="88625" y="221954"/>
                    <a:pt x="88625" y="387873"/>
                  </a:cubicBezTo>
                  <a:lnTo>
                    <a:pt x="88625" y="390058"/>
                  </a:lnTo>
                  <a:cubicBezTo>
                    <a:pt x="88625" y="554838"/>
                    <a:pt x="179344" y="702522"/>
                    <a:pt x="320801" y="702522"/>
                  </a:cubicBezTo>
                  <a:cubicBezTo>
                    <a:pt x="462258" y="702522"/>
                    <a:pt x="549836" y="556927"/>
                    <a:pt x="549836" y="392052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5235220" y="1042419"/>
              <a:ext cx="237983" cy="759791"/>
            </a:xfrm>
            <a:custGeom>
              <a:avLst/>
              <a:gdLst/>
              <a:ahLst/>
              <a:cxnLst/>
              <a:rect l="l" t="t" r="r" b="b"/>
              <a:pathLst>
                <a:path w="237983" h="759791" extrusionOk="0">
                  <a:moveTo>
                    <a:pt x="160971" y="88141"/>
                  </a:moveTo>
                  <a:lnTo>
                    <a:pt x="55117" y="122617"/>
                  </a:lnTo>
                  <a:cubicBezTo>
                    <a:pt x="49199" y="124644"/>
                    <a:pt x="43000" y="125734"/>
                    <a:pt x="36744" y="125846"/>
                  </a:cubicBezTo>
                  <a:cubicBezTo>
                    <a:pt x="16552" y="125692"/>
                    <a:pt x="207" y="109426"/>
                    <a:pt x="0" y="89281"/>
                  </a:cubicBezTo>
                  <a:cubicBezTo>
                    <a:pt x="0" y="70951"/>
                    <a:pt x="11899" y="59079"/>
                    <a:pt x="30271" y="52621"/>
                  </a:cubicBezTo>
                  <a:lnTo>
                    <a:pt x="154498" y="9503"/>
                  </a:lnTo>
                  <a:cubicBezTo>
                    <a:pt x="169428" y="4066"/>
                    <a:pt x="185083" y="866"/>
                    <a:pt x="200953" y="6"/>
                  </a:cubicBezTo>
                  <a:lnTo>
                    <a:pt x="203333" y="6"/>
                  </a:lnTo>
                  <a:cubicBezTo>
                    <a:pt x="226252" y="-364"/>
                    <a:pt x="245132" y="17874"/>
                    <a:pt x="245502" y="40740"/>
                  </a:cubicBezTo>
                  <a:cubicBezTo>
                    <a:pt x="245508" y="41155"/>
                    <a:pt x="245509" y="41569"/>
                    <a:pt x="245503" y="41984"/>
                  </a:cubicBezTo>
                  <a:lnTo>
                    <a:pt x="245503" y="725131"/>
                  </a:lnTo>
                  <a:cubicBezTo>
                    <a:pt x="245924" y="748521"/>
                    <a:pt x="227260" y="767823"/>
                    <a:pt x="203816" y="768244"/>
                  </a:cubicBezTo>
                  <a:cubicBezTo>
                    <a:pt x="203655" y="768246"/>
                    <a:pt x="203494" y="768248"/>
                    <a:pt x="203333" y="768250"/>
                  </a:cubicBezTo>
                  <a:cubicBezTo>
                    <a:pt x="179890" y="767682"/>
                    <a:pt x="161198" y="748527"/>
                    <a:pt x="161257" y="725131"/>
                  </a:cubicBezTo>
                  <a:lnTo>
                    <a:pt x="160971" y="88141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5670728" y="1037486"/>
              <a:ext cx="561639" cy="778786"/>
            </a:xfrm>
            <a:custGeom>
              <a:avLst/>
              <a:gdLst/>
              <a:ahLst/>
              <a:cxnLst/>
              <a:rect l="l" t="t" r="r" b="b"/>
              <a:pathLst>
                <a:path w="561639" h="778786" extrusionOk="0">
                  <a:moveTo>
                    <a:pt x="39981" y="705181"/>
                  </a:moveTo>
                  <a:cubicBezTo>
                    <a:pt x="20468" y="693898"/>
                    <a:pt x="13817" y="668968"/>
                    <a:pt x="25127" y="649499"/>
                  </a:cubicBezTo>
                  <a:cubicBezTo>
                    <a:pt x="32634" y="636577"/>
                    <a:pt x="46626" y="628789"/>
                    <a:pt x="61590" y="629202"/>
                  </a:cubicBezTo>
                  <a:cubicBezTo>
                    <a:pt x="71222" y="629401"/>
                    <a:pt x="80587" y="632405"/>
                    <a:pt x="88530" y="637845"/>
                  </a:cubicBezTo>
                  <a:cubicBezTo>
                    <a:pt x="141552" y="680963"/>
                    <a:pt x="193242" y="702522"/>
                    <a:pt x="252738" y="702522"/>
                  </a:cubicBezTo>
                  <a:cubicBezTo>
                    <a:pt x="388864" y="702522"/>
                    <a:pt x="480726" y="564620"/>
                    <a:pt x="477489" y="371728"/>
                  </a:cubicBezTo>
                  <a:cubicBezTo>
                    <a:pt x="436461" y="437450"/>
                    <a:pt x="368398" y="492345"/>
                    <a:pt x="263590" y="492345"/>
                  </a:cubicBezTo>
                  <a:cubicBezTo>
                    <a:pt x="108044" y="492345"/>
                    <a:pt x="0" y="394332"/>
                    <a:pt x="0" y="258614"/>
                  </a:cubicBezTo>
                  <a:lnTo>
                    <a:pt x="0" y="256430"/>
                  </a:lnTo>
                  <a:cubicBezTo>
                    <a:pt x="0" y="113114"/>
                    <a:pt x="111281" y="0"/>
                    <a:pt x="272252" y="0"/>
                  </a:cubicBezTo>
                  <a:cubicBezTo>
                    <a:pt x="358688" y="0"/>
                    <a:pt x="422372" y="29062"/>
                    <a:pt x="471016" y="77499"/>
                  </a:cubicBezTo>
                  <a:cubicBezTo>
                    <a:pt x="528132" y="134483"/>
                    <a:pt x="564971" y="218725"/>
                    <a:pt x="564971" y="369543"/>
                  </a:cubicBezTo>
                  <a:lnTo>
                    <a:pt x="564971" y="371728"/>
                  </a:lnTo>
                  <a:cubicBezTo>
                    <a:pt x="564971" y="610872"/>
                    <a:pt x="437508" y="780116"/>
                    <a:pt x="250834" y="780116"/>
                  </a:cubicBezTo>
                  <a:cubicBezTo>
                    <a:pt x="164208" y="780591"/>
                    <a:pt x="97192" y="748205"/>
                    <a:pt x="39981" y="705181"/>
                  </a:cubicBezTo>
                  <a:close/>
                  <a:moveTo>
                    <a:pt x="461306" y="249307"/>
                  </a:moveTo>
                  <a:lnTo>
                    <a:pt x="461306" y="247217"/>
                  </a:lnTo>
                  <a:cubicBezTo>
                    <a:pt x="461306" y="151293"/>
                    <a:pt x="382391" y="76264"/>
                    <a:pt x="269016" y="76264"/>
                  </a:cubicBezTo>
                  <a:cubicBezTo>
                    <a:pt x="155641" y="76264"/>
                    <a:pt x="87483" y="159176"/>
                    <a:pt x="87483" y="252916"/>
                  </a:cubicBezTo>
                  <a:lnTo>
                    <a:pt x="87483" y="255100"/>
                  </a:lnTo>
                  <a:cubicBezTo>
                    <a:pt x="87483" y="351024"/>
                    <a:pt x="163161" y="419975"/>
                    <a:pt x="273299" y="419975"/>
                  </a:cubicBezTo>
                  <a:cubicBezTo>
                    <a:pt x="388864" y="419595"/>
                    <a:pt x="461306" y="335543"/>
                    <a:pt x="461306" y="249307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1136077" y="1135547"/>
              <a:ext cx="171347" cy="161455"/>
            </a:xfrm>
            <a:custGeom>
              <a:avLst/>
              <a:gdLst/>
              <a:ahLst/>
              <a:cxnLst/>
              <a:rect l="l" t="t" r="r" b="b"/>
              <a:pathLst>
                <a:path w="171347" h="161455" extrusionOk="0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1619999" y="1617824"/>
              <a:ext cx="171347" cy="170953"/>
            </a:xfrm>
            <a:custGeom>
              <a:avLst/>
              <a:gdLst/>
              <a:ahLst/>
              <a:cxnLst/>
              <a:rect l="l" t="t" r="r" b="b"/>
              <a:pathLst>
                <a:path w="171347" h="170953" extrusionOk="0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1619905" y="1135547"/>
              <a:ext cx="171347" cy="161455"/>
            </a:xfrm>
            <a:custGeom>
              <a:avLst/>
              <a:gdLst/>
              <a:ahLst/>
              <a:cxnLst/>
              <a:rect l="l" t="t" r="r" b="b"/>
              <a:pathLst>
                <a:path w="171347" h="161455" extrusionOk="0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1136608" y="1617824"/>
              <a:ext cx="171347" cy="170953"/>
            </a:xfrm>
            <a:custGeom>
              <a:avLst/>
              <a:gdLst/>
              <a:ahLst/>
              <a:cxnLst/>
              <a:rect l="l" t="t" r="r" b="b"/>
              <a:pathLst>
                <a:path w="171347" h="170953" extrusionOk="0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1298695" y="1298095"/>
              <a:ext cx="323656" cy="322911"/>
            </a:xfrm>
            <a:custGeom>
              <a:avLst/>
              <a:gdLst/>
              <a:ahLst/>
              <a:cxnLst/>
              <a:rect l="l" t="t" r="r" b="b"/>
              <a:pathLst>
                <a:path w="323656" h="322911" extrusionOk="0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915545" y="918116"/>
              <a:ext cx="1094721" cy="1092200"/>
            </a:xfrm>
            <a:custGeom>
              <a:avLst/>
              <a:gdLst/>
              <a:ahLst/>
              <a:cxnLst/>
              <a:rect l="l" t="t" r="r" b="b"/>
              <a:pathLst>
                <a:path w="1094721" h="1092200" extrusionOk="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5" name="Google Shape;65;p13"/>
          <p:cNvCxnSpPr/>
          <p:nvPr/>
        </p:nvCxnSpPr>
        <p:spPr>
          <a:xfrm>
            <a:off x="1448594" y="1627188"/>
            <a:ext cx="7219200" cy="0"/>
          </a:xfrm>
          <a:prstGeom prst="straightConnector1">
            <a:avLst/>
          </a:prstGeom>
          <a:noFill/>
          <a:ln w="19050" cap="flat" cmpd="sng">
            <a:solidFill>
              <a:srgbClr val="169D95">
                <a:alpha val="4353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66" name="Google Shape;66;p13"/>
          <p:cNvGrpSpPr/>
          <p:nvPr/>
        </p:nvGrpSpPr>
        <p:grpSpPr>
          <a:xfrm>
            <a:off x="6381932" y="2762332"/>
            <a:ext cx="3239690" cy="3232747"/>
            <a:chOff x="10363200" y="4648200"/>
            <a:chExt cx="5183504" cy="5171567"/>
          </a:xfrm>
        </p:grpSpPr>
        <p:sp>
          <p:nvSpPr>
            <p:cNvPr id="67" name="Google Shape;67;p13"/>
            <p:cNvSpPr/>
            <p:nvPr/>
          </p:nvSpPr>
          <p:spPr>
            <a:xfrm>
              <a:off x="11407384" y="5677701"/>
              <a:ext cx="811328" cy="764489"/>
            </a:xfrm>
            <a:custGeom>
              <a:avLst/>
              <a:gdLst/>
              <a:ahLst/>
              <a:cxnLst/>
              <a:rect l="l" t="t" r="r" b="b"/>
              <a:pathLst>
                <a:path w="171347" h="161455" extrusionOk="0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>
                <a:alpha val="11760"/>
              </a:srgbClr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3"/>
            <p:cNvSpPr/>
            <p:nvPr/>
          </p:nvSpPr>
          <p:spPr>
            <a:xfrm>
              <a:off x="13698675" y="7961205"/>
              <a:ext cx="811328" cy="809462"/>
            </a:xfrm>
            <a:custGeom>
              <a:avLst/>
              <a:gdLst/>
              <a:ahLst/>
              <a:cxnLst/>
              <a:rect l="l" t="t" r="r" b="b"/>
              <a:pathLst>
                <a:path w="171347" h="170953" extrusionOk="0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>
                <a:alpha val="11760"/>
              </a:srgbClr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13698231" y="5677701"/>
              <a:ext cx="811328" cy="764489"/>
            </a:xfrm>
            <a:custGeom>
              <a:avLst/>
              <a:gdLst/>
              <a:ahLst/>
              <a:cxnLst/>
              <a:rect l="l" t="t" r="r" b="b"/>
              <a:pathLst>
                <a:path w="171347" h="161455" extrusionOk="0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>
                <a:alpha val="11760"/>
              </a:srgbClr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11409899" y="7961205"/>
              <a:ext cx="811328" cy="809462"/>
            </a:xfrm>
            <a:custGeom>
              <a:avLst/>
              <a:gdLst/>
              <a:ahLst/>
              <a:cxnLst/>
              <a:rect l="l" t="t" r="r" b="b"/>
              <a:pathLst>
                <a:path w="171347" h="170953" extrusionOk="0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>
                <a:alpha val="11760"/>
              </a:srgbClr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12177353" y="6447341"/>
              <a:ext cx="1532511" cy="1528984"/>
            </a:xfrm>
            <a:custGeom>
              <a:avLst/>
              <a:gdLst/>
              <a:ahLst/>
              <a:cxnLst/>
              <a:rect l="l" t="t" r="r" b="b"/>
              <a:pathLst>
                <a:path w="323656" h="322911" extrusionOk="0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>
                <a:alpha val="11760"/>
              </a:srgbClr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3"/>
            <p:cNvSpPr/>
            <p:nvPr/>
          </p:nvSpPr>
          <p:spPr>
            <a:xfrm>
              <a:off x="10363200" y="4648200"/>
              <a:ext cx="5183504" cy="5171567"/>
            </a:xfrm>
            <a:custGeom>
              <a:avLst/>
              <a:gdLst/>
              <a:ahLst/>
              <a:cxnLst/>
              <a:rect l="l" t="t" r="r" b="b"/>
              <a:pathLst>
                <a:path w="1094721" h="1092200" extrusionOk="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>
                <a:alpha val="11760"/>
              </a:srgbClr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" name="Google Shape;73;p13"/>
          <p:cNvSpPr txBox="1">
            <a:spLocks noGrp="1"/>
          </p:cNvSpPr>
          <p:nvPr>
            <p:ph type="body" idx="1"/>
          </p:nvPr>
        </p:nvSpPr>
        <p:spPr>
          <a:xfrm>
            <a:off x="523875" y="1190625"/>
            <a:ext cx="8096100" cy="3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Tahoma"/>
              <a:buChar char="•"/>
              <a:defRPr sz="19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rgbClr val="ADD3F7"/>
              </a:buClr>
              <a:buSzPts val="1500"/>
              <a:buFont typeface="Times"/>
              <a:buChar char="•"/>
              <a:defRPr sz="16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ahoma"/>
              <a:buChar char="•"/>
              <a:defRPr sz="15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1150" algn="l" rtl="0">
              <a:spcBef>
                <a:spcPts val="30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Tahoma"/>
              <a:buChar char="–"/>
              <a:defRPr sz="13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1150" algn="l" rtl="0">
              <a:spcBef>
                <a:spcPts val="30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Tahoma"/>
              <a:buChar char="»"/>
              <a:defRPr sz="13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61950" algn="l" rtl="0">
              <a:spcBef>
                <a:spcPts val="400"/>
              </a:spcBef>
              <a:spcAft>
                <a:spcPts val="0"/>
              </a:spcAft>
              <a:buClr>
                <a:srgbClr val="EEEAFF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rgbClr val="EEE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00"/>
              </a:spcBef>
              <a:spcAft>
                <a:spcPts val="0"/>
              </a:spcAft>
              <a:buClr>
                <a:srgbClr val="EEEAFF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rgbClr val="EEE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00"/>
              </a:spcBef>
              <a:spcAft>
                <a:spcPts val="0"/>
              </a:spcAft>
              <a:buClr>
                <a:srgbClr val="EEEAFF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rgbClr val="EEE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00"/>
              </a:spcBef>
              <a:spcAft>
                <a:spcPts val="0"/>
              </a:spcAft>
              <a:buClr>
                <a:srgbClr val="EEEAFF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rgbClr val="EEE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2800" b="0" i="0" u="none" strike="noStrike" cap="none">
                <a:solidFill>
                  <a:srgbClr val="1086B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2800" b="0" i="0" u="none" strike="noStrike" cap="none">
                <a:solidFill>
                  <a:srgbClr val="1086B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2800" b="0" i="0" u="none" strike="noStrike" cap="none">
                <a:solidFill>
                  <a:srgbClr val="1086B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2800" b="0" i="0" u="none" strike="noStrike" cap="none">
                <a:solidFill>
                  <a:srgbClr val="1086B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2800" b="0" i="0" u="none" strike="noStrike" cap="none">
                <a:solidFill>
                  <a:srgbClr val="1086B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3200" b="0" i="0" u="none" strike="noStrike" cap="none">
                <a:solidFill>
                  <a:srgbClr val="FFC22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3200" b="0" i="0" u="none" strike="noStrike" cap="none">
                <a:solidFill>
                  <a:srgbClr val="FFC22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3200" b="0" i="0" u="none" strike="noStrike" cap="none">
                <a:solidFill>
                  <a:srgbClr val="FFC22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3200" b="0" i="0" u="none" strike="noStrike" cap="none">
                <a:solidFill>
                  <a:srgbClr val="FFC22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15"/>
          <p:cNvGrpSpPr/>
          <p:nvPr/>
        </p:nvGrpSpPr>
        <p:grpSpPr>
          <a:xfrm>
            <a:off x="524094" y="4799886"/>
            <a:ext cx="981485" cy="201402"/>
            <a:chOff x="915545" y="918116"/>
            <a:chExt cx="5316822" cy="1092200"/>
          </a:xfrm>
        </p:grpSpPr>
        <p:sp>
          <p:nvSpPr>
            <p:cNvPr id="81" name="Google Shape;81;p15"/>
            <p:cNvSpPr/>
            <p:nvPr/>
          </p:nvSpPr>
          <p:spPr>
            <a:xfrm>
              <a:off x="2087546" y="1045084"/>
              <a:ext cx="694910" cy="769288"/>
            </a:xfrm>
            <a:custGeom>
              <a:avLst/>
              <a:gdLst/>
              <a:ahLst/>
              <a:cxnLst/>
              <a:rect l="l" t="t" r="r" b="b"/>
              <a:pathLst>
                <a:path w="694910" h="769288" extrusionOk="0">
                  <a:moveTo>
                    <a:pt x="296922" y="735099"/>
                  </a:moveTo>
                  <a:lnTo>
                    <a:pt x="4298" y="61639"/>
                  </a:lnTo>
                  <a:cubicBezTo>
                    <a:pt x="1308" y="55761"/>
                    <a:pt x="-164" y="49232"/>
                    <a:pt x="15" y="42644"/>
                  </a:cubicBezTo>
                  <a:cubicBezTo>
                    <a:pt x="970" y="19357"/>
                    <a:pt x="19970" y="859"/>
                    <a:pt x="43327" y="475"/>
                  </a:cubicBezTo>
                  <a:cubicBezTo>
                    <a:pt x="63560" y="774"/>
                    <a:pt x="81391" y="13802"/>
                    <a:pt x="87783" y="32956"/>
                  </a:cubicBezTo>
                  <a:lnTo>
                    <a:pt x="349945" y="659784"/>
                  </a:lnTo>
                  <a:lnTo>
                    <a:pt x="613249" y="30297"/>
                  </a:lnTo>
                  <a:cubicBezTo>
                    <a:pt x="620644" y="13182"/>
                    <a:pt x="636898" y="1532"/>
                    <a:pt x="655515" y="0"/>
                  </a:cubicBezTo>
                  <a:cubicBezTo>
                    <a:pt x="678496" y="-108"/>
                    <a:pt x="697313" y="18201"/>
                    <a:pt x="697781" y="41124"/>
                  </a:cubicBezTo>
                  <a:cubicBezTo>
                    <a:pt x="697866" y="47043"/>
                    <a:pt x="696766" y="52920"/>
                    <a:pt x="694544" y="58409"/>
                  </a:cubicBezTo>
                  <a:lnTo>
                    <a:pt x="400873" y="735099"/>
                  </a:lnTo>
                  <a:cubicBezTo>
                    <a:pt x="391354" y="756753"/>
                    <a:pt x="375933" y="770809"/>
                    <a:pt x="351087" y="770809"/>
                  </a:cubicBezTo>
                  <a:lnTo>
                    <a:pt x="346708" y="770809"/>
                  </a:lnTo>
                  <a:cubicBezTo>
                    <a:pt x="324025" y="771196"/>
                    <a:pt x="303780" y="756674"/>
                    <a:pt x="296922" y="73509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2934971" y="1045654"/>
              <a:ext cx="85673" cy="759791"/>
            </a:xfrm>
            <a:custGeom>
              <a:avLst/>
              <a:gdLst/>
              <a:ahLst/>
              <a:cxnLst/>
              <a:rect l="l" t="t" r="r" b="b"/>
              <a:pathLst>
                <a:path w="85673" h="759791" extrusionOk="0">
                  <a:moveTo>
                    <a:pt x="0" y="42738"/>
                  </a:moveTo>
                  <a:cubicBezTo>
                    <a:pt x="0" y="19135"/>
                    <a:pt x="19179" y="0"/>
                    <a:pt x="42837" y="0"/>
                  </a:cubicBezTo>
                  <a:cubicBezTo>
                    <a:pt x="66495" y="0"/>
                    <a:pt x="85674" y="19135"/>
                    <a:pt x="85674" y="42738"/>
                  </a:cubicBezTo>
                  <a:lnTo>
                    <a:pt x="85674" y="723701"/>
                  </a:lnTo>
                  <a:cubicBezTo>
                    <a:pt x="85674" y="747305"/>
                    <a:pt x="66495" y="766440"/>
                    <a:pt x="42837" y="766440"/>
                  </a:cubicBezTo>
                  <a:cubicBezTo>
                    <a:pt x="19179" y="766440"/>
                    <a:pt x="0" y="747305"/>
                    <a:pt x="0" y="723701"/>
                  </a:cubicBezTo>
                  <a:lnTo>
                    <a:pt x="0" y="42738"/>
                  </a:ln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3180364" y="1039576"/>
              <a:ext cx="561639" cy="769288"/>
            </a:xfrm>
            <a:custGeom>
              <a:avLst/>
              <a:gdLst/>
              <a:ahLst/>
              <a:cxnLst/>
              <a:rect l="l" t="t" r="r" b="b"/>
              <a:pathLst>
                <a:path w="561639" h="769288" extrusionOk="0">
                  <a:moveTo>
                    <a:pt x="16293" y="676879"/>
                  </a:moveTo>
                  <a:cubicBezTo>
                    <a:pt x="5763" y="669450"/>
                    <a:pt x="-346" y="657260"/>
                    <a:pt x="15" y="644398"/>
                  </a:cubicBezTo>
                  <a:cubicBezTo>
                    <a:pt x="-406" y="621533"/>
                    <a:pt x="17832" y="602656"/>
                    <a:pt x="40750" y="602236"/>
                  </a:cubicBezTo>
                  <a:cubicBezTo>
                    <a:pt x="40911" y="602233"/>
                    <a:pt x="41072" y="602231"/>
                    <a:pt x="41234" y="602230"/>
                  </a:cubicBezTo>
                  <a:cubicBezTo>
                    <a:pt x="50784" y="602031"/>
                    <a:pt x="60060" y="605421"/>
                    <a:pt x="67222" y="611727"/>
                  </a:cubicBezTo>
                  <a:cubicBezTo>
                    <a:pt x="138712" y="672510"/>
                    <a:pt x="210202" y="701952"/>
                    <a:pt x="306728" y="701952"/>
                  </a:cubicBezTo>
                  <a:cubicBezTo>
                    <a:pt x="408585" y="701952"/>
                    <a:pt x="475791" y="647817"/>
                    <a:pt x="475791" y="573263"/>
                  </a:cubicBezTo>
                  <a:lnTo>
                    <a:pt x="475791" y="570888"/>
                  </a:lnTo>
                  <a:cubicBezTo>
                    <a:pt x="475791" y="500608"/>
                    <a:pt x="437714" y="460623"/>
                    <a:pt x="278551" y="427098"/>
                  </a:cubicBezTo>
                  <a:cubicBezTo>
                    <a:pt x="104157" y="389108"/>
                    <a:pt x="24004" y="333074"/>
                    <a:pt x="24004" y="208658"/>
                  </a:cubicBezTo>
                  <a:lnTo>
                    <a:pt x="24004" y="206473"/>
                  </a:lnTo>
                  <a:cubicBezTo>
                    <a:pt x="24004" y="87566"/>
                    <a:pt x="128716" y="0"/>
                    <a:pt x="273124" y="0"/>
                  </a:cubicBezTo>
                  <a:cubicBezTo>
                    <a:pt x="372887" y="0"/>
                    <a:pt x="445424" y="24883"/>
                    <a:pt x="514820" y="74650"/>
                  </a:cubicBezTo>
                  <a:cubicBezTo>
                    <a:pt x="526052" y="82650"/>
                    <a:pt x="532857" y="95455"/>
                    <a:pt x="533192" y="109220"/>
                  </a:cubicBezTo>
                  <a:cubicBezTo>
                    <a:pt x="533245" y="131827"/>
                    <a:pt x="514918" y="150196"/>
                    <a:pt x="492259" y="150249"/>
                  </a:cubicBezTo>
                  <a:cubicBezTo>
                    <a:pt x="492195" y="150249"/>
                    <a:pt x="492132" y="150249"/>
                    <a:pt x="492069" y="150249"/>
                  </a:cubicBezTo>
                  <a:cubicBezTo>
                    <a:pt x="483148" y="150603"/>
                    <a:pt x="474365" y="147961"/>
                    <a:pt x="467128" y="142746"/>
                  </a:cubicBezTo>
                  <a:cubicBezTo>
                    <a:pt x="411067" y="99305"/>
                    <a:pt x="342013" y="75894"/>
                    <a:pt x="271030" y="76264"/>
                  </a:cubicBezTo>
                  <a:cubicBezTo>
                    <a:pt x="172410" y="76264"/>
                    <a:pt x="109202" y="130399"/>
                    <a:pt x="109202" y="198496"/>
                  </a:cubicBezTo>
                  <a:lnTo>
                    <a:pt x="109202" y="200585"/>
                  </a:lnTo>
                  <a:cubicBezTo>
                    <a:pt x="109202" y="272005"/>
                    <a:pt x="148231" y="311989"/>
                    <a:pt x="315009" y="347605"/>
                  </a:cubicBezTo>
                  <a:cubicBezTo>
                    <a:pt x="484073" y="384359"/>
                    <a:pt x="562512" y="445998"/>
                    <a:pt x="562512" y="561676"/>
                  </a:cubicBezTo>
                  <a:lnTo>
                    <a:pt x="562512" y="563860"/>
                  </a:lnTo>
                  <a:cubicBezTo>
                    <a:pt x="562512" y="693595"/>
                    <a:pt x="454087" y="777931"/>
                    <a:pt x="303491" y="777931"/>
                  </a:cubicBezTo>
                  <a:cubicBezTo>
                    <a:pt x="198804" y="779123"/>
                    <a:pt x="97070" y="743327"/>
                    <a:pt x="16293" y="67687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3918127" y="1040050"/>
              <a:ext cx="533081" cy="759791"/>
            </a:xfrm>
            <a:custGeom>
              <a:avLst/>
              <a:gdLst/>
              <a:ahLst/>
              <a:cxnLst/>
              <a:rect l="l" t="t" r="r" b="b"/>
              <a:pathLst>
                <a:path w="533081" h="759791" extrusionOk="0">
                  <a:moveTo>
                    <a:pt x="20561" y="685332"/>
                  </a:moveTo>
                  <a:lnTo>
                    <a:pt x="278725" y="457964"/>
                  </a:lnTo>
                  <a:cubicBezTo>
                    <a:pt x="395432" y="354538"/>
                    <a:pt x="436461" y="296509"/>
                    <a:pt x="436461" y="220529"/>
                  </a:cubicBezTo>
                  <a:cubicBezTo>
                    <a:pt x="436461" y="132204"/>
                    <a:pt x="366208" y="76169"/>
                    <a:pt x="284152" y="76169"/>
                  </a:cubicBezTo>
                  <a:cubicBezTo>
                    <a:pt x="204189" y="76169"/>
                    <a:pt x="150215" y="114918"/>
                    <a:pt x="96145" y="186054"/>
                  </a:cubicBezTo>
                  <a:cubicBezTo>
                    <a:pt x="88754" y="195829"/>
                    <a:pt x="77095" y="201451"/>
                    <a:pt x="64826" y="201155"/>
                  </a:cubicBezTo>
                  <a:cubicBezTo>
                    <a:pt x="43429" y="201260"/>
                    <a:pt x="25998" y="184039"/>
                    <a:pt x="25892" y="162691"/>
                  </a:cubicBezTo>
                  <a:cubicBezTo>
                    <a:pt x="25892" y="162691"/>
                    <a:pt x="25892" y="162691"/>
                    <a:pt x="25892" y="162690"/>
                  </a:cubicBezTo>
                  <a:cubicBezTo>
                    <a:pt x="26002" y="154054"/>
                    <a:pt x="29057" y="145713"/>
                    <a:pt x="34555" y="139042"/>
                  </a:cubicBezTo>
                  <a:cubicBezTo>
                    <a:pt x="97192" y="51761"/>
                    <a:pt x="166302" y="0"/>
                    <a:pt x="290529" y="0"/>
                  </a:cubicBezTo>
                  <a:cubicBezTo>
                    <a:pt x="426656" y="0"/>
                    <a:pt x="524990" y="90510"/>
                    <a:pt x="524990" y="213406"/>
                  </a:cubicBezTo>
                  <a:lnTo>
                    <a:pt x="524990" y="215496"/>
                  </a:lnTo>
                  <a:cubicBezTo>
                    <a:pt x="524990" y="325476"/>
                    <a:pt x="466637" y="393287"/>
                    <a:pt x="333747" y="508585"/>
                  </a:cubicBezTo>
                  <a:lnTo>
                    <a:pt x="131842" y="687516"/>
                  </a:lnTo>
                  <a:lnTo>
                    <a:pt x="498051" y="687516"/>
                  </a:lnTo>
                  <a:cubicBezTo>
                    <a:pt x="519527" y="686456"/>
                    <a:pt x="537799" y="702966"/>
                    <a:pt x="538862" y="724393"/>
                  </a:cubicBezTo>
                  <a:cubicBezTo>
                    <a:pt x="539925" y="745820"/>
                    <a:pt x="523376" y="764049"/>
                    <a:pt x="501900" y="765110"/>
                  </a:cubicBezTo>
                  <a:cubicBezTo>
                    <a:pt x="500618" y="765173"/>
                    <a:pt x="499333" y="765173"/>
                    <a:pt x="498051" y="765110"/>
                  </a:cubicBezTo>
                  <a:lnTo>
                    <a:pt x="43218" y="765110"/>
                  </a:lnTo>
                  <a:cubicBezTo>
                    <a:pt x="21152" y="766841"/>
                    <a:pt x="1858" y="750398"/>
                    <a:pt x="123" y="728383"/>
                  </a:cubicBezTo>
                  <a:cubicBezTo>
                    <a:pt x="40" y="727331"/>
                    <a:pt x="-1" y="726276"/>
                    <a:pt x="0" y="725221"/>
                  </a:cubicBezTo>
                  <a:cubicBezTo>
                    <a:pt x="-5" y="709392"/>
                    <a:pt x="7653" y="694535"/>
                    <a:pt x="20562" y="685332"/>
                  </a:cubicBezTo>
                  <a:lnTo>
                    <a:pt x="20561" y="685332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4543736" y="1038056"/>
              <a:ext cx="637794" cy="778786"/>
            </a:xfrm>
            <a:custGeom>
              <a:avLst/>
              <a:gdLst/>
              <a:ahLst/>
              <a:cxnLst/>
              <a:rect l="l" t="t" r="r" b="b"/>
              <a:pathLst>
                <a:path w="637794" h="778786" extrusionOk="0">
                  <a:moveTo>
                    <a:pt x="0" y="392052"/>
                  </a:moveTo>
                  <a:lnTo>
                    <a:pt x="0" y="390058"/>
                  </a:lnTo>
                  <a:cubicBezTo>
                    <a:pt x="0" y="178836"/>
                    <a:pt x="126417" y="0"/>
                    <a:pt x="320801" y="0"/>
                  </a:cubicBezTo>
                  <a:cubicBezTo>
                    <a:pt x="515186" y="0"/>
                    <a:pt x="638461" y="176651"/>
                    <a:pt x="638461" y="387873"/>
                  </a:cubicBezTo>
                  <a:lnTo>
                    <a:pt x="638461" y="390058"/>
                  </a:lnTo>
                  <a:cubicBezTo>
                    <a:pt x="638461" y="601185"/>
                    <a:pt x="513091" y="780116"/>
                    <a:pt x="318707" y="780116"/>
                  </a:cubicBezTo>
                  <a:cubicBezTo>
                    <a:pt x="124322" y="780116"/>
                    <a:pt x="0" y="603274"/>
                    <a:pt x="0" y="392052"/>
                  </a:cubicBezTo>
                  <a:close/>
                  <a:moveTo>
                    <a:pt x="549836" y="392052"/>
                  </a:moveTo>
                  <a:lnTo>
                    <a:pt x="549836" y="390058"/>
                  </a:lnTo>
                  <a:cubicBezTo>
                    <a:pt x="549836" y="225183"/>
                    <a:pt x="459117" y="77499"/>
                    <a:pt x="318707" y="77499"/>
                  </a:cubicBezTo>
                  <a:cubicBezTo>
                    <a:pt x="178297" y="77499"/>
                    <a:pt x="88625" y="221954"/>
                    <a:pt x="88625" y="387873"/>
                  </a:cubicBezTo>
                  <a:lnTo>
                    <a:pt x="88625" y="390058"/>
                  </a:lnTo>
                  <a:cubicBezTo>
                    <a:pt x="88625" y="554838"/>
                    <a:pt x="179344" y="702522"/>
                    <a:pt x="320801" y="702522"/>
                  </a:cubicBezTo>
                  <a:cubicBezTo>
                    <a:pt x="462258" y="702522"/>
                    <a:pt x="549836" y="556927"/>
                    <a:pt x="549836" y="392052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5235220" y="1042419"/>
              <a:ext cx="237983" cy="759791"/>
            </a:xfrm>
            <a:custGeom>
              <a:avLst/>
              <a:gdLst/>
              <a:ahLst/>
              <a:cxnLst/>
              <a:rect l="l" t="t" r="r" b="b"/>
              <a:pathLst>
                <a:path w="237983" h="759791" extrusionOk="0">
                  <a:moveTo>
                    <a:pt x="160971" y="88141"/>
                  </a:moveTo>
                  <a:lnTo>
                    <a:pt x="55117" y="122617"/>
                  </a:lnTo>
                  <a:cubicBezTo>
                    <a:pt x="49199" y="124644"/>
                    <a:pt x="43000" y="125734"/>
                    <a:pt x="36744" y="125846"/>
                  </a:cubicBezTo>
                  <a:cubicBezTo>
                    <a:pt x="16552" y="125692"/>
                    <a:pt x="207" y="109426"/>
                    <a:pt x="0" y="89281"/>
                  </a:cubicBezTo>
                  <a:cubicBezTo>
                    <a:pt x="0" y="70951"/>
                    <a:pt x="11899" y="59079"/>
                    <a:pt x="30271" y="52621"/>
                  </a:cubicBezTo>
                  <a:lnTo>
                    <a:pt x="154498" y="9503"/>
                  </a:lnTo>
                  <a:cubicBezTo>
                    <a:pt x="169428" y="4066"/>
                    <a:pt x="185083" y="866"/>
                    <a:pt x="200953" y="6"/>
                  </a:cubicBezTo>
                  <a:lnTo>
                    <a:pt x="203333" y="6"/>
                  </a:lnTo>
                  <a:cubicBezTo>
                    <a:pt x="226252" y="-364"/>
                    <a:pt x="245132" y="17874"/>
                    <a:pt x="245502" y="40740"/>
                  </a:cubicBezTo>
                  <a:cubicBezTo>
                    <a:pt x="245508" y="41155"/>
                    <a:pt x="245509" y="41569"/>
                    <a:pt x="245503" y="41984"/>
                  </a:cubicBezTo>
                  <a:lnTo>
                    <a:pt x="245503" y="725131"/>
                  </a:lnTo>
                  <a:cubicBezTo>
                    <a:pt x="245924" y="748521"/>
                    <a:pt x="227260" y="767823"/>
                    <a:pt x="203816" y="768244"/>
                  </a:cubicBezTo>
                  <a:cubicBezTo>
                    <a:pt x="203655" y="768246"/>
                    <a:pt x="203494" y="768248"/>
                    <a:pt x="203333" y="768250"/>
                  </a:cubicBezTo>
                  <a:cubicBezTo>
                    <a:pt x="179890" y="767682"/>
                    <a:pt x="161198" y="748527"/>
                    <a:pt x="161257" y="725131"/>
                  </a:cubicBezTo>
                  <a:lnTo>
                    <a:pt x="160971" y="88141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5670728" y="1037486"/>
              <a:ext cx="561639" cy="778786"/>
            </a:xfrm>
            <a:custGeom>
              <a:avLst/>
              <a:gdLst/>
              <a:ahLst/>
              <a:cxnLst/>
              <a:rect l="l" t="t" r="r" b="b"/>
              <a:pathLst>
                <a:path w="561639" h="778786" extrusionOk="0">
                  <a:moveTo>
                    <a:pt x="39981" y="705181"/>
                  </a:moveTo>
                  <a:cubicBezTo>
                    <a:pt x="20468" y="693898"/>
                    <a:pt x="13817" y="668968"/>
                    <a:pt x="25127" y="649499"/>
                  </a:cubicBezTo>
                  <a:cubicBezTo>
                    <a:pt x="32634" y="636577"/>
                    <a:pt x="46626" y="628789"/>
                    <a:pt x="61590" y="629202"/>
                  </a:cubicBezTo>
                  <a:cubicBezTo>
                    <a:pt x="71222" y="629401"/>
                    <a:pt x="80587" y="632405"/>
                    <a:pt x="88530" y="637845"/>
                  </a:cubicBezTo>
                  <a:cubicBezTo>
                    <a:pt x="141552" y="680963"/>
                    <a:pt x="193242" y="702522"/>
                    <a:pt x="252738" y="702522"/>
                  </a:cubicBezTo>
                  <a:cubicBezTo>
                    <a:pt x="388864" y="702522"/>
                    <a:pt x="480726" y="564620"/>
                    <a:pt x="477489" y="371728"/>
                  </a:cubicBezTo>
                  <a:cubicBezTo>
                    <a:pt x="436461" y="437450"/>
                    <a:pt x="368398" y="492345"/>
                    <a:pt x="263590" y="492345"/>
                  </a:cubicBezTo>
                  <a:cubicBezTo>
                    <a:pt x="108044" y="492345"/>
                    <a:pt x="0" y="394332"/>
                    <a:pt x="0" y="258614"/>
                  </a:cubicBezTo>
                  <a:lnTo>
                    <a:pt x="0" y="256430"/>
                  </a:lnTo>
                  <a:cubicBezTo>
                    <a:pt x="0" y="113114"/>
                    <a:pt x="111281" y="0"/>
                    <a:pt x="272252" y="0"/>
                  </a:cubicBezTo>
                  <a:cubicBezTo>
                    <a:pt x="358688" y="0"/>
                    <a:pt x="422372" y="29062"/>
                    <a:pt x="471016" y="77499"/>
                  </a:cubicBezTo>
                  <a:cubicBezTo>
                    <a:pt x="528132" y="134483"/>
                    <a:pt x="564971" y="218725"/>
                    <a:pt x="564971" y="369543"/>
                  </a:cubicBezTo>
                  <a:lnTo>
                    <a:pt x="564971" y="371728"/>
                  </a:lnTo>
                  <a:cubicBezTo>
                    <a:pt x="564971" y="610872"/>
                    <a:pt x="437508" y="780116"/>
                    <a:pt x="250834" y="780116"/>
                  </a:cubicBezTo>
                  <a:cubicBezTo>
                    <a:pt x="164208" y="780591"/>
                    <a:pt x="97192" y="748205"/>
                    <a:pt x="39981" y="705181"/>
                  </a:cubicBezTo>
                  <a:close/>
                  <a:moveTo>
                    <a:pt x="461306" y="249307"/>
                  </a:moveTo>
                  <a:lnTo>
                    <a:pt x="461306" y="247217"/>
                  </a:lnTo>
                  <a:cubicBezTo>
                    <a:pt x="461306" y="151293"/>
                    <a:pt x="382391" y="76264"/>
                    <a:pt x="269016" y="76264"/>
                  </a:cubicBezTo>
                  <a:cubicBezTo>
                    <a:pt x="155641" y="76264"/>
                    <a:pt x="87483" y="159176"/>
                    <a:pt x="87483" y="252916"/>
                  </a:cubicBezTo>
                  <a:lnTo>
                    <a:pt x="87483" y="255100"/>
                  </a:lnTo>
                  <a:cubicBezTo>
                    <a:pt x="87483" y="351024"/>
                    <a:pt x="163161" y="419975"/>
                    <a:pt x="273299" y="419975"/>
                  </a:cubicBezTo>
                  <a:cubicBezTo>
                    <a:pt x="388864" y="419595"/>
                    <a:pt x="461306" y="335543"/>
                    <a:pt x="461306" y="249307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1136077" y="1135547"/>
              <a:ext cx="171347" cy="161455"/>
            </a:xfrm>
            <a:custGeom>
              <a:avLst/>
              <a:gdLst/>
              <a:ahLst/>
              <a:cxnLst/>
              <a:rect l="l" t="t" r="r" b="b"/>
              <a:pathLst>
                <a:path w="171347" h="161455" extrusionOk="0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1619999" y="1617824"/>
              <a:ext cx="171347" cy="170953"/>
            </a:xfrm>
            <a:custGeom>
              <a:avLst/>
              <a:gdLst/>
              <a:ahLst/>
              <a:cxnLst/>
              <a:rect l="l" t="t" r="r" b="b"/>
              <a:pathLst>
                <a:path w="171347" h="170953" extrusionOk="0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1619905" y="1135547"/>
              <a:ext cx="171347" cy="161455"/>
            </a:xfrm>
            <a:custGeom>
              <a:avLst/>
              <a:gdLst/>
              <a:ahLst/>
              <a:cxnLst/>
              <a:rect l="l" t="t" r="r" b="b"/>
              <a:pathLst>
                <a:path w="171347" h="161455" extrusionOk="0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1136608" y="1617824"/>
              <a:ext cx="171347" cy="170953"/>
            </a:xfrm>
            <a:custGeom>
              <a:avLst/>
              <a:gdLst/>
              <a:ahLst/>
              <a:cxnLst/>
              <a:rect l="l" t="t" r="r" b="b"/>
              <a:pathLst>
                <a:path w="171347" h="170953" extrusionOk="0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1298695" y="1298095"/>
              <a:ext cx="323656" cy="322911"/>
            </a:xfrm>
            <a:custGeom>
              <a:avLst/>
              <a:gdLst/>
              <a:ahLst/>
              <a:cxnLst/>
              <a:rect l="l" t="t" r="r" b="b"/>
              <a:pathLst>
                <a:path w="323656" h="322911" extrusionOk="0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915545" y="918116"/>
              <a:ext cx="1094721" cy="1092200"/>
            </a:xfrm>
            <a:custGeom>
              <a:avLst/>
              <a:gdLst/>
              <a:ahLst/>
              <a:cxnLst/>
              <a:rect l="l" t="t" r="r" b="b"/>
              <a:pathLst>
                <a:path w="1094721" h="1092200" extrusionOk="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4" name="Google Shape;94;p15"/>
          <p:cNvCxnSpPr/>
          <p:nvPr/>
        </p:nvCxnSpPr>
        <p:spPr>
          <a:xfrm>
            <a:off x="523875" y="4714875"/>
            <a:ext cx="8096100" cy="0"/>
          </a:xfrm>
          <a:prstGeom prst="straightConnector1">
            <a:avLst/>
          </a:prstGeom>
          <a:noFill/>
          <a:ln w="19050" cap="flat" cmpd="sng">
            <a:solidFill>
              <a:srgbClr val="169D95">
                <a:alpha val="4353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95" name="Google Shape;95;p15"/>
          <p:cNvSpPr txBox="1">
            <a:spLocks noGrp="1"/>
          </p:cNvSpPr>
          <p:nvPr>
            <p:ph type="body" idx="1"/>
          </p:nvPr>
        </p:nvSpPr>
        <p:spPr>
          <a:xfrm>
            <a:off x="523875" y="1190625"/>
            <a:ext cx="8096100" cy="3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Tahoma"/>
              <a:buChar char="•"/>
              <a:defRPr sz="19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rgbClr val="ADD3F7"/>
              </a:buClr>
              <a:buSzPts val="1500"/>
              <a:buFont typeface="Times"/>
              <a:buChar char="•"/>
              <a:defRPr sz="16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ahoma"/>
              <a:buChar char="•"/>
              <a:defRPr sz="15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1150" algn="l" rtl="0">
              <a:spcBef>
                <a:spcPts val="30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Tahoma"/>
              <a:buChar char="–"/>
              <a:defRPr sz="13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1150" algn="l" rtl="0">
              <a:spcBef>
                <a:spcPts val="30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Tahoma"/>
              <a:buChar char="»"/>
              <a:defRPr sz="13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61950" algn="l" rtl="0">
              <a:spcBef>
                <a:spcPts val="400"/>
              </a:spcBef>
              <a:spcAft>
                <a:spcPts val="0"/>
              </a:spcAft>
              <a:buClr>
                <a:srgbClr val="EEEAFF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rgbClr val="EEE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00"/>
              </a:spcBef>
              <a:spcAft>
                <a:spcPts val="0"/>
              </a:spcAft>
              <a:buClr>
                <a:srgbClr val="EEEAFF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rgbClr val="EEE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00"/>
              </a:spcBef>
              <a:spcAft>
                <a:spcPts val="0"/>
              </a:spcAft>
              <a:buClr>
                <a:srgbClr val="EEEAFF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rgbClr val="EEE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00"/>
              </a:spcBef>
              <a:spcAft>
                <a:spcPts val="0"/>
              </a:spcAft>
              <a:buClr>
                <a:srgbClr val="EEEAFF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rgbClr val="EEE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2800" b="0" i="0" u="none" strike="noStrike" cap="none">
                <a:solidFill>
                  <a:srgbClr val="1086B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2800" b="0" i="0" u="none" strike="noStrike" cap="none">
                <a:solidFill>
                  <a:srgbClr val="1086B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2800" b="0" i="0" u="none" strike="noStrike" cap="none">
                <a:solidFill>
                  <a:srgbClr val="1086B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2800" b="0" i="0" u="none" strike="noStrike" cap="none">
                <a:solidFill>
                  <a:srgbClr val="1086B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2800" b="0" i="0" u="none" strike="noStrike" cap="none">
                <a:solidFill>
                  <a:srgbClr val="1086B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3200" b="0" i="0" u="none" strike="noStrike" cap="none">
                <a:solidFill>
                  <a:srgbClr val="FFC22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3200" b="0" i="0" u="none" strike="noStrike" cap="none">
                <a:solidFill>
                  <a:srgbClr val="FFC22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3200" b="0" i="0" u="none" strike="noStrike" cap="none">
                <a:solidFill>
                  <a:srgbClr val="FFC22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3200" b="0" i="0" u="none" strike="noStrike" cap="none">
                <a:solidFill>
                  <a:srgbClr val="FFC22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17"/>
          <p:cNvGrpSpPr/>
          <p:nvPr/>
        </p:nvGrpSpPr>
        <p:grpSpPr>
          <a:xfrm>
            <a:off x="-497896" y="2809957"/>
            <a:ext cx="3239690" cy="3232747"/>
            <a:chOff x="10363200" y="4648200"/>
            <a:chExt cx="5183504" cy="5171567"/>
          </a:xfrm>
        </p:grpSpPr>
        <p:sp>
          <p:nvSpPr>
            <p:cNvPr id="104" name="Google Shape;104;p17"/>
            <p:cNvSpPr/>
            <p:nvPr/>
          </p:nvSpPr>
          <p:spPr>
            <a:xfrm>
              <a:off x="11407384" y="5677701"/>
              <a:ext cx="811328" cy="764489"/>
            </a:xfrm>
            <a:custGeom>
              <a:avLst/>
              <a:gdLst/>
              <a:ahLst/>
              <a:cxnLst/>
              <a:rect l="l" t="t" r="r" b="b"/>
              <a:pathLst>
                <a:path w="171347" h="161455" extrusionOk="0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>
                <a:alpha val="11760"/>
              </a:srgbClr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13698675" y="7961205"/>
              <a:ext cx="811328" cy="809462"/>
            </a:xfrm>
            <a:custGeom>
              <a:avLst/>
              <a:gdLst/>
              <a:ahLst/>
              <a:cxnLst/>
              <a:rect l="l" t="t" r="r" b="b"/>
              <a:pathLst>
                <a:path w="171347" h="170953" extrusionOk="0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>
                <a:alpha val="11760"/>
              </a:srgbClr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13698231" y="5677701"/>
              <a:ext cx="811328" cy="764489"/>
            </a:xfrm>
            <a:custGeom>
              <a:avLst/>
              <a:gdLst/>
              <a:ahLst/>
              <a:cxnLst/>
              <a:rect l="l" t="t" r="r" b="b"/>
              <a:pathLst>
                <a:path w="171347" h="161455" extrusionOk="0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>
                <a:alpha val="11760"/>
              </a:srgbClr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11409899" y="7961205"/>
              <a:ext cx="811328" cy="809462"/>
            </a:xfrm>
            <a:custGeom>
              <a:avLst/>
              <a:gdLst/>
              <a:ahLst/>
              <a:cxnLst/>
              <a:rect l="l" t="t" r="r" b="b"/>
              <a:pathLst>
                <a:path w="171347" h="170953" extrusionOk="0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>
                <a:alpha val="11760"/>
              </a:srgbClr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12177353" y="6447341"/>
              <a:ext cx="1532511" cy="1528984"/>
            </a:xfrm>
            <a:custGeom>
              <a:avLst/>
              <a:gdLst/>
              <a:ahLst/>
              <a:cxnLst/>
              <a:rect l="l" t="t" r="r" b="b"/>
              <a:pathLst>
                <a:path w="323656" h="322911" extrusionOk="0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>
                <a:alpha val="11760"/>
              </a:srgbClr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10363200" y="4648200"/>
              <a:ext cx="5183504" cy="5171567"/>
            </a:xfrm>
            <a:custGeom>
              <a:avLst/>
              <a:gdLst/>
              <a:ahLst/>
              <a:cxnLst/>
              <a:rect l="l" t="t" r="r" b="b"/>
              <a:pathLst>
                <a:path w="1094721" h="1092200" extrusionOk="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>
                <a:alpha val="11760"/>
              </a:srgbClr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0" name="Google Shape;110;p17"/>
          <p:cNvCxnSpPr/>
          <p:nvPr/>
        </p:nvCxnSpPr>
        <p:spPr>
          <a:xfrm rot="10800000">
            <a:off x="1809750" y="758948"/>
            <a:ext cx="0" cy="3667200"/>
          </a:xfrm>
          <a:prstGeom prst="straightConnector1">
            <a:avLst/>
          </a:prstGeom>
          <a:noFill/>
          <a:ln w="19050" cap="flat" cmpd="sng">
            <a:solidFill>
              <a:srgbClr val="169D95">
                <a:alpha val="4353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grpSp>
        <p:nvGrpSpPr>
          <p:cNvPr id="111" name="Google Shape;111;p17"/>
          <p:cNvGrpSpPr/>
          <p:nvPr/>
        </p:nvGrpSpPr>
        <p:grpSpPr>
          <a:xfrm>
            <a:off x="524094" y="4799886"/>
            <a:ext cx="981485" cy="201402"/>
            <a:chOff x="915545" y="918116"/>
            <a:chExt cx="5316822" cy="1092200"/>
          </a:xfrm>
        </p:grpSpPr>
        <p:sp>
          <p:nvSpPr>
            <p:cNvPr id="112" name="Google Shape;112;p17"/>
            <p:cNvSpPr/>
            <p:nvPr/>
          </p:nvSpPr>
          <p:spPr>
            <a:xfrm>
              <a:off x="2087546" y="1045084"/>
              <a:ext cx="694910" cy="769288"/>
            </a:xfrm>
            <a:custGeom>
              <a:avLst/>
              <a:gdLst/>
              <a:ahLst/>
              <a:cxnLst/>
              <a:rect l="l" t="t" r="r" b="b"/>
              <a:pathLst>
                <a:path w="694910" h="769288" extrusionOk="0">
                  <a:moveTo>
                    <a:pt x="296922" y="735099"/>
                  </a:moveTo>
                  <a:lnTo>
                    <a:pt x="4298" y="61639"/>
                  </a:lnTo>
                  <a:cubicBezTo>
                    <a:pt x="1308" y="55761"/>
                    <a:pt x="-164" y="49232"/>
                    <a:pt x="15" y="42644"/>
                  </a:cubicBezTo>
                  <a:cubicBezTo>
                    <a:pt x="970" y="19357"/>
                    <a:pt x="19970" y="859"/>
                    <a:pt x="43327" y="475"/>
                  </a:cubicBezTo>
                  <a:cubicBezTo>
                    <a:pt x="63560" y="774"/>
                    <a:pt x="81391" y="13802"/>
                    <a:pt x="87783" y="32956"/>
                  </a:cubicBezTo>
                  <a:lnTo>
                    <a:pt x="349945" y="659784"/>
                  </a:lnTo>
                  <a:lnTo>
                    <a:pt x="613249" y="30297"/>
                  </a:lnTo>
                  <a:cubicBezTo>
                    <a:pt x="620644" y="13182"/>
                    <a:pt x="636898" y="1532"/>
                    <a:pt x="655515" y="0"/>
                  </a:cubicBezTo>
                  <a:cubicBezTo>
                    <a:pt x="678496" y="-108"/>
                    <a:pt x="697313" y="18201"/>
                    <a:pt x="697781" y="41124"/>
                  </a:cubicBezTo>
                  <a:cubicBezTo>
                    <a:pt x="697866" y="47043"/>
                    <a:pt x="696766" y="52920"/>
                    <a:pt x="694544" y="58409"/>
                  </a:cubicBezTo>
                  <a:lnTo>
                    <a:pt x="400873" y="735099"/>
                  </a:lnTo>
                  <a:cubicBezTo>
                    <a:pt x="391354" y="756753"/>
                    <a:pt x="375933" y="770809"/>
                    <a:pt x="351087" y="770809"/>
                  </a:cubicBezTo>
                  <a:lnTo>
                    <a:pt x="346708" y="770809"/>
                  </a:lnTo>
                  <a:cubicBezTo>
                    <a:pt x="324025" y="771196"/>
                    <a:pt x="303780" y="756674"/>
                    <a:pt x="296922" y="73509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>
              <a:off x="2934971" y="1045654"/>
              <a:ext cx="85673" cy="759791"/>
            </a:xfrm>
            <a:custGeom>
              <a:avLst/>
              <a:gdLst/>
              <a:ahLst/>
              <a:cxnLst/>
              <a:rect l="l" t="t" r="r" b="b"/>
              <a:pathLst>
                <a:path w="85673" h="759791" extrusionOk="0">
                  <a:moveTo>
                    <a:pt x="0" y="42738"/>
                  </a:moveTo>
                  <a:cubicBezTo>
                    <a:pt x="0" y="19135"/>
                    <a:pt x="19179" y="0"/>
                    <a:pt x="42837" y="0"/>
                  </a:cubicBezTo>
                  <a:cubicBezTo>
                    <a:pt x="66495" y="0"/>
                    <a:pt x="85674" y="19135"/>
                    <a:pt x="85674" y="42738"/>
                  </a:cubicBezTo>
                  <a:lnTo>
                    <a:pt x="85674" y="723701"/>
                  </a:lnTo>
                  <a:cubicBezTo>
                    <a:pt x="85674" y="747305"/>
                    <a:pt x="66495" y="766440"/>
                    <a:pt x="42837" y="766440"/>
                  </a:cubicBezTo>
                  <a:cubicBezTo>
                    <a:pt x="19179" y="766440"/>
                    <a:pt x="0" y="747305"/>
                    <a:pt x="0" y="723701"/>
                  </a:cubicBezTo>
                  <a:lnTo>
                    <a:pt x="0" y="42738"/>
                  </a:ln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>
              <a:off x="3180364" y="1039576"/>
              <a:ext cx="561639" cy="769288"/>
            </a:xfrm>
            <a:custGeom>
              <a:avLst/>
              <a:gdLst/>
              <a:ahLst/>
              <a:cxnLst/>
              <a:rect l="l" t="t" r="r" b="b"/>
              <a:pathLst>
                <a:path w="561639" h="769288" extrusionOk="0">
                  <a:moveTo>
                    <a:pt x="16293" y="676879"/>
                  </a:moveTo>
                  <a:cubicBezTo>
                    <a:pt x="5763" y="669450"/>
                    <a:pt x="-346" y="657260"/>
                    <a:pt x="15" y="644398"/>
                  </a:cubicBezTo>
                  <a:cubicBezTo>
                    <a:pt x="-406" y="621533"/>
                    <a:pt x="17832" y="602656"/>
                    <a:pt x="40750" y="602236"/>
                  </a:cubicBezTo>
                  <a:cubicBezTo>
                    <a:pt x="40911" y="602233"/>
                    <a:pt x="41072" y="602231"/>
                    <a:pt x="41234" y="602230"/>
                  </a:cubicBezTo>
                  <a:cubicBezTo>
                    <a:pt x="50784" y="602031"/>
                    <a:pt x="60060" y="605421"/>
                    <a:pt x="67222" y="611727"/>
                  </a:cubicBezTo>
                  <a:cubicBezTo>
                    <a:pt x="138712" y="672510"/>
                    <a:pt x="210202" y="701952"/>
                    <a:pt x="306728" y="701952"/>
                  </a:cubicBezTo>
                  <a:cubicBezTo>
                    <a:pt x="408585" y="701952"/>
                    <a:pt x="475791" y="647817"/>
                    <a:pt x="475791" y="573263"/>
                  </a:cubicBezTo>
                  <a:lnTo>
                    <a:pt x="475791" y="570888"/>
                  </a:lnTo>
                  <a:cubicBezTo>
                    <a:pt x="475791" y="500608"/>
                    <a:pt x="437714" y="460623"/>
                    <a:pt x="278551" y="427098"/>
                  </a:cubicBezTo>
                  <a:cubicBezTo>
                    <a:pt x="104157" y="389108"/>
                    <a:pt x="24004" y="333074"/>
                    <a:pt x="24004" y="208658"/>
                  </a:cubicBezTo>
                  <a:lnTo>
                    <a:pt x="24004" y="206473"/>
                  </a:lnTo>
                  <a:cubicBezTo>
                    <a:pt x="24004" y="87566"/>
                    <a:pt x="128716" y="0"/>
                    <a:pt x="273124" y="0"/>
                  </a:cubicBezTo>
                  <a:cubicBezTo>
                    <a:pt x="372887" y="0"/>
                    <a:pt x="445424" y="24883"/>
                    <a:pt x="514820" y="74650"/>
                  </a:cubicBezTo>
                  <a:cubicBezTo>
                    <a:pt x="526052" y="82650"/>
                    <a:pt x="532857" y="95455"/>
                    <a:pt x="533192" y="109220"/>
                  </a:cubicBezTo>
                  <a:cubicBezTo>
                    <a:pt x="533245" y="131827"/>
                    <a:pt x="514918" y="150196"/>
                    <a:pt x="492259" y="150249"/>
                  </a:cubicBezTo>
                  <a:cubicBezTo>
                    <a:pt x="492195" y="150249"/>
                    <a:pt x="492132" y="150249"/>
                    <a:pt x="492069" y="150249"/>
                  </a:cubicBezTo>
                  <a:cubicBezTo>
                    <a:pt x="483148" y="150603"/>
                    <a:pt x="474365" y="147961"/>
                    <a:pt x="467128" y="142746"/>
                  </a:cubicBezTo>
                  <a:cubicBezTo>
                    <a:pt x="411067" y="99305"/>
                    <a:pt x="342013" y="75894"/>
                    <a:pt x="271030" y="76264"/>
                  </a:cubicBezTo>
                  <a:cubicBezTo>
                    <a:pt x="172410" y="76264"/>
                    <a:pt x="109202" y="130399"/>
                    <a:pt x="109202" y="198496"/>
                  </a:cubicBezTo>
                  <a:lnTo>
                    <a:pt x="109202" y="200585"/>
                  </a:lnTo>
                  <a:cubicBezTo>
                    <a:pt x="109202" y="272005"/>
                    <a:pt x="148231" y="311989"/>
                    <a:pt x="315009" y="347605"/>
                  </a:cubicBezTo>
                  <a:cubicBezTo>
                    <a:pt x="484073" y="384359"/>
                    <a:pt x="562512" y="445998"/>
                    <a:pt x="562512" y="561676"/>
                  </a:cubicBezTo>
                  <a:lnTo>
                    <a:pt x="562512" y="563860"/>
                  </a:lnTo>
                  <a:cubicBezTo>
                    <a:pt x="562512" y="693595"/>
                    <a:pt x="454087" y="777931"/>
                    <a:pt x="303491" y="777931"/>
                  </a:cubicBezTo>
                  <a:cubicBezTo>
                    <a:pt x="198804" y="779123"/>
                    <a:pt x="97070" y="743327"/>
                    <a:pt x="16293" y="676879"/>
                  </a:cubicBezTo>
                  <a:close/>
                </a:path>
              </a:pathLst>
            </a:custGeom>
            <a:solidFill>
              <a:srgbClr val="189C95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3918127" y="1040050"/>
              <a:ext cx="533081" cy="759791"/>
            </a:xfrm>
            <a:custGeom>
              <a:avLst/>
              <a:gdLst/>
              <a:ahLst/>
              <a:cxnLst/>
              <a:rect l="l" t="t" r="r" b="b"/>
              <a:pathLst>
                <a:path w="533081" h="759791" extrusionOk="0">
                  <a:moveTo>
                    <a:pt x="20561" y="685332"/>
                  </a:moveTo>
                  <a:lnTo>
                    <a:pt x="278725" y="457964"/>
                  </a:lnTo>
                  <a:cubicBezTo>
                    <a:pt x="395432" y="354538"/>
                    <a:pt x="436461" y="296509"/>
                    <a:pt x="436461" y="220529"/>
                  </a:cubicBezTo>
                  <a:cubicBezTo>
                    <a:pt x="436461" y="132204"/>
                    <a:pt x="366208" y="76169"/>
                    <a:pt x="284152" y="76169"/>
                  </a:cubicBezTo>
                  <a:cubicBezTo>
                    <a:pt x="204189" y="76169"/>
                    <a:pt x="150215" y="114918"/>
                    <a:pt x="96145" y="186054"/>
                  </a:cubicBezTo>
                  <a:cubicBezTo>
                    <a:pt x="88754" y="195829"/>
                    <a:pt x="77095" y="201451"/>
                    <a:pt x="64826" y="201155"/>
                  </a:cubicBezTo>
                  <a:cubicBezTo>
                    <a:pt x="43429" y="201260"/>
                    <a:pt x="25998" y="184039"/>
                    <a:pt x="25892" y="162691"/>
                  </a:cubicBezTo>
                  <a:cubicBezTo>
                    <a:pt x="25892" y="162691"/>
                    <a:pt x="25892" y="162691"/>
                    <a:pt x="25892" y="162690"/>
                  </a:cubicBezTo>
                  <a:cubicBezTo>
                    <a:pt x="26002" y="154054"/>
                    <a:pt x="29057" y="145713"/>
                    <a:pt x="34555" y="139042"/>
                  </a:cubicBezTo>
                  <a:cubicBezTo>
                    <a:pt x="97192" y="51761"/>
                    <a:pt x="166302" y="0"/>
                    <a:pt x="290529" y="0"/>
                  </a:cubicBezTo>
                  <a:cubicBezTo>
                    <a:pt x="426656" y="0"/>
                    <a:pt x="524990" y="90510"/>
                    <a:pt x="524990" y="213406"/>
                  </a:cubicBezTo>
                  <a:lnTo>
                    <a:pt x="524990" y="215496"/>
                  </a:lnTo>
                  <a:cubicBezTo>
                    <a:pt x="524990" y="325476"/>
                    <a:pt x="466637" y="393287"/>
                    <a:pt x="333747" y="508585"/>
                  </a:cubicBezTo>
                  <a:lnTo>
                    <a:pt x="131842" y="687516"/>
                  </a:lnTo>
                  <a:lnTo>
                    <a:pt x="498051" y="687516"/>
                  </a:lnTo>
                  <a:cubicBezTo>
                    <a:pt x="519527" y="686456"/>
                    <a:pt x="537799" y="702966"/>
                    <a:pt x="538862" y="724393"/>
                  </a:cubicBezTo>
                  <a:cubicBezTo>
                    <a:pt x="539925" y="745820"/>
                    <a:pt x="523376" y="764049"/>
                    <a:pt x="501900" y="765110"/>
                  </a:cubicBezTo>
                  <a:cubicBezTo>
                    <a:pt x="500618" y="765173"/>
                    <a:pt x="499333" y="765173"/>
                    <a:pt x="498051" y="765110"/>
                  </a:cubicBezTo>
                  <a:lnTo>
                    <a:pt x="43218" y="765110"/>
                  </a:lnTo>
                  <a:cubicBezTo>
                    <a:pt x="21152" y="766841"/>
                    <a:pt x="1858" y="750398"/>
                    <a:pt x="123" y="728383"/>
                  </a:cubicBezTo>
                  <a:cubicBezTo>
                    <a:pt x="40" y="727331"/>
                    <a:pt x="-1" y="726276"/>
                    <a:pt x="0" y="725221"/>
                  </a:cubicBezTo>
                  <a:cubicBezTo>
                    <a:pt x="-5" y="709392"/>
                    <a:pt x="7653" y="694535"/>
                    <a:pt x="20562" y="685332"/>
                  </a:cubicBezTo>
                  <a:lnTo>
                    <a:pt x="20561" y="685332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4543736" y="1038056"/>
              <a:ext cx="637794" cy="778786"/>
            </a:xfrm>
            <a:custGeom>
              <a:avLst/>
              <a:gdLst/>
              <a:ahLst/>
              <a:cxnLst/>
              <a:rect l="l" t="t" r="r" b="b"/>
              <a:pathLst>
                <a:path w="637794" h="778786" extrusionOk="0">
                  <a:moveTo>
                    <a:pt x="0" y="392052"/>
                  </a:moveTo>
                  <a:lnTo>
                    <a:pt x="0" y="390058"/>
                  </a:lnTo>
                  <a:cubicBezTo>
                    <a:pt x="0" y="178836"/>
                    <a:pt x="126417" y="0"/>
                    <a:pt x="320801" y="0"/>
                  </a:cubicBezTo>
                  <a:cubicBezTo>
                    <a:pt x="515186" y="0"/>
                    <a:pt x="638461" y="176651"/>
                    <a:pt x="638461" y="387873"/>
                  </a:cubicBezTo>
                  <a:lnTo>
                    <a:pt x="638461" y="390058"/>
                  </a:lnTo>
                  <a:cubicBezTo>
                    <a:pt x="638461" y="601185"/>
                    <a:pt x="513091" y="780116"/>
                    <a:pt x="318707" y="780116"/>
                  </a:cubicBezTo>
                  <a:cubicBezTo>
                    <a:pt x="124322" y="780116"/>
                    <a:pt x="0" y="603274"/>
                    <a:pt x="0" y="392052"/>
                  </a:cubicBezTo>
                  <a:close/>
                  <a:moveTo>
                    <a:pt x="549836" y="392052"/>
                  </a:moveTo>
                  <a:lnTo>
                    <a:pt x="549836" y="390058"/>
                  </a:lnTo>
                  <a:cubicBezTo>
                    <a:pt x="549836" y="225183"/>
                    <a:pt x="459117" y="77499"/>
                    <a:pt x="318707" y="77499"/>
                  </a:cubicBezTo>
                  <a:cubicBezTo>
                    <a:pt x="178297" y="77499"/>
                    <a:pt x="88625" y="221954"/>
                    <a:pt x="88625" y="387873"/>
                  </a:cubicBezTo>
                  <a:lnTo>
                    <a:pt x="88625" y="390058"/>
                  </a:lnTo>
                  <a:cubicBezTo>
                    <a:pt x="88625" y="554838"/>
                    <a:pt x="179344" y="702522"/>
                    <a:pt x="320801" y="702522"/>
                  </a:cubicBezTo>
                  <a:cubicBezTo>
                    <a:pt x="462258" y="702522"/>
                    <a:pt x="549836" y="556927"/>
                    <a:pt x="549836" y="392052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5235220" y="1042419"/>
              <a:ext cx="237983" cy="759791"/>
            </a:xfrm>
            <a:custGeom>
              <a:avLst/>
              <a:gdLst/>
              <a:ahLst/>
              <a:cxnLst/>
              <a:rect l="l" t="t" r="r" b="b"/>
              <a:pathLst>
                <a:path w="237983" h="759791" extrusionOk="0">
                  <a:moveTo>
                    <a:pt x="160971" y="88141"/>
                  </a:moveTo>
                  <a:lnTo>
                    <a:pt x="55117" y="122617"/>
                  </a:lnTo>
                  <a:cubicBezTo>
                    <a:pt x="49199" y="124644"/>
                    <a:pt x="43000" y="125734"/>
                    <a:pt x="36744" y="125846"/>
                  </a:cubicBezTo>
                  <a:cubicBezTo>
                    <a:pt x="16552" y="125692"/>
                    <a:pt x="207" y="109426"/>
                    <a:pt x="0" y="89281"/>
                  </a:cubicBezTo>
                  <a:cubicBezTo>
                    <a:pt x="0" y="70951"/>
                    <a:pt x="11899" y="59079"/>
                    <a:pt x="30271" y="52621"/>
                  </a:cubicBezTo>
                  <a:lnTo>
                    <a:pt x="154498" y="9503"/>
                  </a:lnTo>
                  <a:cubicBezTo>
                    <a:pt x="169428" y="4066"/>
                    <a:pt x="185083" y="866"/>
                    <a:pt x="200953" y="6"/>
                  </a:cubicBezTo>
                  <a:lnTo>
                    <a:pt x="203333" y="6"/>
                  </a:lnTo>
                  <a:cubicBezTo>
                    <a:pt x="226252" y="-364"/>
                    <a:pt x="245132" y="17874"/>
                    <a:pt x="245502" y="40740"/>
                  </a:cubicBezTo>
                  <a:cubicBezTo>
                    <a:pt x="245508" y="41155"/>
                    <a:pt x="245509" y="41569"/>
                    <a:pt x="245503" y="41984"/>
                  </a:cubicBezTo>
                  <a:lnTo>
                    <a:pt x="245503" y="725131"/>
                  </a:lnTo>
                  <a:cubicBezTo>
                    <a:pt x="245924" y="748521"/>
                    <a:pt x="227260" y="767823"/>
                    <a:pt x="203816" y="768244"/>
                  </a:cubicBezTo>
                  <a:cubicBezTo>
                    <a:pt x="203655" y="768246"/>
                    <a:pt x="203494" y="768248"/>
                    <a:pt x="203333" y="768250"/>
                  </a:cubicBezTo>
                  <a:cubicBezTo>
                    <a:pt x="179890" y="767682"/>
                    <a:pt x="161198" y="748527"/>
                    <a:pt x="161257" y="725131"/>
                  </a:cubicBezTo>
                  <a:lnTo>
                    <a:pt x="160971" y="88141"/>
                  </a:ln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5670728" y="1037486"/>
              <a:ext cx="561639" cy="778786"/>
            </a:xfrm>
            <a:custGeom>
              <a:avLst/>
              <a:gdLst/>
              <a:ahLst/>
              <a:cxnLst/>
              <a:rect l="l" t="t" r="r" b="b"/>
              <a:pathLst>
                <a:path w="561639" h="778786" extrusionOk="0">
                  <a:moveTo>
                    <a:pt x="39981" y="705181"/>
                  </a:moveTo>
                  <a:cubicBezTo>
                    <a:pt x="20468" y="693898"/>
                    <a:pt x="13817" y="668968"/>
                    <a:pt x="25127" y="649499"/>
                  </a:cubicBezTo>
                  <a:cubicBezTo>
                    <a:pt x="32634" y="636577"/>
                    <a:pt x="46626" y="628789"/>
                    <a:pt x="61590" y="629202"/>
                  </a:cubicBezTo>
                  <a:cubicBezTo>
                    <a:pt x="71222" y="629401"/>
                    <a:pt x="80587" y="632405"/>
                    <a:pt x="88530" y="637845"/>
                  </a:cubicBezTo>
                  <a:cubicBezTo>
                    <a:pt x="141552" y="680963"/>
                    <a:pt x="193242" y="702522"/>
                    <a:pt x="252738" y="702522"/>
                  </a:cubicBezTo>
                  <a:cubicBezTo>
                    <a:pt x="388864" y="702522"/>
                    <a:pt x="480726" y="564620"/>
                    <a:pt x="477489" y="371728"/>
                  </a:cubicBezTo>
                  <a:cubicBezTo>
                    <a:pt x="436461" y="437450"/>
                    <a:pt x="368398" y="492345"/>
                    <a:pt x="263590" y="492345"/>
                  </a:cubicBezTo>
                  <a:cubicBezTo>
                    <a:pt x="108044" y="492345"/>
                    <a:pt x="0" y="394332"/>
                    <a:pt x="0" y="258614"/>
                  </a:cubicBezTo>
                  <a:lnTo>
                    <a:pt x="0" y="256430"/>
                  </a:lnTo>
                  <a:cubicBezTo>
                    <a:pt x="0" y="113114"/>
                    <a:pt x="111281" y="0"/>
                    <a:pt x="272252" y="0"/>
                  </a:cubicBezTo>
                  <a:cubicBezTo>
                    <a:pt x="358688" y="0"/>
                    <a:pt x="422372" y="29062"/>
                    <a:pt x="471016" y="77499"/>
                  </a:cubicBezTo>
                  <a:cubicBezTo>
                    <a:pt x="528132" y="134483"/>
                    <a:pt x="564971" y="218725"/>
                    <a:pt x="564971" y="369543"/>
                  </a:cubicBezTo>
                  <a:lnTo>
                    <a:pt x="564971" y="371728"/>
                  </a:lnTo>
                  <a:cubicBezTo>
                    <a:pt x="564971" y="610872"/>
                    <a:pt x="437508" y="780116"/>
                    <a:pt x="250834" y="780116"/>
                  </a:cubicBezTo>
                  <a:cubicBezTo>
                    <a:pt x="164208" y="780591"/>
                    <a:pt x="97192" y="748205"/>
                    <a:pt x="39981" y="705181"/>
                  </a:cubicBezTo>
                  <a:close/>
                  <a:moveTo>
                    <a:pt x="461306" y="249307"/>
                  </a:moveTo>
                  <a:lnTo>
                    <a:pt x="461306" y="247217"/>
                  </a:lnTo>
                  <a:cubicBezTo>
                    <a:pt x="461306" y="151293"/>
                    <a:pt x="382391" y="76264"/>
                    <a:pt x="269016" y="76264"/>
                  </a:cubicBezTo>
                  <a:cubicBezTo>
                    <a:pt x="155641" y="76264"/>
                    <a:pt x="87483" y="159176"/>
                    <a:pt x="87483" y="252916"/>
                  </a:cubicBezTo>
                  <a:lnTo>
                    <a:pt x="87483" y="255100"/>
                  </a:lnTo>
                  <a:cubicBezTo>
                    <a:pt x="87483" y="351024"/>
                    <a:pt x="163161" y="419975"/>
                    <a:pt x="273299" y="419975"/>
                  </a:cubicBezTo>
                  <a:cubicBezTo>
                    <a:pt x="388864" y="419595"/>
                    <a:pt x="461306" y="335543"/>
                    <a:pt x="461306" y="249307"/>
                  </a:cubicBezTo>
                  <a:close/>
                </a:path>
              </a:pathLst>
            </a:custGeom>
            <a:solidFill>
              <a:srgbClr val="135CA4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1136077" y="1135547"/>
              <a:ext cx="171347" cy="161455"/>
            </a:xfrm>
            <a:custGeom>
              <a:avLst/>
              <a:gdLst/>
              <a:ahLst/>
              <a:cxnLst/>
              <a:rect l="l" t="t" r="r" b="b"/>
              <a:pathLst>
                <a:path w="171347" h="161455" extrusionOk="0">
                  <a:moveTo>
                    <a:pt x="146340" y="145832"/>
                  </a:move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-8326" y="112669"/>
                    <a:pt x="-8403" y="58548"/>
                    <a:pt x="25008" y="25121"/>
                  </a:cubicBez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46226" y="25007"/>
                    <a:pt x="146283" y="25064"/>
                    <a:pt x="146340" y="25121"/>
                  </a:cubicBezTo>
                  <a:cubicBezTo>
                    <a:pt x="179684" y="58482"/>
                    <a:pt x="179684" y="112471"/>
                    <a:pt x="146340" y="145832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1619999" y="1617824"/>
              <a:ext cx="171347" cy="170953"/>
            </a:xfrm>
            <a:custGeom>
              <a:avLst/>
              <a:gdLst/>
              <a:ahLst/>
              <a:cxnLst/>
              <a:rect l="l" t="t" r="r" b="b"/>
              <a:pathLst>
                <a:path w="171347" h="170953" extrusionOk="0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2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1619905" y="1135547"/>
              <a:ext cx="171347" cy="161455"/>
            </a:xfrm>
            <a:custGeom>
              <a:avLst/>
              <a:gdLst/>
              <a:ahLst/>
              <a:cxnLst/>
              <a:rect l="l" t="t" r="r" b="b"/>
              <a:pathLst>
                <a:path w="171347" h="161455" extrusionOk="0">
                  <a:moveTo>
                    <a:pt x="25008" y="25121"/>
                  </a:moveTo>
                  <a:cubicBezTo>
                    <a:pt x="58419" y="-8307"/>
                    <a:pt x="112664" y="-8383"/>
                    <a:pt x="146169" y="24951"/>
                  </a:cubicBezTo>
                  <a:cubicBezTo>
                    <a:pt x="179674" y="58284"/>
                    <a:pt x="179750" y="112405"/>
                    <a:pt x="146340" y="145832"/>
                  </a:cubicBezTo>
                  <a:cubicBezTo>
                    <a:pt x="112929" y="179260"/>
                    <a:pt x="58683" y="179336"/>
                    <a:pt x="25179" y="146003"/>
                  </a:cubicBezTo>
                  <a:cubicBezTo>
                    <a:pt x="25122" y="145946"/>
                    <a:pt x="25065" y="145889"/>
                    <a:pt x="25008" y="145832"/>
                  </a:cubicBezTo>
                  <a:cubicBezTo>
                    <a:pt x="-8336" y="112471"/>
                    <a:pt x="-8336" y="58482"/>
                    <a:pt x="25008" y="2512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1136608" y="1617824"/>
              <a:ext cx="171347" cy="170953"/>
            </a:xfrm>
            <a:custGeom>
              <a:avLst/>
              <a:gdLst/>
              <a:ahLst/>
              <a:cxnLst/>
              <a:rect l="l" t="t" r="r" b="b"/>
              <a:pathLst>
                <a:path w="171347" h="170953" extrusionOk="0">
                  <a:moveTo>
                    <a:pt x="24913" y="25216"/>
                  </a:moveTo>
                  <a:cubicBezTo>
                    <a:pt x="58271" y="-8264"/>
                    <a:pt x="112517" y="-8425"/>
                    <a:pt x="146074" y="24856"/>
                  </a:cubicBezTo>
                  <a:cubicBezTo>
                    <a:pt x="179631" y="58137"/>
                    <a:pt x="179793" y="112258"/>
                    <a:pt x="146434" y="145738"/>
                  </a:cubicBezTo>
                  <a:cubicBezTo>
                    <a:pt x="113076" y="179217"/>
                    <a:pt x="58831" y="179378"/>
                    <a:pt x="25274" y="146097"/>
                  </a:cubicBezTo>
                  <a:cubicBezTo>
                    <a:pt x="25153" y="145978"/>
                    <a:pt x="25033" y="145858"/>
                    <a:pt x="24913" y="145738"/>
                  </a:cubicBezTo>
                  <a:cubicBezTo>
                    <a:pt x="-8304" y="112398"/>
                    <a:pt x="-8304" y="58555"/>
                    <a:pt x="24913" y="25216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1298695" y="1298095"/>
              <a:ext cx="323656" cy="322911"/>
            </a:xfrm>
            <a:custGeom>
              <a:avLst/>
              <a:gdLst/>
              <a:ahLst/>
              <a:cxnLst/>
              <a:rect l="l" t="t" r="r" b="b"/>
              <a:pathLst>
                <a:path w="323656" h="322911" extrusionOk="0">
                  <a:moveTo>
                    <a:pt x="285389" y="241899"/>
                  </a:moveTo>
                  <a:cubicBezTo>
                    <a:pt x="283614" y="241804"/>
                    <a:pt x="281834" y="241804"/>
                    <a:pt x="280058" y="241899"/>
                  </a:cubicBezTo>
                  <a:cubicBezTo>
                    <a:pt x="263288" y="241897"/>
                    <a:pt x="247253" y="235031"/>
                    <a:pt x="235698" y="222904"/>
                  </a:cubicBezTo>
                  <a:lnTo>
                    <a:pt x="230653" y="217775"/>
                  </a:lnTo>
                  <a:cubicBezTo>
                    <a:pt x="257112" y="186082"/>
                    <a:pt x="257112" y="140058"/>
                    <a:pt x="230653" y="108365"/>
                  </a:cubicBezTo>
                  <a:lnTo>
                    <a:pt x="236174" y="102857"/>
                  </a:lnTo>
                  <a:cubicBezTo>
                    <a:pt x="243123" y="96114"/>
                    <a:pt x="262067" y="82247"/>
                    <a:pt x="279868" y="85097"/>
                  </a:cubicBezTo>
                  <a:lnTo>
                    <a:pt x="280439" y="85097"/>
                  </a:lnTo>
                  <a:cubicBezTo>
                    <a:pt x="282340" y="85239"/>
                    <a:pt x="284250" y="85239"/>
                    <a:pt x="286151" y="85097"/>
                  </a:cubicBezTo>
                  <a:cubicBezTo>
                    <a:pt x="309704" y="85097"/>
                    <a:pt x="328797" y="66047"/>
                    <a:pt x="328797" y="42548"/>
                  </a:cubicBezTo>
                  <a:cubicBezTo>
                    <a:pt x="328797" y="19050"/>
                    <a:pt x="309704" y="0"/>
                    <a:pt x="286151" y="0"/>
                  </a:cubicBezTo>
                  <a:cubicBezTo>
                    <a:pt x="262598" y="0"/>
                    <a:pt x="243504" y="19050"/>
                    <a:pt x="243504" y="42548"/>
                  </a:cubicBezTo>
                  <a:cubicBezTo>
                    <a:pt x="243413" y="44288"/>
                    <a:pt x="243413" y="46032"/>
                    <a:pt x="243504" y="47772"/>
                  </a:cubicBezTo>
                  <a:cubicBezTo>
                    <a:pt x="243473" y="64525"/>
                    <a:pt x="236598" y="80542"/>
                    <a:pt x="224466" y="92125"/>
                  </a:cubicBezTo>
                  <a:cubicBezTo>
                    <a:pt x="224466" y="92125"/>
                    <a:pt x="222276" y="94214"/>
                    <a:pt x="219325" y="97348"/>
                  </a:cubicBezTo>
                  <a:cubicBezTo>
                    <a:pt x="187314" y="70877"/>
                    <a:pt x="140874" y="71158"/>
                    <a:pt x="109187" y="98013"/>
                  </a:cubicBezTo>
                  <a:lnTo>
                    <a:pt x="103475" y="92410"/>
                  </a:lnTo>
                  <a:cubicBezTo>
                    <a:pt x="96716" y="85477"/>
                    <a:pt x="82818" y="66577"/>
                    <a:pt x="85674" y="48817"/>
                  </a:cubicBezTo>
                  <a:lnTo>
                    <a:pt x="85674" y="48152"/>
                  </a:lnTo>
                  <a:cubicBezTo>
                    <a:pt x="85816" y="46287"/>
                    <a:pt x="85816" y="44413"/>
                    <a:pt x="85674" y="42548"/>
                  </a:cubicBezTo>
                  <a:cubicBezTo>
                    <a:pt x="85674" y="19050"/>
                    <a:pt x="66580" y="0"/>
                    <a:pt x="43027" y="0"/>
                  </a:cubicBezTo>
                  <a:cubicBezTo>
                    <a:pt x="19474" y="0"/>
                    <a:pt x="381" y="19050"/>
                    <a:pt x="381" y="42549"/>
                  </a:cubicBezTo>
                  <a:cubicBezTo>
                    <a:pt x="381" y="66047"/>
                    <a:pt x="19474" y="85097"/>
                    <a:pt x="43027" y="85097"/>
                  </a:cubicBezTo>
                  <a:cubicBezTo>
                    <a:pt x="43059" y="85097"/>
                    <a:pt x="43091" y="85097"/>
                    <a:pt x="43123" y="85097"/>
                  </a:cubicBezTo>
                  <a:cubicBezTo>
                    <a:pt x="44833" y="85245"/>
                    <a:pt x="46553" y="85245"/>
                    <a:pt x="48263" y="85097"/>
                  </a:cubicBezTo>
                  <a:cubicBezTo>
                    <a:pt x="65048" y="85160"/>
                    <a:pt x="81090" y="92014"/>
                    <a:pt x="92718" y="104091"/>
                  </a:cubicBezTo>
                  <a:cubicBezTo>
                    <a:pt x="92718" y="104091"/>
                    <a:pt x="94908" y="106466"/>
                    <a:pt x="98144" y="109600"/>
                  </a:cubicBezTo>
                  <a:cubicBezTo>
                    <a:pt x="72106" y="141158"/>
                    <a:pt x="72106" y="186692"/>
                    <a:pt x="98144" y="218250"/>
                  </a:cubicBezTo>
                  <a:lnTo>
                    <a:pt x="92242" y="224233"/>
                  </a:lnTo>
                  <a:cubicBezTo>
                    <a:pt x="85198" y="230882"/>
                    <a:pt x="66255" y="244748"/>
                    <a:pt x="48453" y="241994"/>
                  </a:cubicBezTo>
                  <a:cubicBezTo>
                    <a:pt x="46519" y="241895"/>
                    <a:pt x="44581" y="241895"/>
                    <a:pt x="42647" y="241994"/>
                  </a:cubicBezTo>
                  <a:cubicBezTo>
                    <a:pt x="19094" y="241994"/>
                    <a:pt x="0" y="261043"/>
                    <a:pt x="0" y="284542"/>
                  </a:cubicBezTo>
                  <a:cubicBezTo>
                    <a:pt x="0" y="308041"/>
                    <a:pt x="19094" y="327090"/>
                    <a:pt x="42647" y="327090"/>
                  </a:cubicBezTo>
                  <a:cubicBezTo>
                    <a:pt x="66200" y="327090"/>
                    <a:pt x="85293" y="308041"/>
                    <a:pt x="85293" y="284542"/>
                  </a:cubicBezTo>
                  <a:cubicBezTo>
                    <a:pt x="85391" y="282834"/>
                    <a:pt x="85391" y="281121"/>
                    <a:pt x="85293" y="279413"/>
                  </a:cubicBezTo>
                  <a:cubicBezTo>
                    <a:pt x="85133" y="262455"/>
                    <a:pt x="92027" y="246190"/>
                    <a:pt x="104332" y="234491"/>
                  </a:cubicBezTo>
                  <a:lnTo>
                    <a:pt x="110043" y="228887"/>
                  </a:lnTo>
                  <a:cubicBezTo>
                    <a:pt x="141860" y="255444"/>
                    <a:pt x="188175" y="255444"/>
                    <a:pt x="219992" y="228887"/>
                  </a:cubicBezTo>
                  <a:lnTo>
                    <a:pt x="225322" y="234206"/>
                  </a:lnTo>
                  <a:cubicBezTo>
                    <a:pt x="232081" y="241139"/>
                    <a:pt x="245979" y="260039"/>
                    <a:pt x="243219" y="277799"/>
                  </a:cubicBezTo>
                  <a:cubicBezTo>
                    <a:pt x="243219" y="277799"/>
                    <a:pt x="243219" y="278274"/>
                    <a:pt x="243219" y="278463"/>
                  </a:cubicBezTo>
                  <a:cubicBezTo>
                    <a:pt x="243074" y="280329"/>
                    <a:pt x="243074" y="282202"/>
                    <a:pt x="243219" y="284067"/>
                  </a:cubicBezTo>
                  <a:cubicBezTo>
                    <a:pt x="243219" y="307566"/>
                    <a:pt x="262312" y="326615"/>
                    <a:pt x="285865" y="326615"/>
                  </a:cubicBezTo>
                  <a:cubicBezTo>
                    <a:pt x="309418" y="326615"/>
                    <a:pt x="328512" y="307566"/>
                    <a:pt x="328512" y="284067"/>
                  </a:cubicBezTo>
                  <a:cubicBezTo>
                    <a:pt x="328512" y="260568"/>
                    <a:pt x="309418" y="241519"/>
                    <a:pt x="285865" y="241519"/>
                  </a:cubicBezTo>
                  <a:lnTo>
                    <a:pt x="285389" y="241899"/>
                  </a:ln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915545" y="918116"/>
              <a:ext cx="1094721" cy="1092200"/>
            </a:xfrm>
            <a:custGeom>
              <a:avLst/>
              <a:gdLst/>
              <a:ahLst/>
              <a:cxnLst/>
              <a:rect l="l" t="t" r="r" b="b"/>
              <a:pathLst>
                <a:path w="1094721" h="1092200" extrusionOk="0">
                  <a:moveTo>
                    <a:pt x="1071302" y="483785"/>
                  </a:moveTo>
                  <a:cubicBezTo>
                    <a:pt x="1037874" y="450580"/>
                    <a:pt x="983833" y="450580"/>
                    <a:pt x="950406" y="483785"/>
                  </a:cubicBezTo>
                  <a:cubicBezTo>
                    <a:pt x="942030" y="492097"/>
                    <a:pt x="935538" y="502104"/>
                    <a:pt x="931368" y="513132"/>
                  </a:cubicBezTo>
                  <a:cubicBezTo>
                    <a:pt x="921087" y="532126"/>
                    <a:pt x="894242" y="533931"/>
                    <a:pt x="884818" y="533836"/>
                  </a:cubicBezTo>
                  <a:lnTo>
                    <a:pt x="883390" y="533836"/>
                  </a:lnTo>
                  <a:cubicBezTo>
                    <a:pt x="881171" y="520606"/>
                    <a:pt x="874883" y="508392"/>
                    <a:pt x="865399" y="498886"/>
                  </a:cubicBezTo>
                  <a:cubicBezTo>
                    <a:pt x="840374" y="473930"/>
                    <a:pt x="799810" y="473940"/>
                    <a:pt x="774797" y="498908"/>
                  </a:cubicBezTo>
                  <a:cubicBezTo>
                    <a:pt x="749784" y="523875"/>
                    <a:pt x="749794" y="564346"/>
                    <a:pt x="774819" y="589301"/>
                  </a:cubicBezTo>
                  <a:cubicBezTo>
                    <a:pt x="799836" y="614247"/>
                    <a:pt x="840382" y="614247"/>
                    <a:pt x="865399" y="589301"/>
                  </a:cubicBezTo>
                  <a:cubicBezTo>
                    <a:pt x="875288" y="579501"/>
                    <a:pt x="881648" y="566711"/>
                    <a:pt x="883485" y="552926"/>
                  </a:cubicBezTo>
                  <a:lnTo>
                    <a:pt x="885294" y="552926"/>
                  </a:lnTo>
                  <a:cubicBezTo>
                    <a:pt x="894813" y="552926"/>
                    <a:pt x="921658" y="555300"/>
                    <a:pt x="930701" y="573440"/>
                  </a:cubicBezTo>
                  <a:cubicBezTo>
                    <a:pt x="946454" y="617955"/>
                    <a:pt x="995393" y="641300"/>
                    <a:pt x="1040010" y="625584"/>
                  </a:cubicBezTo>
                  <a:cubicBezTo>
                    <a:pt x="1084628" y="609868"/>
                    <a:pt x="1108027" y="561042"/>
                    <a:pt x="1092275" y="516527"/>
                  </a:cubicBezTo>
                  <a:cubicBezTo>
                    <a:pt x="1087911" y="504194"/>
                    <a:pt x="1080768" y="493025"/>
                    <a:pt x="1071397" y="483880"/>
                  </a:cubicBezTo>
                  <a:lnTo>
                    <a:pt x="1071302" y="483785"/>
                  </a:lnTo>
                  <a:close/>
                  <a:moveTo>
                    <a:pt x="487672" y="21167"/>
                  </a:moveTo>
                  <a:cubicBezTo>
                    <a:pt x="454336" y="54669"/>
                    <a:pt x="454534" y="108789"/>
                    <a:pt x="488113" y="142048"/>
                  </a:cubicBezTo>
                  <a:cubicBezTo>
                    <a:pt x="496798" y="150650"/>
                    <a:pt x="507230" y="157296"/>
                    <a:pt x="518705" y="161538"/>
                  </a:cubicBezTo>
                  <a:cubicBezTo>
                    <a:pt x="537744" y="171985"/>
                    <a:pt x="538791" y="198198"/>
                    <a:pt x="538696" y="207411"/>
                  </a:cubicBezTo>
                  <a:cubicBezTo>
                    <a:pt x="538696" y="207980"/>
                    <a:pt x="538696" y="208740"/>
                    <a:pt x="538696" y="209595"/>
                  </a:cubicBezTo>
                  <a:cubicBezTo>
                    <a:pt x="525130" y="211548"/>
                    <a:pt x="512568" y="217848"/>
                    <a:pt x="502903" y="227545"/>
                  </a:cubicBezTo>
                  <a:cubicBezTo>
                    <a:pt x="477890" y="252513"/>
                    <a:pt x="477900" y="292983"/>
                    <a:pt x="502925" y="317938"/>
                  </a:cubicBezTo>
                  <a:cubicBezTo>
                    <a:pt x="527950" y="342893"/>
                    <a:pt x="568514" y="342883"/>
                    <a:pt x="593527" y="317916"/>
                  </a:cubicBezTo>
                  <a:cubicBezTo>
                    <a:pt x="618531" y="292957"/>
                    <a:pt x="618531" y="252504"/>
                    <a:pt x="593527" y="227545"/>
                  </a:cubicBezTo>
                  <a:cubicBezTo>
                    <a:pt x="583883" y="217872"/>
                    <a:pt x="571359" y="211575"/>
                    <a:pt x="557829" y="209595"/>
                  </a:cubicBezTo>
                  <a:lnTo>
                    <a:pt x="557829" y="207031"/>
                  </a:lnTo>
                  <a:cubicBezTo>
                    <a:pt x="557829" y="196584"/>
                    <a:pt x="560400" y="167901"/>
                    <a:pt x="581152" y="160304"/>
                  </a:cubicBezTo>
                  <a:cubicBezTo>
                    <a:pt x="582959" y="159721"/>
                    <a:pt x="584662" y="158856"/>
                    <a:pt x="586197" y="157739"/>
                  </a:cubicBezTo>
                  <a:cubicBezTo>
                    <a:pt x="594531" y="153719"/>
                    <a:pt x="602126" y="148324"/>
                    <a:pt x="608663" y="141784"/>
                  </a:cubicBezTo>
                  <a:cubicBezTo>
                    <a:pt x="639832" y="106266"/>
                    <a:pt x="636241" y="52264"/>
                    <a:pt x="600642" y="21167"/>
                  </a:cubicBezTo>
                  <a:cubicBezTo>
                    <a:pt x="568334" y="-7056"/>
                    <a:pt x="520075" y="-7056"/>
                    <a:pt x="487767" y="21167"/>
                  </a:cubicBezTo>
                  <a:lnTo>
                    <a:pt x="487672" y="21167"/>
                  </a:lnTo>
                  <a:close/>
                  <a:moveTo>
                    <a:pt x="577439" y="926838"/>
                  </a:moveTo>
                  <a:cubicBezTo>
                    <a:pt x="558401" y="916296"/>
                    <a:pt x="557449" y="890083"/>
                    <a:pt x="557544" y="880776"/>
                  </a:cubicBezTo>
                  <a:lnTo>
                    <a:pt x="557544" y="878686"/>
                  </a:lnTo>
                  <a:cubicBezTo>
                    <a:pt x="571137" y="876733"/>
                    <a:pt x="583730" y="870434"/>
                    <a:pt x="593432" y="860736"/>
                  </a:cubicBezTo>
                  <a:cubicBezTo>
                    <a:pt x="618519" y="835769"/>
                    <a:pt x="618569" y="795238"/>
                    <a:pt x="593544" y="770209"/>
                  </a:cubicBezTo>
                  <a:cubicBezTo>
                    <a:pt x="568519" y="745180"/>
                    <a:pt x="527895" y="745130"/>
                    <a:pt x="502808" y="770097"/>
                  </a:cubicBezTo>
                  <a:cubicBezTo>
                    <a:pt x="477721" y="795064"/>
                    <a:pt x="477670" y="835595"/>
                    <a:pt x="502695" y="860624"/>
                  </a:cubicBezTo>
                  <a:cubicBezTo>
                    <a:pt x="502733" y="860662"/>
                    <a:pt x="502770" y="860699"/>
                    <a:pt x="502808" y="860736"/>
                  </a:cubicBezTo>
                  <a:cubicBezTo>
                    <a:pt x="512426" y="870391"/>
                    <a:pt x="524914" y="876687"/>
                    <a:pt x="538410" y="878686"/>
                  </a:cubicBezTo>
                  <a:lnTo>
                    <a:pt x="538410" y="881251"/>
                  </a:lnTo>
                  <a:cubicBezTo>
                    <a:pt x="538410" y="891698"/>
                    <a:pt x="535935" y="920380"/>
                    <a:pt x="515183" y="927883"/>
                  </a:cubicBezTo>
                  <a:cubicBezTo>
                    <a:pt x="513371" y="928525"/>
                    <a:pt x="511644" y="929386"/>
                    <a:pt x="510042" y="930447"/>
                  </a:cubicBezTo>
                  <a:cubicBezTo>
                    <a:pt x="501747" y="934686"/>
                    <a:pt x="494193" y="940234"/>
                    <a:pt x="487672" y="946878"/>
                  </a:cubicBezTo>
                  <a:cubicBezTo>
                    <a:pt x="454141" y="980185"/>
                    <a:pt x="454022" y="1034306"/>
                    <a:pt x="487407" y="1067759"/>
                  </a:cubicBezTo>
                  <a:cubicBezTo>
                    <a:pt x="520791" y="1101213"/>
                    <a:pt x="575036" y="1101332"/>
                    <a:pt x="608567" y="1068024"/>
                  </a:cubicBezTo>
                  <a:cubicBezTo>
                    <a:pt x="642098" y="1034717"/>
                    <a:pt x="642217" y="980596"/>
                    <a:pt x="608833" y="947142"/>
                  </a:cubicBezTo>
                  <a:cubicBezTo>
                    <a:pt x="608745" y="947054"/>
                    <a:pt x="608656" y="946966"/>
                    <a:pt x="608567" y="946878"/>
                  </a:cubicBezTo>
                  <a:cubicBezTo>
                    <a:pt x="599810" y="937976"/>
                    <a:pt x="589177" y="931131"/>
                    <a:pt x="577439" y="926838"/>
                  </a:cubicBezTo>
                  <a:close/>
                  <a:moveTo>
                    <a:pt x="229794" y="498791"/>
                  </a:moveTo>
                  <a:cubicBezTo>
                    <a:pt x="219989" y="508689"/>
                    <a:pt x="213646" y="521479"/>
                    <a:pt x="211707" y="535261"/>
                  </a:cubicBezTo>
                  <a:lnTo>
                    <a:pt x="209993" y="535261"/>
                  </a:lnTo>
                  <a:cubicBezTo>
                    <a:pt x="200474" y="535261"/>
                    <a:pt x="173534" y="532886"/>
                    <a:pt x="164586" y="514746"/>
                  </a:cubicBezTo>
                  <a:cubicBezTo>
                    <a:pt x="148335" y="470858"/>
                    <a:pt x="99500" y="448423"/>
                    <a:pt x="55510" y="464636"/>
                  </a:cubicBezTo>
                  <a:cubicBezTo>
                    <a:pt x="11520" y="480850"/>
                    <a:pt x="-10967" y="529572"/>
                    <a:pt x="5285" y="573461"/>
                  </a:cubicBezTo>
                  <a:cubicBezTo>
                    <a:pt x="21536" y="617350"/>
                    <a:pt x="70371" y="639785"/>
                    <a:pt x="114361" y="623571"/>
                  </a:cubicBezTo>
                  <a:cubicBezTo>
                    <a:pt x="137111" y="615186"/>
                    <a:pt x="155182" y="597495"/>
                    <a:pt x="164015" y="574960"/>
                  </a:cubicBezTo>
                  <a:cubicBezTo>
                    <a:pt x="174106" y="555965"/>
                    <a:pt x="200950" y="554160"/>
                    <a:pt x="210469" y="554255"/>
                  </a:cubicBezTo>
                  <a:lnTo>
                    <a:pt x="211897" y="554255"/>
                  </a:lnTo>
                  <a:cubicBezTo>
                    <a:pt x="213998" y="567504"/>
                    <a:pt x="220265" y="579744"/>
                    <a:pt x="229794" y="589206"/>
                  </a:cubicBezTo>
                  <a:cubicBezTo>
                    <a:pt x="254819" y="614161"/>
                    <a:pt x="295382" y="614151"/>
                    <a:pt x="320395" y="589184"/>
                  </a:cubicBezTo>
                  <a:cubicBezTo>
                    <a:pt x="345408" y="564216"/>
                    <a:pt x="345398" y="523746"/>
                    <a:pt x="320373" y="498791"/>
                  </a:cubicBezTo>
                  <a:cubicBezTo>
                    <a:pt x="295357" y="473844"/>
                    <a:pt x="254810" y="473844"/>
                    <a:pt x="229794" y="498791"/>
                  </a:cubicBezTo>
                  <a:close/>
                </a:path>
              </a:pathLst>
            </a:custGeom>
            <a:solidFill>
              <a:srgbClr val="3196BD"/>
            </a:solidFill>
            <a:ln>
              <a:noFill/>
            </a:ln>
          </p:spPr>
          <p:txBody>
            <a:bodyPr spcFirstLastPara="1" wrap="square" lIns="57150" tIns="28575" rIns="57150" bIns="2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523875" y="1190625"/>
            <a:ext cx="8096100" cy="3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Tahoma"/>
              <a:buChar char="•"/>
              <a:defRPr sz="19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rgbClr val="ADD3F7"/>
              </a:buClr>
              <a:buSzPts val="1500"/>
              <a:buFont typeface="Times"/>
              <a:buChar char="•"/>
              <a:defRPr sz="16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ahoma"/>
              <a:buChar char="•"/>
              <a:defRPr sz="15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1150" algn="l" rtl="0">
              <a:spcBef>
                <a:spcPts val="30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Tahoma"/>
              <a:buChar char="–"/>
              <a:defRPr sz="13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1150" algn="l" rtl="0">
              <a:spcBef>
                <a:spcPts val="30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Tahoma"/>
              <a:buChar char="»"/>
              <a:defRPr sz="13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61950" algn="l" rtl="0">
              <a:spcBef>
                <a:spcPts val="400"/>
              </a:spcBef>
              <a:spcAft>
                <a:spcPts val="0"/>
              </a:spcAft>
              <a:buClr>
                <a:srgbClr val="EEEAFF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rgbClr val="EEE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00"/>
              </a:spcBef>
              <a:spcAft>
                <a:spcPts val="0"/>
              </a:spcAft>
              <a:buClr>
                <a:srgbClr val="EEEAFF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rgbClr val="EEE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00"/>
              </a:spcBef>
              <a:spcAft>
                <a:spcPts val="0"/>
              </a:spcAft>
              <a:buClr>
                <a:srgbClr val="EEEAFF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rgbClr val="EEE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00"/>
              </a:spcBef>
              <a:spcAft>
                <a:spcPts val="0"/>
              </a:spcAft>
              <a:buClr>
                <a:srgbClr val="EEEAFF"/>
              </a:buClr>
              <a:buSzPts val="2100"/>
              <a:buFont typeface="Arial"/>
              <a:buChar char="»"/>
              <a:defRPr sz="2100" b="0" i="0" u="none" strike="noStrike" cap="none">
                <a:solidFill>
                  <a:srgbClr val="EEE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2800" b="0" i="0" u="none" strike="noStrike" cap="none">
                <a:solidFill>
                  <a:srgbClr val="1086B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2800" b="0" i="0" u="none" strike="noStrike" cap="none">
                <a:solidFill>
                  <a:srgbClr val="1086B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2800" b="0" i="0" u="none" strike="noStrike" cap="none">
                <a:solidFill>
                  <a:srgbClr val="1086B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2800" b="0" i="0" u="none" strike="noStrike" cap="none">
                <a:solidFill>
                  <a:srgbClr val="1086B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2800" b="0" i="0" u="none" strike="noStrike" cap="none">
                <a:solidFill>
                  <a:srgbClr val="1086B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3200" b="0" i="0" u="none" strike="noStrike" cap="none">
                <a:solidFill>
                  <a:srgbClr val="FFC22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3200" b="0" i="0" u="none" strike="noStrike" cap="none">
                <a:solidFill>
                  <a:srgbClr val="FFC22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3200" b="0" i="0" u="none" strike="noStrike" cap="none">
                <a:solidFill>
                  <a:srgbClr val="FFC22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3200" b="0" i="0" u="none" strike="noStrike" cap="none">
                <a:solidFill>
                  <a:srgbClr val="FFC22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algn="r" rtl="0">
              <a:buNone/>
              <a:defRPr sz="13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1.png"/><Relationship Id="rId7" Type="http://schemas.openxmlformats.org/officeDocument/2006/relationships/hyperlink" Target="http://www.cs.ubc.ca/labs/imager/tr/2019/adview/2019-10-24-infovis-talk.ppt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mailto:shing.zhan@gmail.com" TargetMode="External"/><Relationship Id="rId3" Type="http://schemas.openxmlformats.org/officeDocument/2006/relationships/hyperlink" Target="http://www.cs.ubc.ca/labs/imager/tr/2019/adview/" TargetMode="External"/><Relationship Id="rId7" Type="http://schemas.openxmlformats.org/officeDocument/2006/relationships/hyperlink" Target="mailto:zipeng@cs.ubc.ca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4.png"/><Relationship Id="rId5" Type="http://schemas.openxmlformats.org/officeDocument/2006/relationships/hyperlink" Target="http://visphy.cs.ubc.ca" TargetMode="External"/><Relationship Id="rId10" Type="http://schemas.openxmlformats.org/officeDocument/2006/relationships/image" Target="../media/image3.jpg"/><Relationship Id="rId4" Type="http://schemas.openxmlformats.org/officeDocument/2006/relationships/hyperlink" Target="https://github.com/zipengliu/adview" TargetMode="External"/><Relationship Id="rId9" Type="http://schemas.openxmlformats.org/officeDocument/2006/relationships/image" Target="../media/image5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ctrTitle"/>
          </p:nvPr>
        </p:nvSpPr>
        <p:spPr>
          <a:xfrm>
            <a:off x="548640" y="1609725"/>
            <a:ext cx="8144135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6B9"/>
              </a:buClr>
              <a:buSzPts val="2900"/>
              <a:buFont typeface="Tahoma"/>
              <a:buNone/>
            </a:pPr>
            <a:r>
              <a:rPr lang="en-GB" dirty="0"/>
              <a:t>Aggregated </a:t>
            </a:r>
            <a:r>
              <a:rPr lang="en-GB" dirty="0" err="1"/>
              <a:t>Dendrograms</a:t>
            </a:r>
            <a:r>
              <a:rPr lang="en-GB" dirty="0"/>
              <a:t> for Visual</a:t>
            </a:r>
            <a:r>
              <a:rPr lang="en-GB" sz="2900" b="0" i="0" u="none" dirty="0">
                <a:solidFill>
                  <a:srgbClr val="1086B9"/>
                </a:solidFill>
                <a:latin typeface="Tahoma"/>
                <a:ea typeface="Tahoma"/>
                <a:cs typeface="Tahoma"/>
                <a:sym typeface="Tahoma"/>
              </a:rPr>
              <a:t> Comparison </a:t>
            </a:r>
            <a:r>
              <a:rPr lang="en-GB" dirty="0"/>
              <a:t>B</a:t>
            </a:r>
            <a:r>
              <a:rPr lang="en-GB" sz="2900" b="0" i="0" u="none" dirty="0">
                <a:solidFill>
                  <a:srgbClr val="1086B9"/>
                </a:solidFill>
                <a:latin typeface="Tahoma"/>
                <a:ea typeface="Tahoma"/>
                <a:cs typeface="Tahoma"/>
                <a:sym typeface="Tahoma"/>
              </a:rPr>
              <a:t>etween Many Phy</a:t>
            </a:r>
            <a:r>
              <a:rPr lang="en-GB" dirty="0"/>
              <a:t>logenetic Trees</a:t>
            </a:r>
            <a:endParaRPr sz="900" dirty="0"/>
          </a:p>
        </p:txBody>
      </p:sp>
      <p:sp>
        <p:nvSpPr>
          <p:cNvPr id="136" name="Google Shape;136;p19"/>
          <p:cNvSpPr txBox="1">
            <a:spLocks noGrp="1"/>
          </p:cNvSpPr>
          <p:nvPr>
            <p:ph type="subTitle" idx="1"/>
          </p:nvPr>
        </p:nvSpPr>
        <p:spPr>
          <a:xfrm>
            <a:off x="1557350" y="2943925"/>
            <a:ext cx="7191300" cy="18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ahoma"/>
              <a:buNone/>
            </a:pPr>
            <a:r>
              <a:rPr lang="en-GB" dirty="0"/>
              <a:t> Zipeng Liu                Computer Science  </a:t>
            </a:r>
            <a:endParaRPr dirty="0"/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ahoma"/>
              <a:buNone/>
            </a:pPr>
            <a:r>
              <a:rPr lang="en-GB" dirty="0" err="1"/>
              <a:t>Shing</a:t>
            </a:r>
            <a:r>
              <a:rPr lang="en-GB" dirty="0"/>
              <a:t> </a:t>
            </a:r>
            <a:r>
              <a:rPr lang="en-GB" dirty="0" err="1"/>
              <a:t>Hei</a:t>
            </a:r>
            <a:r>
              <a:rPr lang="en-GB" dirty="0"/>
              <a:t> Zhan               Biodiversity Centre</a:t>
            </a:r>
            <a:endParaRPr dirty="0"/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ahoma"/>
              <a:buNone/>
            </a:pPr>
            <a:r>
              <a:rPr lang="en-GB" dirty="0"/>
              <a:t>Tamara Munzner                Computer Science</a:t>
            </a:r>
            <a:endParaRPr dirty="0"/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GB" dirty="0"/>
              <a:t>University of British Columbia </a:t>
            </a:r>
            <a:endParaRPr dirty="0"/>
          </a:p>
        </p:txBody>
      </p:sp>
      <p:pic>
        <p:nvPicPr>
          <p:cNvPr id="137" name="Google Shape;13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800" y="2981375"/>
            <a:ext cx="931600" cy="93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 rotWithShape="1">
          <a:blip r:embed="rId4">
            <a:alphaModFix/>
          </a:blip>
          <a:srcRect b="32741"/>
          <a:stretch/>
        </p:blipFill>
        <p:spPr>
          <a:xfrm>
            <a:off x="2377450" y="2981375"/>
            <a:ext cx="980650" cy="93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2250" y="248526"/>
            <a:ext cx="644000" cy="87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3800" y="248514"/>
            <a:ext cx="1276350" cy="32851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 txBox="1"/>
          <p:nvPr/>
        </p:nvSpPr>
        <p:spPr>
          <a:xfrm>
            <a:off x="304549" y="4805824"/>
            <a:ext cx="5870008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000" dirty="0"/>
              <a:t>Download slides at </a:t>
            </a:r>
            <a:r>
              <a:rPr lang="en-CA" sz="1000" dirty="0">
                <a:solidFill>
                  <a:schemeClr val="tx2">
                    <a:lumMod val="60000"/>
                    <a:lumOff val="40000"/>
                  </a:schemeClr>
                </a:solidFill>
                <a:hlinkClick r:id="rId7"/>
              </a:rPr>
              <a:t>http://www.cs.ubc.ca/labs/imager/tr/2019/adview/2019-10-24-infovis-talk.pptx</a:t>
            </a:r>
            <a:endParaRPr sz="1000" dirty="0">
              <a:solidFill>
                <a:schemeClr val="tx2">
                  <a:lumMod val="60000"/>
                  <a:lumOff val="40000"/>
                </a:schemeClr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142" name="Google Shape;142;p19"/>
          <p:cNvGrpSpPr/>
          <p:nvPr/>
        </p:nvGrpSpPr>
        <p:grpSpPr>
          <a:xfrm>
            <a:off x="3903489" y="3836775"/>
            <a:ext cx="1749600" cy="369300"/>
            <a:chOff x="2426164" y="3891000"/>
            <a:chExt cx="1749600" cy="369300"/>
          </a:xfrm>
        </p:grpSpPr>
        <p:sp>
          <p:nvSpPr>
            <p:cNvPr id="143" name="Google Shape;143;p19"/>
            <p:cNvSpPr txBox="1"/>
            <p:nvPr/>
          </p:nvSpPr>
          <p:spPr>
            <a:xfrm>
              <a:off x="2426164" y="3891000"/>
              <a:ext cx="1749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ahoma"/>
                <a:buNone/>
              </a:pPr>
              <a:r>
                <a:rPr lang="en-GB" sz="1200" dirty="0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(    @</a:t>
              </a:r>
              <a:r>
                <a:rPr lang="en-GB" sz="1200" dirty="0" err="1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tamaramunzner</a:t>
              </a:r>
              <a:r>
                <a:rPr lang="en-GB" sz="1200" dirty="0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)</a:t>
              </a:r>
              <a:endParaRPr sz="1200" dirty="0">
                <a:latin typeface="Tahoma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144" name="Google Shape;144;p19"/>
            <p:cNvPicPr preferRelativeResize="0"/>
            <p:nvPr/>
          </p:nvPicPr>
          <p:blipFill rotWithShape="1">
            <a:blip r:embed="rId8">
              <a:alphaModFix/>
            </a:blip>
            <a:srcRect l="24572" t="20347" r="22125" b="15344"/>
            <a:stretch/>
          </p:blipFill>
          <p:spPr>
            <a:xfrm>
              <a:off x="2582039" y="4013958"/>
              <a:ext cx="180899" cy="144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5" name="Google Shape;145;p19"/>
          <p:cNvPicPr preferRelativeResize="0"/>
          <p:nvPr/>
        </p:nvPicPr>
        <p:blipFill rotWithShape="1">
          <a:blip r:embed="rId9">
            <a:alphaModFix/>
          </a:blip>
          <a:srcRect t="4511" b="16618"/>
          <a:stretch/>
        </p:blipFill>
        <p:spPr>
          <a:xfrm>
            <a:off x="1429839" y="2981375"/>
            <a:ext cx="874173" cy="93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8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Data and task abstractions for comparison of phylogenetic trees</a:t>
            </a:r>
            <a:endParaRPr dirty="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A new visual encoding: </a:t>
            </a:r>
            <a:r>
              <a:rPr lang="en-GB" b="1" dirty="0"/>
              <a:t>Aggregated Dendrogram</a:t>
            </a:r>
            <a:endParaRPr b="1" dirty="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Compact tree representation that focuses on selected subtrees</a:t>
            </a:r>
            <a:endParaRPr dirty="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Adapts to available screen space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100"/>
              </a:spcAft>
              <a:buNone/>
            </a:pPr>
            <a:endParaRPr dirty="0"/>
          </a:p>
        </p:txBody>
      </p:sp>
      <p:sp>
        <p:nvSpPr>
          <p:cNvPr id="312" name="Google Shape;312;p28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Main contributions</a:t>
            </a:r>
            <a:endParaRPr/>
          </a:p>
        </p:txBody>
      </p:sp>
      <p:sp>
        <p:nvSpPr>
          <p:cNvPr id="313" name="Google Shape;313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grpSp>
        <p:nvGrpSpPr>
          <p:cNvPr id="314" name="Google Shape;314;p28"/>
          <p:cNvGrpSpPr/>
          <p:nvPr/>
        </p:nvGrpSpPr>
        <p:grpSpPr>
          <a:xfrm>
            <a:off x="7019952" y="1130626"/>
            <a:ext cx="1128823" cy="2214390"/>
            <a:chOff x="7324752" y="1283026"/>
            <a:chExt cx="1128823" cy="2214390"/>
          </a:xfrm>
        </p:grpSpPr>
        <p:pic>
          <p:nvPicPr>
            <p:cNvPr id="315" name="Google Shape;315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24752" y="2421405"/>
              <a:ext cx="1128823" cy="10760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324752" y="1283026"/>
              <a:ext cx="1122221" cy="1148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9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Data and task abstractions for comparison of phylogenetic trees</a:t>
            </a:r>
            <a:endParaRPr dirty="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A new visual encoding: </a:t>
            </a:r>
            <a:r>
              <a:rPr lang="en-GB" b="1" dirty="0"/>
              <a:t>Aggregated Dendrogram</a:t>
            </a:r>
            <a:endParaRPr b="1" dirty="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Compact tree representation that focuses on selected subtrees</a:t>
            </a:r>
            <a:endParaRPr dirty="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Adapts to available screen space</a:t>
            </a:r>
            <a:endParaRPr dirty="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A multi-view interactive tool: </a:t>
            </a:r>
            <a:r>
              <a:rPr lang="en-GB" b="1" dirty="0"/>
              <a:t>ADView</a:t>
            </a:r>
            <a:endParaRPr b="1" dirty="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Covers multiple levels of details for tree comparison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100"/>
              </a:spcAft>
              <a:buNone/>
            </a:pPr>
            <a:endParaRPr dirty="0"/>
          </a:p>
        </p:txBody>
      </p:sp>
      <p:sp>
        <p:nvSpPr>
          <p:cNvPr id="322" name="Google Shape;322;p29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Main contributions</a:t>
            </a:r>
            <a:endParaRPr/>
          </a:p>
        </p:txBody>
      </p:sp>
      <p:sp>
        <p:nvSpPr>
          <p:cNvPr id="323" name="Google Shape;323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pic>
        <p:nvPicPr>
          <p:cNvPr id="324" name="Google Shape;32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7551" y="2680875"/>
            <a:ext cx="3403203" cy="1949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5" name="Google Shape;325;p29"/>
          <p:cNvGrpSpPr/>
          <p:nvPr/>
        </p:nvGrpSpPr>
        <p:grpSpPr>
          <a:xfrm>
            <a:off x="7019952" y="1130626"/>
            <a:ext cx="1128823" cy="2214390"/>
            <a:chOff x="7324752" y="1283026"/>
            <a:chExt cx="1128823" cy="2214390"/>
          </a:xfrm>
        </p:grpSpPr>
        <p:pic>
          <p:nvPicPr>
            <p:cNvPr id="326" name="Google Shape;326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324752" y="2421405"/>
              <a:ext cx="1128823" cy="10760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324752" y="1283026"/>
              <a:ext cx="1122221" cy="1148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0"/>
          <p:cNvSpPr txBox="1">
            <a:spLocks noGrp="1"/>
          </p:cNvSpPr>
          <p:nvPr>
            <p:ph type="body" idx="1"/>
          </p:nvPr>
        </p:nvSpPr>
        <p:spPr>
          <a:xfrm>
            <a:off x="1905000" y="550225"/>
            <a:ext cx="6286500" cy="4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ahoma"/>
              <a:buNone/>
            </a:pPr>
            <a:r>
              <a:rPr lang="en-GB">
                <a:solidFill>
                  <a:srgbClr val="B7B7B7"/>
                </a:solidFill>
              </a:rPr>
              <a:t>Introduction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ahoma"/>
              <a:buNone/>
            </a:pPr>
            <a:r>
              <a:rPr lang="en-GB" b="1">
                <a:solidFill>
                  <a:srgbClr val="1086B9"/>
                </a:solidFill>
              </a:rPr>
              <a:t>Data &amp; Tasks</a:t>
            </a:r>
            <a:endParaRPr>
              <a:solidFill>
                <a:srgbClr val="1086B9"/>
              </a:solidFill>
            </a:endParaRP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86B9"/>
              </a:buClr>
              <a:buSzPts val="1800"/>
              <a:buChar char="●"/>
            </a:pPr>
            <a:r>
              <a:rPr lang="en-GB" sz="1800">
                <a:solidFill>
                  <a:srgbClr val="1086B9"/>
                </a:solidFill>
              </a:rPr>
              <a:t>Tree data</a:t>
            </a:r>
            <a:endParaRPr sz="1800">
              <a:solidFill>
                <a:srgbClr val="1086B9"/>
              </a:solidFill>
            </a:endParaRP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86B9"/>
              </a:buClr>
              <a:buSzPts val="1800"/>
              <a:buChar char="●"/>
            </a:pPr>
            <a:r>
              <a:rPr lang="en-GB" sz="1800">
                <a:solidFill>
                  <a:srgbClr val="1086B9"/>
                </a:solidFill>
              </a:rPr>
              <a:t>Two crucial tasks</a:t>
            </a:r>
            <a:endParaRPr sz="1800">
              <a:solidFill>
                <a:srgbClr val="1086B9"/>
              </a:solidFill>
            </a:endParaRP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86B9"/>
              </a:buClr>
              <a:buSzPts val="1800"/>
              <a:buChar char="●"/>
            </a:pPr>
            <a:r>
              <a:rPr lang="en-GB" sz="1800">
                <a:solidFill>
                  <a:srgbClr val="1086B9"/>
                </a:solidFill>
              </a:rPr>
              <a:t>Derived data</a:t>
            </a:r>
            <a:endParaRPr sz="1800">
              <a:solidFill>
                <a:srgbClr val="1086B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ahoma"/>
              <a:buNone/>
            </a:pPr>
            <a:r>
              <a:rPr lang="en-GB">
                <a:solidFill>
                  <a:srgbClr val="B7B7B7"/>
                </a:solidFill>
              </a:rPr>
              <a:t>Aggregated Dendrogram (AD)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ahoma"/>
              <a:buNone/>
            </a:pPr>
            <a:r>
              <a:rPr lang="en-GB">
                <a:solidFill>
                  <a:srgbClr val="B7B7B7"/>
                </a:solidFill>
              </a:rPr>
              <a:t>ADView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ahoma"/>
              <a:buNone/>
            </a:pPr>
            <a:r>
              <a:rPr lang="en-GB">
                <a:solidFill>
                  <a:srgbClr val="B7B7B7"/>
                </a:solidFill>
              </a:rPr>
              <a:t>Summary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333" name="Google Shape;333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1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100"/>
              </a:spcAft>
              <a:buNone/>
            </a:pPr>
            <a:r>
              <a:rPr lang="en-GB"/>
              <a:t>  Reference tree       vs.          Tree collection</a:t>
            </a:r>
            <a:endParaRPr/>
          </a:p>
        </p:txBody>
      </p:sp>
      <p:sp>
        <p:nvSpPr>
          <p:cNvPr id="339" name="Google Shape;339;p31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6B9"/>
              </a:buClr>
              <a:buSzPts val="2800"/>
              <a:buFont typeface="Tahoma"/>
              <a:buNone/>
            </a:pPr>
            <a:r>
              <a:rPr lang="en-GB"/>
              <a:t>Tree data</a:t>
            </a:r>
            <a:endParaRPr sz="900"/>
          </a:p>
        </p:txBody>
      </p:sp>
      <p:sp>
        <p:nvSpPr>
          <p:cNvPr id="340" name="Google Shape;340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pic>
        <p:nvPicPr>
          <p:cNvPr id="341" name="Google Shape;34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522" y="1442750"/>
            <a:ext cx="719734" cy="1235900"/>
          </a:xfrm>
          <a:prstGeom prst="rect">
            <a:avLst/>
          </a:prstGeom>
          <a:noFill/>
          <a:ln>
            <a:noFill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342" name="Google Shape;342;p31"/>
          <p:cNvGrpSpPr/>
          <p:nvPr/>
        </p:nvGrpSpPr>
        <p:grpSpPr>
          <a:xfrm>
            <a:off x="3096583" y="1424256"/>
            <a:ext cx="4313297" cy="584850"/>
            <a:chOff x="3096583" y="1424256"/>
            <a:chExt cx="4313297" cy="584850"/>
          </a:xfrm>
        </p:grpSpPr>
        <p:pic>
          <p:nvPicPr>
            <p:cNvPr id="343" name="Google Shape;343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3685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44" name="Google Shape;344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9658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45" name="Google Shape;34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1740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46" name="Google Shape;346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7713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47" name="Google Shape;347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9795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48" name="Google Shape;348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5768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49" name="Google Shape;349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7850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50" name="Google Shape;350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3823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51" name="Google Shape;351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5905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52" name="Google Shape;352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1878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353" name="Google Shape;353;p31"/>
          <p:cNvGrpSpPr/>
          <p:nvPr/>
        </p:nvGrpSpPr>
        <p:grpSpPr>
          <a:xfrm>
            <a:off x="3248983" y="1576656"/>
            <a:ext cx="4313297" cy="584850"/>
            <a:chOff x="3096583" y="1424256"/>
            <a:chExt cx="4313297" cy="584850"/>
          </a:xfrm>
        </p:grpSpPr>
        <p:pic>
          <p:nvPicPr>
            <p:cNvPr id="354" name="Google Shape;354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3685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55" name="Google Shape;35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9658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56" name="Google Shape;356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1740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57" name="Google Shape;357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7713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58" name="Google Shape;358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9795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59" name="Google Shape;359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5768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60" name="Google Shape;360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7850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61" name="Google Shape;361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3823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62" name="Google Shape;362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5905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63" name="Google Shape;363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1878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364" name="Google Shape;364;p31"/>
          <p:cNvGrpSpPr/>
          <p:nvPr/>
        </p:nvGrpSpPr>
        <p:grpSpPr>
          <a:xfrm>
            <a:off x="3401383" y="1729056"/>
            <a:ext cx="4313297" cy="584850"/>
            <a:chOff x="3096583" y="1424256"/>
            <a:chExt cx="4313297" cy="584850"/>
          </a:xfrm>
        </p:grpSpPr>
        <p:pic>
          <p:nvPicPr>
            <p:cNvPr id="365" name="Google Shape;36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3685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66" name="Google Shape;366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9658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67" name="Google Shape;367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1740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68" name="Google Shape;368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7713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69" name="Google Shape;369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9795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70" name="Google Shape;370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5768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71" name="Google Shape;371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7850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72" name="Google Shape;372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3823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73" name="Google Shape;373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5905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74" name="Google Shape;374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1878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375" name="Google Shape;375;p31"/>
          <p:cNvGrpSpPr/>
          <p:nvPr/>
        </p:nvGrpSpPr>
        <p:grpSpPr>
          <a:xfrm>
            <a:off x="3553783" y="1881456"/>
            <a:ext cx="4313297" cy="584850"/>
            <a:chOff x="3096583" y="1424256"/>
            <a:chExt cx="4313297" cy="584850"/>
          </a:xfrm>
        </p:grpSpPr>
        <p:pic>
          <p:nvPicPr>
            <p:cNvPr id="376" name="Google Shape;376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3685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77" name="Google Shape;377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9658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78" name="Google Shape;378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1740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79" name="Google Shape;379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7713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80" name="Google Shape;380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9795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81" name="Google Shape;381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5768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82" name="Google Shape;382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7850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83" name="Google Shape;383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3823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84" name="Google Shape;384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5905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85" name="Google Shape;38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1878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386" name="Google Shape;386;p31"/>
          <p:cNvGrpSpPr/>
          <p:nvPr/>
        </p:nvGrpSpPr>
        <p:grpSpPr>
          <a:xfrm>
            <a:off x="3706183" y="2033856"/>
            <a:ext cx="4313297" cy="584850"/>
            <a:chOff x="3096583" y="1424256"/>
            <a:chExt cx="4313297" cy="584850"/>
          </a:xfrm>
        </p:grpSpPr>
        <p:pic>
          <p:nvPicPr>
            <p:cNvPr id="387" name="Google Shape;387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3685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88" name="Google Shape;388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9658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89" name="Google Shape;389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1740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90" name="Google Shape;390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7713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91" name="Google Shape;391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9795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92" name="Google Shape;392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5768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93" name="Google Shape;393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7850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94" name="Google Shape;394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3823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95" name="Google Shape;39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59058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96" name="Google Shape;396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18783" y="1424256"/>
              <a:ext cx="350822" cy="58485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2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39675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100"/>
              </a:spcAft>
              <a:buNone/>
            </a:pPr>
            <a:r>
              <a:rPr lang="en-GB" b="1" dirty="0"/>
              <a:t>Topological</a:t>
            </a:r>
            <a:r>
              <a:rPr lang="en-GB" dirty="0"/>
              <a:t> relationships between subtrees / leaf nodes</a:t>
            </a:r>
            <a:endParaRPr dirty="0"/>
          </a:p>
        </p:txBody>
      </p:sp>
      <p:sp>
        <p:nvSpPr>
          <p:cNvPr id="402" name="Google Shape;402;p32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Two crucial tasks</a:t>
            </a:r>
            <a:endParaRPr/>
          </a:p>
        </p:txBody>
      </p:sp>
      <p:sp>
        <p:nvSpPr>
          <p:cNvPr id="403" name="Google Shape;403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3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39675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b="1" dirty="0"/>
              <a:t>Topological</a:t>
            </a:r>
            <a:r>
              <a:rPr lang="en-GB" dirty="0"/>
              <a:t> relationships between subtrees / leaf nodes</a:t>
            </a:r>
            <a:endParaRPr dirty="0"/>
          </a:p>
        </p:txBody>
      </p:sp>
      <p:sp>
        <p:nvSpPr>
          <p:cNvPr id="409" name="Google Shape;409;p33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Two crucial tasks</a:t>
            </a:r>
            <a:endParaRPr/>
          </a:p>
        </p:txBody>
      </p:sp>
      <p:sp>
        <p:nvSpPr>
          <p:cNvPr id="410" name="Google Shape;410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pic>
        <p:nvPicPr>
          <p:cNvPr id="411" name="Google Shape;411;p33"/>
          <p:cNvPicPr preferRelativeResize="0"/>
          <p:nvPr/>
        </p:nvPicPr>
        <p:blipFill rotWithShape="1">
          <a:blip r:embed="rId3">
            <a:alphaModFix/>
          </a:blip>
          <a:srcRect r="32102"/>
          <a:stretch/>
        </p:blipFill>
        <p:spPr>
          <a:xfrm>
            <a:off x="523875" y="2786925"/>
            <a:ext cx="1976724" cy="145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391BA-51CE-7E48-8222-598742741E01}"/>
              </a:ext>
            </a:extLst>
          </p:cNvPr>
          <p:cNvSpPr txBox="1"/>
          <p:nvPr/>
        </p:nvSpPr>
        <p:spPr>
          <a:xfrm>
            <a:off x="493395" y="2453640"/>
            <a:ext cx="1861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dirty="0"/>
              <a:t>Separated      Nested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4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39675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b="1" dirty="0"/>
              <a:t>Topological</a:t>
            </a:r>
            <a:r>
              <a:rPr lang="en-GB" dirty="0"/>
              <a:t> relationships between subtrees / leaf nodes</a:t>
            </a:r>
            <a:endParaRPr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Topological distance 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100"/>
              </a:spcAft>
              <a:buNone/>
            </a:pPr>
            <a:endParaRPr dirty="0"/>
          </a:p>
        </p:txBody>
      </p:sp>
      <p:sp>
        <p:nvSpPr>
          <p:cNvPr id="417" name="Google Shape;417;p34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Two crucial tasks</a:t>
            </a:r>
            <a:endParaRPr/>
          </a:p>
        </p:txBody>
      </p:sp>
      <p:sp>
        <p:nvSpPr>
          <p:cNvPr id="418" name="Google Shape;418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pic>
        <p:nvPicPr>
          <p:cNvPr id="419" name="Google Shape;41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874" y="2786925"/>
            <a:ext cx="2911338" cy="145342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4"/>
          <p:cNvSpPr txBox="1">
            <a:spLocks noGrp="1"/>
          </p:cNvSpPr>
          <p:nvPr>
            <p:ph type="body" idx="1"/>
          </p:nvPr>
        </p:nvSpPr>
        <p:spPr>
          <a:xfrm>
            <a:off x="4572000" y="706900"/>
            <a:ext cx="41937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b="1" dirty="0"/>
              <a:t>Leaf</a:t>
            </a:r>
            <a:r>
              <a:rPr lang="en-GB" dirty="0"/>
              <a:t> node memberships compared to reference tree</a:t>
            </a:r>
            <a:endParaRPr dirty="0"/>
          </a:p>
        </p:txBody>
      </p:sp>
      <p:pic>
        <p:nvPicPr>
          <p:cNvPr id="421" name="Google Shape;421;p34"/>
          <p:cNvPicPr preferRelativeResize="0"/>
          <p:nvPr/>
        </p:nvPicPr>
        <p:blipFill rotWithShape="1">
          <a:blip r:embed="rId4">
            <a:alphaModFix/>
          </a:blip>
          <a:srcRect r="60792"/>
          <a:stretch/>
        </p:blipFill>
        <p:spPr>
          <a:xfrm>
            <a:off x="5042425" y="2754500"/>
            <a:ext cx="1244076" cy="18271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618838-181A-104A-8A23-82EACE77EB9D}"/>
              </a:ext>
            </a:extLst>
          </p:cNvPr>
          <p:cNvSpPr txBox="1"/>
          <p:nvPr/>
        </p:nvSpPr>
        <p:spPr>
          <a:xfrm>
            <a:off x="493395" y="2453640"/>
            <a:ext cx="1861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dirty="0"/>
              <a:t>Separated      Nested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5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39675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b="1" dirty="0"/>
              <a:t>Topological</a:t>
            </a:r>
            <a:r>
              <a:rPr lang="en-GB" dirty="0"/>
              <a:t> relationships between subtrees / leaf nodes</a:t>
            </a:r>
            <a:endParaRPr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Topological distance 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100"/>
              </a:spcAft>
              <a:buNone/>
            </a:pPr>
            <a:endParaRPr dirty="0"/>
          </a:p>
        </p:txBody>
      </p:sp>
      <p:sp>
        <p:nvSpPr>
          <p:cNvPr id="427" name="Google Shape;427;p35"/>
          <p:cNvSpPr txBox="1">
            <a:spLocks noGrp="1"/>
          </p:cNvSpPr>
          <p:nvPr>
            <p:ph type="body" idx="1"/>
          </p:nvPr>
        </p:nvSpPr>
        <p:spPr>
          <a:xfrm>
            <a:off x="4572000" y="706900"/>
            <a:ext cx="41937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/>
              <a:t>Leaf</a:t>
            </a:r>
            <a:r>
              <a:rPr lang="en-GB" dirty="0"/>
              <a:t> node memberships compared to reference tree</a:t>
            </a: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428" name="Google Shape;428;p35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Two crucial tasks</a:t>
            </a:r>
            <a:endParaRPr/>
          </a:p>
        </p:txBody>
      </p:sp>
      <p:sp>
        <p:nvSpPr>
          <p:cNvPr id="429" name="Google Shape;429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pic>
        <p:nvPicPr>
          <p:cNvPr id="430" name="Google Shape;430;p35"/>
          <p:cNvPicPr preferRelativeResize="0"/>
          <p:nvPr/>
        </p:nvPicPr>
        <p:blipFill rotWithShape="1">
          <a:blip r:embed="rId3">
            <a:alphaModFix/>
          </a:blip>
          <a:srcRect r="28010"/>
          <a:stretch/>
        </p:blipFill>
        <p:spPr>
          <a:xfrm>
            <a:off x="5042425" y="2754500"/>
            <a:ext cx="2284250" cy="182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874" y="2786925"/>
            <a:ext cx="2911338" cy="14534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EE08EC-118F-CB42-AB5A-887F7AFE5332}"/>
              </a:ext>
            </a:extLst>
          </p:cNvPr>
          <p:cNvSpPr txBox="1"/>
          <p:nvPr/>
        </p:nvSpPr>
        <p:spPr>
          <a:xfrm>
            <a:off x="493395" y="2453640"/>
            <a:ext cx="1861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dirty="0"/>
              <a:t>Separated      Nested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DB8C87-4EE7-964A-99D3-42D278C6B26C}"/>
              </a:ext>
            </a:extLst>
          </p:cNvPr>
          <p:cNvSpPr txBox="1"/>
          <p:nvPr/>
        </p:nvSpPr>
        <p:spPr>
          <a:xfrm>
            <a:off x="6160541" y="2485611"/>
            <a:ext cx="1185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dirty="0"/>
              <a:t>Exact match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6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39675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b="1" dirty="0"/>
              <a:t>Topological</a:t>
            </a:r>
            <a:r>
              <a:rPr lang="en-GB" dirty="0"/>
              <a:t> relationships between subtrees / leaf nodes</a:t>
            </a:r>
            <a:endParaRPr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Topological distance 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100"/>
              </a:spcAft>
              <a:buNone/>
            </a:pPr>
            <a:endParaRPr dirty="0"/>
          </a:p>
        </p:txBody>
      </p:sp>
      <p:sp>
        <p:nvSpPr>
          <p:cNvPr id="437" name="Google Shape;437;p36"/>
          <p:cNvSpPr txBox="1">
            <a:spLocks noGrp="1"/>
          </p:cNvSpPr>
          <p:nvPr>
            <p:ph type="body" idx="1"/>
          </p:nvPr>
        </p:nvSpPr>
        <p:spPr>
          <a:xfrm>
            <a:off x="4572000" y="706900"/>
            <a:ext cx="41937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b="1" dirty="0"/>
              <a:t>Leaf</a:t>
            </a:r>
            <a:r>
              <a:rPr lang="en-GB" dirty="0"/>
              <a:t> node memberships compared to reference tree</a:t>
            </a:r>
            <a:endParaRPr dirty="0"/>
          </a:p>
        </p:txBody>
      </p:sp>
      <p:sp>
        <p:nvSpPr>
          <p:cNvPr id="438" name="Google Shape;438;p36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Two crucial tasks</a:t>
            </a:r>
            <a:endParaRPr/>
          </a:p>
        </p:txBody>
      </p:sp>
      <p:sp>
        <p:nvSpPr>
          <p:cNvPr id="439" name="Google Shape;439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pic>
        <p:nvPicPr>
          <p:cNvPr id="440" name="Google Shape;44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2425" y="2754500"/>
            <a:ext cx="3172996" cy="182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874" y="2786925"/>
            <a:ext cx="2911338" cy="14534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0BFA8E-45DE-6C4A-8B65-236453083B7E}"/>
              </a:ext>
            </a:extLst>
          </p:cNvPr>
          <p:cNvSpPr txBox="1"/>
          <p:nvPr/>
        </p:nvSpPr>
        <p:spPr>
          <a:xfrm>
            <a:off x="493395" y="2453640"/>
            <a:ext cx="1861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dirty="0"/>
              <a:t>Separated      Nested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CC4D26-431A-CB4C-BA8D-039696638CE5}"/>
              </a:ext>
            </a:extLst>
          </p:cNvPr>
          <p:cNvSpPr txBox="1"/>
          <p:nvPr/>
        </p:nvSpPr>
        <p:spPr>
          <a:xfrm>
            <a:off x="6160541" y="2485611"/>
            <a:ext cx="1185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dirty="0"/>
              <a:t>Exact match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48E3F6-C94B-B24D-918D-993CC1508840}"/>
              </a:ext>
            </a:extLst>
          </p:cNvPr>
          <p:cNvSpPr txBox="1"/>
          <p:nvPr/>
        </p:nvSpPr>
        <p:spPr>
          <a:xfrm>
            <a:off x="7300009" y="2485610"/>
            <a:ext cx="1310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dirty="0"/>
              <a:t>Partial match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7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3989700" cy="8217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B7B7B7"/>
                </a:solidFill>
              </a:rPr>
              <a:t>Topological</a:t>
            </a:r>
            <a:r>
              <a:rPr lang="en-GB" dirty="0">
                <a:solidFill>
                  <a:srgbClr val="B7B7B7"/>
                </a:solidFill>
              </a:rPr>
              <a:t> relationships between subtrees / leaf nodes</a:t>
            </a:r>
            <a:endParaRPr dirty="0"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100"/>
              </a:spcAft>
              <a:buNone/>
            </a:pPr>
            <a:endParaRPr dirty="0"/>
          </a:p>
        </p:txBody>
      </p:sp>
      <p:sp>
        <p:nvSpPr>
          <p:cNvPr id="447" name="Google Shape;447;p37"/>
          <p:cNvSpPr txBox="1">
            <a:spLocks noGrp="1"/>
          </p:cNvSpPr>
          <p:nvPr>
            <p:ph type="body" idx="1"/>
          </p:nvPr>
        </p:nvSpPr>
        <p:spPr>
          <a:xfrm>
            <a:off x="4572000" y="706900"/>
            <a:ext cx="4193700" cy="8217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100"/>
              </a:spcAft>
              <a:buNone/>
            </a:pPr>
            <a:r>
              <a:rPr lang="en-GB" b="1">
                <a:solidFill>
                  <a:srgbClr val="B7B7B7"/>
                </a:solidFill>
              </a:rPr>
              <a:t>Leaf</a:t>
            </a:r>
            <a:r>
              <a:rPr lang="en-GB">
                <a:solidFill>
                  <a:srgbClr val="B7B7B7"/>
                </a:solidFill>
              </a:rPr>
              <a:t> node memberships compared to reference tree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448" name="Google Shape;448;p37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Derived data</a:t>
            </a:r>
            <a:endParaRPr/>
          </a:p>
        </p:txBody>
      </p:sp>
      <p:sp>
        <p:nvSpPr>
          <p:cNvPr id="449" name="Google Shape;449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grpSp>
        <p:nvGrpSpPr>
          <p:cNvPr id="454" name="Google Shape;454;p37"/>
          <p:cNvGrpSpPr/>
          <p:nvPr/>
        </p:nvGrpSpPr>
        <p:grpSpPr>
          <a:xfrm>
            <a:off x="5708875" y="1326425"/>
            <a:ext cx="2672471" cy="2515002"/>
            <a:chOff x="5708875" y="1326425"/>
            <a:chExt cx="2672471" cy="2515002"/>
          </a:xfrm>
        </p:grpSpPr>
        <p:pic>
          <p:nvPicPr>
            <p:cNvPr id="455" name="Google Shape;455;p37"/>
            <p:cNvPicPr preferRelativeResize="0"/>
            <p:nvPr/>
          </p:nvPicPr>
          <p:blipFill rotWithShape="1">
            <a:blip r:embed="rId3">
              <a:alphaModFix/>
            </a:blip>
            <a:srcRect r="63371"/>
            <a:stretch/>
          </p:blipFill>
          <p:spPr>
            <a:xfrm>
              <a:off x="5708875" y="2200134"/>
              <a:ext cx="1044008" cy="1641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37"/>
            <p:cNvPicPr preferRelativeResize="0"/>
            <p:nvPr/>
          </p:nvPicPr>
          <p:blipFill rotWithShape="1">
            <a:blip r:embed="rId3">
              <a:alphaModFix/>
            </a:blip>
            <a:srcRect l="35357" r="28013"/>
            <a:stretch/>
          </p:blipFill>
          <p:spPr>
            <a:xfrm>
              <a:off x="7337338" y="1326425"/>
              <a:ext cx="1044008" cy="16412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7" name="Google Shape;457;p37"/>
            <p:cNvSpPr/>
            <p:nvPr/>
          </p:nvSpPr>
          <p:spPr>
            <a:xfrm rot="-1799837">
              <a:off x="6787136" y="2571865"/>
              <a:ext cx="549045" cy="152006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8" name="Google Shape;458;p37"/>
          <p:cNvGrpSpPr/>
          <p:nvPr/>
        </p:nvGrpSpPr>
        <p:grpSpPr>
          <a:xfrm>
            <a:off x="6785916" y="3039032"/>
            <a:ext cx="1747835" cy="1641293"/>
            <a:chOff x="6785916" y="3039032"/>
            <a:chExt cx="1747835" cy="1641293"/>
          </a:xfrm>
        </p:grpSpPr>
        <p:pic>
          <p:nvPicPr>
            <p:cNvPr id="459" name="Google Shape;459;p37"/>
            <p:cNvPicPr preferRelativeResize="0"/>
            <p:nvPr/>
          </p:nvPicPr>
          <p:blipFill rotWithShape="1">
            <a:blip r:embed="rId3">
              <a:alphaModFix/>
            </a:blip>
            <a:srcRect l="70118" r="-6747"/>
            <a:stretch/>
          </p:blipFill>
          <p:spPr>
            <a:xfrm>
              <a:off x="7489743" y="3039032"/>
              <a:ext cx="1044008" cy="16412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0" name="Google Shape;460;p37"/>
            <p:cNvSpPr/>
            <p:nvPr/>
          </p:nvSpPr>
          <p:spPr>
            <a:xfrm rot="1797272">
              <a:off x="6787188" y="3469357"/>
              <a:ext cx="549155" cy="152006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B7B7B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A582EA-7F9A-6B41-86F3-CDCC9A48BCCD}"/>
              </a:ext>
            </a:extLst>
          </p:cNvPr>
          <p:cNvGrpSpPr/>
          <p:nvPr/>
        </p:nvGrpSpPr>
        <p:grpSpPr>
          <a:xfrm>
            <a:off x="1706880" y="1448875"/>
            <a:ext cx="3617641" cy="1142522"/>
            <a:chOff x="1706880" y="1448875"/>
            <a:chExt cx="3617641" cy="1142522"/>
          </a:xfrm>
        </p:grpSpPr>
        <p:cxnSp>
          <p:nvCxnSpPr>
            <p:cNvPr id="452" name="Google Shape;452;p37"/>
            <p:cNvCxnSpPr/>
            <p:nvPr/>
          </p:nvCxnSpPr>
          <p:spPr>
            <a:xfrm flipH="1">
              <a:off x="4216300" y="1448875"/>
              <a:ext cx="941700" cy="4749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854AB73-B41C-C74E-8450-D4275A3F0193}"/>
                </a:ext>
              </a:extLst>
            </p:cNvPr>
            <p:cNvSpPr txBox="1"/>
            <p:nvPr/>
          </p:nvSpPr>
          <p:spPr>
            <a:xfrm>
              <a:off x="1706880" y="1945066"/>
              <a:ext cx="3617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Finding correspondences between reference tree and other trees</a:t>
              </a:r>
            </a:p>
          </p:txBody>
        </p:sp>
        <p:cxnSp>
          <p:nvCxnSpPr>
            <p:cNvPr id="25" name="Google Shape;452;p37">
              <a:extLst>
                <a:ext uri="{FF2B5EF4-FFF2-40B4-BE49-F238E27FC236}">
                  <a16:creationId xmlns:a16="http://schemas.microsoft.com/office/drawing/2014/main" id="{EDAE7CCE-649B-EC41-8611-EF204B1AAEA4}"/>
                </a:ext>
              </a:extLst>
            </p:cNvPr>
            <p:cNvCxnSpPr>
              <a:cxnSpLocks/>
            </p:cNvCxnSpPr>
            <p:nvPr/>
          </p:nvCxnSpPr>
          <p:spPr>
            <a:xfrm>
              <a:off x="2362781" y="1448875"/>
              <a:ext cx="941700" cy="4749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2B562F-368D-AB4F-98D5-64A4ADE7E8F0}"/>
              </a:ext>
            </a:extLst>
          </p:cNvPr>
          <p:cNvGrpSpPr/>
          <p:nvPr/>
        </p:nvGrpSpPr>
        <p:grpSpPr>
          <a:xfrm>
            <a:off x="889000" y="2591397"/>
            <a:ext cx="4786800" cy="2372562"/>
            <a:chOff x="889000" y="2591397"/>
            <a:chExt cx="4786800" cy="2372562"/>
          </a:xfrm>
        </p:grpSpPr>
        <p:sp>
          <p:nvSpPr>
            <p:cNvPr id="450" name="Google Shape;450;p37"/>
            <p:cNvSpPr txBox="1"/>
            <p:nvPr/>
          </p:nvSpPr>
          <p:spPr>
            <a:xfrm>
              <a:off x="889000" y="3312952"/>
              <a:ext cx="4786800" cy="16510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900" dirty="0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corresponding branch / subtree</a:t>
              </a:r>
              <a:endParaRPr sz="1900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457200" lvl="0" indent="-323850" algn="l" rtl="0">
                <a:spcBef>
                  <a:spcPts val="300"/>
                </a:spcBef>
                <a:spcAft>
                  <a:spcPts val="0"/>
                </a:spcAft>
                <a:buClr>
                  <a:srgbClr val="1086B9"/>
                </a:buClr>
                <a:buSzPts val="1500"/>
                <a:buFont typeface="Tahoma"/>
                <a:buChar char="●"/>
              </a:pPr>
              <a:r>
                <a:rPr lang="en-GB" sz="1500" dirty="0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The most similar subtree in one tree given a subtree in the reference tree</a:t>
              </a:r>
            </a:p>
            <a:p>
              <a:pPr marL="457200" lvl="0" indent="-323850" algn="l" rtl="0">
                <a:spcBef>
                  <a:spcPts val="300"/>
                </a:spcBef>
                <a:spcAft>
                  <a:spcPts val="0"/>
                </a:spcAft>
                <a:buClr>
                  <a:srgbClr val="1086B9"/>
                </a:buClr>
                <a:buSzPts val="1500"/>
                <a:buFont typeface="Tahoma"/>
                <a:buChar char="●"/>
              </a:pPr>
              <a:endParaRPr lang="en-GB" sz="1500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lvl="0" indent="0" algn="l" rtl="0">
                <a:spcBef>
                  <a:spcPts val="100"/>
                </a:spcBef>
                <a:spcAft>
                  <a:spcPts val="0"/>
                </a:spcAft>
                <a:buNone/>
              </a:pPr>
              <a:endParaRPr dirty="0"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53" name="Google Shape;453;p37"/>
            <p:cNvSpPr txBox="1"/>
            <p:nvPr/>
          </p:nvSpPr>
          <p:spPr>
            <a:xfrm>
              <a:off x="2866608" y="2805324"/>
              <a:ext cx="1079400" cy="29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dirty="0">
                  <a:latin typeface="Tahoma"/>
                  <a:ea typeface="Tahoma"/>
                  <a:cs typeface="Tahoma"/>
                  <a:sym typeface="Tahoma"/>
                </a:rPr>
                <a:t>Derive</a:t>
              </a:r>
              <a:endParaRPr dirty="0">
                <a:latin typeface="Tahoma"/>
                <a:ea typeface="Tahoma"/>
                <a:cs typeface="Tahoma"/>
                <a:sym typeface="Tahoma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5708F90-653A-1E4D-B8DE-FF740F4F7C8B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 flipH="1">
              <a:off x="3515700" y="2591397"/>
              <a:ext cx="1" cy="72155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/>
              <a:t>Evolutionary relationships of organisms</a:t>
            </a:r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6B9"/>
              </a:buClr>
              <a:buSzPts val="2800"/>
              <a:buFont typeface="Tahoma"/>
              <a:buNone/>
            </a:pPr>
            <a:r>
              <a:rPr lang="en-GB"/>
              <a:t>Phylogenetic tree</a:t>
            </a:r>
            <a:endParaRPr sz="900"/>
          </a:p>
        </p:txBody>
      </p:sp>
      <p:sp>
        <p:nvSpPr>
          <p:cNvPr id="152" name="Google Shape;152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grpSp>
        <p:nvGrpSpPr>
          <p:cNvPr id="153" name="Google Shape;153;p20"/>
          <p:cNvGrpSpPr/>
          <p:nvPr/>
        </p:nvGrpSpPr>
        <p:grpSpPr>
          <a:xfrm>
            <a:off x="551650" y="1949325"/>
            <a:ext cx="4108913" cy="2698975"/>
            <a:chOff x="551650" y="1949325"/>
            <a:chExt cx="4108913" cy="2698975"/>
          </a:xfrm>
        </p:grpSpPr>
        <p:sp>
          <p:nvSpPr>
            <p:cNvPr id="154" name="Google Shape;154;p20"/>
            <p:cNvSpPr/>
            <p:nvPr/>
          </p:nvSpPr>
          <p:spPr>
            <a:xfrm>
              <a:off x="2674250" y="1949325"/>
              <a:ext cx="304200" cy="15825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0"/>
            <p:cNvSpPr txBox="1"/>
            <p:nvPr/>
          </p:nvSpPr>
          <p:spPr>
            <a:xfrm>
              <a:off x="551650" y="2404500"/>
              <a:ext cx="22143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Tahoma"/>
                  <a:ea typeface="Tahoma"/>
                  <a:cs typeface="Tahoma"/>
                  <a:sym typeface="Tahoma"/>
                </a:rPr>
                <a:t>Computational workflow</a:t>
              </a:r>
              <a:endParaRPr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56" name="Google Shape;156;p20"/>
            <p:cNvGrpSpPr/>
            <p:nvPr/>
          </p:nvGrpSpPr>
          <p:grpSpPr>
            <a:xfrm>
              <a:off x="2094700" y="3029050"/>
              <a:ext cx="2565863" cy="1619250"/>
              <a:chOff x="3542500" y="2952850"/>
              <a:chExt cx="2565863" cy="1619250"/>
            </a:xfrm>
          </p:grpSpPr>
          <p:sp>
            <p:nvSpPr>
              <p:cNvPr id="157" name="Google Shape;157;p20"/>
              <p:cNvSpPr txBox="1"/>
              <p:nvPr/>
            </p:nvSpPr>
            <p:spPr>
              <a:xfrm>
                <a:off x="3542500" y="3455550"/>
                <a:ext cx="1692300" cy="48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latin typeface="Tahoma"/>
                    <a:ea typeface="Tahoma"/>
                    <a:cs typeface="Tahoma"/>
                    <a:sym typeface="Tahoma"/>
                  </a:rPr>
                  <a:t>Phylogenetic tree</a:t>
                </a:r>
                <a:endParaRPr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pic>
            <p:nvPicPr>
              <p:cNvPr id="158" name="Google Shape;158;p2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165388" y="2952850"/>
                <a:ext cx="942975" cy="16192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9" name="Google Shape;159;p20"/>
          <p:cNvGrpSpPr/>
          <p:nvPr/>
        </p:nvGrpSpPr>
        <p:grpSpPr>
          <a:xfrm>
            <a:off x="266550" y="1349838"/>
            <a:ext cx="3574100" cy="671625"/>
            <a:chOff x="266550" y="1349838"/>
            <a:chExt cx="3574100" cy="671625"/>
          </a:xfrm>
        </p:grpSpPr>
        <p:sp>
          <p:nvSpPr>
            <p:cNvPr id="160" name="Google Shape;160;p20"/>
            <p:cNvSpPr txBox="1"/>
            <p:nvPr/>
          </p:nvSpPr>
          <p:spPr>
            <a:xfrm>
              <a:off x="2036750" y="1488850"/>
              <a:ext cx="18039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Tahoma"/>
                  <a:ea typeface="Tahoma"/>
                  <a:cs typeface="Tahoma"/>
                  <a:sym typeface="Tahoma"/>
                </a:rPr>
                <a:t>Genetic information</a:t>
              </a:r>
              <a:endParaRPr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61" name="Google Shape;161;p20"/>
            <p:cNvGrpSpPr/>
            <p:nvPr/>
          </p:nvGrpSpPr>
          <p:grpSpPr>
            <a:xfrm>
              <a:off x="266550" y="1349838"/>
              <a:ext cx="1766450" cy="671625"/>
              <a:chOff x="266550" y="1349838"/>
              <a:chExt cx="1766450" cy="671625"/>
            </a:xfrm>
          </p:grpSpPr>
          <p:pic>
            <p:nvPicPr>
              <p:cNvPr id="162" name="Google Shape;162;p20"/>
              <p:cNvPicPr preferRelativeResize="0"/>
              <p:nvPr/>
            </p:nvPicPr>
            <p:blipFill rotWithShape="1">
              <a:blip r:embed="rId4">
                <a:alphaModFix/>
              </a:blip>
              <a:srcRect l="39491" t="64751" r="44016"/>
              <a:stretch/>
            </p:blipFill>
            <p:spPr>
              <a:xfrm>
                <a:off x="1095725" y="1349838"/>
                <a:ext cx="937274" cy="6716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3" name="Google Shape;163;p20"/>
              <p:cNvSpPr txBox="1"/>
              <p:nvPr/>
            </p:nvSpPr>
            <p:spPr>
              <a:xfrm>
                <a:off x="266550" y="1374100"/>
                <a:ext cx="871500" cy="6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00">
                    <a:latin typeface="Tahoma"/>
                    <a:ea typeface="Tahoma"/>
                    <a:cs typeface="Tahoma"/>
                    <a:sym typeface="Tahoma"/>
                  </a:rPr>
                  <a:t>Human</a:t>
                </a:r>
                <a:endParaRPr sz="1000">
                  <a:latin typeface="Tahoma"/>
                  <a:ea typeface="Tahoma"/>
                  <a:cs typeface="Tahoma"/>
                  <a:sym typeface="Tahoma"/>
                </a:endParaRPr>
              </a:p>
              <a:p>
                <a:pPr marL="0" lvl="0" indent="0" algn="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00">
                    <a:latin typeface="Tahoma"/>
                    <a:ea typeface="Tahoma"/>
                    <a:cs typeface="Tahoma"/>
                    <a:sym typeface="Tahoma"/>
                  </a:rPr>
                  <a:t>Chimpanzee</a:t>
                </a:r>
                <a:endParaRPr sz="1000">
                  <a:latin typeface="Tahoma"/>
                  <a:ea typeface="Tahoma"/>
                  <a:cs typeface="Tahoma"/>
                  <a:sym typeface="Tahoma"/>
                </a:endParaRPr>
              </a:p>
              <a:p>
                <a:pPr marL="0" lvl="0" indent="0" algn="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00">
                    <a:latin typeface="Tahoma"/>
                    <a:ea typeface="Tahoma"/>
                    <a:cs typeface="Tahoma"/>
                    <a:sym typeface="Tahoma"/>
                  </a:rPr>
                  <a:t>Macaque</a:t>
                </a:r>
                <a:endParaRPr sz="1000"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8"/>
          <p:cNvSpPr txBox="1">
            <a:spLocks noGrp="1"/>
          </p:cNvSpPr>
          <p:nvPr>
            <p:ph type="body" idx="1"/>
          </p:nvPr>
        </p:nvSpPr>
        <p:spPr>
          <a:xfrm>
            <a:off x="1905000" y="1325775"/>
            <a:ext cx="6286500" cy="24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ahoma"/>
              <a:buNone/>
            </a:pPr>
            <a:r>
              <a:rPr lang="en-GB">
                <a:solidFill>
                  <a:srgbClr val="B7B7B7"/>
                </a:solidFill>
              </a:rPr>
              <a:t>Introduction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ahoma"/>
              <a:buNone/>
            </a:pPr>
            <a:r>
              <a:rPr lang="en-GB">
                <a:solidFill>
                  <a:srgbClr val="B7B7B7"/>
                </a:solidFill>
              </a:rPr>
              <a:t>Data &amp; Tasks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ahoma"/>
              <a:buNone/>
            </a:pPr>
            <a:r>
              <a:rPr lang="en-GB" b="1">
                <a:solidFill>
                  <a:srgbClr val="1086B9"/>
                </a:solidFill>
              </a:rPr>
              <a:t>Aggregated Dendrogram (AD)</a:t>
            </a:r>
            <a:endParaRPr b="1">
              <a:solidFill>
                <a:srgbClr val="1086B9"/>
              </a:solidFill>
            </a:endParaRP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86B9"/>
              </a:buClr>
              <a:buSzPts val="1800"/>
              <a:buChar char="●"/>
            </a:pPr>
            <a:r>
              <a:rPr lang="en-GB" sz="1800">
                <a:solidFill>
                  <a:srgbClr val="1086B9"/>
                </a:solidFill>
              </a:rPr>
              <a:t>Intuition</a:t>
            </a:r>
            <a:endParaRPr sz="1800">
              <a:solidFill>
                <a:srgbClr val="1086B9"/>
              </a:solidFill>
            </a:endParaRP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86B9"/>
              </a:buClr>
              <a:buSzPts val="1800"/>
              <a:buChar char="●"/>
            </a:pPr>
            <a:r>
              <a:rPr lang="en-GB" sz="1800">
                <a:solidFill>
                  <a:srgbClr val="1086B9"/>
                </a:solidFill>
              </a:rPr>
              <a:t>Visual design</a:t>
            </a:r>
            <a:endParaRPr sz="1800">
              <a:solidFill>
                <a:srgbClr val="1086B9"/>
              </a:solidFill>
            </a:endParaRP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86B9"/>
              </a:buClr>
              <a:buSzPts val="1800"/>
              <a:buChar char="●"/>
            </a:pPr>
            <a:r>
              <a:rPr lang="en-GB" sz="1800">
                <a:solidFill>
                  <a:srgbClr val="1086B9"/>
                </a:solidFill>
              </a:rPr>
              <a:t>Cluster AD</a:t>
            </a:r>
            <a:endParaRPr sz="1800">
              <a:solidFill>
                <a:srgbClr val="1086B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ahoma"/>
              <a:buNone/>
            </a:pPr>
            <a:r>
              <a:rPr lang="en-GB">
                <a:solidFill>
                  <a:srgbClr val="B7B7B7"/>
                </a:solidFill>
              </a:rPr>
              <a:t>ADView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ahoma"/>
              <a:buNone/>
            </a:pPr>
            <a:r>
              <a:rPr lang="en-GB">
                <a:solidFill>
                  <a:srgbClr val="B7B7B7"/>
                </a:solidFill>
              </a:rPr>
              <a:t>Summary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466" name="Google Shape;466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9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100"/>
              </a:spcAft>
              <a:buNone/>
            </a:pPr>
            <a:r>
              <a:rPr lang="en-GB"/>
              <a:t>Use glyphs to compress a tree according to user selections</a:t>
            </a:r>
            <a:endParaRPr/>
          </a:p>
        </p:txBody>
      </p:sp>
      <p:sp>
        <p:nvSpPr>
          <p:cNvPr id="472" name="Google Shape;472;p39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Intuition</a:t>
            </a:r>
            <a:endParaRPr/>
          </a:p>
        </p:txBody>
      </p:sp>
      <p:sp>
        <p:nvSpPr>
          <p:cNvPr id="473" name="Google Shape;473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grpSp>
        <p:nvGrpSpPr>
          <p:cNvPr id="474" name="Google Shape;474;p39"/>
          <p:cNvGrpSpPr/>
          <p:nvPr/>
        </p:nvGrpSpPr>
        <p:grpSpPr>
          <a:xfrm>
            <a:off x="447675" y="1485100"/>
            <a:ext cx="4182935" cy="2836575"/>
            <a:chOff x="447675" y="1485100"/>
            <a:chExt cx="4182935" cy="2836575"/>
          </a:xfrm>
        </p:grpSpPr>
        <p:pic>
          <p:nvPicPr>
            <p:cNvPr id="475" name="Google Shape;475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7675" y="1485100"/>
              <a:ext cx="2485825" cy="2836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Google Shape;476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88460" y="2069688"/>
              <a:ext cx="1342150" cy="1279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7" name="Google Shape;477;p39"/>
            <p:cNvSpPr/>
            <p:nvPr/>
          </p:nvSpPr>
          <p:spPr>
            <a:xfrm>
              <a:off x="3038875" y="2615225"/>
              <a:ext cx="325800" cy="224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39"/>
          <p:cNvGrpSpPr/>
          <p:nvPr/>
        </p:nvGrpSpPr>
        <p:grpSpPr>
          <a:xfrm>
            <a:off x="5290350" y="1359546"/>
            <a:ext cx="3425400" cy="3087675"/>
            <a:chOff x="5290350" y="1359546"/>
            <a:chExt cx="3425400" cy="3087675"/>
          </a:xfrm>
        </p:grpSpPr>
        <p:pic>
          <p:nvPicPr>
            <p:cNvPr id="479" name="Google Shape;479;p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90350" y="1359546"/>
              <a:ext cx="1972869" cy="3087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0" name="Google Shape;480;p3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465786" y="2071825"/>
              <a:ext cx="1249964" cy="1279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1" name="Google Shape;481;p39"/>
            <p:cNvSpPr/>
            <p:nvPr/>
          </p:nvSpPr>
          <p:spPr>
            <a:xfrm>
              <a:off x="7292375" y="2597038"/>
              <a:ext cx="325800" cy="224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0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Visual design: focus + context</a:t>
            </a:r>
            <a:endParaRPr/>
          </a:p>
        </p:txBody>
      </p:sp>
      <p:sp>
        <p:nvSpPr>
          <p:cNvPr id="487" name="Google Shape;487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  <p:pic>
        <p:nvPicPr>
          <p:cNvPr id="488" name="Google Shape;48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2625" y="1827400"/>
            <a:ext cx="2638600" cy="2559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1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457200" lvl="0" indent="-323850" algn="l" rtl="0"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en-GB"/>
              <a:t>Focus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/>
              <a:t>Selected subtrees</a:t>
            </a:r>
            <a:endParaRPr/>
          </a:p>
        </p:txBody>
      </p:sp>
      <p:sp>
        <p:nvSpPr>
          <p:cNvPr id="494" name="Google Shape;494;p41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Visual design: focus + context</a:t>
            </a:r>
            <a:endParaRPr/>
          </a:p>
        </p:txBody>
      </p:sp>
      <p:sp>
        <p:nvSpPr>
          <p:cNvPr id="495" name="Google Shape;495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  <p:pic>
        <p:nvPicPr>
          <p:cNvPr id="496" name="Google Shape;496;p41"/>
          <p:cNvPicPr preferRelativeResize="0"/>
          <p:nvPr/>
        </p:nvPicPr>
        <p:blipFill rotWithShape="1">
          <a:blip r:embed="rId3">
            <a:alphaModFix/>
          </a:blip>
          <a:srcRect l="7604"/>
          <a:stretch/>
        </p:blipFill>
        <p:spPr>
          <a:xfrm>
            <a:off x="3690075" y="2264825"/>
            <a:ext cx="1752151" cy="1559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0" name="Google Shape;500;p41"/>
          <p:cNvGrpSpPr/>
          <p:nvPr/>
        </p:nvGrpSpPr>
        <p:grpSpPr>
          <a:xfrm>
            <a:off x="4504025" y="1719125"/>
            <a:ext cx="1589100" cy="957550"/>
            <a:chOff x="4504025" y="1719125"/>
            <a:chExt cx="1589100" cy="957550"/>
          </a:xfrm>
        </p:grpSpPr>
        <p:sp>
          <p:nvSpPr>
            <p:cNvPr id="501" name="Google Shape;501;p41"/>
            <p:cNvSpPr/>
            <p:nvPr/>
          </p:nvSpPr>
          <p:spPr>
            <a:xfrm>
              <a:off x="4504025" y="1719125"/>
              <a:ext cx="1589100" cy="428400"/>
            </a:xfrm>
            <a:prstGeom prst="roundRect">
              <a:avLst>
                <a:gd name="adj" fmla="val 16667"/>
              </a:avLst>
            </a:prstGeom>
            <a:solidFill>
              <a:srgbClr val="7A81FF">
                <a:alpha val="92160"/>
              </a:srgbClr>
            </a:solidFill>
            <a:ln>
              <a:noFill/>
            </a:ln>
          </p:spPr>
          <p:txBody>
            <a:bodyPr spcFirstLastPara="1" wrap="square" lIns="54000" tIns="54000" rIns="54000" bIns="540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200">
                  <a:solidFill>
                    <a:srgbClr val="FFFFFF"/>
                  </a:solidFill>
                </a:rPr>
                <a:t>Hide inner structures and leaf nodes</a:t>
              </a:r>
              <a:endParaRPr sz="12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</a:endParaRPr>
            </a:p>
          </p:txBody>
        </p:sp>
        <p:cxnSp>
          <p:nvCxnSpPr>
            <p:cNvPr id="502" name="Google Shape;502;p41"/>
            <p:cNvCxnSpPr/>
            <p:nvPr/>
          </p:nvCxnSpPr>
          <p:spPr>
            <a:xfrm>
              <a:off x="5212750" y="2142075"/>
              <a:ext cx="0" cy="534600"/>
            </a:xfrm>
            <a:prstGeom prst="straightConnector1">
              <a:avLst/>
            </a:prstGeom>
            <a:noFill/>
            <a:ln w="28575" cap="flat" cmpd="sng">
              <a:solidFill>
                <a:srgbClr val="7A81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486BDA5-B026-AE4F-8E20-F9BA19037227}"/>
              </a:ext>
            </a:extLst>
          </p:cNvPr>
          <p:cNvGrpSpPr/>
          <p:nvPr/>
        </p:nvGrpSpPr>
        <p:grpSpPr>
          <a:xfrm>
            <a:off x="5670801" y="2434050"/>
            <a:ext cx="2875529" cy="978150"/>
            <a:chOff x="5670801" y="2434050"/>
            <a:chExt cx="2875529" cy="978150"/>
          </a:xfrm>
        </p:grpSpPr>
        <p:grpSp>
          <p:nvGrpSpPr>
            <p:cNvPr id="497" name="Google Shape;497;p41"/>
            <p:cNvGrpSpPr/>
            <p:nvPr/>
          </p:nvGrpSpPr>
          <p:grpSpPr>
            <a:xfrm>
              <a:off x="5670801" y="2434050"/>
              <a:ext cx="1735912" cy="978150"/>
              <a:chOff x="5671000" y="2434050"/>
              <a:chExt cx="1245900" cy="978150"/>
            </a:xfrm>
          </p:grpSpPr>
          <p:sp>
            <p:nvSpPr>
              <p:cNvPr id="498" name="Google Shape;498;p41"/>
              <p:cNvSpPr/>
              <p:nvPr/>
            </p:nvSpPr>
            <p:spPr>
              <a:xfrm>
                <a:off x="5671000" y="2434050"/>
                <a:ext cx="1245900" cy="275400"/>
              </a:xfrm>
              <a:prstGeom prst="roundRect">
                <a:avLst>
                  <a:gd name="adj" fmla="val 16667"/>
                </a:avLst>
              </a:prstGeom>
              <a:solidFill>
                <a:srgbClr val="7A81FF">
                  <a:alpha val="92160"/>
                </a:srgbClr>
              </a:solidFill>
              <a:ln>
                <a:noFill/>
              </a:ln>
            </p:spPr>
            <p:txBody>
              <a:bodyPr spcFirstLastPara="1" wrap="square" lIns="54000" tIns="54000" rIns="54000" bIns="540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dirty="0">
                    <a:solidFill>
                      <a:srgbClr val="FFFFFF"/>
                    </a:solidFill>
                  </a:rPr>
                  <a:t>Partial match of leaf set</a:t>
                </a:r>
                <a:endParaRPr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9" name="Google Shape;499;p41"/>
              <p:cNvSpPr/>
              <p:nvPr/>
            </p:nvSpPr>
            <p:spPr>
              <a:xfrm>
                <a:off x="5671000" y="3136800"/>
                <a:ext cx="1245900" cy="275400"/>
              </a:xfrm>
              <a:prstGeom prst="roundRect">
                <a:avLst>
                  <a:gd name="adj" fmla="val 16667"/>
                </a:avLst>
              </a:prstGeom>
              <a:solidFill>
                <a:srgbClr val="7A81FF">
                  <a:alpha val="92160"/>
                </a:srgbClr>
              </a:solidFill>
              <a:ln>
                <a:noFill/>
              </a:ln>
            </p:spPr>
            <p:txBody>
              <a:bodyPr spcFirstLastPara="1" wrap="square" lIns="54000" tIns="54000" rIns="54000" bIns="540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>
                    <a:solidFill>
                      <a:srgbClr val="FFFFFF"/>
                    </a:solidFill>
                  </a:rPr>
                  <a:t>Exact match of leaf set</a:t>
                </a:r>
                <a:endParaRPr sz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398C78-BFF1-CC4A-A917-719B686145BB}"/>
                </a:ext>
              </a:extLst>
            </p:cNvPr>
            <p:cNvSpPr txBox="1"/>
            <p:nvPr/>
          </p:nvSpPr>
          <p:spPr>
            <a:xfrm>
              <a:off x="7575109" y="2817962"/>
              <a:ext cx="9712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Hans" dirty="0"/>
                <a:t>(Leaf task)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2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457200" lvl="0" indent="-323850" algn="l" rtl="0"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Focus 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Selected subtrees</a:t>
            </a:r>
            <a:endParaRPr dirty="0"/>
          </a:p>
        </p:txBody>
      </p:sp>
      <p:sp>
        <p:nvSpPr>
          <p:cNvPr id="508" name="Google Shape;508;p42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Visual design: focus + context</a:t>
            </a:r>
            <a:endParaRPr/>
          </a:p>
        </p:txBody>
      </p:sp>
      <p:sp>
        <p:nvSpPr>
          <p:cNvPr id="509" name="Google Shape;509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  <p:pic>
        <p:nvPicPr>
          <p:cNvPr id="510" name="Google Shape;510;p42"/>
          <p:cNvPicPr preferRelativeResize="0"/>
          <p:nvPr/>
        </p:nvPicPr>
        <p:blipFill rotWithShape="1">
          <a:blip r:embed="rId3">
            <a:alphaModFix/>
          </a:blip>
          <a:srcRect l="3799"/>
          <a:stretch/>
        </p:blipFill>
        <p:spPr>
          <a:xfrm>
            <a:off x="3613875" y="2264825"/>
            <a:ext cx="1824350" cy="1559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1" name="Google Shape;511;p42"/>
          <p:cNvGrpSpPr/>
          <p:nvPr/>
        </p:nvGrpSpPr>
        <p:grpSpPr>
          <a:xfrm>
            <a:off x="5327050" y="2906763"/>
            <a:ext cx="1573350" cy="275400"/>
            <a:chOff x="5327050" y="2906763"/>
            <a:chExt cx="1573350" cy="275400"/>
          </a:xfrm>
        </p:grpSpPr>
        <p:sp>
          <p:nvSpPr>
            <p:cNvPr id="512" name="Google Shape;512;p42"/>
            <p:cNvSpPr/>
            <p:nvPr/>
          </p:nvSpPr>
          <p:spPr>
            <a:xfrm>
              <a:off x="5861500" y="2906763"/>
              <a:ext cx="1038900" cy="275400"/>
            </a:xfrm>
            <a:prstGeom prst="roundRect">
              <a:avLst>
                <a:gd name="adj" fmla="val 16667"/>
              </a:avLst>
            </a:prstGeom>
            <a:solidFill>
              <a:srgbClr val="7A81FF">
                <a:alpha val="92160"/>
              </a:srgbClr>
            </a:solidFill>
            <a:ln>
              <a:noFill/>
            </a:ln>
          </p:spPr>
          <p:txBody>
            <a:bodyPr spcFirstLastPara="1" wrap="square" lIns="54000" tIns="54000" rIns="54000" bIns="540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FFFFFF"/>
                  </a:solidFill>
                </a:rPr>
                <a:t># leaf nodes</a:t>
              </a:r>
              <a:endParaRPr sz="1200">
                <a:solidFill>
                  <a:srgbClr val="FFFFFF"/>
                </a:solidFill>
              </a:endParaRPr>
            </a:p>
          </p:txBody>
        </p:sp>
        <p:cxnSp>
          <p:nvCxnSpPr>
            <p:cNvPr id="513" name="Google Shape;513;p42"/>
            <p:cNvCxnSpPr/>
            <p:nvPr/>
          </p:nvCxnSpPr>
          <p:spPr>
            <a:xfrm rot="10800000">
              <a:off x="5327050" y="3055050"/>
              <a:ext cx="522000" cy="0"/>
            </a:xfrm>
            <a:prstGeom prst="straightConnector1">
              <a:avLst/>
            </a:prstGeom>
            <a:noFill/>
            <a:ln w="28575" cap="flat" cmpd="sng">
              <a:solidFill>
                <a:srgbClr val="7A81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9FECAD5-B501-994C-BFAF-CF83C1BB9D74}"/>
              </a:ext>
            </a:extLst>
          </p:cNvPr>
          <p:cNvGrpSpPr/>
          <p:nvPr/>
        </p:nvGrpSpPr>
        <p:grpSpPr>
          <a:xfrm>
            <a:off x="3757525" y="1861150"/>
            <a:ext cx="3833836" cy="585575"/>
            <a:chOff x="3757525" y="1861150"/>
            <a:chExt cx="3833836" cy="585575"/>
          </a:xfrm>
        </p:grpSpPr>
        <p:grpSp>
          <p:nvGrpSpPr>
            <p:cNvPr id="514" name="Google Shape;514;p42"/>
            <p:cNvGrpSpPr/>
            <p:nvPr/>
          </p:nvGrpSpPr>
          <p:grpSpPr>
            <a:xfrm>
              <a:off x="3757525" y="1861150"/>
              <a:ext cx="2537400" cy="585575"/>
              <a:chOff x="3757525" y="1861150"/>
              <a:chExt cx="2537400" cy="585575"/>
            </a:xfrm>
          </p:grpSpPr>
          <p:sp>
            <p:nvSpPr>
              <p:cNvPr id="515" name="Google Shape;515;p42"/>
              <p:cNvSpPr/>
              <p:nvPr/>
            </p:nvSpPr>
            <p:spPr>
              <a:xfrm>
                <a:off x="3757525" y="1861150"/>
                <a:ext cx="2537400" cy="275400"/>
              </a:xfrm>
              <a:prstGeom prst="roundRect">
                <a:avLst>
                  <a:gd name="adj" fmla="val 16667"/>
                </a:avLst>
              </a:prstGeom>
              <a:solidFill>
                <a:srgbClr val="7A81FF">
                  <a:alpha val="92160"/>
                </a:srgbClr>
              </a:solidFill>
              <a:ln>
                <a:noFill/>
              </a:ln>
            </p:spPr>
            <p:txBody>
              <a:bodyPr spcFirstLastPara="1" wrap="square" lIns="54000" tIns="54000" rIns="54000" bIns="540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dirty="0">
                    <a:solidFill>
                      <a:srgbClr val="FFFFFF"/>
                    </a:solidFill>
                  </a:rPr>
                  <a:t>Proportion of matching leaves</a:t>
                </a:r>
                <a:endParaRPr sz="1200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16" name="Google Shape;516;p42"/>
              <p:cNvCxnSpPr/>
              <p:nvPr/>
            </p:nvCxnSpPr>
            <p:spPr>
              <a:xfrm>
                <a:off x="4598925" y="2125125"/>
                <a:ext cx="0" cy="3216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7A81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B3DF2CE-F3DF-AF4D-BA8B-113CFAD1F57C}"/>
                </a:ext>
              </a:extLst>
            </p:cNvPr>
            <p:cNvSpPr txBox="1"/>
            <p:nvPr/>
          </p:nvSpPr>
          <p:spPr>
            <a:xfrm>
              <a:off x="6535812" y="1861150"/>
              <a:ext cx="10555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(Leaf task)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3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457200" lvl="0" indent="-323850" algn="l" rtl="0"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Focus 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Selected subtrees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Topological relationships between them</a:t>
            </a:r>
            <a:endParaRPr dirty="0"/>
          </a:p>
        </p:txBody>
      </p:sp>
      <p:sp>
        <p:nvSpPr>
          <p:cNvPr id="522" name="Google Shape;522;p43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Visual design: focus + context</a:t>
            </a:r>
            <a:endParaRPr/>
          </a:p>
        </p:txBody>
      </p:sp>
      <p:sp>
        <p:nvSpPr>
          <p:cNvPr id="523" name="Google Shape;523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  <p:pic>
        <p:nvPicPr>
          <p:cNvPr id="524" name="Google Shape;52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3875" y="2213875"/>
            <a:ext cx="1824350" cy="181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43"/>
          <p:cNvSpPr/>
          <p:nvPr/>
        </p:nvSpPr>
        <p:spPr>
          <a:xfrm>
            <a:off x="3502850" y="3097399"/>
            <a:ext cx="583275" cy="1016081"/>
          </a:xfrm>
          <a:custGeom>
            <a:avLst/>
            <a:gdLst/>
            <a:ahLst/>
            <a:cxnLst/>
            <a:rect l="l" t="t" r="r" b="b"/>
            <a:pathLst>
              <a:path w="23331" h="52080" extrusionOk="0">
                <a:moveTo>
                  <a:pt x="15842" y="870"/>
                </a:moveTo>
                <a:cubicBezTo>
                  <a:pt x="8845" y="3980"/>
                  <a:pt x="1402" y="10223"/>
                  <a:pt x="320" y="17803"/>
                </a:cubicBezTo>
                <a:cubicBezTo>
                  <a:pt x="-1487" y="30465"/>
                  <a:pt x="5156" y="53760"/>
                  <a:pt x="17818" y="51952"/>
                </a:cubicBezTo>
                <a:cubicBezTo>
                  <a:pt x="25965" y="50789"/>
                  <a:pt x="22333" y="35910"/>
                  <a:pt x="22333" y="27681"/>
                </a:cubicBezTo>
                <a:cubicBezTo>
                  <a:pt x="22333" y="20247"/>
                  <a:pt x="24124" y="12718"/>
                  <a:pt x="22898" y="5385"/>
                </a:cubicBezTo>
                <a:cubicBezTo>
                  <a:pt x="22329" y="1978"/>
                  <a:pt x="17143" y="-786"/>
                  <a:pt x="13866" y="305"/>
                </a:cubicBezTo>
              </a:path>
            </a:pathLst>
          </a:custGeom>
          <a:noFill/>
          <a:ln w="28575" cap="flat" cmpd="sng">
            <a:solidFill>
              <a:srgbClr val="7A81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967D4D-5084-424C-AC46-605A26A0B54B}"/>
              </a:ext>
            </a:extLst>
          </p:cNvPr>
          <p:cNvSpPr txBox="1"/>
          <p:nvPr/>
        </p:nvSpPr>
        <p:spPr>
          <a:xfrm>
            <a:off x="1994500" y="3534862"/>
            <a:ext cx="1491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(Topology task)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4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457200" lvl="0" indent="-323850" algn="l" rtl="0"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en-GB"/>
              <a:t>Focus 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/>
              <a:t>Selected subtrees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/>
              <a:t>Topological relationships between them</a:t>
            </a:r>
            <a:endParaRPr/>
          </a:p>
        </p:txBody>
      </p:sp>
      <p:sp>
        <p:nvSpPr>
          <p:cNvPr id="531" name="Google Shape;531;p44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Visual design: focus + context</a:t>
            </a:r>
            <a:endParaRPr/>
          </a:p>
        </p:txBody>
      </p:sp>
      <p:sp>
        <p:nvSpPr>
          <p:cNvPr id="532" name="Google Shape;532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  <p:pic>
        <p:nvPicPr>
          <p:cNvPr id="533" name="Google Shape;533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3875" y="2213875"/>
            <a:ext cx="1824350" cy="181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Google Shape;534;p44"/>
          <p:cNvGrpSpPr/>
          <p:nvPr/>
        </p:nvGrpSpPr>
        <p:grpSpPr>
          <a:xfrm>
            <a:off x="2148850" y="2927250"/>
            <a:ext cx="2042157" cy="402975"/>
            <a:chOff x="2148850" y="2927250"/>
            <a:chExt cx="2042157" cy="402975"/>
          </a:xfrm>
        </p:grpSpPr>
        <p:sp>
          <p:nvSpPr>
            <p:cNvPr id="535" name="Google Shape;535;p44"/>
            <p:cNvSpPr/>
            <p:nvPr/>
          </p:nvSpPr>
          <p:spPr>
            <a:xfrm>
              <a:off x="2148850" y="2927250"/>
              <a:ext cx="1209600" cy="275400"/>
            </a:xfrm>
            <a:prstGeom prst="roundRect">
              <a:avLst>
                <a:gd name="adj" fmla="val 16667"/>
              </a:avLst>
            </a:prstGeom>
            <a:solidFill>
              <a:srgbClr val="7A81FF">
                <a:alpha val="92160"/>
              </a:srgbClr>
            </a:solidFill>
            <a:ln>
              <a:noFill/>
            </a:ln>
          </p:spPr>
          <p:txBody>
            <a:bodyPr spcFirstLastPara="1" wrap="square" lIns="54000" tIns="54000" rIns="54000" bIns="540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FFFFFF"/>
                  </a:solidFill>
                </a:rPr>
                <a:t>Elided topology</a:t>
              </a:r>
              <a:endParaRPr sz="1200">
                <a:solidFill>
                  <a:srgbClr val="FFFFFF"/>
                </a:solidFill>
              </a:endParaRPr>
            </a:p>
          </p:txBody>
        </p:sp>
        <p:sp>
          <p:nvSpPr>
            <p:cNvPr id="536" name="Google Shape;536;p44"/>
            <p:cNvSpPr/>
            <p:nvPr/>
          </p:nvSpPr>
          <p:spPr>
            <a:xfrm>
              <a:off x="3337275" y="3062100"/>
              <a:ext cx="853732" cy="268125"/>
            </a:xfrm>
            <a:custGeom>
              <a:avLst/>
              <a:gdLst/>
              <a:ahLst/>
              <a:cxnLst/>
              <a:rect l="l" t="t" r="r" b="b"/>
              <a:pathLst>
                <a:path w="31963" h="10725" extrusionOk="0">
                  <a:moveTo>
                    <a:pt x="0" y="0"/>
                  </a:moveTo>
                  <a:cubicBezTo>
                    <a:pt x="10489" y="1052"/>
                    <a:pt x="23308" y="-116"/>
                    <a:pt x="30762" y="7338"/>
                  </a:cubicBezTo>
                  <a:cubicBezTo>
                    <a:pt x="31585" y="8161"/>
                    <a:pt x="32431" y="9901"/>
                    <a:pt x="31609" y="10725"/>
                  </a:cubicBezTo>
                </a:path>
              </a:pathLst>
            </a:custGeom>
            <a:noFill/>
            <a:ln w="28575" cap="flat" cmpd="sng">
              <a:solidFill>
                <a:srgbClr val="7A81FF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F049C74-E4DD-B042-83A2-D802D155D5F3}"/>
              </a:ext>
            </a:extLst>
          </p:cNvPr>
          <p:cNvSpPr txBox="1"/>
          <p:nvPr/>
        </p:nvSpPr>
        <p:spPr>
          <a:xfrm>
            <a:off x="1994500" y="3534862"/>
            <a:ext cx="1491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(Topology task)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5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457200" lvl="0" indent="-323850" algn="l" rtl="0">
              <a:spcBef>
                <a:spcPts val="300"/>
              </a:spcBef>
              <a:spcAft>
                <a:spcPts val="0"/>
              </a:spcAft>
              <a:buClr>
                <a:srgbClr val="B7B7B7"/>
              </a:buClr>
              <a:buSzPts val="1500"/>
              <a:buChar char="●"/>
            </a:pPr>
            <a:r>
              <a:rPr lang="en-GB">
                <a:solidFill>
                  <a:srgbClr val="B7B7B7"/>
                </a:solidFill>
              </a:rPr>
              <a:t>Focus </a:t>
            </a:r>
            <a:endParaRPr>
              <a:solidFill>
                <a:srgbClr val="B7B7B7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Char char="○"/>
            </a:pPr>
            <a:r>
              <a:rPr lang="en-GB">
                <a:solidFill>
                  <a:srgbClr val="B7B7B7"/>
                </a:solidFill>
              </a:rPr>
              <a:t>Selected subtrees</a:t>
            </a:r>
            <a:endParaRPr>
              <a:solidFill>
                <a:srgbClr val="B7B7B7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Char char="○"/>
            </a:pPr>
            <a:r>
              <a:rPr lang="en-GB">
                <a:solidFill>
                  <a:srgbClr val="B7B7B7"/>
                </a:solidFill>
              </a:rPr>
              <a:t>Topological relationships between them</a:t>
            </a:r>
            <a:endParaRPr>
              <a:solidFill>
                <a:srgbClr val="B7B7B7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/>
              <a:t>Context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/>
              <a:t>Neighboring subtrees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100"/>
              </a:spcAft>
              <a:buNone/>
            </a:pPr>
            <a:endParaRPr/>
          </a:p>
        </p:txBody>
      </p:sp>
      <p:sp>
        <p:nvSpPr>
          <p:cNvPr id="542" name="Google Shape;542;p45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Visual design: focus + context</a:t>
            </a:r>
            <a:endParaRPr/>
          </a:p>
        </p:txBody>
      </p:sp>
      <p:sp>
        <p:nvSpPr>
          <p:cNvPr id="543" name="Google Shape;543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  <p:pic>
        <p:nvPicPr>
          <p:cNvPr id="544" name="Google Shape;544;p45"/>
          <p:cNvPicPr preferRelativeResize="0"/>
          <p:nvPr/>
        </p:nvPicPr>
        <p:blipFill rotWithShape="1">
          <a:blip r:embed="rId3">
            <a:alphaModFix/>
          </a:blip>
          <a:srcRect l="30216" t="10752" b="17562"/>
          <a:stretch/>
        </p:blipFill>
        <p:spPr>
          <a:xfrm>
            <a:off x="5129400" y="2095500"/>
            <a:ext cx="1841350" cy="1834451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45"/>
          <p:cNvSpPr/>
          <p:nvPr/>
        </p:nvSpPr>
        <p:spPr>
          <a:xfrm>
            <a:off x="4940115" y="3519359"/>
            <a:ext cx="1572600" cy="883600"/>
          </a:xfrm>
          <a:custGeom>
            <a:avLst/>
            <a:gdLst/>
            <a:ahLst/>
            <a:cxnLst/>
            <a:rect l="l" t="t" r="r" b="b"/>
            <a:pathLst>
              <a:path w="62904" h="35344" extrusionOk="0">
                <a:moveTo>
                  <a:pt x="49057" y="4165"/>
                </a:moveTo>
                <a:cubicBezTo>
                  <a:pt x="34137" y="-3299"/>
                  <a:pt x="-2889" y="-1217"/>
                  <a:pt x="233" y="15171"/>
                </a:cubicBezTo>
                <a:cubicBezTo>
                  <a:pt x="4098" y="35459"/>
                  <a:pt x="43821" y="41003"/>
                  <a:pt x="60628" y="29000"/>
                </a:cubicBezTo>
                <a:cubicBezTo>
                  <a:pt x="67339" y="24207"/>
                  <a:pt x="57529" y="9845"/>
                  <a:pt x="49904" y="6705"/>
                </a:cubicBezTo>
                <a:cubicBezTo>
                  <a:pt x="48069" y="5949"/>
                  <a:pt x="42942" y="4229"/>
                  <a:pt x="44824" y="3600"/>
                </a:cubicBezTo>
              </a:path>
            </a:pathLst>
          </a:custGeom>
          <a:noFill/>
          <a:ln w="28575" cap="flat" cmpd="sng">
            <a:solidFill>
              <a:srgbClr val="7A81FF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6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457200" lvl="0" indent="-323850" algn="l" rtl="0">
              <a:spcBef>
                <a:spcPts val="300"/>
              </a:spcBef>
              <a:spcAft>
                <a:spcPts val="0"/>
              </a:spcAft>
              <a:buClr>
                <a:srgbClr val="B7B7B7"/>
              </a:buClr>
              <a:buSzPts val="1500"/>
              <a:buChar char="●"/>
            </a:pPr>
            <a:r>
              <a:rPr lang="en-GB">
                <a:solidFill>
                  <a:srgbClr val="B7B7B7"/>
                </a:solidFill>
              </a:rPr>
              <a:t>Focus </a:t>
            </a:r>
            <a:endParaRPr>
              <a:solidFill>
                <a:srgbClr val="B7B7B7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Char char="○"/>
            </a:pPr>
            <a:r>
              <a:rPr lang="en-GB">
                <a:solidFill>
                  <a:srgbClr val="B7B7B7"/>
                </a:solidFill>
              </a:rPr>
              <a:t>Selected subtrees</a:t>
            </a:r>
            <a:endParaRPr>
              <a:solidFill>
                <a:srgbClr val="B7B7B7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Char char="○"/>
            </a:pPr>
            <a:r>
              <a:rPr lang="en-GB">
                <a:solidFill>
                  <a:srgbClr val="B7B7B7"/>
                </a:solidFill>
              </a:rPr>
              <a:t>Topological relationships between them</a:t>
            </a:r>
            <a:endParaRPr>
              <a:solidFill>
                <a:srgbClr val="B7B7B7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/>
              <a:t>Context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/>
              <a:t>Neighboring subtrees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/>
              <a:t>Upstream topology and root</a:t>
            </a:r>
            <a:endParaRPr/>
          </a:p>
        </p:txBody>
      </p:sp>
      <p:sp>
        <p:nvSpPr>
          <p:cNvPr id="551" name="Google Shape;551;p46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Visual design: focus + context</a:t>
            </a:r>
            <a:endParaRPr/>
          </a:p>
        </p:txBody>
      </p:sp>
      <p:sp>
        <p:nvSpPr>
          <p:cNvPr id="552" name="Google Shape;552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  <p:pic>
        <p:nvPicPr>
          <p:cNvPr id="553" name="Google Shape;553;p46"/>
          <p:cNvPicPr preferRelativeResize="0"/>
          <p:nvPr/>
        </p:nvPicPr>
        <p:blipFill rotWithShape="1">
          <a:blip r:embed="rId3">
            <a:alphaModFix/>
          </a:blip>
          <a:srcRect b="17559"/>
          <a:stretch/>
        </p:blipFill>
        <p:spPr>
          <a:xfrm>
            <a:off x="4332100" y="1820325"/>
            <a:ext cx="2638651" cy="2109625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46"/>
          <p:cNvSpPr/>
          <p:nvPr/>
        </p:nvSpPr>
        <p:spPr>
          <a:xfrm>
            <a:off x="4444467" y="1618176"/>
            <a:ext cx="1089750" cy="1575300"/>
          </a:xfrm>
          <a:custGeom>
            <a:avLst/>
            <a:gdLst/>
            <a:ahLst/>
            <a:cxnLst/>
            <a:rect l="l" t="t" r="r" b="b"/>
            <a:pathLst>
              <a:path w="43590" h="63012" extrusionOk="0">
                <a:moveTo>
                  <a:pt x="41790" y="5546"/>
                </a:moveTo>
                <a:cubicBezTo>
                  <a:pt x="44373" y="9848"/>
                  <a:pt x="44272" y="17720"/>
                  <a:pt x="40097" y="20504"/>
                </a:cubicBezTo>
                <a:cubicBezTo>
                  <a:pt x="35616" y="23492"/>
                  <a:pt x="28473" y="23224"/>
                  <a:pt x="25703" y="27842"/>
                </a:cubicBezTo>
                <a:cubicBezTo>
                  <a:pt x="21145" y="35441"/>
                  <a:pt x="26161" y="45775"/>
                  <a:pt x="24010" y="54371"/>
                </a:cubicBezTo>
                <a:cubicBezTo>
                  <a:pt x="22475" y="60507"/>
                  <a:pt x="11627" y="65430"/>
                  <a:pt x="6512" y="61709"/>
                </a:cubicBezTo>
                <a:cubicBezTo>
                  <a:pt x="1507" y="58068"/>
                  <a:pt x="817" y="50379"/>
                  <a:pt x="303" y="44211"/>
                </a:cubicBezTo>
                <a:cubicBezTo>
                  <a:pt x="-680" y="32410"/>
                  <a:pt x="1345" y="18770"/>
                  <a:pt x="9052" y="9780"/>
                </a:cubicBezTo>
                <a:cubicBezTo>
                  <a:pt x="13598" y="4477"/>
                  <a:pt x="20789" y="-964"/>
                  <a:pt x="27679" y="184"/>
                </a:cubicBezTo>
                <a:cubicBezTo>
                  <a:pt x="33163" y="1097"/>
                  <a:pt x="37360" y="6957"/>
                  <a:pt x="42919" y="6957"/>
                </a:cubicBezTo>
              </a:path>
            </a:pathLst>
          </a:custGeom>
          <a:noFill/>
          <a:ln w="28575" cap="flat" cmpd="sng">
            <a:solidFill>
              <a:srgbClr val="7A81FF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7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457200" lvl="0" indent="-323850" algn="l" rtl="0">
              <a:spcBef>
                <a:spcPts val="300"/>
              </a:spcBef>
              <a:spcAft>
                <a:spcPts val="0"/>
              </a:spcAft>
              <a:buClr>
                <a:srgbClr val="B7B7B7"/>
              </a:buClr>
              <a:buSzPts val="1500"/>
              <a:buChar char="●"/>
            </a:pPr>
            <a:r>
              <a:rPr lang="en-GB">
                <a:solidFill>
                  <a:srgbClr val="B7B7B7"/>
                </a:solidFill>
              </a:rPr>
              <a:t>Focus </a:t>
            </a:r>
            <a:endParaRPr>
              <a:solidFill>
                <a:srgbClr val="B7B7B7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Char char="○"/>
            </a:pPr>
            <a:r>
              <a:rPr lang="en-GB">
                <a:solidFill>
                  <a:srgbClr val="B7B7B7"/>
                </a:solidFill>
              </a:rPr>
              <a:t>Selected subtrees</a:t>
            </a:r>
            <a:endParaRPr>
              <a:solidFill>
                <a:srgbClr val="B7B7B7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Char char="○"/>
            </a:pPr>
            <a:r>
              <a:rPr lang="en-GB">
                <a:solidFill>
                  <a:srgbClr val="B7B7B7"/>
                </a:solidFill>
              </a:rPr>
              <a:t>Topological relationships between them</a:t>
            </a:r>
            <a:endParaRPr>
              <a:solidFill>
                <a:srgbClr val="B7B7B7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/>
              <a:t>Context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/>
              <a:t>Neighboring subtrees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/>
              <a:t>Upstream topology and root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/>
              <a:t>Missing leaf nodes</a:t>
            </a:r>
            <a:endParaRPr/>
          </a:p>
        </p:txBody>
      </p:sp>
      <p:sp>
        <p:nvSpPr>
          <p:cNvPr id="560" name="Google Shape;560;p47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Visual design: focus + context</a:t>
            </a:r>
            <a:endParaRPr/>
          </a:p>
        </p:txBody>
      </p:sp>
      <p:sp>
        <p:nvSpPr>
          <p:cNvPr id="561" name="Google Shape;561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  <p:pic>
        <p:nvPicPr>
          <p:cNvPr id="562" name="Google Shape;562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2100" y="1820325"/>
            <a:ext cx="2638651" cy="2558974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47"/>
          <p:cNvSpPr/>
          <p:nvPr/>
        </p:nvSpPr>
        <p:spPr>
          <a:xfrm>
            <a:off x="4379850" y="3789277"/>
            <a:ext cx="2488050" cy="733300"/>
          </a:xfrm>
          <a:custGeom>
            <a:avLst/>
            <a:gdLst/>
            <a:ahLst/>
            <a:cxnLst/>
            <a:rect l="l" t="t" r="r" b="b"/>
            <a:pathLst>
              <a:path w="99522" h="39531" extrusionOk="0">
                <a:moveTo>
                  <a:pt x="35344" y="1958"/>
                </a:moveTo>
                <a:cubicBezTo>
                  <a:pt x="24614" y="-427"/>
                  <a:pt x="11050" y="-1128"/>
                  <a:pt x="2606" y="5909"/>
                </a:cubicBezTo>
                <a:cubicBezTo>
                  <a:pt x="-3511" y="11007"/>
                  <a:pt x="2487" y="23868"/>
                  <a:pt x="8533" y="29051"/>
                </a:cubicBezTo>
                <a:cubicBezTo>
                  <a:pt x="21872" y="40486"/>
                  <a:pt x="43108" y="40823"/>
                  <a:pt x="60462" y="38082"/>
                </a:cubicBezTo>
                <a:cubicBezTo>
                  <a:pt x="70103" y="36559"/>
                  <a:pt x="80329" y="36684"/>
                  <a:pt x="89248" y="32720"/>
                </a:cubicBezTo>
                <a:cubicBezTo>
                  <a:pt x="95116" y="30112"/>
                  <a:pt x="98769" y="22741"/>
                  <a:pt x="99408" y="16351"/>
                </a:cubicBezTo>
                <a:cubicBezTo>
                  <a:pt x="99861" y="11814"/>
                  <a:pt x="98195" y="6067"/>
                  <a:pt x="94328" y="3651"/>
                </a:cubicBezTo>
                <a:cubicBezTo>
                  <a:pt x="87332" y="-721"/>
                  <a:pt x="77987" y="-234"/>
                  <a:pt x="69775" y="547"/>
                </a:cubicBezTo>
                <a:cubicBezTo>
                  <a:pt x="57809" y="1686"/>
                  <a:pt x="45336" y="8299"/>
                  <a:pt x="33933" y="4498"/>
                </a:cubicBezTo>
              </a:path>
            </a:pathLst>
          </a:custGeom>
          <a:noFill/>
          <a:ln w="28575" cap="flat" cmpd="sng">
            <a:solidFill>
              <a:srgbClr val="7A81FF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6B9"/>
              </a:buClr>
              <a:buSzPts val="2800"/>
              <a:buFont typeface="Tahoma"/>
              <a:buNone/>
            </a:pPr>
            <a:r>
              <a:rPr lang="en-GB" b="1"/>
              <a:t>Many</a:t>
            </a:r>
            <a:r>
              <a:rPr lang="en-GB"/>
              <a:t> phylogenetic trees</a:t>
            </a:r>
            <a:endParaRPr sz="900"/>
          </a:p>
        </p:txBody>
      </p:sp>
      <p:sp>
        <p:nvSpPr>
          <p:cNvPr id="169" name="Google Shape;169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170" name="Google Shape;170;p21"/>
          <p:cNvSpPr/>
          <p:nvPr/>
        </p:nvSpPr>
        <p:spPr>
          <a:xfrm>
            <a:off x="2674250" y="1949325"/>
            <a:ext cx="304200" cy="1582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1"/>
          <p:cNvSpPr txBox="1"/>
          <p:nvPr/>
        </p:nvSpPr>
        <p:spPr>
          <a:xfrm>
            <a:off x="551650" y="2404500"/>
            <a:ext cx="2214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Computational workflow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2" name="Google Shape;172;p21"/>
          <p:cNvSpPr txBox="1"/>
          <p:nvPr/>
        </p:nvSpPr>
        <p:spPr>
          <a:xfrm>
            <a:off x="2094700" y="3531750"/>
            <a:ext cx="16923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Phylogenetic tree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73" name="Google Shape;17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1113" y="3157250"/>
            <a:ext cx="719734" cy="1235900"/>
          </a:xfrm>
          <a:prstGeom prst="rect">
            <a:avLst/>
          </a:prstGeom>
          <a:noFill/>
          <a:ln>
            <a:noFill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174" name="Google Shape;174;p21"/>
          <p:cNvGrpSpPr/>
          <p:nvPr/>
        </p:nvGrpSpPr>
        <p:grpSpPr>
          <a:xfrm>
            <a:off x="266550" y="1349838"/>
            <a:ext cx="3574100" cy="671625"/>
            <a:chOff x="266550" y="1349838"/>
            <a:chExt cx="3574100" cy="671625"/>
          </a:xfrm>
        </p:grpSpPr>
        <p:sp>
          <p:nvSpPr>
            <p:cNvPr id="175" name="Google Shape;175;p21"/>
            <p:cNvSpPr txBox="1"/>
            <p:nvPr/>
          </p:nvSpPr>
          <p:spPr>
            <a:xfrm>
              <a:off x="2036750" y="1488850"/>
              <a:ext cx="18039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Tahoma"/>
                  <a:ea typeface="Tahoma"/>
                  <a:cs typeface="Tahoma"/>
                  <a:sym typeface="Tahoma"/>
                </a:rPr>
                <a:t>Genetic information</a:t>
              </a:r>
              <a:endParaRPr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76" name="Google Shape;176;p21"/>
            <p:cNvGrpSpPr/>
            <p:nvPr/>
          </p:nvGrpSpPr>
          <p:grpSpPr>
            <a:xfrm>
              <a:off x="266550" y="1349838"/>
              <a:ext cx="1766450" cy="671625"/>
              <a:chOff x="266550" y="1349838"/>
              <a:chExt cx="1766450" cy="671625"/>
            </a:xfrm>
          </p:grpSpPr>
          <p:pic>
            <p:nvPicPr>
              <p:cNvPr id="177" name="Google Shape;177;p21"/>
              <p:cNvPicPr preferRelativeResize="0"/>
              <p:nvPr/>
            </p:nvPicPr>
            <p:blipFill rotWithShape="1">
              <a:blip r:embed="rId4">
                <a:alphaModFix/>
              </a:blip>
              <a:srcRect l="39491" t="64751" r="44016"/>
              <a:stretch/>
            </p:blipFill>
            <p:spPr>
              <a:xfrm>
                <a:off x="1095725" y="1349838"/>
                <a:ext cx="937274" cy="6716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8" name="Google Shape;178;p21"/>
              <p:cNvSpPr txBox="1"/>
              <p:nvPr/>
            </p:nvSpPr>
            <p:spPr>
              <a:xfrm>
                <a:off x="266550" y="1374100"/>
                <a:ext cx="871500" cy="6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00">
                    <a:latin typeface="Tahoma"/>
                    <a:ea typeface="Tahoma"/>
                    <a:cs typeface="Tahoma"/>
                    <a:sym typeface="Tahoma"/>
                  </a:rPr>
                  <a:t>Human</a:t>
                </a:r>
                <a:endParaRPr sz="1000">
                  <a:latin typeface="Tahoma"/>
                  <a:ea typeface="Tahoma"/>
                  <a:cs typeface="Tahoma"/>
                  <a:sym typeface="Tahoma"/>
                </a:endParaRPr>
              </a:p>
              <a:p>
                <a:pPr marL="0" lvl="0" indent="0" algn="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00">
                    <a:latin typeface="Tahoma"/>
                    <a:ea typeface="Tahoma"/>
                    <a:cs typeface="Tahoma"/>
                    <a:sym typeface="Tahoma"/>
                  </a:rPr>
                  <a:t>Chimpanzee</a:t>
                </a:r>
                <a:endParaRPr sz="1000">
                  <a:latin typeface="Tahoma"/>
                  <a:ea typeface="Tahoma"/>
                  <a:cs typeface="Tahoma"/>
                  <a:sym typeface="Tahoma"/>
                </a:endParaRPr>
              </a:p>
              <a:p>
                <a:pPr marL="0" lvl="0" indent="0" algn="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00">
                    <a:latin typeface="Tahoma"/>
                    <a:ea typeface="Tahoma"/>
                    <a:cs typeface="Tahoma"/>
                    <a:sym typeface="Tahoma"/>
                  </a:rPr>
                  <a:t>Macaque</a:t>
                </a:r>
                <a:endParaRPr sz="1000"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</p:grpSp>
      <p:pic>
        <p:nvPicPr>
          <p:cNvPr id="179" name="Google Shape;17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9533" y="21763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0" name="Google Shape;18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9258" y="21763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1" name="Google Shape;18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0083" y="21763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2" name="Google Shape;18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9808" y="21763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3" name="Google Shape;18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0633" y="21763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4" name="Google Shape;18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0358" y="21763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5" name="Google Shape;18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1183" y="21763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6" name="Google Shape;18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0908" y="21763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7" name="Google Shape;18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1733" y="21763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8" name="Google Shape;18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1458" y="21763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9" name="Google Shape;18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2008" y="21763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0" name="Google Shape;19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5988" y="3157250"/>
            <a:ext cx="719734" cy="1235900"/>
          </a:xfrm>
          <a:prstGeom prst="rect">
            <a:avLst/>
          </a:prstGeom>
          <a:noFill/>
          <a:ln>
            <a:noFill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1" name="Google Shape;19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7663" y="3157250"/>
            <a:ext cx="719734" cy="1235900"/>
          </a:xfrm>
          <a:prstGeom prst="rect">
            <a:avLst/>
          </a:prstGeom>
          <a:noFill/>
          <a:ln>
            <a:noFill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2" name="Google Shape;19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2538" y="3157250"/>
            <a:ext cx="719734" cy="1235900"/>
          </a:xfrm>
          <a:prstGeom prst="rect">
            <a:avLst/>
          </a:prstGeom>
          <a:noFill/>
          <a:ln>
            <a:noFill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3" name="Google Shape;19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4572" y="3157250"/>
            <a:ext cx="719734" cy="1235900"/>
          </a:xfrm>
          <a:prstGeom prst="rect">
            <a:avLst/>
          </a:prstGeom>
          <a:noFill/>
          <a:ln>
            <a:noFill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4" name="Google Shape;1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9447" y="3157250"/>
            <a:ext cx="719734" cy="1235900"/>
          </a:xfrm>
          <a:prstGeom prst="rect">
            <a:avLst/>
          </a:prstGeom>
          <a:noFill/>
          <a:ln>
            <a:noFill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5" name="Google Shape;19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1933" y="23287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6" name="Google Shape;19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1658" y="23287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7" name="Google Shape;19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2483" y="23287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8" name="Google Shape;19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2208" y="23287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9" name="Google Shape;19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3033" y="23287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0" name="Google Shape;20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2758" y="23287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1" name="Google Shape;20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3583" y="23287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2" name="Google Shape;20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3308" y="23287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3" name="Google Shape;20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4133" y="23287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4" name="Google Shape;20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3858" y="23287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5" name="Google Shape;20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4408" y="2328781"/>
            <a:ext cx="350822" cy="5848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6" name="Google Shape;206;p21"/>
          <p:cNvSpPr txBox="1"/>
          <p:nvPr/>
        </p:nvSpPr>
        <p:spPr>
          <a:xfrm>
            <a:off x="4373925" y="840725"/>
            <a:ext cx="36699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96BD"/>
              </a:buClr>
              <a:buSzPts val="1400"/>
              <a:buFont typeface="Tahoma"/>
              <a:buChar char="●"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Understand relationships between genes and species trees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96BD"/>
              </a:buClr>
              <a:buSzPts val="1400"/>
              <a:buFont typeface="Tahoma"/>
              <a:buChar char="●"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Explore trees generated with different methods and data 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8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en-GB"/>
              <a:t>Show more info when space permitted</a:t>
            </a:r>
            <a:endParaRPr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/>
              <a:t>Labels </a:t>
            </a:r>
            <a:endParaRPr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/>
              <a:t>#leaf nodes</a:t>
            </a:r>
            <a:endParaRPr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/>
              <a:t>Neighboring blocks</a:t>
            </a:r>
            <a:endParaRPr/>
          </a:p>
        </p:txBody>
      </p:sp>
      <p:sp>
        <p:nvSpPr>
          <p:cNvPr id="569" name="Google Shape;569;p48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Visual design: algorithm adapts to space</a:t>
            </a:r>
            <a:endParaRPr/>
          </a:p>
        </p:txBody>
      </p:sp>
      <p:sp>
        <p:nvSpPr>
          <p:cNvPr id="570" name="Google Shape;570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  <p:grpSp>
        <p:nvGrpSpPr>
          <p:cNvPr id="571" name="Google Shape;571;p48"/>
          <p:cNvGrpSpPr/>
          <p:nvPr/>
        </p:nvGrpSpPr>
        <p:grpSpPr>
          <a:xfrm>
            <a:off x="1326650" y="2086625"/>
            <a:ext cx="6734663" cy="2390725"/>
            <a:chOff x="1326650" y="2086625"/>
            <a:chExt cx="6734663" cy="2390725"/>
          </a:xfrm>
        </p:grpSpPr>
        <p:pic>
          <p:nvPicPr>
            <p:cNvPr id="572" name="Google Shape;572;p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26650" y="2458050"/>
              <a:ext cx="666750" cy="638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3" name="Google Shape;573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12856" y="2458038"/>
              <a:ext cx="1247775" cy="1209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4" name="Google Shape;574;p4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80088" y="2458050"/>
              <a:ext cx="2181225" cy="201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5" name="Google Shape;575;p48"/>
            <p:cNvSpPr txBox="1"/>
            <p:nvPr/>
          </p:nvSpPr>
          <p:spPr>
            <a:xfrm>
              <a:off x="1326650" y="2086625"/>
              <a:ext cx="825900" cy="34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Tahoma"/>
                  <a:ea typeface="Tahoma"/>
                  <a:cs typeface="Tahoma"/>
                  <a:sym typeface="Tahoma"/>
                </a:rPr>
                <a:t>40x40 px</a:t>
              </a:r>
              <a:endParaRPr sz="1200"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76" name="Google Shape;576;p48"/>
            <p:cNvSpPr txBox="1"/>
            <p:nvPr/>
          </p:nvSpPr>
          <p:spPr>
            <a:xfrm>
              <a:off x="3518450" y="2086625"/>
              <a:ext cx="825900" cy="34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Tahoma"/>
                  <a:ea typeface="Tahoma"/>
                  <a:cs typeface="Tahoma"/>
                  <a:sym typeface="Tahoma"/>
                </a:rPr>
                <a:t>80x80 px</a:t>
              </a:r>
              <a:endParaRPr sz="1200"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77" name="Google Shape;577;p48"/>
            <p:cNvSpPr txBox="1"/>
            <p:nvPr/>
          </p:nvSpPr>
          <p:spPr>
            <a:xfrm>
              <a:off x="6532675" y="2086625"/>
              <a:ext cx="1027200" cy="34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Tahoma"/>
                  <a:ea typeface="Tahoma"/>
                  <a:cs typeface="Tahoma"/>
                  <a:sym typeface="Tahoma"/>
                </a:rPr>
                <a:t>160x160 px</a:t>
              </a:r>
              <a:endParaRPr sz="1200"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9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100"/>
              </a:spcAft>
              <a:buNone/>
            </a:pPr>
            <a:r>
              <a:rPr lang="en-GB"/>
              <a:t>Problem: still many individual ADs</a:t>
            </a:r>
            <a:endParaRPr/>
          </a:p>
        </p:txBody>
      </p:sp>
      <p:sp>
        <p:nvSpPr>
          <p:cNvPr id="583" name="Google Shape;583;p49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Cluster AD: summary of multiple ADs</a:t>
            </a:r>
            <a:endParaRPr/>
          </a:p>
        </p:txBody>
      </p:sp>
      <p:sp>
        <p:nvSpPr>
          <p:cNvPr id="584" name="Google Shape;584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  <p:pic>
        <p:nvPicPr>
          <p:cNvPr id="585" name="Google Shape;58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625" y="1677325"/>
            <a:ext cx="4577375" cy="284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0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/>
              <a:t>Problem: still many individual ADs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100"/>
              </a:spcAft>
              <a:buNone/>
            </a:pPr>
            <a:r>
              <a:rPr lang="en-GB"/>
              <a:t>Solution: cluster by topological relationships</a:t>
            </a:r>
            <a:endParaRPr/>
          </a:p>
        </p:txBody>
      </p:sp>
      <p:sp>
        <p:nvSpPr>
          <p:cNvPr id="591" name="Google Shape;591;p50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Cluster AD: summary of multiple ADs</a:t>
            </a:r>
            <a:endParaRPr/>
          </a:p>
        </p:txBody>
      </p:sp>
      <p:sp>
        <p:nvSpPr>
          <p:cNvPr id="592" name="Google Shape;592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  <p:pic>
        <p:nvPicPr>
          <p:cNvPr id="593" name="Google Shape;59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625" y="1677325"/>
            <a:ext cx="4577375" cy="284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1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/>
              <a:t>Problem: still many individual ADs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100"/>
              </a:spcAft>
              <a:buNone/>
            </a:pPr>
            <a:r>
              <a:rPr lang="en-GB"/>
              <a:t>Solution: cluster by topological relationships</a:t>
            </a:r>
            <a:endParaRPr/>
          </a:p>
        </p:txBody>
      </p:sp>
      <p:sp>
        <p:nvSpPr>
          <p:cNvPr id="599" name="Google Shape;599;p51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Cluster AD: summary of multiple ADs</a:t>
            </a:r>
            <a:endParaRPr/>
          </a:p>
        </p:txBody>
      </p:sp>
      <p:sp>
        <p:nvSpPr>
          <p:cNvPr id="600" name="Google Shape;600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  <p:pic>
        <p:nvPicPr>
          <p:cNvPr id="601" name="Google Shape;60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625" y="1677325"/>
            <a:ext cx="4577375" cy="28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51"/>
          <p:cNvSpPr/>
          <p:nvPr/>
        </p:nvSpPr>
        <p:spPr>
          <a:xfrm>
            <a:off x="2917850" y="1718100"/>
            <a:ext cx="2713800" cy="853500"/>
          </a:xfrm>
          <a:prstGeom prst="rect">
            <a:avLst/>
          </a:prstGeom>
          <a:solidFill>
            <a:srgbClr val="838383">
              <a:alpha val="89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51"/>
          <p:cNvSpPr/>
          <p:nvPr/>
        </p:nvSpPr>
        <p:spPr>
          <a:xfrm>
            <a:off x="1091625" y="1718100"/>
            <a:ext cx="847500" cy="853500"/>
          </a:xfrm>
          <a:prstGeom prst="rect">
            <a:avLst/>
          </a:prstGeom>
          <a:solidFill>
            <a:srgbClr val="838383">
              <a:alpha val="89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51"/>
          <p:cNvSpPr/>
          <p:nvPr/>
        </p:nvSpPr>
        <p:spPr>
          <a:xfrm>
            <a:off x="2036950" y="2675325"/>
            <a:ext cx="2713800" cy="853500"/>
          </a:xfrm>
          <a:prstGeom prst="rect">
            <a:avLst/>
          </a:prstGeom>
          <a:solidFill>
            <a:srgbClr val="838383">
              <a:alpha val="89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51"/>
          <p:cNvSpPr/>
          <p:nvPr/>
        </p:nvSpPr>
        <p:spPr>
          <a:xfrm>
            <a:off x="2956563" y="3632550"/>
            <a:ext cx="847500" cy="853500"/>
          </a:xfrm>
          <a:prstGeom prst="rect">
            <a:avLst/>
          </a:prstGeom>
          <a:solidFill>
            <a:srgbClr val="838383">
              <a:alpha val="89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51"/>
          <p:cNvSpPr/>
          <p:nvPr/>
        </p:nvSpPr>
        <p:spPr>
          <a:xfrm>
            <a:off x="1091613" y="3616525"/>
            <a:ext cx="847500" cy="853500"/>
          </a:xfrm>
          <a:prstGeom prst="rect">
            <a:avLst/>
          </a:prstGeom>
          <a:solidFill>
            <a:srgbClr val="838383">
              <a:alpha val="89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7" name="Google Shape;60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2588" y="1718100"/>
            <a:ext cx="971550" cy="10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51"/>
          <p:cNvSpPr/>
          <p:nvPr/>
        </p:nvSpPr>
        <p:spPr>
          <a:xfrm>
            <a:off x="6103875" y="2767600"/>
            <a:ext cx="904800" cy="43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Cluster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2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/>
              <a:t>Problem: still many individual ADs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100"/>
              </a:spcAft>
              <a:buNone/>
            </a:pPr>
            <a:r>
              <a:rPr lang="en-GB"/>
              <a:t>Solution: cluster by topological relationships</a:t>
            </a:r>
            <a:endParaRPr/>
          </a:p>
        </p:txBody>
      </p:sp>
      <p:sp>
        <p:nvSpPr>
          <p:cNvPr id="614" name="Google Shape;614;p52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Cluster AD: summary of multiple ADs</a:t>
            </a:r>
            <a:endParaRPr/>
          </a:p>
        </p:txBody>
      </p:sp>
      <p:sp>
        <p:nvSpPr>
          <p:cNvPr id="615" name="Google Shape;615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  <p:pic>
        <p:nvPicPr>
          <p:cNvPr id="616" name="Google Shape;61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625" y="1677325"/>
            <a:ext cx="4577375" cy="28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52"/>
          <p:cNvSpPr/>
          <p:nvPr/>
        </p:nvSpPr>
        <p:spPr>
          <a:xfrm>
            <a:off x="2003450" y="1718100"/>
            <a:ext cx="847500" cy="853500"/>
          </a:xfrm>
          <a:prstGeom prst="rect">
            <a:avLst/>
          </a:prstGeom>
          <a:solidFill>
            <a:srgbClr val="838383">
              <a:alpha val="89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52"/>
          <p:cNvSpPr/>
          <p:nvPr/>
        </p:nvSpPr>
        <p:spPr>
          <a:xfrm>
            <a:off x="1091625" y="2675325"/>
            <a:ext cx="847500" cy="853500"/>
          </a:xfrm>
          <a:prstGeom prst="rect">
            <a:avLst/>
          </a:prstGeom>
          <a:solidFill>
            <a:srgbClr val="838383">
              <a:alpha val="89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52"/>
          <p:cNvSpPr/>
          <p:nvPr/>
        </p:nvSpPr>
        <p:spPr>
          <a:xfrm>
            <a:off x="4821500" y="2675325"/>
            <a:ext cx="847500" cy="853500"/>
          </a:xfrm>
          <a:prstGeom prst="rect">
            <a:avLst/>
          </a:prstGeom>
          <a:solidFill>
            <a:srgbClr val="838383">
              <a:alpha val="89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52"/>
          <p:cNvSpPr/>
          <p:nvPr/>
        </p:nvSpPr>
        <p:spPr>
          <a:xfrm>
            <a:off x="2049675" y="3616525"/>
            <a:ext cx="847500" cy="853500"/>
          </a:xfrm>
          <a:prstGeom prst="rect">
            <a:avLst/>
          </a:prstGeom>
          <a:solidFill>
            <a:srgbClr val="838383">
              <a:alpha val="89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52"/>
          <p:cNvSpPr/>
          <p:nvPr/>
        </p:nvSpPr>
        <p:spPr>
          <a:xfrm>
            <a:off x="6103875" y="2767600"/>
            <a:ext cx="904800" cy="43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Cluster</a:t>
            </a:r>
            <a:endParaRPr/>
          </a:p>
        </p:txBody>
      </p:sp>
      <p:pic>
        <p:nvPicPr>
          <p:cNvPr id="622" name="Google Shape;62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1588" y="3092700"/>
            <a:ext cx="904875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2588" y="1718100"/>
            <a:ext cx="971550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3"/>
          <p:cNvSpPr txBox="1">
            <a:spLocks noGrp="1"/>
          </p:cNvSpPr>
          <p:nvPr>
            <p:ph type="body" idx="1"/>
          </p:nvPr>
        </p:nvSpPr>
        <p:spPr>
          <a:xfrm>
            <a:off x="1905000" y="1325775"/>
            <a:ext cx="6286500" cy="24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ahoma"/>
              <a:buNone/>
            </a:pPr>
            <a:r>
              <a:rPr lang="en-GB">
                <a:solidFill>
                  <a:srgbClr val="B7B7B7"/>
                </a:solidFill>
              </a:rPr>
              <a:t>Introduction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ahoma"/>
              <a:buNone/>
            </a:pPr>
            <a:r>
              <a:rPr lang="en-GB">
                <a:solidFill>
                  <a:srgbClr val="B7B7B7"/>
                </a:solidFill>
              </a:rPr>
              <a:t>Data &amp; Tasks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ahoma"/>
              <a:buNone/>
            </a:pPr>
            <a:r>
              <a:rPr lang="en-GB">
                <a:solidFill>
                  <a:srgbClr val="B7B7B7"/>
                </a:solidFill>
              </a:rPr>
              <a:t>Aggregated Dendrogram (AD)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ahoma"/>
              <a:buNone/>
            </a:pPr>
            <a:r>
              <a:rPr lang="en-GB" b="1">
                <a:solidFill>
                  <a:srgbClr val="1086B9"/>
                </a:solidFill>
              </a:rPr>
              <a:t>ADView</a:t>
            </a:r>
            <a:endParaRPr b="1">
              <a:solidFill>
                <a:srgbClr val="1086B9"/>
              </a:solidFill>
            </a:endParaRPr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86B9"/>
              </a:buClr>
              <a:buSzPts val="1800"/>
              <a:buChar char="●"/>
            </a:pPr>
            <a:r>
              <a:rPr lang="en-GB" sz="1800">
                <a:solidFill>
                  <a:srgbClr val="1086B9"/>
                </a:solidFill>
              </a:rPr>
              <a:t>Demo</a:t>
            </a:r>
            <a:endParaRPr sz="1800"/>
          </a:p>
          <a:p>
            <a:pPr marL="9144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86B9"/>
              </a:buClr>
              <a:buSzPts val="1800"/>
              <a:buChar char="●"/>
            </a:pPr>
            <a:r>
              <a:rPr lang="en-GB" sz="1800"/>
              <a:t>Multi-level structure across views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ahoma"/>
              <a:buNone/>
            </a:pPr>
            <a:r>
              <a:rPr lang="en-GB">
                <a:solidFill>
                  <a:srgbClr val="B7B7B7"/>
                </a:solidFill>
              </a:rPr>
              <a:t>Summary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629" name="Google Shape;629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54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100"/>
              </a:spcAft>
              <a:buNone/>
            </a:pPr>
            <a:endParaRPr dirty="0"/>
          </a:p>
        </p:txBody>
      </p:sp>
      <p:sp>
        <p:nvSpPr>
          <p:cNvPr id="635" name="Google Shape;635;p54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Video demo</a:t>
            </a:r>
            <a:endParaRPr/>
          </a:p>
        </p:txBody>
      </p:sp>
      <p:sp>
        <p:nvSpPr>
          <p:cNvPr id="636" name="Google Shape;636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  <p:pic>
        <p:nvPicPr>
          <p:cNvPr id="2" name="demo.mp4">
            <a:hlinkClick r:id="" action="ppaction://media"/>
            <a:extLst>
              <a:ext uri="{FF2B5EF4-FFF2-40B4-BE49-F238E27FC236}">
                <a16:creationId xmlns:a16="http://schemas.microsoft.com/office/drawing/2014/main" id="{F9099894-0A27-EC4F-9C2E-AE5C8D7296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55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Multi-level structure across views</a:t>
            </a:r>
            <a:endParaRPr/>
          </a:p>
        </p:txBody>
      </p:sp>
      <p:sp>
        <p:nvSpPr>
          <p:cNvPr id="642" name="Google Shape;642;p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  <p:pic>
        <p:nvPicPr>
          <p:cNvPr id="643" name="Google Shape;643;p55"/>
          <p:cNvPicPr preferRelativeResize="0"/>
          <p:nvPr/>
        </p:nvPicPr>
        <p:blipFill rotWithShape="1">
          <a:blip r:embed="rId3">
            <a:alphaModFix/>
          </a:blip>
          <a:srcRect t="119" b="119"/>
          <a:stretch/>
        </p:blipFill>
        <p:spPr>
          <a:xfrm>
            <a:off x="1205507" y="791990"/>
            <a:ext cx="6732988" cy="3847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p56"/>
          <p:cNvPicPr preferRelativeResize="0"/>
          <p:nvPr/>
        </p:nvPicPr>
        <p:blipFill rotWithShape="1">
          <a:blip r:embed="rId3">
            <a:alphaModFix/>
          </a:blip>
          <a:srcRect t="120" b="-120"/>
          <a:stretch/>
        </p:blipFill>
        <p:spPr>
          <a:xfrm>
            <a:off x="1205500" y="792000"/>
            <a:ext cx="6733051" cy="3856652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56"/>
          <p:cNvSpPr/>
          <p:nvPr/>
        </p:nvSpPr>
        <p:spPr>
          <a:xfrm>
            <a:off x="2427100" y="790225"/>
            <a:ext cx="5511600" cy="3873600"/>
          </a:xfrm>
          <a:prstGeom prst="rect">
            <a:avLst/>
          </a:prstGeom>
          <a:solidFill>
            <a:srgbClr val="696868">
              <a:alpha val="88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56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Multi-level structure across views</a:t>
            </a:r>
            <a:endParaRPr/>
          </a:p>
        </p:txBody>
      </p:sp>
      <p:sp>
        <p:nvSpPr>
          <p:cNvPr id="651" name="Google Shape;651;p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  <p:grpSp>
        <p:nvGrpSpPr>
          <p:cNvPr id="652" name="Google Shape;652;p56"/>
          <p:cNvGrpSpPr/>
          <p:nvPr/>
        </p:nvGrpSpPr>
        <p:grpSpPr>
          <a:xfrm>
            <a:off x="1086550" y="1563250"/>
            <a:ext cx="2395575" cy="3100500"/>
            <a:chOff x="1086550" y="1563250"/>
            <a:chExt cx="2395575" cy="3100500"/>
          </a:xfrm>
        </p:grpSpPr>
        <p:sp>
          <p:nvSpPr>
            <p:cNvPr id="653" name="Google Shape;653;p56"/>
            <p:cNvSpPr/>
            <p:nvPr/>
          </p:nvSpPr>
          <p:spPr>
            <a:xfrm>
              <a:off x="1086550" y="1563250"/>
              <a:ext cx="1291200" cy="3100500"/>
            </a:xfrm>
            <a:prstGeom prst="rect">
              <a:avLst/>
            </a:prstGeom>
            <a:noFill/>
            <a:ln w="38100" cap="flat" cmpd="sng">
              <a:solidFill>
                <a:srgbClr val="7A81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6"/>
            <p:cNvSpPr/>
            <p:nvPr/>
          </p:nvSpPr>
          <p:spPr>
            <a:xfrm>
              <a:off x="2190925" y="2467925"/>
              <a:ext cx="1291200" cy="643500"/>
            </a:xfrm>
            <a:prstGeom prst="roundRect">
              <a:avLst>
                <a:gd name="adj" fmla="val 16667"/>
              </a:avLst>
            </a:prstGeom>
            <a:solidFill>
              <a:srgbClr val="7A81FF">
                <a:alpha val="92160"/>
              </a:srgbClr>
            </a:solidFill>
            <a:ln>
              <a:noFill/>
            </a:ln>
          </p:spPr>
          <p:txBody>
            <a:bodyPr spcFirstLastPara="1" wrap="square" lIns="54000" tIns="54000" rIns="54000" bIns="540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FFFFFF"/>
                  </a:solidFill>
                </a:rPr>
                <a:t>Individual tree</a:t>
              </a:r>
              <a:br>
                <a:rPr lang="en-GB" sz="1200">
                  <a:solidFill>
                    <a:srgbClr val="FFFFFF"/>
                  </a:solidFill>
                </a:rPr>
              </a:br>
              <a:r>
                <a:rPr lang="en-GB" sz="1200">
                  <a:solidFill>
                    <a:srgbClr val="FFFFFF"/>
                  </a:solidFill>
                </a:rPr>
                <a:t>subtree</a:t>
              </a:r>
              <a:endParaRPr sz="12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FFFFFF"/>
                  </a:solidFill>
                </a:rPr>
                <a:t>branch and leaf</a:t>
              </a:r>
              <a:endParaRPr sz="1200">
                <a:solidFill>
                  <a:srgbClr val="FFFFFF"/>
                </a:solidFill>
              </a:endParaRPr>
            </a:p>
          </p:txBody>
        </p:sp>
      </p:grpSp>
      <p:grpSp>
        <p:nvGrpSpPr>
          <p:cNvPr id="655" name="Google Shape;655;p56"/>
          <p:cNvGrpSpPr/>
          <p:nvPr/>
        </p:nvGrpSpPr>
        <p:grpSpPr>
          <a:xfrm>
            <a:off x="1086400" y="1020100"/>
            <a:ext cx="1784650" cy="466800"/>
            <a:chOff x="1086400" y="1020100"/>
            <a:chExt cx="1784650" cy="466800"/>
          </a:xfrm>
        </p:grpSpPr>
        <p:sp>
          <p:nvSpPr>
            <p:cNvPr id="656" name="Google Shape;656;p56"/>
            <p:cNvSpPr/>
            <p:nvPr/>
          </p:nvSpPr>
          <p:spPr>
            <a:xfrm>
              <a:off x="1086400" y="1020100"/>
              <a:ext cx="1291200" cy="466800"/>
            </a:xfrm>
            <a:prstGeom prst="rect">
              <a:avLst/>
            </a:prstGeom>
            <a:noFill/>
            <a:ln w="38100" cap="flat" cmpd="sng">
              <a:solidFill>
                <a:srgbClr val="7A81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6"/>
            <p:cNvSpPr/>
            <p:nvPr/>
          </p:nvSpPr>
          <p:spPr>
            <a:xfrm>
              <a:off x="2196950" y="1051150"/>
              <a:ext cx="674100" cy="300900"/>
            </a:xfrm>
            <a:prstGeom prst="roundRect">
              <a:avLst>
                <a:gd name="adj" fmla="val 16667"/>
              </a:avLst>
            </a:prstGeom>
            <a:solidFill>
              <a:srgbClr val="7A81FF">
                <a:alpha val="92160"/>
              </a:srgbClr>
            </a:solidFill>
            <a:ln>
              <a:noFill/>
            </a:ln>
          </p:spPr>
          <p:txBody>
            <a:bodyPr spcFirstLastPara="1" wrap="square" lIns="54000" tIns="54000" rIns="54000" bIns="540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FFFFFF"/>
                  </a:solidFill>
                </a:rPr>
                <a:t>Branch</a:t>
              </a:r>
              <a:endParaRPr sz="12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57"/>
          <p:cNvPicPr preferRelativeResize="0"/>
          <p:nvPr/>
        </p:nvPicPr>
        <p:blipFill rotWithShape="1">
          <a:blip r:embed="rId3">
            <a:alphaModFix/>
          </a:blip>
          <a:srcRect t="119" b="119"/>
          <a:stretch/>
        </p:blipFill>
        <p:spPr>
          <a:xfrm>
            <a:off x="1205507" y="791990"/>
            <a:ext cx="6732988" cy="3847421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57"/>
          <p:cNvSpPr/>
          <p:nvPr/>
        </p:nvSpPr>
        <p:spPr>
          <a:xfrm>
            <a:off x="1205500" y="778900"/>
            <a:ext cx="1245900" cy="3873600"/>
          </a:xfrm>
          <a:prstGeom prst="rect">
            <a:avLst/>
          </a:prstGeom>
          <a:solidFill>
            <a:srgbClr val="696868">
              <a:alpha val="88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57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Interface walkthrough: tree collection main views</a:t>
            </a:r>
            <a:endParaRPr/>
          </a:p>
        </p:txBody>
      </p:sp>
      <p:sp>
        <p:nvSpPr>
          <p:cNvPr id="665" name="Google Shape;665;p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39</a:t>
            </a:fld>
            <a:endParaRPr/>
          </a:p>
        </p:txBody>
      </p:sp>
      <p:grpSp>
        <p:nvGrpSpPr>
          <p:cNvPr id="666" name="Google Shape;666;p57"/>
          <p:cNvGrpSpPr/>
          <p:nvPr/>
        </p:nvGrpSpPr>
        <p:grpSpPr>
          <a:xfrm>
            <a:off x="2490600" y="1086550"/>
            <a:ext cx="4741200" cy="726600"/>
            <a:chOff x="2490600" y="1086550"/>
            <a:chExt cx="4741200" cy="726600"/>
          </a:xfrm>
        </p:grpSpPr>
        <p:sp>
          <p:nvSpPr>
            <p:cNvPr id="667" name="Google Shape;667;p57"/>
            <p:cNvSpPr/>
            <p:nvPr/>
          </p:nvSpPr>
          <p:spPr>
            <a:xfrm>
              <a:off x="2490600" y="1086550"/>
              <a:ext cx="4741200" cy="726600"/>
            </a:xfrm>
            <a:prstGeom prst="rect">
              <a:avLst/>
            </a:prstGeom>
            <a:noFill/>
            <a:ln w="38100" cap="flat" cmpd="sng">
              <a:solidFill>
                <a:srgbClr val="7A81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7"/>
            <p:cNvSpPr/>
            <p:nvPr/>
          </p:nvSpPr>
          <p:spPr>
            <a:xfrm>
              <a:off x="4631500" y="1287175"/>
              <a:ext cx="1172700" cy="393600"/>
            </a:xfrm>
            <a:prstGeom prst="roundRect">
              <a:avLst>
                <a:gd name="adj" fmla="val 16667"/>
              </a:avLst>
            </a:prstGeom>
            <a:solidFill>
              <a:srgbClr val="7A81FF">
                <a:alpha val="92160"/>
              </a:srgbClr>
            </a:solidFill>
            <a:ln>
              <a:noFill/>
            </a:ln>
          </p:spPr>
          <p:txBody>
            <a:bodyPr spcFirstLastPara="1" wrap="square" lIns="54000" tIns="54000" rIns="54000" bIns="540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FFFFFF"/>
                  </a:solidFill>
                </a:rPr>
                <a:t>Tree collection</a:t>
              </a:r>
              <a:endParaRPr sz="12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FFFFFF"/>
                  </a:solidFill>
                </a:rPr>
                <a:t>Subset of trees</a:t>
              </a:r>
              <a:endParaRPr sz="1200">
                <a:solidFill>
                  <a:srgbClr val="FFFFFF"/>
                </a:solidFill>
              </a:endParaRPr>
            </a:p>
          </p:txBody>
        </p:sp>
      </p:grpSp>
      <p:grpSp>
        <p:nvGrpSpPr>
          <p:cNvPr id="669" name="Google Shape;669;p57"/>
          <p:cNvGrpSpPr/>
          <p:nvPr/>
        </p:nvGrpSpPr>
        <p:grpSpPr>
          <a:xfrm>
            <a:off x="2490600" y="1924750"/>
            <a:ext cx="4741200" cy="688800"/>
            <a:chOff x="2490600" y="1924750"/>
            <a:chExt cx="4741200" cy="688800"/>
          </a:xfrm>
        </p:grpSpPr>
        <p:sp>
          <p:nvSpPr>
            <p:cNvPr id="670" name="Google Shape;670;p57"/>
            <p:cNvSpPr/>
            <p:nvPr/>
          </p:nvSpPr>
          <p:spPr>
            <a:xfrm>
              <a:off x="2490600" y="1924750"/>
              <a:ext cx="4741200" cy="688800"/>
            </a:xfrm>
            <a:prstGeom prst="rect">
              <a:avLst/>
            </a:prstGeom>
            <a:noFill/>
            <a:ln w="38100" cap="flat" cmpd="sng">
              <a:solidFill>
                <a:srgbClr val="7A81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7"/>
            <p:cNvSpPr/>
            <p:nvPr/>
          </p:nvSpPr>
          <p:spPr>
            <a:xfrm>
              <a:off x="4631500" y="2081503"/>
              <a:ext cx="1172700" cy="393600"/>
            </a:xfrm>
            <a:prstGeom prst="roundRect">
              <a:avLst>
                <a:gd name="adj" fmla="val 16667"/>
              </a:avLst>
            </a:prstGeom>
            <a:solidFill>
              <a:srgbClr val="7A81FF">
                <a:alpha val="92160"/>
              </a:srgbClr>
            </a:solidFill>
            <a:ln>
              <a:noFill/>
            </a:ln>
          </p:spPr>
          <p:txBody>
            <a:bodyPr spcFirstLastPara="1" wrap="square" lIns="54000" tIns="54000" rIns="54000" bIns="540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FFFFFF"/>
                  </a:solidFill>
                </a:rPr>
                <a:t>Tree collection</a:t>
              </a:r>
              <a:endParaRPr sz="12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FFFFFF"/>
                  </a:solidFill>
                </a:rPr>
                <a:t>Subset of trees</a:t>
              </a:r>
              <a:endParaRPr sz="1200">
                <a:solidFill>
                  <a:srgbClr val="FFFFFF"/>
                </a:solidFill>
              </a:endParaRPr>
            </a:p>
          </p:txBody>
        </p:sp>
      </p:grpSp>
      <p:grpSp>
        <p:nvGrpSpPr>
          <p:cNvPr id="672" name="Google Shape;672;p57"/>
          <p:cNvGrpSpPr/>
          <p:nvPr/>
        </p:nvGrpSpPr>
        <p:grpSpPr>
          <a:xfrm>
            <a:off x="2490600" y="2686750"/>
            <a:ext cx="4741200" cy="1898100"/>
            <a:chOff x="2490600" y="2686750"/>
            <a:chExt cx="4741200" cy="1898100"/>
          </a:xfrm>
        </p:grpSpPr>
        <p:sp>
          <p:nvSpPr>
            <p:cNvPr id="673" name="Google Shape;673;p57"/>
            <p:cNvSpPr/>
            <p:nvPr/>
          </p:nvSpPr>
          <p:spPr>
            <a:xfrm>
              <a:off x="2490600" y="2686750"/>
              <a:ext cx="4741200" cy="1898100"/>
            </a:xfrm>
            <a:prstGeom prst="rect">
              <a:avLst/>
            </a:prstGeom>
            <a:noFill/>
            <a:ln w="38100" cap="flat" cmpd="sng">
              <a:solidFill>
                <a:srgbClr val="7A81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7"/>
            <p:cNvSpPr/>
            <p:nvPr/>
          </p:nvSpPr>
          <p:spPr>
            <a:xfrm>
              <a:off x="4631500" y="2840250"/>
              <a:ext cx="1147800" cy="393600"/>
            </a:xfrm>
            <a:prstGeom prst="roundRect">
              <a:avLst>
                <a:gd name="adj" fmla="val 16667"/>
              </a:avLst>
            </a:prstGeom>
            <a:solidFill>
              <a:srgbClr val="7A81FF">
                <a:alpha val="92160"/>
              </a:srgbClr>
            </a:solidFill>
            <a:ln>
              <a:noFill/>
            </a:ln>
          </p:spPr>
          <p:txBody>
            <a:bodyPr spcFirstLastPara="1" wrap="square" lIns="54000" tIns="54000" rIns="54000" bIns="540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FFFFFF"/>
                  </a:solidFill>
                </a:rPr>
                <a:t>Individual tree</a:t>
              </a:r>
              <a:endParaRPr sz="12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FFFFFF"/>
                  </a:solidFill>
                </a:rPr>
                <a:t>Subtree</a:t>
              </a:r>
              <a:endParaRPr sz="12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2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6B9"/>
              </a:buClr>
              <a:buSzPts val="2800"/>
              <a:buFont typeface="Tahoma"/>
              <a:buNone/>
            </a:pPr>
            <a:r>
              <a:rPr lang="en-GB"/>
              <a:t>Scalability of Existing Tree Comparison Systems</a:t>
            </a:r>
            <a:endParaRPr sz="900"/>
          </a:p>
        </p:txBody>
      </p:sp>
      <p:sp>
        <p:nvSpPr>
          <p:cNvPr id="212" name="Google Shape;212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cxnSp>
        <p:nvCxnSpPr>
          <p:cNvPr id="213" name="Google Shape;213;p22"/>
          <p:cNvCxnSpPr/>
          <p:nvPr/>
        </p:nvCxnSpPr>
        <p:spPr>
          <a:xfrm rot="10800000" flipH="1">
            <a:off x="1518065" y="1453525"/>
            <a:ext cx="1500" cy="2208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4" name="Google Shape;214;p22"/>
          <p:cNvCxnSpPr/>
          <p:nvPr/>
        </p:nvCxnSpPr>
        <p:spPr>
          <a:xfrm>
            <a:off x="1503965" y="3661825"/>
            <a:ext cx="42192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5" name="Google Shape;215;p22"/>
          <p:cNvSpPr txBox="1"/>
          <p:nvPr/>
        </p:nvSpPr>
        <p:spPr>
          <a:xfrm>
            <a:off x="1306390" y="1037175"/>
            <a:ext cx="3436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#Trees: how many trees to compare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" name="Google Shape;226;p23">
            <a:extLst>
              <a:ext uri="{FF2B5EF4-FFF2-40B4-BE49-F238E27FC236}">
                <a16:creationId xmlns:a16="http://schemas.microsoft.com/office/drawing/2014/main" id="{89C8048A-7A35-B946-BDCE-3DC77762AAC3}"/>
              </a:ext>
            </a:extLst>
          </p:cNvPr>
          <p:cNvSpPr txBox="1"/>
          <p:nvPr/>
        </p:nvSpPr>
        <p:spPr>
          <a:xfrm>
            <a:off x="5538315" y="3679885"/>
            <a:ext cx="2599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Tahoma"/>
                <a:ea typeface="Tahoma"/>
                <a:cs typeface="Tahoma"/>
                <a:sym typeface="Tahoma"/>
              </a:rPr>
              <a:t>Level of detail (</a:t>
            </a:r>
            <a:r>
              <a:rPr lang="en-GB" dirty="0" err="1">
                <a:latin typeface="Tahoma"/>
                <a:ea typeface="Tahoma"/>
                <a:cs typeface="Tahoma"/>
                <a:sym typeface="Tahoma"/>
              </a:rPr>
              <a:t>LoD</a:t>
            </a:r>
            <a:r>
              <a:rPr lang="en-GB" dirty="0">
                <a:latin typeface="Tahoma"/>
                <a:ea typeface="Tahoma"/>
                <a:cs typeface="Tahoma"/>
                <a:sym typeface="Tahoma"/>
              </a:rPr>
              <a:t>): </a:t>
            </a:r>
            <a:endParaRPr dirty="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Tahoma"/>
                <a:ea typeface="Tahoma"/>
                <a:cs typeface="Tahoma"/>
                <a:sym typeface="Tahoma"/>
              </a:rPr>
              <a:t>how much details are visible</a:t>
            </a:r>
            <a:endParaRPr dirty="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58"/>
          <p:cNvPicPr preferRelativeResize="0"/>
          <p:nvPr/>
        </p:nvPicPr>
        <p:blipFill rotWithShape="1">
          <a:blip r:embed="rId3">
            <a:alphaModFix/>
          </a:blip>
          <a:srcRect t="119" b="119"/>
          <a:stretch/>
        </p:blipFill>
        <p:spPr>
          <a:xfrm>
            <a:off x="1205507" y="791990"/>
            <a:ext cx="6732988" cy="3847421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58"/>
          <p:cNvSpPr/>
          <p:nvPr/>
        </p:nvSpPr>
        <p:spPr>
          <a:xfrm>
            <a:off x="1205500" y="778900"/>
            <a:ext cx="5970000" cy="3873600"/>
          </a:xfrm>
          <a:prstGeom prst="rect">
            <a:avLst/>
          </a:prstGeom>
          <a:solidFill>
            <a:srgbClr val="696868">
              <a:alpha val="88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58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Interface walkthrough: tree collection aux. views</a:t>
            </a:r>
            <a:endParaRPr/>
          </a:p>
        </p:txBody>
      </p:sp>
      <p:sp>
        <p:nvSpPr>
          <p:cNvPr id="682" name="Google Shape;682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  <p:grpSp>
        <p:nvGrpSpPr>
          <p:cNvPr id="683" name="Google Shape;683;p58"/>
          <p:cNvGrpSpPr/>
          <p:nvPr/>
        </p:nvGrpSpPr>
        <p:grpSpPr>
          <a:xfrm>
            <a:off x="6145225" y="1128900"/>
            <a:ext cx="1848400" cy="931500"/>
            <a:chOff x="6145225" y="1128900"/>
            <a:chExt cx="1848400" cy="931500"/>
          </a:xfrm>
        </p:grpSpPr>
        <p:sp>
          <p:nvSpPr>
            <p:cNvPr id="684" name="Google Shape;684;p58"/>
            <p:cNvSpPr/>
            <p:nvPr/>
          </p:nvSpPr>
          <p:spPr>
            <a:xfrm>
              <a:off x="7217825" y="1128900"/>
              <a:ext cx="775800" cy="931500"/>
            </a:xfrm>
            <a:prstGeom prst="rect">
              <a:avLst/>
            </a:prstGeom>
            <a:noFill/>
            <a:ln w="38100" cap="flat" cmpd="sng">
              <a:solidFill>
                <a:srgbClr val="7A81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8"/>
            <p:cNvSpPr/>
            <p:nvPr/>
          </p:nvSpPr>
          <p:spPr>
            <a:xfrm>
              <a:off x="6145225" y="1428375"/>
              <a:ext cx="1114800" cy="286500"/>
            </a:xfrm>
            <a:prstGeom prst="roundRect">
              <a:avLst>
                <a:gd name="adj" fmla="val 16667"/>
              </a:avLst>
            </a:prstGeom>
            <a:solidFill>
              <a:srgbClr val="7A81FF">
                <a:alpha val="92160"/>
              </a:srgbClr>
            </a:solidFill>
            <a:ln>
              <a:noFill/>
            </a:ln>
          </p:spPr>
          <p:txBody>
            <a:bodyPr spcFirstLastPara="1" wrap="square" lIns="54000" tIns="54000" rIns="54000" bIns="540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FFFFFF"/>
                  </a:solidFill>
                </a:rPr>
                <a:t>Individual tree</a:t>
              </a:r>
              <a:endParaRPr sz="1200">
                <a:solidFill>
                  <a:srgbClr val="FFFFFF"/>
                </a:solidFill>
              </a:endParaRPr>
            </a:p>
          </p:txBody>
        </p:sp>
      </p:grpSp>
      <p:grpSp>
        <p:nvGrpSpPr>
          <p:cNvPr id="686" name="Google Shape;686;p58"/>
          <p:cNvGrpSpPr/>
          <p:nvPr/>
        </p:nvGrpSpPr>
        <p:grpSpPr>
          <a:xfrm>
            <a:off x="6081900" y="2147575"/>
            <a:ext cx="1911725" cy="931500"/>
            <a:chOff x="6081900" y="2147575"/>
            <a:chExt cx="1911725" cy="931500"/>
          </a:xfrm>
        </p:grpSpPr>
        <p:sp>
          <p:nvSpPr>
            <p:cNvPr id="687" name="Google Shape;687;p58"/>
            <p:cNvSpPr/>
            <p:nvPr/>
          </p:nvSpPr>
          <p:spPr>
            <a:xfrm>
              <a:off x="7217825" y="2147575"/>
              <a:ext cx="775800" cy="931500"/>
            </a:xfrm>
            <a:prstGeom prst="rect">
              <a:avLst/>
            </a:prstGeom>
            <a:noFill/>
            <a:ln w="38100" cap="flat" cmpd="sng">
              <a:solidFill>
                <a:srgbClr val="7A81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8"/>
            <p:cNvSpPr/>
            <p:nvPr/>
          </p:nvSpPr>
          <p:spPr>
            <a:xfrm>
              <a:off x="6081900" y="2470075"/>
              <a:ext cx="1178100" cy="286500"/>
            </a:xfrm>
            <a:prstGeom prst="roundRect">
              <a:avLst>
                <a:gd name="adj" fmla="val 16667"/>
              </a:avLst>
            </a:prstGeom>
            <a:solidFill>
              <a:srgbClr val="7A81FF">
                <a:alpha val="92160"/>
              </a:srgbClr>
            </a:solidFill>
            <a:ln>
              <a:noFill/>
            </a:ln>
          </p:spPr>
          <p:txBody>
            <a:bodyPr spcFirstLastPara="1" wrap="square" lIns="54000" tIns="54000" rIns="54000" bIns="540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FFFFFF"/>
                  </a:solidFill>
                </a:rPr>
                <a:t>Tree collection</a:t>
              </a:r>
              <a:endParaRPr sz="1200">
                <a:solidFill>
                  <a:srgbClr val="FFFFFF"/>
                </a:solidFill>
              </a:endParaRPr>
            </a:p>
          </p:txBody>
        </p:sp>
      </p:grpSp>
      <p:grpSp>
        <p:nvGrpSpPr>
          <p:cNvPr id="689" name="Google Shape;689;p58"/>
          <p:cNvGrpSpPr/>
          <p:nvPr/>
        </p:nvGrpSpPr>
        <p:grpSpPr>
          <a:xfrm>
            <a:off x="6626825" y="3166250"/>
            <a:ext cx="1366800" cy="1335300"/>
            <a:chOff x="6626825" y="3166250"/>
            <a:chExt cx="1366800" cy="1335300"/>
          </a:xfrm>
        </p:grpSpPr>
        <p:sp>
          <p:nvSpPr>
            <p:cNvPr id="690" name="Google Shape;690;p58"/>
            <p:cNvSpPr/>
            <p:nvPr/>
          </p:nvSpPr>
          <p:spPr>
            <a:xfrm>
              <a:off x="7217825" y="3166250"/>
              <a:ext cx="775800" cy="1335300"/>
            </a:xfrm>
            <a:prstGeom prst="rect">
              <a:avLst/>
            </a:prstGeom>
            <a:noFill/>
            <a:ln w="38100" cap="flat" cmpd="sng">
              <a:solidFill>
                <a:srgbClr val="7A81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8"/>
            <p:cNvSpPr/>
            <p:nvPr/>
          </p:nvSpPr>
          <p:spPr>
            <a:xfrm>
              <a:off x="6626825" y="3679425"/>
              <a:ext cx="633000" cy="289800"/>
            </a:xfrm>
            <a:prstGeom prst="roundRect">
              <a:avLst>
                <a:gd name="adj" fmla="val 16667"/>
              </a:avLst>
            </a:prstGeom>
            <a:solidFill>
              <a:srgbClr val="7A81FF">
                <a:alpha val="92160"/>
              </a:srgbClr>
            </a:solidFill>
            <a:ln>
              <a:noFill/>
            </a:ln>
          </p:spPr>
          <p:txBody>
            <a:bodyPr spcFirstLastPara="1" wrap="square" lIns="54000" tIns="54000" rIns="54000" bIns="540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FFFFFF"/>
                  </a:solidFill>
                </a:rPr>
                <a:t>branch</a:t>
              </a:r>
              <a:endParaRPr sz="12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0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Work closely with a biology PhD student (second author)</a:t>
            </a:r>
            <a:endParaRPr dirty="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Demos, interviews and discussions</a:t>
            </a:r>
            <a:endParaRPr dirty="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10 biologists at different times throughout project</a:t>
            </a:r>
            <a:endParaRPr dirty="0"/>
          </a:p>
        </p:txBody>
      </p:sp>
      <p:sp>
        <p:nvSpPr>
          <p:cNvPr id="703" name="Google Shape;703;p60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Validation with many biologists</a:t>
            </a:r>
            <a:endParaRPr/>
          </a:p>
        </p:txBody>
      </p:sp>
      <p:sp>
        <p:nvSpPr>
          <p:cNvPr id="704" name="Google Shape;704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0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Work closely with a biology PhD student (second author)</a:t>
            </a:r>
            <a:endParaRPr dirty="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Demos, interviews and discussions</a:t>
            </a:r>
            <a:endParaRPr dirty="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10 biologists at different times throughout project</a:t>
            </a:r>
            <a:endParaRPr dirty="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User study sessions</a:t>
            </a:r>
            <a:endParaRPr dirty="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5 biologists</a:t>
            </a:r>
            <a:endParaRPr dirty="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Using their own datasets</a:t>
            </a: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endParaRPr dirty="0"/>
          </a:p>
        </p:txBody>
      </p:sp>
      <p:sp>
        <p:nvSpPr>
          <p:cNvPr id="703" name="Google Shape;703;p60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Validation with many biologists</a:t>
            </a:r>
            <a:endParaRPr/>
          </a:p>
        </p:txBody>
      </p:sp>
      <p:sp>
        <p:nvSpPr>
          <p:cNvPr id="704" name="Google Shape;704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  <p:pic>
        <p:nvPicPr>
          <p:cNvPr id="705" name="Google Shape;70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675" y="3663000"/>
            <a:ext cx="2539564" cy="1328226"/>
          </a:xfrm>
          <a:prstGeom prst="rect">
            <a:avLst/>
          </a:prstGeom>
          <a:noFill/>
          <a:ln>
            <a:noFill/>
          </a:ln>
          <a:effectLst>
            <a:outerShdw blurRad="100013" dist="571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06" name="Google Shape;70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9950" y="3663000"/>
            <a:ext cx="3535274" cy="1328224"/>
          </a:xfrm>
          <a:prstGeom prst="rect">
            <a:avLst/>
          </a:prstGeom>
          <a:noFill/>
          <a:ln>
            <a:noFill/>
          </a:ln>
          <a:effectLst>
            <a:outerShdw blurRad="128588" dist="476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07" name="Google Shape;707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9675" y="2064642"/>
            <a:ext cx="2056498" cy="2926581"/>
          </a:xfrm>
          <a:prstGeom prst="rect">
            <a:avLst/>
          </a:prstGeom>
          <a:noFill/>
          <a:ln>
            <a:noFill/>
          </a:ln>
          <a:effectLst>
            <a:outerShdw blurRad="142875" dist="3810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04166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0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Work closely with a biology PhD student (second author)</a:t>
            </a:r>
            <a:endParaRPr dirty="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Demos, interviews and discussions</a:t>
            </a:r>
            <a:endParaRPr dirty="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10 biologists at different times throughout project</a:t>
            </a:r>
            <a:endParaRPr dirty="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User study sessions</a:t>
            </a:r>
            <a:endParaRPr dirty="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5 biologists</a:t>
            </a:r>
            <a:endParaRPr dirty="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Using their own datasets</a:t>
            </a:r>
            <a:endParaRPr dirty="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Biologists confirmed</a:t>
            </a:r>
            <a:endParaRPr dirty="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Validity of data and task abstractions</a:t>
            </a:r>
            <a:endParaRPr dirty="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Utility of ADView</a:t>
            </a:r>
            <a:endParaRPr dirty="0"/>
          </a:p>
        </p:txBody>
      </p:sp>
      <p:sp>
        <p:nvSpPr>
          <p:cNvPr id="703" name="Google Shape;703;p60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Validation with many biologists</a:t>
            </a:r>
            <a:endParaRPr/>
          </a:p>
        </p:txBody>
      </p:sp>
      <p:sp>
        <p:nvSpPr>
          <p:cNvPr id="704" name="Google Shape;704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43</a:t>
            </a:fld>
            <a:endParaRPr/>
          </a:p>
        </p:txBody>
      </p:sp>
      <p:pic>
        <p:nvPicPr>
          <p:cNvPr id="705" name="Google Shape;70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675" y="3663000"/>
            <a:ext cx="2539564" cy="1328226"/>
          </a:xfrm>
          <a:prstGeom prst="rect">
            <a:avLst/>
          </a:prstGeom>
          <a:noFill/>
          <a:ln>
            <a:noFill/>
          </a:ln>
          <a:effectLst>
            <a:outerShdw blurRad="100013" dist="571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06" name="Google Shape;70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9950" y="3663000"/>
            <a:ext cx="3535274" cy="1328224"/>
          </a:xfrm>
          <a:prstGeom prst="rect">
            <a:avLst/>
          </a:prstGeom>
          <a:noFill/>
          <a:ln>
            <a:noFill/>
          </a:ln>
          <a:effectLst>
            <a:outerShdw blurRad="128588" dist="476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07" name="Google Shape;707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9675" y="2064642"/>
            <a:ext cx="2056498" cy="2926581"/>
          </a:xfrm>
          <a:prstGeom prst="rect">
            <a:avLst/>
          </a:prstGeom>
          <a:noFill/>
          <a:ln>
            <a:noFill/>
          </a:ln>
          <a:effectLst>
            <a:outerShdw blurRad="142875" dist="3810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33577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61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Data and task abstraction</a:t>
            </a:r>
            <a:r>
              <a:rPr lang="en-US" altLang="zh-Hans" dirty="0"/>
              <a:t>s</a:t>
            </a:r>
            <a:r>
              <a:rPr lang="en-GB" dirty="0"/>
              <a:t> for comparing many phylogenetic trees</a:t>
            </a:r>
            <a:endParaRPr b="1" dirty="0"/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100"/>
              </a:spcAft>
              <a:buNone/>
            </a:pPr>
            <a:endParaRPr dirty="0"/>
          </a:p>
        </p:txBody>
      </p:sp>
      <p:sp>
        <p:nvSpPr>
          <p:cNvPr id="713" name="Google Shape;713;p61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</a:t>
            </a:r>
            <a:endParaRPr/>
          </a:p>
        </p:txBody>
      </p:sp>
      <p:sp>
        <p:nvSpPr>
          <p:cNvPr id="714" name="Google Shape;714;p6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44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62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Data and task abstractions for comparing many phylogenetic trees</a:t>
            </a:r>
            <a:endParaRPr dirty="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Aggregated dendrogram (AD)</a:t>
            </a:r>
            <a:endParaRPr dirty="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Compress a full dendrogram to a compact glyph</a:t>
            </a:r>
            <a:endParaRPr b="1" dirty="0"/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100"/>
              </a:spcAft>
              <a:buNone/>
            </a:pPr>
            <a:endParaRPr dirty="0"/>
          </a:p>
        </p:txBody>
      </p:sp>
      <p:sp>
        <p:nvSpPr>
          <p:cNvPr id="720" name="Google Shape;720;p62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</a:t>
            </a:r>
            <a:endParaRPr/>
          </a:p>
        </p:txBody>
      </p:sp>
      <p:sp>
        <p:nvSpPr>
          <p:cNvPr id="721" name="Google Shape;721;p6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63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Data and task abstractions for comparing many phylogenetic trees</a:t>
            </a:r>
            <a:endParaRPr dirty="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Aggregated dendrogram (AD)</a:t>
            </a:r>
            <a:endParaRPr dirty="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Compress a full dendrogram to a compact glyph</a:t>
            </a:r>
            <a:endParaRPr dirty="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ADView</a:t>
            </a:r>
            <a:endParaRPr dirty="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Compare </a:t>
            </a:r>
            <a:r>
              <a:rPr lang="en-GB" b="1" dirty="0"/>
              <a:t>hundreds </a:t>
            </a:r>
            <a:r>
              <a:rPr lang="en-GB" dirty="0"/>
              <a:t>of trees </a:t>
            </a:r>
            <a:br>
              <a:rPr lang="en-GB" dirty="0"/>
            </a:br>
            <a:r>
              <a:rPr lang="en-GB" dirty="0"/>
              <a:t>at </a:t>
            </a:r>
            <a:r>
              <a:rPr lang="en-GB" b="1" dirty="0"/>
              <a:t>multiple scales</a:t>
            </a:r>
            <a:endParaRPr b="1" dirty="0"/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100"/>
              </a:spcAft>
              <a:buNone/>
            </a:pPr>
            <a:endParaRPr dirty="0"/>
          </a:p>
        </p:txBody>
      </p:sp>
      <p:sp>
        <p:nvSpPr>
          <p:cNvPr id="727" name="Google Shape;727;p63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</a:t>
            </a:r>
            <a:endParaRPr/>
          </a:p>
        </p:txBody>
      </p:sp>
      <p:sp>
        <p:nvSpPr>
          <p:cNvPr id="728" name="Google Shape;728;p6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46</a:t>
            </a:fld>
            <a:endParaRPr/>
          </a:p>
        </p:txBody>
      </p:sp>
      <p:pic>
        <p:nvPicPr>
          <p:cNvPr id="729" name="Google Shape;72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7350" y="2109825"/>
            <a:ext cx="4126427" cy="2155750"/>
          </a:xfrm>
          <a:prstGeom prst="rect">
            <a:avLst/>
          </a:prstGeom>
          <a:noFill/>
          <a:ln>
            <a:noFill/>
          </a:ln>
          <a:effectLst>
            <a:outerShdw blurRad="100013" dist="571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64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Data and task abstractions for comparing many phylogenetic trees</a:t>
            </a:r>
            <a:endParaRPr dirty="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Aggregated dendrogram (AD)</a:t>
            </a:r>
            <a:endParaRPr dirty="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Compress a full dendrogram to a compact glyph</a:t>
            </a:r>
            <a:endParaRPr dirty="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ADView</a:t>
            </a:r>
            <a:endParaRPr dirty="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dirty="0"/>
              <a:t>Compare </a:t>
            </a:r>
            <a:r>
              <a:rPr lang="en-GB" b="1" dirty="0"/>
              <a:t>hundreds </a:t>
            </a:r>
            <a:r>
              <a:rPr lang="en-GB" dirty="0"/>
              <a:t>of trees </a:t>
            </a:r>
            <a:br>
              <a:rPr lang="en-GB" dirty="0"/>
            </a:br>
            <a:r>
              <a:rPr lang="en-GB" dirty="0"/>
              <a:t>at </a:t>
            </a:r>
            <a:r>
              <a:rPr lang="en-GB" b="1" dirty="0"/>
              <a:t>multiple scales</a:t>
            </a:r>
            <a:endParaRPr b="1" dirty="0"/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dirty="0"/>
              <a:t>Future work</a:t>
            </a:r>
            <a:endParaRPr dirty="0"/>
          </a:p>
          <a:p>
            <a:pPr marL="457200" lvl="0" indent="-3238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Thousands at multi-scale</a:t>
            </a:r>
            <a:endParaRPr dirty="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Generalize to other domains</a:t>
            </a:r>
            <a:endParaRPr dirty="0"/>
          </a:p>
        </p:txBody>
      </p:sp>
      <p:sp>
        <p:nvSpPr>
          <p:cNvPr id="735" name="Google Shape;735;p64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</a:t>
            </a:r>
            <a:endParaRPr/>
          </a:p>
        </p:txBody>
      </p:sp>
      <p:sp>
        <p:nvSpPr>
          <p:cNvPr id="736" name="Google Shape;736;p6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47</a:t>
            </a:fld>
            <a:endParaRPr/>
          </a:p>
        </p:txBody>
      </p:sp>
      <p:pic>
        <p:nvPicPr>
          <p:cNvPr id="737" name="Google Shape;73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7350" y="2109825"/>
            <a:ext cx="4126427" cy="2155750"/>
          </a:xfrm>
          <a:prstGeom prst="rect">
            <a:avLst/>
          </a:prstGeom>
          <a:noFill/>
          <a:ln>
            <a:noFill/>
          </a:ln>
          <a:effectLst>
            <a:outerShdw blurRad="100013" dist="571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65"/>
          <p:cNvSpPr txBox="1">
            <a:spLocks noGrp="1"/>
          </p:cNvSpPr>
          <p:nvPr>
            <p:ph type="body" idx="1"/>
          </p:nvPr>
        </p:nvSpPr>
        <p:spPr>
          <a:xfrm>
            <a:off x="384021" y="1466525"/>
            <a:ext cx="8096100" cy="2953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13335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</a:pPr>
            <a:r>
              <a:rPr lang="en-GB" sz="1600" dirty="0"/>
              <a:t>Project page: </a:t>
            </a:r>
            <a:br>
              <a:rPr lang="en-GB" sz="1600" dirty="0"/>
            </a:br>
            <a:r>
              <a:rPr lang="en-GB" sz="1200" u="sng" dirty="0">
                <a:solidFill>
                  <a:srgbClr val="3196BD"/>
                </a:solidFill>
                <a:hlinkClick r:id="rId3"/>
              </a:rPr>
              <a:t>http://www.cs.ubc.ca/labs/imager/tr/2019/adview/</a:t>
            </a:r>
            <a:endParaRPr sz="1200" dirty="0">
              <a:solidFill>
                <a:srgbClr val="3196BD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  <a:buChar char="○"/>
            </a:pPr>
            <a:r>
              <a:rPr lang="en-GB" sz="1600" dirty="0"/>
              <a:t>Paper, supplemental materials, videos, talk slides</a:t>
            </a:r>
            <a:endParaRPr sz="1600" dirty="0"/>
          </a:p>
          <a:p>
            <a:pPr lvl="1" indent="-311150">
              <a:lnSpc>
                <a:spcPct val="115000"/>
              </a:lnSpc>
              <a:spcBef>
                <a:spcPts val="0"/>
              </a:spcBef>
              <a:buSzPts val="1300"/>
              <a:buChar char="■"/>
            </a:pPr>
            <a:r>
              <a:rPr lang="en-GB" sz="1200" dirty="0"/>
              <a:t>Biology use cases with real-world data</a:t>
            </a:r>
          </a:p>
          <a:p>
            <a:pPr marL="146050" indent="0">
              <a:lnSpc>
                <a:spcPct val="115000"/>
              </a:lnSpc>
              <a:spcBef>
                <a:spcPts val="0"/>
              </a:spcBef>
              <a:buSzPts val="1300"/>
              <a:buNone/>
            </a:pPr>
            <a:endParaRPr lang="en-GB" sz="1600" dirty="0"/>
          </a:p>
          <a:p>
            <a:pPr marL="146050" indent="0">
              <a:lnSpc>
                <a:spcPct val="115000"/>
              </a:lnSpc>
              <a:spcBef>
                <a:spcPts val="0"/>
              </a:spcBef>
              <a:buSzPts val="1300"/>
              <a:buNone/>
            </a:pPr>
            <a:r>
              <a:rPr lang="en-GB" sz="1600" dirty="0"/>
              <a:t>Open-source code: </a:t>
            </a:r>
            <a:br>
              <a:rPr lang="en-GB" sz="1600" dirty="0"/>
            </a:br>
            <a:r>
              <a:rPr lang="en-GB" sz="1600" u="sng" dirty="0">
                <a:solidFill>
                  <a:srgbClr val="3196BD"/>
                </a:solidFill>
                <a:hlinkClick r:id="rId4"/>
              </a:rPr>
              <a:t>https://github.com/zipengliu/adview</a:t>
            </a:r>
            <a:r>
              <a:rPr lang="en-GB" sz="1600" dirty="0"/>
              <a:t> </a:t>
            </a:r>
            <a:br>
              <a:rPr lang="en-GB" sz="1600" dirty="0"/>
            </a:br>
            <a:endParaRPr lang="en-CA" sz="1600" dirty="0"/>
          </a:p>
          <a:p>
            <a:pPr marL="1333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CA" sz="1600" dirty="0"/>
              <a:t>Live demo:</a:t>
            </a:r>
            <a:r>
              <a:rPr lang="en-CA" sz="1600" dirty="0">
                <a:solidFill>
                  <a:srgbClr val="3196BD"/>
                </a:solidFill>
              </a:rPr>
              <a:t> </a:t>
            </a:r>
            <a:br>
              <a:rPr lang="en-CA" sz="1600" dirty="0">
                <a:solidFill>
                  <a:srgbClr val="3196BD"/>
                </a:solidFill>
              </a:rPr>
            </a:br>
            <a:r>
              <a:rPr lang="en-CA" sz="1200" u="sng" dirty="0">
                <a:solidFill>
                  <a:srgbClr val="3196BD"/>
                </a:solidFill>
                <a:hlinkClick r:id="rId5"/>
              </a:rPr>
              <a:t>http://visphy.cs.ubc.ca</a:t>
            </a:r>
            <a:r>
              <a:rPr lang="en-CA" sz="1200" dirty="0"/>
              <a:t> </a:t>
            </a:r>
          </a:p>
        </p:txBody>
      </p:sp>
      <p:sp>
        <p:nvSpPr>
          <p:cNvPr id="743" name="Google Shape;743;p65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8439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Aggregated </a:t>
            </a:r>
            <a:r>
              <a:rPr lang="en-GB" sz="2400" dirty="0" err="1"/>
              <a:t>Dendrograms</a:t>
            </a:r>
            <a:r>
              <a:rPr lang="en-GB" sz="2400" dirty="0"/>
              <a:t> for Visual Comparison </a:t>
            </a:r>
            <a:br>
              <a:rPr lang="en-GB" sz="2400" dirty="0"/>
            </a:br>
            <a:r>
              <a:rPr lang="en-GB" sz="2400" dirty="0"/>
              <a:t>Between Many Phylogenetic Trees</a:t>
            </a:r>
            <a:endParaRPr sz="2400" dirty="0"/>
          </a:p>
        </p:txBody>
      </p:sp>
      <p:sp>
        <p:nvSpPr>
          <p:cNvPr id="744" name="Google Shape;744;p6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48</a:t>
            </a:fld>
            <a:endParaRPr/>
          </a:p>
        </p:txBody>
      </p:sp>
      <p:pic>
        <p:nvPicPr>
          <p:cNvPr id="745" name="Google Shape;745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0203" y="2398807"/>
            <a:ext cx="4396448" cy="2232773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65"/>
          <p:cNvSpPr txBox="1"/>
          <p:nvPr/>
        </p:nvSpPr>
        <p:spPr>
          <a:xfrm>
            <a:off x="491325" y="1034950"/>
            <a:ext cx="80523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Tahoma"/>
                <a:ea typeface="Tahoma"/>
                <a:cs typeface="Tahoma"/>
                <a:sym typeface="Tahoma"/>
              </a:rPr>
              <a:t>Zipeng Liu (</a:t>
            </a:r>
            <a:r>
              <a:rPr lang="en-GB" sz="12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ahoma"/>
                <a:ea typeface="Tahoma"/>
                <a:cs typeface="Tahoma"/>
                <a:sym typeface="Tahoma"/>
                <a:hlinkClick r:id="rId7"/>
              </a:rPr>
              <a:t>zipeng@cs.ubc.ca</a:t>
            </a:r>
            <a:r>
              <a:rPr lang="en-GB" sz="1200" dirty="0">
                <a:latin typeface="Tahoma"/>
                <a:ea typeface="Tahoma"/>
                <a:cs typeface="Tahoma"/>
                <a:sym typeface="Tahoma"/>
              </a:rPr>
              <a:t>),  </a:t>
            </a:r>
            <a:r>
              <a:rPr lang="en-GB" sz="1200" dirty="0" err="1">
                <a:latin typeface="Tahoma"/>
                <a:ea typeface="Tahoma"/>
                <a:cs typeface="Tahoma"/>
                <a:sym typeface="Tahoma"/>
              </a:rPr>
              <a:t>Shing</a:t>
            </a:r>
            <a:r>
              <a:rPr lang="en-GB" sz="1200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GB" sz="1200" dirty="0" err="1">
                <a:latin typeface="Tahoma"/>
                <a:ea typeface="Tahoma"/>
                <a:cs typeface="Tahoma"/>
                <a:sym typeface="Tahoma"/>
              </a:rPr>
              <a:t>Hei</a:t>
            </a:r>
            <a:r>
              <a:rPr lang="en-GB" sz="1200" dirty="0">
                <a:latin typeface="Tahoma"/>
                <a:ea typeface="Tahoma"/>
                <a:cs typeface="Tahoma"/>
                <a:sym typeface="Tahoma"/>
              </a:rPr>
              <a:t> Zhan (</a:t>
            </a:r>
            <a:r>
              <a:rPr lang="en-GB" sz="1200" dirty="0">
                <a:solidFill>
                  <a:srgbClr val="3196BD"/>
                </a:solidFill>
                <a:latin typeface="Tahoma"/>
                <a:ea typeface="Tahoma"/>
                <a:cs typeface="Tahoma"/>
                <a:sym typeface="Tahoma"/>
                <a:hlinkClick r:id="rId8"/>
              </a:rPr>
              <a:t>shing.zhan@gmail.com</a:t>
            </a:r>
            <a:r>
              <a:rPr lang="en-GB" sz="1200" dirty="0">
                <a:latin typeface="Tahoma"/>
                <a:ea typeface="Tahoma"/>
                <a:cs typeface="Tahoma"/>
                <a:sym typeface="Tahoma"/>
              </a:rPr>
              <a:t>),  Tamara Munzner (    </a:t>
            </a:r>
            <a:r>
              <a:rPr lang="en-GB" sz="1200" dirty="0">
                <a:solidFill>
                  <a:srgbClr val="3196BD"/>
                </a:solidFill>
                <a:latin typeface="Tahoma"/>
                <a:ea typeface="Tahoma"/>
                <a:cs typeface="Tahoma"/>
                <a:sym typeface="Tahoma"/>
              </a:rPr>
              <a:t>@</a:t>
            </a:r>
            <a:r>
              <a:rPr lang="en-GB" sz="1200" dirty="0" err="1">
                <a:solidFill>
                  <a:srgbClr val="3196BD"/>
                </a:solidFill>
                <a:latin typeface="Tahoma"/>
                <a:ea typeface="Tahoma"/>
                <a:cs typeface="Tahoma"/>
                <a:sym typeface="Tahoma"/>
              </a:rPr>
              <a:t>tamaramunzner</a:t>
            </a:r>
            <a:r>
              <a:rPr lang="en-GB" sz="1200" dirty="0">
                <a:latin typeface="Tahoma"/>
                <a:ea typeface="Tahoma"/>
                <a:cs typeface="Tahoma"/>
                <a:sym typeface="Tahoma"/>
              </a:rPr>
              <a:t>) </a:t>
            </a:r>
            <a:endParaRPr sz="1200" dirty="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47" name="Google Shape;747;p65"/>
          <p:cNvPicPr preferRelativeResize="0"/>
          <p:nvPr/>
        </p:nvPicPr>
        <p:blipFill rotWithShape="1">
          <a:blip r:embed="rId9">
            <a:alphaModFix/>
          </a:blip>
          <a:srcRect l="24572" t="20347" r="22125" b="15344"/>
          <a:stretch/>
        </p:blipFill>
        <p:spPr>
          <a:xfrm>
            <a:off x="6925064" y="1156777"/>
            <a:ext cx="180899" cy="1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9;p19">
            <a:extLst>
              <a:ext uri="{FF2B5EF4-FFF2-40B4-BE49-F238E27FC236}">
                <a16:creationId xmlns:a16="http://schemas.microsoft.com/office/drawing/2014/main" id="{AFE4F757-37BB-4547-9075-CF88527586A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81623" y="4749851"/>
            <a:ext cx="238352" cy="33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0;p19">
            <a:extLst>
              <a:ext uri="{FF2B5EF4-FFF2-40B4-BE49-F238E27FC236}">
                <a16:creationId xmlns:a16="http://schemas.microsoft.com/office/drawing/2014/main" id="{4DFB04BC-5AA0-0843-9F2E-4B5FD8968B8B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12493" y="4749851"/>
            <a:ext cx="1043107" cy="268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66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100"/>
              </a:spcAft>
              <a:buNone/>
            </a:pPr>
            <a:endParaRPr/>
          </a:p>
        </p:txBody>
      </p:sp>
      <p:sp>
        <p:nvSpPr>
          <p:cNvPr id="753" name="Google Shape;753;p66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6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3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6B9"/>
              </a:buClr>
              <a:buSzPts val="2800"/>
              <a:buFont typeface="Tahoma"/>
              <a:buNone/>
            </a:pPr>
            <a:r>
              <a:rPr lang="en-GB"/>
              <a:t>Scalability of Existing Tree Comparison Systems</a:t>
            </a:r>
            <a:endParaRPr sz="900"/>
          </a:p>
        </p:txBody>
      </p:sp>
      <p:sp>
        <p:nvSpPr>
          <p:cNvPr id="222" name="Google Shape;222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cxnSp>
        <p:nvCxnSpPr>
          <p:cNvPr id="223" name="Google Shape;223;p23"/>
          <p:cNvCxnSpPr/>
          <p:nvPr/>
        </p:nvCxnSpPr>
        <p:spPr>
          <a:xfrm rot="10800000" flipH="1">
            <a:off x="1518065" y="1453525"/>
            <a:ext cx="1500" cy="2208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4" name="Google Shape;224;p23"/>
          <p:cNvCxnSpPr/>
          <p:nvPr/>
        </p:nvCxnSpPr>
        <p:spPr>
          <a:xfrm>
            <a:off x="1503965" y="3661825"/>
            <a:ext cx="42192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5" name="Google Shape;225;p23"/>
          <p:cNvSpPr txBox="1"/>
          <p:nvPr/>
        </p:nvSpPr>
        <p:spPr>
          <a:xfrm>
            <a:off x="1306390" y="1037175"/>
            <a:ext cx="3436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#Trees: how many trees to compare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6" name="Google Shape;226;p23"/>
          <p:cNvSpPr txBox="1"/>
          <p:nvPr/>
        </p:nvSpPr>
        <p:spPr>
          <a:xfrm>
            <a:off x="5538315" y="3679885"/>
            <a:ext cx="2599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Tahoma"/>
                <a:ea typeface="Tahoma"/>
                <a:cs typeface="Tahoma"/>
                <a:sym typeface="Tahoma"/>
              </a:rPr>
              <a:t>Level of detail (</a:t>
            </a:r>
            <a:r>
              <a:rPr lang="en-GB" dirty="0" err="1">
                <a:latin typeface="Tahoma"/>
                <a:ea typeface="Tahoma"/>
                <a:cs typeface="Tahoma"/>
                <a:sym typeface="Tahoma"/>
              </a:rPr>
              <a:t>LoD</a:t>
            </a:r>
            <a:r>
              <a:rPr lang="en-GB" dirty="0">
                <a:latin typeface="Tahoma"/>
                <a:ea typeface="Tahoma"/>
                <a:cs typeface="Tahoma"/>
                <a:sym typeface="Tahoma"/>
              </a:rPr>
              <a:t>): </a:t>
            </a:r>
            <a:endParaRPr dirty="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Tahoma"/>
                <a:ea typeface="Tahoma"/>
                <a:cs typeface="Tahoma"/>
                <a:sym typeface="Tahoma"/>
              </a:rPr>
              <a:t>how much details are visible</a:t>
            </a:r>
            <a:endParaRPr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7" name="Google Shape;227;p23"/>
          <p:cNvSpPr txBox="1"/>
          <p:nvPr/>
        </p:nvSpPr>
        <p:spPr>
          <a:xfrm>
            <a:off x="585365" y="3228625"/>
            <a:ext cx="934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Tahoma"/>
                <a:ea typeface="Tahoma"/>
                <a:cs typeface="Tahoma"/>
                <a:sym typeface="Tahoma"/>
              </a:rPr>
              <a:t>Pairs</a:t>
            </a:r>
            <a:endParaRPr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8" name="Google Shape;228;p23"/>
          <p:cNvSpPr txBox="1"/>
          <p:nvPr/>
        </p:nvSpPr>
        <p:spPr>
          <a:xfrm>
            <a:off x="2873415" y="3695700"/>
            <a:ext cx="10896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Simplified structure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9" name="Google Shape;229;p23"/>
          <p:cNvSpPr txBox="1"/>
          <p:nvPr/>
        </p:nvSpPr>
        <p:spPr>
          <a:xfrm>
            <a:off x="4371415" y="3695700"/>
            <a:ext cx="934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Full topology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0" name="Google Shape;230;p23"/>
          <p:cNvSpPr/>
          <p:nvPr/>
        </p:nvSpPr>
        <p:spPr>
          <a:xfrm>
            <a:off x="2731640" y="3160900"/>
            <a:ext cx="2564100" cy="444600"/>
          </a:xfrm>
          <a:prstGeom prst="roundRect">
            <a:avLst>
              <a:gd name="adj" fmla="val 16667"/>
            </a:avLst>
          </a:prstGeom>
          <a:solidFill>
            <a:srgbClr val="696868">
              <a:alpha val="41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Few in full</a:t>
            </a:r>
            <a:endParaRPr/>
          </a:p>
        </p:txBody>
      </p:sp>
      <p:grpSp>
        <p:nvGrpSpPr>
          <p:cNvPr id="231" name="Google Shape;231;p23"/>
          <p:cNvGrpSpPr/>
          <p:nvPr/>
        </p:nvGrpSpPr>
        <p:grpSpPr>
          <a:xfrm>
            <a:off x="5723165" y="849102"/>
            <a:ext cx="2906156" cy="2633237"/>
            <a:chOff x="5897675" y="960800"/>
            <a:chExt cx="2593950" cy="2662640"/>
          </a:xfrm>
        </p:grpSpPr>
        <p:pic>
          <p:nvPicPr>
            <p:cNvPr id="232" name="Google Shape;232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63394" y="960800"/>
              <a:ext cx="2528230" cy="2038950"/>
            </a:xfrm>
            <a:prstGeom prst="rect">
              <a:avLst/>
            </a:prstGeom>
            <a:noFill/>
            <a:ln>
              <a:noFill/>
            </a:ln>
            <a:effectLst>
              <a:outerShdw blurRad="171450" dist="47625" dir="4800000" algn="bl" rotWithShape="0">
                <a:srgbClr val="000000">
                  <a:alpha val="73000"/>
                </a:srgbClr>
              </a:outerShdw>
            </a:effectLst>
          </p:spPr>
        </p:pic>
        <p:sp>
          <p:nvSpPr>
            <p:cNvPr id="233" name="Google Shape;233;p23"/>
            <p:cNvSpPr txBox="1"/>
            <p:nvPr/>
          </p:nvSpPr>
          <p:spPr>
            <a:xfrm>
              <a:off x="5897675" y="3031624"/>
              <a:ext cx="2593950" cy="591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spcAft>
                  <a:spcPts val="300"/>
                </a:spcAft>
              </a:pPr>
              <a:r>
                <a:rPr lang="en-GB" sz="1000" dirty="0" err="1">
                  <a:latin typeface="Tahoma"/>
                  <a:ea typeface="Tahoma"/>
                  <a:cs typeface="Tahoma"/>
                  <a:sym typeface="Tahoma"/>
                </a:rPr>
                <a:t>TreeJuxtaposer</a:t>
              </a:r>
              <a:r>
                <a:rPr lang="en-GB" sz="1000" dirty="0">
                  <a:latin typeface="Tahoma"/>
                  <a:ea typeface="Tahoma"/>
                  <a:cs typeface="Tahoma"/>
                  <a:sym typeface="Tahoma"/>
                </a:rPr>
                <a:t>.  </a:t>
              </a:r>
            </a:p>
            <a:p>
              <a:pPr lvl="0">
                <a:spcAft>
                  <a:spcPts val="300"/>
                </a:spcAft>
              </a:pPr>
              <a:r>
                <a:rPr lang="en-GB" sz="1000" dirty="0">
                  <a:latin typeface="Tahoma"/>
                  <a:ea typeface="Tahoma"/>
                  <a:cs typeface="Tahoma"/>
                  <a:sym typeface="Tahoma"/>
                </a:rPr>
                <a:t>Munzner, </a:t>
              </a:r>
              <a:r>
                <a:rPr lang="en-GB" sz="1000" dirty="0" err="1">
                  <a:latin typeface="Tahoma"/>
                  <a:ea typeface="Tahoma"/>
                  <a:cs typeface="Tahoma"/>
                  <a:sym typeface="Tahoma"/>
                </a:rPr>
                <a:t>Guimbretière</a:t>
              </a:r>
              <a:r>
                <a:rPr lang="en-GB" sz="1000" dirty="0">
                  <a:latin typeface="Tahoma"/>
                  <a:ea typeface="Tahoma"/>
                  <a:cs typeface="Tahoma"/>
                  <a:sym typeface="Tahoma"/>
                </a:rPr>
                <a:t>, Zhang, Zhou.</a:t>
              </a:r>
            </a:p>
            <a:p>
              <a:pPr lvl="0">
                <a:spcAft>
                  <a:spcPts val="300"/>
                </a:spcAft>
              </a:pPr>
              <a:r>
                <a:rPr lang="en-GB" sz="1000" dirty="0">
                  <a:latin typeface="Tahoma"/>
                  <a:ea typeface="Tahoma"/>
                  <a:cs typeface="Tahoma"/>
                  <a:sym typeface="Tahoma"/>
                </a:rPr>
                <a:t>SIGGRAPH 2003</a:t>
              </a:r>
              <a:endParaRPr sz="1000" dirty="0"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67"/>
          <p:cNvSpPr txBox="1">
            <a:spLocks noGrp="1"/>
          </p:cNvSpPr>
          <p:nvPr>
            <p:ph type="body" idx="1"/>
          </p:nvPr>
        </p:nvSpPr>
        <p:spPr>
          <a:xfrm>
            <a:off x="1905000" y="1619250"/>
            <a:ext cx="62865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ahoma"/>
              <a:buNone/>
            </a:pPr>
            <a:r>
              <a:rPr lang="en-GB"/>
              <a:t>Backup slides</a:t>
            </a:r>
            <a:endParaRPr sz="900"/>
          </a:p>
        </p:txBody>
      </p:sp>
      <p:sp>
        <p:nvSpPr>
          <p:cNvPr id="760" name="Google Shape;760;p6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50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68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457200" lvl="0" indent="-323850" algn="l" rtl="0"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en-GB"/>
              <a:t>1 vs N:  reference tree vs. tree collection</a:t>
            </a:r>
            <a:endParaRPr/>
          </a:p>
        </p:txBody>
      </p:sp>
      <p:sp>
        <p:nvSpPr>
          <p:cNvPr id="766" name="Google Shape;766;p68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6B9"/>
              </a:buClr>
              <a:buSzPts val="2800"/>
              <a:buFont typeface="Tahoma"/>
              <a:buNone/>
            </a:pPr>
            <a:r>
              <a:rPr lang="en-GB"/>
              <a:t>Tree data</a:t>
            </a:r>
            <a:endParaRPr sz="900"/>
          </a:p>
        </p:txBody>
      </p:sp>
      <p:sp>
        <p:nvSpPr>
          <p:cNvPr id="767" name="Google Shape;767;p6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51</a:t>
            </a:fld>
            <a:endParaRPr/>
          </a:p>
        </p:txBody>
      </p:sp>
      <p:grpSp>
        <p:nvGrpSpPr>
          <p:cNvPr id="768" name="Google Shape;768;p68"/>
          <p:cNvGrpSpPr/>
          <p:nvPr/>
        </p:nvGrpSpPr>
        <p:grpSpPr>
          <a:xfrm>
            <a:off x="749175" y="1420175"/>
            <a:ext cx="7590975" cy="3009250"/>
            <a:chOff x="749175" y="1420175"/>
            <a:chExt cx="7590975" cy="3009250"/>
          </a:xfrm>
        </p:grpSpPr>
        <p:sp>
          <p:nvSpPr>
            <p:cNvPr id="769" name="Google Shape;769;p68"/>
            <p:cNvSpPr txBox="1"/>
            <p:nvPr/>
          </p:nvSpPr>
          <p:spPr>
            <a:xfrm>
              <a:off x="3713150" y="1420175"/>
              <a:ext cx="18039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Tahoma"/>
                  <a:ea typeface="Tahoma"/>
                  <a:cs typeface="Tahoma"/>
                  <a:sym typeface="Tahoma"/>
                </a:rPr>
                <a:t>Genetic information</a:t>
              </a:r>
              <a:endParaRPr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70" name="Google Shape;770;p68"/>
            <p:cNvSpPr txBox="1"/>
            <p:nvPr/>
          </p:nvSpPr>
          <p:spPr>
            <a:xfrm>
              <a:off x="970125" y="3942525"/>
              <a:ext cx="1354800" cy="48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Tahoma"/>
                  <a:ea typeface="Tahoma"/>
                  <a:cs typeface="Tahoma"/>
                  <a:sym typeface="Tahoma"/>
                </a:rPr>
                <a:t>Species tree 1</a:t>
              </a:r>
              <a:endParaRPr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71" name="Google Shape;771;p68"/>
            <p:cNvSpPr txBox="1"/>
            <p:nvPr/>
          </p:nvSpPr>
          <p:spPr>
            <a:xfrm>
              <a:off x="749175" y="2619525"/>
              <a:ext cx="2158800" cy="69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Tahoma"/>
                  <a:ea typeface="Tahoma"/>
                  <a:cs typeface="Tahoma"/>
                  <a:sym typeface="Tahoma"/>
                </a:rPr>
                <a:t>Many intermediate trees (e.g. gene trees)</a:t>
              </a:r>
              <a:endParaRPr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72" name="Google Shape;772;p68"/>
            <p:cNvSpPr txBox="1"/>
            <p:nvPr/>
          </p:nvSpPr>
          <p:spPr>
            <a:xfrm>
              <a:off x="857925" y="2111038"/>
              <a:ext cx="15792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Tahoma"/>
                  <a:ea typeface="Tahoma"/>
                  <a:cs typeface="Tahoma"/>
                  <a:sym typeface="Tahoma"/>
                </a:rPr>
                <a:t>Method / run 1</a:t>
              </a:r>
              <a:endParaRPr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773" name="Google Shape;773;p68"/>
            <p:cNvGrpSpPr/>
            <p:nvPr/>
          </p:nvGrpSpPr>
          <p:grpSpPr>
            <a:xfrm>
              <a:off x="857925" y="3194175"/>
              <a:ext cx="1579200" cy="393600"/>
              <a:chOff x="400725" y="2889375"/>
              <a:chExt cx="1579200" cy="393600"/>
            </a:xfrm>
          </p:grpSpPr>
          <p:pic>
            <p:nvPicPr>
              <p:cNvPr id="774" name="Google Shape;774;p6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00725" y="2889375"/>
                <a:ext cx="236101" cy="393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5" name="Google Shape;775;p6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36500" y="2889375"/>
                <a:ext cx="236101" cy="393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6" name="Google Shape;776;p6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072275" y="2889375"/>
                <a:ext cx="236101" cy="393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7" name="Google Shape;777;p6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408050" y="2889375"/>
                <a:ext cx="236100" cy="393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8" name="Google Shape;778;p6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743824" y="2889375"/>
                <a:ext cx="236101" cy="393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779" name="Google Shape;779;p68"/>
            <p:cNvCxnSpPr/>
            <p:nvPr/>
          </p:nvCxnSpPr>
          <p:spPr>
            <a:xfrm flipH="1">
              <a:off x="1819150" y="1782375"/>
              <a:ext cx="2158800" cy="39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780" name="Google Shape;780;p68"/>
            <p:cNvCxnSpPr/>
            <p:nvPr/>
          </p:nvCxnSpPr>
          <p:spPr>
            <a:xfrm>
              <a:off x="1609175" y="3620250"/>
              <a:ext cx="0" cy="289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781" name="Google Shape;781;p68"/>
            <p:cNvCxnSpPr/>
            <p:nvPr/>
          </p:nvCxnSpPr>
          <p:spPr>
            <a:xfrm flipH="1">
              <a:off x="1609025" y="2467125"/>
              <a:ext cx="300" cy="2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782" name="Google Shape;782;p68"/>
            <p:cNvGrpSpPr/>
            <p:nvPr/>
          </p:nvGrpSpPr>
          <p:grpSpPr>
            <a:xfrm>
              <a:off x="3112975" y="1775038"/>
              <a:ext cx="5227175" cy="2654388"/>
              <a:chOff x="3112975" y="1775038"/>
              <a:chExt cx="5227175" cy="2654388"/>
            </a:xfrm>
          </p:grpSpPr>
          <p:cxnSp>
            <p:nvCxnSpPr>
              <p:cNvPr id="783" name="Google Shape;783;p68"/>
              <p:cNvCxnSpPr/>
              <p:nvPr/>
            </p:nvCxnSpPr>
            <p:spPr>
              <a:xfrm>
                <a:off x="3826375" y="2543313"/>
                <a:ext cx="0" cy="1407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784" name="Google Shape;784;p68"/>
              <p:cNvSpPr txBox="1"/>
              <p:nvPr/>
            </p:nvSpPr>
            <p:spPr>
              <a:xfrm>
                <a:off x="3112975" y="2111038"/>
                <a:ext cx="15792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latin typeface="Tahoma"/>
                    <a:ea typeface="Tahoma"/>
                    <a:cs typeface="Tahoma"/>
                    <a:sym typeface="Tahoma"/>
                  </a:rPr>
                  <a:t>Method / run 2</a:t>
                </a:r>
                <a:endParaRPr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85" name="Google Shape;785;p68"/>
              <p:cNvSpPr txBox="1"/>
              <p:nvPr/>
            </p:nvSpPr>
            <p:spPr>
              <a:xfrm>
                <a:off x="4971325" y="2111038"/>
                <a:ext cx="15792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latin typeface="Tahoma"/>
                    <a:ea typeface="Tahoma"/>
                    <a:cs typeface="Tahoma"/>
                    <a:sym typeface="Tahoma"/>
                  </a:rPr>
                  <a:t>Method / run 3</a:t>
                </a:r>
                <a:endParaRPr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86" name="Google Shape;786;p68"/>
              <p:cNvSpPr txBox="1"/>
              <p:nvPr/>
            </p:nvSpPr>
            <p:spPr>
              <a:xfrm>
                <a:off x="6760950" y="2111038"/>
                <a:ext cx="15792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latin typeface="Tahoma"/>
                    <a:ea typeface="Tahoma"/>
                    <a:cs typeface="Tahoma"/>
                    <a:sym typeface="Tahoma"/>
                  </a:rPr>
                  <a:t>Method / run N</a:t>
                </a:r>
                <a:endParaRPr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cxnSp>
            <p:nvCxnSpPr>
              <p:cNvPr id="787" name="Google Shape;787;p68"/>
              <p:cNvCxnSpPr>
                <a:endCxn id="784" idx="0"/>
              </p:cNvCxnSpPr>
              <p:nvPr/>
            </p:nvCxnSpPr>
            <p:spPr>
              <a:xfrm flipH="1">
                <a:off x="3902575" y="1818538"/>
                <a:ext cx="549600" cy="29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788" name="Google Shape;788;p68"/>
              <p:cNvCxnSpPr/>
              <p:nvPr/>
            </p:nvCxnSpPr>
            <p:spPr>
              <a:xfrm>
                <a:off x="4937450" y="1811350"/>
                <a:ext cx="673800" cy="3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789" name="Google Shape;789;p68"/>
              <p:cNvCxnSpPr/>
              <p:nvPr/>
            </p:nvCxnSpPr>
            <p:spPr>
              <a:xfrm>
                <a:off x="5335950" y="1775038"/>
                <a:ext cx="2050200" cy="355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790" name="Google Shape;790;p68"/>
              <p:cNvSpPr txBox="1"/>
              <p:nvPr/>
            </p:nvSpPr>
            <p:spPr>
              <a:xfrm>
                <a:off x="3126000" y="3942525"/>
                <a:ext cx="1354800" cy="48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latin typeface="Tahoma"/>
                    <a:ea typeface="Tahoma"/>
                    <a:cs typeface="Tahoma"/>
                    <a:sym typeface="Tahoma"/>
                  </a:rPr>
                  <a:t>Species tree 2</a:t>
                </a:r>
                <a:endParaRPr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91" name="Google Shape;791;p68"/>
              <p:cNvSpPr txBox="1"/>
              <p:nvPr/>
            </p:nvSpPr>
            <p:spPr>
              <a:xfrm>
                <a:off x="4931125" y="3942525"/>
                <a:ext cx="1354800" cy="48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latin typeface="Tahoma"/>
                    <a:ea typeface="Tahoma"/>
                    <a:cs typeface="Tahoma"/>
                    <a:sym typeface="Tahoma"/>
                  </a:rPr>
                  <a:t>Species tree 3</a:t>
                </a:r>
                <a:endParaRPr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792" name="Google Shape;792;p68"/>
              <p:cNvSpPr txBox="1"/>
              <p:nvPr/>
            </p:nvSpPr>
            <p:spPr>
              <a:xfrm>
                <a:off x="6952825" y="3942525"/>
                <a:ext cx="1354800" cy="48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latin typeface="Tahoma"/>
                    <a:ea typeface="Tahoma"/>
                    <a:cs typeface="Tahoma"/>
                    <a:sym typeface="Tahoma"/>
                  </a:rPr>
                  <a:t>Species tree N</a:t>
                </a:r>
                <a:endParaRPr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cxnSp>
            <p:nvCxnSpPr>
              <p:cNvPr id="793" name="Google Shape;793;p68"/>
              <p:cNvCxnSpPr/>
              <p:nvPr/>
            </p:nvCxnSpPr>
            <p:spPr>
              <a:xfrm>
                <a:off x="5669400" y="2543313"/>
                <a:ext cx="0" cy="1407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794" name="Google Shape;794;p68"/>
              <p:cNvCxnSpPr/>
              <p:nvPr/>
            </p:nvCxnSpPr>
            <p:spPr>
              <a:xfrm>
                <a:off x="7516975" y="2543313"/>
                <a:ext cx="0" cy="1407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</p:grpSp>
      <p:sp>
        <p:nvSpPr>
          <p:cNvPr id="795" name="Google Shape;795;p68"/>
          <p:cNvSpPr/>
          <p:nvPr/>
        </p:nvSpPr>
        <p:spPr>
          <a:xfrm>
            <a:off x="3017150" y="3942525"/>
            <a:ext cx="5357400" cy="391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68"/>
          <p:cNvSpPr/>
          <p:nvPr/>
        </p:nvSpPr>
        <p:spPr>
          <a:xfrm>
            <a:off x="4140525" y="3706975"/>
            <a:ext cx="1217100" cy="313500"/>
          </a:xfrm>
          <a:prstGeom prst="roundRect">
            <a:avLst>
              <a:gd name="adj" fmla="val 16667"/>
            </a:avLst>
          </a:prstGeom>
          <a:solidFill>
            <a:srgbClr val="7A81FF">
              <a:alpha val="92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Tree collection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797" name="Google Shape;797;p68"/>
          <p:cNvSpPr/>
          <p:nvPr/>
        </p:nvSpPr>
        <p:spPr>
          <a:xfrm>
            <a:off x="970125" y="3942525"/>
            <a:ext cx="1290000" cy="391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68"/>
          <p:cNvSpPr/>
          <p:nvPr/>
        </p:nvSpPr>
        <p:spPr>
          <a:xfrm>
            <a:off x="58725" y="3706975"/>
            <a:ext cx="1290000" cy="313500"/>
          </a:xfrm>
          <a:prstGeom prst="roundRect">
            <a:avLst>
              <a:gd name="adj" fmla="val 16667"/>
            </a:avLst>
          </a:prstGeom>
          <a:solidFill>
            <a:srgbClr val="7A81FF">
              <a:alpha val="92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Reference tree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Google Shape;811;p70"/>
          <p:cNvPicPr preferRelativeResize="0"/>
          <p:nvPr/>
        </p:nvPicPr>
        <p:blipFill rotWithShape="1">
          <a:blip r:embed="rId3">
            <a:alphaModFix/>
          </a:blip>
          <a:srcRect t="120" b="-120"/>
          <a:stretch/>
        </p:blipFill>
        <p:spPr>
          <a:xfrm>
            <a:off x="1205500" y="792000"/>
            <a:ext cx="6733051" cy="3856652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70"/>
          <p:cNvSpPr/>
          <p:nvPr/>
        </p:nvSpPr>
        <p:spPr>
          <a:xfrm>
            <a:off x="2427100" y="790225"/>
            <a:ext cx="5511600" cy="3873600"/>
          </a:xfrm>
          <a:prstGeom prst="rect">
            <a:avLst/>
          </a:prstGeom>
          <a:solidFill>
            <a:srgbClr val="696868">
              <a:alpha val="88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70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Multi-level structure across views</a:t>
            </a:r>
            <a:endParaRPr/>
          </a:p>
        </p:txBody>
      </p:sp>
      <p:sp>
        <p:nvSpPr>
          <p:cNvPr id="814" name="Google Shape;814;p7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52</a:t>
            </a:fld>
            <a:endParaRPr/>
          </a:p>
        </p:txBody>
      </p:sp>
      <p:sp>
        <p:nvSpPr>
          <p:cNvPr id="815" name="Google Shape;815;p70"/>
          <p:cNvSpPr/>
          <p:nvPr/>
        </p:nvSpPr>
        <p:spPr>
          <a:xfrm>
            <a:off x="1152875" y="2738975"/>
            <a:ext cx="128700" cy="121800"/>
          </a:xfrm>
          <a:prstGeom prst="roundRect">
            <a:avLst>
              <a:gd name="adj" fmla="val 16667"/>
            </a:avLst>
          </a:prstGeom>
          <a:solidFill>
            <a:srgbClr val="7A81FF">
              <a:alpha val="92160"/>
            </a:srgbClr>
          </a:solidFill>
          <a:ln>
            <a:noFill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FFFFFF"/>
                </a:solidFill>
              </a:rPr>
              <a:t>A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816" name="Google Shape;816;p70"/>
          <p:cNvSpPr/>
          <p:nvPr/>
        </p:nvSpPr>
        <p:spPr>
          <a:xfrm>
            <a:off x="1186200" y="2162725"/>
            <a:ext cx="128700" cy="121800"/>
          </a:xfrm>
          <a:prstGeom prst="roundRect">
            <a:avLst>
              <a:gd name="adj" fmla="val 16667"/>
            </a:avLst>
          </a:prstGeom>
          <a:solidFill>
            <a:srgbClr val="7A81FF">
              <a:alpha val="92160"/>
            </a:srgbClr>
          </a:solidFill>
          <a:ln>
            <a:noFill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FFFFFF"/>
                </a:solidFill>
              </a:rPr>
              <a:t>B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817" name="Google Shape;817;p70"/>
          <p:cNvSpPr/>
          <p:nvPr/>
        </p:nvSpPr>
        <p:spPr>
          <a:xfrm>
            <a:off x="1129075" y="1900200"/>
            <a:ext cx="128700" cy="121800"/>
          </a:xfrm>
          <a:prstGeom prst="roundRect">
            <a:avLst>
              <a:gd name="adj" fmla="val 16667"/>
            </a:avLst>
          </a:prstGeom>
          <a:solidFill>
            <a:srgbClr val="7A81FF">
              <a:alpha val="92160"/>
            </a:srgbClr>
          </a:solidFill>
          <a:ln>
            <a:noFill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FFFFFF"/>
                </a:solidFill>
              </a:rPr>
              <a:t>C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818" name="Google Shape;818;p70"/>
          <p:cNvSpPr/>
          <p:nvPr/>
        </p:nvSpPr>
        <p:spPr>
          <a:xfrm>
            <a:off x="1129075" y="2031463"/>
            <a:ext cx="128700" cy="121800"/>
          </a:xfrm>
          <a:prstGeom prst="roundRect">
            <a:avLst>
              <a:gd name="adj" fmla="val 16667"/>
            </a:avLst>
          </a:prstGeom>
          <a:solidFill>
            <a:srgbClr val="7A81FF">
              <a:alpha val="92160"/>
            </a:srgbClr>
          </a:solidFill>
          <a:ln>
            <a:noFill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FFFFFF"/>
                </a:solidFill>
              </a:rPr>
              <a:t>D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819" name="Google Shape;819;p70"/>
          <p:cNvSpPr/>
          <p:nvPr/>
        </p:nvSpPr>
        <p:spPr>
          <a:xfrm>
            <a:off x="1086550" y="1563250"/>
            <a:ext cx="1291200" cy="3100500"/>
          </a:xfrm>
          <a:prstGeom prst="rect">
            <a:avLst/>
          </a:prstGeom>
          <a:noFill/>
          <a:ln w="38100" cap="flat" cmpd="sng">
            <a:solidFill>
              <a:srgbClr val="7A81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70"/>
          <p:cNvSpPr/>
          <p:nvPr/>
        </p:nvSpPr>
        <p:spPr>
          <a:xfrm>
            <a:off x="1890900" y="3472125"/>
            <a:ext cx="1439400" cy="275400"/>
          </a:xfrm>
          <a:prstGeom prst="roundRect">
            <a:avLst>
              <a:gd name="adj" fmla="val 16667"/>
            </a:avLst>
          </a:prstGeom>
          <a:solidFill>
            <a:srgbClr val="7A81FF">
              <a:alpha val="92160"/>
            </a:srgbClr>
          </a:solidFill>
          <a:ln>
            <a:noFill/>
          </a:ln>
        </p:spPr>
        <p:txBody>
          <a:bodyPr spcFirstLastPara="1" wrap="square" lIns="54000" tIns="54000" rIns="54000" bIns="54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</a:rPr>
              <a:t>Selected subtrees 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821" name="Google Shape;821;p70"/>
          <p:cNvSpPr/>
          <p:nvPr/>
        </p:nvSpPr>
        <p:spPr>
          <a:xfrm>
            <a:off x="2343325" y="2467925"/>
            <a:ext cx="1946400" cy="812700"/>
          </a:xfrm>
          <a:prstGeom prst="roundRect">
            <a:avLst>
              <a:gd name="adj" fmla="val 16667"/>
            </a:avLst>
          </a:prstGeom>
          <a:solidFill>
            <a:srgbClr val="7A81FF">
              <a:alpha val="92160"/>
            </a:srgbClr>
          </a:solidFill>
          <a:ln>
            <a:noFill/>
          </a:ln>
        </p:spPr>
        <p:txBody>
          <a:bodyPr spcFirstLastPara="1" wrap="square" lIns="54000" tIns="54000" rIns="54000" bIns="54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</a:rPr>
              <a:t>Reference dendrogram </a:t>
            </a:r>
            <a:br>
              <a:rPr lang="en-GB" sz="1200" b="1">
                <a:solidFill>
                  <a:srgbClr val="FFFFFF"/>
                </a:solidFill>
              </a:rPr>
            </a:br>
            <a:r>
              <a:rPr lang="en-GB" sz="1200">
                <a:solidFill>
                  <a:srgbClr val="FFFFFF"/>
                </a:solidFill>
              </a:rPr>
              <a:t>(LoD: individual tree</a:t>
            </a:r>
            <a:br>
              <a:rPr lang="en-GB" sz="1200">
                <a:solidFill>
                  <a:srgbClr val="FFFFFF"/>
                </a:solidFill>
              </a:rPr>
            </a:br>
            <a:r>
              <a:rPr lang="en-GB" sz="1200">
                <a:solidFill>
                  <a:srgbClr val="FFFFFF"/>
                </a:solidFill>
              </a:rPr>
              <a:t>           &amp; subtree</a:t>
            </a:r>
            <a:endParaRPr sz="12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           &amp; branch and leaf)</a:t>
            </a:r>
            <a:endParaRPr sz="1200">
              <a:solidFill>
                <a:srgbClr val="FFFFFF"/>
              </a:solidFill>
            </a:endParaRPr>
          </a:p>
        </p:txBody>
      </p:sp>
      <p:grpSp>
        <p:nvGrpSpPr>
          <p:cNvPr id="822" name="Google Shape;822;p70"/>
          <p:cNvGrpSpPr/>
          <p:nvPr/>
        </p:nvGrpSpPr>
        <p:grpSpPr>
          <a:xfrm>
            <a:off x="1086400" y="1020100"/>
            <a:ext cx="3417825" cy="466800"/>
            <a:chOff x="1086400" y="1020100"/>
            <a:chExt cx="3417825" cy="466800"/>
          </a:xfrm>
        </p:grpSpPr>
        <p:sp>
          <p:nvSpPr>
            <p:cNvPr id="823" name="Google Shape;823;p70"/>
            <p:cNvSpPr/>
            <p:nvPr/>
          </p:nvSpPr>
          <p:spPr>
            <a:xfrm>
              <a:off x="1086400" y="1020100"/>
              <a:ext cx="1291200" cy="466800"/>
            </a:xfrm>
            <a:prstGeom prst="rect">
              <a:avLst/>
            </a:prstGeom>
            <a:noFill/>
            <a:ln w="38100" cap="flat" cmpd="sng">
              <a:solidFill>
                <a:srgbClr val="7A81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70"/>
            <p:cNvSpPr/>
            <p:nvPr/>
          </p:nvSpPr>
          <p:spPr>
            <a:xfrm>
              <a:off x="2343325" y="1051150"/>
              <a:ext cx="2160900" cy="275400"/>
            </a:xfrm>
            <a:prstGeom prst="roundRect">
              <a:avLst>
                <a:gd name="adj" fmla="val 16667"/>
              </a:avLst>
            </a:prstGeom>
            <a:solidFill>
              <a:srgbClr val="7A81FF">
                <a:alpha val="92160"/>
              </a:srgbClr>
            </a:solidFill>
            <a:ln>
              <a:noFill/>
            </a:ln>
          </p:spPr>
          <p:txBody>
            <a:bodyPr spcFirstLastPara="1" wrap="square" lIns="54000" tIns="54000" rIns="54000" bIns="540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solidFill>
                    <a:srgbClr val="FFFFFF"/>
                  </a:solidFill>
                </a:rPr>
                <a:t>Reference branch attributes</a:t>
              </a:r>
              <a:endParaRPr sz="1200" b="1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69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2032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6B9"/>
              </a:buClr>
              <a:buSzPts val="1500"/>
              <a:buFont typeface="Tahoma"/>
              <a:buChar char="•"/>
            </a:pPr>
            <a:r>
              <a:rPr lang="en-GB" sz="19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Introduction</a:t>
            </a:r>
            <a:endParaRPr sz="1900" b="0" i="0" u="none" strike="noStrike" cap="none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31800" marR="0" lvl="1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•"/>
            </a:pPr>
            <a:r>
              <a:rPr lang="en-GB"/>
              <a:t>Motivation</a:t>
            </a:r>
            <a:endParaRPr/>
          </a:p>
          <a:p>
            <a:pPr marL="1016000" marR="0" lvl="2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•"/>
            </a:pPr>
            <a:r>
              <a:rPr lang="en-GB"/>
              <a:t>Visual tree comparison problem (+previous work)</a:t>
            </a:r>
            <a:endParaRPr/>
          </a:p>
          <a:p>
            <a:pPr marL="1016000" lvl="2" indent="-196850" algn="l" rtl="0">
              <a:spcBef>
                <a:spcPts val="0"/>
              </a:spcBef>
              <a:spcAft>
                <a:spcPts val="0"/>
              </a:spcAft>
              <a:buSzPts val="900"/>
              <a:buChar char="•"/>
            </a:pPr>
            <a:r>
              <a:rPr lang="en-GB"/>
              <a:t>Domain needs</a:t>
            </a:r>
            <a:endParaRPr/>
          </a:p>
          <a:p>
            <a:pPr marL="431800" marR="0" lvl="1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•"/>
            </a:pPr>
            <a:r>
              <a:rPr lang="en-GB"/>
              <a:t>Contribution</a:t>
            </a:r>
            <a:endParaRPr/>
          </a:p>
          <a:p>
            <a:pPr marL="203200" marR="0" lvl="0" indent="-196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086B9"/>
              </a:buClr>
              <a:buSzPts val="1500"/>
              <a:buFont typeface="Tahoma"/>
              <a:buChar char="•"/>
            </a:pPr>
            <a:r>
              <a:rPr lang="en-GB"/>
              <a:t>Data and task</a:t>
            </a:r>
            <a:endParaRPr sz="900"/>
          </a:p>
          <a:p>
            <a:pPr marL="203200" marR="0" lvl="0" indent="-196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086B9"/>
              </a:buClr>
              <a:buSzPts val="1500"/>
              <a:buFont typeface="Tahoma"/>
              <a:buChar char="•"/>
            </a:pPr>
            <a:r>
              <a:rPr lang="en-GB"/>
              <a:t>Aggregated dendrogram</a:t>
            </a:r>
            <a:endParaRPr sz="900"/>
          </a:p>
          <a:p>
            <a:pPr marL="203200" marR="0" lvl="0" indent="-196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086B9"/>
              </a:buClr>
              <a:buSzPts val="1500"/>
              <a:buFont typeface="Tahoma"/>
              <a:buChar char="•"/>
            </a:pPr>
            <a:r>
              <a:rPr lang="en-GB"/>
              <a:t>ADView interface and video demo</a:t>
            </a:r>
            <a:endParaRPr sz="900"/>
          </a:p>
          <a:p>
            <a:pPr marL="203200" marR="0" lvl="0" indent="-196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086B9"/>
              </a:buClr>
              <a:buSzPts val="1500"/>
              <a:buFont typeface="Tahoma"/>
              <a:buChar char="•"/>
            </a:pPr>
            <a:r>
              <a:rPr lang="en-GB" sz="19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Conclusion</a:t>
            </a:r>
            <a:endParaRPr sz="1900" b="0" i="0" u="none" strike="noStrike" cap="none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/>
              <a:t>15 min incl. Q&amp;A.  Presentation should be done in 13 ~ 13.5 min (&lt;20 slides)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/>
              <a:t>Presentation time: THURSDAY, OCTOBER 24    4:10-5:40PM</a:t>
            </a:r>
            <a:endParaRPr/>
          </a:p>
        </p:txBody>
      </p:sp>
      <p:sp>
        <p:nvSpPr>
          <p:cNvPr id="804" name="Google Shape;804;p69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6B9"/>
              </a:buClr>
              <a:buSzPts val="2800"/>
              <a:buFont typeface="Tahoma"/>
              <a:buNone/>
            </a:pPr>
            <a:r>
              <a:rPr lang="en-GB"/>
              <a:t>Agenda -- not for presenting</a:t>
            </a:r>
            <a:endParaRPr sz="900"/>
          </a:p>
        </p:txBody>
      </p:sp>
      <p:sp>
        <p:nvSpPr>
          <p:cNvPr id="805" name="Google Shape;805;p6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53</a:t>
            </a:fld>
            <a:endParaRPr/>
          </a:p>
        </p:txBody>
      </p:sp>
      <p:sp>
        <p:nvSpPr>
          <p:cNvPr id="806" name="Google Shape;806;p69"/>
          <p:cNvSpPr txBox="1"/>
          <p:nvPr/>
        </p:nvSpPr>
        <p:spPr>
          <a:xfrm>
            <a:off x="6324325" y="1760375"/>
            <a:ext cx="2137200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TODO: breadcrumbs at the bottom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71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457200" lvl="0" indent="-323850" algn="l" rtl="0">
              <a:spcBef>
                <a:spcPts val="300"/>
              </a:spcBef>
              <a:spcAft>
                <a:spcPts val="0"/>
              </a:spcAft>
              <a:buClr>
                <a:srgbClr val="B7B7B7"/>
              </a:buClr>
              <a:buSzPts val="1500"/>
              <a:buChar char="●"/>
            </a:pPr>
            <a:r>
              <a:rPr lang="en-GB">
                <a:solidFill>
                  <a:srgbClr val="B7B7B7"/>
                </a:solidFill>
              </a:rPr>
              <a:t>#Trees</a:t>
            </a:r>
            <a:endParaRPr>
              <a:solidFill>
                <a:srgbClr val="B7B7B7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Char char="○"/>
            </a:pPr>
            <a:r>
              <a:rPr lang="en-GB">
                <a:solidFill>
                  <a:srgbClr val="B7B7B7"/>
                </a:solidFill>
              </a:rPr>
              <a:t>A few hundred </a:t>
            </a:r>
            <a:br>
              <a:rPr lang="en-GB">
                <a:solidFill>
                  <a:srgbClr val="B7B7B7"/>
                </a:solidFill>
              </a:rPr>
            </a:br>
            <a:r>
              <a:rPr lang="en-GB">
                <a:solidFill>
                  <a:srgbClr val="B7B7B7"/>
                </a:solidFill>
              </a:rPr>
              <a:t>(with cluster AD)</a:t>
            </a:r>
            <a:endParaRPr>
              <a:solidFill>
                <a:srgbClr val="B7B7B7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Char char="●"/>
            </a:pPr>
            <a:r>
              <a:rPr lang="en-GB">
                <a:solidFill>
                  <a:srgbClr val="B7B7B7"/>
                </a:solidFill>
              </a:rPr>
              <a:t>Level of detail</a:t>
            </a:r>
            <a:endParaRPr>
              <a:solidFill>
                <a:srgbClr val="B7B7B7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Char char="○"/>
            </a:pPr>
            <a:r>
              <a:rPr lang="en-GB">
                <a:solidFill>
                  <a:srgbClr val="B7B7B7"/>
                </a:solidFill>
              </a:rPr>
              <a:t>Tree collection </a:t>
            </a:r>
            <a:endParaRPr>
              <a:solidFill>
                <a:srgbClr val="B7B7B7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Char char="○"/>
            </a:pPr>
            <a:r>
              <a:rPr lang="en-GB">
                <a:solidFill>
                  <a:srgbClr val="B7B7B7"/>
                </a:solidFill>
              </a:rPr>
              <a:t>Subset of trees </a:t>
            </a:r>
            <a:endParaRPr>
              <a:solidFill>
                <a:srgbClr val="B7B7B7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Char char="○"/>
            </a:pPr>
            <a:r>
              <a:rPr lang="en-GB">
                <a:solidFill>
                  <a:srgbClr val="B7B7B7"/>
                </a:solidFill>
              </a:rPr>
              <a:t>Individual tree </a:t>
            </a:r>
            <a:endParaRPr>
              <a:solidFill>
                <a:srgbClr val="B7B7B7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Char char="○"/>
            </a:pPr>
            <a:r>
              <a:rPr lang="en-GB">
                <a:solidFill>
                  <a:srgbClr val="B7B7B7"/>
                </a:solidFill>
              </a:rPr>
              <a:t>Subtree </a:t>
            </a:r>
            <a:endParaRPr>
              <a:solidFill>
                <a:srgbClr val="B7B7B7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>
                <a:solidFill>
                  <a:srgbClr val="B7B7B7"/>
                </a:solidFill>
              </a:rPr>
              <a:t>Branch and leaf node</a:t>
            </a:r>
            <a:br>
              <a:rPr lang="en-GB"/>
            </a:br>
            <a:br>
              <a:rPr lang="en-GB"/>
            </a:br>
            <a:br>
              <a:rPr lang="en-GB"/>
            </a:br>
            <a:endParaRPr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/>
              <a:t>#leaf nodes per tree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/>
              <a:t>~100 if need to show all in one screen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/>
              <a:t>Scale up by hiding parts of tree</a:t>
            </a:r>
            <a:endParaRPr/>
          </a:p>
        </p:txBody>
      </p:sp>
      <p:sp>
        <p:nvSpPr>
          <p:cNvPr id="830" name="Google Shape;830;p71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Scalability of ADView</a:t>
            </a:r>
            <a:endParaRPr/>
          </a:p>
        </p:txBody>
      </p:sp>
      <p:sp>
        <p:nvSpPr>
          <p:cNvPr id="831" name="Google Shape;831;p7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54</a:t>
            </a:fld>
            <a:endParaRPr/>
          </a:p>
        </p:txBody>
      </p:sp>
      <p:pic>
        <p:nvPicPr>
          <p:cNvPr id="832" name="Google Shape;83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9250" y="673175"/>
            <a:ext cx="4853402" cy="253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6B9"/>
              </a:buClr>
              <a:buSzPts val="2800"/>
              <a:buFont typeface="Tahoma"/>
              <a:buNone/>
            </a:pPr>
            <a:r>
              <a:rPr lang="en-GB"/>
              <a:t>Scalability of Existing Tree Comparison Systems</a:t>
            </a:r>
            <a:endParaRPr sz="900"/>
          </a:p>
        </p:txBody>
      </p:sp>
      <p:sp>
        <p:nvSpPr>
          <p:cNvPr id="239" name="Google Shape;239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cxnSp>
        <p:nvCxnSpPr>
          <p:cNvPr id="240" name="Google Shape;240;p24"/>
          <p:cNvCxnSpPr/>
          <p:nvPr/>
        </p:nvCxnSpPr>
        <p:spPr>
          <a:xfrm rot="10800000" flipH="1">
            <a:off x="1518065" y="1453525"/>
            <a:ext cx="1500" cy="2208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1" name="Google Shape;241;p24"/>
          <p:cNvCxnSpPr/>
          <p:nvPr/>
        </p:nvCxnSpPr>
        <p:spPr>
          <a:xfrm>
            <a:off x="1503965" y="3661825"/>
            <a:ext cx="42192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2" name="Google Shape;242;p24"/>
          <p:cNvSpPr txBox="1"/>
          <p:nvPr/>
        </p:nvSpPr>
        <p:spPr>
          <a:xfrm>
            <a:off x="1306390" y="1037175"/>
            <a:ext cx="3436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#Trees: how many trees to compare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4" name="Google Shape;244;p24"/>
          <p:cNvSpPr txBox="1"/>
          <p:nvPr/>
        </p:nvSpPr>
        <p:spPr>
          <a:xfrm>
            <a:off x="585365" y="3228625"/>
            <a:ext cx="934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Tahoma"/>
                <a:ea typeface="Tahoma"/>
                <a:cs typeface="Tahoma"/>
                <a:sym typeface="Tahoma"/>
              </a:rPr>
              <a:t>Pairs</a:t>
            </a:r>
            <a:endParaRPr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5" name="Google Shape;245;p24"/>
          <p:cNvSpPr txBox="1"/>
          <p:nvPr/>
        </p:nvSpPr>
        <p:spPr>
          <a:xfrm>
            <a:off x="585365" y="2724917"/>
            <a:ext cx="934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Dozens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6" name="Google Shape;246;p24"/>
          <p:cNvSpPr txBox="1"/>
          <p:nvPr/>
        </p:nvSpPr>
        <p:spPr>
          <a:xfrm>
            <a:off x="585365" y="2221208"/>
            <a:ext cx="934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Hundreds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7" name="Google Shape;247;p24"/>
          <p:cNvSpPr txBox="1"/>
          <p:nvPr/>
        </p:nvSpPr>
        <p:spPr>
          <a:xfrm>
            <a:off x="471065" y="1717500"/>
            <a:ext cx="10485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Thousands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8" name="Google Shape;248;p24"/>
          <p:cNvSpPr txBox="1"/>
          <p:nvPr/>
        </p:nvSpPr>
        <p:spPr>
          <a:xfrm>
            <a:off x="1530815" y="3695700"/>
            <a:ext cx="934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Single point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9" name="Google Shape;249;p24"/>
          <p:cNvSpPr txBox="1"/>
          <p:nvPr/>
        </p:nvSpPr>
        <p:spPr>
          <a:xfrm>
            <a:off x="2873415" y="3695700"/>
            <a:ext cx="10896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Simplified structure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0" name="Google Shape;250;p24"/>
          <p:cNvSpPr txBox="1"/>
          <p:nvPr/>
        </p:nvSpPr>
        <p:spPr>
          <a:xfrm>
            <a:off x="4371415" y="3695700"/>
            <a:ext cx="934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Full topology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1" name="Google Shape;251;p24"/>
          <p:cNvSpPr/>
          <p:nvPr/>
        </p:nvSpPr>
        <p:spPr>
          <a:xfrm>
            <a:off x="2731640" y="3160900"/>
            <a:ext cx="2564100" cy="444600"/>
          </a:xfrm>
          <a:prstGeom prst="roundRect">
            <a:avLst>
              <a:gd name="adj" fmla="val 16667"/>
            </a:avLst>
          </a:prstGeom>
          <a:solidFill>
            <a:srgbClr val="696868">
              <a:alpha val="41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Few in full</a:t>
            </a:r>
            <a:endParaRPr/>
          </a:p>
        </p:txBody>
      </p:sp>
      <p:sp>
        <p:nvSpPr>
          <p:cNvPr id="252" name="Google Shape;252;p24"/>
          <p:cNvSpPr/>
          <p:nvPr/>
        </p:nvSpPr>
        <p:spPr>
          <a:xfrm>
            <a:off x="1642140" y="1552225"/>
            <a:ext cx="976500" cy="1608600"/>
          </a:xfrm>
          <a:prstGeom prst="roundRect">
            <a:avLst>
              <a:gd name="adj" fmla="val 16667"/>
            </a:avLst>
          </a:prstGeom>
          <a:solidFill>
            <a:srgbClr val="696868">
              <a:alpha val="4121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Many as points</a:t>
            </a:r>
            <a:endParaRPr/>
          </a:p>
        </p:txBody>
      </p:sp>
      <p:grpSp>
        <p:nvGrpSpPr>
          <p:cNvPr id="253" name="Google Shape;253;p24"/>
          <p:cNvGrpSpPr/>
          <p:nvPr/>
        </p:nvGrpSpPr>
        <p:grpSpPr>
          <a:xfrm>
            <a:off x="5542463" y="912000"/>
            <a:ext cx="3132413" cy="2248825"/>
            <a:chOff x="5448025" y="912000"/>
            <a:chExt cx="3226851" cy="2316624"/>
          </a:xfrm>
        </p:grpSpPr>
        <p:pic>
          <p:nvPicPr>
            <p:cNvPr id="254" name="Google Shape;254;p24"/>
            <p:cNvPicPr preferRelativeResize="0"/>
            <p:nvPr/>
          </p:nvPicPr>
          <p:blipFill rotWithShape="1">
            <a:blip r:embed="rId3">
              <a:alphaModFix/>
            </a:blip>
            <a:srcRect b="22821"/>
            <a:stretch/>
          </p:blipFill>
          <p:spPr>
            <a:xfrm>
              <a:off x="5533650" y="912000"/>
              <a:ext cx="3141226" cy="1699700"/>
            </a:xfrm>
            <a:prstGeom prst="rect">
              <a:avLst/>
            </a:prstGeom>
            <a:noFill/>
            <a:ln>
              <a:noFill/>
            </a:ln>
            <a:effectLst>
              <a:outerShdw blurRad="128588" dist="3810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255" name="Google Shape;255;p24"/>
            <p:cNvSpPr txBox="1"/>
            <p:nvPr/>
          </p:nvSpPr>
          <p:spPr>
            <a:xfrm>
              <a:off x="5448025" y="2611699"/>
              <a:ext cx="2999100" cy="616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GB" sz="1000" dirty="0">
                  <a:latin typeface="Tahoma"/>
                  <a:ea typeface="Tahoma"/>
                  <a:cs typeface="Tahoma"/>
                  <a:sym typeface="Tahoma"/>
                </a:rPr>
                <a:t>Tree space. 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GB" sz="1000" dirty="0">
                  <a:latin typeface="Tahoma"/>
                  <a:ea typeface="Tahoma"/>
                  <a:cs typeface="Tahoma"/>
                  <a:sym typeface="Tahoma"/>
                </a:rPr>
                <a:t>Hillis, Health, John.  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GB" sz="1000" dirty="0">
                  <a:latin typeface="Tahoma"/>
                  <a:ea typeface="Tahoma"/>
                  <a:cs typeface="Tahoma"/>
                  <a:sym typeface="Tahoma"/>
                </a:rPr>
                <a:t>Systematic Biology 2005.</a:t>
              </a:r>
              <a:endParaRPr sz="1000" dirty="0"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0" name="Google Shape;226;p23">
            <a:extLst>
              <a:ext uri="{FF2B5EF4-FFF2-40B4-BE49-F238E27FC236}">
                <a16:creationId xmlns:a16="http://schemas.microsoft.com/office/drawing/2014/main" id="{4A987080-7C6C-224E-992D-C4B1CD005FFD}"/>
              </a:ext>
            </a:extLst>
          </p:cNvPr>
          <p:cNvSpPr txBox="1"/>
          <p:nvPr/>
        </p:nvSpPr>
        <p:spPr>
          <a:xfrm>
            <a:off x="5538315" y="3679885"/>
            <a:ext cx="2599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Tahoma"/>
                <a:ea typeface="Tahoma"/>
                <a:cs typeface="Tahoma"/>
                <a:sym typeface="Tahoma"/>
              </a:rPr>
              <a:t>Level of detail (</a:t>
            </a:r>
            <a:r>
              <a:rPr lang="en-GB" dirty="0" err="1">
                <a:latin typeface="Tahoma"/>
                <a:ea typeface="Tahoma"/>
                <a:cs typeface="Tahoma"/>
                <a:sym typeface="Tahoma"/>
              </a:rPr>
              <a:t>LoD</a:t>
            </a:r>
            <a:r>
              <a:rPr lang="en-GB" dirty="0">
                <a:latin typeface="Tahoma"/>
                <a:ea typeface="Tahoma"/>
                <a:cs typeface="Tahoma"/>
                <a:sym typeface="Tahoma"/>
              </a:rPr>
              <a:t>): </a:t>
            </a:r>
            <a:endParaRPr dirty="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Tahoma"/>
                <a:ea typeface="Tahoma"/>
                <a:cs typeface="Tahoma"/>
                <a:sym typeface="Tahoma"/>
              </a:rPr>
              <a:t>how much details are visible</a:t>
            </a:r>
            <a:endParaRPr dirty="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5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6B9"/>
              </a:buClr>
              <a:buSzPts val="2800"/>
              <a:buFont typeface="Tahoma"/>
              <a:buNone/>
            </a:pPr>
            <a:r>
              <a:rPr lang="en-GB"/>
              <a:t>Scalability of Existing Tree Comparison Systems</a:t>
            </a:r>
            <a:endParaRPr sz="900"/>
          </a:p>
        </p:txBody>
      </p:sp>
      <p:sp>
        <p:nvSpPr>
          <p:cNvPr id="261" name="Google Shape;261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cxnSp>
        <p:nvCxnSpPr>
          <p:cNvPr id="262" name="Google Shape;262;p25"/>
          <p:cNvCxnSpPr/>
          <p:nvPr/>
        </p:nvCxnSpPr>
        <p:spPr>
          <a:xfrm rot="10800000" flipH="1">
            <a:off x="1518065" y="1453525"/>
            <a:ext cx="1500" cy="2208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3" name="Google Shape;263;p25"/>
          <p:cNvCxnSpPr/>
          <p:nvPr/>
        </p:nvCxnSpPr>
        <p:spPr>
          <a:xfrm>
            <a:off x="1503965" y="3661825"/>
            <a:ext cx="42192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4" name="Google Shape;264;p25"/>
          <p:cNvSpPr txBox="1"/>
          <p:nvPr/>
        </p:nvSpPr>
        <p:spPr>
          <a:xfrm>
            <a:off x="1306390" y="1037175"/>
            <a:ext cx="3436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#Trees: how many trees to compare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6" name="Google Shape;266;p25"/>
          <p:cNvSpPr txBox="1"/>
          <p:nvPr/>
        </p:nvSpPr>
        <p:spPr>
          <a:xfrm>
            <a:off x="585365" y="3228625"/>
            <a:ext cx="934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Pairs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7" name="Google Shape;267;p25"/>
          <p:cNvSpPr txBox="1"/>
          <p:nvPr/>
        </p:nvSpPr>
        <p:spPr>
          <a:xfrm>
            <a:off x="585365" y="2724917"/>
            <a:ext cx="934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Dozens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8" name="Google Shape;268;p25"/>
          <p:cNvSpPr txBox="1"/>
          <p:nvPr/>
        </p:nvSpPr>
        <p:spPr>
          <a:xfrm>
            <a:off x="585365" y="2221208"/>
            <a:ext cx="934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Hundreds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9" name="Google Shape;269;p25"/>
          <p:cNvSpPr txBox="1"/>
          <p:nvPr/>
        </p:nvSpPr>
        <p:spPr>
          <a:xfrm>
            <a:off x="471065" y="1717500"/>
            <a:ext cx="10485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Thousands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0" name="Google Shape;270;p25"/>
          <p:cNvSpPr txBox="1"/>
          <p:nvPr/>
        </p:nvSpPr>
        <p:spPr>
          <a:xfrm>
            <a:off x="1530815" y="3695700"/>
            <a:ext cx="934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Single point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1" name="Google Shape;271;p25"/>
          <p:cNvSpPr txBox="1"/>
          <p:nvPr/>
        </p:nvSpPr>
        <p:spPr>
          <a:xfrm>
            <a:off x="2873415" y="3695700"/>
            <a:ext cx="10896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Simplified structure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2" name="Google Shape;272;p25"/>
          <p:cNvSpPr txBox="1"/>
          <p:nvPr/>
        </p:nvSpPr>
        <p:spPr>
          <a:xfrm>
            <a:off x="4371415" y="3695700"/>
            <a:ext cx="934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Full topology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3" name="Google Shape;273;p25"/>
          <p:cNvSpPr/>
          <p:nvPr/>
        </p:nvSpPr>
        <p:spPr>
          <a:xfrm>
            <a:off x="2731640" y="3160900"/>
            <a:ext cx="2564100" cy="444600"/>
          </a:xfrm>
          <a:prstGeom prst="roundRect">
            <a:avLst>
              <a:gd name="adj" fmla="val 16667"/>
            </a:avLst>
          </a:prstGeom>
          <a:solidFill>
            <a:srgbClr val="696868">
              <a:alpha val="41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Few in full</a:t>
            </a:r>
            <a:endParaRPr/>
          </a:p>
        </p:txBody>
      </p:sp>
      <p:sp>
        <p:nvSpPr>
          <p:cNvPr id="274" name="Google Shape;274;p25"/>
          <p:cNvSpPr/>
          <p:nvPr/>
        </p:nvSpPr>
        <p:spPr>
          <a:xfrm>
            <a:off x="1642140" y="1552225"/>
            <a:ext cx="976500" cy="1608600"/>
          </a:xfrm>
          <a:prstGeom prst="roundRect">
            <a:avLst>
              <a:gd name="adj" fmla="val 16667"/>
            </a:avLst>
          </a:prstGeom>
          <a:solidFill>
            <a:srgbClr val="696868">
              <a:alpha val="4121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Many as points</a:t>
            </a:r>
            <a:endParaRPr/>
          </a:p>
        </p:txBody>
      </p:sp>
      <p:sp>
        <p:nvSpPr>
          <p:cNvPr id="275" name="Google Shape;275;p25"/>
          <p:cNvSpPr/>
          <p:nvPr/>
        </p:nvSpPr>
        <p:spPr>
          <a:xfrm>
            <a:off x="1694465" y="2571750"/>
            <a:ext cx="3601500" cy="532800"/>
          </a:xfrm>
          <a:prstGeom prst="roundRect">
            <a:avLst>
              <a:gd name="adj" fmla="val 16667"/>
            </a:avLst>
          </a:prstGeom>
          <a:solidFill>
            <a:srgbClr val="696868">
              <a:alpha val="41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              Dozens at multi-scale</a:t>
            </a:r>
            <a:endParaRPr/>
          </a:p>
        </p:txBody>
      </p:sp>
      <p:grpSp>
        <p:nvGrpSpPr>
          <p:cNvPr id="276" name="Google Shape;276;p25"/>
          <p:cNvGrpSpPr/>
          <p:nvPr/>
        </p:nvGrpSpPr>
        <p:grpSpPr>
          <a:xfrm>
            <a:off x="5668330" y="873325"/>
            <a:ext cx="3292789" cy="2543286"/>
            <a:chOff x="5708275" y="873325"/>
            <a:chExt cx="2911700" cy="2272554"/>
          </a:xfrm>
        </p:grpSpPr>
        <p:pic>
          <p:nvPicPr>
            <p:cNvPr id="277" name="Google Shape;277;p25"/>
            <p:cNvPicPr preferRelativeResize="0"/>
            <p:nvPr/>
          </p:nvPicPr>
          <p:blipFill rotWithShape="1">
            <a:blip r:embed="rId3">
              <a:alphaModFix/>
            </a:blip>
            <a:srcRect l="327" r="317"/>
            <a:stretch/>
          </p:blipFill>
          <p:spPr>
            <a:xfrm>
              <a:off x="5798950" y="873325"/>
              <a:ext cx="2821025" cy="1774602"/>
            </a:xfrm>
            <a:prstGeom prst="rect">
              <a:avLst/>
            </a:prstGeom>
            <a:noFill/>
            <a:ln>
              <a:noFill/>
            </a:ln>
            <a:effectLst>
              <a:outerShdw blurRad="128588" dist="47625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278" name="Google Shape;278;p25"/>
            <p:cNvSpPr txBox="1"/>
            <p:nvPr/>
          </p:nvSpPr>
          <p:spPr>
            <a:xfrm>
              <a:off x="5708275" y="2647924"/>
              <a:ext cx="2911700" cy="497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GB" sz="1000" dirty="0">
                  <a:latin typeface="Tahoma"/>
                  <a:ea typeface="Tahoma"/>
                  <a:cs typeface="Tahoma"/>
                  <a:sym typeface="Tahoma"/>
                </a:rPr>
                <a:t>Interactive visual comparison of multiple trees.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GB" sz="1000" dirty="0" err="1">
                  <a:latin typeface="Tahoma"/>
                  <a:ea typeface="Tahoma"/>
                  <a:cs typeface="Tahoma"/>
                  <a:sym typeface="Tahoma"/>
                </a:rPr>
                <a:t>Bremm</a:t>
              </a:r>
              <a:r>
                <a:rPr lang="en-GB" sz="1000" dirty="0"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lang="en-GB" sz="1000" dirty="0" err="1">
                  <a:latin typeface="Tahoma"/>
                  <a:ea typeface="Tahoma"/>
                  <a:cs typeface="Tahoma"/>
                  <a:sym typeface="Tahoma"/>
                </a:rPr>
                <a:t>Landesberger</a:t>
              </a:r>
              <a:r>
                <a:rPr lang="en-GB" sz="1000" dirty="0"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lang="en-GB" sz="1000" dirty="0" err="1">
                  <a:latin typeface="Tahoma"/>
                  <a:ea typeface="Tahoma"/>
                  <a:cs typeface="Tahoma"/>
                  <a:sym typeface="Tahoma"/>
                </a:rPr>
                <a:t>Heß</a:t>
              </a:r>
              <a:r>
                <a:rPr lang="en-GB" sz="1000" dirty="0"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lang="en-GB" sz="1000" dirty="0" err="1">
                  <a:latin typeface="Tahoma"/>
                  <a:ea typeface="Tahoma"/>
                  <a:cs typeface="Tahoma"/>
                  <a:sym typeface="Tahoma"/>
                </a:rPr>
                <a:t>Schreck</a:t>
              </a:r>
              <a:r>
                <a:rPr lang="en-GB" sz="1000" dirty="0">
                  <a:latin typeface="Tahoma"/>
                  <a:ea typeface="Tahoma"/>
                  <a:cs typeface="Tahoma"/>
                  <a:sym typeface="Tahoma"/>
                </a:rPr>
                <a:t>, Weil, </a:t>
              </a:r>
              <a:r>
                <a:rPr lang="en-GB" sz="1000" dirty="0" err="1">
                  <a:latin typeface="Tahoma"/>
                  <a:ea typeface="Tahoma"/>
                  <a:cs typeface="Tahoma"/>
                  <a:sym typeface="Tahoma"/>
                </a:rPr>
                <a:t>Hamacher</a:t>
              </a:r>
              <a:r>
                <a:rPr lang="en-GB" sz="1000" dirty="0">
                  <a:latin typeface="Tahoma"/>
                  <a:ea typeface="Tahoma"/>
                  <a:cs typeface="Tahoma"/>
                  <a:sym typeface="Tahoma"/>
                </a:rPr>
                <a:t>.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GB" sz="1000" dirty="0">
                  <a:latin typeface="Tahoma"/>
                  <a:ea typeface="Tahoma"/>
                  <a:cs typeface="Tahoma"/>
                  <a:sym typeface="Tahoma"/>
                </a:rPr>
                <a:t>VAST 2011.</a:t>
              </a:r>
              <a:endParaRPr sz="1000" dirty="0"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2" name="Google Shape;226;p23">
            <a:extLst>
              <a:ext uri="{FF2B5EF4-FFF2-40B4-BE49-F238E27FC236}">
                <a16:creationId xmlns:a16="http://schemas.microsoft.com/office/drawing/2014/main" id="{CD42B964-7DC9-4A40-A981-929CCCE6F488}"/>
              </a:ext>
            </a:extLst>
          </p:cNvPr>
          <p:cNvSpPr txBox="1"/>
          <p:nvPr/>
        </p:nvSpPr>
        <p:spPr>
          <a:xfrm>
            <a:off x="5538315" y="3679885"/>
            <a:ext cx="2599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Tahoma"/>
                <a:ea typeface="Tahoma"/>
                <a:cs typeface="Tahoma"/>
                <a:sym typeface="Tahoma"/>
              </a:rPr>
              <a:t>Level of detail (</a:t>
            </a:r>
            <a:r>
              <a:rPr lang="en-GB" dirty="0" err="1">
                <a:latin typeface="Tahoma"/>
                <a:ea typeface="Tahoma"/>
                <a:cs typeface="Tahoma"/>
                <a:sym typeface="Tahoma"/>
              </a:rPr>
              <a:t>LoD</a:t>
            </a:r>
            <a:r>
              <a:rPr lang="en-GB" dirty="0">
                <a:latin typeface="Tahoma"/>
                <a:ea typeface="Tahoma"/>
                <a:cs typeface="Tahoma"/>
                <a:sym typeface="Tahoma"/>
              </a:rPr>
              <a:t>): </a:t>
            </a:r>
            <a:endParaRPr dirty="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Tahoma"/>
                <a:ea typeface="Tahoma"/>
                <a:cs typeface="Tahoma"/>
                <a:sym typeface="Tahoma"/>
              </a:rPr>
              <a:t>how much details are visible</a:t>
            </a:r>
            <a:endParaRPr dirty="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6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086B9"/>
              </a:buClr>
              <a:buSzPts val="2800"/>
              <a:buFont typeface="Tahoma"/>
              <a:buNone/>
            </a:pPr>
            <a:r>
              <a:rPr lang="en-GB"/>
              <a:t>Comparing many phylogenetic trees</a:t>
            </a:r>
            <a:endParaRPr/>
          </a:p>
        </p:txBody>
      </p:sp>
      <p:sp>
        <p:nvSpPr>
          <p:cNvPr id="284" name="Google Shape;284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cxnSp>
        <p:nvCxnSpPr>
          <p:cNvPr id="285" name="Google Shape;285;p26"/>
          <p:cNvCxnSpPr/>
          <p:nvPr/>
        </p:nvCxnSpPr>
        <p:spPr>
          <a:xfrm rot="10800000" flipH="1">
            <a:off x="1518065" y="1453525"/>
            <a:ext cx="1500" cy="2208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6" name="Google Shape;286;p26"/>
          <p:cNvCxnSpPr/>
          <p:nvPr/>
        </p:nvCxnSpPr>
        <p:spPr>
          <a:xfrm>
            <a:off x="1503965" y="3661825"/>
            <a:ext cx="42192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7" name="Google Shape;287;p26"/>
          <p:cNvSpPr txBox="1"/>
          <p:nvPr/>
        </p:nvSpPr>
        <p:spPr>
          <a:xfrm>
            <a:off x="1306390" y="1037175"/>
            <a:ext cx="3436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#Trees: how many trees to compare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9" name="Google Shape;289;p26"/>
          <p:cNvSpPr txBox="1"/>
          <p:nvPr/>
        </p:nvSpPr>
        <p:spPr>
          <a:xfrm>
            <a:off x="585365" y="3228625"/>
            <a:ext cx="934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Pairs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0" name="Google Shape;290;p26"/>
          <p:cNvSpPr txBox="1"/>
          <p:nvPr/>
        </p:nvSpPr>
        <p:spPr>
          <a:xfrm>
            <a:off x="585365" y="2724917"/>
            <a:ext cx="934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Dozens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1" name="Google Shape;291;p26"/>
          <p:cNvSpPr txBox="1"/>
          <p:nvPr/>
        </p:nvSpPr>
        <p:spPr>
          <a:xfrm>
            <a:off x="585365" y="2221208"/>
            <a:ext cx="934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Hundreds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2" name="Google Shape;292;p26"/>
          <p:cNvSpPr txBox="1"/>
          <p:nvPr/>
        </p:nvSpPr>
        <p:spPr>
          <a:xfrm>
            <a:off x="471065" y="1717500"/>
            <a:ext cx="10485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Thousands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3" name="Google Shape;293;p26"/>
          <p:cNvSpPr txBox="1"/>
          <p:nvPr/>
        </p:nvSpPr>
        <p:spPr>
          <a:xfrm>
            <a:off x="1530815" y="3695700"/>
            <a:ext cx="934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Single point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4" name="Google Shape;294;p26"/>
          <p:cNvSpPr txBox="1"/>
          <p:nvPr/>
        </p:nvSpPr>
        <p:spPr>
          <a:xfrm>
            <a:off x="2873415" y="3695700"/>
            <a:ext cx="10896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Simplified structure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5" name="Google Shape;295;p26"/>
          <p:cNvSpPr txBox="1"/>
          <p:nvPr/>
        </p:nvSpPr>
        <p:spPr>
          <a:xfrm>
            <a:off x="4371415" y="3695700"/>
            <a:ext cx="934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/>
                <a:ea typeface="Tahoma"/>
                <a:cs typeface="Tahoma"/>
                <a:sym typeface="Tahoma"/>
              </a:rPr>
              <a:t>Full topology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6" name="Google Shape;296;p26"/>
          <p:cNvSpPr/>
          <p:nvPr/>
        </p:nvSpPr>
        <p:spPr>
          <a:xfrm>
            <a:off x="2731640" y="3160900"/>
            <a:ext cx="2564100" cy="444600"/>
          </a:xfrm>
          <a:prstGeom prst="roundRect">
            <a:avLst>
              <a:gd name="adj" fmla="val 16667"/>
            </a:avLst>
          </a:prstGeom>
          <a:solidFill>
            <a:srgbClr val="696868">
              <a:alpha val="41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Few in full</a:t>
            </a:r>
            <a:endParaRPr/>
          </a:p>
        </p:txBody>
      </p:sp>
      <p:sp>
        <p:nvSpPr>
          <p:cNvPr id="297" name="Google Shape;297;p26"/>
          <p:cNvSpPr/>
          <p:nvPr/>
        </p:nvSpPr>
        <p:spPr>
          <a:xfrm>
            <a:off x="1642140" y="1552225"/>
            <a:ext cx="976500" cy="1608600"/>
          </a:xfrm>
          <a:prstGeom prst="roundRect">
            <a:avLst>
              <a:gd name="adj" fmla="val 16667"/>
            </a:avLst>
          </a:prstGeom>
          <a:solidFill>
            <a:srgbClr val="696868">
              <a:alpha val="4121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Many as points</a:t>
            </a:r>
            <a:endParaRPr/>
          </a:p>
        </p:txBody>
      </p:sp>
      <p:sp>
        <p:nvSpPr>
          <p:cNvPr id="298" name="Google Shape;298;p26"/>
          <p:cNvSpPr/>
          <p:nvPr/>
        </p:nvSpPr>
        <p:spPr>
          <a:xfrm>
            <a:off x="1694465" y="2571750"/>
            <a:ext cx="3601500" cy="532800"/>
          </a:xfrm>
          <a:prstGeom prst="roundRect">
            <a:avLst>
              <a:gd name="adj" fmla="val 16667"/>
            </a:avLst>
          </a:prstGeom>
          <a:solidFill>
            <a:srgbClr val="696868">
              <a:alpha val="41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              Dozens at multi-scale</a:t>
            </a:r>
            <a:endParaRPr/>
          </a:p>
        </p:txBody>
      </p:sp>
      <p:sp>
        <p:nvSpPr>
          <p:cNvPr id="299" name="Google Shape;299;p26"/>
          <p:cNvSpPr/>
          <p:nvPr/>
        </p:nvSpPr>
        <p:spPr>
          <a:xfrm>
            <a:off x="2404865" y="1643949"/>
            <a:ext cx="2930256" cy="871452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/>
              <a:t>Hundreds / thousands at multi-scale?</a:t>
            </a:r>
            <a:endParaRPr sz="1800" b="1"/>
          </a:p>
        </p:txBody>
      </p:sp>
      <p:sp>
        <p:nvSpPr>
          <p:cNvPr id="20" name="Google Shape;226;p23">
            <a:extLst>
              <a:ext uri="{FF2B5EF4-FFF2-40B4-BE49-F238E27FC236}">
                <a16:creationId xmlns:a16="http://schemas.microsoft.com/office/drawing/2014/main" id="{FF41401C-9BF9-4F42-8B8B-60FA2F2BEFBD}"/>
              </a:ext>
            </a:extLst>
          </p:cNvPr>
          <p:cNvSpPr txBox="1"/>
          <p:nvPr/>
        </p:nvSpPr>
        <p:spPr>
          <a:xfrm>
            <a:off x="5538315" y="3679885"/>
            <a:ext cx="25992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Tahoma"/>
                <a:ea typeface="Tahoma"/>
                <a:cs typeface="Tahoma"/>
                <a:sym typeface="Tahoma"/>
              </a:rPr>
              <a:t>Level of detail (</a:t>
            </a:r>
            <a:r>
              <a:rPr lang="en-GB" dirty="0" err="1">
                <a:latin typeface="Tahoma"/>
                <a:ea typeface="Tahoma"/>
                <a:cs typeface="Tahoma"/>
                <a:sym typeface="Tahoma"/>
              </a:rPr>
              <a:t>LoD</a:t>
            </a:r>
            <a:r>
              <a:rPr lang="en-GB" dirty="0">
                <a:latin typeface="Tahoma"/>
                <a:ea typeface="Tahoma"/>
                <a:cs typeface="Tahoma"/>
                <a:sym typeface="Tahoma"/>
              </a:rPr>
              <a:t>): </a:t>
            </a:r>
            <a:endParaRPr dirty="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Tahoma"/>
                <a:ea typeface="Tahoma"/>
                <a:cs typeface="Tahoma"/>
                <a:sym typeface="Tahoma"/>
              </a:rPr>
              <a:t>how much details are visible</a:t>
            </a:r>
            <a:endParaRPr dirty="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7"/>
          <p:cNvSpPr txBox="1">
            <a:spLocks noGrp="1"/>
          </p:cNvSpPr>
          <p:nvPr>
            <p:ph type="body" idx="1"/>
          </p:nvPr>
        </p:nvSpPr>
        <p:spPr>
          <a:xfrm>
            <a:off x="523875" y="706900"/>
            <a:ext cx="8096100" cy="3865200"/>
          </a:xfrm>
          <a:prstGeom prst="rect">
            <a:avLst/>
          </a:prstGeom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en-GB" dirty="0"/>
              <a:t>Data and task abstractions for comparison of phylogenetic trees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100"/>
              </a:spcAft>
              <a:buNone/>
            </a:pPr>
            <a:endParaRPr dirty="0"/>
          </a:p>
        </p:txBody>
      </p:sp>
      <p:sp>
        <p:nvSpPr>
          <p:cNvPr id="305" name="Google Shape;305;p27"/>
          <p:cNvSpPr txBox="1">
            <a:spLocks noGrp="1"/>
          </p:cNvSpPr>
          <p:nvPr>
            <p:ph type="title"/>
          </p:nvPr>
        </p:nvSpPr>
        <p:spPr>
          <a:xfrm>
            <a:off x="523875" y="206375"/>
            <a:ext cx="8096100" cy="466800"/>
          </a:xfrm>
          <a:prstGeom prst="rect">
            <a:avLst/>
          </a:prstGeom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Main contributions</a:t>
            </a:r>
            <a:endParaRPr/>
          </a:p>
        </p:txBody>
      </p:sp>
      <p:sp>
        <p:nvSpPr>
          <p:cNvPr id="306" name="Google Shape;306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Custom 2">
      <a:dk1>
        <a:srgbClr val="000000"/>
      </a:dk1>
      <a:lt1>
        <a:srgbClr val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0F86B8"/>
      </a:hlink>
      <a:folHlink>
        <a:srgbClr val="D0B9F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lank Presentation">
  <a:themeElements>
    <a:clrScheme name="Custom 3">
      <a:dk1>
        <a:srgbClr val="000000"/>
      </a:dk1>
      <a:lt1>
        <a:srgbClr val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0F86B8"/>
      </a:hlink>
      <a:folHlink>
        <a:srgbClr val="D0B9F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Blank Presentation">
  <a:themeElements>
    <a:clrScheme name="Expo">
      <a:dk1>
        <a:srgbClr val="000000"/>
      </a:dk1>
      <a:lt1>
        <a:srgbClr val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</TotalTime>
  <Words>1359</Words>
  <Application>Microsoft Macintosh PowerPoint</Application>
  <PresentationFormat>On-screen Show (16:9)</PresentationFormat>
  <Paragraphs>398</Paragraphs>
  <Slides>54</Slides>
  <Notes>54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Times</vt:lpstr>
      <vt:lpstr>Arial</vt:lpstr>
      <vt:lpstr>Tahoma</vt:lpstr>
      <vt:lpstr>Simple Light</vt:lpstr>
      <vt:lpstr>1_Blank Presentation</vt:lpstr>
      <vt:lpstr>2_Blank Presentation</vt:lpstr>
      <vt:lpstr>5_Blank Presentation</vt:lpstr>
      <vt:lpstr>Aggregated Dendrograms for Visual Comparison Between Many Phylogenetic Trees</vt:lpstr>
      <vt:lpstr>Phylogenetic tree</vt:lpstr>
      <vt:lpstr>Many phylogenetic trees</vt:lpstr>
      <vt:lpstr>Scalability of Existing Tree Comparison Systems</vt:lpstr>
      <vt:lpstr>Scalability of Existing Tree Comparison Systems</vt:lpstr>
      <vt:lpstr>Scalability of Existing Tree Comparison Systems</vt:lpstr>
      <vt:lpstr>Scalability of Existing Tree Comparison Systems</vt:lpstr>
      <vt:lpstr>Comparing many phylogenetic trees</vt:lpstr>
      <vt:lpstr>Main contributions</vt:lpstr>
      <vt:lpstr>Main contributions</vt:lpstr>
      <vt:lpstr>Main contributions</vt:lpstr>
      <vt:lpstr>PowerPoint Presentation</vt:lpstr>
      <vt:lpstr>Tree data</vt:lpstr>
      <vt:lpstr>Two crucial tasks</vt:lpstr>
      <vt:lpstr>Two crucial tasks</vt:lpstr>
      <vt:lpstr>Two crucial tasks</vt:lpstr>
      <vt:lpstr>Two crucial tasks</vt:lpstr>
      <vt:lpstr>Two crucial tasks</vt:lpstr>
      <vt:lpstr>Derived data</vt:lpstr>
      <vt:lpstr>PowerPoint Presentation</vt:lpstr>
      <vt:lpstr>Intuition</vt:lpstr>
      <vt:lpstr>Visual design: focus + context</vt:lpstr>
      <vt:lpstr>Visual design: focus + context</vt:lpstr>
      <vt:lpstr>Visual design: focus + context</vt:lpstr>
      <vt:lpstr>Visual design: focus + context</vt:lpstr>
      <vt:lpstr>Visual design: focus + context</vt:lpstr>
      <vt:lpstr>Visual design: focus + context</vt:lpstr>
      <vt:lpstr>Visual design: focus + context</vt:lpstr>
      <vt:lpstr>Visual design: focus + context</vt:lpstr>
      <vt:lpstr>Visual design: algorithm adapts to space</vt:lpstr>
      <vt:lpstr>Cluster AD: summary of multiple ADs</vt:lpstr>
      <vt:lpstr>Cluster AD: summary of multiple ADs</vt:lpstr>
      <vt:lpstr>Cluster AD: summary of multiple ADs</vt:lpstr>
      <vt:lpstr>Cluster AD: summary of multiple ADs</vt:lpstr>
      <vt:lpstr>PowerPoint Presentation</vt:lpstr>
      <vt:lpstr>Video demo</vt:lpstr>
      <vt:lpstr>Multi-level structure across views</vt:lpstr>
      <vt:lpstr>Multi-level structure across views</vt:lpstr>
      <vt:lpstr>Interface walkthrough: tree collection main views</vt:lpstr>
      <vt:lpstr>Interface walkthrough: tree collection aux. views</vt:lpstr>
      <vt:lpstr>Validation with many biologists</vt:lpstr>
      <vt:lpstr>Validation with many biologists</vt:lpstr>
      <vt:lpstr>Validation with many biologists</vt:lpstr>
      <vt:lpstr>Conclusion</vt:lpstr>
      <vt:lpstr>Conclusion</vt:lpstr>
      <vt:lpstr>Conclusion</vt:lpstr>
      <vt:lpstr>Conclusion</vt:lpstr>
      <vt:lpstr>Aggregated Dendrograms for Visual Comparison  Between Many Phylogenetic Trees</vt:lpstr>
      <vt:lpstr>PowerPoint Presentation</vt:lpstr>
      <vt:lpstr>PowerPoint Presentation</vt:lpstr>
      <vt:lpstr>Tree data</vt:lpstr>
      <vt:lpstr>Multi-level structure across views</vt:lpstr>
      <vt:lpstr>Agenda -- not for presenting</vt:lpstr>
      <vt:lpstr>Scalability of ADView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Aggregated Dendrograms for Visual Comparison between Many Phylogenetic Trees</dc:title>
  <cp:lastModifiedBy>Zipeng Liu</cp:lastModifiedBy>
  <cp:revision>18</cp:revision>
  <dcterms:modified xsi:type="dcterms:W3CDTF">2019-10-19T22:07:03Z</dcterms:modified>
</cp:coreProperties>
</file>