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1" r:id="rId2"/>
    <p:sldMasterId id="2147483674" r:id="rId3"/>
    <p:sldMasterId id="2147483687" r:id="rId4"/>
  </p:sldMasterIdLst>
  <p:notesMasterIdLst>
    <p:notesMasterId r:id="rId46"/>
  </p:notesMasterIdLst>
  <p:sldIdLst>
    <p:sldId id="256" r:id="rId5"/>
    <p:sldId id="257" r:id="rId6"/>
    <p:sldId id="282" r:id="rId7"/>
    <p:sldId id="283" r:id="rId8"/>
    <p:sldId id="284" r:id="rId9"/>
    <p:sldId id="276" r:id="rId10"/>
    <p:sldId id="285" r:id="rId11"/>
    <p:sldId id="259" r:id="rId12"/>
    <p:sldId id="286" r:id="rId13"/>
    <p:sldId id="287" r:id="rId14"/>
    <p:sldId id="288" r:id="rId15"/>
    <p:sldId id="289" r:id="rId16"/>
    <p:sldId id="260" r:id="rId17"/>
    <p:sldId id="261" r:id="rId18"/>
    <p:sldId id="290" r:id="rId19"/>
    <p:sldId id="291" r:id="rId20"/>
    <p:sldId id="262" r:id="rId21"/>
    <p:sldId id="292" r:id="rId22"/>
    <p:sldId id="293" r:id="rId23"/>
    <p:sldId id="263" r:id="rId24"/>
    <p:sldId id="294" r:id="rId25"/>
    <p:sldId id="295" r:id="rId26"/>
    <p:sldId id="296" r:id="rId27"/>
    <p:sldId id="264" r:id="rId28"/>
    <p:sldId id="298" r:id="rId29"/>
    <p:sldId id="297" r:id="rId30"/>
    <p:sldId id="265" r:id="rId31"/>
    <p:sldId id="299" r:id="rId32"/>
    <p:sldId id="300" r:id="rId33"/>
    <p:sldId id="267" r:id="rId34"/>
    <p:sldId id="301" r:id="rId35"/>
    <p:sldId id="268" r:id="rId36"/>
    <p:sldId id="302" r:id="rId37"/>
    <p:sldId id="269" r:id="rId38"/>
    <p:sldId id="279" r:id="rId39"/>
    <p:sldId id="278" r:id="rId40"/>
    <p:sldId id="277" r:id="rId41"/>
    <p:sldId id="281" r:id="rId42"/>
    <p:sldId id="303" r:id="rId43"/>
    <p:sldId id="270" r:id="rId44"/>
    <p:sldId id="271" r:id="rId4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5917" autoAdjust="0"/>
  </p:normalViewPr>
  <p:slideViewPr>
    <p:cSldViewPr snapToGrid="0">
      <p:cViewPr varScale="1">
        <p:scale>
          <a:sx n="71" d="100"/>
          <a:sy n="71" d="100"/>
        </p:scale>
        <p:origin x="950" y="6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viewProps" Target="viewProps.xml"/><Relationship Id="rId8" Type="http://schemas.openxmlformats.org/officeDocument/2006/relationships/slide" Target="slides/slide4.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3.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5.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7.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9.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32.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6" name="PlaceHolder 1"/>
          <p:cNvSpPr>
            <a:spLocks noGrp="1"/>
          </p:cNvSpPr>
          <p:nvPr>
            <p:ph type="body"/>
          </p:nvPr>
        </p:nvSpPr>
        <p:spPr>
          <a:xfrm>
            <a:off x="777240" y="4777560"/>
            <a:ext cx="6217560" cy="4525920"/>
          </a:xfrm>
          <a:prstGeom prst="rect">
            <a:avLst/>
          </a:prstGeom>
        </p:spPr>
        <p:txBody>
          <a:bodyPr lIns="0" tIns="0" rIns="0" bIns="0"/>
          <a:lstStyle/>
          <a:p>
            <a:r>
              <a:rPr lang="en-CA" sz="2000">
                <a:latin typeface="Arial"/>
              </a:rPr>
              <a:t>Click to edit the notes format</a:t>
            </a:r>
            <a:endParaRPr/>
          </a:p>
        </p:txBody>
      </p:sp>
      <p:sp>
        <p:nvSpPr>
          <p:cNvPr id="147" name="PlaceHolder 2"/>
          <p:cNvSpPr>
            <a:spLocks noGrp="1"/>
          </p:cNvSpPr>
          <p:nvPr>
            <p:ph type="hdr"/>
          </p:nvPr>
        </p:nvSpPr>
        <p:spPr>
          <a:xfrm>
            <a:off x="0" y="0"/>
            <a:ext cx="3372840" cy="502560"/>
          </a:xfrm>
          <a:prstGeom prst="rect">
            <a:avLst/>
          </a:prstGeom>
        </p:spPr>
        <p:txBody>
          <a:bodyPr lIns="0" tIns="0" rIns="0" bIns="0"/>
          <a:lstStyle/>
          <a:p>
            <a:r>
              <a:rPr lang="en-CA" sz="1400">
                <a:latin typeface="Times New Roman"/>
              </a:rPr>
              <a:t>&lt;header&gt;</a:t>
            </a:r>
            <a:endParaRPr/>
          </a:p>
        </p:txBody>
      </p:sp>
      <p:sp>
        <p:nvSpPr>
          <p:cNvPr id="148" name="PlaceHolder 3"/>
          <p:cNvSpPr>
            <a:spLocks noGrp="1"/>
          </p:cNvSpPr>
          <p:nvPr>
            <p:ph type="dt"/>
          </p:nvPr>
        </p:nvSpPr>
        <p:spPr>
          <a:xfrm>
            <a:off x="4399200" y="0"/>
            <a:ext cx="3372840" cy="502560"/>
          </a:xfrm>
          <a:prstGeom prst="rect">
            <a:avLst/>
          </a:prstGeom>
        </p:spPr>
        <p:txBody>
          <a:bodyPr lIns="0" tIns="0" rIns="0" bIns="0"/>
          <a:lstStyle/>
          <a:p>
            <a:pPr algn="r"/>
            <a:r>
              <a:rPr lang="en-CA" sz="1400">
                <a:latin typeface="Times New Roman"/>
              </a:rPr>
              <a:t>&lt;date/time&gt;</a:t>
            </a:r>
            <a:endParaRPr/>
          </a:p>
        </p:txBody>
      </p:sp>
      <p:sp>
        <p:nvSpPr>
          <p:cNvPr id="149" name="PlaceHolder 4"/>
          <p:cNvSpPr>
            <a:spLocks noGrp="1"/>
          </p:cNvSpPr>
          <p:nvPr>
            <p:ph type="ftr"/>
          </p:nvPr>
        </p:nvSpPr>
        <p:spPr>
          <a:xfrm>
            <a:off x="0" y="9555480"/>
            <a:ext cx="3372840" cy="502560"/>
          </a:xfrm>
          <a:prstGeom prst="rect">
            <a:avLst/>
          </a:prstGeom>
        </p:spPr>
        <p:txBody>
          <a:bodyPr lIns="0" tIns="0" rIns="0" bIns="0" anchor="b"/>
          <a:lstStyle/>
          <a:p>
            <a:r>
              <a:rPr lang="en-CA" sz="1400">
                <a:latin typeface="Times New Roman"/>
              </a:rPr>
              <a:t>&lt;footer&gt;</a:t>
            </a:r>
            <a:endParaRPr/>
          </a:p>
        </p:txBody>
      </p:sp>
      <p:sp>
        <p:nvSpPr>
          <p:cNvPr id="150" name="PlaceHolder 5"/>
          <p:cNvSpPr>
            <a:spLocks noGrp="1"/>
          </p:cNvSpPr>
          <p:nvPr>
            <p:ph type="sldNum"/>
          </p:nvPr>
        </p:nvSpPr>
        <p:spPr>
          <a:xfrm>
            <a:off x="4399200" y="9555480"/>
            <a:ext cx="3372840" cy="502560"/>
          </a:xfrm>
          <a:prstGeom prst="rect">
            <a:avLst/>
          </a:prstGeom>
        </p:spPr>
        <p:txBody>
          <a:bodyPr lIns="0" tIns="0" rIns="0" bIns="0" anchor="b"/>
          <a:lstStyle/>
          <a:p>
            <a:pPr algn="r"/>
            <a:fld id="{D6C7FF09-00EE-4B5C-8343-10CC808F9370}" type="slidenum">
              <a:rPr lang="en-CA" sz="1400">
                <a:latin typeface="Times New Roman"/>
              </a:rPr>
              <a:t>‹#›</a:t>
            </a:fld>
            <a:endParaRPr/>
          </a:p>
        </p:txBody>
      </p:sp>
    </p:spTree>
    <p:extLst>
      <p:ext uri="{BB962C8B-B14F-4D97-AF65-F5344CB8AC3E}">
        <p14:creationId xmlns:p14="http://schemas.microsoft.com/office/powerpoint/2010/main" val="22051548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 name="PlaceHolder 1"/>
          <p:cNvSpPr>
            <a:spLocks noGrp="1"/>
          </p:cNvSpPr>
          <p:nvPr>
            <p:ph type="body"/>
          </p:nvPr>
        </p:nvSpPr>
        <p:spPr>
          <a:xfrm>
            <a:off x="777240" y="4777560"/>
            <a:ext cx="6217560" cy="4525920"/>
          </a:xfrm>
          <a:prstGeom prst="rect">
            <a:avLst/>
          </a:prstGeom>
        </p:spPr>
        <p:txBody>
          <a:bodyPr lIns="0" tIns="0" rIns="0" bIns="0"/>
          <a:lstStyle/>
          <a:p>
            <a:r>
              <a:rPr lang="en-CA" sz="2000" dirty="0">
                <a:latin typeface="Arial"/>
              </a:rPr>
              <a:t>Thank you very much for the </a:t>
            </a:r>
            <a:r>
              <a:rPr lang="en-CA" sz="2000" dirty="0" smtClean="0">
                <a:latin typeface="Arial"/>
              </a:rPr>
              <a:t>introduction.</a:t>
            </a:r>
            <a:r>
              <a:rPr lang="en-CA" sz="2000" baseline="0" dirty="0" smtClean="0">
                <a:latin typeface="Arial"/>
              </a:rPr>
              <a:t> We are </a:t>
            </a:r>
            <a:r>
              <a:rPr lang="en-CA" sz="2000" dirty="0" smtClean="0">
                <a:latin typeface="Arial"/>
              </a:rPr>
              <a:t>presenting a </a:t>
            </a:r>
            <a:r>
              <a:rPr lang="en-CA" sz="2000" dirty="0">
                <a:latin typeface="Arial"/>
              </a:rPr>
              <a:t>method </a:t>
            </a:r>
            <a:r>
              <a:rPr lang="en-CA" sz="2000" dirty="0" smtClean="0">
                <a:latin typeface="Arial"/>
              </a:rPr>
              <a:t>today, for the addition of </a:t>
            </a:r>
            <a:r>
              <a:rPr lang="en-CA" sz="2000" dirty="0">
                <a:latin typeface="Arial"/>
              </a:rPr>
              <a:t>real-time dynamic wrinkling to coarse animated cloth.</a:t>
            </a:r>
            <a:endParaRPr dirty="0"/>
          </a:p>
        </p:txBody>
      </p:sp>
    </p:spTree>
    <p:extLst>
      <p:ext uri="{BB962C8B-B14F-4D97-AF65-F5344CB8AC3E}">
        <p14:creationId xmlns:p14="http://schemas.microsoft.com/office/powerpoint/2010/main" val="13155381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 name="PlaceHolder 1"/>
          <p:cNvSpPr>
            <a:spLocks noGrp="1"/>
          </p:cNvSpPr>
          <p:nvPr>
            <p:ph type="body"/>
          </p:nvPr>
        </p:nvSpPr>
        <p:spPr>
          <a:xfrm>
            <a:off x="685800" y="4343400"/>
            <a:ext cx="5485320" cy="4113720"/>
          </a:xfrm>
          <a:prstGeom prst="rect">
            <a:avLst/>
          </a:prstGeom>
        </p:spPr>
        <p:txBody>
          <a:bodyPr lIns="0" tIns="0" rIns="0" bIns="0"/>
          <a:lstStyle/>
          <a:p>
            <a:r>
              <a:rPr lang="en-CA" sz="2000" strike="noStrike" dirty="0" smtClean="0">
                <a:latin typeface="Arial"/>
              </a:rPr>
              <a:t>These methods</a:t>
            </a:r>
            <a:r>
              <a:rPr lang="en-CA" sz="2000" strike="noStrike" baseline="0" dirty="0" smtClean="0">
                <a:latin typeface="Arial"/>
              </a:rPr>
              <a:t> </a:t>
            </a:r>
            <a:r>
              <a:rPr lang="en-CA" sz="2000" strike="noStrike" baseline="0" dirty="0" smtClean="0">
                <a:latin typeface="Arial"/>
              </a:rPr>
              <a:t>sub</a:t>
            </a:r>
            <a:r>
              <a:rPr lang="en-CA" sz="2000" strike="noStrike" dirty="0" smtClean="0">
                <a:latin typeface="Arial"/>
              </a:rPr>
              <a:t>sequently </a:t>
            </a:r>
            <a:r>
              <a:rPr lang="en-CA" sz="2000" strike="noStrike" dirty="0" smtClean="0">
                <a:latin typeface="Arial"/>
              </a:rPr>
              <a:t>create</a:t>
            </a:r>
            <a:r>
              <a:rPr lang="en-CA" sz="2000" strike="noStrike" baseline="0" dirty="0" smtClean="0">
                <a:latin typeface="Arial"/>
              </a:rPr>
              <a:t> believable wrinkles by placing them in areas where the animated surface is compressed with respect</a:t>
            </a:r>
          </a:p>
          <a:p>
            <a:r>
              <a:rPr lang="en-CA" sz="2000" strike="noStrike" baseline="0" dirty="0" smtClean="0">
                <a:latin typeface="Arial"/>
              </a:rPr>
              <a:t>to the reference shape.</a:t>
            </a:r>
          </a:p>
        </p:txBody>
      </p:sp>
    </p:spTree>
    <p:extLst>
      <p:ext uri="{BB962C8B-B14F-4D97-AF65-F5344CB8AC3E}">
        <p14:creationId xmlns:p14="http://schemas.microsoft.com/office/powerpoint/2010/main" val="5782228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 name="PlaceHolder 1"/>
          <p:cNvSpPr>
            <a:spLocks noGrp="1"/>
          </p:cNvSpPr>
          <p:nvPr>
            <p:ph type="body"/>
          </p:nvPr>
        </p:nvSpPr>
        <p:spPr>
          <a:xfrm>
            <a:off x="685800" y="4343400"/>
            <a:ext cx="5485320" cy="4113720"/>
          </a:xfrm>
          <a:prstGeom prst="rect">
            <a:avLst/>
          </a:prstGeom>
        </p:spPr>
        <p:txBody>
          <a:bodyPr lIns="0" tIns="0" rIns="0" bIns="0"/>
          <a:lstStyle/>
          <a:p>
            <a:r>
              <a:rPr lang="en-CA" sz="2000" strike="noStrike" baseline="0" dirty="0" smtClean="0">
                <a:latin typeface="Arial"/>
              </a:rPr>
              <a:t>They typically operate on meshes with several thousand triangles, and can achieve near-interactive speeds.</a:t>
            </a:r>
          </a:p>
        </p:txBody>
      </p:sp>
    </p:spTree>
    <p:extLst>
      <p:ext uri="{BB962C8B-B14F-4D97-AF65-F5344CB8AC3E}">
        <p14:creationId xmlns:p14="http://schemas.microsoft.com/office/powerpoint/2010/main" val="13030981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 name="PlaceHolder 1"/>
          <p:cNvSpPr>
            <a:spLocks noGrp="1"/>
          </p:cNvSpPr>
          <p:nvPr>
            <p:ph type="body"/>
          </p:nvPr>
        </p:nvSpPr>
        <p:spPr>
          <a:xfrm>
            <a:off x="685800" y="4343400"/>
            <a:ext cx="5485320" cy="4113720"/>
          </a:xfrm>
          <a:prstGeom prst="rect">
            <a:avLst/>
          </a:prstGeom>
        </p:spPr>
        <p:txBody>
          <a:bodyPr lIns="0" tIns="0" rIns="0" bIns="0"/>
          <a:lstStyle/>
          <a:p>
            <a:r>
              <a:rPr lang="en-CA" sz="2000" strike="noStrike" baseline="0" dirty="0" smtClean="0">
                <a:latin typeface="Arial"/>
              </a:rPr>
              <a:t>While </a:t>
            </a:r>
            <a:r>
              <a:rPr lang="en-CA" sz="2000" strike="noStrike" baseline="0" dirty="0" smtClean="0">
                <a:latin typeface="Arial"/>
              </a:rPr>
              <a:t>these approaches are </a:t>
            </a:r>
            <a:r>
              <a:rPr lang="en-CA" sz="2000" strike="noStrike" baseline="0" dirty="0" smtClean="0">
                <a:latin typeface="Arial"/>
              </a:rPr>
              <a:t>appealing, the assumptions </a:t>
            </a:r>
            <a:r>
              <a:rPr lang="en-CA" sz="2000" strike="noStrike" baseline="0" dirty="0" smtClean="0">
                <a:latin typeface="Arial"/>
              </a:rPr>
              <a:t>they make </a:t>
            </a:r>
            <a:r>
              <a:rPr lang="en-CA" sz="2000" strike="noStrike" baseline="0" dirty="0" smtClean="0">
                <a:latin typeface="Arial"/>
              </a:rPr>
              <a:t>do not hold for the input game-engine animations we operate on</a:t>
            </a:r>
            <a:r>
              <a:rPr lang="en-CA" sz="2000" strike="noStrike" baseline="0" dirty="0" smtClean="0">
                <a:latin typeface="Arial"/>
              </a:rPr>
              <a:t>.</a:t>
            </a:r>
            <a:endParaRPr dirty="0"/>
          </a:p>
        </p:txBody>
      </p:sp>
    </p:spTree>
    <p:extLst>
      <p:ext uri="{BB962C8B-B14F-4D97-AF65-F5344CB8AC3E}">
        <p14:creationId xmlns:p14="http://schemas.microsoft.com/office/powerpoint/2010/main" val="635915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 name="PlaceHolder 1"/>
          <p:cNvSpPr>
            <a:spLocks noGrp="1"/>
          </p:cNvSpPr>
          <p:nvPr>
            <p:ph type="body"/>
          </p:nvPr>
        </p:nvSpPr>
        <p:spPr>
          <a:xfrm>
            <a:off x="685800" y="4343400"/>
            <a:ext cx="5484960" cy="4113360"/>
          </a:xfrm>
          <a:prstGeom prst="rect">
            <a:avLst/>
          </a:prstGeom>
        </p:spPr>
        <p:txBody>
          <a:bodyPr lIns="0" tIns="0" rIns="0" bIns="0"/>
          <a:lstStyle/>
          <a:p>
            <a:pPr marL="0" marR="0" indent="0" algn="l" defTabSz="914400" rtl="0" eaLnBrk="1" fontAlgn="auto" latinLnBrk="0" hangingPunct="1">
              <a:lnSpc>
                <a:spcPct val="100000"/>
              </a:lnSpc>
              <a:spcBef>
                <a:spcPts val="0"/>
              </a:spcBef>
              <a:spcAft>
                <a:spcPts val="0"/>
              </a:spcAft>
              <a:buClrTx/>
              <a:buSzTx/>
              <a:buFontTx/>
              <a:buNone/>
              <a:tabLst/>
              <a:defRPr/>
            </a:pPr>
            <a:r>
              <a:rPr lang="en-CA" sz="2000" strike="noStrike" dirty="0" smtClean="0">
                <a:latin typeface="Arial"/>
              </a:rPr>
              <a:t>Typical assumptions </a:t>
            </a:r>
            <a:r>
              <a:rPr lang="en-CA" sz="2000" strike="noStrike" baseline="0" dirty="0" smtClean="0">
                <a:latin typeface="+mn-lt"/>
              </a:rPr>
              <a:t>include the animation being smooth, consistent, physically accurate, having a reference shape and a smooth tensor field constructed from it.</a:t>
            </a:r>
          </a:p>
          <a:p>
            <a:pPr marL="0" marR="0" indent="0" algn="l" defTabSz="914400" rtl="0" eaLnBrk="1" fontAlgn="auto" latinLnBrk="0" hangingPunct="1">
              <a:lnSpc>
                <a:spcPct val="100000"/>
              </a:lnSpc>
              <a:spcBef>
                <a:spcPts val="0"/>
              </a:spcBef>
              <a:spcAft>
                <a:spcPts val="0"/>
              </a:spcAft>
              <a:buClrTx/>
              <a:buSzTx/>
              <a:buFontTx/>
              <a:buNone/>
              <a:tabLst/>
              <a:defRPr/>
            </a:pPr>
            <a:endParaRPr lang="en-CA" sz="2000" strike="noStrike" dirty="0" smtClean="0">
              <a:latin typeface="Arial"/>
            </a:endParaRPr>
          </a:p>
          <a:p>
            <a:r>
              <a:rPr lang="en-CA" sz="2000" strike="noStrike" dirty="0" smtClean="0">
                <a:latin typeface="+mn-lt"/>
              </a:rPr>
              <a:t>Game-engine </a:t>
            </a:r>
            <a:r>
              <a:rPr lang="en-CA" sz="2000" strike="noStrike" baseline="0" dirty="0" smtClean="0">
                <a:latin typeface="+mn-lt"/>
              </a:rPr>
              <a:t>animations</a:t>
            </a:r>
            <a:r>
              <a:rPr lang="en-CA" sz="2000" strike="noStrike" dirty="0" smtClean="0">
                <a:latin typeface="+mn-lt"/>
              </a:rPr>
              <a:t> are</a:t>
            </a:r>
            <a:r>
              <a:rPr lang="en-CA" sz="2000" strike="noStrike" baseline="0" dirty="0" smtClean="0">
                <a:latin typeface="+mn-lt"/>
              </a:rPr>
              <a:t> rarely</a:t>
            </a:r>
            <a:r>
              <a:rPr lang="en-CA" sz="2000" strike="noStrike" dirty="0" smtClean="0">
                <a:latin typeface="+mn-lt"/>
              </a:rPr>
              <a:t> physically accurate</a:t>
            </a:r>
            <a:r>
              <a:rPr lang="en-CA" sz="2000" strike="noStrike" baseline="0" dirty="0" smtClean="0">
                <a:latin typeface="+mn-lt"/>
              </a:rPr>
              <a:t> and</a:t>
            </a:r>
            <a:r>
              <a:rPr lang="en-CA" sz="2000" strike="noStrike" dirty="0" smtClean="0">
                <a:latin typeface="+mn-lt"/>
              </a:rPr>
              <a:t> are</a:t>
            </a:r>
            <a:r>
              <a:rPr lang="en-CA" sz="2000" strike="noStrike" baseline="0" dirty="0" smtClean="0">
                <a:latin typeface="+mn-lt"/>
              </a:rPr>
              <a:t> constructed using a mix of techniques, </a:t>
            </a:r>
          </a:p>
          <a:p>
            <a:r>
              <a:rPr lang="en-CA" sz="2000" strike="noStrike" baseline="0" dirty="0" smtClean="0">
                <a:latin typeface="+mn-lt"/>
              </a:rPr>
              <a:t>which rarely utilize a reference shape as a starting point. </a:t>
            </a:r>
            <a:r>
              <a:rPr lang="en-CA" sz="2000" strike="noStrike" dirty="0" smtClean="0">
                <a:latin typeface="+mn-lt"/>
              </a:rPr>
              <a:t>Moreover, game geometry is very</a:t>
            </a:r>
            <a:r>
              <a:rPr lang="en-CA" sz="2000" strike="noStrike" baseline="0" dirty="0" smtClean="0">
                <a:latin typeface="+mn-lt"/>
              </a:rPr>
              <a:t> coarse violating many of the additional assumptions made</a:t>
            </a:r>
          </a:p>
          <a:p>
            <a:r>
              <a:rPr lang="en-CA" sz="2000" strike="noStrike" baseline="0" dirty="0" smtClean="0">
                <a:latin typeface="+mn-lt"/>
              </a:rPr>
              <a:t>by these approaches.</a:t>
            </a:r>
          </a:p>
          <a:p>
            <a:pPr marL="0" marR="0" indent="0" algn="l" defTabSz="914400" rtl="0" eaLnBrk="1" fontAlgn="auto" latinLnBrk="0" hangingPunct="1">
              <a:lnSpc>
                <a:spcPct val="100000"/>
              </a:lnSpc>
              <a:spcBef>
                <a:spcPts val="0"/>
              </a:spcBef>
              <a:spcAft>
                <a:spcPts val="0"/>
              </a:spcAft>
              <a:buClrTx/>
              <a:buSzTx/>
              <a:buFontTx/>
              <a:buNone/>
              <a:tabLst/>
              <a:defRPr/>
            </a:pPr>
            <a:r>
              <a:rPr lang="en-CA" sz="2000" strike="noStrike" dirty="0" smtClean="0">
                <a:latin typeface="Arial"/>
              </a:rPr>
              <a:t/>
            </a:r>
            <a:br>
              <a:rPr lang="en-CA" sz="2000" strike="noStrike" dirty="0" smtClean="0">
                <a:latin typeface="Arial"/>
              </a:rPr>
            </a:br>
            <a:r>
              <a:rPr lang="en-CA" sz="2000" strike="noStrike" dirty="0" smtClean="0">
                <a:latin typeface="Arial"/>
              </a:rPr>
              <a:t>Our</a:t>
            </a:r>
            <a:r>
              <a:rPr lang="en-CA" sz="2000" strike="noStrike" baseline="0" dirty="0" smtClean="0">
                <a:latin typeface="Arial"/>
              </a:rPr>
              <a:t> </a:t>
            </a:r>
            <a:r>
              <a:rPr lang="en-CA" sz="2000" strike="noStrike" baseline="0" dirty="0" smtClean="0">
                <a:latin typeface="Arial"/>
              </a:rPr>
              <a:t>method uses an augmentation approach inspired by these physics based methods, but designed to accommodate </a:t>
            </a:r>
          </a:p>
          <a:p>
            <a:r>
              <a:rPr lang="en-CA" sz="2000" strike="noStrike" baseline="0" dirty="0" smtClean="0">
                <a:latin typeface="Arial"/>
              </a:rPr>
              <a:t>Typical game-engine generated animations. </a:t>
            </a:r>
            <a:endParaRPr lang="en-CA" sz="2000" strike="noStrike" dirty="0" smtClean="0">
              <a:latin typeface="Arial"/>
            </a:endParaRPr>
          </a:p>
        </p:txBody>
      </p:sp>
      <p:sp>
        <p:nvSpPr>
          <p:cNvPr id="244" name="CustomShape 2"/>
          <p:cNvSpPr/>
          <p:nvPr/>
        </p:nvSpPr>
        <p:spPr>
          <a:xfrm>
            <a:off x="3884760" y="8685360"/>
            <a:ext cx="2970360" cy="4557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algn="r">
              <a:lnSpc>
                <a:spcPct val="100000"/>
              </a:lnSpc>
            </a:pPr>
            <a:fld id="{94A45480-32EC-42AE-9F7B-A6487CC82EDB}" type="slidenum">
              <a:rPr lang="en-CA" sz="1200" strike="noStrike">
                <a:solidFill>
                  <a:srgbClr val="000000"/>
                </a:solidFill>
                <a:latin typeface="+mn-lt"/>
                <a:ea typeface="+mn-ea"/>
              </a:rPr>
              <a:t>13</a:t>
            </a:fld>
            <a:endParaRPr/>
          </a:p>
        </p:txBody>
      </p:sp>
    </p:spTree>
    <p:extLst>
      <p:ext uri="{BB962C8B-B14F-4D97-AF65-F5344CB8AC3E}">
        <p14:creationId xmlns:p14="http://schemas.microsoft.com/office/powerpoint/2010/main" val="6255926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 name="PlaceHolder 1"/>
          <p:cNvSpPr>
            <a:spLocks noGrp="1"/>
          </p:cNvSpPr>
          <p:nvPr>
            <p:ph type="body"/>
          </p:nvPr>
        </p:nvSpPr>
        <p:spPr>
          <a:xfrm>
            <a:off x="777240" y="4777560"/>
            <a:ext cx="6217560" cy="4525920"/>
          </a:xfrm>
          <a:prstGeom prst="rect">
            <a:avLst/>
          </a:prstGeom>
        </p:spPr>
        <p:txBody>
          <a:bodyPr lIns="0" tIns="0" rIns="0" bIns="0"/>
          <a:lstStyle/>
          <a:p>
            <a:r>
              <a:rPr lang="en-CA" sz="2000" dirty="0" smtClean="0">
                <a:latin typeface="Arial"/>
              </a:rPr>
              <a:t>Since our </a:t>
            </a:r>
            <a:r>
              <a:rPr lang="en-CA" sz="2000" dirty="0">
                <a:latin typeface="Arial"/>
              </a:rPr>
              <a:t>inputs do not lend themselves well to traditional </a:t>
            </a:r>
            <a:r>
              <a:rPr lang="en-CA" sz="2000" dirty="0" smtClean="0">
                <a:latin typeface="Arial"/>
              </a:rPr>
              <a:t>approaches</a:t>
            </a:r>
            <a:r>
              <a:rPr lang="en-CA" sz="2000" baseline="0" dirty="0" smtClean="0">
                <a:latin typeface="Arial"/>
              </a:rPr>
              <a:t> </a:t>
            </a:r>
            <a:r>
              <a:rPr lang="en-CA" sz="2000" dirty="0" smtClean="0">
                <a:latin typeface="Arial"/>
              </a:rPr>
              <a:t>we </a:t>
            </a:r>
            <a:r>
              <a:rPr lang="en-CA" sz="2000" dirty="0">
                <a:latin typeface="Arial"/>
              </a:rPr>
              <a:t>aim for believability rather than correctness</a:t>
            </a:r>
            <a:r>
              <a:rPr lang="en-CA" sz="2000" dirty="0" smtClean="0">
                <a:latin typeface="Arial"/>
              </a:rPr>
              <a:t>.</a:t>
            </a:r>
            <a:endParaRPr dirty="0"/>
          </a:p>
        </p:txBody>
      </p:sp>
    </p:spTree>
    <p:extLst>
      <p:ext uri="{BB962C8B-B14F-4D97-AF65-F5344CB8AC3E}">
        <p14:creationId xmlns:p14="http://schemas.microsoft.com/office/powerpoint/2010/main" val="7332778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 name="PlaceHolder 1"/>
          <p:cNvSpPr>
            <a:spLocks noGrp="1"/>
          </p:cNvSpPr>
          <p:nvPr>
            <p:ph type="body"/>
          </p:nvPr>
        </p:nvSpPr>
        <p:spPr>
          <a:xfrm>
            <a:off x="777240" y="4777560"/>
            <a:ext cx="6217560" cy="4525920"/>
          </a:xfrm>
          <a:prstGeom prst="rect">
            <a:avLst/>
          </a:prstGeom>
        </p:spPr>
        <p:txBody>
          <a:bodyPr lIns="0" tIns="0" rIns="0" bIns="0"/>
          <a:lstStyle/>
          <a:p>
            <a:r>
              <a:rPr lang="en-CA" sz="2000" dirty="0" smtClean="0">
                <a:latin typeface="Arial"/>
              </a:rPr>
              <a:t>We </a:t>
            </a:r>
            <a:r>
              <a:rPr lang="en-CA" sz="2000" dirty="0">
                <a:latin typeface="Arial"/>
              </a:rPr>
              <a:t>observe that people look at local trends in motions to predict the formation of wrinkles. </a:t>
            </a:r>
            <a:endParaRPr dirty="0"/>
          </a:p>
          <a:p>
            <a:r>
              <a:rPr lang="en-CA" sz="2000" dirty="0">
                <a:latin typeface="Arial"/>
              </a:rPr>
              <a:t>As a surface contracts, we expect it to buckle in the formation of a wrinkle. We expect this wrinkle to dissipate as the material stretches</a:t>
            </a:r>
            <a:r>
              <a:rPr lang="en-CA" sz="2000" dirty="0" smtClean="0">
                <a:latin typeface="Arial"/>
              </a:rPr>
              <a:t>.</a:t>
            </a:r>
            <a:endParaRPr dirty="0"/>
          </a:p>
        </p:txBody>
      </p:sp>
    </p:spTree>
    <p:extLst>
      <p:ext uri="{BB962C8B-B14F-4D97-AF65-F5344CB8AC3E}">
        <p14:creationId xmlns:p14="http://schemas.microsoft.com/office/powerpoint/2010/main" val="7796300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 name="PlaceHolder 1"/>
          <p:cNvSpPr>
            <a:spLocks noGrp="1"/>
          </p:cNvSpPr>
          <p:nvPr>
            <p:ph type="body"/>
          </p:nvPr>
        </p:nvSpPr>
        <p:spPr>
          <a:xfrm>
            <a:off x="777240" y="4777560"/>
            <a:ext cx="6217560" cy="4525920"/>
          </a:xfrm>
          <a:prstGeom prst="rect">
            <a:avLst/>
          </a:prstGeom>
        </p:spPr>
        <p:txBody>
          <a:bodyPr lIns="0" tIns="0" rIns="0" bIns="0"/>
          <a:lstStyle/>
          <a:p>
            <a:r>
              <a:rPr lang="en-CA" sz="2000" dirty="0" smtClean="0">
                <a:latin typeface="Arial"/>
              </a:rPr>
              <a:t>We </a:t>
            </a:r>
            <a:r>
              <a:rPr lang="en-CA" sz="2000" dirty="0">
                <a:latin typeface="Arial"/>
              </a:rPr>
              <a:t>also observe that real-life wrinkles are coherent in both space and time. Wrinkles must be aligned locally, and </a:t>
            </a:r>
            <a:r>
              <a:rPr lang="en-CA" sz="2000" dirty="0" smtClean="0">
                <a:latin typeface="Arial"/>
              </a:rPr>
              <a:t>gradually appear</a:t>
            </a:r>
            <a:r>
              <a:rPr lang="en-CA" sz="2000" dirty="0">
                <a:latin typeface="Arial"/>
              </a:rPr>
              <a:t>, move, and </a:t>
            </a:r>
            <a:r>
              <a:rPr lang="en-CA" sz="2000" dirty="0" smtClean="0">
                <a:latin typeface="Arial"/>
              </a:rPr>
              <a:t>disappear</a:t>
            </a:r>
            <a:endParaRPr dirty="0"/>
          </a:p>
        </p:txBody>
      </p:sp>
    </p:spTree>
    <p:extLst>
      <p:ext uri="{BB962C8B-B14F-4D97-AF65-F5344CB8AC3E}">
        <p14:creationId xmlns:p14="http://schemas.microsoft.com/office/powerpoint/2010/main" val="412583667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 name="PlaceHolder 1"/>
          <p:cNvSpPr>
            <a:spLocks noGrp="1"/>
          </p:cNvSpPr>
          <p:nvPr>
            <p:ph type="body"/>
          </p:nvPr>
        </p:nvSpPr>
        <p:spPr>
          <a:xfrm>
            <a:off x="685800" y="4343400"/>
            <a:ext cx="5486040" cy="4114440"/>
          </a:xfrm>
          <a:prstGeom prst="rect">
            <a:avLst/>
          </a:prstGeom>
        </p:spPr>
        <p:txBody>
          <a:bodyPr lIns="0" tIns="0" rIns="0" bIns="0"/>
          <a:lstStyle/>
          <a:p>
            <a:r>
              <a:rPr lang="en-CA" sz="2000" dirty="0" smtClean="0">
                <a:latin typeface="Arial"/>
              </a:rPr>
              <a:t>Following </a:t>
            </a:r>
            <a:r>
              <a:rPr lang="en-CA" sz="2000" dirty="0">
                <a:latin typeface="Arial"/>
              </a:rPr>
              <a:t>these observations, we propose to use local </a:t>
            </a:r>
            <a:r>
              <a:rPr lang="en-CA" sz="2000" dirty="0" smtClean="0">
                <a:latin typeface="Arial"/>
              </a:rPr>
              <a:t>surface deformation </a:t>
            </a:r>
            <a:r>
              <a:rPr lang="en-CA" sz="2000" dirty="0">
                <a:latin typeface="Arial"/>
              </a:rPr>
              <a:t>as a guide for wrinkle formation</a:t>
            </a:r>
            <a:r>
              <a:rPr lang="en-CA" sz="2000" dirty="0" smtClean="0">
                <a:latin typeface="Arial"/>
              </a:rPr>
              <a:t>.</a:t>
            </a:r>
            <a:endParaRPr dirty="0"/>
          </a:p>
        </p:txBody>
      </p:sp>
    </p:spTree>
    <p:extLst>
      <p:ext uri="{BB962C8B-B14F-4D97-AF65-F5344CB8AC3E}">
        <p14:creationId xmlns:p14="http://schemas.microsoft.com/office/powerpoint/2010/main" val="405084058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 name="PlaceHolder 1"/>
          <p:cNvSpPr>
            <a:spLocks noGrp="1"/>
          </p:cNvSpPr>
          <p:nvPr>
            <p:ph type="body"/>
          </p:nvPr>
        </p:nvSpPr>
        <p:spPr>
          <a:xfrm>
            <a:off x="685800" y="4343400"/>
            <a:ext cx="5486040" cy="4114440"/>
          </a:xfrm>
          <a:prstGeom prst="rect">
            <a:avLst/>
          </a:prstGeom>
        </p:spPr>
        <p:txBody>
          <a:bodyPr lIns="0" tIns="0" rIns="0" bIns="0"/>
          <a:lstStyle/>
          <a:p>
            <a:r>
              <a:rPr lang="en-CA" sz="2000" dirty="0" smtClean="0">
                <a:latin typeface="Arial"/>
              </a:rPr>
              <a:t>However</a:t>
            </a:r>
            <a:r>
              <a:rPr lang="en-CA" sz="2000" dirty="0">
                <a:latin typeface="Arial"/>
              </a:rPr>
              <a:t>, this </a:t>
            </a:r>
            <a:r>
              <a:rPr lang="en-CA" sz="2000" dirty="0" smtClean="0">
                <a:latin typeface="Arial"/>
              </a:rPr>
              <a:t>intrinsic</a:t>
            </a:r>
            <a:r>
              <a:rPr lang="en-CA" sz="2000" baseline="0" dirty="0" smtClean="0">
                <a:latin typeface="Arial"/>
              </a:rPr>
              <a:t> deformation</a:t>
            </a:r>
            <a:r>
              <a:rPr lang="en-CA" sz="2000" dirty="0" smtClean="0">
                <a:latin typeface="Arial"/>
              </a:rPr>
              <a:t> is often discontinuous</a:t>
            </a:r>
            <a:r>
              <a:rPr lang="en-CA" sz="2000" baseline="0" dirty="0" smtClean="0">
                <a:latin typeface="Arial"/>
              </a:rPr>
              <a:t> in time and space</a:t>
            </a:r>
            <a:r>
              <a:rPr lang="en-CA" sz="2000" dirty="0" smtClean="0">
                <a:latin typeface="Arial"/>
              </a:rPr>
              <a:t> when </a:t>
            </a:r>
            <a:r>
              <a:rPr lang="en-CA" sz="2000" dirty="0">
                <a:latin typeface="Arial"/>
              </a:rPr>
              <a:t>computed on game quality animations and geometry</a:t>
            </a:r>
            <a:r>
              <a:rPr lang="en-CA" sz="2000" dirty="0" smtClean="0">
                <a:latin typeface="Arial"/>
              </a:rPr>
              <a:t>.</a:t>
            </a:r>
          </a:p>
        </p:txBody>
      </p:sp>
    </p:spTree>
    <p:extLst>
      <p:ext uri="{BB962C8B-B14F-4D97-AF65-F5344CB8AC3E}">
        <p14:creationId xmlns:p14="http://schemas.microsoft.com/office/powerpoint/2010/main" val="255315015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 name="PlaceHolder 1"/>
          <p:cNvSpPr>
            <a:spLocks noGrp="1"/>
          </p:cNvSpPr>
          <p:nvPr>
            <p:ph type="body"/>
          </p:nvPr>
        </p:nvSpPr>
        <p:spPr>
          <a:xfrm>
            <a:off x="685800" y="4343400"/>
            <a:ext cx="5486040" cy="4114440"/>
          </a:xfrm>
          <a:prstGeom prst="rect">
            <a:avLst/>
          </a:prstGeom>
        </p:spPr>
        <p:txBody>
          <a:bodyPr lIns="0" tIns="0" rIns="0" bIns="0"/>
          <a:lstStyle/>
          <a:p>
            <a:r>
              <a:rPr lang="en-US" dirty="0" smtClean="0"/>
              <a:t>To generate coherent wrinkles from</a:t>
            </a:r>
            <a:r>
              <a:rPr lang="en-US" baseline="0" dirty="0" smtClean="0"/>
              <a:t> this data we first </a:t>
            </a:r>
            <a:r>
              <a:rPr lang="en-CA" sz="2000" dirty="0" smtClean="0">
                <a:latin typeface="Arial"/>
              </a:rPr>
              <a:t>employ </a:t>
            </a:r>
            <a:r>
              <a:rPr lang="en-CA" sz="2000" dirty="0">
                <a:latin typeface="Arial"/>
              </a:rPr>
              <a:t>a classification scheme to extract smooth and reliable trends in the deformation. </a:t>
            </a:r>
            <a:endParaRPr dirty="0"/>
          </a:p>
          <a:p>
            <a:r>
              <a:rPr lang="en-CA" sz="2000" dirty="0">
                <a:latin typeface="Arial"/>
              </a:rPr>
              <a:t>We also propose a novel wrinkle update mechanism that smoothly updates wrinkles on game-quality inputs</a:t>
            </a:r>
            <a:endParaRPr dirty="0"/>
          </a:p>
        </p:txBody>
      </p:sp>
    </p:spTree>
    <p:extLst>
      <p:ext uri="{BB962C8B-B14F-4D97-AF65-F5344CB8AC3E}">
        <p14:creationId xmlns:p14="http://schemas.microsoft.com/office/powerpoint/2010/main" val="28332854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 name="PlaceHolder 1"/>
          <p:cNvSpPr>
            <a:spLocks noGrp="1"/>
          </p:cNvSpPr>
          <p:nvPr>
            <p:ph type="body"/>
          </p:nvPr>
        </p:nvSpPr>
        <p:spPr>
          <a:xfrm>
            <a:off x="649800" y="4343400"/>
            <a:ext cx="5484960" cy="4113360"/>
          </a:xfrm>
          <a:prstGeom prst="rect">
            <a:avLst/>
          </a:prstGeom>
        </p:spPr>
        <p:txBody>
          <a:bodyPr lIns="0" tIns="0" rIns="0" bIns="0"/>
          <a:lstStyle/>
          <a:p>
            <a:r>
              <a:rPr lang="en-CA" sz="2000" strike="noStrike" dirty="0">
                <a:latin typeface="Arial"/>
              </a:rPr>
              <a:t>Wrinkles add necessary detail for believable cloth animation. Here we observe a comparison between a traditional coarse game animation with and without wrinkles. The impact on </a:t>
            </a:r>
            <a:r>
              <a:rPr lang="en-CA" sz="2000" strike="noStrike" dirty="0" smtClean="0">
                <a:latin typeface="Arial"/>
              </a:rPr>
              <a:t>wrinkles</a:t>
            </a:r>
            <a:r>
              <a:rPr lang="en-CA" sz="2000" strike="noStrike" baseline="0" dirty="0" smtClean="0">
                <a:latin typeface="Arial"/>
              </a:rPr>
              <a:t> have on our impression of </a:t>
            </a:r>
            <a:r>
              <a:rPr lang="en-CA" sz="2000" strike="noStrike" dirty="0" smtClean="0">
                <a:latin typeface="Arial"/>
              </a:rPr>
              <a:t>the garments is apparent.</a:t>
            </a:r>
            <a:endParaRPr dirty="0">
              <a:latin typeface="Arial"/>
              <a:cs typeface="Arial"/>
            </a:endParaRPr>
          </a:p>
        </p:txBody>
      </p:sp>
      <p:sp>
        <p:nvSpPr>
          <p:cNvPr id="239" name="CustomShape 2"/>
          <p:cNvSpPr/>
          <p:nvPr/>
        </p:nvSpPr>
        <p:spPr>
          <a:xfrm>
            <a:off x="3884760" y="8685360"/>
            <a:ext cx="2970360" cy="4557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algn="r">
              <a:lnSpc>
                <a:spcPct val="100000"/>
              </a:lnSpc>
            </a:pPr>
            <a:fld id="{B821024B-F154-443F-BC65-9A6CFC13FE29}" type="slidenum">
              <a:rPr lang="en-CA" sz="1200" strike="noStrike">
                <a:solidFill>
                  <a:srgbClr val="000000"/>
                </a:solidFill>
                <a:latin typeface="+mn-lt"/>
                <a:ea typeface="+mn-ea"/>
              </a:rPr>
              <a:t>2</a:t>
            </a:fld>
            <a:endParaRPr/>
          </a:p>
        </p:txBody>
      </p:sp>
    </p:spTree>
    <p:extLst>
      <p:ext uri="{BB962C8B-B14F-4D97-AF65-F5344CB8AC3E}">
        <p14:creationId xmlns:p14="http://schemas.microsoft.com/office/powerpoint/2010/main" val="159443861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 name="PlaceHolder 1"/>
          <p:cNvSpPr>
            <a:spLocks noGrp="1"/>
          </p:cNvSpPr>
          <p:nvPr>
            <p:ph type="body"/>
          </p:nvPr>
        </p:nvSpPr>
        <p:spPr>
          <a:xfrm>
            <a:off x="685800" y="4343400"/>
            <a:ext cx="5484960" cy="4113360"/>
          </a:xfrm>
          <a:prstGeom prst="rect">
            <a:avLst/>
          </a:prstGeom>
        </p:spPr>
        <p:txBody>
          <a:bodyPr lIns="0" tIns="0" rIns="0" bIns="0"/>
          <a:lstStyle/>
          <a:p>
            <a:r>
              <a:rPr lang="en-CA" sz="2000" strike="noStrike" dirty="0">
                <a:latin typeface="Arial"/>
              </a:rPr>
              <a:t>Our algorithm consists of four stages.</a:t>
            </a:r>
            <a:endParaRPr dirty="0"/>
          </a:p>
          <a:p>
            <a:r>
              <a:rPr lang="en-CA" sz="2000" strike="noStrike" dirty="0">
                <a:latin typeface="Arial"/>
              </a:rPr>
              <a:t>We first generate a per-triangle reference shape with respect to the previous frame and adjacent </a:t>
            </a:r>
            <a:r>
              <a:rPr lang="en-CA" sz="2000" strike="noStrike" dirty="0" smtClean="0">
                <a:latin typeface="Arial"/>
              </a:rPr>
              <a:t>triangles</a:t>
            </a:r>
            <a:endParaRPr dirty="0"/>
          </a:p>
        </p:txBody>
      </p:sp>
    </p:spTree>
    <p:extLst>
      <p:ext uri="{BB962C8B-B14F-4D97-AF65-F5344CB8AC3E}">
        <p14:creationId xmlns:p14="http://schemas.microsoft.com/office/powerpoint/2010/main" val="157201380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 name="PlaceHolder 1"/>
          <p:cNvSpPr>
            <a:spLocks noGrp="1"/>
          </p:cNvSpPr>
          <p:nvPr>
            <p:ph type="body"/>
          </p:nvPr>
        </p:nvSpPr>
        <p:spPr>
          <a:xfrm>
            <a:off x="685800" y="4343400"/>
            <a:ext cx="5484960" cy="4113360"/>
          </a:xfrm>
          <a:prstGeom prst="rect">
            <a:avLst/>
          </a:prstGeom>
        </p:spPr>
        <p:txBody>
          <a:bodyPr lIns="0" tIns="0" rIns="0" bIns="0"/>
          <a:lstStyle/>
          <a:p>
            <a:r>
              <a:rPr lang="en-CA" sz="2000" strike="noStrike" dirty="0" smtClean="0">
                <a:latin typeface="Arial"/>
              </a:rPr>
              <a:t>We </a:t>
            </a:r>
            <a:r>
              <a:rPr lang="en-CA" sz="2000" strike="noStrike" dirty="0">
                <a:latin typeface="Arial"/>
              </a:rPr>
              <a:t>then generate a stretch tensor field by comparing this reference shape to the current mesh pose</a:t>
            </a:r>
            <a:r>
              <a:rPr lang="en-CA" sz="2000" strike="noStrike" dirty="0" smtClean="0">
                <a:latin typeface="Arial"/>
              </a:rPr>
              <a:t>.</a:t>
            </a:r>
            <a:endParaRPr dirty="0"/>
          </a:p>
        </p:txBody>
      </p:sp>
    </p:spTree>
    <p:extLst>
      <p:ext uri="{BB962C8B-B14F-4D97-AF65-F5344CB8AC3E}">
        <p14:creationId xmlns:p14="http://schemas.microsoft.com/office/powerpoint/2010/main" val="7208124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 name="PlaceHolder 1"/>
          <p:cNvSpPr>
            <a:spLocks noGrp="1"/>
          </p:cNvSpPr>
          <p:nvPr>
            <p:ph type="body"/>
          </p:nvPr>
        </p:nvSpPr>
        <p:spPr>
          <a:xfrm>
            <a:off x="685800" y="4343400"/>
            <a:ext cx="5484960" cy="4113360"/>
          </a:xfrm>
          <a:prstGeom prst="rect">
            <a:avLst/>
          </a:prstGeom>
        </p:spPr>
        <p:txBody>
          <a:bodyPr lIns="0" tIns="0" rIns="0" bIns="0"/>
          <a:lstStyle/>
          <a:p>
            <a:r>
              <a:rPr lang="en-CA" sz="2000" strike="noStrike" dirty="0" smtClean="0">
                <a:latin typeface="Arial"/>
              </a:rPr>
              <a:t>We </a:t>
            </a:r>
            <a:r>
              <a:rPr lang="en-CA" sz="2000" strike="noStrike" dirty="0">
                <a:latin typeface="Arial"/>
              </a:rPr>
              <a:t>trace wrinkles through the tensor field along regions of high compression orthogonal to the direction of </a:t>
            </a:r>
            <a:r>
              <a:rPr lang="en-CA" sz="2000" strike="noStrike" dirty="0" smtClean="0">
                <a:latin typeface="Arial"/>
              </a:rPr>
              <a:t>compression</a:t>
            </a:r>
            <a:endParaRPr dirty="0"/>
          </a:p>
        </p:txBody>
      </p:sp>
    </p:spTree>
    <p:extLst>
      <p:ext uri="{BB962C8B-B14F-4D97-AF65-F5344CB8AC3E}">
        <p14:creationId xmlns:p14="http://schemas.microsoft.com/office/powerpoint/2010/main" val="226809366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 name="PlaceHolder 1"/>
          <p:cNvSpPr>
            <a:spLocks noGrp="1"/>
          </p:cNvSpPr>
          <p:nvPr>
            <p:ph type="body"/>
          </p:nvPr>
        </p:nvSpPr>
        <p:spPr>
          <a:xfrm>
            <a:off x="685800" y="4343400"/>
            <a:ext cx="5484960" cy="4113360"/>
          </a:xfrm>
          <a:prstGeom prst="rect">
            <a:avLst/>
          </a:prstGeom>
        </p:spPr>
        <p:txBody>
          <a:bodyPr lIns="0" tIns="0" rIns="0" bIns="0"/>
          <a:lstStyle/>
          <a:p>
            <a:r>
              <a:rPr lang="en-CA" sz="2000" strike="noStrike" dirty="0" smtClean="0">
                <a:latin typeface="Arial"/>
              </a:rPr>
              <a:t>And </a:t>
            </a:r>
            <a:r>
              <a:rPr lang="en-CA" sz="2000" strike="noStrike" dirty="0">
                <a:latin typeface="Arial"/>
              </a:rPr>
              <a:t>then generate geometry along those paths using the GPU.</a:t>
            </a:r>
            <a:endParaRPr dirty="0"/>
          </a:p>
        </p:txBody>
      </p:sp>
    </p:spTree>
    <p:extLst>
      <p:ext uri="{BB962C8B-B14F-4D97-AF65-F5344CB8AC3E}">
        <p14:creationId xmlns:p14="http://schemas.microsoft.com/office/powerpoint/2010/main" val="99423261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 name="PlaceHolder 1"/>
          <p:cNvSpPr>
            <a:spLocks noGrp="1"/>
          </p:cNvSpPr>
          <p:nvPr>
            <p:ph type="body"/>
          </p:nvPr>
        </p:nvSpPr>
        <p:spPr>
          <a:xfrm>
            <a:off x="685800" y="4343400"/>
            <a:ext cx="5485320" cy="4113720"/>
          </a:xfrm>
          <a:prstGeom prst="rect">
            <a:avLst/>
          </a:prstGeom>
        </p:spPr>
        <p:txBody>
          <a:bodyPr lIns="0" tIns="0" rIns="0" bIns="0"/>
          <a:lstStyle/>
          <a:p>
            <a:r>
              <a:rPr lang="en-CA" sz="2000" strike="noStrike" dirty="0" smtClean="0">
                <a:latin typeface="Arial"/>
              </a:rPr>
              <a:t>We </a:t>
            </a:r>
            <a:r>
              <a:rPr lang="en-CA" sz="2000" strike="noStrike" dirty="0">
                <a:latin typeface="Arial"/>
              </a:rPr>
              <a:t>observe that a person's expectations </a:t>
            </a:r>
            <a:r>
              <a:rPr lang="en-CA" sz="2000" strike="noStrike" dirty="0" smtClean="0">
                <a:latin typeface="Arial"/>
              </a:rPr>
              <a:t>of </a:t>
            </a:r>
            <a:r>
              <a:rPr lang="en-CA" sz="2000" strike="noStrike" dirty="0">
                <a:latin typeface="Arial"/>
              </a:rPr>
              <a:t>the behaviour of wrinkles are based on temporally and spatially local </a:t>
            </a:r>
            <a:r>
              <a:rPr lang="en-CA" sz="2000" strike="noStrike" dirty="0" smtClean="0">
                <a:latin typeface="Arial"/>
              </a:rPr>
              <a:t>trends,</a:t>
            </a:r>
            <a:r>
              <a:rPr lang="en-CA" sz="2000" strike="noStrike" baseline="0" dirty="0" smtClean="0">
                <a:latin typeface="Arial"/>
              </a:rPr>
              <a:t> as indicated by the surface deformation between frames.</a:t>
            </a:r>
            <a:endParaRPr lang="en-CA" sz="2000" strike="noStrike" dirty="0" smtClean="0">
              <a:latin typeface="Arial"/>
            </a:endParaRPr>
          </a:p>
          <a:p>
            <a:pPr marL="0" marR="0" indent="0" algn="l" defTabSz="914400" rtl="0" eaLnBrk="1" fontAlgn="auto" latinLnBrk="0" hangingPunct="1">
              <a:lnSpc>
                <a:spcPct val="100000"/>
              </a:lnSpc>
              <a:spcBef>
                <a:spcPts val="0"/>
              </a:spcBef>
              <a:spcAft>
                <a:spcPts val="0"/>
              </a:spcAft>
              <a:buClrTx/>
              <a:buSzTx/>
              <a:buFontTx/>
              <a:buNone/>
              <a:tabLst/>
              <a:defRPr/>
            </a:pPr>
            <a:r>
              <a:rPr lang="en-CA" sz="1200" strike="noStrike" dirty="0" smtClean="0">
                <a:latin typeface="+mn-lt"/>
              </a:rPr>
              <a:t>In real-time animation, the surface behaviour between frames is too noisy to measure these trends reliably.</a:t>
            </a:r>
            <a:endParaRPr dirty="0"/>
          </a:p>
        </p:txBody>
      </p:sp>
    </p:spTree>
    <p:extLst>
      <p:ext uri="{BB962C8B-B14F-4D97-AF65-F5344CB8AC3E}">
        <p14:creationId xmlns:p14="http://schemas.microsoft.com/office/powerpoint/2010/main" val="75637942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 name="PlaceHolder 1"/>
          <p:cNvSpPr>
            <a:spLocks noGrp="1"/>
          </p:cNvSpPr>
          <p:nvPr>
            <p:ph type="body"/>
          </p:nvPr>
        </p:nvSpPr>
        <p:spPr>
          <a:xfrm>
            <a:off x="685800" y="4343400"/>
            <a:ext cx="5485320" cy="4113720"/>
          </a:xfrm>
          <a:prstGeom prst="rect">
            <a:avLst/>
          </a:prstGeom>
        </p:spPr>
        <p:txBody>
          <a:bodyPr lIns="0" tIns="0" rIns="0" bIns="0"/>
          <a:lstStyle/>
          <a:p>
            <a:r>
              <a:rPr lang="en-CA" sz="2000" strike="noStrike" dirty="0" smtClean="0">
                <a:latin typeface="Arial"/>
              </a:rPr>
              <a:t>To extract this </a:t>
            </a:r>
            <a:r>
              <a:rPr lang="en-CA" sz="2000" strike="noStrike" dirty="0" smtClean="0">
                <a:latin typeface="Arial"/>
              </a:rPr>
              <a:t>information, </a:t>
            </a:r>
            <a:r>
              <a:rPr lang="en-CA" sz="2000" strike="noStrike" dirty="0">
                <a:latin typeface="Arial"/>
              </a:rPr>
              <a:t>we locally classify each triangle's animation as “compressed”, “stretched”, or “at rest” using a principled labelling </a:t>
            </a:r>
            <a:r>
              <a:rPr lang="en-CA" sz="2000" strike="noStrike" dirty="0" smtClean="0">
                <a:latin typeface="Arial"/>
              </a:rPr>
              <a:t>process.</a:t>
            </a:r>
          </a:p>
          <a:p>
            <a:r>
              <a:rPr lang="en-CA" sz="1200" dirty="0" smtClean="0"/>
              <a:t>An example labeling is shown in the upper right figure, where our character is undergoing a twisting, throwing motion</a:t>
            </a:r>
            <a:r>
              <a:rPr lang="en-CA" sz="1200" dirty="0" smtClean="0"/>
              <a:t>. This motion creates a band of compression across his chest, indicated by blue, and stretch</a:t>
            </a:r>
            <a:r>
              <a:rPr lang="en-CA" sz="1200" baseline="0" dirty="0" smtClean="0"/>
              <a:t> along his leg and arm as they extend forwards, indicated by red.</a:t>
            </a:r>
            <a:r>
              <a:rPr lang="en-CA" sz="1200" dirty="0" smtClean="0"/>
              <a:t/>
            </a:r>
            <a:br>
              <a:rPr lang="en-CA" sz="1200" dirty="0" smtClean="0"/>
            </a:br>
            <a:endParaRPr dirty="0"/>
          </a:p>
          <a:p>
            <a:endParaRPr lang="en-CA" sz="2000" strike="noStrike" dirty="0" smtClean="0">
              <a:latin typeface="Arial"/>
            </a:endParaRPr>
          </a:p>
          <a:p>
            <a:endParaRPr dirty="0"/>
          </a:p>
        </p:txBody>
      </p:sp>
    </p:spTree>
    <p:extLst>
      <p:ext uri="{BB962C8B-B14F-4D97-AF65-F5344CB8AC3E}">
        <p14:creationId xmlns:p14="http://schemas.microsoft.com/office/powerpoint/2010/main" val="65497076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 name="PlaceHolder 1"/>
          <p:cNvSpPr>
            <a:spLocks noGrp="1"/>
          </p:cNvSpPr>
          <p:nvPr>
            <p:ph type="body"/>
          </p:nvPr>
        </p:nvSpPr>
        <p:spPr>
          <a:xfrm>
            <a:off x="685800" y="4343400"/>
            <a:ext cx="5485320" cy="4113720"/>
          </a:xfrm>
          <a:prstGeom prst="rect">
            <a:avLst/>
          </a:prstGeom>
        </p:spPr>
        <p:txBody>
          <a:bodyPr lIns="0" tIns="0" rIns="0" bIns="0"/>
          <a:lstStyle/>
          <a:p>
            <a:r>
              <a:rPr lang="en-CA" sz="2000" dirty="0" smtClean="0"/>
              <a:t>As you can see, the labeling is smooth and consistent, which we accomplish by </a:t>
            </a:r>
            <a:r>
              <a:rPr lang="en-CA" sz="2000" dirty="0" smtClean="0"/>
              <a:t>formulating the labeling problem as a </a:t>
            </a:r>
            <a:r>
              <a:rPr lang="en-CA" sz="2000" dirty="0" smtClean="0"/>
              <a:t>graph-cut </a:t>
            </a:r>
            <a:r>
              <a:rPr lang="en-CA" sz="2000" dirty="0" smtClean="0"/>
              <a:t>problem. </a:t>
            </a:r>
            <a:r>
              <a:rPr lang="en-CA" sz="2000" dirty="0" smtClean="0"/>
              <a:t>This balances measured deformation with perceptual preference for spatiotemporally continuous labels</a:t>
            </a:r>
            <a:br>
              <a:rPr lang="en-CA" sz="2000" dirty="0" smtClean="0"/>
            </a:br>
            <a:r>
              <a:rPr lang="en-CA" sz="2000" dirty="0" smtClean="0"/>
              <a:t>In the lower figure, you can see the input tensors to the graph-cut labeling problem, a </a:t>
            </a:r>
            <a:r>
              <a:rPr lang="en-CA" sz="2000" dirty="0" smtClean="0"/>
              <a:t>labeling computed </a:t>
            </a:r>
            <a:r>
              <a:rPr lang="en-CA" sz="2000" dirty="0" smtClean="0"/>
              <a:t>naively from the tensors with no consideration for smoothness, and our labeling computed with graph-cut. </a:t>
            </a:r>
            <a:r>
              <a:rPr lang="en-CA" sz="2000" dirty="0" smtClean="0"/>
              <a:t>Without graph-cut, the labels can become noisily interspersed, while our approach chooses labels that form coherent</a:t>
            </a:r>
            <a:r>
              <a:rPr lang="en-CA" sz="2000" baseline="0" dirty="0" smtClean="0"/>
              <a:t> regions</a:t>
            </a:r>
            <a:endParaRPr lang="en-CA" sz="2000" strike="noStrike" dirty="0" smtClean="0">
              <a:latin typeface="Arial"/>
            </a:endParaRPr>
          </a:p>
          <a:p>
            <a:endParaRPr dirty="0"/>
          </a:p>
        </p:txBody>
      </p:sp>
    </p:spTree>
    <p:extLst>
      <p:ext uri="{BB962C8B-B14F-4D97-AF65-F5344CB8AC3E}">
        <p14:creationId xmlns:p14="http://schemas.microsoft.com/office/powerpoint/2010/main" val="211962640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a:prstGeom prst="rect">
            <a:avLst/>
          </a:prstGeom>
          <a:noFill/>
          <a:ln w="12700">
            <a:solidFill>
              <a:prstClr val="black"/>
            </a:solidFill>
          </a:ln>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latin typeface="+mn-lt"/>
              </a:rPr>
              <a:t>In order to obtain a spatially and temporally consistent tensor field</a:t>
            </a:r>
            <a:r>
              <a:rPr lang="en-US" sz="1200" baseline="0" dirty="0" smtClean="0">
                <a:latin typeface="+mn-lt"/>
              </a:rPr>
              <a:t> to trace wrinkles, we need a reference shape that adapts smoothly over time. For other augmentation techniques, the reference shape is given as input and is static, thus </a:t>
            </a:r>
            <a:r>
              <a:rPr lang="en-US" sz="1200" baseline="0" dirty="0" smtClean="0">
                <a:latin typeface="+mn-lt"/>
              </a:rPr>
              <a:t>trivially providing </a:t>
            </a:r>
            <a:r>
              <a:rPr lang="en-US" sz="1200" baseline="0" dirty="0" smtClean="0">
                <a:latin typeface="+mn-lt"/>
              </a:rPr>
              <a:t>a consistent field. In our setup, we must construct a reference shape throughout the animation such that compression computed against it indicates believable wrinkles. </a:t>
            </a:r>
            <a:r>
              <a:rPr lang="en-CA" dirty="0" smtClean="0"/>
              <a:t>The naïve approach would be to simply select the largest triangle yet seen as the reference shape. However, </a:t>
            </a:r>
            <a:r>
              <a:rPr lang="en-CA" dirty="0" smtClean="0"/>
              <a:t>game animations are often authored by artists, or made to match non-physical constraints required by the game engine. This causes the naïve approach to suffer </a:t>
            </a:r>
            <a:r>
              <a:rPr lang="en-CA" dirty="0" smtClean="0"/>
              <a:t>from outliers and other </a:t>
            </a:r>
            <a:r>
              <a:rPr lang="en-CA" dirty="0" smtClean="0"/>
              <a:t>noise. </a:t>
            </a:r>
            <a:r>
              <a:rPr lang="en-CA" dirty="0" smtClean="0"/>
              <a:t>Instead, we use the labeling as extra information to update the reference shape gradually,  providing a consistent, stable reference shape while still reflecting local animation trends. The figure above illustrates this gradual update behaviour. For more detail, please refer to the paper</a:t>
            </a:r>
            <a:endParaRPr lang="en-US" dirty="0"/>
          </a:p>
        </p:txBody>
      </p:sp>
      <p:sp>
        <p:nvSpPr>
          <p:cNvPr id="4" name="Slide Number Placeholder 3"/>
          <p:cNvSpPr>
            <a:spLocks noGrp="1"/>
          </p:cNvSpPr>
          <p:nvPr>
            <p:ph type="sldNum" idx="10"/>
          </p:nvPr>
        </p:nvSpPr>
        <p:spPr/>
        <p:txBody>
          <a:bodyPr/>
          <a:lstStyle/>
          <a:p>
            <a:pPr algn="r"/>
            <a:fld id="{D6C7FF09-00EE-4B5C-8343-10CC808F9370}" type="slidenum">
              <a:rPr lang="en-CA" sz="1400" smtClean="0">
                <a:latin typeface="Times New Roman"/>
              </a:rPr>
              <a:t>27</a:t>
            </a:fld>
            <a:endParaRPr lang="en-CA"/>
          </a:p>
        </p:txBody>
      </p:sp>
    </p:spTree>
    <p:extLst>
      <p:ext uri="{BB962C8B-B14F-4D97-AF65-F5344CB8AC3E}">
        <p14:creationId xmlns:p14="http://schemas.microsoft.com/office/powerpoint/2010/main" val="62289270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 name="PlaceHolder 1"/>
          <p:cNvSpPr>
            <a:spLocks noGrp="1"/>
          </p:cNvSpPr>
          <p:nvPr>
            <p:ph type="body"/>
          </p:nvPr>
        </p:nvSpPr>
        <p:spPr>
          <a:xfrm>
            <a:off x="685800" y="4343400"/>
            <a:ext cx="5484960" cy="4113360"/>
          </a:xfrm>
          <a:prstGeom prst="rect">
            <a:avLst/>
          </a:prstGeom>
        </p:spPr>
        <p:txBody>
          <a:bodyPr lIns="0" tIns="0" rIns="0" bIns="0"/>
          <a:lstStyle/>
          <a:p>
            <a:r>
              <a:rPr lang="en-US" sz="1200" dirty="0" smtClean="0">
                <a:latin typeface="+mn-lt"/>
              </a:rPr>
              <a:t>Now that we have a </a:t>
            </a:r>
            <a:r>
              <a:rPr lang="en-US" sz="1200" dirty="0" smtClean="0">
                <a:latin typeface="+mn-lt"/>
              </a:rPr>
              <a:t>reference shape, we </a:t>
            </a:r>
            <a:r>
              <a:rPr lang="en-US" sz="1200" dirty="0" smtClean="0">
                <a:latin typeface="+mn-lt"/>
              </a:rPr>
              <a:t>can compute </a:t>
            </a:r>
            <a:r>
              <a:rPr lang="en-US" sz="1200" dirty="0" smtClean="0">
                <a:latin typeface="+mn-lt"/>
              </a:rPr>
              <a:t>a stretch tensor field whose field lines indicate plausible wrinkle paths.</a:t>
            </a:r>
            <a:endParaRPr lang="en-US" dirty="0" smtClean="0"/>
          </a:p>
        </p:txBody>
      </p:sp>
      <p:sp>
        <p:nvSpPr>
          <p:cNvPr id="250" name="CustomShape 2"/>
          <p:cNvSpPr/>
          <p:nvPr/>
        </p:nvSpPr>
        <p:spPr>
          <a:xfrm>
            <a:off x="3884760" y="8685360"/>
            <a:ext cx="2970360" cy="4557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algn="r">
              <a:lnSpc>
                <a:spcPct val="100000"/>
              </a:lnSpc>
            </a:pPr>
            <a:fld id="{0A2793F2-7758-48A2-80FA-EA397867AA55}" type="slidenum">
              <a:rPr lang="en-CA" sz="1200" strike="noStrike">
                <a:solidFill>
                  <a:srgbClr val="000000"/>
                </a:solidFill>
                <a:latin typeface="+mn-lt"/>
                <a:ea typeface="+mn-ea"/>
              </a:rPr>
              <a:t>28</a:t>
            </a:fld>
            <a:endParaRPr/>
          </a:p>
        </p:txBody>
      </p:sp>
    </p:spTree>
    <p:extLst>
      <p:ext uri="{BB962C8B-B14F-4D97-AF65-F5344CB8AC3E}">
        <p14:creationId xmlns:p14="http://schemas.microsoft.com/office/powerpoint/2010/main" val="281710948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 name="PlaceHolder 1"/>
          <p:cNvSpPr>
            <a:spLocks noGrp="1"/>
          </p:cNvSpPr>
          <p:nvPr>
            <p:ph type="body"/>
          </p:nvPr>
        </p:nvSpPr>
        <p:spPr>
          <a:xfrm>
            <a:off x="685800" y="4343400"/>
            <a:ext cx="5484960" cy="4113360"/>
          </a:xfrm>
          <a:prstGeom prst="rect">
            <a:avLst/>
          </a:prstGeom>
        </p:spPr>
        <p:txBody>
          <a:bodyPr lIns="0" tIns="0" rIns="0" bIns="0"/>
          <a:lstStyle/>
          <a:p>
            <a:r>
              <a:rPr lang="en-CA" dirty="0" smtClean="0"/>
              <a:t>We trace new wrinkles along these paths in areas of high compression.</a:t>
            </a:r>
            <a:br>
              <a:rPr lang="en-CA" dirty="0" smtClean="0"/>
            </a:br>
            <a:r>
              <a:rPr lang="en-CA" dirty="0" smtClean="0"/>
              <a:t>This figure illustrates this process – notice that the tensors are both well aligned locally and provide believable wrinkle paths</a:t>
            </a:r>
            <a:endParaRPr dirty="0"/>
          </a:p>
        </p:txBody>
      </p:sp>
      <p:sp>
        <p:nvSpPr>
          <p:cNvPr id="250" name="CustomShape 2"/>
          <p:cNvSpPr/>
          <p:nvPr/>
        </p:nvSpPr>
        <p:spPr>
          <a:xfrm>
            <a:off x="3884760" y="8685360"/>
            <a:ext cx="2970360" cy="4557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algn="r">
              <a:lnSpc>
                <a:spcPct val="100000"/>
              </a:lnSpc>
            </a:pPr>
            <a:fld id="{0A2793F2-7758-48A2-80FA-EA397867AA55}" type="slidenum">
              <a:rPr lang="en-CA" sz="1200" strike="noStrike">
                <a:solidFill>
                  <a:srgbClr val="000000"/>
                </a:solidFill>
                <a:latin typeface="+mn-lt"/>
                <a:ea typeface="+mn-ea"/>
              </a:rPr>
              <a:t>29</a:t>
            </a:fld>
            <a:endParaRPr/>
          </a:p>
        </p:txBody>
      </p:sp>
    </p:spTree>
    <p:extLst>
      <p:ext uri="{BB962C8B-B14F-4D97-AF65-F5344CB8AC3E}">
        <p14:creationId xmlns:p14="http://schemas.microsoft.com/office/powerpoint/2010/main" val="31148594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 name="PlaceHolder 1"/>
          <p:cNvSpPr>
            <a:spLocks noGrp="1"/>
          </p:cNvSpPr>
          <p:nvPr>
            <p:ph type="body"/>
          </p:nvPr>
        </p:nvSpPr>
        <p:spPr>
          <a:xfrm>
            <a:off x="649800" y="4343400"/>
            <a:ext cx="5484960" cy="4113360"/>
          </a:xfrm>
          <a:prstGeom prst="rect">
            <a:avLst/>
          </a:prstGeom>
        </p:spPr>
        <p:txBody>
          <a:bodyPr lIns="0" tIns="0" rIns="0" bIns="0"/>
          <a:lstStyle/>
          <a:p>
            <a:r>
              <a:rPr lang="en-CA" sz="2000" strike="noStrike" dirty="0" smtClean="0">
                <a:latin typeface="Arial"/>
              </a:rPr>
              <a:t>We </a:t>
            </a:r>
            <a:r>
              <a:rPr lang="en-CA" sz="2000" strike="noStrike" dirty="0">
                <a:latin typeface="Arial"/>
              </a:rPr>
              <a:t>have designed our method to be applied to games, which present a unique set of constraints; namely that our method must have real time performance, and </a:t>
            </a:r>
            <a:r>
              <a:rPr lang="en-CA" sz="2000" strike="noStrike" dirty="0" smtClean="0">
                <a:latin typeface="Arial"/>
              </a:rPr>
              <a:t>must</a:t>
            </a:r>
            <a:r>
              <a:rPr lang="en-CA" sz="2000" strike="noStrike" baseline="0" dirty="0" smtClean="0">
                <a:latin typeface="Arial"/>
              </a:rPr>
              <a:t> </a:t>
            </a:r>
            <a:r>
              <a:rPr lang="en-CA" sz="2000" strike="noStrike" dirty="0" smtClean="0">
                <a:latin typeface="Arial"/>
              </a:rPr>
              <a:t>work </a:t>
            </a:r>
            <a:r>
              <a:rPr lang="en-CA" sz="2000" strike="noStrike" dirty="0">
                <a:latin typeface="Arial"/>
              </a:rPr>
              <a:t>in</a:t>
            </a:r>
            <a:r>
              <a:rPr lang="en-CA" sz="2000" strike="noStrike" baseline="0" dirty="0">
                <a:latin typeface="Arial"/>
              </a:rPr>
              <a:t> conjunction with character animation methods employed in modern game setups</a:t>
            </a:r>
            <a:r>
              <a:rPr lang="en-CA" sz="2000" strike="noStrike" dirty="0">
                <a:latin typeface="Arial"/>
              </a:rPr>
              <a:t>. </a:t>
            </a:r>
            <a:r>
              <a:rPr lang="en-CA" sz="2000" strike="noStrike" dirty="0" smtClean="0">
                <a:latin typeface="Arial"/>
              </a:rPr>
              <a:t>Before we get into any details, lets begin </a:t>
            </a:r>
            <a:r>
              <a:rPr lang="en-CA" sz="2000" strike="noStrike" dirty="0">
                <a:latin typeface="Arial"/>
              </a:rPr>
              <a:t>by discussing </a:t>
            </a:r>
            <a:r>
              <a:rPr lang="en-CA" sz="2000" strike="noStrike" dirty="0" smtClean="0">
                <a:latin typeface="Arial"/>
              </a:rPr>
              <a:t>previous work relating to cloth animation.</a:t>
            </a:r>
            <a:endParaRPr dirty="0"/>
          </a:p>
          <a:p>
            <a:r>
              <a:rPr lang="en-US" dirty="0">
                <a:latin typeface="Arial"/>
                <a:cs typeface="Arial"/>
              </a:rPr>
              <a:t/>
            </a:r>
            <a:br>
              <a:rPr lang="en-US" dirty="0">
                <a:latin typeface="Arial"/>
                <a:cs typeface="Arial"/>
              </a:rPr>
            </a:br>
            <a:endParaRPr dirty="0">
              <a:latin typeface="Arial"/>
              <a:cs typeface="Arial"/>
            </a:endParaRPr>
          </a:p>
          <a:p>
            <a:r>
              <a:rPr lang="en-US" dirty="0">
                <a:latin typeface="Arial"/>
                <a:cs typeface="Arial"/>
              </a:rPr>
              <a:t/>
            </a:r>
            <a:br>
              <a:rPr lang="en-US" dirty="0">
                <a:latin typeface="Arial"/>
                <a:cs typeface="Arial"/>
              </a:rPr>
            </a:br>
            <a:endParaRPr dirty="0">
              <a:latin typeface="Arial"/>
              <a:cs typeface="Arial"/>
            </a:endParaRPr>
          </a:p>
        </p:txBody>
      </p:sp>
      <p:sp>
        <p:nvSpPr>
          <p:cNvPr id="239" name="CustomShape 2"/>
          <p:cNvSpPr/>
          <p:nvPr/>
        </p:nvSpPr>
        <p:spPr>
          <a:xfrm>
            <a:off x="3884760" y="8685360"/>
            <a:ext cx="2970360" cy="4557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algn="r">
              <a:lnSpc>
                <a:spcPct val="100000"/>
              </a:lnSpc>
            </a:pPr>
            <a:fld id="{B821024B-F154-443F-BC65-9A6CFC13FE29}" type="slidenum">
              <a:rPr lang="en-CA" sz="1200" strike="noStrike">
                <a:solidFill>
                  <a:srgbClr val="000000"/>
                </a:solidFill>
                <a:latin typeface="+mn-lt"/>
                <a:ea typeface="+mn-ea"/>
              </a:rPr>
              <a:t>3</a:t>
            </a:fld>
            <a:endParaRPr/>
          </a:p>
        </p:txBody>
      </p:sp>
    </p:spTree>
    <p:extLst>
      <p:ext uri="{BB962C8B-B14F-4D97-AF65-F5344CB8AC3E}">
        <p14:creationId xmlns:p14="http://schemas.microsoft.com/office/powerpoint/2010/main" val="271505773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 name="PlaceHolder 1"/>
          <p:cNvSpPr>
            <a:spLocks noGrp="1"/>
          </p:cNvSpPr>
          <p:nvPr>
            <p:ph type="body"/>
          </p:nvPr>
        </p:nvSpPr>
        <p:spPr>
          <a:xfrm>
            <a:off x="685800" y="4343400"/>
            <a:ext cx="5484960" cy="4113360"/>
          </a:xfrm>
          <a:prstGeom prst="rect">
            <a:avLst/>
          </a:prstGeom>
        </p:spPr>
        <p:txBody>
          <a:bodyPr lIns="0" tIns="0" rIns="0" bIns="0"/>
          <a:lstStyle/>
          <a:p>
            <a:r>
              <a:rPr lang="en-CA" sz="2000" dirty="0" smtClean="0"/>
              <a:t>To account for temporal coherence, we must smoothly modify previously existing wrinkles.</a:t>
            </a:r>
            <a:br>
              <a:rPr lang="en-CA" sz="2000" dirty="0" smtClean="0"/>
            </a:br>
            <a:r>
              <a:rPr lang="en-CA" sz="2000" dirty="0" smtClean="0"/>
              <a:t>Simple approaches for this problem, such as those used by Rohmer et al, </a:t>
            </a:r>
            <a:r>
              <a:rPr lang="en-CA" sz="2000" dirty="0" smtClean="0"/>
              <a:t>retrace the wrinkles through the current frame’s tensor field. This depends greatly on the smoothness of the </a:t>
            </a:r>
            <a:r>
              <a:rPr lang="en-CA" sz="2000" dirty="0" smtClean="0"/>
              <a:t>tensor </a:t>
            </a:r>
            <a:r>
              <a:rPr lang="en-CA" sz="2000" dirty="0" smtClean="0"/>
              <a:t>field.</a:t>
            </a:r>
            <a:endParaRPr lang="en-US" sz="2000" dirty="0" smtClean="0"/>
          </a:p>
        </p:txBody>
      </p:sp>
      <p:sp>
        <p:nvSpPr>
          <p:cNvPr id="252" name="CustomShape 2"/>
          <p:cNvSpPr/>
          <p:nvPr/>
        </p:nvSpPr>
        <p:spPr>
          <a:xfrm>
            <a:off x="3884760" y="8685360"/>
            <a:ext cx="2970360" cy="4557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algn="r">
              <a:lnSpc>
                <a:spcPct val="100000"/>
              </a:lnSpc>
            </a:pPr>
            <a:fld id="{4CB44F59-62F0-4AFD-93FF-50EA5DC3E98A}" type="slidenum">
              <a:rPr lang="en-CA" sz="1200" strike="noStrike">
                <a:solidFill>
                  <a:srgbClr val="000000"/>
                </a:solidFill>
                <a:latin typeface="+mn-lt"/>
                <a:ea typeface="+mn-ea"/>
              </a:rPr>
              <a:t>30</a:t>
            </a:fld>
            <a:endParaRPr/>
          </a:p>
        </p:txBody>
      </p:sp>
    </p:spTree>
    <p:extLst>
      <p:ext uri="{BB962C8B-B14F-4D97-AF65-F5344CB8AC3E}">
        <p14:creationId xmlns:p14="http://schemas.microsoft.com/office/powerpoint/2010/main" val="251697712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 name="PlaceHolder 1"/>
          <p:cNvSpPr>
            <a:spLocks noGrp="1"/>
          </p:cNvSpPr>
          <p:nvPr>
            <p:ph type="body"/>
          </p:nvPr>
        </p:nvSpPr>
        <p:spPr>
          <a:xfrm>
            <a:off x="685800" y="4343400"/>
            <a:ext cx="5484960" cy="4113360"/>
          </a:xfrm>
          <a:prstGeom prst="rect">
            <a:avLst/>
          </a:prstGeom>
        </p:spPr>
        <p:txBody>
          <a:bodyPr lIns="0" tIns="0" rIns="0" bIns="0"/>
          <a:lstStyle/>
          <a:p>
            <a:r>
              <a:rPr lang="en-CA" sz="2000" dirty="0" smtClean="0"/>
              <a:t>Given the coarseness of our geometry, smoothing </a:t>
            </a:r>
            <a:r>
              <a:rPr lang="en-CA" sz="2000" dirty="0" smtClean="0"/>
              <a:t>loses </a:t>
            </a:r>
            <a:r>
              <a:rPr lang="en-CA" sz="2000" dirty="0" smtClean="0"/>
              <a:t>important details in the piecewise constant field, and thus these approaches do not apply.</a:t>
            </a:r>
            <a:br>
              <a:rPr lang="en-CA" sz="2000" dirty="0" smtClean="0"/>
            </a:br>
            <a:r>
              <a:rPr lang="en-CA" sz="2000" dirty="0" smtClean="0"/>
              <a:t>Instead, we employ an optimization scheme to balance smoothness with adherence to the field. </a:t>
            </a:r>
            <a:br>
              <a:rPr lang="en-CA" sz="2000" dirty="0" smtClean="0"/>
            </a:br>
            <a:r>
              <a:rPr lang="en-CA" sz="2000" dirty="0" smtClean="0"/>
              <a:t>The figure here shows how three wrinkle shapes adjust drastically from Frame </a:t>
            </a:r>
            <a:r>
              <a:rPr lang="en-CA" sz="2000" dirty="0" err="1" smtClean="0"/>
              <a:t>i</a:t>
            </a:r>
            <a:r>
              <a:rPr lang="en-CA" sz="2000" dirty="0" smtClean="0"/>
              <a:t> to i+1 when using </a:t>
            </a:r>
            <a:r>
              <a:rPr lang="en-CA" sz="2000" dirty="0" smtClean="0"/>
              <a:t>the</a:t>
            </a:r>
            <a:r>
              <a:rPr lang="en-CA" sz="2000" baseline="0" dirty="0" smtClean="0"/>
              <a:t> </a:t>
            </a:r>
            <a:r>
              <a:rPr lang="en-CA" sz="2000" dirty="0" smtClean="0"/>
              <a:t>simple </a:t>
            </a:r>
            <a:r>
              <a:rPr lang="en-CA" sz="2000" dirty="0" smtClean="0"/>
              <a:t>approach. Our approach, given on the right, provides the necessary </a:t>
            </a:r>
            <a:r>
              <a:rPr lang="en-CA" sz="2000" dirty="0" smtClean="0"/>
              <a:t>consistency</a:t>
            </a:r>
            <a:r>
              <a:rPr lang="en-CA" sz="2000" dirty="0" smtClean="0"/>
              <a:t>. For more details, please refer to the paper.</a:t>
            </a:r>
            <a:endParaRPr lang="en-US" sz="2000" dirty="0"/>
          </a:p>
        </p:txBody>
      </p:sp>
      <p:sp>
        <p:nvSpPr>
          <p:cNvPr id="252" name="CustomShape 2"/>
          <p:cNvSpPr/>
          <p:nvPr/>
        </p:nvSpPr>
        <p:spPr>
          <a:xfrm>
            <a:off x="3884760" y="8685360"/>
            <a:ext cx="2970360" cy="4557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algn="r">
              <a:lnSpc>
                <a:spcPct val="100000"/>
              </a:lnSpc>
            </a:pPr>
            <a:fld id="{4CB44F59-62F0-4AFD-93FF-50EA5DC3E98A}" type="slidenum">
              <a:rPr lang="en-CA" sz="1200" strike="noStrike">
                <a:solidFill>
                  <a:srgbClr val="000000"/>
                </a:solidFill>
                <a:latin typeface="+mn-lt"/>
                <a:ea typeface="+mn-ea"/>
              </a:rPr>
              <a:t>31</a:t>
            </a:fld>
            <a:endParaRPr/>
          </a:p>
        </p:txBody>
      </p:sp>
    </p:spTree>
    <p:extLst>
      <p:ext uri="{BB962C8B-B14F-4D97-AF65-F5344CB8AC3E}">
        <p14:creationId xmlns:p14="http://schemas.microsoft.com/office/powerpoint/2010/main" val="415605033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a:prstGeom prst="rect">
            <a:avLst/>
          </a:prstGeom>
          <a:noFill/>
          <a:ln w="12700">
            <a:solidFill>
              <a:prstClr val="black"/>
            </a:solidFill>
          </a:ln>
        </p:spPr>
      </p:sp>
      <p:sp>
        <p:nvSpPr>
          <p:cNvPr id="3" name="Notes Placeholder 2"/>
          <p:cNvSpPr>
            <a:spLocks noGrp="1"/>
          </p:cNvSpPr>
          <p:nvPr>
            <p:ph type="body" idx="1"/>
          </p:nvPr>
        </p:nvSpPr>
        <p:spPr/>
        <p:txBody>
          <a:bodyPr/>
          <a:lstStyle/>
          <a:p>
            <a:r>
              <a:rPr lang="en-CA" dirty="0" smtClean="0"/>
              <a:t>Lastly, we </a:t>
            </a:r>
            <a:r>
              <a:rPr lang="en-CA" dirty="0" smtClean="0"/>
              <a:t>utilize the </a:t>
            </a:r>
            <a:r>
              <a:rPr lang="en-CA" dirty="0" smtClean="0"/>
              <a:t>tessellation unit of the GPU to refine the mesh only in regions surrounding the wrinkle paths, providing sufficient mesh resolution to represent the wrinkle geometry.</a:t>
            </a:r>
            <a:endParaRPr lang="en-US" dirty="0" smtClean="0"/>
          </a:p>
        </p:txBody>
      </p:sp>
      <p:sp>
        <p:nvSpPr>
          <p:cNvPr id="4" name="Slide Number Placeholder 3"/>
          <p:cNvSpPr>
            <a:spLocks noGrp="1"/>
          </p:cNvSpPr>
          <p:nvPr>
            <p:ph type="sldNum" idx="10"/>
          </p:nvPr>
        </p:nvSpPr>
        <p:spPr/>
        <p:txBody>
          <a:bodyPr/>
          <a:lstStyle/>
          <a:p>
            <a:pPr algn="r"/>
            <a:fld id="{D6C7FF09-00EE-4B5C-8343-10CC808F9370}" type="slidenum">
              <a:rPr lang="en-CA" sz="1400" smtClean="0">
                <a:latin typeface="Times New Roman"/>
              </a:rPr>
              <a:t>32</a:t>
            </a:fld>
            <a:endParaRPr lang="en-CA"/>
          </a:p>
        </p:txBody>
      </p:sp>
    </p:spTree>
    <p:extLst>
      <p:ext uri="{BB962C8B-B14F-4D97-AF65-F5344CB8AC3E}">
        <p14:creationId xmlns:p14="http://schemas.microsoft.com/office/powerpoint/2010/main" val="170005726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a:prstGeom prst="rect">
            <a:avLst/>
          </a:prstGeom>
          <a:noFill/>
          <a:ln w="12700">
            <a:solidFill>
              <a:prstClr val="black"/>
            </a:solidFill>
          </a:ln>
        </p:spPr>
      </p:sp>
      <p:sp>
        <p:nvSpPr>
          <p:cNvPr id="3" name="Notes Placeholder 2"/>
          <p:cNvSpPr>
            <a:spLocks noGrp="1"/>
          </p:cNvSpPr>
          <p:nvPr>
            <p:ph type="body" idx="1"/>
          </p:nvPr>
        </p:nvSpPr>
        <p:spPr/>
        <p:txBody>
          <a:bodyPr/>
          <a:lstStyle/>
          <a:p>
            <a:r>
              <a:rPr lang="en-CA" dirty="0" smtClean="0"/>
              <a:t>We then deform this geometry to form the wrinkles, blending their </a:t>
            </a:r>
            <a:r>
              <a:rPr lang="en-CA" dirty="0" err="1" smtClean="0"/>
              <a:t>normals</a:t>
            </a:r>
            <a:r>
              <a:rPr lang="en-CA" dirty="0" smtClean="0"/>
              <a:t> per pixel to provide smooth and natural wrinkle merging. Here you can see an example of how </a:t>
            </a:r>
            <a:r>
              <a:rPr lang="en-CA" dirty="0" smtClean="0"/>
              <a:t>we merge wrinkles. Without blending, there are clear creases and seams, while our approach</a:t>
            </a:r>
            <a:r>
              <a:rPr lang="en-CA" baseline="0" dirty="0" smtClean="0"/>
              <a:t> creates a natural merge</a:t>
            </a:r>
            <a:endParaRPr lang="en-US" dirty="0"/>
          </a:p>
        </p:txBody>
      </p:sp>
      <p:sp>
        <p:nvSpPr>
          <p:cNvPr id="4" name="Slide Number Placeholder 3"/>
          <p:cNvSpPr>
            <a:spLocks noGrp="1"/>
          </p:cNvSpPr>
          <p:nvPr>
            <p:ph type="sldNum" idx="10"/>
          </p:nvPr>
        </p:nvSpPr>
        <p:spPr/>
        <p:txBody>
          <a:bodyPr/>
          <a:lstStyle/>
          <a:p>
            <a:pPr algn="r"/>
            <a:fld id="{D6C7FF09-00EE-4B5C-8343-10CC808F9370}" type="slidenum">
              <a:rPr lang="en-CA" sz="1400" smtClean="0">
                <a:latin typeface="Times New Roman"/>
              </a:rPr>
              <a:t>33</a:t>
            </a:fld>
            <a:endParaRPr lang="en-CA"/>
          </a:p>
        </p:txBody>
      </p:sp>
    </p:spTree>
    <p:extLst>
      <p:ext uri="{BB962C8B-B14F-4D97-AF65-F5344CB8AC3E}">
        <p14:creationId xmlns:p14="http://schemas.microsoft.com/office/powerpoint/2010/main" val="302053715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a:prstGeom prst="rect">
            <a:avLst/>
          </a:prstGeom>
          <a:noFill/>
          <a:ln w="12700">
            <a:solidFill>
              <a:prstClr val="black"/>
            </a:solidFill>
          </a:ln>
        </p:spPr>
      </p:sp>
      <p:sp>
        <p:nvSpPr>
          <p:cNvPr id="3" name="Notes Placeholder 2"/>
          <p:cNvSpPr>
            <a:spLocks noGrp="1"/>
          </p:cNvSpPr>
          <p:nvPr>
            <p:ph type="body" idx="1"/>
          </p:nvPr>
        </p:nvSpPr>
        <p:spPr/>
        <p:txBody>
          <a:bodyPr/>
          <a:lstStyle/>
          <a:p>
            <a:r>
              <a:rPr lang="en-CA" dirty="0" smtClean="0"/>
              <a:t>Here we show winkles formed from a twisting motion</a:t>
            </a:r>
            <a:endParaRPr lang="en-US" dirty="0" smtClean="0"/>
          </a:p>
        </p:txBody>
      </p:sp>
      <p:sp>
        <p:nvSpPr>
          <p:cNvPr id="4" name="Slide Number Placeholder 3"/>
          <p:cNvSpPr>
            <a:spLocks noGrp="1"/>
          </p:cNvSpPr>
          <p:nvPr>
            <p:ph type="sldNum" idx="10"/>
          </p:nvPr>
        </p:nvSpPr>
        <p:spPr/>
        <p:txBody>
          <a:bodyPr/>
          <a:lstStyle/>
          <a:p>
            <a:pPr algn="r"/>
            <a:fld id="{D6C7FF09-00EE-4B5C-8343-10CC808F9370}" type="slidenum">
              <a:rPr lang="en-CA" sz="1400" smtClean="0">
                <a:latin typeface="Times New Roman"/>
              </a:rPr>
              <a:t>34</a:t>
            </a:fld>
            <a:endParaRPr lang="en-CA"/>
          </a:p>
        </p:txBody>
      </p:sp>
    </p:spTree>
    <p:extLst>
      <p:ext uri="{BB962C8B-B14F-4D97-AF65-F5344CB8AC3E}">
        <p14:creationId xmlns:p14="http://schemas.microsoft.com/office/powerpoint/2010/main" val="65420925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a:prstGeom prst="rect">
            <a:avLst/>
          </a:prstGeom>
          <a:noFill/>
          <a:ln w="12700">
            <a:solidFill>
              <a:prstClr val="black"/>
            </a:solidFill>
          </a:ln>
        </p:spPr>
      </p:sp>
      <p:sp>
        <p:nvSpPr>
          <p:cNvPr id="3" name="Notes Placeholder 2"/>
          <p:cNvSpPr>
            <a:spLocks noGrp="1"/>
          </p:cNvSpPr>
          <p:nvPr>
            <p:ph type="body" idx="1"/>
          </p:nvPr>
        </p:nvSpPr>
        <p:spPr/>
        <p:txBody>
          <a:bodyPr/>
          <a:lstStyle/>
          <a:p>
            <a:r>
              <a:rPr lang="en-CA" dirty="0" smtClean="0"/>
              <a:t>This example shows our algorithm on loose flowing garments which are not skinned or </a:t>
            </a:r>
            <a:r>
              <a:rPr lang="en-CA" dirty="0" smtClean="0"/>
              <a:t>authored,</a:t>
            </a:r>
            <a:r>
              <a:rPr lang="en-CA" baseline="0" dirty="0" smtClean="0"/>
              <a:t> but rather generated by a coarse simulation</a:t>
            </a:r>
            <a:endParaRPr lang="en-US" dirty="0"/>
          </a:p>
        </p:txBody>
      </p:sp>
      <p:sp>
        <p:nvSpPr>
          <p:cNvPr id="4" name="Slide Number Placeholder 3"/>
          <p:cNvSpPr>
            <a:spLocks noGrp="1"/>
          </p:cNvSpPr>
          <p:nvPr>
            <p:ph type="sldNum" idx="10"/>
          </p:nvPr>
        </p:nvSpPr>
        <p:spPr/>
        <p:txBody>
          <a:bodyPr/>
          <a:lstStyle/>
          <a:p>
            <a:pPr algn="r"/>
            <a:fld id="{D6C7FF09-00EE-4B5C-8343-10CC808F9370}" type="slidenum">
              <a:rPr lang="en-CA" sz="1400" smtClean="0">
                <a:latin typeface="Times New Roman"/>
              </a:rPr>
              <a:t>35</a:t>
            </a:fld>
            <a:endParaRPr lang="en-CA"/>
          </a:p>
        </p:txBody>
      </p:sp>
    </p:spTree>
    <p:extLst>
      <p:ext uri="{BB962C8B-B14F-4D97-AF65-F5344CB8AC3E}">
        <p14:creationId xmlns:p14="http://schemas.microsoft.com/office/powerpoint/2010/main" val="65420925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a:prstGeom prst="rect">
            <a:avLst/>
          </a:prstGeom>
          <a:noFill/>
          <a:ln w="12700">
            <a:solidFill>
              <a:prstClr val="black"/>
            </a:solidFill>
          </a:ln>
        </p:spPr>
      </p:sp>
      <p:sp>
        <p:nvSpPr>
          <p:cNvPr id="3" name="Notes Placeholder 2"/>
          <p:cNvSpPr>
            <a:spLocks noGrp="1"/>
          </p:cNvSpPr>
          <p:nvPr>
            <p:ph type="body" idx="1"/>
          </p:nvPr>
        </p:nvSpPr>
        <p:spPr/>
        <p:txBody>
          <a:bodyPr/>
          <a:lstStyle/>
          <a:p>
            <a:r>
              <a:rPr lang="en-CA" dirty="0" smtClean="0"/>
              <a:t>This example highlights wrinkles along her back and provides a better view of the wrinkles under her arms and over her shoulder</a:t>
            </a:r>
            <a:endParaRPr lang="en-US" dirty="0" smtClean="0"/>
          </a:p>
        </p:txBody>
      </p:sp>
      <p:sp>
        <p:nvSpPr>
          <p:cNvPr id="4" name="Slide Number Placeholder 3"/>
          <p:cNvSpPr>
            <a:spLocks noGrp="1"/>
          </p:cNvSpPr>
          <p:nvPr>
            <p:ph type="sldNum" idx="10"/>
          </p:nvPr>
        </p:nvSpPr>
        <p:spPr/>
        <p:txBody>
          <a:bodyPr/>
          <a:lstStyle/>
          <a:p>
            <a:pPr algn="r"/>
            <a:fld id="{D6C7FF09-00EE-4B5C-8343-10CC808F9370}" type="slidenum">
              <a:rPr lang="en-CA" sz="1400" smtClean="0">
                <a:latin typeface="Times New Roman"/>
              </a:rPr>
              <a:t>36</a:t>
            </a:fld>
            <a:endParaRPr lang="en-CA"/>
          </a:p>
        </p:txBody>
      </p:sp>
    </p:spTree>
    <p:extLst>
      <p:ext uri="{BB962C8B-B14F-4D97-AF65-F5344CB8AC3E}">
        <p14:creationId xmlns:p14="http://schemas.microsoft.com/office/powerpoint/2010/main" val="65420925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a:prstGeom prst="rect">
            <a:avLst/>
          </a:prstGeom>
          <a:noFill/>
          <a:ln w="12700">
            <a:solidFill>
              <a:prstClr val="black"/>
            </a:solidFill>
          </a:ln>
        </p:spPr>
      </p:sp>
      <p:sp>
        <p:nvSpPr>
          <p:cNvPr id="3" name="Notes Placeholder 2"/>
          <p:cNvSpPr>
            <a:spLocks noGrp="1"/>
          </p:cNvSpPr>
          <p:nvPr>
            <p:ph type="body" idx="1"/>
          </p:nvPr>
        </p:nvSpPr>
        <p:spPr/>
        <p:txBody>
          <a:bodyPr/>
          <a:lstStyle/>
          <a:p>
            <a:r>
              <a:rPr lang="en-CA" dirty="0" smtClean="0"/>
              <a:t>Here the cloth captures the bunching effect of the wrinkles over her shoulder as she stretches</a:t>
            </a:r>
            <a:endParaRPr lang="en-US" dirty="0" smtClean="0"/>
          </a:p>
        </p:txBody>
      </p:sp>
      <p:sp>
        <p:nvSpPr>
          <p:cNvPr id="4" name="Slide Number Placeholder 3"/>
          <p:cNvSpPr>
            <a:spLocks noGrp="1"/>
          </p:cNvSpPr>
          <p:nvPr>
            <p:ph type="sldNum" idx="10"/>
          </p:nvPr>
        </p:nvSpPr>
        <p:spPr/>
        <p:txBody>
          <a:bodyPr/>
          <a:lstStyle/>
          <a:p>
            <a:pPr algn="r"/>
            <a:fld id="{D6C7FF09-00EE-4B5C-8343-10CC808F9370}" type="slidenum">
              <a:rPr lang="en-CA" sz="1400" smtClean="0">
                <a:latin typeface="Times New Roman"/>
              </a:rPr>
              <a:t>37</a:t>
            </a:fld>
            <a:endParaRPr lang="en-CA"/>
          </a:p>
        </p:txBody>
      </p:sp>
    </p:spTree>
    <p:extLst>
      <p:ext uri="{BB962C8B-B14F-4D97-AF65-F5344CB8AC3E}">
        <p14:creationId xmlns:p14="http://schemas.microsoft.com/office/powerpoint/2010/main" val="65420925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a:prstGeom prst="rect">
            <a:avLst/>
          </a:prstGeom>
          <a:noFill/>
          <a:ln w="12700">
            <a:solidFill>
              <a:prstClr val="black"/>
            </a:solidFill>
          </a:ln>
        </p:spPr>
      </p:sp>
      <p:sp>
        <p:nvSpPr>
          <p:cNvPr id="3" name="Notes Placeholder 2"/>
          <p:cNvSpPr>
            <a:spLocks noGrp="1"/>
          </p:cNvSpPr>
          <p:nvPr>
            <p:ph type="body" idx="1"/>
          </p:nvPr>
        </p:nvSpPr>
        <p:spPr/>
        <p:txBody>
          <a:bodyPr/>
          <a:lstStyle/>
          <a:p>
            <a:pPr rtl="0" latinLnBrk="0"/>
            <a:r>
              <a:rPr lang="en-CA" dirty="0" smtClean="0">
                <a:effectLst/>
              </a:rPr>
              <a:t>This last clip shows a comparison of our approach with an animation using painted wrinkles. The painted texture represents wrinkles well in the armpits and elbows, but does not capture the dynamics the way </a:t>
            </a:r>
            <a:r>
              <a:rPr lang="en-CA" dirty="0" smtClean="0">
                <a:effectLst/>
              </a:rPr>
              <a:t>our method does</a:t>
            </a:r>
            <a:r>
              <a:rPr lang="en-CA" dirty="0" smtClean="0">
                <a:effectLst/>
              </a:rPr>
              <a:t>.</a:t>
            </a:r>
            <a:endParaRPr lang="en-CA" dirty="0">
              <a:effectLst/>
            </a:endParaRPr>
          </a:p>
        </p:txBody>
      </p:sp>
      <p:sp>
        <p:nvSpPr>
          <p:cNvPr id="4" name="Slide Number Placeholder 3"/>
          <p:cNvSpPr>
            <a:spLocks noGrp="1"/>
          </p:cNvSpPr>
          <p:nvPr>
            <p:ph type="sldNum" idx="10"/>
          </p:nvPr>
        </p:nvSpPr>
        <p:spPr/>
        <p:txBody>
          <a:bodyPr/>
          <a:lstStyle/>
          <a:p>
            <a:pPr algn="r"/>
            <a:fld id="{D6C7FF09-00EE-4B5C-8343-10CC808F9370}" type="slidenum">
              <a:rPr lang="en-CA" sz="1400" smtClean="0">
                <a:latin typeface="Times New Roman"/>
              </a:rPr>
              <a:t>38</a:t>
            </a:fld>
            <a:endParaRPr lang="en-CA"/>
          </a:p>
        </p:txBody>
      </p:sp>
    </p:spTree>
    <p:extLst>
      <p:ext uri="{BB962C8B-B14F-4D97-AF65-F5344CB8AC3E}">
        <p14:creationId xmlns:p14="http://schemas.microsoft.com/office/powerpoint/2010/main" val="65420925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a:noFill/>
          <a:ln w="12700">
            <a:solidFill>
              <a:prstClr val="black"/>
            </a:solidFill>
          </a:ln>
        </p:spPr>
      </p:sp>
      <p:sp>
        <p:nvSpPr>
          <p:cNvPr id="3" name="Notes Placeholder 2"/>
          <p:cNvSpPr>
            <a:spLocks noGrp="1"/>
          </p:cNvSpPr>
          <p:nvPr>
            <p:ph type="body" idx="1"/>
          </p:nvPr>
        </p:nvSpPr>
        <p:spPr/>
        <p:txBody>
          <a:bodyPr/>
          <a:lstStyle/>
          <a:p>
            <a:r>
              <a:rPr lang="en-CA" dirty="0" smtClean="0"/>
              <a:t>Here is a table of performance values.</a:t>
            </a:r>
            <a:r>
              <a:rPr lang="en-CA" baseline="0" dirty="0" smtClean="0"/>
              <a:t> Notice how our number of triangles is between 350 and 750, and our total frame times average around 10 </a:t>
            </a:r>
            <a:r>
              <a:rPr lang="en-CA" baseline="0" dirty="0" err="1" smtClean="0"/>
              <a:t>ms.</a:t>
            </a:r>
            <a:endParaRPr lang="en-CA" dirty="0"/>
          </a:p>
        </p:txBody>
      </p:sp>
      <p:sp>
        <p:nvSpPr>
          <p:cNvPr id="4" name="Slide Number Placeholder 3"/>
          <p:cNvSpPr>
            <a:spLocks noGrp="1"/>
          </p:cNvSpPr>
          <p:nvPr>
            <p:ph type="sldNum" idx="10"/>
          </p:nvPr>
        </p:nvSpPr>
        <p:spPr/>
        <p:txBody>
          <a:bodyPr/>
          <a:lstStyle/>
          <a:p>
            <a:pPr algn="r"/>
            <a:fld id="{D6C7FF09-00EE-4B5C-8343-10CC808F9370}" type="slidenum">
              <a:rPr lang="en-CA" sz="1400" smtClean="0">
                <a:latin typeface="Times New Roman"/>
              </a:rPr>
              <a:t>39</a:t>
            </a:fld>
            <a:endParaRPr lang="en-CA"/>
          </a:p>
        </p:txBody>
      </p:sp>
    </p:spTree>
    <p:extLst>
      <p:ext uri="{BB962C8B-B14F-4D97-AF65-F5344CB8AC3E}">
        <p14:creationId xmlns:p14="http://schemas.microsoft.com/office/powerpoint/2010/main" val="40992512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 name="PlaceHolder 1"/>
          <p:cNvSpPr>
            <a:spLocks noGrp="1"/>
          </p:cNvSpPr>
          <p:nvPr>
            <p:ph type="body"/>
          </p:nvPr>
        </p:nvSpPr>
        <p:spPr>
          <a:xfrm>
            <a:off x="360000" y="4320000"/>
            <a:ext cx="6217200" cy="4525560"/>
          </a:xfrm>
          <a:prstGeom prst="rect">
            <a:avLst/>
          </a:prstGeom>
        </p:spPr>
        <p:txBody>
          <a:bodyPr lIns="0" tIns="0" rIns="0" bIns="0"/>
          <a:lstStyle/>
          <a:p>
            <a:endParaRPr dirty="0"/>
          </a:p>
          <a:p>
            <a:r>
              <a:rPr lang="en-CA" sz="1400" strike="noStrike" dirty="0">
                <a:latin typeface="Arial"/>
              </a:rPr>
              <a:t>There have been two main strategies in the literature for tackling this problem.</a:t>
            </a:r>
            <a:endParaRPr dirty="0"/>
          </a:p>
          <a:p>
            <a:r>
              <a:rPr lang="en-CA" sz="1400" strike="noStrike" dirty="0">
                <a:latin typeface="Arial"/>
              </a:rPr>
              <a:t>The first is Physical Simulation, which animates cloth to fit a computed physical configuration. These techniques are too expensive for real time, and are incompatible with typical game engines</a:t>
            </a:r>
            <a:r>
              <a:rPr lang="en-CA" sz="1400" strike="noStrike" dirty="0" smtClean="0">
                <a:latin typeface="Arial"/>
              </a:rPr>
              <a:t>.</a:t>
            </a:r>
            <a:endParaRPr dirty="0"/>
          </a:p>
        </p:txBody>
      </p:sp>
      <p:sp>
        <p:nvSpPr>
          <p:cNvPr id="241" name="TextShape 2"/>
          <p:cNvSpPr txBox="1"/>
          <p:nvPr/>
        </p:nvSpPr>
        <p:spPr>
          <a:xfrm>
            <a:off x="4399200" y="9555480"/>
            <a:ext cx="3372480" cy="502200"/>
          </a:xfrm>
          <a:prstGeom prst="rect">
            <a:avLst/>
          </a:prstGeom>
          <a:noFill/>
          <a:ln>
            <a:noFill/>
          </a:ln>
        </p:spPr>
        <p:txBody>
          <a:bodyPr lIns="0" tIns="0" rIns="0" bIns="0" anchor="b"/>
          <a:lstStyle/>
          <a:p>
            <a:pPr algn="r">
              <a:lnSpc>
                <a:spcPct val="100000"/>
              </a:lnSpc>
            </a:pPr>
            <a:fld id="{3001C6B3-356A-4969-8334-14B19A1CB715}" type="slidenum">
              <a:rPr lang="en-CA" sz="1400" strike="noStrike">
                <a:solidFill>
                  <a:srgbClr val="000000"/>
                </a:solidFill>
                <a:latin typeface="Times New Roman"/>
                <a:ea typeface="+mn-ea"/>
              </a:rPr>
              <a:t>4</a:t>
            </a:fld>
            <a:endParaRPr/>
          </a:p>
        </p:txBody>
      </p:sp>
    </p:spTree>
    <p:extLst>
      <p:ext uri="{BB962C8B-B14F-4D97-AF65-F5344CB8AC3E}">
        <p14:creationId xmlns:p14="http://schemas.microsoft.com/office/powerpoint/2010/main" val="201415332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a:prstGeom prst="rect">
            <a:avLst/>
          </a:prstGeom>
          <a:noFill/>
          <a:ln w="12700">
            <a:solidFill>
              <a:prstClr val="black"/>
            </a:solidFill>
          </a:ln>
        </p:spPr>
      </p:sp>
      <p:sp>
        <p:nvSpPr>
          <p:cNvPr id="3" name="Notes Placeholder 2"/>
          <p:cNvSpPr>
            <a:spLocks noGrp="1"/>
          </p:cNvSpPr>
          <p:nvPr>
            <p:ph type="body" idx="1"/>
          </p:nvPr>
        </p:nvSpPr>
        <p:spPr/>
        <p:txBody>
          <a:bodyPr/>
          <a:lstStyle/>
          <a:p>
            <a:r>
              <a:rPr lang="en-CA" dirty="0" smtClean="0"/>
              <a:t>We have presented a novel technique for adding dynamic wrinkles to game quality animations. This approach operates on coarse and non-physical inputs without a reference shape and is able to produce believable wrinkles in real time.</a:t>
            </a:r>
            <a:endParaRPr lang="en-US" dirty="0" smtClean="0"/>
          </a:p>
        </p:txBody>
      </p:sp>
      <p:sp>
        <p:nvSpPr>
          <p:cNvPr id="4" name="Slide Number Placeholder 3"/>
          <p:cNvSpPr>
            <a:spLocks noGrp="1"/>
          </p:cNvSpPr>
          <p:nvPr>
            <p:ph type="sldNum" idx="10"/>
          </p:nvPr>
        </p:nvSpPr>
        <p:spPr/>
        <p:txBody>
          <a:bodyPr/>
          <a:lstStyle/>
          <a:p>
            <a:pPr algn="r"/>
            <a:fld id="{D6C7FF09-00EE-4B5C-8343-10CC808F9370}" type="slidenum">
              <a:rPr lang="en-CA" sz="1400" smtClean="0">
                <a:latin typeface="Times New Roman"/>
              </a:rPr>
              <a:t>40</a:t>
            </a:fld>
            <a:endParaRPr lang="en-CA"/>
          </a:p>
        </p:txBody>
      </p:sp>
    </p:spTree>
    <p:extLst>
      <p:ext uri="{BB962C8B-B14F-4D97-AF65-F5344CB8AC3E}">
        <p14:creationId xmlns:p14="http://schemas.microsoft.com/office/powerpoint/2010/main" val="76165518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a:noFill/>
          <a:ln w="12700">
            <a:solidFill>
              <a:prstClr val="black"/>
            </a:solidFill>
          </a:ln>
        </p:spPr>
      </p:sp>
      <p:sp>
        <p:nvSpPr>
          <p:cNvPr id="3" name="Notes Placeholder 2"/>
          <p:cNvSpPr>
            <a:spLocks noGrp="1"/>
          </p:cNvSpPr>
          <p:nvPr>
            <p:ph type="body" idx="1"/>
          </p:nvPr>
        </p:nvSpPr>
        <p:spPr/>
        <p:txBody>
          <a:bodyPr/>
          <a:lstStyle/>
          <a:p>
            <a:r>
              <a:rPr lang="en-CA" dirty="0" smtClean="0"/>
              <a:t>Thank You.</a:t>
            </a:r>
            <a:endParaRPr lang="en-CA" dirty="0"/>
          </a:p>
        </p:txBody>
      </p:sp>
      <p:sp>
        <p:nvSpPr>
          <p:cNvPr id="4" name="Slide Number Placeholder 3"/>
          <p:cNvSpPr>
            <a:spLocks noGrp="1"/>
          </p:cNvSpPr>
          <p:nvPr>
            <p:ph type="sldNum" idx="10"/>
          </p:nvPr>
        </p:nvSpPr>
        <p:spPr/>
        <p:txBody>
          <a:bodyPr/>
          <a:lstStyle/>
          <a:p>
            <a:pPr algn="r"/>
            <a:fld id="{D6C7FF09-00EE-4B5C-8343-10CC808F9370}" type="slidenum">
              <a:rPr lang="en-CA" sz="1400" smtClean="0">
                <a:latin typeface="Times New Roman"/>
              </a:rPr>
              <a:t>41</a:t>
            </a:fld>
            <a:endParaRPr lang="en-CA"/>
          </a:p>
        </p:txBody>
      </p:sp>
    </p:spTree>
    <p:extLst>
      <p:ext uri="{BB962C8B-B14F-4D97-AF65-F5344CB8AC3E}">
        <p14:creationId xmlns:p14="http://schemas.microsoft.com/office/powerpoint/2010/main" val="40560562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 name="PlaceHolder 1"/>
          <p:cNvSpPr>
            <a:spLocks noGrp="1"/>
          </p:cNvSpPr>
          <p:nvPr>
            <p:ph type="body"/>
          </p:nvPr>
        </p:nvSpPr>
        <p:spPr>
          <a:xfrm>
            <a:off x="360000" y="4320000"/>
            <a:ext cx="6217200" cy="4525560"/>
          </a:xfrm>
          <a:prstGeom prst="rect">
            <a:avLst/>
          </a:prstGeom>
        </p:spPr>
        <p:txBody>
          <a:bodyPr lIns="0" tIns="0" rIns="0" bIns="0"/>
          <a:lstStyle/>
          <a:p>
            <a:endParaRPr dirty="0"/>
          </a:p>
          <a:p>
            <a:r>
              <a:rPr lang="en-CA" sz="1400" strike="noStrike" dirty="0" smtClean="0">
                <a:latin typeface="Arial"/>
              </a:rPr>
              <a:t>The </a:t>
            </a:r>
            <a:r>
              <a:rPr lang="en-CA" sz="1400" strike="noStrike" dirty="0">
                <a:latin typeface="Arial"/>
              </a:rPr>
              <a:t>second </a:t>
            </a:r>
            <a:r>
              <a:rPr lang="en-CA" sz="1400" strike="noStrike" dirty="0" smtClean="0">
                <a:latin typeface="Arial"/>
              </a:rPr>
              <a:t>approach is </a:t>
            </a:r>
            <a:r>
              <a:rPr lang="en-CA" sz="1400" strike="noStrike" dirty="0">
                <a:latin typeface="Arial"/>
              </a:rPr>
              <a:t>Augmentation</a:t>
            </a:r>
            <a:r>
              <a:rPr lang="en-CA" sz="1400" strike="noStrike" dirty="0" smtClean="0">
                <a:latin typeface="Arial"/>
              </a:rPr>
              <a:t>,</a:t>
            </a:r>
            <a:r>
              <a:rPr lang="en-CA" sz="1400" strike="noStrike" baseline="0" dirty="0" smtClean="0">
                <a:latin typeface="Arial"/>
              </a:rPr>
              <a:t> where wrinkles are added on top of </a:t>
            </a:r>
            <a:r>
              <a:rPr lang="en-CA" sz="1400" strike="noStrike" baseline="0" dirty="0" smtClean="0">
                <a:latin typeface="Arial"/>
              </a:rPr>
              <a:t>a coarse </a:t>
            </a:r>
            <a:r>
              <a:rPr lang="en-CA" sz="1400" strike="noStrike" baseline="0" dirty="0" smtClean="0">
                <a:latin typeface="Arial"/>
              </a:rPr>
              <a:t>cloth animation </a:t>
            </a:r>
            <a:r>
              <a:rPr lang="en-CA" sz="1400" strike="noStrike" baseline="0" dirty="0" smtClean="0">
                <a:latin typeface="Arial"/>
              </a:rPr>
              <a:t>that captures </a:t>
            </a:r>
            <a:r>
              <a:rPr lang="en-CA" sz="1400" strike="noStrike" baseline="0" dirty="0" smtClean="0">
                <a:latin typeface="Arial"/>
              </a:rPr>
              <a:t>the low-frequency </a:t>
            </a:r>
            <a:r>
              <a:rPr lang="en-CA" sz="1400" strike="noStrike" baseline="0" dirty="0" smtClean="0">
                <a:latin typeface="Arial"/>
              </a:rPr>
              <a:t>motion of the fabric.</a:t>
            </a:r>
            <a:endParaRPr dirty="0"/>
          </a:p>
          <a:p>
            <a:endParaRPr dirty="0"/>
          </a:p>
        </p:txBody>
      </p:sp>
      <p:sp>
        <p:nvSpPr>
          <p:cNvPr id="241" name="TextShape 2"/>
          <p:cNvSpPr txBox="1"/>
          <p:nvPr/>
        </p:nvSpPr>
        <p:spPr>
          <a:xfrm>
            <a:off x="4399200" y="9555480"/>
            <a:ext cx="3372480" cy="502200"/>
          </a:xfrm>
          <a:prstGeom prst="rect">
            <a:avLst/>
          </a:prstGeom>
          <a:noFill/>
          <a:ln>
            <a:noFill/>
          </a:ln>
        </p:spPr>
        <p:txBody>
          <a:bodyPr lIns="0" tIns="0" rIns="0" bIns="0" anchor="b"/>
          <a:lstStyle/>
          <a:p>
            <a:pPr algn="r">
              <a:lnSpc>
                <a:spcPct val="100000"/>
              </a:lnSpc>
            </a:pPr>
            <a:fld id="{3001C6B3-356A-4969-8334-14B19A1CB715}" type="slidenum">
              <a:rPr lang="en-CA" sz="1400" strike="noStrike">
                <a:solidFill>
                  <a:srgbClr val="000000"/>
                </a:solidFill>
                <a:latin typeface="Times New Roman"/>
                <a:ea typeface="+mn-ea"/>
              </a:rPr>
              <a:t>5</a:t>
            </a:fld>
            <a:endParaRPr/>
          </a:p>
        </p:txBody>
      </p:sp>
    </p:spTree>
    <p:extLst>
      <p:ext uri="{BB962C8B-B14F-4D97-AF65-F5344CB8AC3E}">
        <p14:creationId xmlns:p14="http://schemas.microsoft.com/office/powerpoint/2010/main" val="21323199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 name="PlaceHolder 1"/>
          <p:cNvSpPr>
            <a:spLocks noGrp="1"/>
          </p:cNvSpPr>
          <p:nvPr>
            <p:ph type="body"/>
          </p:nvPr>
        </p:nvSpPr>
        <p:spPr>
          <a:xfrm>
            <a:off x="360000" y="4320000"/>
            <a:ext cx="6217200" cy="4525560"/>
          </a:xfrm>
          <a:prstGeom prst="rect">
            <a:avLst/>
          </a:prstGeom>
        </p:spPr>
        <p:txBody>
          <a:bodyPr lIns="0" tIns="0" rIns="0" bIns="0"/>
          <a:lstStyle/>
          <a:p>
            <a:r>
              <a:rPr lang="en-CA" sz="1400" strike="noStrike" dirty="0">
                <a:latin typeface="Arial"/>
              </a:rPr>
              <a:t>A common approach used in games is to manually paint wrinkles for a set of cloth poses, and interpolate them for intermediate poses. This method is limited to animations that closely resemble the initial set of cloth poses, and requires extra authoring resources to construct the manually painted </a:t>
            </a:r>
            <a:r>
              <a:rPr lang="en-CA" sz="1400" strike="noStrike" dirty="0" smtClean="0">
                <a:latin typeface="Arial"/>
              </a:rPr>
              <a:t>poses.</a:t>
            </a:r>
            <a:endParaRPr dirty="0">
              <a:latin typeface="Arial"/>
              <a:cs typeface="Arial"/>
            </a:endParaRPr>
          </a:p>
        </p:txBody>
      </p:sp>
      <p:sp>
        <p:nvSpPr>
          <p:cNvPr id="241" name="TextShape 2"/>
          <p:cNvSpPr txBox="1"/>
          <p:nvPr/>
        </p:nvSpPr>
        <p:spPr>
          <a:xfrm>
            <a:off x="4399200" y="9555480"/>
            <a:ext cx="3372480" cy="502200"/>
          </a:xfrm>
          <a:prstGeom prst="rect">
            <a:avLst/>
          </a:prstGeom>
          <a:noFill/>
          <a:ln>
            <a:noFill/>
          </a:ln>
        </p:spPr>
        <p:txBody>
          <a:bodyPr lIns="0" tIns="0" rIns="0" bIns="0" anchor="b"/>
          <a:lstStyle/>
          <a:p>
            <a:pPr algn="r">
              <a:lnSpc>
                <a:spcPct val="100000"/>
              </a:lnSpc>
            </a:pPr>
            <a:fld id="{3001C6B3-356A-4969-8334-14B19A1CB715}" type="slidenum">
              <a:rPr lang="en-CA" sz="1400" strike="noStrike">
                <a:solidFill>
                  <a:srgbClr val="000000"/>
                </a:solidFill>
                <a:latin typeface="Times New Roman"/>
                <a:ea typeface="+mn-ea"/>
              </a:rPr>
              <a:t>6</a:t>
            </a:fld>
            <a:endParaRPr/>
          </a:p>
        </p:txBody>
      </p:sp>
    </p:spTree>
    <p:extLst>
      <p:ext uri="{BB962C8B-B14F-4D97-AF65-F5344CB8AC3E}">
        <p14:creationId xmlns:p14="http://schemas.microsoft.com/office/powerpoint/2010/main" val="3811186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 name="PlaceHolder 1"/>
          <p:cNvSpPr>
            <a:spLocks noGrp="1"/>
          </p:cNvSpPr>
          <p:nvPr>
            <p:ph type="body"/>
          </p:nvPr>
        </p:nvSpPr>
        <p:spPr>
          <a:xfrm>
            <a:off x="360000" y="4320000"/>
            <a:ext cx="6217200" cy="4525560"/>
          </a:xfrm>
          <a:prstGeom prst="rect">
            <a:avLst/>
          </a:prstGeom>
        </p:spPr>
        <p:txBody>
          <a:bodyPr lIns="0" tIns="0" rIns="0" bIns="0"/>
          <a:lstStyle/>
          <a:p>
            <a:r>
              <a:rPr lang="en-CA" sz="1400" strike="noStrike" dirty="0" smtClean="0">
                <a:latin typeface="Arial"/>
              </a:rPr>
              <a:t>Others </a:t>
            </a:r>
            <a:r>
              <a:rPr lang="en-CA" sz="1400" strike="noStrike" dirty="0">
                <a:latin typeface="Arial"/>
              </a:rPr>
              <a:t>have pursued the Data Driven approach, employing learning algorithms on an offline training data set. This technique is largely limited to tight-fitting clothing, and requires accurate training data that closely resembles the run-time inputs </a:t>
            </a:r>
            <a:endParaRPr dirty="0"/>
          </a:p>
          <a:p>
            <a:r>
              <a:rPr lang="en-US" dirty="0">
                <a:latin typeface="Arial"/>
                <a:cs typeface="Arial"/>
              </a:rPr>
              <a:t/>
            </a:r>
            <a:br>
              <a:rPr lang="en-US" dirty="0">
                <a:latin typeface="Arial"/>
                <a:cs typeface="Arial"/>
              </a:rPr>
            </a:br>
            <a:endParaRPr dirty="0">
              <a:latin typeface="Arial"/>
              <a:cs typeface="Arial"/>
            </a:endParaRPr>
          </a:p>
        </p:txBody>
      </p:sp>
      <p:sp>
        <p:nvSpPr>
          <p:cNvPr id="241" name="TextShape 2"/>
          <p:cNvSpPr txBox="1"/>
          <p:nvPr/>
        </p:nvSpPr>
        <p:spPr>
          <a:xfrm>
            <a:off x="4399200" y="9555480"/>
            <a:ext cx="3372480" cy="502200"/>
          </a:xfrm>
          <a:prstGeom prst="rect">
            <a:avLst/>
          </a:prstGeom>
          <a:noFill/>
          <a:ln>
            <a:noFill/>
          </a:ln>
        </p:spPr>
        <p:txBody>
          <a:bodyPr lIns="0" tIns="0" rIns="0" bIns="0" anchor="b"/>
          <a:lstStyle/>
          <a:p>
            <a:pPr algn="r">
              <a:lnSpc>
                <a:spcPct val="100000"/>
              </a:lnSpc>
            </a:pPr>
            <a:fld id="{3001C6B3-356A-4969-8334-14B19A1CB715}" type="slidenum">
              <a:rPr lang="en-CA" sz="1400" strike="noStrike">
                <a:solidFill>
                  <a:srgbClr val="000000"/>
                </a:solidFill>
                <a:latin typeface="Times New Roman"/>
                <a:ea typeface="+mn-ea"/>
              </a:rPr>
              <a:t>7</a:t>
            </a:fld>
            <a:endParaRPr/>
          </a:p>
        </p:txBody>
      </p:sp>
    </p:spTree>
    <p:extLst>
      <p:ext uri="{BB962C8B-B14F-4D97-AF65-F5344CB8AC3E}">
        <p14:creationId xmlns:p14="http://schemas.microsoft.com/office/powerpoint/2010/main" val="22860873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 name="PlaceHolder 1"/>
          <p:cNvSpPr>
            <a:spLocks noGrp="1"/>
          </p:cNvSpPr>
          <p:nvPr>
            <p:ph type="body"/>
          </p:nvPr>
        </p:nvSpPr>
        <p:spPr>
          <a:xfrm>
            <a:off x="685800" y="4343400"/>
            <a:ext cx="5485320" cy="4113720"/>
          </a:xfrm>
          <a:prstGeom prst="rect">
            <a:avLst/>
          </a:prstGeom>
        </p:spPr>
        <p:txBody>
          <a:bodyPr lIns="0" tIns="0" rIns="0" bIns="0"/>
          <a:lstStyle/>
          <a:p>
            <a:r>
              <a:rPr lang="en-CA" sz="2000" strike="noStrike" dirty="0">
                <a:latin typeface="Arial"/>
              </a:rPr>
              <a:t>Physics based augmentation approaches operate on the observation that cloth is nearly incompressible</a:t>
            </a:r>
            <a:r>
              <a:rPr lang="en-CA" sz="2000" strike="noStrike" dirty="0" smtClean="0">
                <a:latin typeface="Arial"/>
              </a:rPr>
              <a:t>.</a:t>
            </a:r>
            <a:endParaRPr dirty="0"/>
          </a:p>
        </p:txBody>
      </p:sp>
    </p:spTree>
    <p:extLst>
      <p:ext uri="{BB962C8B-B14F-4D97-AF65-F5344CB8AC3E}">
        <p14:creationId xmlns:p14="http://schemas.microsoft.com/office/powerpoint/2010/main" val="13096765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 name="PlaceHolder 1"/>
          <p:cNvSpPr>
            <a:spLocks noGrp="1"/>
          </p:cNvSpPr>
          <p:nvPr>
            <p:ph type="body"/>
          </p:nvPr>
        </p:nvSpPr>
        <p:spPr>
          <a:xfrm>
            <a:off x="685800" y="4343400"/>
            <a:ext cx="5485320" cy="4113720"/>
          </a:xfrm>
          <a:prstGeom prst="rect">
            <a:avLst/>
          </a:prstGeom>
        </p:spPr>
        <p:txBody>
          <a:bodyPr lIns="0" tIns="0" rIns="0" bIns="0"/>
          <a:lstStyle/>
          <a:p>
            <a:pPr marL="0" marR="0" indent="0" algn="l" defTabSz="914400" rtl="0" eaLnBrk="1" fontAlgn="auto" latinLnBrk="0" hangingPunct="1">
              <a:lnSpc>
                <a:spcPct val="100000"/>
              </a:lnSpc>
              <a:spcBef>
                <a:spcPts val="0"/>
              </a:spcBef>
              <a:spcAft>
                <a:spcPts val="0"/>
              </a:spcAft>
              <a:buClrTx/>
              <a:buSzTx/>
              <a:buFontTx/>
              <a:buNone/>
              <a:tabLst/>
              <a:defRPr/>
            </a:pPr>
            <a:r>
              <a:rPr lang="en-CA" sz="2000" strike="noStrike" dirty="0" smtClean="0">
                <a:latin typeface="Arial"/>
              </a:rPr>
              <a:t>Where detailed </a:t>
            </a:r>
            <a:r>
              <a:rPr lang="en-CA" sz="2000" strike="noStrike" dirty="0">
                <a:latin typeface="Arial"/>
              </a:rPr>
              <a:t>physical animation would produce </a:t>
            </a:r>
            <a:r>
              <a:rPr lang="en-CA" sz="2000" strike="noStrike" dirty="0" smtClean="0">
                <a:latin typeface="Arial"/>
              </a:rPr>
              <a:t>details </a:t>
            </a:r>
            <a:r>
              <a:rPr lang="en-CA" sz="2000" strike="noStrike" dirty="0">
                <a:latin typeface="Arial"/>
              </a:rPr>
              <a:t>such as wrinkles, </a:t>
            </a:r>
            <a:r>
              <a:rPr lang="en-US" sz="2000" dirty="0" smtClean="0"/>
              <a:t>accurate, but low-frequency </a:t>
            </a:r>
          </a:p>
          <a:p>
            <a:r>
              <a:rPr lang="en-CA" sz="2000" strike="noStrike" dirty="0" smtClean="0">
                <a:latin typeface="Arial"/>
              </a:rPr>
              <a:t>animations </a:t>
            </a:r>
            <a:r>
              <a:rPr lang="en-CA" sz="2000" strike="noStrike" dirty="0">
                <a:latin typeface="Arial"/>
              </a:rPr>
              <a:t>instead exhibit compression, which can be measured with respect to </a:t>
            </a:r>
            <a:r>
              <a:rPr lang="en-CA" sz="2000" strike="noStrike" dirty="0" smtClean="0">
                <a:latin typeface="Arial"/>
              </a:rPr>
              <a:t>the</a:t>
            </a:r>
            <a:r>
              <a:rPr lang="en-CA" sz="2000" strike="noStrike" baseline="0" dirty="0" smtClean="0">
                <a:latin typeface="Arial"/>
              </a:rPr>
              <a:t> reference, or rest shape, employed by the </a:t>
            </a:r>
          </a:p>
          <a:p>
            <a:r>
              <a:rPr lang="en-CA" sz="2000" strike="noStrike" baseline="0" dirty="0" smtClean="0">
                <a:latin typeface="Arial"/>
              </a:rPr>
              <a:t>underlying low-frequency animation.</a:t>
            </a:r>
          </a:p>
        </p:txBody>
      </p:sp>
    </p:spTree>
    <p:extLst>
      <p:ext uri="{BB962C8B-B14F-4D97-AF65-F5344CB8AC3E}">
        <p14:creationId xmlns:p14="http://schemas.microsoft.com/office/powerpoint/2010/main" val="34950707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p:spPr>
        <p:txBody>
          <a:bodyPr lIns="0" tIns="0" rIns="0" bIns="0" anchor="ctr"/>
          <a:lstStyle/>
          <a:p>
            <a:endParaRPr/>
          </a:p>
        </p:txBody>
      </p:sp>
      <p:sp>
        <p:nvSpPr>
          <p:cNvPr id="24" name="PlaceHolder 2"/>
          <p:cNvSpPr>
            <a:spLocks noGrp="1"/>
          </p:cNvSpPr>
          <p:nvPr>
            <p:ph type="body"/>
          </p:nvPr>
        </p:nvSpPr>
        <p:spPr>
          <a:xfrm>
            <a:off x="609480" y="1604520"/>
            <a:ext cx="10972440" cy="1896840"/>
          </a:xfrm>
          <a:prstGeom prst="rect">
            <a:avLst/>
          </a:prstGeom>
        </p:spPr>
        <p:txBody>
          <a:bodyPr lIns="0" tIns="0" rIns="0" bIns="0"/>
          <a:lstStyle/>
          <a:p>
            <a:endParaRPr/>
          </a:p>
        </p:txBody>
      </p:sp>
      <p:sp>
        <p:nvSpPr>
          <p:cNvPr id="25" name="PlaceHolder 3"/>
          <p:cNvSpPr>
            <a:spLocks noGrp="1"/>
          </p:cNvSpPr>
          <p:nvPr>
            <p:ph type="body"/>
          </p:nvPr>
        </p:nvSpPr>
        <p:spPr>
          <a:xfrm>
            <a:off x="609480" y="3682080"/>
            <a:ext cx="10972440" cy="1896840"/>
          </a:xfrm>
          <a:prstGeom prst="rect">
            <a:avLst/>
          </a:prstGeom>
        </p:spPr>
        <p:txBody>
          <a:bodyPr lIns="0" tIns="0" rIns="0" bIns="0"/>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p:spPr>
        <p:txBody>
          <a:bodyPr lIns="0" tIns="0" rIns="0" bIns="0" anchor="ctr"/>
          <a:lstStyle/>
          <a:p>
            <a:endParaRPr/>
          </a:p>
        </p:txBody>
      </p:sp>
      <p:sp>
        <p:nvSpPr>
          <p:cNvPr id="27" name="PlaceHolder 2"/>
          <p:cNvSpPr>
            <a:spLocks noGrp="1"/>
          </p:cNvSpPr>
          <p:nvPr>
            <p:ph type="body"/>
          </p:nvPr>
        </p:nvSpPr>
        <p:spPr>
          <a:xfrm>
            <a:off x="609480" y="1604520"/>
            <a:ext cx="5354280" cy="1896840"/>
          </a:xfrm>
          <a:prstGeom prst="rect">
            <a:avLst/>
          </a:prstGeom>
        </p:spPr>
        <p:txBody>
          <a:bodyPr lIns="0" tIns="0" rIns="0" bIns="0"/>
          <a:lstStyle/>
          <a:p>
            <a:endParaRPr/>
          </a:p>
        </p:txBody>
      </p:sp>
      <p:sp>
        <p:nvSpPr>
          <p:cNvPr id="28" name="PlaceHolder 3"/>
          <p:cNvSpPr>
            <a:spLocks noGrp="1"/>
          </p:cNvSpPr>
          <p:nvPr>
            <p:ph type="body"/>
          </p:nvPr>
        </p:nvSpPr>
        <p:spPr>
          <a:xfrm>
            <a:off x="6231960" y="1604520"/>
            <a:ext cx="5354280" cy="1896840"/>
          </a:xfrm>
          <a:prstGeom prst="rect">
            <a:avLst/>
          </a:prstGeom>
        </p:spPr>
        <p:txBody>
          <a:bodyPr lIns="0" tIns="0" rIns="0" bIns="0"/>
          <a:lstStyle/>
          <a:p>
            <a:endParaRPr/>
          </a:p>
        </p:txBody>
      </p:sp>
      <p:sp>
        <p:nvSpPr>
          <p:cNvPr id="29" name="PlaceHolder 4"/>
          <p:cNvSpPr>
            <a:spLocks noGrp="1"/>
          </p:cNvSpPr>
          <p:nvPr>
            <p:ph type="body"/>
          </p:nvPr>
        </p:nvSpPr>
        <p:spPr>
          <a:xfrm>
            <a:off x="6231960" y="3682080"/>
            <a:ext cx="5354280" cy="1896840"/>
          </a:xfrm>
          <a:prstGeom prst="rect">
            <a:avLst/>
          </a:prstGeom>
        </p:spPr>
        <p:txBody>
          <a:bodyPr lIns="0" tIns="0" rIns="0" bIns="0"/>
          <a:lstStyle/>
          <a:p>
            <a:endParaRPr/>
          </a:p>
        </p:txBody>
      </p:sp>
      <p:sp>
        <p:nvSpPr>
          <p:cNvPr id="30" name="PlaceHolder 5"/>
          <p:cNvSpPr>
            <a:spLocks noGrp="1"/>
          </p:cNvSpPr>
          <p:nvPr>
            <p:ph type="body"/>
          </p:nvPr>
        </p:nvSpPr>
        <p:spPr>
          <a:xfrm>
            <a:off x="609480" y="3682080"/>
            <a:ext cx="5354280" cy="1896840"/>
          </a:xfrm>
          <a:prstGeom prst="rect">
            <a:avLst/>
          </a:prstGeom>
        </p:spPr>
        <p:txBody>
          <a:bodyPr lIns="0" tIns="0" rIns="0" bIns="0"/>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09480" y="273600"/>
            <a:ext cx="10972440" cy="1144800"/>
          </a:xfrm>
          <a:prstGeom prst="rect">
            <a:avLst/>
          </a:prstGeom>
        </p:spPr>
        <p:txBody>
          <a:bodyPr lIns="0" tIns="0" rIns="0" bIns="0" anchor="ctr"/>
          <a:lstStyle/>
          <a:p>
            <a:endParaRPr/>
          </a:p>
        </p:txBody>
      </p:sp>
      <p:sp>
        <p:nvSpPr>
          <p:cNvPr id="32" name="PlaceHolder 2"/>
          <p:cNvSpPr>
            <a:spLocks noGrp="1"/>
          </p:cNvSpPr>
          <p:nvPr>
            <p:ph type="body"/>
          </p:nvPr>
        </p:nvSpPr>
        <p:spPr>
          <a:xfrm>
            <a:off x="609480" y="1604520"/>
            <a:ext cx="10972440" cy="3977280"/>
          </a:xfrm>
          <a:prstGeom prst="rect">
            <a:avLst/>
          </a:prstGeom>
        </p:spPr>
        <p:txBody>
          <a:bodyPr lIns="0" tIns="0" rIns="0" bIns="0"/>
          <a:lstStyle/>
          <a:p>
            <a:endParaRPr/>
          </a:p>
        </p:txBody>
      </p:sp>
      <p:sp>
        <p:nvSpPr>
          <p:cNvPr id="33" name="PlaceHolder 3"/>
          <p:cNvSpPr>
            <a:spLocks noGrp="1"/>
          </p:cNvSpPr>
          <p:nvPr>
            <p:ph type="body"/>
          </p:nvPr>
        </p:nvSpPr>
        <p:spPr>
          <a:xfrm>
            <a:off x="609480" y="1604520"/>
            <a:ext cx="10972440" cy="3977280"/>
          </a:xfrm>
          <a:prstGeom prst="rect">
            <a:avLst/>
          </a:prstGeom>
        </p:spPr>
        <p:txBody>
          <a:bodyPr lIns="0" tIns="0" rIns="0" bIns="0"/>
          <a:lstStyle/>
          <a:p>
            <a:endParaRPr/>
          </a:p>
        </p:txBody>
      </p:sp>
      <p:pic>
        <p:nvPicPr>
          <p:cNvPr id="34" name="Picture 33"/>
          <p:cNvPicPr/>
          <p:nvPr/>
        </p:nvPicPr>
        <p:blipFill>
          <a:blip r:embed="rId2"/>
          <a:stretch/>
        </p:blipFill>
        <p:spPr>
          <a:xfrm>
            <a:off x="3602880" y="1604520"/>
            <a:ext cx="4985280" cy="3977280"/>
          </a:xfrm>
          <a:prstGeom prst="rect">
            <a:avLst/>
          </a:prstGeom>
          <a:ln>
            <a:noFill/>
          </a:ln>
        </p:spPr>
      </p:pic>
      <p:pic>
        <p:nvPicPr>
          <p:cNvPr id="35" name="Picture 34"/>
          <p:cNvPicPr/>
          <p:nvPr/>
        </p:nvPicPr>
        <p:blipFill>
          <a:blip r:embed="rId2"/>
          <a:stretch/>
        </p:blipFill>
        <p:spPr>
          <a:xfrm>
            <a:off x="3602880" y="1604520"/>
            <a:ext cx="4985280" cy="3977280"/>
          </a:xfrm>
          <a:prstGeom prst="rect">
            <a:avLst/>
          </a:prstGeom>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39" name="PlaceHolder 1"/>
          <p:cNvSpPr>
            <a:spLocks noGrp="1"/>
          </p:cNvSpPr>
          <p:nvPr>
            <p:ph type="title"/>
          </p:nvPr>
        </p:nvSpPr>
        <p:spPr>
          <a:xfrm>
            <a:off x="609480" y="273600"/>
            <a:ext cx="10972440" cy="1144800"/>
          </a:xfrm>
          <a:prstGeom prst="rect">
            <a:avLst/>
          </a:prstGeom>
        </p:spPr>
        <p:txBody>
          <a:bodyPr lIns="0" tIns="0" rIns="0" bIns="0" anchor="ctr"/>
          <a:lstStyle/>
          <a:p>
            <a:endParaRPr/>
          </a:p>
        </p:txBody>
      </p:sp>
      <p:sp>
        <p:nvSpPr>
          <p:cNvPr id="40"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1" name="PlaceHolder 1"/>
          <p:cNvSpPr>
            <a:spLocks noGrp="1"/>
          </p:cNvSpPr>
          <p:nvPr>
            <p:ph type="title"/>
          </p:nvPr>
        </p:nvSpPr>
        <p:spPr>
          <a:xfrm>
            <a:off x="609480" y="273600"/>
            <a:ext cx="10972440" cy="1144800"/>
          </a:xfrm>
          <a:prstGeom prst="rect">
            <a:avLst/>
          </a:prstGeom>
        </p:spPr>
        <p:txBody>
          <a:bodyPr lIns="0" tIns="0" rIns="0" bIns="0" anchor="ctr"/>
          <a:lstStyle/>
          <a:p>
            <a:endParaRPr/>
          </a:p>
        </p:txBody>
      </p:sp>
      <p:sp>
        <p:nvSpPr>
          <p:cNvPr id="42" name="PlaceHolder 2"/>
          <p:cNvSpPr>
            <a:spLocks noGrp="1"/>
          </p:cNvSpPr>
          <p:nvPr>
            <p:ph type="body"/>
          </p:nvPr>
        </p:nvSpPr>
        <p:spPr>
          <a:xfrm>
            <a:off x="609480" y="1604520"/>
            <a:ext cx="10972440" cy="3977280"/>
          </a:xfrm>
          <a:prstGeom prst="rect">
            <a:avLst/>
          </a:prstGeom>
        </p:spPr>
        <p:txBody>
          <a:bodyPr lIns="0" tIns="0" rIns="0" bIns="0"/>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43" name="PlaceHolder 1"/>
          <p:cNvSpPr>
            <a:spLocks noGrp="1"/>
          </p:cNvSpPr>
          <p:nvPr>
            <p:ph type="title"/>
          </p:nvPr>
        </p:nvSpPr>
        <p:spPr>
          <a:xfrm>
            <a:off x="609480" y="273600"/>
            <a:ext cx="10972440" cy="1144800"/>
          </a:xfrm>
          <a:prstGeom prst="rect">
            <a:avLst/>
          </a:prstGeom>
        </p:spPr>
        <p:txBody>
          <a:bodyPr lIns="0" tIns="0" rIns="0" bIns="0" anchor="ctr"/>
          <a:lstStyle/>
          <a:p>
            <a:endParaRPr/>
          </a:p>
        </p:txBody>
      </p:sp>
      <p:sp>
        <p:nvSpPr>
          <p:cNvPr id="44" name="PlaceHolder 2"/>
          <p:cNvSpPr>
            <a:spLocks noGrp="1"/>
          </p:cNvSpPr>
          <p:nvPr>
            <p:ph type="body"/>
          </p:nvPr>
        </p:nvSpPr>
        <p:spPr>
          <a:xfrm>
            <a:off x="609480" y="1604520"/>
            <a:ext cx="5354280" cy="3977280"/>
          </a:xfrm>
          <a:prstGeom prst="rect">
            <a:avLst/>
          </a:prstGeom>
        </p:spPr>
        <p:txBody>
          <a:bodyPr lIns="0" tIns="0" rIns="0" bIns="0"/>
          <a:lstStyle/>
          <a:p>
            <a:endParaRPr/>
          </a:p>
        </p:txBody>
      </p:sp>
      <p:sp>
        <p:nvSpPr>
          <p:cNvPr id="45" name="PlaceHolder 3"/>
          <p:cNvSpPr>
            <a:spLocks noGrp="1"/>
          </p:cNvSpPr>
          <p:nvPr>
            <p:ph type="body"/>
          </p:nvPr>
        </p:nvSpPr>
        <p:spPr>
          <a:xfrm>
            <a:off x="6231960" y="1604520"/>
            <a:ext cx="5354280" cy="3977280"/>
          </a:xfrm>
          <a:prstGeom prst="rect">
            <a:avLst/>
          </a:prstGeom>
        </p:spPr>
        <p:txBody>
          <a:bodyPr lIns="0" tIns="0" rIns="0" bIns="0"/>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46" name="PlaceHolder 1"/>
          <p:cNvSpPr>
            <a:spLocks noGrp="1"/>
          </p:cNvSpPr>
          <p:nvPr>
            <p:ph type="title"/>
          </p:nvPr>
        </p:nvSpPr>
        <p:spPr>
          <a:xfrm>
            <a:off x="609480" y="273600"/>
            <a:ext cx="10972440" cy="1144800"/>
          </a:xfrm>
          <a:prstGeom prst="rect">
            <a:avLst/>
          </a:prstGeom>
        </p:spPr>
        <p:txBody>
          <a:bodyPr lIns="0" tIns="0" rIns="0" bIns="0" anchor="ct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47" name="PlaceHolder 1"/>
          <p:cNvSpPr>
            <a:spLocks noGrp="1"/>
          </p:cNvSpPr>
          <p:nvPr>
            <p:ph type="subTitle"/>
          </p:nvPr>
        </p:nvSpPr>
        <p:spPr>
          <a:xfrm>
            <a:off x="609480" y="273600"/>
            <a:ext cx="10972440" cy="5307840"/>
          </a:xfrm>
          <a:prstGeom prst="rect">
            <a:avLst/>
          </a:prstGeom>
        </p:spPr>
        <p:txBody>
          <a:bodyPr lIns="0" tIns="0" rIns="0" bIns="0" anchor="ctr"/>
          <a:lstStyle/>
          <a:p>
            <a:pPr algn="ctr"/>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48" name="PlaceHolder 1"/>
          <p:cNvSpPr>
            <a:spLocks noGrp="1"/>
          </p:cNvSpPr>
          <p:nvPr>
            <p:ph type="title"/>
          </p:nvPr>
        </p:nvSpPr>
        <p:spPr>
          <a:xfrm>
            <a:off x="609480" y="273600"/>
            <a:ext cx="10972440" cy="1144800"/>
          </a:xfrm>
          <a:prstGeom prst="rect">
            <a:avLst/>
          </a:prstGeom>
        </p:spPr>
        <p:txBody>
          <a:bodyPr lIns="0" tIns="0" rIns="0" bIns="0" anchor="ctr"/>
          <a:lstStyle/>
          <a:p>
            <a:endParaRPr/>
          </a:p>
        </p:txBody>
      </p:sp>
      <p:sp>
        <p:nvSpPr>
          <p:cNvPr id="49" name="PlaceHolder 2"/>
          <p:cNvSpPr>
            <a:spLocks noGrp="1"/>
          </p:cNvSpPr>
          <p:nvPr>
            <p:ph type="body"/>
          </p:nvPr>
        </p:nvSpPr>
        <p:spPr>
          <a:xfrm>
            <a:off x="609480" y="1604520"/>
            <a:ext cx="5354280" cy="1896840"/>
          </a:xfrm>
          <a:prstGeom prst="rect">
            <a:avLst/>
          </a:prstGeom>
        </p:spPr>
        <p:txBody>
          <a:bodyPr lIns="0" tIns="0" rIns="0" bIns="0"/>
          <a:lstStyle/>
          <a:p>
            <a:endParaRPr/>
          </a:p>
        </p:txBody>
      </p:sp>
      <p:sp>
        <p:nvSpPr>
          <p:cNvPr id="50" name="PlaceHolder 3"/>
          <p:cNvSpPr>
            <a:spLocks noGrp="1"/>
          </p:cNvSpPr>
          <p:nvPr>
            <p:ph type="body"/>
          </p:nvPr>
        </p:nvSpPr>
        <p:spPr>
          <a:xfrm>
            <a:off x="609480" y="3682080"/>
            <a:ext cx="5354280" cy="1896840"/>
          </a:xfrm>
          <a:prstGeom prst="rect">
            <a:avLst/>
          </a:prstGeom>
        </p:spPr>
        <p:txBody>
          <a:bodyPr lIns="0" tIns="0" rIns="0" bIns="0"/>
          <a:lstStyle/>
          <a:p>
            <a:endParaRPr/>
          </a:p>
        </p:txBody>
      </p:sp>
      <p:sp>
        <p:nvSpPr>
          <p:cNvPr id="51" name="PlaceHolder 4"/>
          <p:cNvSpPr>
            <a:spLocks noGrp="1"/>
          </p:cNvSpPr>
          <p:nvPr>
            <p:ph type="body"/>
          </p:nvPr>
        </p:nvSpPr>
        <p:spPr>
          <a:xfrm>
            <a:off x="6231960" y="1604520"/>
            <a:ext cx="5354280" cy="3977280"/>
          </a:xfrm>
          <a:prstGeom prst="rect">
            <a:avLst/>
          </a:prstGeom>
        </p:spPr>
        <p:txBody>
          <a:bodyPr lIns="0" tIns="0" rIns="0" bIns="0"/>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52" name="PlaceHolder 1"/>
          <p:cNvSpPr>
            <a:spLocks noGrp="1"/>
          </p:cNvSpPr>
          <p:nvPr>
            <p:ph type="title"/>
          </p:nvPr>
        </p:nvSpPr>
        <p:spPr>
          <a:xfrm>
            <a:off x="609480" y="273600"/>
            <a:ext cx="10972440" cy="1144800"/>
          </a:xfrm>
          <a:prstGeom prst="rect">
            <a:avLst/>
          </a:prstGeom>
        </p:spPr>
        <p:txBody>
          <a:bodyPr lIns="0" tIns="0" rIns="0" bIns="0" anchor="ctr"/>
          <a:lstStyle/>
          <a:p>
            <a:endParaRPr/>
          </a:p>
        </p:txBody>
      </p:sp>
      <p:sp>
        <p:nvSpPr>
          <p:cNvPr id="53" name="PlaceHolder 2"/>
          <p:cNvSpPr>
            <a:spLocks noGrp="1"/>
          </p:cNvSpPr>
          <p:nvPr>
            <p:ph type="body"/>
          </p:nvPr>
        </p:nvSpPr>
        <p:spPr>
          <a:xfrm>
            <a:off x="609480" y="1604520"/>
            <a:ext cx="5354280" cy="3977280"/>
          </a:xfrm>
          <a:prstGeom prst="rect">
            <a:avLst/>
          </a:prstGeom>
        </p:spPr>
        <p:txBody>
          <a:bodyPr lIns="0" tIns="0" rIns="0" bIns="0"/>
          <a:lstStyle/>
          <a:p>
            <a:endParaRPr/>
          </a:p>
        </p:txBody>
      </p:sp>
      <p:sp>
        <p:nvSpPr>
          <p:cNvPr id="54" name="PlaceHolder 3"/>
          <p:cNvSpPr>
            <a:spLocks noGrp="1"/>
          </p:cNvSpPr>
          <p:nvPr>
            <p:ph type="body"/>
          </p:nvPr>
        </p:nvSpPr>
        <p:spPr>
          <a:xfrm>
            <a:off x="6231960" y="1604520"/>
            <a:ext cx="5354280" cy="1896840"/>
          </a:xfrm>
          <a:prstGeom prst="rect">
            <a:avLst/>
          </a:prstGeom>
        </p:spPr>
        <p:txBody>
          <a:bodyPr lIns="0" tIns="0" rIns="0" bIns="0"/>
          <a:lstStyle/>
          <a:p>
            <a:endParaRPr/>
          </a:p>
        </p:txBody>
      </p:sp>
      <p:sp>
        <p:nvSpPr>
          <p:cNvPr id="55" name="PlaceHolder 4"/>
          <p:cNvSpPr>
            <a:spLocks noGrp="1"/>
          </p:cNvSpPr>
          <p:nvPr>
            <p:ph type="body"/>
          </p:nvPr>
        </p:nvSpPr>
        <p:spPr>
          <a:xfrm>
            <a:off x="6231960" y="3682080"/>
            <a:ext cx="5354280" cy="1896840"/>
          </a:xfrm>
          <a:prstGeom prst="rect">
            <a:avLst/>
          </a:prstGeom>
        </p:spPr>
        <p:txBody>
          <a:bodyPr lIns="0" tIns="0" rIns="0" bIns="0"/>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56" name="PlaceHolder 1"/>
          <p:cNvSpPr>
            <a:spLocks noGrp="1"/>
          </p:cNvSpPr>
          <p:nvPr>
            <p:ph type="title"/>
          </p:nvPr>
        </p:nvSpPr>
        <p:spPr>
          <a:xfrm>
            <a:off x="609480" y="273600"/>
            <a:ext cx="10972440" cy="1144800"/>
          </a:xfrm>
          <a:prstGeom prst="rect">
            <a:avLst/>
          </a:prstGeom>
        </p:spPr>
        <p:txBody>
          <a:bodyPr lIns="0" tIns="0" rIns="0" bIns="0" anchor="ctr"/>
          <a:lstStyle/>
          <a:p>
            <a:endParaRPr/>
          </a:p>
        </p:txBody>
      </p:sp>
      <p:sp>
        <p:nvSpPr>
          <p:cNvPr id="57" name="PlaceHolder 2"/>
          <p:cNvSpPr>
            <a:spLocks noGrp="1"/>
          </p:cNvSpPr>
          <p:nvPr>
            <p:ph type="body"/>
          </p:nvPr>
        </p:nvSpPr>
        <p:spPr>
          <a:xfrm>
            <a:off x="609480" y="1604520"/>
            <a:ext cx="5354280" cy="1896840"/>
          </a:xfrm>
          <a:prstGeom prst="rect">
            <a:avLst/>
          </a:prstGeom>
        </p:spPr>
        <p:txBody>
          <a:bodyPr lIns="0" tIns="0" rIns="0" bIns="0"/>
          <a:lstStyle/>
          <a:p>
            <a:endParaRPr/>
          </a:p>
        </p:txBody>
      </p:sp>
      <p:sp>
        <p:nvSpPr>
          <p:cNvPr id="58" name="PlaceHolder 3"/>
          <p:cNvSpPr>
            <a:spLocks noGrp="1"/>
          </p:cNvSpPr>
          <p:nvPr>
            <p:ph type="body"/>
          </p:nvPr>
        </p:nvSpPr>
        <p:spPr>
          <a:xfrm>
            <a:off x="6231960" y="1604520"/>
            <a:ext cx="5354280" cy="1896840"/>
          </a:xfrm>
          <a:prstGeom prst="rect">
            <a:avLst/>
          </a:prstGeom>
        </p:spPr>
        <p:txBody>
          <a:bodyPr lIns="0" tIns="0" rIns="0" bIns="0"/>
          <a:lstStyle/>
          <a:p>
            <a:endParaRPr/>
          </a:p>
        </p:txBody>
      </p:sp>
      <p:sp>
        <p:nvSpPr>
          <p:cNvPr id="59" name="PlaceHolder 4"/>
          <p:cNvSpPr>
            <a:spLocks noGrp="1"/>
          </p:cNvSpPr>
          <p:nvPr>
            <p:ph type="body"/>
          </p:nvPr>
        </p:nvSpPr>
        <p:spPr>
          <a:xfrm>
            <a:off x="609480" y="3682080"/>
            <a:ext cx="10972440" cy="1896840"/>
          </a:xfrm>
          <a:prstGeom prst="rect">
            <a:avLst/>
          </a:prstGeom>
        </p:spPr>
        <p:txBody>
          <a:bodyPr lIns="0" tIns="0" rIns="0" bIns="0"/>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60" name="PlaceHolder 1"/>
          <p:cNvSpPr>
            <a:spLocks noGrp="1"/>
          </p:cNvSpPr>
          <p:nvPr>
            <p:ph type="title"/>
          </p:nvPr>
        </p:nvSpPr>
        <p:spPr>
          <a:xfrm>
            <a:off x="609480" y="273600"/>
            <a:ext cx="10972440" cy="1144800"/>
          </a:xfrm>
          <a:prstGeom prst="rect">
            <a:avLst/>
          </a:prstGeom>
        </p:spPr>
        <p:txBody>
          <a:bodyPr lIns="0" tIns="0" rIns="0" bIns="0" anchor="ctr"/>
          <a:lstStyle/>
          <a:p>
            <a:endParaRPr/>
          </a:p>
        </p:txBody>
      </p:sp>
      <p:sp>
        <p:nvSpPr>
          <p:cNvPr id="61" name="PlaceHolder 2"/>
          <p:cNvSpPr>
            <a:spLocks noGrp="1"/>
          </p:cNvSpPr>
          <p:nvPr>
            <p:ph type="body"/>
          </p:nvPr>
        </p:nvSpPr>
        <p:spPr>
          <a:xfrm>
            <a:off x="609480" y="1604520"/>
            <a:ext cx="10972440" cy="1896840"/>
          </a:xfrm>
          <a:prstGeom prst="rect">
            <a:avLst/>
          </a:prstGeom>
        </p:spPr>
        <p:txBody>
          <a:bodyPr lIns="0" tIns="0" rIns="0" bIns="0"/>
          <a:lstStyle/>
          <a:p>
            <a:endParaRPr/>
          </a:p>
        </p:txBody>
      </p:sp>
      <p:sp>
        <p:nvSpPr>
          <p:cNvPr id="62" name="PlaceHolder 3"/>
          <p:cNvSpPr>
            <a:spLocks noGrp="1"/>
          </p:cNvSpPr>
          <p:nvPr>
            <p:ph type="body"/>
          </p:nvPr>
        </p:nvSpPr>
        <p:spPr>
          <a:xfrm>
            <a:off x="609480" y="3682080"/>
            <a:ext cx="10972440" cy="1896840"/>
          </a:xfrm>
          <a:prstGeom prst="rect">
            <a:avLst/>
          </a:prstGeom>
        </p:spPr>
        <p:txBody>
          <a:bodyPr lIns="0" tIns="0" rIns="0" bIns="0"/>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63" name="PlaceHolder 1"/>
          <p:cNvSpPr>
            <a:spLocks noGrp="1"/>
          </p:cNvSpPr>
          <p:nvPr>
            <p:ph type="title"/>
          </p:nvPr>
        </p:nvSpPr>
        <p:spPr>
          <a:xfrm>
            <a:off x="609480" y="273600"/>
            <a:ext cx="10972440" cy="1144800"/>
          </a:xfrm>
          <a:prstGeom prst="rect">
            <a:avLst/>
          </a:prstGeom>
        </p:spPr>
        <p:txBody>
          <a:bodyPr lIns="0" tIns="0" rIns="0" bIns="0" anchor="ctr"/>
          <a:lstStyle/>
          <a:p>
            <a:endParaRPr/>
          </a:p>
        </p:txBody>
      </p:sp>
      <p:sp>
        <p:nvSpPr>
          <p:cNvPr id="64" name="PlaceHolder 2"/>
          <p:cNvSpPr>
            <a:spLocks noGrp="1"/>
          </p:cNvSpPr>
          <p:nvPr>
            <p:ph type="body"/>
          </p:nvPr>
        </p:nvSpPr>
        <p:spPr>
          <a:xfrm>
            <a:off x="609480" y="1604520"/>
            <a:ext cx="5354280" cy="1896840"/>
          </a:xfrm>
          <a:prstGeom prst="rect">
            <a:avLst/>
          </a:prstGeom>
        </p:spPr>
        <p:txBody>
          <a:bodyPr lIns="0" tIns="0" rIns="0" bIns="0"/>
          <a:lstStyle/>
          <a:p>
            <a:endParaRPr/>
          </a:p>
        </p:txBody>
      </p:sp>
      <p:sp>
        <p:nvSpPr>
          <p:cNvPr id="65" name="PlaceHolder 3"/>
          <p:cNvSpPr>
            <a:spLocks noGrp="1"/>
          </p:cNvSpPr>
          <p:nvPr>
            <p:ph type="body"/>
          </p:nvPr>
        </p:nvSpPr>
        <p:spPr>
          <a:xfrm>
            <a:off x="6231960" y="1604520"/>
            <a:ext cx="5354280" cy="1896840"/>
          </a:xfrm>
          <a:prstGeom prst="rect">
            <a:avLst/>
          </a:prstGeom>
        </p:spPr>
        <p:txBody>
          <a:bodyPr lIns="0" tIns="0" rIns="0" bIns="0"/>
          <a:lstStyle/>
          <a:p>
            <a:endParaRPr/>
          </a:p>
        </p:txBody>
      </p:sp>
      <p:sp>
        <p:nvSpPr>
          <p:cNvPr id="66" name="PlaceHolder 4"/>
          <p:cNvSpPr>
            <a:spLocks noGrp="1"/>
          </p:cNvSpPr>
          <p:nvPr>
            <p:ph type="body"/>
          </p:nvPr>
        </p:nvSpPr>
        <p:spPr>
          <a:xfrm>
            <a:off x="6231960" y="3682080"/>
            <a:ext cx="5354280" cy="1896840"/>
          </a:xfrm>
          <a:prstGeom prst="rect">
            <a:avLst/>
          </a:prstGeom>
        </p:spPr>
        <p:txBody>
          <a:bodyPr lIns="0" tIns="0" rIns="0" bIns="0"/>
          <a:lstStyle/>
          <a:p>
            <a:endParaRPr/>
          </a:p>
        </p:txBody>
      </p:sp>
      <p:sp>
        <p:nvSpPr>
          <p:cNvPr id="67" name="PlaceHolder 5"/>
          <p:cNvSpPr>
            <a:spLocks noGrp="1"/>
          </p:cNvSpPr>
          <p:nvPr>
            <p:ph type="body"/>
          </p:nvPr>
        </p:nvSpPr>
        <p:spPr>
          <a:xfrm>
            <a:off x="609480" y="3682080"/>
            <a:ext cx="5354280" cy="1896840"/>
          </a:xfrm>
          <a:prstGeom prst="rect">
            <a:avLst/>
          </a:prstGeom>
        </p:spPr>
        <p:txBody>
          <a:bodyPr lIns="0" tIns="0" rIns="0" bIns="0"/>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68" name="PlaceHolder 1"/>
          <p:cNvSpPr>
            <a:spLocks noGrp="1"/>
          </p:cNvSpPr>
          <p:nvPr>
            <p:ph type="title"/>
          </p:nvPr>
        </p:nvSpPr>
        <p:spPr>
          <a:xfrm>
            <a:off x="609480" y="273600"/>
            <a:ext cx="10972440" cy="1144800"/>
          </a:xfrm>
          <a:prstGeom prst="rect">
            <a:avLst/>
          </a:prstGeom>
        </p:spPr>
        <p:txBody>
          <a:bodyPr lIns="0" tIns="0" rIns="0" bIns="0" anchor="ctr"/>
          <a:lstStyle/>
          <a:p>
            <a:endParaRPr/>
          </a:p>
        </p:txBody>
      </p:sp>
      <p:sp>
        <p:nvSpPr>
          <p:cNvPr id="69" name="PlaceHolder 2"/>
          <p:cNvSpPr>
            <a:spLocks noGrp="1"/>
          </p:cNvSpPr>
          <p:nvPr>
            <p:ph type="body"/>
          </p:nvPr>
        </p:nvSpPr>
        <p:spPr>
          <a:xfrm>
            <a:off x="609480" y="1604520"/>
            <a:ext cx="10972440" cy="3977280"/>
          </a:xfrm>
          <a:prstGeom prst="rect">
            <a:avLst/>
          </a:prstGeom>
        </p:spPr>
        <p:txBody>
          <a:bodyPr lIns="0" tIns="0" rIns="0" bIns="0"/>
          <a:lstStyle/>
          <a:p>
            <a:endParaRPr/>
          </a:p>
        </p:txBody>
      </p:sp>
      <p:sp>
        <p:nvSpPr>
          <p:cNvPr id="70" name="PlaceHolder 3"/>
          <p:cNvSpPr>
            <a:spLocks noGrp="1"/>
          </p:cNvSpPr>
          <p:nvPr>
            <p:ph type="body"/>
          </p:nvPr>
        </p:nvSpPr>
        <p:spPr>
          <a:xfrm>
            <a:off x="609480" y="1604520"/>
            <a:ext cx="10972440" cy="3977280"/>
          </a:xfrm>
          <a:prstGeom prst="rect">
            <a:avLst/>
          </a:prstGeom>
        </p:spPr>
        <p:txBody>
          <a:bodyPr lIns="0" tIns="0" rIns="0" bIns="0"/>
          <a:lstStyle/>
          <a:p>
            <a:endParaRPr/>
          </a:p>
        </p:txBody>
      </p:sp>
      <p:pic>
        <p:nvPicPr>
          <p:cNvPr id="71" name="Picture 70"/>
          <p:cNvPicPr/>
          <p:nvPr/>
        </p:nvPicPr>
        <p:blipFill>
          <a:blip r:embed="rId2"/>
          <a:stretch/>
        </p:blipFill>
        <p:spPr>
          <a:xfrm>
            <a:off x="3602880" y="1604520"/>
            <a:ext cx="4985280" cy="3977280"/>
          </a:xfrm>
          <a:prstGeom prst="rect">
            <a:avLst/>
          </a:prstGeom>
          <a:ln>
            <a:noFill/>
          </a:ln>
        </p:spPr>
      </p:pic>
      <p:pic>
        <p:nvPicPr>
          <p:cNvPr id="72" name="Picture 71"/>
          <p:cNvPicPr/>
          <p:nvPr/>
        </p:nvPicPr>
        <p:blipFill>
          <a:blip r:embed="rId2"/>
          <a:stretch/>
        </p:blipFill>
        <p:spPr>
          <a:xfrm>
            <a:off x="3602880" y="1604520"/>
            <a:ext cx="4985280" cy="3977280"/>
          </a:xfrm>
          <a:prstGeom prst="rect">
            <a:avLst/>
          </a:prstGeom>
          <a:ln>
            <a:noFill/>
          </a:ln>
        </p:spPr>
      </p:pic>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76" name="PlaceHolder 1"/>
          <p:cNvSpPr>
            <a:spLocks noGrp="1"/>
          </p:cNvSpPr>
          <p:nvPr>
            <p:ph type="title"/>
          </p:nvPr>
        </p:nvSpPr>
        <p:spPr>
          <a:xfrm>
            <a:off x="609480" y="273600"/>
            <a:ext cx="10972440" cy="1144800"/>
          </a:xfrm>
          <a:prstGeom prst="rect">
            <a:avLst/>
          </a:prstGeom>
        </p:spPr>
        <p:txBody>
          <a:bodyPr lIns="0" tIns="0" rIns="0" bIns="0" anchor="ctr"/>
          <a:lstStyle/>
          <a:p>
            <a:endParaRPr/>
          </a:p>
        </p:txBody>
      </p:sp>
      <p:sp>
        <p:nvSpPr>
          <p:cNvPr id="77"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78" name="PlaceHolder 1"/>
          <p:cNvSpPr>
            <a:spLocks noGrp="1"/>
          </p:cNvSpPr>
          <p:nvPr>
            <p:ph type="title"/>
          </p:nvPr>
        </p:nvSpPr>
        <p:spPr>
          <a:xfrm>
            <a:off x="609480" y="273600"/>
            <a:ext cx="10972440" cy="1144800"/>
          </a:xfrm>
          <a:prstGeom prst="rect">
            <a:avLst/>
          </a:prstGeom>
        </p:spPr>
        <p:txBody>
          <a:bodyPr lIns="0" tIns="0" rIns="0" bIns="0" anchor="ctr"/>
          <a:lstStyle/>
          <a:p>
            <a:endParaRPr/>
          </a:p>
        </p:txBody>
      </p:sp>
      <p:sp>
        <p:nvSpPr>
          <p:cNvPr id="79" name="PlaceHolder 2"/>
          <p:cNvSpPr>
            <a:spLocks noGrp="1"/>
          </p:cNvSpPr>
          <p:nvPr>
            <p:ph type="body"/>
          </p:nvPr>
        </p:nvSpPr>
        <p:spPr>
          <a:xfrm>
            <a:off x="609480" y="1604520"/>
            <a:ext cx="10972440" cy="3977280"/>
          </a:xfrm>
          <a:prstGeom prst="rect">
            <a:avLst/>
          </a:prstGeom>
        </p:spPr>
        <p:txBody>
          <a:bodyPr lIns="0" tIns="0" rIns="0" bIns="0"/>
          <a:lstStyle/>
          <a:p>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80" name="PlaceHolder 1"/>
          <p:cNvSpPr>
            <a:spLocks noGrp="1"/>
          </p:cNvSpPr>
          <p:nvPr>
            <p:ph type="title"/>
          </p:nvPr>
        </p:nvSpPr>
        <p:spPr>
          <a:xfrm>
            <a:off x="609480" y="273600"/>
            <a:ext cx="10972440" cy="1144800"/>
          </a:xfrm>
          <a:prstGeom prst="rect">
            <a:avLst/>
          </a:prstGeom>
        </p:spPr>
        <p:txBody>
          <a:bodyPr lIns="0" tIns="0" rIns="0" bIns="0" anchor="ctr"/>
          <a:lstStyle/>
          <a:p>
            <a:endParaRPr/>
          </a:p>
        </p:txBody>
      </p:sp>
      <p:sp>
        <p:nvSpPr>
          <p:cNvPr id="81" name="PlaceHolder 2"/>
          <p:cNvSpPr>
            <a:spLocks noGrp="1"/>
          </p:cNvSpPr>
          <p:nvPr>
            <p:ph type="body"/>
          </p:nvPr>
        </p:nvSpPr>
        <p:spPr>
          <a:xfrm>
            <a:off x="609480" y="1604520"/>
            <a:ext cx="5354280" cy="3977280"/>
          </a:xfrm>
          <a:prstGeom prst="rect">
            <a:avLst/>
          </a:prstGeom>
        </p:spPr>
        <p:txBody>
          <a:bodyPr lIns="0" tIns="0" rIns="0" bIns="0"/>
          <a:lstStyle/>
          <a:p>
            <a:endParaRPr/>
          </a:p>
        </p:txBody>
      </p:sp>
      <p:sp>
        <p:nvSpPr>
          <p:cNvPr id="82" name="PlaceHolder 3"/>
          <p:cNvSpPr>
            <a:spLocks noGrp="1"/>
          </p:cNvSpPr>
          <p:nvPr>
            <p:ph type="body"/>
          </p:nvPr>
        </p:nvSpPr>
        <p:spPr>
          <a:xfrm>
            <a:off x="6231960" y="1604520"/>
            <a:ext cx="5354280" cy="3977280"/>
          </a:xfrm>
          <a:prstGeom prst="rect">
            <a:avLst/>
          </a:prstGeom>
        </p:spPr>
        <p:txBody>
          <a:bodyPr lIns="0" tIns="0" rIns="0" bIns="0"/>
          <a:lstStyle/>
          <a:p>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83" name="PlaceHolder 1"/>
          <p:cNvSpPr>
            <a:spLocks noGrp="1"/>
          </p:cNvSpPr>
          <p:nvPr>
            <p:ph type="title"/>
          </p:nvPr>
        </p:nvSpPr>
        <p:spPr>
          <a:xfrm>
            <a:off x="609480" y="273600"/>
            <a:ext cx="10972440" cy="1144800"/>
          </a:xfrm>
          <a:prstGeom prst="rect">
            <a:avLst/>
          </a:prstGeom>
        </p:spPr>
        <p:txBody>
          <a:bodyPr lIns="0" tIns="0" rIns="0" bIns="0" anchor="ct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09480" y="273600"/>
            <a:ext cx="10972440" cy="1144800"/>
          </a:xfrm>
          <a:prstGeom prst="rect">
            <a:avLst/>
          </a:prstGeom>
        </p:spPr>
        <p:txBody>
          <a:bodyPr lIns="0" tIns="0" rIns="0" bIns="0" anchor="ctr"/>
          <a:lstStyle/>
          <a:p>
            <a:endParaRPr/>
          </a:p>
        </p:txBody>
      </p:sp>
      <p:sp>
        <p:nvSpPr>
          <p:cNvPr id="5" name="PlaceHolder 2"/>
          <p:cNvSpPr>
            <a:spLocks noGrp="1"/>
          </p:cNvSpPr>
          <p:nvPr>
            <p:ph type="body"/>
          </p:nvPr>
        </p:nvSpPr>
        <p:spPr>
          <a:xfrm>
            <a:off x="609480" y="1604520"/>
            <a:ext cx="10972440" cy="3977280"/>
          </a:xfrm>
          <a:prstGeom prst="rect">
            <a:avLst/>
          </a:prstGeom>
        </p:spPr>
        <p:txBody>
          <a:bodyPr lIns="0" tIns="0" rIns="0" bIns="0"/>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84" name="PlaceHolder 1"/>
          <p:cNvSpPr>
            <a:spLocks noGrp="1"/>
          </p:cNvSpPr>
          <p:nvPr>
            <p:ph type="subTitle"/>
          </p:nvPr>
        </p:nvSpPr>
        <p:spPr>
          <a:xfrm>
            <a:off x="609480" y="273600"/>
            <a:ext cx="10972440" cy="5307840"/>
          </a:xfrm>
          <a:prstGeom prst="rect">
            <a:avLst/>
          </a:prstGeom>
        </p:spPr>
        <p:txBody>
          <a:bodyPr lIns="0" tIns="0" rIns="0" bIns="0" anchor="ctr"/>
          <a:lstStyle/>
          <a:p>
            <a:pPr algn="ctr"/>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85" name="PlaceHolder 1"/>
          <p:cNvSpPr>
            <a:spLocks noGrp="1"/>
          </p:cNvSpPr>
          <p:nvPr>
            <p:ph type="title"/>
          </p:nvPr>
        </p:nvSpPr>
        <p:spPr>
          <a:xfrm>
            <a:off x="609480" y="273600"/>
            <a:ext cx="10972440" cy="1144800"/>
          </a:xfrm>
          <a:prstGeom prst="rect">
            <a:avLst/>
          </a:prstGeom>
        </p:spPr>
        <p:txBody>
          <a:bodyPr lIns="0" tIns="0" rIns="0" bIns="0" anchor="ctr"/>
          <a:lstStyle/>
          <a:p>
            <a:endParaRPr/>
          </a:p>
        </p:txBody>
      </p:sp>
      <p:sp>
        <p:nvSpPr>
          <p:cNvPr id="86" name="PlaceHolder 2"/>
          <p:cNvSpPr>
            <a:spLocks noGrp="1"/>
          </p:cNvSpPr>
          <p:nvPr>
            <p:ph type="body"/>
          </p:nvPr>
        </p:nvSpPr>
        <p:spPr>
          <a:xfrm>
            <a:off x="609480" y="1604520"/>
            <a:ext cx="5354280" cy="1896840"/>
          </a:xfrm>
          <a:prstGeom prst="rect">
            <a:avLst/>
          </a:prstGeom>
        </p:spPr>
        <p:txBody>
          <a:bodyPr lIns="0" tIns="0" rIns="0" bIns="0"/>
          <a:lstStyle/>
          <a:p>
            <a:endParaRPr/>
          </a:p>
        </p:txBody>
      </p:sp>
      <p:sp>
        <p:nvSpPr>
          <p:cNvPr id="87" name="PlaceHolder 3"/>
          <p:cNvSpPr>
            <a:spLocks noGrp="1"/>
          </p:cNvSpPr>
          <p:nvPr>
            <p:ph type="body"/>
          </p:nvPr>
        </p:nvSpPr>
        <p:spPr>
          <a:xfrm>
            <a:off x="609480" y="3682080"/>
            <a:ext cx="5354280" cy="1896840"/>
          </a:xfrm>
          <a:prstGeom prst="rect">
            <a:avLst/>
          </a:prstGeom>
        </p:spPr>
        <p:txBody>
          <a:bodyPr lIns="0" tIns="0" rIns="0" bIns="0"/>
          <a:lstStyle/>
          <a:p>
            <a:endParaRPr/>
          </a:p>
        </p:txBody>
      </p:sp>
      <p:sp>
        <p:nvSpPr>
          <p:cNvPr id="88" name="PlaceHolder 4"/>
          <p:cNvSpPr>
            <a:spLocks noGrp="1"/>
          </p:cNvSpPr>
          <p:nvPr>
            <p:ph type="body"/>
          </p:nvPr>
        </p:nvSpPr>
        <p:spPr>
          <a:xfrm>
            <a:off x="6231960" y="1604520"/>
            <a:ext cx="5354280" cy="3977280"/>
          </a:xfrm>
          <a:prstGeom prst="rect">
            <a:avLst/>
          </a:prstGeom>
        </p:spPr>
        <p:txBody>
          <a:bodyPr lIns="0" tIns="0" rIns="0" bIns="0"/>
          <a:lstStyle/>
          <a:p>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89" name="PlaceHolder 1"/>
          <p:cNvSpPr>
            <a:spLocks noGrp="1"/>
          </p:cNvSpPr>
          <p:nvPr>
            <p:ph type="title"/>
          </p:nvPr>
        </p:nvSpPr>
        <p:spPr>
          <a:xfrm>
            <a:off x="609480" y="273600"/>
            <a:ext cx="10972440" cy="1144800"/>
          </a:xfrm>
          <a:prstGeom prst="rect">
            <a:avLst/>
          </a:prstGeom>
        </p:spPr>
        <p:txBody>
          <a:bodyPr lIns="0" tIns="0" rIns="0" bIns="0" anchor="ctr"/>
          <a:lstStyle/>
          <a:p>
            <a:endParaRPr/>
          </a:p>
        </p:txBody>
      </p:sp>
      <p:sp>
        <p:nvSpPr>
          <p:cNvPr id="90" name="PlaceHolder 2"/>
          <p:cNvSpPr>
            <a:spLocks noGrp="1"/>
          </p:cNvSpPr>
          <p:nvPr>
            <p:ph type="body"/>
          </p:nvPr>
        </p:nvSpPr>
        <p:spPr>
          <a:xfrm>
            <a:off x="609480" y="1604520"/>
            <a:ext cx="5354280" cy="3977280"/>
          </a:xfrm>
          <a:prstGeom prst="rect">
            <a:avLst/>
          </a:prstGeom>
        </p:spPr>
        <p:txBody>
          <a:bodyPr lIns="0" tIns="0" rIns="0" bIns="0"/>
          <a:lstStyle/>
          <a:p>
            <a:endParaRPr/>
          </a:p>
        </p:txBody>
      </p:sp>
      <p:sp>
        <p:nvSpPr>
          <p:cNvPr id="91" name="PlaceHolder 3"/>
          <p:cNvSpPr>
            <a:spLocks noGrp="1"/>
          </p:cNvSpPr>
          <p:nvPr>
            <p:ph type="body"/>
          </p:nvPr>
        </p:nvSpPr>
        <p:spPr>
          <a:xfrm>
            <a:off x="6231960" y="1604520"/>
            <a:ext cx="5354280" cy="1896840"/>
          </a:xfrm>
          <a:prstGeom prst="rect">
            <a:avLst/>
          </a:prstGeom>
        </p:spPr>
        <p:txBody>
          <a:bodyPr lIns="0" tIns="0" rIns="0" bIns="0"/>
          <a:lstStyle/>
          <a:p>
            <a:endParaRPr/>
          </a:p>
        </p:txBody>
      </p:sp>
      <p:sp>
        <p:nvSpPr>
          <p:cNvPr id="92" name="PlaceHolder 4"/>
          <p:cNvSpPr>
            <a:spLocks noGrp="1"/>
          </p:cNvSpPr>
          <p:nvPr>
            <p:ph type="body"/>
          </p:nvPr>
        </p:nvSpPr>
        <p:spPr>
          <a:xfrm>
            <a:off x="6231960" y="3682080"/>
            <a:ext cx="5354280" cy="1896840"/>
          </a:xfrm>
          <a:prstGeom prst="rect">
            <a:avLst/>
          </a:prstGeom>
        </p:spPr>
        <p:txBody>
          <a:bodyPr lIns="0" tIns="0" rIns="0" bIns="0"/>
          <a:lstStyle/>
          <a:p>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93" name="PlaceHolder 1"/>
          <p:cNvSpPr>
            <a:spLocks noGrp="1"/>
          </p:cNvSpPr>
          <p:nvPr>
            <p:ph type="title"/>
          </p:nvPr>
        </p:nvSpPr>
        <p:spPr>
          <a:xfrm>
            <a:off x="609480" y="273600"/>
            <a:ext cx="10972440" cy="1144800"/>
          </a:xfrm>
          <a:prstGeom prst="rect">
            <a:avLst/>
          </a:prstGeom>
        </p:spPr>
        <p:txBody>
          <a:bodyPr lIns="0" tIns="0" rIns="0" bIns="0" anchor="ctr"/>
          <a:lstStyle/>
          <a:p>
            <a:endParaRPr/>
          </a:p>
        </p:txBody>
      </p:sp>
      <p:sp>
        <p:nvSpPr>
          <p:cNvPr id="94" name="PlaceHolder 2"/>
          <p:cNvSpPr>
            <a:spLocks noGrp="1"/>
          </p:cNvSpPr>
          <p:nvPr>
            <p:ph type="body"/>
          </p:nvPr>
        </p:nvSpPr>
        <p:spPr>
          <a:xfrm>
            <a:off x="609480" y="1604520"/>
            <a:ext cx="5354280" cy="1896840"/>
          </a:xfrm>
          <a:prstGeom prst="rect">
            <a:avLst/>
          </a:prstGeom>
        </p:spPr>
        <p:txBody>
          <a:bodyPr lIns="0" tIns="0" rIns="0" bIns="0"/>
          <a:lstStyle/>
          <a:p>
            <a:endParaRPr/>
          </a:p>
        </p:txBody>
      </p:sp>
      <p:sp>
        <p:nvSpPr>
          <p:cNvPr id="95" name="PlaceHolder 3"/>
          <p:cNvSpPr>
            <a:spLocks noGrp="1"/>
          </p:cNvSpPr>
          <p:nvPr>
            <p:ph type="body"/>
          </p:nvPr>
        </p:nvSpPr>
        <p:spPr>
          <a:xfrm>
            <a:off x="6231960" y="1604520"/>
            <a:ext cx="5354280" cy="1896840"/>
          </a:xfrm>
          <a:prstGeom prst="rect">
            <a:avLst/>
          </a:prstGeom>
        </p:spPr>
        <p:txBody>
          <a:bodyPr lIns="0" tIns="0" rIns="0" bIns="0"/>
          <a:lstStyle/>
          <a:p>
            <a:endParaRPr/>
          </a:p>
        </p:txBody>
      </p:sp>
      <p:sp>
        <p:nvSpPr>
          <p:cNvPr id="96" name="PlaceHolder 4"/>
          <p:cNvSpPr>
            <a:spLocks noGrp="1"/>
          </p:cNvSpPr>
          <p:nvPr>
            <p:ph type="body"/>
          </p:nvPr>
        </p:nvSpPr>
        <p:spPr>
          <a:xfrm>
            <a:off x="609480" y="3682080"/>
            <a:ext cx="10972440" cy="1896840"/>
          </a:xfrm>
          <a:prstGeom prst="rect">
            <a:avLst/>
          </a:prstGeom>
        </p:spPr>
        <p:txBody>
          <a:bodyPr lIns="0" tIns="0" rIns="0" bIns="0"/>
          <a:lstStyle/>
          <a:p>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97" name="PlaceHolder 1"/>
          <p:cNvSpPr>
            <a:spLocks noGrp="1"/>
          </p:cNvSpPr>
          <p:nvPr>
            <p:ph type="title"/>
          </p:nvPr>
        </p:nvSpPr>
        <p:spPr>
          <a:xfrm>
            <a:off x="609480" y="273600"/>
            <a:ext cx="10972440" cy="1144800"/>
          </a:xfrm>
          <a:prstGeom prst="rect">
            <a:avLst/>
          </a:prstGeom>
        </p:spPr>
        <p:txBody>
          <a:bodyPr lIns="0" tIns="0" rIns="0" bIns="0" anchor="ctr"/>
          <a:lstStyle/>
          <a:p>
            <a:endParaRPr/>
          </a:p>
        </p:txBody>
      </p:sp>
      <p:sp>
        <p:nvSpPr>
          <p:cNvPr id="98" name="PlaceHolder 2"/>
          <p:cNvSpPr>
            <a:spLocks noGrp="1"/>
          </p:cNvSpPr>
          <p:nvPr>
            <p:ph type="body"/>
          </p:nvPr>
        </p:nvSpPr>
        <p:spPr>
          <a:xfrm>
            <a:off x="609480" y="1604520"/>
            <a:ext cx="10972440" cy="1896840"/>
          </a:xfrm>
          <a:prstGeom prst="rect">
            <a:avLst/>
          </a:prstGeom>
        </p:spPr>
        <p:txBody>
          <a:bodyPr lIns="0" tIns="0" rIns="0" bIns="0"/>
          <a:lstStyle/>
          <a:p>
            <a:endParaRPr/>
          </a:p>
        </p:txBody>
      </p:sp>
      <p:sp>
        <p:nvSpPr>
          <p:cNvPr id="99" name="PlaceHolder 3"/>
          <p:cNvSpPr>
            <a:spLocks noGrp="1"/>
          </p:cNvSpPr>
          <p:nvPr>
            <p:ph type="body"/>
          </p:nvPr>
        </p:nvSpPr>
        <p:spPr>
          <a:xfrm>
            <a:off x="609480" y="3682080"/>
            <a:ext cx="10972440" cy="1896840"/>
          </a:xfrm>
          <a:prstGeom prst="rect">
            <a:avLst/>
          </a:prstGeom>
        </p:spPr>
        <p:txBody>
          <a:bodyPr lIns="0" tIns="0" rIns="0" bIns="0"/>
          <a:lstStyle/>
          <a:p>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100" name="PlaceHolder 1"/>
          <p:cNvSpPr>
            <a:spLocks noGrp="1"/>
          </p:cNvSpPr>
          <p:nvPr>
            <p:ph type="title"/>
          </p:nvPr>
        </p:nvSpPr>
        <p:spPr>
          <a:xfrm>
            <a:off x="609480" y="273600"/>
            <a:ext cx="10972440" cy="1144800"/>
          </a:xfrm>
          <a:prstGeom prst="rect">
            <a:avLst/>
          </a:prstGeom>
        </p:spPr>
        <p:txBody>
          <a:bodyPr lIns="0" tIns="0" rIns="0" bIns="0" anchor="ctr"/>
          <a:lstStyle/>
          <a:p>
            <a:endParaRPr/>
          </a:p>
        </p:txBody>
      </p:sp>
      <p:sp>
        <p:nvSpPr>
          <p:cNvPr id="101" name="PlaceHolder 2"/>
          <p:cNvSpPr>
            <a:spLocks noGrp="1"/>
          </p:cNvSpPr>
          <p:nvPr>
            <p:ph type="body"/>
          </p:nvPr>
        </p:nvSpPr>
        <p:spPr>
          <a:xfrm>
            <a:off x="609480" y="1604520"/>
            <a:ext cx="5354280" cy="1896840"/>
          </a:xfrm>
          <a:prstGeom prst="rect">
            <a:avLst/>
          </a:prstGeom>
        </p:spPr>
        <p:txBody>
          <a:bodyPr lIns="0" tIns="0" rIns="0" bIns="0"/>
          <a:lstStyle/>
          <a:p>
            <a:endParaRPr/>
          </a:p>
        </p:txBody>
      </p:sp>
      <p:sp>
        <p:nvSpPr>
          <p:cNvPr id="102" name="PlaceHolder 3"/>
          <p:cNvSpPr>
            <a:spLocks noGrp="1"/>
          </p:cNvSpPr>
          <p:nvPr>
            <p:ph type="body"/>
          </p:nvPr>
        </p:nvSpPr>
        <p:spPr>
          <a:xfrm>
            <a:off x="6231960" y="1604520"/>
            <a:ext cx="5354280" cy="1896840"/>
          </a:xfrm>
          <a:prstGeom prst="rect">
            <a:avLst/>
          </a:prstGeom>
        </p:spPr>
        <p:txBody>
          <a:bodyPr lIns="0" tIns="0" rIns="0" bIns="0"/>
          <a:lstStyle/>
          <a:p>
            <a:endParaRPr/>
          </a:p>
        </p:txBody>
      </p:sp>
      <p:sp>
        <p:nvSpPr>
          <p:cNvPr id="103" name="PlaceHolder 4"/>
          <p:cNvSpPr>
            <a:spLocks noGrp="1"/>
          </p:cNvSpPr>
          <p:nvPr>
            <p:ph type="body"/>
          </p:nvPr>
        </p:nvSpPr>
        <p:spPr>
          <a:xfrm>
            <a:off x="6231960" y="3682080"/>
            <a:ext cx="5354280" cy="1896840"/>
          </a:xfrm>
          <a:prstGeom prst="rect">
            <a:avLst/>
          </a:prstGeom>
        </p:spPr>
        <p:txBody>
          <a:bodyPr lIns="0" tIns="0" rIns="0" bIns="0"/>
          <a:lstStyle/>
          <a:p>
            <a:endParaRPr/>
          </a:p>
        </p:txBody>
      </p:sp>
      <p:sp>
        <p:nvSpPr>
          <p:cNvPr id="104" name="PlaceHolder 5"/>
          <p:cNvSpPr>
            <a:spLocks noGrp="1"/>
          </p:cNvSpPr>
          <p:nvPr>
            <p:ph type="body"/>
          </p:nvPr>
        </p:nvSpPr>
        <p:spPr>
          <a:xfrm>
            <a:off x="609480" y="3682080"/>
            <a:ext cx="5354280" cy="1896840"/>
          </a:xfrm>
          <a:prstGeom prst="rect">
            <a:avLst/>
          </a:prstGeom>
        </p:spPr>
        <p:txBody>
          <a:bodyPr lIns="0" tIns="0" rIns="0" bIns="0"/>
          <a:lstStyle/>
          <a:p>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105" name="PlaceHolder 1"/>
          <p:cNvSpPr>
            <a:spLocks noGrp="1"/>
          </p:cNvSpPr>
          <p:nvPr>
            <p:ph type="title"/>
          </p:nvPr>
        </p:nvSpPr>
        <p:spPr>
          <a:xfrm>
            <a:off x="609480" y="273600"/>
            <a:ext cx="10972440" cy="1144800"/>
          </a:xfrm>
          <a:prstGeom prst="rect">
            <a:avLst/>
          </a:prstGeom>
        </p:spPr>
        <p:txBody>
          <a:bodyPr lIns="0" tIns="0" rIns="0" bIns="0" anchor="ctr"/>
          <a:lstStyle/>
          <a:p>
            <a:endParaRPr/>
          </a:p>
        </p:txBody>
      </p:sp>
      <p:sp>
        <p:nvSpPr>
          <p:cNvPr id="106" name="PlaceHolder 2"/>
          <p:cNvSpPr>
            <a:spLocks noGrp="1"/>
          </p:cNvSpPr>
          <p:nvPr>
            <p:ph type="body"/>
          </p:nvPr>
        </p:nvSpPr>
        <p:spPr>
          <a:xfrm>
            <a:off x="609480" y="1604520"/>
            <a:ext cx="10972440" cy="3977280"/>
          </a:xfrm>
          <a:prstGeom prst="rect">
            <a:avLst/>
          </a:prstGeom>
        </p:spPr>
        <p:txBody>
          <a:bodyPr lIns="0" tIns="0" rIns="0" bIns="0"/>
          <a:lstStyle/>
          <a:p>
            <a:endParaRPr/>
          </a:p>
        </p:txBody>
      </p:sp>
      <p:sp>
        <p:nvSpPr>
          <p:cNvPr id="107" name="PlaceHolder 3"/>
          <p:cNvSpPr>
            <a:spLocks noGrp="1"/>
          </p:cNvSpPr>
          <p:nvPr>
            <p:ph type="body"/>
          </p:nvPr>
        </p:nvSpPr>
        <p:spPr>
          <a:xfrm>
            <a:off x="609480" y="1604520"/>
            <a:ext cx="10972440" cy="3977280"/>
          </a:xfrm>
          <a:prstGeom prst="rect">
            <a:avLst/>
          </a:prstGeom>
        </p:spPr>
        <p:txBody>
          <a:bodyPr lIns="0" tIns="0" rIns="0" bIns="0"/>
          <a:lstStyle/>
          <a:p>
            <a:endParaRPr/>
          </a:p>
        </p:txBody>
      </p:sp>
      <p:pic>
        <p:nvPicPr>
          <p:cNvPr id="108" name="Picture 107"/>
          <p:cNvPicPr/>
          <p:nvPr/>
        </p:nvPicPr>
        <p:blipFill>
          <a:blip r:embed="rId2"/>
          <a:stretch/>
        </p:blipFill>
        <p:spPr>
          <a:xfrm>
            <a:off x="3602880" y="1604520"/>
            <a:ext cx="4985280" cy="3977280"/>
          </a:xfrm>
          <a:prstGeom prst="rect">
            <a:avLst/>
          </a:prstGeom>
          <a:ln>
            <a:noFill/>
          </a:ln>
        </p:spPr>
      </p:pic>
      <p:pic>
        <p:nvPicPr>
          <p:cNvPr id="109" name="Picture 108"/>
          <p:cNvPicPr/>
          <p:nvPr/>
        </p:nvPicPr>
        <p:blipFill>
          <a:blip r:embed="rId2"/>
          <a:stretch/>
        </p:blipFill>
        <p:spPr>
          <a:xfrm>
            <a:off x="3602880" y="1604520"/>
            <a:ext cx="4985280" cy="3977280"/>
          </a:xfrm>
          <a:prstGeom prst="rect">
            <a:avLst/>
          </a:prstGeom>
          <a:ln>
            <a:noFill/>
          </a:ln>
        </p:spPr>
      </p:pic>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112" name="PlaceHolder 1"/>
          <p:cNvSpPr>
            <a:spLocks noGrp="1"/>
          </p:cNvSpPr>
          <p:nvPr>
            <p:ph type="title"/>
          </p:nvPr>
        </p:nvSpPr>
        <p:spPr>
          <a:xfrm>
            <a:off x="609480" y="273600"/>
            <a:ext cx="10972440" cy="1144800"/>
          </a:xfrm>
          <a:prstGeom prst="rect">
            <a:avLst/>
          </a:prstGeom>
        </p:spPr>
        <p:txBody>
          <a:bodyPr lIns="0" tIns="0" rIns="0" bIns="0" anchor="ctr"/>
          <a:lstStyle/>
          <a:p>
            <a:endParaRPr/>
          </a:p>
        </p:txBody>
      </p:sp>
      <p:sp>
        <p:nvSpPr>
          <p:cNvPr id="11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114" name="PlaceHolder 1"/>
          <p:cNvSpPr>
            <a:spLocks noGrp="1"/>
          </p:cNvSpPr>
          <p:nvPr>
            <p:ph type="title"/>
          </p:nvPr>
        </p:nvSpPr>
        <p:spPr>
          <a:xfrm>
            <a:off x="609480" y="273600"/>
            <a:ext cx="10972440" cy="1144800"/>
          </a:xfrm>
          <a:prstGeom prst="rect">
            <a:avLst/>
          </a:prstGeom>
        </p:spPr>
        <p:txBody>
          <a:bodyPr lIns="0" tIns="0" rIns="0" bIns="0" anchor="ctr"/>
          <a:lstStyle/>
          <a:p>
            <a:endParaRPr/>
          </a:p>
        </p:txBody>
      </p:sp>
      <p:sp>
        <p:nvSpPr>
          <p:cNvPr id="115" name="PlaceHolder 2"/>
          <p:cNvSpPr>
            <a:spLocks noGrp="1"/>
          </p:cNvSpPr>
          <p:nvPr>
            <p:ph type="body"/>
          </p:nvPr>
        </p:nvSpPr>
        <p:spPr>
          <a:xfrm>
            <a:off x="609480" y="1604520"/>
            <a:ext cx="10972440" cy="3977280"/>
          </a:xfrm>
          <a:prstGeom prst="rect">
            <a:avLst/>
          </a:prstGeom>
        </p:spPr>
        <p:txBody>
          <a:bodyPr lIns="0" tIns="0" rIns="0" bIns="0"/>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p:spPr>
        <p:txBody>
          <a:bodyPr lIns="0" tIns="0" rIns="0" bIns="0" anchor="ctr"/>
          <a:lstStyle/>
          <a:p>
            <a:endParaRPr/>
          </a:p>
        </p:txBody>
      </p:sp>
      <p:sp>
        <p:nvSpPr>
          <p:cNvPr id="7" name="PlaceHolder 2"/>
          <p:cNvSpPr>
            <a:spLocks noGrp="1"/>
          </p:cNvSpPr>
          <p:nvPr>
            <p:ph type="body"/>
          </p:nvPr>
        </p:nvSpPr>
        <p:spPr>
          <a:xfrm>
            <a:off x="609480" y="1604520"/>
            <a:ext cx="5354280" cy="3977280"/>
          </a:xfrm>
          <a:prstGeom prst="rect">
            <a:avLst/>
          </a:prstGeom>
        </p:spPr>
        <p:txBody>
          <a:bodyPr lIns="0" tIns="0" rIns="0" bIns="0"/>
          <a:lstStyle/>
          <a:p>
            <a:endParaRPr/>
          </a:p>
        </p:txBody>
      </p:sp>
      <p:sp>
        <p:nvSpPr>
          <p:cNvPr id="8" name="PlaceHolder 3"/>
          <p:cNvSpPr>
            <a:spLocks noGrp="1"/>
          </p:cNvSpPr>
          <p:nvPr>
            <p:ph type="body"/>
          </p:nvPr>
        </p:nvSpPr>
        <p:spPr>
          <a:xfrm>
            <a:off x="6231960" y="1604520"/>
            <a:ext cx="5354280" cy="3977280"/>
          </a:xfrm>
          <a:prstGeom prst="rect">
            <a:avLst/>
          </a:prstGeom>
        </p:spPr>
        <p:txBody>
          <a:bodyPr lIns="0" tIns="0" rIns="0" bIns="0"/>
          <a:lstStyle/>
          <a:p>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116" name="PlaceHolder 1"/>
          <p:cNvSpPr>
            <a:spLocks noGrp="1"/>
          </p:cNvSpPr>
          <p:nvPr>
            <p:ph type="title"/>
          </p:nvPr>
        </p:nvSpPr>
        <p:spPr>
          <a:xfrm>
            <a:off x="609480" y="273600"/>
            <a:ext cx="10972440" cy="1144800"/>
          </a:xfrm>
          <a:prstGeom prst="rect">
            <a:avLst/>
          </a:prstGeom>
        </p:spPr>
        <p:txBody>
          <a:bodyPr lIns="0" tIns="0" rIns="0" bIns="0" anchor="ctr"/>
          <a:lstStyle/>
          <a:p>
            <a:endParaRPr/>
          </a:p>
        </p:txBody>
      </p:sp>
      <p:sp>
        <p:nvSpPr>
          <p:cNvPr id="117" name="PlaceHolder 2"/>
          <p:cNvSpPr>
            <a:spLocks noGrp="1"/>
          </p:cNvSpPr>
          <p:nvPr>
            <p:ph type="body"/>
          </p:nvPr>
        </p:nvSpPr>
        <p:spPr>
          <a:xfrm>
            <a:off x="609480" y="1604520"/>
            <a:ext cx="5354280" cy="3977280"/>
          </a:xfrm>
          <a:prstGeom prst="rect">
            <a:avLst/>
          </a:prstGeom>
        </p:spPr>
        <p:txBody>
          <a:bodyPr lIns="0" tIns="0" rIns="0" bIns="0"/>
          <a:lstStyle/>
          <a:p>
            <a:endParaRPr/>
          </a:p>
        </p:txBody>
      </p:sp>
      <p:sp>
        <p:nvSpPr>
          <p:cNvPr id="118" name="PlaceHolder 3"/>
          <p:cNvSpPr>
            <a:spLocks noGrp="1"/>
          </p:cNvSpPr>
          <p:nvPr>
            <p:ph type="body"/>
          </p:nvPr>
        </p:nvSpPr>
        <p:spPr>
          <a:xfrm>
            <a:off x="6231960" y="1604520"/>
            <a:ext cx="5354280" cy="3977280"/>
          </a:xfrm>
          <a:prstGeom prst="rect">
            <a:avLst/>
          </a:prstGeom>
        </p:spPr>
        <p:txBody>
          <a:bodyPr lIns="0" tIns="0" rIns="0" bIns="0"/>
          <a:lstStyle/>
          <a:p>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19" name="PlaceHolder 1"/>
          <p:cNvSpPr>
            <a:spLocks noGrp="1"/>
          </p:cNvSpPr>
          <p:nvPr>
            <p:ph type="title"/>
          </p:nvPr>
        </p:nvSpPr>
        <p:spPr>
          <a:xfrm>
            <a:off x="609480" y="273600"/>
            <a:ext cx="10972440" cy="1144800"/>
          </a:xfrm>
          <a:prstGeom prst="rect">
            <a:avLst/>
          </a:prstGeom>
        </p:spPr>
        <p:txBody>
          <a:bodyPr lIns="0" tIns="0" rIns="0" bIns="0" anchor="ctr"/>
          <a:lstStyle/>
          <a:p>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20" name="PlaceHolder 1"/>
          <p:cNvSpPr>
            <a:spLocks noGrp="1"/>
          </p:cNvSpPr>
          <p:nvPr>
            <p:ph type="subTitle"/>
          </p:nvPr>
        </p:nvSpPr>
        <p:spPr>
          <a:xfrm>
            <a:off x="609480" y="273600"/>
            <a:ext cx="10972440" cy="5307840"/>
          </a:xfrm>
          <a:prstGeom prst="rect">
            <a:avLst/>
          </a:prstGeom>
        </p:spPr>
        <p:txBody>
          <a:bodyPr lIns="0" tIns="0" rIns="0" bIns="0" anchor="ctr"/>
          <a:lstStyle/>
          <a:p>
            <a:pPr algn="ctr"/>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21" name="PlaceHolder 1"/>
          <p:cNvSpPr>
            <a:spLocks noGrp="1"/>
          </p:cNvSpPr>
          <p:nvPr>
            <p:ph type="title"/>
          </p:nvPr>
        </p:nvSpPr>
        <p:spPr>
          <a:xfrm>
            <a:off x="609480" y="273600"/>
            <a:ext cx="10972440" cy="1144800"/>
          </a:xfrm>
          <a:prstGeom prst="rect">
            <a:avLst/>
          </a:prstGeom>
        </p:spPr>
        <p:txBody>
          <a:bodyPr lIns="0" tIns="0" rIns="0" bIns="0" anchor="ctr"/>
          <a:lstStyle/>
          <a:p>
            <a:endParaRPr/>
          </a:p>
        </p:txBody>
      </p:sp>
      <p:sp>
        <p:nvSpPr>
          <p:cNvPr id="122" name="PlaceHolder 2"/>
          <p:cNvSpPr>
            <a:spLocks noGrp="1"/>
          </p:cNvSpPr>
          <p:nvPr>
            <p:ph type="body"/>
          </p:nvPr>
        </p:nvSpPr>
        <p:spPr>
          <a:xfrm>
            <a:off x="609480" y="1604520"/>
            <a:ext cx="5354280" cy="1896840"/>
          </a:xfrm>
          <a:prstGeom prst="rect">
            <a:avLst/>
          </a:prstGeom>
        </p:spPr>
        <p:txBody>
          <a:bodyPr lIns="0" tIns="0" rIns="0" bIns="0"/>
          <a:lstStyle/>
          <a:p>
            <a:endParaRPr/>
          </a:p>
        </p:txBody>
      </p:sp>
      <p:sp>
        <p:nvSpPr>
          <p:cNvPr id="123" name="PlaceHolder 3"/>
          <p:cNvSpPr>
            <a:spLocks noGrp="1"/>
          </p:cNvSpPr>
          <p:nvPr>
            <p:ph type="body"/>
          </p:nvPr>
        </p:nvSpPr>
        <p:spPr>
          <a:xfrm>
            <a:off x="609480" y="3682080"/>
            <a:ext cx="5354280" cy="1896840"/>
          </a:xfrm>
          <a:prstGeom prst="rect">
            <a:avLst/>
          </a:prstGeom>
        </p:spPr>
        <p:txBody>
          <a:bodyPr lIns="0" tIns="0" rIns="0" bIns="0"/>
          <a:lstStyle/>
          <a:p>
            <a:endParaRPr/>
          </a:p>
        </p:txBody>
      </p:sp>
      <p:sp>
        <p:nvSpPr>
          <p:cNvPr id="124" name="PlaceHolder 4"/>
          <p:cNvSpPr>
            <a:spLocks noGrp="1"/>
          </p:cNvSpPr>
          <p:nvPr>
            <p:ph type="body"/>
          </p:nvPr>
        </p:nvSpPr>
        <p:spPr>
          <a:xfrm>
            <a:off x="6231960" y="1604520"/>
            <a:ext cx="5354280" cy="3977280"/>
          </a:xfrm>
          <a:prstGeom prst="rect">
            <a:avLst/>
          </a:prstGeom>
        </p:spPr>
        <p:txBody>
          <a:bodyPr lIns="0" tIns="0" rIns="0" bIns="0"/>
          <a:lstStyle/>
          <a:p>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25" name="PlaceHolder 1"/>
          <p:cNvSpPr>
            <a:spLocks noGrp="1"/>
          </p:cNvSpPr>
          <p:nvPr>
            <p:ph type="title"/>
          </p:nvPr>
        </p:nvSpPr>
        <p:spPr>
          <a:xfrm>
            <a:off x="609480" y="273600"/>
            <a:ext cx="10972440" cy="1144800"/>
          </a:xfrm>
          <a:prstGeom prst="rect">
            <a:avLst/>
          </a:prstGeom>
        </p:spPr>
        <p:txBody>
          <a:bodyPr lIns="0" tIns="0" rIns="0" bIns="0" anchor="ctr"/>
          <a:lstStyle/>
          <a:p>
            <a:endParaRPr/>
          </a:p>
        </p:txBody>
      </p:sp>
      <p:sp>
        <p:nvSpPr>
          <p:cNvPr id="126" name="PlaceHolder 2"/>
          <p:cNvSpPr>
            <a:spLocks noGrp="1"/>
          </p:cNvSpPr>
          <p:nvPr>
            <p:ph type="body"/>
          </p:nvPr>
        </p:nvSpPr>
        <p:spPr>
          <a:xfrm>
            <a:off x="609480" y="1604520"/>
            <a:ext cx="5354280" cy="3977280"/>
          </a:xfrm>
          <a:prstGeom prst="rect">
            <a:avLst/>
          </a:prstGeom>
        </p:spPr>
        <p:txBody>
          <a:bodyPr lIns="0" tIns="0" rIns="0" bIns="0"/>
          <a:lstStyle/>
          <a:p>
            <a:endParaRPr/>
          </a:p>
        </p:txBody>
      </p:sp>
      <p:sp>
        <p:nvSpPr>
          <p:cNvPr id="127" name="PlaceHolder 3"/>
          <p:cNvSpPr>
            <a:spLocks noGrp="1"/>
          </p:cNvSpPr>
          <p:nvPr>
            <p:ph type="body"/>
          </p:nvPr>
        </p:nvSpPr>
        <p:spPr>
          <a:xfrm>
            <a:off x="6231960" y="1604520"/>
            <a:ext cx="5354280" cy="1896840"/>
          </a:xfrm>
          <a:prstGeom prst="rect">
            <a:avLst/>
          </a:prstGeom>
        </p:spPr>
        <p:txBody>
          <a:bodyPr lIns="0" tIns="0" rIns="0" bIns="0"/>
          <a:lstStyle/>
          <a:p>
            <a:endParaRPr/>
          </a:p>
        </p:txBody>
      </p:sp>
      <p:sp>
        <p:nvSpPr>
          <p:cNvPr id="128" name="PlaceHolder 4"/>
          <p:cNvSpPr>
            <a:spLocks noGrp="1"/>
          </p:cNvSpPr>
          <p:nvPr>
            <p:ph type="body"/>
          </p:nvPr>
        </p:nvSpPr>
        <p:spPr>
          <a:xfrm>
            <a:off x="6231960" y="3682080"/>
            <a:ext cx="5354280" cy="1896840"/>
          </a:xfrm>
          <a:prstGeom prst="rect">
            <a:avLst/>
          </a:prstGeom>
        </p:spPr>
        <p:txBody>
          <a:bodyPr lIns="0" tIns="0" rIns="0" bIns="0"/>
          <a:lstStyle/>
          <a:p>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29" name="PlaceHolder 1"/>
          <p:cNvSpPr>
            <a:spLocks noGrp="1"/>
          </p:cNvSpPr>
          <p:nvPr>
            <p:ph type="title"/>
          </p:nvPr>
        </p:nvSpPr>
        <p:spPr>
          <a:xfrm>
            <a:off x="609480" y="273600"/>
            <a:ext cx="10972440" cy="1144800"/>
          </a:xfrm>
          <a:prstGeom prst="rect">
            <a:avLst/>
          </a:prstGeom>
        </p:spPr>
        <p:txBody>
          <a:bodyPr lIns="0" tIns="0" rIns="0" bIns="0" anchor="ctr"/>
          <a:lstStyle/>
          <a:p>
            <a:endParaRPr/>
          </a:p>
        </p:txBody>
      </p:sp>
      <p:sp>
        <p:nvSpPr>
          <p:cNvPr id="130" name="PlaceHolder 2"/>
          <p:cNvSpPr>
            <a:spLocks noGrp="1"/>
          </p:cNvSpPr>
          <p:nvPr>
            <p:ph type="body"/>
          </p:nvPr>
        </p:nvSpPr>
        <p:spPr>
          <a:xfrm>
            <a:off x="609480" y="1604520"/>
            <a:ext cx="5354280" cy="1896840"/>
          </a:xfrm>
          <a:prstGeom prst="rect">
            <a:avLst/>
          </a:prstGeom>
        </p:spPr>
        <p:txBody>
          <a:bodyPr lIns="0" tIns="0" rIns="0" bIns="0"/>
          <a:lstStyle/>
          <a:p>
            <a:endParaRPr/>
          </a:p>
        </p:txBody>
      </p:sp>
      <p:sp>
        <p:nvSpPr>
          <p:cNvPr id="131" name="PlaceHolder 3"/>
          <p:cNvSpPr>
            <a:spLocks noGrp="1"/>
          </p:cNvSpPr>
          <p:nvPr>
            <p:ph type="body"/>
          </p:nvPr>
        </p:nvSpPr>
        <p:spPr>
          <a:xfrm>
            <a:off x="6231960" y="1604520"/>
            <a:ext cx="5354280" cy="1896840"/>
          </a:xfrm>
          <a:prstGeom prst="rect">
            <a:avLst/>
          </a:prstGeom>
        </p:spPr>
        <p:txBody>
          <a:bodyPr lIns="0" tIns="0" rIns="0" bIns="0"/>
          <a:lstStyle/>
          <a:p>
            <a:endParaRPr/>
          </a:p>
        </p:txBody>
      </p:sp>
      <p:sp>
        <p:nvSpPr>
          <p:cNvPr id="132" name="PlaceHolder 4"/>
          <p:cNvSpPr>
            <a:spLocks noGrp="1"/>
          </p:cNvSpPr>
          <p:nvPr>
            <p:ph type="body"/>
          </p:nvPr>
        </p:nvSpPr>
        <p:spPr>
          <a:xfrm>
            <a:off x="609480" y="3682080"/>
            <a:ext cx="10972440" cy="1896840"/>
          </a:xfrm>
          <a:prstGeom prst="rect">
            <a:avLst/>
          </a:prstGeom>
        </p:spPr>
        <p:txBody>
          <a:bodyPr lIns="0" tIns="0" rIns="0" bIns="0"/>
          <a:lstStyle/>
          <a:p>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133" name="PlaceHolder 1"/>
          <p:cNvSpPr>
            <a:spLocks noGrp="1"/>
          </p:cNvSpPr>
          <p:nvPr>
            <p:ph type="title"/>
          </p:nvPr>
        </p:nvSpPr>
        <p:spPr>
          <a:xfrm>
            <a:off x="609480" y="273600"/>
            <a:ext cx="10972440" cy="1144800"/>
          </a:xfrm>
          <a:prstGeom prst="rect">
            <a:avLst/>
          </a:prstGeom>
        </p:spPr>
        <p:txBody>
          <a:bodyPr lIns="0" tIns="0" rIns="0" bIns="0" anchor="ctr"/>
          <a:lstStyle/>
          <a:p>
            <a:endParaRPr/>
          </a:p>
        </p:txBody>
      </p:sp>
      <p:sp>
        <p:nvSpPr>
          <p:cNvPr id="134" name="PlaceHolder 2"/>
          <p:cNvSpPr>
            <a:spLocks noGrp="1"/>
          </p:cNvSpPr>
          <p:nvPr>
            <p:ph type="body"/>
          </p:nvPr>
        </p:nvSpPr>
        <p:spPr>
          <a:xfrm>
            <a:off x="609480" y="1604520"/>
            <a:ext cx="10972440" cy="1896840"/>
          </a:xfrm>
          <a:prstGeom prst="rect">
            <a:avLst/>
          </a:prstGeom>
        </p:spPr>
        <p:txBody>
          <a:bodyPr lIns="0" tIns="0" rIns="0" bIns="0"/>
          <a:lstStyle/>
          <a:p>
            <a:endParaRPr/>
          </a:p>
        </p:txBody>
      </p:sp>
      <p:sp>
        <p:nvSpPr>
          <p:cNvPr id="135" name="PlaceHolder 3"/>
          <p:cNvSpPr>
            <a:spLocks noGrp="1"/>
          </p:cNvSpPr>
          <p:nvPr>
            <p:ph type="body"/>
          </p:nvPr>
        </p:nvSpPr>
        <p:spPr>
          <a:xfrm>
            <a:off x="609480" y="3682080"/>
            <a:ext cx="10972440" cy="1896840"/>
          </a:xfrm>
          <a:prstGeom prst="rect">
            <a:avLst/>
          </a:prstGeom>
        </p:spPr>
        <p:txBody>
          <a:bodyPr lIns="0" tIns="0" rIns="0" bIns="0"/>
          <a:lstStyle/>
          <a:p>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136" name="PlaceHolder 1"/>
          <p:cNvSpPr>
            <a:spLocks noGrp="1"/>
          </p:cNvSpPr>
          <p:nvPr>
            <p:ph type="title"/>
          </p:nvPr>
        </p:nvSpPr>
        <p:spPr>
          <a:xfrm>
            <a:off x="609480" y="273600"/>
            <a:ext cx="10972440" cy="1144800"/>
          </a:xfrm>
          <a:prstGeom prst="rect">
            <a:avLst/>
          </a:prstGeom>
        </p:spPr>
        <p:txBody>
          <a:bodyPr lIns="0" tIns="0" rIns="0" bIns="0" anchor="ctr"/>
          <a:lstStyle/>
          <a:p>
            <a:endParaRPr/>
          </a:p>
        </p:txBody>
      </p:sp>
      <p:sp>
        <p:nvSpPr>
          <p:cNvPr id="137" name="PlaceHolder 2"/>
          <p:cNvSpPr>
            <a:spLocks noGrp="1"/>
          </p:cNvSpPr>
          <p:nvPr>
            <p:ph type="body"/>
          </p:nvPr>
        </p:nvSpPr>
        <p:spPr>
          <a:xfrm>
            <a:off x="609480" y="1604520"/>
            <a:ext cx="5354280" cy="1896840"/>
          </a:xfrm>
          <a:prstGeom prst="rect">
            <a:avLst/>
          </a:prstGeom>
        </p:spPr>
        <p:txBody>
          <a:bodyPr lIns="0" tIns="0" rIns="0" bIns="0"/>
          <a:lstStyle/>
          <a:p>
            <a:endParaRPr/>
          </a:p>
        </p:txBody>
      </p:sp>
      <p:sp>
        <p:nvSpPr>
          <p:cNvPr id="138" name="PlaceHolder 3"/>
          <p:cNvSpPr>
            <a:spLocks noGrp="1"/>
          </p:cNvSpPr>
          <p:nvPr>
            <p:ph type="body"/>
          </p:nvPr>
        </p:nvSpPr>
        <p:spPr>
          <a:xfrm>
            <a:off x="6231960" y="1604520"/>
            <a:ext cx="5354280" cy="1896840"/>
          </a:xfrm>
          <a:prstGeom prst="rect">
            <a:avLst/>
          </a:prstGeom>
        </p:spPr>
        <p:txBody>
          <a:bodyPr lIns="0" tIns="0" rIns="0" bIns="0"/>
          <a:lstStyle/>
          <a:p>
            <a:endParaRPr/>
          </a:p>
        </p:txBody>
      </p:sp>
      <p:sp>
        <p:nvSpPr>
          <p:cNvPr id="139" name="PlaceHolder 4"/>
          <p:cNvSpPr>
            <a:spLocks noGrp="1"/>
          </p:cNvSpPr>
          <p:nvPr>
            <p:ph type="body"/>
          </p:nvPr>
        </p:nvSpPr>
        <p:spPr>
          <a:xfrm>
            <a:off x="6231960" y="3682080"/>
            <a:ext cx="5354280" cy="1896840"/>
          </a:xfrm>
          <a:prstGeom prst="rect">
            <a:avLst/>
          </a:prstGeom>
        </p:spPr>
        <p:txBody>
          <a:bodyPr lIns="0" tIns="0" rIns="0" bIns="0"/>
          <a:lstStyle/>
          <a:p>
            <a:endParaRPr/>
          </a:p>
        </p:txBody>
      </p:sp>
      <p:sp>
        <p:nvSpPr>
          <p:cNvPr id="140" name="PlaceHolder 5"/>
          <p:cNvSpPr>
            <a:spLocks noGrp="1"/>
          </p:cNvSpPr>
          <p:nvPr>
            <p:ph type="body"/>
          </p:nvPr>
        </p:nvSpPr>
        <p:spPr>
          <a:xfrm>
            <a:off x="609480" y="3682080"/>
            <a:ext cx="5354280" cy="1896840"/>
          </a:xfrm>
          <a:prstGeom prst="rect">
            <a:avLst/>
          </a:prstGeom>
        </p:spPr>
        <p:txBody>
          <a:bodyPr lIns="0" tIns="0" rIns="0" bIns="0"/>
          <a:lstStyle/>
          <a:p>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141" name="PlaceHolder 1"/>
          <p:cNvSpPr>
            <a:spLocks noGrp="1"/>
          </p:cNvSpPr>
          <p:nvPr>
            <p:ph type="title"/>
          </p:nvPr>
        </p:nvSpPr>
        <p:spPr>
          <a:xfrm>
            <a:off x="609480" y="273600"/>
            <a:ext cx="10972440" cy="1144800"/>
          </a:xfrm>
          <a:prstGeom prst="rect">
            <a:avLst/>
          </a:prstGeom>
        </p:spPr>
        <p:txBody>
          <a:bodyPr lIns="0" tIns="0" rIns="0" bIns="0" anchor="ctr"/>
          <a:lstStyle/>
          <a:p>
            <a:endParaRPr/>
          </a:p>
        </p:txBody>
      </p:sp>
      <p:sp>
        <p:nvSpPr>
          <p:cNvPr id="142" name="PlaceHolder 2"/>
          <p:cNvSpPr>
            <a:spLocks noGrp="1"/>
          </p:cNvSpPr>
          <p:nvPr>
            <p:ph type="body"/>
          </p:nvPr>
        </p:nvSpPr>
        <p:spPr>
          <a:xfrm>
            <a:off x="609480" y="1604520"/>
            <a:ext cx="10972440" cy="3977280"/>
          </a:xfrm>
          <a:prstGeom prst="rect">
            <a:avLst/>
          </a:prstGeom>
        </p:spPr>
        <p:txBody>
          <a:bodyPr lIns="0" tIns="0" rIns="0" bIns="0"/>
          <a:lstStyle/>
          <a:p>
            <a:endParaRPr/>
          </a:p>
        </p:txBody>
      </p:sp>
      <p:sp>
        <p:nvSpPr>
          <p:cNvPr id="143" name="PlaceHolder 3"/>
          <p:cNvSpPr>
            <a:spLocks noGrp="1"/>
          </p:cNvSpPr>
          <p:nvPr>
            <p:ph type="body"/>
          </p:nvPr>
        </p:nvSpPr>
        <p:spPr>
          <a:xfrm>
            <a:off x="609480" y="1604520"/>
            <a:ext cx="10972440" cy="3977280"/>
          </a:xfrm>
          <a:prstGeom prst="rect">
            <a:avLst/>
          </a:prstGeom>
        </p:spPr>
        <p:txBody>
          <a:bodyPr lIns="0" tIns="0" rIns="0" bIns="0"/>
          <a:lstStyle/>
          <a:p>
            <a:endParaRPr/>
          </a:p>
        </p:txBody>
      </p:sp>
      <p:pic>
        <p:nvPicPr>
          <p:cNvPr id="144" name="Picture 143"/>
          <p:cNvPicPr/>
          <p:nvPr/>
        </p:nvPicPr>
        <p:blipFill>
          <a:blip r:embed="rId2"/>
          <a:stretch/>
        </p:blipFill>
        <p:spPr>
          <a:xfrm>
            <a:off x="3602880" y="1604520"/>
            <a:ext cx="4985280" cy="3977280"/>
          </a:xfrm>
          <a:prstGeom prst="rect">
            <a:avLst/>
          </a:prstGeom>
          <a:ln>
            <a:noFill/>
          </a:ln>
        </p:spPr>
      </p:pic>
      <p:pic>
        <p:nvPicPr>
          <p:cNvPr id="145" name="Picture 144"/>
          <p:cNvPicPr/>
          <p:nvPr/>
        </p:nvPicPr>
        <p:blipFill>
          <a:blip r:embed="rId2"/>
          <a:stretch/>
        </p:blipFill>
        <p:spPr>
          <a:xfrm>
            <a:off x="3602880" y="1604520"/>
            <a:ext cx="4985280" cy="3977280"/>
          </a:xfrm>
          <a:prstGeom prst="rect">
            <a:avLst/>
          </a:prstGeom>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p:spPr>
        <p:txBody>
          <a:bodyPr lIns="0" tIns="0" rIns="0" bIns="0" anchor="ct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09480" y="273600"/>
            <a:ext cx="10972440" cy="5307840"/>
          </a:xfrm>
          <a:prstGeom prst="rect">
            <a:avLst/>
          </a:prstGeom>
        </p:spPr>
        <p:txBody>
          <a:bodyPr lIns="0" tIns="0" rIns="0" bIns="0" anchor="ctr"/>
          <a:lstStyle/>
          <a:p>
            <a:pPr algn="ctr"/>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p:spPr>
        <p:txBody>
          <a:bodyPr lIns="0" tIns="0" rIns="0" bIns="0" anchor="ctr"/>
          <a:lstStyle/>
          <a:p>
            <a:endParaRPr/>
          </a:p>
        </p:txBody>
      </p:sp>
      <p:sp>
        <p:nvSpPr>
          <p:cNvPr id="12" name="PlaceHolder 2"/>
          <p:cNvSpPr>
            <a:spLocks noGrp="1"/>
          </p:cNvSpPr>
          <p:nvPr>
            <p:ph type="body"/>
          </p:nvPr>
        </p:nvSpPr>
        <p:spPr>
          <a:xfrm>
            <a:off x="609480" y="1604520"/>
            <a:ext cx="5354280" cy="1896840"/>
          </a:xfrm>
          <a:prstGeom prst="rect">
            <a:avLst/>
          </a:prstGeom>
        </p:spPr>
        <p:txBody>
          <a:bodyPr lIns="0" tIns="0" rIns="0" bIns="0"/>
          <a:lstStyle/>
          <a:p>
            <a:endParaRPr/>
          </a:p>
        </p:txBody>
      </p:sp>
      <p:sp>
        <p:nvSpPr>
          <p:cNvPr id="13" name="PlaceHolder 3"/>
          <p:cNvSpPr>
            <a:spLocks noGrp="1"/>
          </p:cNvSpPr>
          <p:nvPr>
            <p:ph type="body"/>
          </p:nvPr>
        </p:nvSpPr>
        <p:spPr>
          <a:xfrm>
            <a:off x="609480" y="3682080"/>
            <a:ext cx="5354280" cy="1896840"/>
          </a:xfrm>
          <a:prstGeom prst="rect">
            <a:avLst/>
          </a:prstGeom>
        </p:spPr>
        <p:txBody>
          <a:bodyPr lIns="0" tIns="0" rIns="0" bIns="0"/>
          <a:lstStyle/>
          <a:p>
            <a:endParaRPr/>
          </a:p>
        </p:txBody>
      </p:sp>
      <p:sp>
        <p:nvSpPr>
          <p:cNvPr id="14" name="PlaceHolder 4"/>
          <p:cNvSpPr>
            <a:spLocks noGrp="1"/>
          </p:cNvSpPr>
          <p:nvPr>
            <p:ph type="body"/>
          </p:nvPr>
        </p:nvSpPr>
        <p:spPr>
          <a:xfrm>
            <a:off x="6231960" y="1604520"/>
            <a:ext cx="5354280" cy="3977280"/>
          </a:xfrm>
          <a:prstGeom prst="rect">
            <a:avLst/>
          </a:prstGeom>
        </p:spPr>
        <p:txBody>
          <a:bodyPr lIns="0" tIns="0" rIns="0" bIns="0"/>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p:spPr>
        <p:txBody>
          <a:bodyPr lIns="0" tIns="0" rIns="0" bIns="0" anchor="ctr"/>
          <a:lstStyle/>
          <a:p>
            <a:endParaRPr/>
          </a:p>
        </p:txBody>
      </p:sp>
      <p:sp>
        <p:nvSpPr>
          <p:cNvPr id="16" name="PlaceHolder 2"/>
          <p:cNvSpPr>
            <a:spLocks noGrp="1"/>
          </p:cNvSpPr>
          <p:nvPr>
            <p:ph type="body"/>
          </p:nvPr>
        </p:nvSpPr>
        <p:spPr>
          <a:xfrm>
            <a:off x="609480" y="1604520"/>
            <a:ext cx="5354280" cy="3977280"/>
          </a:xfrm>
          <a:prstGeom prst="rect">
            <a:avLst/>
          </a:prstGeom>
        </p:spPr>
        <p:txBody>
          <a:bodyPr lIns="0" tIns="0" rIns="0" bIns="0"/>
          <a:lstStyle/>
          <a:p>
            <a:endParaRPr/>
          </a:p>
        </p:txBody>
      </p:sp>
      <p:sp>
        <p:nvSpPr>
          <p:cNvPr id="17" name="PlaceHolder 3"/>
          <p:cNvSpPr>
            <a:spLocks noGrp="1"/>
          </p:cNvSpPr>
          <p:nvPr>
            <p:ph type="body"/>
          </p:nvPr>
        </p:nvSpPr>
        <p:spPr>
          <a:xfrm>
            <a:off x="6231960" y="1604520"/>
            <a:ext cx="5354280" cy="1896840"/>
          </a:xfrm>
          <a:prstGeom prst="rect">
            <a:avLst/>
          </a:prstGeom>
        </p:spPr>
        <p:txBody>
          <a:bodyPr lIns="0" tIns="0" rIns="0" bIns="0"/>
          <a:lstStyle/>
          <a:p>
            <a:endParaRPr/>
          </a:p>
        </p:txBody>
      </p:sp>
      <p:sp>
        <p:nvSpPr>
          <p:cNvPr id="18" name="PlaceHolder 4"/>
          <p:cNvSpPr>
            <a:spLocks noGrp="1"/>
          </p:cNvSpPr>
          <p:nvPr>
            <p:ph type="body"/>
          </p:nvPr>
        </p:nvSpPr>
        <p:spPr>
          <a:xfrm>
            <a:off x="6231960" y="3682080"/>
            <a:ext cx="5354280" cy="1896840"/>
          </a:xfrm>
          <a:prstGeom prst="rect">
            <a:avLst/>
          </a:prstGeom>
        </p:spPr>
        <p:txBody>
          <a:bodyPr lIns="0" tIns="0" rIns="0" bIns="0"/>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p:spPr>
        <p:txBody>
          <a:bodyPr lIns="0" tIns="0" rIns="0" bIns="0" anchor="ctr"/>
          <a:lstStyle/>
          <a:p>
            <a:endParaRPr/>
          </a:p>
        </p:txBody>
      </p:sp>
      <p:sp>
        <p:nvSpPr>
          <p:cNvPr id="20" name="PlaceHolder 2"/>
          <p:cNvSpPr>
            <a:spLocks noGrp="1"/>
          </p:cNvSpPr>
          <p:nvPr>
            <p:ph type="body"/>
          </p:nvPr>
        </p:nvSpPr>
        <p:spPr>
          <a:xfrm>
            <a:off x="609480" y="1604520"/>
            <a:ext cx="5354280" cy="1896840"/>
          </a:xfrm>
          <a:prstGeom prst="rect">
            <a:avLst/>
          </a:prstGeom>
        </p:spPr>
        <p:txBody>
          <a:bodyPr lIns="0" tIns="0" rIns="0" bIns="0"/>
          <a:lstStyle/>
          <a:p>
            <a:endParaRPr/>
          </a:p>
        </p:txBody>
      </p:sp>
      <p:sp>
        <p:nvSpPr>
          <p:cNvPr id="21" name="PlaceHolder 3"/>
          <p:cNvSpPr>
            <a:spLocks noGrp="1"/>
          </p:cNvSpPr>
          <p:nvPr>
            <p:ph type="body"/>
          </p:nvPr>
        </p:nvSpPr>
        <p:spPr>
          <a:xfrm>
            <a:off x="6231960" y="1604520"/>
            <a:ext cx="5354280" cy="1896840"/>
          </a:xfrm>
          <a:prstGeom prst="rect">
            <a:avLst/>
          </a:prstGeom>
        </p:spPr>
        <p:txBody>
          <a:bodyPr lIns="0" tIns="0" rIns="0" bIns="0"/>
          <a:lstStyle/>
          <a:p>
            <a:endParaRPr/>
          </a:p>
        </p:txBody>
      </p:sp>
      <p:sp>
        <p:nvSpPr>
          <p:cNvPr id="22" name="PlaceHolder 4"/>
          <p:cNvSpPr>
            <a:spLocks noGrp="1"/>
          </p:cNvSpPr>
          <p:nvPr>
            <p:ph type="body"/>
          </p:nvPr>
        </p:nvSpPr>
        <p:spPr>
          <a:xfrm>
            <a:off x="609480" y="3682080"/>
            <a:ext cx="10972440" cy="1896840"/>
          </a:xfrm>
          <a:prstGeom prst="rect">
            <a:avLst/>
          </a:prstGeom>
        </p:spPr>
        <p:txBody>
          <a:bodyPr lIns="0" tIns="0" rIns="0" bIns="0"/>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3.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image" Target="../media/image4.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theme" Target="../theme/theme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14"/>
          <a:stretch>
            <a:fillRect/>
          </a:stretch>
        </a:blip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r>
              <a:rPr lang="en-US">
                <a:latin typeface="Arial"/>
              </a:rPr>
              <a:t>Click to edit the title text format</a:t>
            </a:r>
            <a:endParaRPr/>
          </a:p>
        </p:txBody>
      </p:sp>
      <p:sp>
        <p:nvSpPr>
          <p:cNvPr id="3" name="PlaceHolder 2"/>
          <p:cNvSpPr>
            <a:spLocks noGrp="1"/>
          </p:cNvSpPr>
          <p:nvPr>
            <p:ph type="body"/>
          </p:nvPr>
        </p:nvSpPr>
        <p:spPr>
          <a:xfrm>
            <a:off x="609480" y="1604520"/>
            <a:ext cx="10972440" cy="3977280"/>
          </a:xfrm>
          <a:prstGeom prst="rect">
            <a:avLst/>
          </a:prstGeom>
        </p:spPr>
        <p:txBody>
          <a:bodyPr lIns="0" tIns="0" rIns="0" bIns="0"/>
          <a:lstStyle/>
          <a:p>
            <a:pPr>
              <a:buSzPct val="45000"/>
              <a:buFont typeface="StarSymbol"/>
              <a:buChar char=""/>
            </a:pPr>
            <a:r>
              <a:rPr lang="en-US">
                <a:latin typeface="Arial"/>
              </a:rPr>
              <a:t>Click to edit the outline text format</a:t>
            </a:r>
            <a:endParaRPr/>
          </a:p>
          <a:p>
            <a:pPr lvl="1">
              <a:buSzPct val="75000"/>
              <a:buFont typeface="StarSymbol"/>
              <a:buChar char=""/>
            </a:pPr>
            <a:r>
              <a:rPr lang="en-US">
                <a:latin typeface="Arial"/>
              </a:rPr>
              <a:t>Second Outline Level</a:t>
            </a:r>
            <a:endParaRPr/>
          </a:p>
          <a:p>
            <a:pPr lvl="2">
              <a:buSzPct val="45000"/>
              <a:buFont typeface="StarSymbol"/>
              <a:buChar char=""/>
            </a:pPr>
            <a:r>
              <a:rPr lang="en-US">
                <a:latin typeface="Arial"/>
              </a:rPr>
              <a:t>Third Outline Level</a:t>
            </a:r>
            <a:endParaRPr/>
          </a:p>
          <a:p>
            <a:pPr lvl="3">
              <a:buSzPct val="75000"/>
              <a:buFont typeface="StarSymbol"/>
              <a:buChar char=""/>
            </a:pPr>
            <a:r>
              <a:rPr lang="en-US">
                <a:latin typeface="Arial"/>
              </a:rPr>
              <a:t>Fourth Outline Level</a:t>
            </a:r>
            <a:endParaRPr/>
          </a:p>
          <a:p>
            <a:pPr lvl="4">
              <a:buSzPct val="45000"/>
              <a:buFont typeface="StarSymbol"/>
              <a:buChar char=""/>
            </a:pPr>
            <a:r>
              <a:rPr lang="en-US" sz="2000">
                <a:latin typeface="Arial"/>
              </a:rPr>
              <a:t>Fifth Outline Level</a:t>
            </a:r>
            <a:endParaRPr/>
          </a:p>
          <a:p>
            <a:pPr lvl="5">
              <a:buSzPct val="45000"/>
              <a:buFont typeface="StarSymbol"/>
              <a:buChar char=""/>
            </a:pPr>
            <a:r>
              <a:rPr lang="en-US" sz="2000">
                <a:latin typeface="Arial"/>
              </a:rPr>
              <a:t>Sixth Outline Level</a:t>
            </a:r>
            <a:endParaRPr/>
          </a:p>
          <a:p>
            <a:pPr lvl="6">
              <a:buSzPct val="45000"/>
              <a:buFont typeface="StarSymbol"/>
              <a:buChar char=""/>
            </a:pPr>
            <a:r>
              <a:rPr lang="en-US" sz="2000">
                <a:latin typeface="Arial"/>
              </a:rPr>
              <a:t>Seventh Outline Level</a:t>
            </a:r>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p:bodyStyle/>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a:blip r:embed="rId14"/>
          <a:stretch>
            <a:fillRect/>
          </a:stretch>
        </a:blipFill>
        <a:effectLst/>
      </p:bgPr>
    </p:bg>
    <p:spTree>
      <p:nvGrpSpPr>
        <p:cNvPr id="1" name=""/>
        <p:cNvGrpSpPr/>
        <p:nvPr/>
      </p:nvGrpSpPr>
      <p:grpSpPr>
        <a:xfrm>
          <a:off x="0" y="0"/>
          <a:ext cx="0" cy="0"/>
          <a:chOff x="0" y="0"/>
          <a:chExt cx="0" cy="0"/>
        </a:xfrm>
      </p:grpSpPr>
      <p:sp>
        <p:nvSpPr>
          <p:cNvPr id="36" name="PlaceHolder 1"/>
          <p:cNvSpPr>
            <a:spLocks noGrp="1"/>
          </p:cNvSpPr>
          <p:nvPr>
            <p:ph type="title"/>
          </p:nvPr>
        </p:nvSpPr>
        <p:spPr>
          <a:xfrm>
            <a:off x="609480" y="273600"/>
            <a:ext cx="10972080" cy="1144440"/>
          </a:xfrm>
          <a:prstGeom prst="rect">
            <a:avLst/>
          </a:prstGeom>
        </p:spPr>
        <p:txBody>
          <a:bodyPr lIns="0" tIns="0" rIns="0" bIns="0" anchor="ctr"/>
          <a:lstStyle/>
          <a:p>
            <a:endParaRPr/>
          </a:p>
        </p:txBody>
      </p:sp>
      <p:sp>
        <p:nvSpPr>
          <p:cNvPr id="37" name="PlaceHolder 2"/>
          <p:cNvSpPr>
            <a:spLocks noGrp="1"/>
          </p:cNvSpPr>
          <p:nvPr>
            <p:ph type="body"/>
          </p:nvPr>
        </p:nvSpPr>
        <p:spPr>
          <a:xfrm>
            <a:off x="609480" y="1604520"/>
            <a:ext cx="5353920" cy="3976920"/>
          </a:xfrm>
          <a:prstGeom prst="rect">
            <a:avLst/>
          </a:prstGeom>
        </p:spPr>
        <p:txBody>
          <a:bodyPr lIns="0" tIns="0" rIns="0" bIns="0"/>
          <a:lstStyle/>
          <a:p>
            <a:pPr>
              <a:buSzPct val="45000"/>
              <a:buFont typeface="StarSymbol"/>
              <a:buChar char=""/>
            </a:pPr>
            <a:r>
              <a:rPr lang="en-US">
                <a:latin typeface="Arial"/>
              </a:rPr>
              <a:t>Click to edit the outline text format</a:t>
            </a:r>
            <a:endParaRPr/>
          </a:p>
          <a:p>
            <a:pPr lvl="1">
              <a:buSzPct val="75000"/>
              <a:buFont typeface="StarSymbol"/>
              <a:buChar char=""/>
            </a:pPr>
            <a:r>
              <a:rPr lang="en-US">
                <a:latin typeface="Arial"/>
              </a:rPr>
              <a:t>Second Outline Level</a:t>
            </a:r>
            <a:endParaRPr/>
          </a:p>
          <a:p>
            <a:pPr lvl="2">
              <a:buSzPct val="45000"/>
              <a:buFont typeface="StarSymbol"/>
              <a:buChar char=""/>
            </a:pPr>
            <a:r>
              <a:rPr lang="en-US">
                <a:latin typeface="Arial"/>
              </a:rPr>
              <a:t>Third Outline Level</a:t>
            </a:r>
            <a:endParaRPr/>
          </a:p>
          <a:p>
            <a:pPr lvl="3">
              <a:buSzPct val="75000"/>
              <a:buFont typeface="StarSymbol"/>
              <a:buChar char=""/>
            </a:pPr>
            <a:r>
              <a:rPr lang="en-US">
                <a:latin typeface="Arial"/>
              </a:rPr>
              <a:t>Fourth Outline Level</a:t>
            </a:r>
            <a:endParaRPr/>
          </a:p>
          <a:p>
            <a:pPr lvl="4">
              <a:buSzPct val="45000"/>
              <a:buFont typeface="StarSymbol"/>
              <a:buChar char=""/>
            </a:pPr>
            <a:r>
              <a:rPr lang="en-US">
                <a:latin typeface="Arial"/>
              </a:rPr>
              <a:t>Fifth Outline Level</a:t>
            </a:r>
            <a:endParaRPr/>
          </a:p>
          <a:p>
            <a:pPr lvl="5">
              <a:buSzPct val="45000"/>
              <a:buFont typeface="StarSymbol"/>
              <a:buChar char=""/>
            </a:pPr>
            <a:r>
              <a:rPr lang="en-US">
                <a:latin typeface="Arial"/>
              </a:rPr>
              <a:t>Sixth Outline Level</a:t>
            </a:r>
            <a:endParaRPr/>
          </a:p>
          <a:p>
            <a:pPr lvl="6">
              <a:buSzPct val="45000"/>
              <a:buFont typeface="StarSymbol"/>
              <a:buChar char=""/>
            </a:pPr>
            <a:r>
              <a:rPr lang="en-US">
                <a:latin typeface="Arial"/>
              </a:rPr>
              <a:t>Seventh Outline Level</a:t>
            </a:r>
            <a:endParaRPr/>
          </a:p>
        </p:txBody>
      </p:sp>
      <p:sp>
        <p:nvSpPr>
          <p:cNvPr id="38" name="PlaceHolder 3"/>
          <p:cNvSpPr>
            <a:spLocks noGrp="1"/>
          </p:cNvSpPr>
          <p:nvPr>
            <p:ph type="body"/>
          </p:nvPr>
        </p:nvSpPr>
        <p:spPr>
          <a:xfrm>
            <a:off x="6231960" y="1604520"/>
            <a:ext cx="5353920" cy="3976920"/>
          </a:xfrm>
          <a:prstGeom prst="rect">
            <a:avLst/>
          </a:prstGeom>
        </p:spPr>
        <p:txBody>
          <a:bodyPr lIns="0" tIns="0" rIns="0" bIns="0"/>
          <a:lstStyle/>
          <a:p>
            <a:pPr>
              <a:buSzPct val="45000"/>
              <a:buFont typeface="StarSymbol"/>
              <a:buChar char=""/>
            </a:pPr>
            <a:r>
              <a:rPr lang="en-US">
                <a:latin typeface="Arial"/>
              </a:rPr>
              <a:t>Click to edit the outline text format</a:t>
            </a:r>
            <a:endParaRPr/>
          </a:p>
          <a:p>
            <a:pPr lvl="1">
              <a:buSzPct val="75000"/>
              <a:buFont typeface="StarSymbol"/>
              <a:buChar char=""/>
            </a:pPr>
            <a:r>
              <a:rPr lang="en-US">
                <a:latin typeface="Arial"/>
              </a:rPr>
              <a:t>Second Outline Level</a:t>
            </a:r>
            <a:endParaRPr/>
          </a:p>
          <a:p>
            <a:pPr lvl="2">
              <a:buSzPct val="45000"/>
              <a:buFont typeface="StarSymbol"/>
              <a:buChar char=""/>
            </a:pPr>
            <a:r>
              <a:rPr lang="en-US">
                <a:latin typeface="Arial"/>
              </a:rPr>
              <a:t>Third Outline Level</a:t>
            </a:r>
            <a:endParaRPr/>
          </a:p>
          <a:p>
            <a:pPr lvl="3">
              <a:buSzPct val="75000"/>
              <a:buFont typeface="StarSymbol"/>
              <a:buChar char=""/>
            </a:pPr>
            <a:r>
              <a:rPr lang="en-US">
                <a:latin typeface="Arial"/>
              </a:rPr>
              <a:t>Fourth Outline Level</a:t>
            </a:r>
            <a:endParaRPr/>
          </a:p>
          <a:p>
            <a:pPr lvl="4">
              <a:buSzPct val="45000"/>
              <a:buFont typeface="StarSymbol"/>
              <a:buChar char=""/>
            </a:pPr>
            <a:r>
              <a:rPr lang="en-US">
                <a:latin typeface="Arial"/>
              </a:rPr>
              <a:t>Fifth Outline Level</a:t>
            </a:r>
            <a:endParaRPr/>
          </a:p>
          <a:p>
            <a:pPr lvl="5">
              <a:buSzPct val="45000"/>
              <a:buFont typeface="StarSymbol"/>
              <a:buChar char=""/>
            </a:pPr>
            <a:r>
              <a:rPr lang="en-US">
                <a:latin typeface="Arial"/>
              </a:rPr>
              <a:t>Sixth Outline Level</a:t>
            </a:r>
            <a:endParaRPr/>
          </a:p>
          <a:p>
            <a:pPr lvl="6">
              <a:buSzPct val="45000"/>
              <a:buFont typeface="StarSymbol"/>
              <a:buChar char=""/>
            </a:pPr>
            <a:r>
              <a:rPr lang="en-US">
                <a:latin typeface="Arial"/>
              </a:rPr>
              <a:t>Seventh Outline Level</a:t>
            </a:r>
            <a:endParaRPr/>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xStyles>
    <p:titleStyle/>
    <p:bodyStyle/>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a:blip r:embed="rId14"/>
          <a:stretch>
            <a:fillRect/>
          </a:stretch>
        </a:blipFill>
        <a:effectLst/>
      </p:bgPr>
    </p:bg>
    <p:spTree>
      <p:nvGrpSpPr>
        <p:cNvPr id="1" name=""/>
        <p:cNvGrpSpPr/>
        <p:nvPr/>
      </p:nvGrpSpPr>
      <p:grpSpPr>
        <a:xfrm>
          <a:off x="0" y="0"/>
          <a:ext cx="0" cy="0"/>
          <a:chOff x="0" y="0"/>
          <a:chExt cx="0" cy="0"/>
        </a:xfrm>
      </p:grpSpPr>
      <p:sp>
        <p:nvSpPr>
          <p:cNvPr id="73" name="PlaceHolder 1"/>
          <p:cNvSpPr>
            <a:spLocks noGrp="1"/>
          </p:cNvSpPr>
          <p:nvPr>
            <p:ph type="title"/>
          </p:nvPr>
        </p:nvSpPr>
        <p:spPr>
          <a:xfrm>
            <a:off x="609480" y="273600"/>
            <a:ext cx="10972080" cy="1144440"/>
          </a:xfrm>
          <a:prstGeom prst="rect">
            <a:avLst/>
          </a:prstGeom>
        </p:spPr>
        <p:txBody>
          <a:bodyPr lIns="0" tIns="0" rIns="0" bIns="0" anchor="ctr"/>
          <a:lstStyle/>
          <a:p>
            <a:endParaRPr/>
          </a:p>
        </p:txBody>
      </p:sp>
      <p:sp>
        <p:nvSpPr>
          <p:cNvPr id="74" name="PlaceHolder 2"/>
          <p:cNvSpPr>
            <a:spLocks noGrp="1"/>
          </p:cNvSpPr>
          <p:nvPr>
            <p:ph type="body"/>
          </p:nvPr>
        </p:nvSpPr>
        <p:spPr>
          <a:xfrm>
            <a:off x="609480" y="1604520"/>
            <a:ext cx="5353920" cy="3976920"/>
          </a:xfrm>
          <a:prstGeom prst="rect">
            <a:avLst/>
          </a:prstGeom>
        </p:spPr>
        <p:txBody>
          <a:bodyPr lIns="0" tIns="0" rIns="0" bIns="0"/>
          <a:lstStyle/>
          <a:p>
            <a:pPr>
              <a:buSzPct val="45000"/>
              <a:buFont typeface="StarSymbol"/>
              <a:buChar char=""/>
            </a:pPr>
            <a:r>
              <a:rPr lang="en-US">
                <a:latin typeface="Arial"/>
              </a:rPr>
              <a:t>Click to edit the outline text format</a:t>
            </a:r>
            <a:endParaRPr/>
          </a:p>
          <a:p>
            <a:pPr lvl="1">
              <a:buSzPct val="75000"/>
              <a:buFont typeface="StarSymbol"/>
              <a:buChar char=""/>
            </a:pPr>
            <a:r>
              <a:rPr lang="en-US">
                <a:latin typeface="Arial"/>
              </a:rPr>
              <a:t>Second Outline Level</a:t>
            </a:r>
            <a:endParaRPr/>
          </a:p>
          <a:p>
            <a:pPr lvl="2">
              <a:buSzPct val="45000"/>
              <a:buFont typeface="StarSymbol"/>
              <a:buChar char=""/>
            </a:pPr>
            <a:r>
              <a:rPr lang="en-US">
                <a:latin typeface="Arial"/>
              </a:rPr>
              <a:t>Third Outline Level</a:t>
            </a:r>
            <a:endParaRPr/>
          </a:p>
          <a:p>
            <a:pPr lvl="3">
              <a:buSzPct val="75000"/>
              <a:buFont typeface="StarSymbol"/>
              <a:buChar char=""/>
            </a:pPr>
            <a:r>
              <a:rPr lang="en-US">
                <a:latin typeface="Arial"/>
              </a:rPr>
              <a:t>Fourth Outline Level</a:t>
            </a:r>
            <a:endParaRPr/>
          </a:p>
          <a:p>
            <a:pPr lvl="4">
              <a:buSzPct val="45000"/>
              <a:buFont typeface="StarSymbol"/>
              <a:buChar char=""/>
            </a:pPr>
            <a:r>
              <a:rPr lang="en-US">
                <a:latin typeface="Arial"/>
              </a:rPr>
              <a:t>Fifth Outline Level</a:t>
            </a:r>
            <a:endParaRPr/>
          </a:p>
          <a:p>
            <a:pPr lvl="5">
              <a:buSzPct val="45000"/>
              <a:buFont typeface="StarSymbol"/>
              <a:buChar char=""/>
            </a:pPr>
            <a:r>
              <a:rPr lang="en-US">
                <a:latin typeface="Arial"/>
              </a:rPr>
              <a:t>Sixth Outline Level</a:t>
            </a:r>
            <a:endParaRPr/>
          </a:p>
          <a:p>
            <a:pPr lvl="6">
              <a:buSzPct val="45000"/>
              <a:buFont typeface="StarSymbol"/>
              <a:buChar char=""/>
            </a:pPr>
            <a:r>
              <a:rPr lang="en-US">
                <a:latin typeface="Arial"/>
              </a:rPr>
              <a:t>Seventh Outline Level</a:t>
            </a:r>
            <a:endParaRPr/>
          </a:p>
        </p:txBody>
      </p:sp>
      <p:sp>
        <p:nvSpPr>
          <p:cNvPr id="75" name="PlaceHolder 3"/>
          <p:cNvSpPr>
            <a:spLocks noGrp="1"/>
          </p:cNvSpPr>
          <p:nvPr>
            <p:ph type="body"/>
          </p:nvPr>
        </p:nvSpPr>
        <p:spPr>
          <a:xfrm>
            <a:off x="6231960" y="1604520"/>
            <a:ext cx="5353920" cy="3976920"/>
          </a:xfrm>
          <a:prstGeom prst="rect">
            <a:avLst/>
          </a:prstGeom>
        </p:spPr>
        <p:txBody>
          <a:bodyPr lIns="0" tIns="0" rIns="0" bIns="0"/>
          <a:lstStyle/>
          <a:p>
            <a:pPr>
              <a:buSzPct val="45000"/>
              <a:buFont typeface="StarSymbol"/>
              <a:buChar char=""/>
            </a:pPr>
            <a:r>
              <a:rPr lang="en-US">
                <a:latin typeface="Arial"/>
              </a:rPr>
              <a:t>Click to edit the outline text format</a:t>
            </a:r>
            <a:endParaRPr/>
          </a:p>
          <a:p>
            <a:pPr lvl="1">
              <a:buSzPct val="75000"/>
              <a:buFont typeface="StarSymbol"/>
              <a:buChar char=""/>
            </a:pPr>
            <a:r>
              <a:rPr lang="en-US">
                <a:latin typeface="Arial"/>
              </a:rPr>
              <a:t>Second Outline Level</a:t>
            </a:r>
            <a:endParaRPr/>
          </a:p>
          <a:p>
            <a:pPr lvl="2">
              <a:buSzPct val="45000"/>
              <a:buFont typeface="StarSymbol"/>
              <a:buChar char=""/>
            </a:pPr>
            <a:r>
              <a:rPr lang="en-US">
                <a:latin typeface="Arial"/>
              </a:rPr>
              <a:t>Third Outline Level</a:t>
            </a:r>
            <a:endParaRPr/>
          </a:p>
          <a:p>
            <a:pPr lvl="3">
              <a:buSzPct val="75000"/>
              <a:buFont typeface="StarSymbol"/>
              <a:buChar char=""/>
            </a:pPr>
            <a:r>
              <a:rPr lang="en-US">
                <a:latin typeface="Arial"/>
              </a:rPr>
              <a:t>Fourth Outline Level</a:t>
            </a:r>
            <a:endParaRPr/>
          </a:p>
          <a:p>
            <a:pPr lvl="4">
              <a:buSzPct val="45000"/>
              <a:buFont typeface="StarSymbol"/>
              <a:buChar char=""/>
            </a:pPr>
            <a:r>
              <a:rPr lang="en-US">
                <a:latin typeface="Arial"/>
              </a:rPr>
              <a:t>Fifth Outline Level</a:t>
            </a:r>
            <a:endParaRPr/>
          </a:p>
          <a:p>
            <a:pPr lvl="5">
              <a:buSzPct val="45000"/>
              <a:buFont typeface="StarSymbol"/>
              <a:buChar char=""/>
            </a:pPr>
            <a:r>
              <a:rPr lang="en-US">
                <a:latin typeface="Arial"/>
              </a:rPr>
              <a:t>Sixth Outline Level</a:t>
            </a:r>
            <a:endParaRPr/>
          </a:p>
          <a:p>
            <a:pPr lvl="6">
              <a:buSzPct val="45000"/>
              <a:buFont typeface="StarSymbol"/>
              <a:buChar char=""/>
            </a:pPr>
            <a:r>
              <a:rPr lang="en-US">
                <a:latin typeface="Arial"/>
              </a:rPr>
              <a:t>Seventh Outline Level</a:t>
            </a:r>
            <a:endParaRPr/>
          </a:p>
        </p:txBody>
      </p:sp>
    </p:spTree>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Lst>
  <p:txStyles>
    <p:titleStyle/>
    <p:bodyStyle/>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a:blip r:embed="rId14"/>
          <a:stretch>
            <a:fillRect/>
          </a:stretch>
        </a:blipFill>
        <a:effectLst/>
      </p:bgPr>
    </p:bg>
    <p:spTree>
      <p:nvGrpSpPr>
        <p:cNvPr id="1" name=""/>
        <p:cNvGrpSpPr/>
        <p:nvPr/>
      </p:nvGrpSpPr>
      <p:grpSpPr>
        <a:xfrm>
          <a:off x="0" y="0"/>
          <a:ext cx="0" cy="0"/>
          <a:chOff x="0" y="0"/>
          <a:chExt cx="0" cy="0"/>
        </a:xfrm>
      </p:grpSpPr>
      <p:sp>
        <p:nvSpPr>
          <p:cNvPr id="110" name="PlaceHolder 1"/>
          <p:cNvSpPr>
            <a:spLocks noGrp="1"/>
          </p:cNvSpPr>
          <p:nvPr>
            <p:ph type="title"/>
          </p:nvPr>
        </p:nvSpPr>
        <p:spPr>
          <a:xfrm>
            <a:off x="609480" y="273600"/>
            <a:ext cx="10972440" cy="1144800"/>
          </a:xfrm>
          <a:prstGeom prst="rect">
            <a:avLst/>
          </a:prstGeom>
        </p:spPr>
        <p:txBody>
          <a:bodyPr lIns="0" tIns="0" rIns="0" bIns="0" anchor="ctr"/>
          <a:lstStyle/>
          <a:p>
            <a:r>
              <a:rPr lang="en-US">
                <a:latin typeface="Arial"/>
              </a:rPr>
              <a:t>Click to edit the title text format</a:t>
            </a:r>
            <a:endParaRPr/>
          </a:p>
        </p:txBody>
      </p:sp>
      <p:sp>
        <p:nvSpPr>
          <p:cNvPr id="111" name="PlaceHolder 2"/>
          <p:cNvSpPr>
            <a:spLocks noGrp="1"/>
          </p:cNvSpPr>
          <p:nvPr>
            <p:ph type="body"/>
          </p:nvPr>
        </p:nvSpPr>
        <p:spPr>
          <a:xfrm>
            <a:off x="609480" y="1604520"/>
            <a:ext cx="10972440" cy="3977280"/>
          </a:xfrm>
          <a:prstGeom prst="rect">
            <a:avLst/>
          </a:prstGeom>
        </p:spPr>
        <p:txBody>
          <a:bodyPr lIns="0" tIns="0" rIns="0" bIns="0"/>
          <a:lstStyle/>
          <a:p>
            <a:pPr>
              <a:buSzPct val="45000"/>
              <a:buFont typeface="StarSymbol"/>
              <a:buChar char=""/>
            </a:pPr>
            <a:r>
              <a:rPr lang="en-US">
                <a:latin typeface="Arial"/>
              </a:rPr>
              <a:t>Click to edit the outline text format</a:t>
            </a:r>
            <a:endParaRPr/>
          </a:p>
          <a:p>
            <a:pPr lvl="1">
              <a:buSzPct val="75000"/>
              <a:buFont typeface="StarSymbol"/>
              <a:buChar char=""/>
            </a:pPr>
            <a:r>
              <a:rPr lang="en-US">
                <a:latin typeface="Arial"/>
              </a:rPr>
              <a:t>Second Outline Level</a:t>
            </a:r>
            <a:endParaRPr/>
          </a:p>
          <a:p>
            <a:pPr lvl="2">
              <a:buSzPct val="45000"/>
              <a:buFont typeface="StarSymbol"/>
              <a:buChar char=""/>
            </a:pPr>
            <a:r>
              <a:rPr lang="en-US">
                <a:latin typeface="Arial"/>
              </a:rPr>
              <a:t>Third Outline Level</a:t>
            </a:r>
            <a:endParaRPr/>
          </a:p>
          <a:p>
            <a:pPr lvl="3">
              <a:buSzPct val="75000"/>
              <a:buFont typeface="StarSymbol"/>
              <a:buChar char=""/>
            </a:pPr>
            <a:r>
              <a:rPr lang="en-US">
                <a:latin typeface="Arial"/>
              </a:rPr>
              <a:t>Fourth Outline Level</a:t>
            </a:r>
            <a:endParaRPr/>
          </a:p>
          <a:p>
            <a:pPr lvl="4">
              <a:buSzPct val="45000"/>
              <a:buFont typeface="StarSymbol"/>
              <a:buChar char=""/>
            </a:pPr>
            <a:r>
              <a:rPr lang="en-US" sz="2000">
                <a:latin typeface="Arial"/>
              </a:rPr>
              <a:t>Fifth Outline Level</a:t>
            </a:r>
            <a:endParaRPr/>
          </a:p>
          <a:p>
            <a:pPr lvl="5">
              <a:buSzPct val="45000"/>
              <a:buFont typeface="StarSymbol"/>
              <a:buChar char=""/>
            </a:pPr>
            <a:r>
              <a:rPr lang="en-US" sz="2000">
                <a:latin typeface="Arial"/>
              </a:rPr>
              <a:t>Sixth Outline Level</a:t>
            </a:r>
            <a:endParaRPr/>
          </a:p>
          <a:p>
            <a:pPr lvl="6">
              <a:buSzPct val="45000"/>
              <a:buFont typeface="StarSymbol"/>
              <a:buChar char=""/>
            </a:pPr>
            <a:r>
              <a:rPr lang="en-US" sz="2000">
                <a:latin typeface="Arial"/>
              </a:rPr>
              <a:t>Seventh Outline Level</a:t>
            </a:r>
            <a:endParaRPr/>
          </a:p>
        </p:txBody>
      </p:sp>
    </p:spTree>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Lst>
  <p:txStyles>
    <p:titleStyle/>
    <p:bodyStyle/>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16.xml"/><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16.xml"/><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16.xml"/><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16.xml"/><Relationship Id="rId6" Type="http://schemas.openxmlformats.org/officeDocument/2006/relationships/image" Target="../media/image13.png"/><Relationship Id="rId5" Type="http://schemas.openxmlformats.org/officeDocument/2006/relationships/image" Target="../media/image12.jpeg"/><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7.png"/><Relationship Id="rId5" Type="http://schemas.openxmlformats.org/officeDocument/2006/relationships/image" Target="../media/image4.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0.xml"/><Relationship Id="rId1" Type="http://schemas.openxmlformats.org/officeDocument/2006/relationships/slideLayout" Target="../slideLayouts/slideLayout28.xml"/></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1.xml"/><Relationship Id="rId1" Type="http://schemas.openxmlformats.org/officeDocument/2006/relationships/slideLayout" Target="../slideLayouts/slideLayout28.xml"/><Relationship Id="rId4" Type="http://schemas.openxmlformats.org/officeDocument/2006/relationships/image" Target="../media/image15.png"/></Relationships>
</file>

<file path=ppt/slides/_rels/slide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2.xml"/><Relationship Id="rId1" Type="http://schemas.openxmlformats.org/officeDocument/2006/relationships/slideLayout" Target="../slideLayouts/slideLayout28.xml"/><Relationship Id="rId5" Type="http://schemas.openxmlformats.org/officeDocument/2006/relationships/image" Target="../media/image16.png"/><Relationship Id="rId4" Type="http://schemas.openxmlformats.org/officeDocument/2006/relationships/image" Target="../media/image15.png"/></Relationships>
</file>

<file path=ppt/slides/_rels/slide2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3.xml"/><Relationship Id="rId1" Type="http://schemas.openxmlformats.org/officeDocument/2006/relationships/slideLayout" Target="../slideLayouts/slideLayout28.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4.xml"/><Relationship Id="rId1" Type="http://schemas.openxmlformats.org/officeDocument/2006/relationships/slideLayout" Target="../slideLayouts/slideLayout16.xml"/><Relationship Id="rId5" Type="http://schemas.openxmlformats.org/officeDocument/2006/relationships/image" Target="../media/image19.png"/><Relationship Id="rId4" Type="http://schemas.openxmlformats.org/officeDocument/2006/relationships/image" Target="../media/image18.png"/></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5.xml"/><Relationship Id="rId1" Type="http://schemas.openxmlformats.org/officeDocument/2006/relationships/slideLayout" Target="../slideLayouts/slideLayout16.xml"/><Relationship Id="rId5" Type="http://schemas.openxmlformats.org/officeDocument/2006/relationships/image" Target="../media/image19.png"/><Relationship Id="rId4" Type="http://schemas.openxmlformats.org/officeDocument/2006/relationships/image" Target="../media/image18.png"/></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6.xml"/><Relationship Id="rId1" Type="http://schemas.openxmlformats.org/officeDocument/2006/relationships/slideLayout" Target="../slideLayouts/slideLayout16.xml"/><Relationship Id="rId5" Type="http://schemas.openxmlformats.org/officeDocument/2006/relationships/image" Target="../media/image19.png"/><Relationship Id="rId4" Type="http://schemas.openxmlformats.org/officeDocument/2006/relationships/image" Target="../media/image18.png"/></Relationships>
</file>

<file path=ppt/slides/_rels/slide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7.xml"/><Relationship Id="rId1" Type="http://schemas.openxmlformats.org/officeDocument/2006/relationships/slideLayout" Target="../slideLayouts/slideLayout37.xml"/><Relationship Id="rId4" Type="http://schemas.openxmlformats.org/officeDocument/2006/relationships/image" Target="../media/image20.png"/></Relationships>
</file>

<file path=ppt/slides/_rels/slide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8.xml"/><Relationship Id="rId1" Type="http://schemas.openxmlformats.org/officeDocument/2006/relationships/slideLayout" Target="../slideLayouts/slideLayout16.xml"/><Relationship Id="rId5" Type="http://schemas.openxmlformats.org/officeDocument/2006/relationships/image" Target="../media/image16.png"/><Relationship Id="rId4" Type="http://schemas.openxmlformats.org/officeDocument/2006/relationships/image" Target="../media/image15.png"/></Relationships>
</file>

<file path=ppt/slides/_rels/slide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9.xml"/><Relationship Id="rId1" Type="http://schemas.openxmlformats.org/officeDocument/2006/relationships/slideLayout" Target="../slideLayouts/slideLayout16.xml"/><Relationship Id="rId5" Type="http://schemas.openxmlformats.org/officeDocument/2006/relationships/image" Target="../media/image16.png"/><Relationship Id="rId4" Type="http://schemas.openxmlformats.org/officeDocument/2006/relationships/image" Target="../media/image15.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7.png"/><Relationship Id="rId5" Type="http://schemas.openxmlformats.org/officeDocument/2006/relationships/image" Target="../media/image4.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0.xml"/><Relationship Id="rId1" Type="http://schemas.openxmlformats.org/officeDocument/2006/relationships/slideLayout" Target="../slideLayouts/slideLayout37.xml"/></Relationships>
</file>

<file path=ppt/slides/_rels/slide3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1.xml"/><Relationship Id="rId1" Type="http://schemas.openxmlformats.org/officeDocument/2006/relationships/slideLayout" Target="../slideLayouts/slideLayout37.xml"/></Relationships>
</file>

<file path=ppt/slides/_rels/slide3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2.xml"/><Relationship Id="rId1" Type="http://schemas.openxmlformats.org/officeDocument/2006/relationships/slideLayout" Target="../slideLayouts/slideLayout37.xml"/></Relationships>
</file>

<file path=ppt/slides/_rels/slide3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3.xml"/><Relationship Id="rId1" Type="http://schemas.openxmlformats.org/officeDocument/2006/relationships/slideLayout" Target="../slideLayouts/slideLayout37.xml"/></Relationships>
</file>

<file path=ppt/slides/_rels/slide34.xml.rels><?xml version="1.0" encoding="UTF-8" standalone="yes"?>
<Relationships xmlns="http://schemas.openxmlformats.org/package/2006/relationships"><Relationship Id="rId8" Type="http://schemas.openxmlformats.org/officeDocument/2006/relationships/image" Target="../media/image23.wmf"/><Relationship Id="rId3" Type="http://schemas.openxmlformats.org/officeDocument/2006/relationships/video" Target="../media/media2.mp4"/><Relationship Id="rId7" Type="http://schemas.openxmlformats.org/officeDocument/2006/relationships/oleObject" Target="../embeddings/oleObject1.bin"/><Relationship Id="rId2" Type="http://schemas.microsoft.com/office/2007/relationships/media" Target="../media/media2.mp4"/><Relationship Id="rId1" Type="http://schemas.openxmlformats.org/officeDocument/2006/relationships/vmlDrawing" Target="../drawings/vmlDrawing1.vml"/><Relationship Id="rId6" Type="http://schemas.openxmlformats.org/officeDocument/2006/relationships/image" Target="../media/image24.png"/><Relationship Id="rId5" Type="http://schemas.openxmlformats.org/officeDocument/2006/relationships/notesSlide" Target="../notesSlides/notesSlide34.xml"/><Relationship Id="rId4" Type="http://schemas.openxmlformats.org/officeDocument/2006/relationships/slideLayout" Target="../slideLayouts/slideLayout37.xml"/></Relationships>
</file>

<file path=ppt/slides/_rels/slide35.xml.rels><?xml version="1.0" encoding="UTF-8" standalone="yes"?>
<Relationships xmlns="http://schemas.openxmlformats.org/package/2006/relationships"><Relationship Id="rId8" Type="http://schemas.openxmlformats.org/officeDocument/2006/relationships/image" Target="../media/image25.wmf"/><Relationship Id="rId3" Type="http://schemas.openxmlformats.org/officeDocument/2006/relationships/video" Target="../media/media3.mp4"/><Relationship Id="rId7" Type="http://schemas.openxmlformats.org/officeDocument/2006/relationships/oleObject" Target="../embeddings/oleObject2.bin"/><Relationship Id="rId2" Type="http://schemas.microsoft.com/office/2007/relationships/media" Target="../media/media3.mp4"/><Relationship Id="rId1" Type="http://schemas.openxmlformats.org/officeDocument/2006/relationships/vmlDrawing" Target="../drawings/vmlDrawing2.vml"/><Relationship Id="rId6" Type="http://schemas.openxmlformats.org/officeDocument/2006/relationships/image" Target="../media/image26.png"/><Relationship Id="rId5" Type="http://schemas.openxmlformats.org/officeDocument/2006/relationships/notesSlide" Target="../notesSlides/notesSlide35.xml"/><Relationship Id="rId4" Type="http://schemas.openxmlformats.org/officeDocument/2006/relationships/slideLayout" Target="../slideLayouts/slideLayout37.xml"/></Relationships>
</file>

<file path=ppt/slides/_rels/slide36.xml.rels><?xml version="1.0" encoding="UTF-8" standalone="yes"?>
<Relationships xmlns="http://schemas.openxmlformats.org/package/2006/relationships"><Relationship Id="rId8" Type="http://schemas.openxmlformats.org/officeDocument/2006/relationships/image" Target="../media/image27.wmf"/><Relationship Id="rId3" Type="http://schemas.openxmlformats.org/officeDocument/2006/relationships/video" Target="../media/media4.mp4"/><Relationship Id="rId7" Type="http://schemas.openxmlformats.org/officeDocument/2006/relationships/oleObject" Target="../embeddings/oleObject3.bin"/><Relationship Id="rId2" Type="http://schemas.microsoft.com/office/2007/relationships/media" Target="../media/media4.mp4"/><Relationship Id="rId1" Type="http://schemas.openxmlformats.org/officeDocument/2006/relationships/vmlDrawing" Target="../drawings/vmlDrawing3.vml"/><Relationship Id="rId6" Type="http://schemas.openxmlformats.org/officeDocument/2006/relationships/image" Target="../media/image28.png"/><Relationship Id="rId5" Type="http://schemas.openxmlformats.org/officeDocument/2006/relationships/notesSlide" Target="../notesSlides/notesSlide36.xml"/><Relationship Id="rId4" Type="http://schemas.openxmlformats.org/officeDocument/2006/relationships/slideLayout" Target="../slideLayouts/slideLayout37.xml"/></Relationships>
</file>

<file path=ppt/slides/_rels/slide37.xml.rels><?xml version="1.0" encoding="UTF-8" standalone="yes"?>
<Relationships xmlns="http://schemas.openxmlformats.org/package/2006/relationships"><Relationship Id="rId8" Type="http://schemas.openxmlformats.org/officeDocument/2006/relationships/image" Target="../media/image29.wmf"/><Relationship Id="rId3" Type="http://schemas.openxmlformats.org/officeDocument/2006/relationships/video" Target="../media/media5.mp4"/><Relationship Id="rId7" Type="http://schemas.openxmlformats.org/officeDocument/2006/relationships/oleObject" Target="../embeddings/oleObject4.bin"/><Relationship Id="rId2" Type="http://schemas.microsoft.com/office/2007/relationships/media" Target="../media/media5.mp4"/><Relationship Id="rId1" Type="http://schemas.openxmlformats.org/officeDocument/2006/relationships/vmlDrawing" Target="../drawings/vmlDrawing4.vml"/><Relationship Id="rId6" Type="http://schemas.openxmlformats.org/officeDocument/2006/relationships/image" Target="../media/image30.png"/><Relationship Id="rId5" Type="http://schemas.openxmlformats.org/officeDocument/2006/relationships/notesSlide" Target="../notesSlides/notesSlide37.xml"/><Relationship Id="rId4" Type="http://schemas.openxmlformats.org/officeDocument/2006/relationships/slideLayout" Target="../slideLayouts/slideLayout37.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37.xml"/><Relationship Id="rId2" Type="http://schemas.openxmlformats.org/officeDocument/2006/relationships/video" Target="../media/media6.mp4"/><Relationship Id="rId1" Type="http://schemas.microsoft.com/office/2007/relationships/media" Target="../media/media6.mp4"/><Relationship Id="rId5" Type="http://schemas.openxmlformats.org/officeDocument/2006/relationships/image" Target="../media/image31.png"/><Relationship Id="rId4"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38.xml"/><Relationship Id="rId1" Type="http://schemas.openxmlformats.org/officeDocument/2006/relationships/vmlDrawing" Target="../drawings/vmlDrawing5.vml"/><Relationship Id="rId5" Type="http://schemas.openxmlformats.org/officeDocument/2006/relationships/image" Target="../media/image32.wmf"/><Relationship Id="rId4" Type="http://schemas.openxmlformats.org/officeDocument/2006/relationships/oleObject" Target="../embeddings/oleObject5.bin"/></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8.xml"/></Relationships>
</file>

<file path=ppt/slides/_rels/slide4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0.xml"/><Relationship Id="rId1" Type="http://schemas.openxmlformats.org/officeDocument/2006/relationships/slideLayout" Target="../slideLayouts/slideLayout16.xml"/><Relationship Id="rId4" Type="http://schemas.openxmlformats.org/officeDocument/2006/relationships/image" Target="../media/image17.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3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8.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8.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8.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16.xml"/><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16.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151" name="CustomShape 1"/>
          <p:cNvSpPr/>
          <p:nvPr/>
        </p:nvSpPr>
        <p:spPr>
          <a:xfrm>
            <a:off x="2971800" y="609480"/>
            <a:ext cx="6247080" cy="1697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lstStyle/>
          <a:p>
            <a:pPr algn="ctr">
              <a:lnSpc>
                <a:spcPct val="100000"/>
              </a:lnSpc>
            </a:pPr>
            <a:r>
              <a:rPr lang="en-CA" sz="4400" strike="noStrike">
                <a:solidFill>
                  <a:srgbClr val="FFFFFF"/>
                </a:solidFill>
                <a:latin typeface="Calibri"/>
                <a:ea typeface="DejaVu Sans"/>
              </a:rPr>
              <a:t>Real-time Dynamic Wrinkling of Coarse Animated Cloth</a:t>
            </a:r>
            <a:endParaRPr/>
          </a:p>
        </p:txBody>
      </p:sp>
      <p:sp>
        <p:nvSpPr>
          <p:cNvPr id="152" name="CustomShape 2"/>
          <p:cNvSpPr/>
          <p:nvPr/>
        </p:nvSpPr>
        <p:spPr>
          <a:xfrm>
            <a:off x="2895480" y="4586400"/>
            <a:ext cx="6399360" cy="3628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endParaRPr/>
          </a:p>
          <a:p>
            <a:pPr algn="ctr">
              <a:lnSpc>
                <a:spcPct val="100000"/>
              </a:lnSpc>
            </a:pPr>
            <a:r>
              <a:rPr lang="en-CA" sz="2400" strike="noStrike">
                <a:solidFill>
                  <a:srgbClr val="8B8B8B"/>
                </a:solidFill>
                <a:latin typeface="Calibri"/>
                <a:ea typeface="DejaVu Sans"/>
              </a:rPr>
              <a:t>University of British Columbia</a:t>
            </a:r>
            <a:endParaRPr/>
          </a:p>
        </p:txBody>
      </p:sp>
      <p:pic>
        <p:nvPicPr>
          <p:cNvPr id="153" name="Picture 2"/>
          <p:cNvPicPr/>
          <p:nvPr/>
        </p:nvPicPr>
        <p:blipFill>
          <a:blip r:embed="rId4"/>
          <a:stretch/>
        </p:blipFill>
        <p:spPr>
          <a:xfrm>
            <a:off x="5812560" y="5396760"/>
            <a:ext cx="418680" cy="570960"/>
          </a:xfrm>
          <a:prstGeom prst="rect">
            <a:avLst/>
          </a:prstGeom>
          <a:ln>
            <a:noFill/>
          </a:ln>
        </p:spPr>
      </p:pic>
      <p:sp>
        <p:nvSpPr>
          <p:cNvPr id="154" name="CustomShape 3"/>
          <p:cNvSpPr/>
          <p:nvPr/>
        </p:nvSpPr>
        <p:spPr>
          <a:xfrm>
            <a:off x="685800" y="3670920"/>
            <a:ext cx="10819080" cy="455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CA" sz="2400" strike="noStrike">
                <a:solidFill>
                  <a:srgbClr val="808080"/>
                </a:solidFill>
                <a:latin typeface="Calibri"/>
                <a:ea typeface="DejaVu Sans"/>
              </a:rPr>
              <a:t>Russell Gillette        Craig Peters        Nicholas Vining        Essex Edwards        Alla Sheffer</a:t>
            </a:r>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162" name="CustomShape 1"/>
          <p:cNvSpPr/>
          <p:nvPr/>
        </p:nvSpPr>
        <p:spPr>
          <a:xfrm>
            <a:off x="1320840" y="76320"/>
            <a:ext cx="10056960" cy="5320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lstStyle/>
          <a:p>
            <a:pPr algn="ctr">
              <a:lnSpc>
                <a:spcPct val="100000"/>
              </a:lnSpc>
            </a:pPr>
            <a:r>
              <a:rPr lang="en-CA" sz="4400" strike="noStrike">
                <a:solidFill>
                  <a:srgbClr val="FFFFFF"/>
                </a:solidFill>
                <a:latin typeface="Calibri"/>
                <a:ea typeface="DejaVu Sans"/>
              </a:rPr>
              <a:t>Related Work: Augmentation Methods</a:t>
            </a:r>
            <a:endParaRPr/>
          </a:p>
        </p:txBody>
      </p:sp>
      <p:pic>
        <p:nvPicPr>
          <p:cNvPr id="164" name="Picture 163"/>
          <p:cNvPicPr/>
          <p:nvPr/>
        </p:nvPicPr>
        <p:blipFill>
          <a:blip r:embed="rId4"/>
          <a:stretch/>
        </p:blipFill>
        <p:spPr>
          <a:xfrm>
            <a:off x="6829920" y="1219320"/>
            <a:ext cx="5352120" cy="4761360"/>
          </a:xfrm>
          <a:prstGeom prst="rect">
            <a:avLst/>
          </a:prstGeom>
          <a:ln>
            <a:noFill/>
          </a:ln>
        </p:spPr>
      </p:pic>
      <p:sp>
        <p:nvSpPr>
          <p:cNvPr id="165" name="CustomShape 3"/>
          <p:cNvSpPr/>
          <p:nvPr/>
        </p:nvSpPr>
        <p:spPr>
          <a:xfrm>
            <a:off x="10728000" y="6048000"/>
            <a:ext cx="863280" cy="301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CA" sz="1500" strike="noStrike">
                <a:solidFill>
                  <a:srgbClr val="808080"/>
                </a:solidFill>
                <a:latin typeface="Arial"/>
                <a:ea typeface="DejaVu Sans"/>
              </a:rPr>
              <a:t>Rohmer</a:t>
            </a:r>
            <a:endParaRPr/>
          </a:p>
        </p:txBody>
      </p:sp>
      <p:sp>
        <p:nvSpPr>
          <p:cNvPr id="6" name="CustomShape 2"/>
          <p:cNvSpPr/>
          <p:nvPr/>
        </p:nvSpPr>
        <p:spPr>
          <a:xfrm>
            <a:off x="167640" y="975240"/>
            <a:ext cx="6476760" cy="53625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endParaRPr dirty="0"/>
          </a:p>
          <a:p>
            <a:pPr marL="457200" indent="-457200">
              <a:lnSpc>
                <a:spcPct val="100000"/>
              </a:lnSpc>
              <a:buFont typeface="Arial" panose="020B0604020202020204" pitchFamily="34" charset="0"/>
              <a:buChar char="•"/>
            </a:pPr>
            <a:r>
              <a:rPr lang="en-CA" sz="2800" strike="noStrike" dirty="0">
                <a:solidFill>
                  <a:srgbClr val="000000"/>
                </a:solidFill>
                <a:latin typeface="Calibri"/>
                <a:ea typeface="DejaVu Sans"/>
              </a:rPr>
              <a:t>Physics-based [Rohmer10, Muller10, Remillard13</a:t>
            </a:r>
            <a:r>
              <a:rPr lang="en-CA" sz="2800" strike="noStrike" dirty="0" smtClean="0">
                <a:solidFill>
                  <a:srgbClr val="000000"/>
                </a:solidFill>
                <a:latin typeface="Calibri"/>
                <a:ea typeface="DejaVu Sans"/>
              </a:rPr>
              <a:t>]:</a:t>
            </a:r>
            <a:endParaRPr dirty="0"/>
          </a:p>
          <a:p>
            <a:pPr lvl="1">
              <a:lnSpc>
                <a:spcPct val="100000"/>
              </a:lnSpc>
              <a:buFont typeface="Arial"/>
              <a:buChar char="–"/>
            </a:pPr>
            <a:r>
              <a:rPr lang="en-CA" sz="2400" strike="noStrike" dirty="0">
                <a:solidFill>
                  <a:srgbClr val="000000"/>
                </a:solidFill>
                <a:latin typeface="Calibri"/>
                <a:ea typeface="DejaVu Sans"/>
              </a:rPr>
              <a:t> Cloth is </a:t>
            </a:r>
            <a:r>
              <a:rPr lang="en-CA" sz="2400" strike="noStrike" dirty="0">
                <a:solidFill>
                  <a:srgbClr val="808080"/>
                </a:solidFill>
                <a:latin typeface="Calibri"/>
                <a:ea typeface="DejaVu Sans"/>
              </a:rPr>
              <a:t>nearly </a:t>
            </a:r>
            <a:r>
              <a:rPr lang="en-CA" sz="2400" strike="noStrike" dirty="0">
                <a:solidFill>
                  <a:srgbClr val="000000"/>
                </a:solidFill>
                <a:latin typeface="Calibri"/>
                <a:ea typeface="DejaVu Sans"/>
              </a:rPr>
              <a:t>incompressible</a:t>
            </a:r>
            <a:endParaRPr dirty="0"/>
          </a:p>
          <a:p>
            <a:pPr lvl="1">
              <a:lnSpc>
                <a:spcPct val="100000"/>
              </a:lnSpc>
              <a:buFont typeface="Arial"/>
              <a:buChar char="–"/>
            </a:pPr>
            <a:r>
              <a:rPr lang="en-CA" sz="2400" strike="noStrike" dirty="0">
                <a:solidFill>
                  <a:srgbClr val="000000"/>
                </a:solidFill>
                <a:latin typeface="Calibri"/>
                <a:ea typeface="DejaVu Sans"/>
              </a:rPr>
              <a:t> In low-frequency </a:t>
            </a:r>
            <a:r>
              <a:rPr lang="en-CA" sz="2400" b="1" i="1" strike="noStrike" dirty="0">
                <a:solidFill>
                  <a:srgbClr val="000000"/>
                </a:solidFill>
                <a:latin typeface="Calibri"/>
                <a:ea typeface="DejaVu Sans"/>
              </a:rPr>
              <a:t>physical</a:t>
            </a:r>
            <a:r>
              <a:rPr lang="en-CA" sz="2400" strike="noStrike" dirty="0">
                <a:solidFill>
                  <a:srgbClr val="000000"/>
                </a:solidFill>
                <a:latin typeface="Calibri"/>
                <a:ea typeface="DejaVu Sans"/>
              </a:rPr>
              <a:t> animation, compression with respect to a </a:t>
            </a:r>
            <a:r>
              <a:rPr lang="en-CA" sz="2400" b="1" strike="noStrike" dirty="0">
                <a:solidFill>
                  <a:srgbClr val="FF0000"/>
                </a:solidFill>
                <a:latin typeface="Calibri"/>
                <a:ea typeface="DejaVu Sans"/>
              </a:rPr>
              <a:t>reference (rest) shape</a:t>
            </a:r>
            <a:r>
              <a:rPr lang="en-CA" sz="2400" strike="noStrike" dirty="0">
                <a:solidFill>
                  <a:srgbClr val="000000"/>
                </a:solidFill>
                <a:latin typeface="Calibri"/>
                <a:ea typeface="DejaVu Sans"/>
              </a:rPr>
              <a:t> indicates the presence of high-frequency wrinkles </a:t>
            </a:r>
            <a:endParaRPr dirty="0"/>
          </a:p>
          <a:p>
            <a:pPr lvl="1">
              <a:lnSpc>
                <a:spcPct val="100000"/>
              </a:lnSpc>
              <a:buFont typeface="Arial"/>
              <a:buChar char="–"/>
            </a:pPr>
            <a:r>
              <a:rPr lang="en-CA" sz="2400" strike="noStrike" dirty="0">
                <a:solidFill>
                  <a:srgbClr val="000000"/>
                </a:solidFill>
                <a:latin typeface="Calibri"/>
                <a:ea typeface="DejaVu Sans"/>
              </a:rPr>
              <a:t> Place wrinkles in areas of high </a:t>
            </a:r>
            <a:r>
              <a:rPr lang="en-CA" sz="2400" strike="noStrike" dirty="0" smtClean="0">
                <a:solidFill>
                  <a:srgbClr val="000000"/>
                </a:solidFill>
                <a:latin typeface="Calibri"/>
                <a:ea typeface="DejaVu Sans"/>
              </a:rPr>
              <a:t>compression</a:t>
            </a:r>
          </a:p>
        </p:txBody>
      </p:sp>
    </p:spTree>
    <p:extLst>
      <p:ext uri="{BB962C8B-B14F-4D97-AF65-F5344CB8AC3E}">
        <p14:creationId xmlns:p14="http://schemas.microsoft.com/office/powerpoint/2010/main" val="2649579724"/>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162" name="CustomShape 1"/>
          <p:cNvSpPr/>
          <p:nvPr/>
        </p:nvSpPr>
        <p:spPr>
          <a:xfrm>
            <a:off x="1320840" y="76320"/>
            <a:ext cx="10056960" cy="5320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lstStyle/>
          <a:p>
            <a:pPr algn="ctr">
              <a:lnSpc>
                <a:spcPct val="100000"/>
              </a:lnSpc>
            </a:pPr>
            <a:r>
              <a:rPr lang="en-CA" sz="4400" strike="noStrike">
                <a:solidFill>
                  <a:srgbClr val="FFFFFF"/>
                </a:solidFill>
                <a:latin typeface="Calibri"/>
                <a:ea typeface="DejaVu Sans"/>
              </a:rPr>
              <a:t>Related Work: Augmentation Methods</a:t>
            </a:r>
            <a:endParaRPr/>
          </a:p>
        </p:txBody>
      </p:sp>
      <p:pic>
        <p:nvPicPr>
          <p:cNvPr id="164" name="Picture 163"/>
          <p:cNvPicPr/>
          <p:nvPr/>
        </p:nvPicPr>
        <p:blipFill>
          <a:blip r:embed="rId4"/>
          <a:stretch/>
        </p:blipFill>
        <p:spPr>
          <a:xfrm>
            <a:off x="6829920" y="1219320"/>
            <a:ext cx="5352120" cy="4761360"/>
          </a:xfrm>
          <a:prstGeom prst="rect">
            <a:avLst/>
          </a:prstGeom>
          <a:ln>
            <a:noFill/>
          </a:ln>
        </p:spPr>
      </p:pic>
      <p:sp>
        <p:nvSpPr>
          <p:cNvPr id="165" name="CustomShape 3"/>
          <p:cNvSpPr/>
          <p:nvPr/>
        </p:nvSpPr>
        <p:spPr>
          <a:xfrm>
            <a:off x="10728000" y="6048000"/>
            <a:ext cx="863280" cy="301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CA" sz="1500" strike="noStrike">
                <a:solidFill>
                  <a:srgbClr val="808080"/>
                </a:solidFill>
                <a:latin typeface="Arial"/>
                <a:ea typeface="DejaVu Sans"/>
              </a:rPr>
              <a:t>Rohmer</a:t>
            </a:r>
            <a:endParaRPr/>
          </a:p>
        </p:txBody>
      </p:sp>
      <p:sp>
        <p:nvSpPr>
          <p:cNvPr id="6" name="CustomShape 2"/>
          <p:cNvSpPr/>
          <p:nvPr/>
        </p:nvSpPr>
        <p:spPr>
          <a:xfrm>
            <a:off x="167640" y="975240"/>
            <a:ext cx="6476760" cy="53625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endParaRPr dirty="0"/>
          </a:p>
          <a:p>
            <a:pPr marL="457200" indent="-457200">
              <a:lnSpc>
                <a:spcPct val="100000"/>
              </a:lnSpc>
              <a:buFont typeface="Arial" panose="020B0604020202020204" pitchFamily="34" charset="0"/>
              <a:buChar char="•"/>
            </a:pPr>
            <a:r>
              <a:rPr lang="en-CA" sz="2800" strike="noStrike" dirty="0">
                <a:solidFill>
                  <a:srgbClr val="000000"/>
                </a:solidFill>
                <a:latin typeface="Calibri"/>
                <a:ea typeface="DejaVu Sans"/>
              </a:rPr>
              <a:t>Physics-based [Rohmer10, Muller10, Remillard13</a:t>
            </a:r>
            <a:r>
              <a:rPr lang="en-CA" sz="2800" strike="noStrike" dirty="0" smtClean="0">
                <a:solidFill>
                  <a:srgbClr val="000000"/>
                </a:solidFill>
                <a:latin typeface="Calibri"/>
                <a:ea typeface="DejaVu Sans"/>
              </a:rPr>
              <a:t>]:</a:t>
            </a:r>
            <a:endParaRPr dirty="0"/>
          </a:p>
          <a:p>
            <a:pPr lvl="1">
              <a:lnSpc>
                <a:spcPct val="100000"/>
              </a:lnSpc>
              <a:buFont typeface="Arial"/>
              <a:buChar char="–"/>
            </a:pPr>
            <a:r>
              <a:rPr lang="en-CA" sz="2400" strike="noStrike" dirty="0">
                <a:solidFill>
                  <a:srgbClr val="000000"/>
                </a:solidFill>
                <a:latin typeface="Calibri"/>
                <a:ea typeface="DejaVu Sans"/>
              </a:rPr>
              <a:t> Cloth is </a:t>
            </a:r>
            <a:r>
              <a:rPr lang="en-CA" sz="2400" strike="noStrike" dirty="0">
                <a:solidFill>
                  <a:srgbClr val="808080"/>
                </a:solidFill>
                <a:latin typeface="Calibri"/>
                <a:ea typeface="DejaVu Sans"/>
              </a:rPr>
              <a:t>nearly </a:t>
            </a:r>
            <a:r>
              <a:rPr lang="en-CA" sz="2400" strike="noStrike" dirty="0">
                <a:solidFill>
                  <a:srgbClr val="000000"/>
                </a:solidFill>
                <a:latin typeface="Calibri"/>
                <a:ea typeface="DejaVu Sans"/>
              </a:rPr>
              <a:t>incompressible</a:t>
            </a:r>
            <a:endParaRPr dirty="0"/>
          </a:p>
          <a:p>
            <a:pPr lvl="1">
              <a:lnSpc>
                <a:spcPct val="100000"/>
              </a:lnSpc>
              <a:buFont typeface="Arial"/>
              <a:buChar char="–"/>
            </a:pPr>
            <a:r>
              <a:rPr lang="en-CA" sz="2400" strike="noStrike" dirty="0">
                <a:solidFill>
                  <a:srgbClr val="000000"/>
                </a:solidFill>
                <a:latin typeface="Calibri"/>
                <a:ea typeface="DejaVu Sans"/>
              </a:rPr>
              <a:t> In low-frequency </a:t>
            </a:r>
            <a:r>
              <a:rPr lang="en-CA" sz="2400" b="1" i="1" strike="noStrike" dirty="0">
                <a:solidFill>
                  <a:srgbClr val="000000"/>
                </a:solidFill>
                <a:latin typeface="Calibri"/>
                <a:ea typeface="DejaVu Sans"/>
              </a:rPr>
              <a:t>physical</a:t>
            </a:r>
            <a:r>
              <a:rPr lang="en-CA" sz="2400" strike="noStrike" dirty="0">
                <a:solidFill>
                  <a:srgbClr val="000000"/>
                </a:solidFill>
                <a:latin typeface="Calibri"/>
                <a:ea typeface="DejaVu Sans"/>
              </a:rPr>
              <a:t> animation, compression with respect to a </a:t>
            </a:r>
            <a:r>
              <a:rPr lang="en-CA" sz="2400" b="1" strike="noStrike" dirty="0">
                <a:solidFill>
                  <a:srgbClr val="FF0000"/>
                </a:solidFill>
                <a:latin typeface="Calibri"/>
                <a:ea typeface="DejaVu Sans"/>
              </a:rPr>
              <a:t>reference (rest) shape</a:t>
            </a:r>
            <a:r>
              <a:rPr lang="en-CA" sz="2400" strike="noStrike" dirty="0">
                <a:solidFill>
                  <a:srgbClr val="000000"/>
                </a:solidFill>
                <a:latin typeface="Calibri"/>
                <a:ea typeface="DejaVu Sans"/>
              </a:rPr>
              <a:t> indicates the presence of high-frequency wrinkles </a:t>
            </a:r>
            <a:endParaRPr dirty="0"/>
          </a:p>
          <a:p>
            <a:pPr lvl="1">
              <a:lnSpc>
                <a:spcPct val="100000"/>
              </a:lnSpc>
              <a:buFont typeface="Arial"/>
              <a:buChar char="–"/>
            </a:pPr>
            <a:r>
              <a:rPr lang="en-CA" sz="2400" strike="noStrike" dirty="0">
                <a:solidFill>
                  <a:srgbClr val="000000"/>
                </a:solidFill>
                <a:latin typeface="Calibri"/>
                <a:ea typeface="DejaVu Sans"/>
              </a:rPr>
              <a:t> Place wrinkles in areas of high compression </a:t>
            </a:r>
            <a:endParaRPr lang="en-CA" sz="2400" strike="noStrike" dirty="0" smtClean="0">
              <a:solidFill>
                <a:srgbClr val="000000"/>
              </a:solidFill>
              <a:latin typeface="Calibri"/>
              <a:ea typeface="DejaVu Sans"/>
            </a:endParaRPr>
          </a:p>
          <a:p>
            <a:pPr lvl="1">
              <a:buFont typeface="Arial"/>
              <a:buChar char="–"/>
            </a:pPr>
            <a:r>
              <a:rPr lang="en-CA" sz="2400" dirty="0" smtClean="0">
                <a:solidFill>
                  <a:srgbClr val="000000"/>
                </a:solidFill>
                <a:latin typeface="Calibri"/>
              </a:rPr>
              <a:t> Operate </a:t>
            </a:r>
            <a:r>
              <a:rPr lang="en-CA" sz="2400" dirty="0">
                <a:solidFill>
                  <a:srgbClr val="000000"/>
                </a:solidFill>
                <a:latin typeface="Calibri"/>
              </a:rPr>
              <a:t>on medium size meshes (5K-10K</a:t>
            </a:r>
            <a:r>
              <a:rPr lang="en-CA" sz="2400" dirty="0" smtClean="0">
                <a:solidFill>
                  <a:srgbClr val="000000"/>
                </a:solidFill>
                <a:latin typeface="Calibri"/>
              </a:rPr>
              <a:t>)</a:t>
            </a:r>
            <a:endParaRPr dirty="0" smtClean="0"/>
          </a:p>
        </p:txBody>
      </p:sp>
    </p:spTree>
    <p:extLst>
      <p:ext uri="{BB962C8B-B14F-4D97-AF65-F5344CB8AC3E}">
        <p14:creationId xmlns:p14="http://schemas.microsoft.com/office/powerpoint/2010/main" val="1291827718"/>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162" name="CustomShape 1"/>
          <p:cNvSpPr/>
          <p:nvPr/>
        </p:nvSpPr>
        <p:spPr>
          <a:xfrm>
            <a:off x="1320840" y="76320"/>
            <a:ext cx="10056960" cy="5320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lstStyle/>
          <a:p>
            <a:pPr algn="ctr">
              <a:lnSpc>
                <a:spcPct val="100000"/>
              </a:lnSpc>
            </a:pPr>
            <a:r>
              <a:rPr lang="en-CA" sz="4400" strike="noStrike">
                <a:solidFill>
                  <a:srgbClr val="FFFFFF"/>
                </a:solidFill>
                <a:latin typeface="Calibri"/>
                <a:ea typeface="DejaVu Sans"/>
              </a:rPr>
              <a:t>Related Work: Augmentation Methods</a:t>
            </a:r>
            <a:endParaRPr/>
          </a:p>
        </p:txBody>
      </p:sp>
      <p:pic>
        <p:nvPicPr>
          <p:cNvPr id="164" name="Picture 163"/>
          <p:cNvPicPr/>
          <p:nvPr/>
        </p:nvPicPr>
        <p:blipFill>
          <a:blip r:embed="rId4"/>
          <a:stretch/>
        </p:blipFill>
        <p:spPr>
          <a:xfrm>
            <a:off x="6829920" y="1219320"/>
            <a:ext cx="5352120" cy="4761360"/>
          </a:xfrm>
          <a:prstGeom prst="rect">
            <a:avLst/>
          </a:prstGeom>
          <a:ln>
            <a:noFill/>
          </a:ln>
        </p:spPr>
      </p:pic>
      <p:sp>
        <p:nvSpPr>
          <p:cNvPr id="165" name="CustomShape 3"/>
          <p:cNvSpPr/>
          <p:nvPr/>
        </p:nvSpPr>
        <p:spPr>
          <a:xfrm>
            <a:off x="10728000" y="6048000"/>
            <a:ext cx="863280" cy="301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CA" sz="1500" strike="noStrike">
                <a:solidFill>
                  <a:srgbClr val="808080"/>
                </a:solidFill>
                <a:latin typeface="Arial"/>
                <a:ea typeface="DejaVu Sans"/>
              </a:rPr>
              <a:t>Rohmer</a:t>
            </a:r>
            <a:endParaRPr/>
          </a:p>
        </p:txBody>
      </p:sp>
      <p:sp>
        <p:nvSpPr>
          <p:cNvPr id="6" name="CustomShape 2"/>
          <p:cNvSpPr/>
          <p:nvPr/>
        </p:nvSpPr>
        <p:spPr>
          <a:xfrm>
            <a:off x="167640" y="975240"/>
            <a:ext cx="6476760" cy="53625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endParaRPr dirty="0"/>
          </a:p>
          <a:p>
            <a:pPr marL="457200" indent="-457200">
              <a:lnSpc>
                <a:spcPct val="100000"/>
              </a:lnSpc>
              <a:buFont typeface="Arial" panose="020B0604020202020204" pitchFamily="34" charset="0"/>
              <a:buChar char="•"/>
            </a:pPr>
            <a:r>
              <a:rPr lang="en-CA" sz="2800" strike="noStrike" dirty="0">
                <a:solidFill>
                  <a:srgbClr val="000000"/>
                </a:solidFill>
                <a:latin typeface="Calibri"/>
                <a:ea typeface="DejaVu Sans"/>
              </a:rPr>
              <a:t>Physics-based [Rohmer10, Muller10, Remillard13</a:t>
            </a:r>
            <a:r>
              <a:rPr lang="en-CA" sz="2800" strike="noStrike" dirty="0" smtClean="0">
                <a:solidFill>
                  <a:srgbClr val="000000"/>
                </a:solidFill>
                <a:latin typeface="Calibri"/>
                <a:ea typeface="DejaVu Sans"/>
              </a:rPr>
              <a:t>]:</a:t>
            </a:r>
            <a:endParaRPr dirty="0"/>
          </a:p>
          <a:p>
            <a:pPr lvl="1">
              <a:lnSpc>
                <a:spcPct val="100000"/>
              </a:lnSpc>
              <a:buFont typeface="Arial"/>
              <a:buChar char="–"/>
            </a:pPr>
            <a:r>
              <a:rPr lang="en-CA" sz="2400" strike="noStrike" dirty="0">
                <a:solidFill>
                  <a:srgbClr val="000000"/>
                </a:solidFill>
                <a:latin typeface="Calibri"/>
                <a:ea typeface="DejaVu Sans"/>
              </a:rPr>
              <a:t> Cloth is </a:t>
            </a:r>
            <a:r>
              <a:rPr lang="en-CA" sz="2400" strike="noStrike" dirty="0">
                <a:solidFill>
                  <a:srgbClr val="808080"/>
                </a:solidFill>
                <a:latin typeface="Calibri"/>
                <a:ea typeface="DejaVu Sans"/>
              </a:rPr>
              <a:t>nearly </a:t>
            </a:r>
            <a:r>
              <a:rPr lang="en-CA" sz="2400" strike="noStrike" dirty="0">
                <a:solidFill>
                  <a:srgbClr val="000000"/>
                </a:solidFill>
                <a:latin typeface="Calibri"/>
                <a:ea typeface="DejaVu Sans"/>
              </a:rPr>
              <a:t>incompressible</a:t>
            </a:r>
            <a:endParaRPr dirty="0"/>
          </a:p>
          <a:p>
            <a:pPr lvl="1">
              <a:lnSpc>
                <a:spcPct val="100000"/>
              </a:lnSpc>
              <a:buFont typeface="Arial"/>
              <a:buChar char="–"/>
            </a:pPr>
            <a:r>
              <a:rPr lang="en-CA" sz="2400" strike="noStrike" dirty="0">
                <a:solidFill>
                  <a:srgbClr val="000000"/>
                </a:solidFill>
                <a:latin typeface="Calibri"/>
                <a:ea typeface="DejaVu Sans"/>
              </a:rPr>
              <a:t> In low-frequency </a:t>
            </a:r>
            <a:r>
              <a:rPr lang="en-CA" sz="2400" b="1" i="1" strike="noStrike" dirty="0">
                <a:solidFill>
                  <a:srgbClr val="000000"/>
                </a:solidFill>
                <a:latin typeface="Calibri"/>
                <a:ea typeface="DejaVu Sans"/>
              </a:rPr>
              <a:t>physical</a:t>
            </a:r>
            <a:r>
              <a:rPr lang="en-CA" sz="2400" strike="noStrike" dirty="0">
                <a:solidFill>
                  <a:srgbClr val="000000"/>
                </a:solidFill>
                <a:latin typeface="Calibri"/>
                <a:ea typeface="DejaVu Sans"/>
              </a:rPr>
              <a:t> animation, compression with respect to a </a:t>
            </a:r>
            <a:r>
              <a:rPr lang="en-CA" sz="2400" b="1" strike="noStrike" dirty="0">
                <a:solidFill>
                  <a:srgbClr val="FF0000"/>
                </a:solidFill>
                <a:latin typeface="Calibri"/>
                <a:ea typeface="DejaVu Sans"/>
              </a:rPr>
              <a:t>reference (rest) shape</a:t>
            </a:r>
            <a:r>
              <a:rPr lang="en-CA" sz="2400" strike="noStrike" dirty="0">
                <a:solidFill>
                  <a:srgbClr val="000000"/>
                </a:solidFill>
                <a:latin typeface="Calibri"/>
                <a:ea typeface="DejaVu Sans"/>
              </a:rPr>
              <a:t> indicates the presence of high-frequency wrinkles </a:t>
            </a:r>
            <a:endParaRPr dirty="0"/>
          </a:p>
          <a:p>
            <a:pPr lvl="1">
              <a:lnSpc>
                <a:spcPct val="100000"/>
              </a:lnSpc>
              <a:buFont typeface="Arial"/>
              <a:buChar char="–"/>
            </a:pPr>
            <a:r>
              <a:rPr lang="en-CA" sz="2400" strike="noStrike" dirty="0">
                <a:solidFill>
                  <a:srgbClr val="000000"/>
                </a:solidFill>
                <a:latin typeface="Calibri"/>
                <a:ea typeface="DejaVu Sans"/>
              </a:rPr>
              <a:t> Place wrinkles in areas of high compression </a:t>
            </a:r>
            <a:endParaRPr lang="en-CA" sz="2400" strike="noStrike" dirty="0" smtClean="0">
              <a:solidFill>
                <a:srgbClr val="000000"/>
              </a:solidFill>
              <a:latin typeface="Calibri"/>
              <a:ea typeface="DejaVu Sans"/>
            </a:endParaRPr>
          </a:p>
          <a:p>
            <a:pPr lvl="1">
              <a:buFont typeface="Arial"/>
              <a:buChar char="–"/>
            </a:pPr>
            <a:r>
              <a:rPr lang="en-CA" sz="2400" dirty="0" smtClean="0">
                <a:solidFill>
                  <a:srgbClr val="000000"/>
                </a:solidFill>
                <a:latin typeface="Calibri"/>
              </a:rPr>
              <a:t> Operate </a:t>
            </a:r>
            <a:r>
              <a:rPr lang="en-CA" sz="2400" dirty="0">
                <a:solidFill>
                  <a:srgbClr val="000000"/>
                </a:solidFill>
                <a:latin typeface="Calibri"/>
              </a:rPr>
              <a:t>on medium size meshes (5K-10K</a:t>
            </a:r>
            <a:r>
              <a:rPr lang="en-CA" sz="2400" dirty="0" smtClean="0">
                <a:solidFill>
                  <a:srgbClr val="000000"/>
                </a:solidFill>
                <a:latin typeface="Calibri"/>
              </a:rPr>
              <a:t>)</a:t>
            </a:r>
            <a:endParaRPr dirty="0" smtClean="0"/>
          </a:p>
          <a:p>
            <a:pPr>
              <a:lnSpc>
                <a:spcPct val="100000"/>
              </a:lnSpc>
            </a:pPr>
            <a:endParaRPr dirty="0"/>
          </a:p>
          <a:p>
            <a:pPr marL="457200" indent="-457200">
              <a:lnSpc>
                <a:spcPct val="100000"/>
              </a:lnSpc>
              <a:buFont typeface="Arial" panose="020B0604020202020204" pitchFamily="34" charset="0"/>
              <a:buChar char="•"/>
            </a:pPr>
            <a:r>
              <a:rPr lang="en-CA" sz="2800" strike="noStrike" dirty="0">
                <a:solidFill>
                  <a:srgbClr val="000000"/>
                </a:solidFill>
                <a:latin typeface="Calibri"/>
                <a:ea typeface="DejaVu Sans"/>
              </a:rPr>
              <a:t>Unsuitable for game </a:t>
            </a:r>
            <a:r>
              <a:rPr lang="en-CA" sz="2800" strike="noStrike" dirty="0" smtClean="0">
                <a:solidFill>
                  <a:srgbClr val="000000"/>
                </a:solidFill>
                <a:latin typeface="Calibri"/>
                <a:ea typeface="DejaVu Sans"/>
              </a:rPr>
              <a:t>data</a:t>
            </a:r>
            <a:endParaRPr dirty="0"/>
          </a:p>
        </p:txBody>
      </p:sp>
    </p:spTree>
    <p:extLst>
      <p:ext uri="{BB962C8B-B14F-4D97-AF65-F5344CB8AC3E}">
        <p14:creationId xmlns:p14="http://schemas.microsoft.com/office/powerpoint/2010/main" val="285548461"/>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166" name="CustomShape 1"/>
          <p:cNvSpPr/>
          <p:nvPr/>
        </p:nvSpPr>
        <p:spPr>
          <a:xfrm>
            <a:off x="1248840" y="112320"/>
            <a:ext cx="10702440" cy="5320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lstStyle/>
          <a:p>
            <a:pPr algn="ctr">
              <a:lnSpc>
                <a:spcPct val="100000"/>
              </a:lnSpc>
            </a:pPr>
            <a:r>
              <a:rPr lang="en-CA" sz="4200" strike="noStrike">
                <a:solidFill>
                  <a:srgbClr val="FFFFFF"/>
                </a:solidFill>
                <a:latin typeface="Calibri"/>
                <a:ea typeface="DejaVu Sans"/>
              </a:rPr>
              <a:t>Our approach: Wrinkling Game Animated Cloth</a:t>
            </a:r>
            <a:endParaRPr/>
          </a:p>
        </p:txBody>
      </p:sp>
      <p:pic>
        <p:nvPicPr>
          <p:cNvPr id="167" name="Picture 9"/>
          <p:cNvPicPr/>
          <p:nvPr/>
        </p:nvPicPr>
        <p:blipFill>
          <a:blip r:embed="rId4"/>
          <a:stretch/>
        </p:blipFill>
        <p:spPr>
          <a:xfrm>
            <a:off x="392400" y="2370600"/>
            <a:ext cx="3644640" cy="2733120"/>
          </a:xfrm>
          <a:prstGeom prst="rect">
            <a:avLst/>
          </a:prstGeom>
          <a:ln>
            <a:noFill/>
          </a:ln>
        </p:spPr>
      </p:pic>
      <p:pic>
        <p:nvPicPr>
          <p:cNvPr id="168" name="Picture 10"/>
          <p:cNvPicPr/>
          <p:nvPr/>
        </p:nvPicPr>
        <p:blipFill>
          <a:blip r:embed="rId5"/>
          <a:stretch/>
        </p:blipFill>
        <p:spPr>
          <a:xfrm>
            <a:off x="4262760" y="2370600"/>
            <a:ext cx="3644640" cy="2733120"/>
          </a:xfrm>
          <a:prstGeom prst="rect">
            <a:avLst/>
          </a:prstGeom>
          <a:ln>
            <a:noFill/>
          </a:ln>
        </p:spPr>
      </p:pic>
      <p:pic>
        <p:nvPicPr>
          <p:cNvPr id="169" name="Picture 12"/>
          <p:cNvPicPr/>
          <p:nvPr/>
        </p:nvPicPr>
        <p:blipFill>
          <a:blip r:embed="rId6"/>
          <a:stretch/>
        </p:blipFill>
        <p:spPr>
          <a:xfrm>
            <a:off x="8164800" y="2370600"/>
            <a:ext cx="3644640" cy="2733120"/>
          </a:xfrm>
          <a:prstGeom prst="rect">
            <a:avLst/>
          </a:prstGeom>
          <a:ln>
            <a:noFill/>
          </a:ln>
        </p:spPr>
      </p:pic>
      <p:sp>
        <p:nvSpPr>
          <p:cNvPr id="170" name="CustomShape 2"/>
          <p:cNvSpPr/>
          <p:nvPr/>
        </p:nvSpPr>
        <p:spPr>
          <a:xfrm>
            <a:off x="667800" y="5091480"/>
            <a:ext cx="3093840" cy="9424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gn="ctr">
              <a:lnSpc>
                <a:spcPct val="100000"/>
              </a:lnSpc>
            </a:pPr>
            <a:r>
              <a:rPr lang="en-CA" sz="2800" strike="noStrike">
                <a:solidFill>
                  <a:srgbClr val="000000"/>
                </a:solidFill>
                <a:latin typeface="Calibri"/>
                <a:ea typeface="DejaVu Sans"/>
              </a:rPr>
              <a:t>Very Coarse</a:t>
            </a:r>
            <a:endParaRPr/>
          </a:p>
          <a:p>
            <a:pPr algn="ctr">
              <a:lnSpc>
                <a:spcPct val="100000"/>
              </a:lnSpc>
            </a:pPr>
            <a:r>
              <a:rPr lang="en-CA" sz="2000" strike="noStrike">
                <a:solidFill>
                  <a:srgbClr val="000000"/>
                </a:solidFill>
                <a:latin typeface="Calibri"/>
                <a:ea typeface="DejaVu Sans"/>
              </a:rPr>
              <a:t>(600-800 vertices)</a:t>
            </a:r>
            <a:endParaRPr/>
          </a:p>
        </p:txBody>
      </p:sp>
      <p:sp>
        <p:nvSpPr>
          <p:cNvPr id="171" name="CustomShape 3"/>
          <p:cNvSpPr/>
          <p:nvPr/>
        </p:nvSpPr>
        <p:spPr>
          <a:xfrm>
            <a:off x="4364280" y="5091480"/>
            <a:ext cx="3441240" cy="143064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gn="ctr">
              <a:lnSpc>
                <a:spcPct val="100000"/>
              </a:lnSpc>
            </a:pPr>
            <a:r>
              <a:rPr lang="en-CA" sz="2800" strike="noStrike">
                <a:solidFill>
                  <a:srgbClr val="000000"/>
                </a:solidFill>
                <a:latin typeface="Calibri"/>
                <a:ea typeface="DejaVu Sans"/>
              </a:rPr>
              <a:t>Non-Physical:</a:t>
            </a:r>
            <a:endParaRPr/>
          </a:p>
          <a:p>
            <a:pPr algn="ctr">
              <a:lnSpc>
                <a:spcPct val="100000"/>
              </a:lnSpc>
            </a:pPr>
            <a:r>
              <a:rPr lang="en-CA" sz="2000" strike="noStrike">
                <a:solidFill>
                  <a:srgbClr val="000000"/>
                </a:solidFill>
                <a:latin typeface="Calibri"/>
                <a:ea typeface="DejaVu Sans"/>
              </a:rPr>
              <a:t>Mix of coarse simulation,</a:t>
            </a:r>
            <a:endParaRPr/>
          </a:p>
          <a:p>
            <a:pPr algn="ctr">
              <a:lnSpc>
                <a:spcPct val="100000"/>
              </a:lnSpc>
            </a:pPr>
            <a:r>
              <a:rPr lang="en-CA" sz="2000" strike="noStrike">
                <a:solidFill>
                  <a:srgbClr val="000000"/>
                </a:solidFill>
                <a:latin typeface="Calibri"/>
                <a:ea typeface="DejaVu Sans"/>
              </a:rPr>
              <a:t>Mocap/Artist Animation, IK;</a:t>
            </a:r>
            <a:endParaRPr/>
          </a:p>
        </p:txBody>
      </p:sp>
      <p:sp>
        <p:nvSpPr>
          <p:cNvPr id="172" name="CustomShape 4"/>
          <p:cNvSpPr/>
          <p:nvPr/>
        </p:nvSpPr>
        <p:spPr>
          <a:xfrm>
            <a:off x="8500140" y="5150160"/>
            <a:ext cx="3086280" cy="5158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gn="ctr">
              <a:lnSpc>
                <a:spcPct val="100000"/>
              </a:lnSpc>
            </a:pPr>
            <a:r>
              <a:rPr lang="en-CA" sz="2800" strike="noStrike" dirty="0">
                <a:solidFill>
                  <a:srgbClr val="000000"/>
                </a:solidFill>
                <a:latin typeface="Calibri"/>
                <a:ea typeface="DejaVu Sans"/>
              </a:rPr>
              <a:t>No Reference Shape</a:t>
            </a:r>
            <a:endParaRPr dirty="0"/>
          </a:p>
        </p:txBody>
      </p:sp>
      <p:sp>
        <p:nvSpPr>
          <p:cNvPr id="173" name="CustomShape 5"/>
          <p:cNvSpPr/>
          <p:nvPr/>
        </p:nvSpPr>
        <p:spPr>
          <a:xfrm>
            <a:off x="754560" y="1066680"/>
            <a:ext cx="11206080" cy="12574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nSpc>
                <a:spcPct val="100000"/>
              </a:lnSpc>
              <a:buFont typeface="Arial"/>
              <a:buChar char="•"/>
            </a:pPr>
            <a:r>
              <a:rPr lang="en-CA" sz="2800" strike="noStrike">
                <a:solidFill>
                  <a:srgbClr val="000000"/>
                </a:solidFill>
                <a:latin typeface="Calibri"/>
                <a:ea typeface="DejaVu Sans"/>
              </a:rPr>
              <a:t> Augment game-engine generated cloth animation with real-time wrinkles</a:t>
            </a:r>
            <a:endParaRPr/>
          </a:p>
          <a:p>
            <a:pPr>
              <a:lnSpc>
                <a:spcPct val="100000"/>
              </a:lnSpc>
            </a:pPr>
            <a:endParaRPr/>
          </a:p>
          <a:p>
            <a:pPr>
              <a:lnSpc>
                <a:spcPct val="100000"/>
              </a:lnSpc>
              <a:buFont typeface="Arial"/>
              <a:buChar char="•"/>
            </a:pPr>
            <a:r>
              <a:rPr lang="en-CA" sz="2800" strike="noStrike">
                <a:solidFill>
                  <a:srgbClr val="000000"/>
                </a:solidFill>
                <a:latin typeface="Calibri"/>
                <a:ea typeface="DejaVu Sans"/>
              </a:rPr>
              <a:t> Challenges: </a:t>
            </a:r>
            <a:endParaRPr/>
          </a:p>
        </p:txBody>
      </p:sp>
      <p:sp>
        <p:nvSpPr>
          <p:cNvPr id="174" name="TextShape 6"/>
          <p:cNvSpPr txBox="1"/>
          <p:nvPr/>
        </p:nvSpPr>
        <p:spPr>
          <a:xfrm>
            <a:off x="10513440" y="1973766"/>
            <a:ext cx="1447200" cy="357954"/>
          </a:xfrm>
          <a:prstGeom prst="rect">
            <a:avLst/>
          </a:prstGeom>
          <a:noFill/>
          <a:ln>
            <a:noFill/>
          </a:ln>
        </p:spPr>
        <p:txBody>
          <a:bodyPr lIns="90000" tIns="45000" rIns="90000" bIns="45000"/>
          <a:lstStyle/>
          <a:p>
            <a:r>
              <a:rPr lang="en-CA">
                <a:solidFill>
                  <a:srgbClr val="B3B3B3"/>
                </a:solidFill>
                <a:latin typeface="Arial"/>
              </a:rPr>
              <a:t>Enqvist10</a:t>
            </a:r>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 name="CustomShape 1"/>
          <p:cNvSpPr/>
          <p:nvPr/>
        </p:nvSpPr>
        <p:spPr>
          <a:xfrm>
            <a:off x="1320840" y="76320"/>
            <a:ext cx="9955440" cy="5619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lstStyle/>
          <a:p>
            <a:pPr algn="ctr">
              <a:lnSpc>
                <a:spcPct val="100000"/>
              </a:lnSpc>
            </a:pPr>
            <a:r>
              <a:rPr lang="en-CA" sz="4400" strike="noStrike">
                <a:solidFill>
                  <a:srgbClr val="FFFFFF"/>
                </a:solidFill>
                <a:latin typeface="Calibri"/>
                <a:ea typeface="DejaVu Sans"/>
              </a:rPr>
              <a:t>Key Insights</a:t>
            </a:r>
            <a:endParaRPr/>
          </a:p>
        </p:txBody>
      </p:sp>
      <p:sp>
        <p:nvSpPr>
          <p:cNvPr id="176" name="CustomShape 2"/>
          <p:cNvSpPr/>
          <p:nvPr/>
        </p:nvSpPr>
        <p:spPr>
          <a:xfrm>
            <a:off x="609480" y="914400"/>
            <a:ext cx="10971360" cy="52102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endParaRPr dirty="0"/>
          </a:p>
          <a:p>
            <a:pPr marL="457200" indent="-457200">
              <a:lnSpc>
                <a:spcPct val="100000"/>
              </a:lnSpc>
              <a:buFont typeface="Arial" panose="020B0604020202020204" pitchFamily="34" charset="0"/>
              <a:buChar char="•"/>
            </a:pPr>
            <a:r>
              <a:rPr lang="en-CA" sz="3200" strike="noStrike" dirty="0" smtClean="0">
                <a:solidFill>
                  <a:srgbClr val="000000"/>
                </a:solidFill>
                <a:latin typeface="Calibri"/>
                <a:ea typeface="DejaVu Sans"/>
              </a:rPr>
              <a:t>Absent </a:t>
            </a:r>
            <a:r>
              <a:rPr lang="en-CA" sz="3200" strike="noStrike" dirty="0">
                <a:solidFill>
                  <a:srgbClr val="000000"/>
                </a:solidFill>
                <a:latin typeface="Calibri"/>
                <a:ea typeface="DejaVu Sans"/>
              </a:rPr>
              <a:t>physically meaningful </a:t>
            </a:r>
            <a:r>
              <a:rPr lang="en-CA" sz="3200" strike="noStrike" dirty="0" smtClean="0">
                <a:solidFill>
                  <a:srgbClr val="000000"/>
                </a:solidFill>
                <a:latin typeface="Calibri"/>
                <a:ea typeface="DejaVu Sans"/>
              </a:rPr>
              <a:t>animation, </a:t>
            </a:r>
            <a:r>
              <a:rPr lang="en-CA" sz="3200" strike="noStrike" dirty="0">
                <a:solidFill>
                  <a:srgbClr val="000000"/>
                </a:solidFill>
                <a:latin typeface="Calibri"/>
                <a:ea typeface="DejaVu Sans"/>
              </a:rPr>
              <a:t>do not aim for “correctness”</a:t>
            </a:r>
            <a:endParaRPr dirty="0"/>
          </a:p>
          <a:p>
            <a:pPr marL="457200" indent="-457200">
              <a:lnSpc>
                <a:spcPct val="100000"/>
              </a:lnSpc>
              <a:buFont typeface="Arial" panose="020B0604020202020204" pitchFamily="34" charset="0"/>
              <a:buChar char="•"/>
            </a:pPr>
            <a:r>
              <a:rPr lang="en-CA" sz="3200" strike="noStrike" dirty="0">
                <a:solidFill>
                  <a:srgbClr val="000000"/>
                </a:solidFill>
                <a:latin typeface="Calibri"/>
                <a:ea typeface="DejaVu Sans"/>
              </a:rPr>
              <a:t>Focus on </a:t>
            </a:r>
            <a:r>
              <a:rPr lang="en-CA" sz="3200" b="1" strike="noStrike" dirty="0" smtClean="0">
                <a:solidFill>
                  <a:srgbClr val="000000"/>
                </a:solidFill>
                <a:latin typeface="Calibri"/>
                <a:ea typeface="DejaVu Sans"/>
              </a:rPr>
              <a:t>believability</a:t>
            </a:r>
            <a:endParaRPr dirty="0"/>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 name="CustomShape 1"/>
          <p:cNvSpPr/>
          <p:nvPr/>
        </p:nvSpPr>
        <p:spPr>
          <a:xfrm>
            <a:off x="1320840" y="76320"/>
            <a:ext cx="9955440" cy="5619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lstStyle/>
          <a:p>
            <a:pPr algn="ctr">
              <a:lnSpc>
                <a:spcPct val="100000"/>
              </a:lnSpc>
            </a:pPr>
            <a:r>
              <a:rPr lang="en-CA" sz="4400" strike="noStrike">
                <a:solidFill>
                  <a:srgbClr val="FFFFFF"/>
                </a:solidFill>
                <a:latin typeface="Calibri"/>
                <a:ea typeface="DejaVu Sans"/>
              </a:rPr>
              <a:t>Key Insights</a:t>
            </a:r>
            <a:endParaRPr/>
          </a:p>
        </p:txBody>
      </p:sp>
      <p:sp>
        <p:nvSpPr>
          <p:cNvPr id="176" name="CustomShape 2"/>
          <p:cNvSpPr/>
          <p:nvPr/>
        </p:nvSpPr>
        <p:spPr>
          <a:xfrm>
            <a:off x="609480" y="914400"/>
            <a:ext cx="10971360" cy="52102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endParaRPr dirty="0"/>
          </a:p>
          <a:p>
            <a:pPr marL="457200" indent="-457200">
              <a:lnSpc>
                <a:spcPct val="100000"/>
              </a:lnSpc>
              <a:buFont typeface="Arial" panose="020B0604020202020204" pitchFamily="34" charset="0"/>
              <a:buChar char="•"/>
            </a:pPr>
            <a:r>
              <a:rPr lang="en-CA" sz="3200" strike="noStrike" dirty="0" smtClean="0">
                <a:solidFill>
                  <a:srgbClr val="000000"/>
                </a:solidFill>
                <a:latin typeface="Calibri"/>
                <a:ea typeface="DejaVu Sans"/>
              </a:rPr>
              <a:t>Absent </a:t>
            </a:r>
            <a:r>
              <a:rPr lang="en-CA" sz="3200" strike="noStrike" dirty="0">
                <a:solidFill>
                  <a:srgbClr val="000000"/>
                </a:solidFill>
                <a:latin typeface="Calibri"/>
                <a:ea typeface="DejaVu Sans"/>
              </a:rPr>
              <a:t>physically meaningful </a:t>
            </a:r>
            <a:r>
              <a:rPr lang="en-CA" sz="3200" strike="noStrike" dirty="0" smtClean="0">
                <a:solidFill>
                  <a:srgbClr val="000000"/>
                </a:solidFill>
                <a:latin typeface="Calibri"/>
                <a:ea typeface="DejaVu Sans"/>
              </a:rPr>
              <a:t>animation, </a:t>
            </a:r>
            <a:r>
              <a:rPr lang="en-CA" sz="3200" strike="noStrike" dirty="0">
                <a:solidFill>
                  <a:srgbClr val="000000"/>
                </a:solidFill>
                <a:latin typeface="Calibri"/>
                <a:ea typeface="DejaVu Sans"/>
              </a:rPr>
              <a:t>do not aim for “correctness”</a:t>
            </a:r>
            <a:endParaRPr dirty="0"/>
          </a:p>
          <a:p>
            <a:pPr marL="457200" indent="-457200">
              <a:lnSpc>
                <a:spcPct val="100000"/>
              </a:lnSpc>
              <a:buFont typeface="Arial" panose="020B0604020202020204" pitchFamily="34" charset="0"/>
              <a:buChar char="•"/>
            </a:pPr>
            <a:r>
              <a:rPr lang="en-CA" sz="3200" strike="noStrike" dirty="0">
                <a:solidFill>
                  <a:srgbClr val="000000"/>
                </a:solidFill>
                <a:latin typeface="Calibri"/>
                <a:ea typeface="DejaVu Sans"/>
              </a:rPr>
              <a:t>Focus on </a:t>
            </a:r>
            <a:r>
              <a:rPr lang="en-CA" sz="3200" b="1" strike="noStrike" dirty="0">
                <a:solidFill>
                  <a:srgbClr val="000000"/>
                </a:solidFill>
                <a:latin typeface="Calibri"/>
                <a:ea typeface="DejaVu Sans"/>
              </a:rPr>
              <a:t>believability  </a:t>
            </a:r>
            <a:endParaRPr dirty="0"/>
          </a:p>
          <a:p>
            <a:pPr marL="457200" indent="-457200">
              <a:lnSpc>
                <a:spcPct val="100000"/>
              </a:lnSpc>
              <a:buFont typeface="Arial" panose="020B0604020202020204" pitchFamily="34" charset="0"/>
              <a:buChar char="•"/>
            </a:pPr>
            <a:r>
              <a:rPr lang="en-CA" sz="3200" strike="noStrike" dirty="0">
                <a:solidFill>
                  <a:srgbClr val="000000"/>
                </a:solidFill>
                <a:latin typeface="Calibri"/>
                <a:ea typeface="DejaVu Sans"/>
              </a:rPr>
              <a:t>Humans rely on </a:t>
            </a:r>
            <a:r>
              <a:rPr lang="en-CA" sz="3200" i="1" strike="noStrike" dirty="0">
                <a:solidFill>
                  <a:srgbClr val="000000"/>
                </a:solidFill>
                <a:latin typeface="Calibri"/>
                <a:ea typeface="DejaVu Sans"/>
              </a:rPr>
              <a:t>local</a:t>
            </a:r>
            <a:r>
              <a:rPr lang="en-CA" sz="3200" strike="noStrike" dirty="0">
                <a:solidFill>
                  <a:srgbClr val="000000"/>
                </a:solidFill>
                <a:latin typeface="Calibri"/>
                <a:ea typeface="DejaVu Sans"/>
              </a:rPr>
              <a:t> movement when predicting wrinkle formation:</a:t>
            </a:r>
            <a:endParaRPr dirty="0"/>
          </a:p>
          <a:p>
            <a:pPr marL="914400" lvl="1" indent="-457200">
              <a:lnSpc>
                <a:spcPct val="100000"/>
              </a:lnSpc>
              <a:buFont typeface="Calibri" panose="020F0502020204030204" pitchFamily="34" charset="0"/>
              <a:buChar char="–"/>
            </a:pPr>
            <a:r>
              <a:rPr lang="en-CA" sz="2800" strike="noStrike" dirty="0" smtClean="0">
                <a:solidFill>
                  <a:srgbClr val="000000"/>
                </a:solidFill>
                <a:latin typeface="Calibri"/>
                <a:ea typeface="DejaVu Sans"/>
              </a:rPr>
              <a:t>They </a:t>
            </a:r>
            <a:r>
              <a:rPr lang="en-CA" sz="2800" strike="noStrike" dirty="0">
                <a:solidFill>
                  <a:srgbClr val="000000"/>
                </a:solidFill>
                <a:latin typeface="Calibri"/>
                <a:ea typeface="DejaVu Sans"/>
              </a:rPr>
              <a:t>expect wrinkles to show up when the surface visually contracts … and to disappear when it subsequently </a:t>
            </a:r>
            <a:r>
              <a:rPr lang="en-CA" sz="2800" strike="noStrike" dirty="0" smtClean="0">
                <a:solidFill>
                  <a:srgbClr val="000000"/>
                </a:solidFill>
                <a:latin typeface="Calibri"/>
                <a:ea typeface="DejaVu Sans"/>
              </a:rPr>
              <a:t>stretches</a:t>
            </a:r>
          </a:p>
        </p:txBody>
      </p:sp>
    </p:spTree>
    <p:extLst>
      <p:ext uri="{BB962C8B-B14F-4D97-AF65-F5344CB8AC3E}">
        <p14:creationId xmlns:p14="http://schemas.microsoft.com/office/powerpoint/2010/main" val="3707660429"/>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 name="CustomShape 1"/>
          <p:cNvSpPr/>
          <p:nvPr/>
        </p:nvSpPr>
        <p:spPr>
          <a:xfrm>
            <a:off x="1320840" y="76320"/>
            <a:ext cx="9955440" cy="5619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lstStyle/>
          <a:p>
            <a:pPr algn="ctr">
              <a:lnSpc>
                <a:spcPct val="100000"/>
              </a:lnSpc>
            </a:pPr>
            <a:r>
              <a:rPr lang="en-CA" sz="4400" strike="noStrike">
                <a:solidFill>
                  <a:srgbClr val="FFFFFF"/>
                </a:solidFill>
                <a:latin typeface="Calibri"/>
                <a:ea typeface="DejaVu Sans"/>
              </a:rPr>
              <a:t>Key Insights</a:t>
            </a:r>
            <a:endParaRPr/>
          </a:p>
        </p:txBody>
      </p:sp>
      <p:sp>
        <p:nvSpPr>
          <p:cNvPr id="176" name="CustomShape 2"/>
          <p:cNvSpPr/>
          <p:nvPr/>
        </p:nvSpPr>
        <p:spPr>
          <a:xfrm>
            <a:off x="609480" y="914400"/>
            <a:ext cx="10971360" cy="52102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endParaRPr dirty="0"/>
          </a:p>
          <a:p>
            <a:pPr marL="457200" indent="-457200">
              <a:lnSpc>
                <a:spcPct val="100000"/>
              </a:lnSpc>
              <a:buFont typeface="Arial" panose="020B0604020202020204" pitchFamily="34" charset="0"/>
              <a:buChar char="•"/>
            </a:pPr>
            <a:r>
              <a:rPr lang="en-CA" sz="3200" strike="noStrike" dirty="0" smtClean="0">
                <a:solidFill>
                  <a:srgbClr val="000000"/>
                </a:solidFill>
                <a:latin typeface="Calibri"/>
                <a:ea typeface="DejaVu Sans"/>
              </a:rPr>
              <a:t>Absent </a:t>
            </a:r>
            <a:r>
              <a:rPr lang="en-CA" sz="3200" strike="noStrike" dirty="0">
                <a:solidFill>
                  <a:srgbClr val="000000"/>
                </a:solidFill>
                <a:latin typeface="Calibri"/>
                <a:ea typeface="DejaVu Sans"/>
              </a:rPr>
              <a:t>physically meaningful </a:t>
            </a:r>
            <a:r>
              <a:rPr lang="en-CA" sz="3200" strike="noStrike" dirty="0" smtClean="0">
                <a:solidFill>
                  <a:srgbClr val="000000"/>
                </a:solidFill>
                <a:latin typeface="Calibri"/>
                <a:ea typeface="DejaVu Sans"/>
              </a:rPr>
              <a:t>animation, </a:t>
            </a:r>
            <a:r>
              <a:rPr lang="en-CA" sz="3200" strike="noStrike" dirty="0">
                <a:solidFill>
                  <a:srgbClr val="000000"/>
                </a:solidFill>
                <a:latin typeface="Calibri"/>
                <a:ea typeface="DejaVu Sans"/>
              </a:rPr>
              <a:t>do not aim for “correctness”</a:t>
            </a:r>
            <a:endParaRPr dirty="0"/>
          </a:p>
          <a:p>
            <a:pPr marL="457200" indent="-457200">
              <a:lnSpc>
                <a:spcPct val="100000"/>
              </a:lnSpc>
              <a:buFont typeface="Arial" panose="020B0604020202020204" pitchFamily="34" charset="0"/>
              <a:buChar char="•"/>
            </a:pPr>
            <a:r>
              <a:rPr lang="en-CA" sz="3200" strike="noStrike" dirty="0">
                <a:solidFill>
                  <a:srgbClr val="000000"/>
                </a:solidFill>
                <a:latin typeface="Calibri"/>
                <a:ea typeface="DejaVu Sans"/>
              </a:rPr>
              <a:t>Focus on </a:t>
            </a:r>
            <a:r>
              <a:rPr lang="en-CA" sz="3200" b="1" strike="noStrike" dirty="0">
                <a:solidFill>
                  <a:srgbClr val="000000"/>
                </a:solidFill>
                <a:latin typeface="Calibri"/>
                <a:ea typeface="DejaVu Sans"/>
              </a:rPr>
              <a:t>believability  </a:t>
            </a:r>
            <a:endParaRPr dirty="0"/>
          </a:p>
          <a:p>
            <a:pPr marL="457200" indent="-457200">
              <a:lnSpc>
                <a:spcPct val="100000"/>
              </a:lnSpc>
              <a:buFont typeface="Arial" panose="020B0604020202020204" pitchFamily="34" charset="0"/>
              <a:buChar char="•"/>
            </a:pPr>
            <a:r>
              <a:rPr lang="en-CA" sz="3200" strike="noStrike" dirty="0">
                <a:solidFill>
                  <a:srgbClr val="000000"/>
                </a:solidFill>
                <a:latin typeface="Calibri"/>
                <a:ea typeface="DejaVu Sans"/>
              </a:rPr>
              <a:t>Humans rely on </a:t>
            </a:r>
            <a:r>
              <a:rPr lang="en-CA" sz="3200" i="1" strike="noStrike" dirty="0">
                <a:solidFill>
                  <a:srgbClr val="000000"/>
                </a:solidFill>
                <a:latin typeface="Calibri"/>
                <a:ea typeface="DejaVu Sans"/>
              </a:rPr>
              <a:t>local</a:t>
            </a:r>
            <a:r>
              <a:rPr lang="en-CA" sz="3200" strike="noStrike" dirty="0">
                <a:solidFill>
                  <a:srgbClr val="000000"/>
                </a:solidFill>
                <a:latin typeface="Calibri"/>
                <a:ea typeface="DejaVu Sans"/>
              </a:rPr>
              <a:t> movement when predicting wrinkle formation:</a:t>
            </a:r>
            <a:endParaRPr dirty="0"/>
          </a:p>
          <a:p>
            <a:pPr marL="914400" lvl="1" indent="-457200">
              <a:lnSpc>
                <a:spcPct val="100000"/>
              </a:lnSpc>
              <a:buFont typeface="Calibri" panose="020F0502020204030204" pitchFamily="34" charset="0"/>
              <a:buChar char="–"/>
            </a:pPr>
            <a:r>
              <a:rPr lang="en-CA" sz="2800" strike="noStrike" dirty="0" smtClean="0">
                <a:solidFill>
                  <a:srgbClr val="000000"/>
                </a:solidFill>
                <a:latin typeface="Calibri"/>
                <a:ea typeface="DejaVu Sans"/>
              </a:rPr>
              <a:t>They </a:t>
            </a:r>
            <a:r>
              <a:rPr lang="en-CA" sz="2800" strike="noStrike" dirty="0">
                <a:solidFill>
                  <a:srgbClr val="000000"/>
                </a:solidFill>
                <a:latin typeface="Calibri"/>
                <a:ea typeface="DejaVu Sans"/>
              </a:rPr>
              <a:t>expect wrinkles to show up when the surface visually contracts … and to disappear when it subsequently </a:t>
            </a:r>
            <a:r>
              <a:rPr lang="en-CA" sz="2800" strike="noStrike" dirty="0" smtClean="0">
                <a:solidFill>
                  <a:srgbClr val="000000"/>
                </a:solidFill>
                <a:latin typeface="Calibri"/>
                <a:ea typeface="DejaVu Sans"/>
              </a:rPr>
              <a:t>stretches</a:t>
            </a:r>
          </a:p>
          <a:p>
            <a:pPr marL="457200" indent="-457200">
              <a:lnSpc>
                <a:spcPct val="100000"/>
              </a:lnSpc>
              <a:buFont typeface="Arial" panose="020B0604020202020204" pitchFamily="34" charset="0"/>
              <a:buChar char="•"/>
            </a:pPr>
            <a:r>
              <a:rPr lang="en-CA" sz="3200" strike="noStrike" dirty="0" smtClean="0">
                <a:solidFill>
                  <a:srgbClr val="000000"/>
                </a:solidFill>
                <a:latin typeface="Calibri"/>
                <a:ea typeface="DejaVu Sans"/>
              </a:rPr>
              <a:t>Real-life wrinkles are spatially and temporally </a:t>
            </a:r>
            <a:r>
              <a:rPr lang="en-CA" sz="3200" i="1" strike="noStrike" dirty="0" smtClean="0">
                <a:solidFill>
                  <a:srgbClr val="000000"/>
                </a:solidFill>
                <a:latin typeface="Calibri"/>
                <a:ea typeface="DejaVu Sans"/>
              </a:rPr>
              <a:t>coherent</a:t>
            </a:r>
            <a:r>
              <a:rPr lang="en-CA" sz="3200" strike="noStrike" dirty="0" smtClean="0">
                <a:solidFill>
                  <a:srgbClr val="000000"/>
                </a:solidFill>
                <a:latin typeface="Calibri"/>
                <a:ea typeface="DejaVu Sans"/>
              </a:rPr>
              <a:t> </a:t>
            </a:r>
            <a:endParaRPr dirty="0" smtClean="0"/>
          </a:p>
          <a:p>
            <a:pPr marL="914400" lvl="1" indent="-457200">
              <a:lnSpc>
                <a:spcPct val="100000"/>
              </a:lnSpc>
              <a:buFont typeface="Calibri" panose="020F0502020204030204" pitchFamily="34" charset="0"/>
              <a:buChar char="–"/>
            </a:pPr>
            <a:r>
              <a:rPr lang="en-CA" sz="2800" strike="noStrike" dirty="0" smtClean="0">
                <a:solidFill>
                  <a:srgbClr val="000000"/>
                </a:solidFill>
                <a:latin typeface="Calibri"/>
                <a:ea typeface="DejaVu Sans"/>
              </a:rPr>
              <a:t>Neighboring wrinkles are </a:t>
            </a:r>
            <a:r>
              <a:rPr lang="en-CA" sz="2800" i="1" strike="noStrike" dirty="0" smtClean="0">
                <a:solidFill>
                  <a:srgbClr val="000000"/>
                </a:solidFill>
                <a:latin typeface="Calibri"/>
                <a:ea typeface="DejaVu Sans"/>
              </a:rPr>
              <a:t>aligned</a:t>
            </a:r>
            <a:r>
              <a:rPr lang="en-CA" sz="2800" strike="noStrike" dirty="0" smtClean="0">
                <a:solidFill>
                  <a:srgbClr val="000000"/>
                </a:solidFill>
                <a:latin typeface="Calibri"/>
                <a:ea typeface="DejaVu Sans"/>
              </a:rPr>
              <a:t> in common directions</a:t>
            </a:r>
            <a:endParaRPr sz="2800" dirty="0" smtClean="0"/>
          </a:p>
          <a:p>
            <a:pPr marL="914400" lvl="1" indent="-457200">
              <a:lnSpc>
                <a:spcPct val="100000"/>
              </a:lnSpc>
              <a:buFont typeface="Calibri" panose="020F0502020204030204" pitchFamily="34" charset="0"/>
              <a:buChar char="–"/>
            </a:pPr>
            <a:r>
              <a:rPr lang="en-CA" sz="2800" strike="noStrike" dirty="0" smtClean="0">
                <a:solidFill>
                  <a:srgbClr val="000000"/>
                </a:solidFill>
                <a:latin typeface="Calibri"/>
                <a:ea typeface="DejaVu Sans"/>
              </a:rPr>
              <a:t>Wrinkles appear, move, and disappear </a:t>
            </a:r>
            <a:r>
              <a:rPr lang="en-CA" sz="2800" i="1" strike="noStrike" dirty="0" smtClean="0">
                <a:solidFill>
                  <a:srgbClr val="000000"/>
                </a:solidFill>
                <a:latin typeface="Calibri"/>
                <a:ea typeface="DejaVu Sans"/>
              </a:rPr>
              <a:t>gradually</a:t>
            </a:r>
            <a:endParaRPr sz="2800" dirty="0"/>
          </a:p>
        </p:txBody>
      </p:sp>
    </p:spTree>
    <p:extLst>
      <p:ext uri="{BB962C8B-B14F-4D97-AF65-F5344CB8AC3E}">
        <p14:creationId xmlns:p14="http://schemas.microsoft.com/office/powerpoint/2010/main" val="2291800933"/>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 name="CustomShape 1"/>
          <p:cNvSpPr/>
          <p:nvPr/>
        </p:nvSpPr>
        <p:spPr>
          <a:xfrm>
            <a:off x="609480" y="914400"/>
            <a:ext cx="10971360" cy="52102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endParaRPr dirty="0"/>
          </a:p>
          <a:p>
            <a:pPr marL="457200" indent="-457200">
              <a:lnSpc>
                <a:spcPct val="100000"/>
              </a:lnSpc>
              <a:buFont typeface="Arial" panose="020B0604020202020204" pitchFamily="34" charset="0"/>
              <a:buChar char="•"/>
            </a:pPr>
            <a:r>
              <a:rPr lang="en-CA" sz="3200" strike="noStrike" dirty="0" smtClean="0">
                <a:solidFill>
                  <a:srgbClr val="000000"/>
                </a:solidFill>
                <a:latin typeface="Calibri"/>
                <a:ea typeface="DejaVu Sans"/>
              </a:rPr>
              <a:t>Idea</a:t>
            </a:r>
            <a:r>
              <a:rPr lang="en-CA" sz="3200" strike="noStrike" dirty="0">
                <a:solidFill>
                  <a:srgbClr val="000000"/>
                </a:solidFill>
                <a:latin typeface="Calibri"/>
                <a:ea typeface="DejaVu Sans"/>
              </a:rPr>
              <a:t>: Use </a:t>
            </a:r>
            <a:r>
              <a:rPr lang="en-CA" sz="3200" b="1" i="1" strike="noStrike" dirty="0">
                <a:solidFill>
                  <a:srgbClr val="000000"/>
                </a:solidFill>
                <a:latin typeface="Calibri"/>
                <a:ea typeface="DejaVu Sans"/>
              </a:rPr>
              <a:t>local</a:t>
            </a:r>
            <a:r>
              <a:rPr lang="en-CA" sz="3200" strike="noStrike" dirty="0">
                <a:solidFill>
                  <a:srgbClr val="000000"/>
                </a:solidFill>
                <a:latin typeface="Calibri"/>
                <a:ea typeface="DejaVu Sans"/>
              </a:rPr>
              <a:t> intrinsic surface deformation (compression/stretch) to guide wrinkle </a:t>
            </a:r>
            <a:r>
              <a:rPr lang="en-CA" sz="3200" strike="noStrike" dirty="0" smtClean="0">
                <a:solidFill>
                  <a:srgbClr val="000000"/>
                </a:solidFill>
                <a:latin typeface="Calibri"/>
                <a:ea typeface="DejaVu Sans"/>
              </a:rPr>
              <a:t>formation</a:t>
            </a:r>
            <a:endParaRPr sz="3200" dirty="0"/>
          </a:p>
        </p:txBody>
      </p:sp>
      <p:sp>
        <p:nvSpPr>
          <p:cNvPr id="178" name="CustomShape 2"/>
          <p:cNvSpPr/>
          <p:nvPr/>
        </p:nvSpPr>
        <p:spPr>
          <a:xfrm>
            <a:off x="1320840" y="76320"/>
            <a:ext cx="9955440" cy="5619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lstStyle/>
          <a:p>
            <a:pPr algn="ctr">
              <a:lnSpc>
                <a:spcPct val="100000"/>
              </a:lnSpc>
            </a:pPr>
            <a:r>
              <a:rPr lang="en-CA" sz="4400" strike="noStrike">
                <a:solidFill>
                  <a:srgbClr val="FFFFFF"/>
                </a:solidFill>
                <a:latin typeface="Calibri"/>
                <a:ea typeface="DejaVu Sans"/>
              </a:rPr>
              <a:t>Key Ideas</a:t>
            </a:r>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 name="CustomShape 1"/>
          <p:cNvSpPr/>
          <p:nvPr/>
        </p:nvSpPr>
        <p:spPr>
          <a:xfrm>
            <a:off x="609480" y="914400"/>
            <a:ext cx="10971360" cy="52102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endParaRPr dirty="0"/>
          </a:p>
          <a:p>
            <a:pPr marL="457200" indent="-457200">
              <a:lnSpc>
                <a:spcPct val="100000"/>
              </a:lnSpc>
              <a:buFont typeface="Arial" panose="020B0604020202020204" pitchFamily="34" charset="0"/>
              <a:buChar char="•"/>
            </a:pPr>
            <a:r>
              <a:rPr lang="en-CA" sz="3200" strike="noStrike" dirty="0" smtClean="0">
                <a:solidFill>
                  <a:srgbClr val="000000"/>
                </a:solidFill>
                <a:latin typeface="Calibri"/>
                <a:ea typeface="DejaVu Sans"/>
              </a:rPr>
              <a:t>Idea</a:t>
            </a:r>
            <a:r>
              <a:rPr lang="en-CA" sz="3200" strike="noStrike" dirty="0">
                <a:solidFill>
                  <a:srgbClr val="000000"/>
                </a:solidFill>
                <a:latin typeface="Calibri"/>
                <a:ea typeface="DejaVu Sans"/>
              </a:rPr>
              <a:t>: Use </a:t>
            </a:r>
            <a:r>
              <a:rPr lang="en-CA" sz="3200" b="1" i="1" strike="noStrike" dirty="0">
                <a:solidFill>
                  <a:srgbClr val="000000"/>
                </a:solidFill>
                <a:latin typeface="Calibri"/>
                <a:ea typeface="DejaVu Sans"/>
              </a:rPr>
              <a:t>local</a:t>
            </a:r>
            <a:r>
              <a:rPr lang="en-CA" sz="3200" strike="noStrike" dirty="0">
                <a:solidFill>
                  <a:srgbClr val="000000"/>
                </a:solidFill>
                <a:latin typeface="Calibri"/>
                <a:ea typeface="DejaVu Sans"/>
              </a:rPr>
              <a:t> intrinsic surface deformation (compression/stretch) to guide wrinkle formation</a:t>
            </a:r>
            <a:endParaRPr sz="3200" dirty="0"/>
          </a:p>
          <a:p>
            <a:pPr>
              <a:lnSpc>
                <a:spcPct val="100000"/>
              </a:lnSpc>
            </a:pPr>
            <a:endParaRPr dirty="0"/>
          </a:p>
          <a:p>
            <a:pPr marL="457200" indent="-457200">
              <a:lnSpc>
                <a:spcPct val="100000"/>
              </a:lnSpc>
              <a:buFont typeface="Arial" panose="020B0604020202020204" pitchFamily="34" charset="0"/>
              <a:buChar char="•"/>
            </a:pPr>
            <a:r>
              <a:rPr lang="en-CA" sz="3200" strike="noStrike" dirty="0">
                <a:solidFill>
                  <a:srgbClr val="000000"/>
                </a:solidFill>
                <a:latin typeface="Calibri"/>
                <a:ea typeface="DejaVu Sans"/>
              </a:rPr>
              <a:t>Problem: Since animation is non-physical, intrinsic local motion is often not coherent spatially or </a:t>
            </a:r>
            <a:r>
              <a:rPr lang="en-CA" sz="3200" strike="noStrike" dirty="0" smtClean="0">
                <a:solidFill>
                  <a:srgbClr val="000000"/>
                </a:solidFill>
                <a:latin typeface="Calibri"/>
                <a:ea typeface="DejaVu Sans"/>
              </a:rPr>
              <a:t>temporally</a:t>
            </a:r>
            <a:endParaRPr sz="3200" dirty="0"/>
          </a:p>
        </p:txBody>
      </p:sp>
      <p:sp>
        <p:nvSpPr>
          <p:cNvPr id="178" name="CustomShape 2"/>
          <p:cNvSpPr/>
          <p:nvPr/>
        </p:nvSpPr>
        <p:spPr>
          <a:xfrm>
            <a:off x="1320840" y="76320"/>
            <a:ext cx="9955440" cy="5619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lstStyle/>
          <a:p>
            <a:pPr algn="ctr">
              <a:lnSpc>
                <a:spcPct val="100000"/>
              </a:lnSpc>
            </a:pPr>
            <a:r>
              <a:rPr lang="en-CA" sz="4400" strike="noStrike">
                <a:solidFill>
                  <a:srgbClr val="FFFFFF"/>
                </a:solidFill>
                <a:latin typeface="Calibri"/>
                <a:ea typeface="DejaVu Sans"/>
              </a:rPr>
              <a:t>Key Ideas</a:t>
            </a:r>
            <a:endParaRPr/>
          </a:p>
        </p:txBody>
      </p:sp>
    </p:spTree>
    <p:extLst>
      <p:ext uri="{BB962C8B-B14F-4D97-AF65-F5344CB8AC3E}">
        <p14:creationId xmlns:p14="http://schemas.microsoft.com/office/powerpoint/2010/main" val="1938466597"/>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 name="CustomShape 1"/>
          <p:cNvSpPr/>
          <p:nvPr/>
        </p:nvSpPr>
        <p:spPr>
          <a:xfrm>
            <a:off x="609480" y="914400"/>
            <a:ext cx="10971360" cy="52102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endParaRPr dirty="0"/>
          </a:p>
          <a:p>
            <a:pPr marL="457200" indent="-457200">
              <a:lnSpc>
                <a:spcPct val="100000"/>
              </a:lnSpc>
              <a:buFont typeface="Arial" panose="020B0604020202020204" pitchFamily="34" charset="0"/>
              <a:buChar char="•"/>
            </a:pPr>
            <a:r>
              <a:rPr lang="en-CA" sz="3200" strike="noStrike" dirty="0" smtClean="0">
                <a:solidFill>
                  <a:srgbClr val="000000"/>
                </a:solidFill>
                <a:latin typeface="Calibri"/>
                <a:ea typeface="DejaVu Sans"/>
              </a:rPr>
              <a:t>Idea</a:t>
            </a:r>
            <a:r>
              <a:rPr lang="en-CA" sz="3200" strike="noStrike" dirty="0">
                <a:solidFill>
                  <a:srgbClr val="000000"/>
                </a:solidFill>
                <a:latin typeface="Calibri"/>
                <a:ea typeface="DejaVu Sans"/>
              </a:rPr>
              <a:t>: Use </a:t>
            </a:r>
            <a:r>
              <a:rPr lang="en-CA" sz="3200" b="1" i="1" strike="noStrike" dirty="0">
                <a:solidFill>
                  <a:srgbClr val="000000"/>
                </a:solidFill>
                <a:latin typeface="Calibri"/>
                <a:ea typeface="DejaVu Sans"/>
              </a:rPr>
              <a:t>local</a:t>
            </a:r>
            <a:r>
              <a:rPr lang="en-CA" sz="3200" strike="noStrike" dirty="0">
                <a:solidFill>
                  <a:srgbClr val="000000"/>
                </a:solidFill>
                <a:latin typeface="Calibri"/>
                <a:ea typeface="DejaVu Sans"/>
              </a:rPr>
              <a:t> intrinsic surface deformation (compression/stretch) to guide wrinkle formation</a:t>
            </a:r>
            <a:endParaRPr sz="3200" dirty="0"/>
          </a:p>
          <a:p>
            <a:pPr>
              <a:lnSpc>
                <a:spcPct val="100000"/>
              </a:lnSpc>
            </a:pPr>
            <a:endParaRPr dirty="0"/>
          </a:p>
          <a:p>
            <a:pPr marL="457200" indent="-457200">
              <a:lnSpc>
                <a:spcPct val="100000"/>
              </a:lnSpc>
              <a:buFont typeface="Arial" panose="020B0604020202020204" pitchFamily="34" charset="0"/>
              <a:buChar char="•"/>
            </a:pPr>
            <a:r>
              <a:rPr lang="en-CA" sz="3200" strike="noStrike" dirty="0">
                <a:solidFill>
                  <a:srgbClr val="000000"/>
                </a:solidFill>
                <a:latin typeface="Calibri"/>
                <a:ea typeface="DejaVu Sans"/>
              </a:rPr>
              <a:t>Problem: Since animation is non-physical, intrinsic local motion is often not coherent spatially or temporally </a:t>
            </a:r>
            <a:endParaRPr sz="3200" dirty="0"/>
          </a:p>
          <a:p>
            <a:pPr>
              <a:lnSpc>
                <a:spcPct val="100000"/>
              </a:lnSpc>
            </a:pPr>
            <a:endParaRPr dirty="0"/>
          </a:p>
          <a:p>
            <a:pPr>
              <a:lnSpc>
                <a:spcPct val="100000"/>
              </a:lnSpc>
            </a:pPr>
            <a:r>
              <a:rPr lang="en-CA" sz="3200" strike="noStrike" dirty="0">
                <a:solidFill>
                  <a:srgbClr val="000000"/>
                </a:solidFill>
                <a:latin typeface="Calibri"/>
                <a:ea typeface="DejaVu Sans"/>
              </a:rPr>
              <a:t>Solution: </a:t>
            </a:r>
            <a:endParaRPr dirty="0"/>
          </a:p>
          <a:p>
            <a:pPr marL="914400" lvl="1" indent="-457200">
              <a:lnSpc>
                <a:spcPct val="100000"/>
              </a:lnSpc>
              <a:buFont typeface="Calibri" panose="020F0502020204030204" pitchFamily="34" charset="0"/>
              <a:buChar char="–"/>
            </a:pPr>
            <a:r>
              <a:rPr lang="en-CA" sz="2800" strike="noStrike" dirty="0">
                <a:solidFill>
                  <a:srgbClr val="000000"/>
                </a:solidFill>
                <a:latin typeface="Calibri"/>
                <a:ea typeface="DejaVu Sans"/>
              </a:rPr>
              <a:t>Use a classification scheme for local surface motion, which enforces spatial and temporal coherence</a:t>
            </a:r>
            <a:endParaRPr sz="2800" dirty="0"/>
          </a:p>
          <a:p>
            <a:pPr marL="914400" lvl="1" indent="-457200">
              <a:lnSpc>
                <a:spcPct val="100000"/>
              </a:lnSpc>
              <a:buFont typeface="Calibri" panose="020F0502020204030204" pitchFamily="34" charset="0"/>
              <a:buChar char="–"/>
            </a:pPr>
            <a:r>
              <a:rPr lang="en-CA" sz="2800" strike="noStrike" dirty="0">
                <a:solidFill>
                  <a:srgbClr val="000000"/>
                </a:solidFill>
                <a:latin typeface="Calibri"/>
                <a:ea typeface="DejaVu Sans"/>
              </a:rPr>
              <a:t>Use temporally coherent wrinkle path update mechanism</a:t>
            </a:r>
            <a:endParaRPr sz="2800" dirty="0"/>
          </a:p>
        </p:txBody>
      </p:sp>
      <p:sp>
        <p:nvSpPr>
          <p:cNvPr id="178" name="CustomShape 2"/>
          <p:cNvSpPr/>
          <p:nvPr/>
        </p:nvSpPr>
        <p:spPr>
          <a:xfrm>
            <a:off x="1320840" y="76320"/>
            <a:ext cx="9955440" cy="5619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lstStyle/>
          <a:p>
            <a:pPr algn="ctr">
              <a:lnSpc>
                <a:spcPct val="100000"/>
              </a:lnSpc>
            </a:pPr>
            <a:r>
              <a:rPr lang="en-CA" sz="4400" strike="noStrike">
                <a:solidFill>
                  <a:srgbClr val="FFFFFF"/>
                </a:solidFill>
                <a:latin typeface="Calibri"/>
                <a:ea typeface="DejaVu Sans"/>
              </a:rPr>
              <a:t>Key Ideas</a:t>
            </a:r>
            <a:endParaRPr/>
          </a:p>
        </p:txBody>
      </p:sp>
    </p:spTree>
    <p:extLst>
      <p:ext uri="{BB962C8B-B14F-4D97-AF65-F5344CB8AC3E}">
        <p14:creationId xmlns:p14="http://schemas.microsoft.com/office/powerpoint/2010/main" val="1761754525"/>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5"/>
          <a:stretch>
            <a:fillRect/>
          </a:stretch>
        </a:blipFill>
        <a:effectLst/>
      </p:bgPr>
    </p:bg>
    <p:spTree>
      <p:nvGrpSpPr>
        <p:cNvPr id="1" name=""/>
        <p:cNvGrpSpPr/>
        <p:nvPr/>
      </p:nvGrpSpPr>
      <p:grpSpPr>
        <a:xfrm>
          <a:off x="0" y="0"/>
          <a:ext cx="0" cy="0"/>
          <a:chOff x="0" y="0"/>
          <a:chExt cx="0" cy="0"/>
        </a:xfrm>
      </p:grpSpPr>
      <p:pic>
        <p:nvPicPr>
          <p:cNvPr id="5" name="results2.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026464" y="1070029"/>
            <a:ext cx="9145277" cy="5144218"/>
          </a:xfrm>
          <a:prstGeom prst="rect">
            <a:avLst/>
          </a:prstGeom>
        </p:spPr>
      </p:pic>
      <p:sp>
        <p:nvSpPr>
          <p:cNvPr id="155" name="CustomShape 1"/>
          <p:cNvSpPr/>
          <p:nvPr/>
        </p:nvSpPr>
        <p:spPr>
          <a:xfrm>
            <a:off x="1320840" y="76320"/>
            <a:ext cx="10056960" cy="5320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lstStyle/>
          <a:p>
            <a:pPr algn="ctr">
              <a:lnSpc>
                <a:spcPct val="100000"/>
              </a:lnSpc>
            </a:pPr>
            <a:r>
              <a:rPr lang="en-CA" sz="4400" strike="noStrike">
                <a:solidFill>
                  <a:srgbClr val="FFFFFF"/>
                </a:solidFill>
                <a:latin typeface="Calibri"/>
                <a:ea typeface="DejaVu Sans"/>
              </a:rPr>
              <a:t>Real-Time Wrinkling of Game-style Cloth</a:t>
            </a:r>
            <a:endParaRPr/>
          </a:p>
        </p:txBody>
      </p:sp>
      <p:sp>
        <p:nvSpPr>
          <p:cNvPr id="156" name="CustomShape 2"/>
          <p:cNvSpPr/>
          <p:nvPr/>
        </p:nvSpPr>
        <p:spPr>
          <a:xfrm>
            <a:off x="6411559" y="1193180"/>
            <a:ext cx="5780442" cy="5021067"/>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marL="457200" indent="-457200">
              <a:lnSpc>
                <a:spcPct val="100000"/>
              </a:lnSpc>
              <a:buFont typeface="Arial" panose="020B0604020202020204" pitchFamily="34" charset="0"/>
              <a:buChar char="•"/>
            </a:pPr>
            <a:r>
              <a:rPr lang="en-CA" sz="3200" strike="noStrike" dirty="0">
                <a:solidFill>
                  <a:srgbClr val="000000"/>
                </a:solidFill>
                <a:latin typeface="Calibri"/>
                <a:ea typeface="DejaVu Sans"/>
              </a:rPr>
              <a:t> Wrinkles are important for </a:t>
            </a:r>
            <a:endParaRPr lang="en-CA" sz="3200" strike="noStrike" dirty="0" smtClean="0">
              <a:solidFill>
                <a:srgbClr val="000000"/>
              </a:solidFill>
              <a:latin typeface="Calibri"/>
              <a:ea typeface="DejaVu Sans"/>
            </a:endParaRPr>
          </a:p>
          <a:p>
            <a:pPr>
              <a:lnSpc>
                <a:spcPct val="100000"/>
              </a:lnSpc>
            </a:pPr>
            <a:r>
              <a:rPr lang="en-CA" sz="3200" dirty="0" smtClean="0">
                <a:solidFill>
                  <a:srgbClr val="000000"/>
                </a:solidFill>
                <a:latin typeface="Calibri"/>
                <a:ea typeface="DejaVu Sans"/>
              </a:rPr>
              <a:t>      </a:t>
            </a:r>
            <a:r>
              <a:rPr lang="en-CA" sz="3200" strike="noStrike" dirty="0" smtClean="0">
                <a:solidFill>
                  <a:srgbClr val="000000"/>
                </a:solidFill>
                <a:latin typeface="Calibri"/>
                <a:ea typeface="DejaVu Sans"/>
              </a:rPr>
              <a:t>believable </a:t>
            </a:r>
            <a:r>
              <a:rPr lang="en-CA" sz="3200" strike="noStrike" dirty="0">
                <a:solidFill>
                  <a:srgbClr val="000000"/>
                </a:solidFill>
                <a:latin typeface="Calibri"/>
                <a:ea typeface="DejaVu Sans"/>
              </a:rPr>
              <a:t>garment </a:t>
            </a:r>
            <a:r>
              <a:rPr lang="en-CA" sz="3200" strike="noStrike" dirty="0" smtClean="0">
                <a:solidFill>
                  <a:srgbClr val="000000"/>
                </a:solidFill>
                <a:latin typeface="Calibri"/>
                <a:ea typeface="DejaVu Sans"/>
              </a:rPr>
              <a:t>animation</a:t>
            </a: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9" name="Picture 9"/>
          <p:cNvPicPr/>
          <p:nvPr/>
        </p:nvPicPr>
        <p:blipFill>
          <a:blip r:embed="rId3"/>
          <a:srcRect l="32504" t="19256" r="38343"/>
          <a:stretch/>
        </p:blipFill>
        <p:spPr>
          <a:xfrm>
            <a:off x="692640" y="1698120"/>
            <a:ext cx="2665440" cy="4151520"/>
          </a:xfrm>
          <a:prstGeom prst="rect">
            <a:avLst/>
          </a:prstGeom>
          <a:ln>
            <a:noFill/>
          </a:ln>
        </p:spPr>
      </p:pic>
      <p:sp>
        <p:nvSpPr>
          <p:cNvPr id="180" name="CustomShape 1"/>
          <p:cNvSpPr/>
          <p:nvPr/>
        </p:nvSpPr>
        <p:spPr>
          <a:xfrm>
            <a:off x="1320840" y="76320"/>
            <a:ext cx="10056960" cy="5320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lstStyle/>
          <a:p>
            <a:pPr algn="ctr">
              <a:lnSpc>
                <a:spcPct val="100000"/>
              </a:lnSpc>
            </a:pPr>
            <a:r>
              <a:rPr lang="en-CA" sz="4400" strike="noStrike">
                <a:solidFill>
                  <a:srgbClr val="FFFFFF"/>
                </a:solidFill>
                <a:latin typeface="Calibri"/>
                <a:ea typeface="DejaVu Sans"/>
              </a:rPr>
              <a:t>Algorithm Overview</a:t>
            </a:r>
            <a:endParaRPr/>
          </a:p>
        </p:txBody>
      </p:sp>
      <p:sp>
        <p:nvSpPr>
          <p:cNvPr id="181" name="CustomShape 2"/>
          <p:cNvSpPr/>
          <p:nvPr/>
        </p:nvSpPr>
        <p:spPr>
          <a:xfrm>
            <a:off x="1233720" y="5527800"/>
            <a:ext cx="1388520" cy="36360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nSpc>
                <a:spcPct val="100000"/>
              </a:lnSpc>
            </a:pPr>
            <a:r>
              <a:rPr lang="en-CA" strike="noStrike">
                <a:solidFill>
                  <a:srgbClr val="000000"/>
                </a:solidFill>
                <a:latin typeface="Calibri"/>
                <a:ea typeface="DejaVu Sans"/>
              </a:rPr>
              <a:t>Classification</a:t>
            </a:r>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9" name="Picture 9"/>
          <p:cNvPicPr/>
          <p:nvPr/>
        </p:nvPicPr>
        <p:blipFill>
          <a:blip r:embed="rId3"/>
          <a:srcRect l="32504" t="19256" r="38343"/>
          <a:stretch/>
        </p:blipFill>
        <p:spPr>
          <a:xfrm>
            <a:off x="692640" y="1698120"/>
            <a:ext cx="2665440" cy="4151520"/>
          </a:xfrm>
          <a:prstGeom prst="rect">
            <a:avLst/>
          </a:prstGeom>
          <a:ln>
            <a:noFill/>
          </a:ln>
        </p:spPr>
      </p:pic>
      <p:sp>
        <p:nvSpPr>
          <p:cNvPr id="180" name="CustomShape 1"/>
          <p:cNvSpPr/>
          <p:nvPr/>
        </p:nvSpPr>
        <p:spPr>
          <a:xfrm>
            <a:off x="1320840" y="76320"/>
            <a:ext cx="10056960" cy="5320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lstStyle/>
          <a:p>
            <a:pPr algn="ctr">
              <a:lnSpc>
                <a:spcPct val="100000"/>
              </a:lnSpc>
            </a:pPr>
            <a:r>
              <a:rPr lang="en-CA" sz="4400" strike="noStrike">
                <a:solidFill>
                  <a:srgbClr val="FFFFFF"/>
                </a:solidFill>
                <a:latin typeface="Calibri"/>
                <a:ea typeface="DejaVu Sans"/>
              </a:rPr>
              <a:t>Algorithm Overview</a:t>
            </a:r>
            <a:endParaRPr/>
          </a:p>
        </p:txBody>
      </p:sp>
      <p:sp>
        <p:nvSpPr>
          <p:cNvPr id="181" name="CustomShape 2"/>
          <p:cNvSpPr/>
          <p:nvPr/>
        </p:nvSpPr>
        <p:spPr>
          <a:xfrm>
            <a:off x="1233720" y="5527800"/>
            <a:ext cx="1388520" cy="36360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nSpc>
                <a:spcPct val="100000"/>
              </a:lnSpc>
            </a:pPr>
            <a:r>
              <a:rPr lang="en-CA" strike="noStrike">
                <a:solidFill>
                  <a:srgbClr val="000000"/>
                </a:solidFill>
                <a:latin typeface="Calibri"/>
                <a:ea typeface="DejaVu Sans"/>
              </a:rPr>
              <a:t>Classification</a:t>
            </a:r>
            <a:endParaRPr/>
          </a:p>
        </p:txBody>
      </p:sp>
      <p:sp>
        <p:nvSpPr>
          <p:cNvPr id="182" name="CustomShape 3"/>
          <p:cNvSpPr/>
          <p:nvPr/>
        </p:nvSpPr>
        <p:spPr>
          <a:xfrm>
            <a:off x="3615120" y="5527800"/>
            <a:ext cx="2031840" cy="36360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nSpc>
                <a:spcPct val="100000"/>
              </a:lnSpc>
            </a:pPr>
            <a:r>
              <a:rPr lang="en-CA" strike="noStrike">
                <a:solidFill>
                  <a:srgbClr val="000000"/>
                </a:solidFill>
                <a:latin typeface="Calibri"/>
                <a:ea typeface="DejaVu Sans"/>
              </a:rPr>
              <a:t>Local Stretch Tensor</a:t>
            </a:r>
            <a:endParaRPr/>
          </a:p>
        </p:txBody>
      </p:sp>
      <p:pic>
        <p:nvPicPr>
          <p:cNvPr id="185" name="Picture 2"/>
          <p:cNvPicPr/>
          <p:nvPr/>
        </p:nvPicPr>
        <p:blipFill>
          <a:blip r:embed="rId4"/>
          <a:srcRect l="31670" t="20739" r="38343" b="6662"/>
          <a:stretch/>
        </p:blipFill>
        <p:spPr>
          <a:xfrm>
            <a:off x="3207240" y="1769040"/>
            <a:ext cx="2741760" cy="3732480"/>
          </a:xfrm>
          <a:prstGeom prst="rect">
            <a:avLst/>
          </a:prstGeom>
          <a:ln>
            <a:noFill/>
          </a:ln>
        </p:spPr>
      </p:pic>
    </p:spTree>
    <p:extLst>
      <p:ext uri="{BB962C8B-B14F-4D97-AF65-F5344CB8AC3E}">
        <p14:creationId xmlns:p14="http://schemas.microsoft.com/office/powerpoint/2010/main" val="337578949"/>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9" name="Picture 9"/>
          <p:cNvPicPr/>
          <p:nvPr/>
        </p:nvPicPr>
        <p:blipFill>
          <a:blip r:embed="rId3"/>
          <a:srcRect l="32504" t="19256" r="38343"/>
          <a:stretch/>
        </p:blipFill>
        <p:spPr>
          <a:xfrm>
            <a:off x="692640" y="1698120"/>
            <a:ext cx="2665440" cy="4151520"/>
          </a:xfrm>
          <a:prstGeom prst="rect">
            <a:avLst/>
          </a:prstGeom>
          <a:ln>
            <a:noFill/>
          </a:ln>
        </p:spPr>
      </p:pic>
      <p:sp>
        <p:nvSpPr>
          <p:cNvPr id="180" name="CustomShape 1"/>
          <p:cNvSpPr/>
          <p:nvPr/>
        </p:nvSpPr>
        <p:spPr>
          <a:xfrm>
            <a:off x="1320840" y="76320"/>
            <a:ext cx="10056960" cy="5320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lstStyle/>
          <a:p>
            <a:pPr algn="ctr">
              <a:lnSpc>
                <a:spcPct val="100000"/>
              </a:lnSpc>
            </a:pPr>
            <a:r>
              <a:rPr lang="en-CA" sz="4400" strike="noStrike">
                <a:solidFill>
                  <a:srgbClr val="FFFFFF"/>
                </a:solidFill>
                <a:latin typeface="Calibri"/>
                <a:ea typeface="DejaVu Sans"/>
              </a:rPr>
              <a:t>Algorithm Overview</a:t>
            </a:r>
            <a:endParaRPr/>
          </a:p>
        </p:txBody>
      </p:sp>
      <p:sp>
        <p:nvSpPr>
          <p:cNvPr id="181" name="CustomShape 2"/>
          <p:cNvSpPr/>
          <p:nvPr/>
        </p:nvSpPr>
        <p:spPr>
          <a:xfrm>
            <a:off x="1233720" y="5527800"/>
            <a:ext cx="1388520" cy="36360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nSpc>
                <a:spcPct val="100000"/>
              </a:lnSpc>
            </a:pPr>
            <a:r>
              <a:rPr lang="en-CA" strike="noStrike">
                <a:solidFill>
                  <a:srgbClr val="000000"/>
                </a:solidFill>
                <a:latin typeface="Calibri"/>
                <a:ea typeface="DejaVu Sans"/>
              </a:rPr>
              <a:t>Classification</a:t>
            </a:r>
            <a:endParaRPr/>
          </a:p>
        </p:txBody>
      </p:sp>
      <p:sp>
        <p:nvSpPr>
          <p:cNvPr id="182" name="CustomShape 3"/>
          <p:cNvSpPr/>
          <p:nvPr/>
        </p:nvSpPr>
        <p:spPr>
          <a:xfrm>
            <a:off x="3615120" y="5527800"/>
            <a:ext cx="2031840" cy="36360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nSpc>
                <a:spcPct val="100000"/>
              </a:lnSpc>
            </a:pPr>
            <a:r>
              <a:rPr lang="en-CA" strike="noStrike">
                <a:solidFill>
                  <a:srgbClr val="000000"/>
                </a:solidFill>
                <a:latin typeface="Calibri"/>
                <a:ea typeface="DejaVu Sans"/>
              </a:rPr>
              <a:t>Local Stretch Tensor</a:t>
            </a:r>
            <a:endParaRPr/>
          </a:p>
        </p:txBody>
      </p:sp>
      <p:sp>
        <p:nvSpPr>
          <p:cNvPr id="183" name="CustomShape 4"/>
          <p:cNvSpPr/>
          <p:nvPr/>
        </p:nvSpPr>
        <p:spPr>
          <a:xfrm>
            <a:off x="6036840" y="5527800"/>
            <a:ext cx="2659680" cy="63792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gn="ctr">
              <a:lnSpc>
                <a:spcPct val="100000"/>
              </a:lnSpc>
            </a:pPr>
            <a:r>
              <a:rPr lang="en-CA" strike="noStrike">
                <a:solidFill>
                  <a:srgbClr val="000000"/>
                </a:solidFill>
                <a:latin typeface="Calibri"/>
                <a:ea typeface="DejaVu Sans"/>
              </a:rPr>
              <a:t>Trace Temporally Coherent</a:t>
            </a:r>
            <a:endParaRPr/>
          </a:p>
          <a:p>
            <a:pPr algn="ctr">
              <a:lnSpc>
                <a:spcPct val="100000"/>
              </a:lnSpc>
            </a:pPr>
            <a:r>
              <a:rPr lang="en-CA" strike="noStrike">
                <a:solidFill>
                  <a:srgbClr val="000000"/>
                </a:solidFill>
                <a:latin typeface="Calibri"/>
                <a:ea typeface="DejaVu Sans"/>
              </a:rPr>
              <a:t>Wrinkle Paths</a:t>
            </a:r>
            <a:endParaRPr/>
          </a:p>
        </p:txBody>
      </p:sp>
      <p:pic>
        <p:nvPicPr>
          <p:cNvPr id="185" name="Picture 2"/>
          <p:cNvPicPr/>
          <p:nvPr/>
        </p:nvPicPr>
        <p:blipFill>
          <a:blip r:embed="rId4"/>
          <a:srcRect l="31670" t="20739" r="38343" b="6662"/>
          <a:stretch/>
        </p:blipFill>
        <p:spPr>
          <a:xfrm>
            <a:off x="3207240" y="1769040"/>
            <a:ext cx="2741760" cy="3732480"/>
          </a:xfrm>
          <a:prstGeom prst="rect">
            <a:avLst/>
          </a:prstGeom>
          <a:ln>
            <a:noFill/>
          </a:ln>
        </p:spPr>
      </p:pic>
      <p:pic>
        <p:nvPicPr>
          <p:cNvPr id="186" name="Picture 10"/>
          <p:cNvPicPr/>
          <p:nvPr/>
        </p:nvPicPr>
        <p:blipFill>
          <a:blip r:embed="rId5"/>
          <a:srcRect l="31670" t="20739" r="39178" b="5179"/>
          <a:stretch/>
        </p:blipFill>
        <p:spPr>
          <a:xfrm>
            <a:off x="6022440" y="1692720"/>
            <a:ext cx="2665440" cy="3808440"/>
          </a:xfrm>
          <a:prstGeom prst="rect">
            <a:avLst/>
          </a:prstGeom>
          <a:ln>
            <a:noFill/>
          </a:ln>
        </p:spPr>
      </p:pic>
    </p:spTree>
    <p:extLst>
      <p:ext uri="{BB962C8B-B14F-4D97-AF65-F5344CB8AC3E}">
        <p14:creationId xmlns:p14="http://schemas.microsoft.com/office/powerpoint/2010/main" val="3352105625"/>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9" name="Picture 9"/>
          <p:cNvPicPr/>
          <p:nvPr/>
        </p:nvPicPr>
        <p:blipFill>
          <a:blip r:embed="rId3"/>
          <a:srcRect l="32504" t="19256" r="38343"/>
          <a:stretch/>
        </p:blipFill>
        <p:spPr>
          <a:xfrm>
            <a:off x="692640" y="1698120"/>
            <a:ext cx="2665440" cy="4151520"/>
          </a:xfrm>
          <a:prstGeom prst="rect">
            <a:avLst/>
          </a:prstGeom>
          <a:ln>
            <a:noFill/>
          </a:ln>
        </p:spPr>
      </p:pic>
      <p:sp>
        <p:nvSpPr>
          <p:cNvPr id="180" name="CustomShape 1"/>
          <p:cNvSpPr/>
          <p:nvPr/>
        </p:nvSpPr>
        <p:spPr>
          <a:xfrm>
            <a:off x="1320840" y="76320"/>
            <a:ext cx="10056960" cy="5320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lstStyle/>
          <a:p>
            <a:pPr algn="ctr">
              <a:lnSpc>
                <a:spcPct val="100000"/>
              </a:lnSpc>
            </a:pPr>
            <a:r>
              <a:rPr lang="en-CA" sz="4400" strike="noStrike">
                <a:solidFill>
                  <a:srgbClr val="FFFFFF"/>
                </a:solidFill>
                <a:latin typeface="Calibri"/>
                <a:ea typeface="DejaVu Sans"/>
              </a:rPr>
              <a:t>Algorithm Overview</a:t>
            </a:r>
            <a:endParaRPr/>
          </a:p>
        </p:txBody>
      </p:sp>
      <p:sp>
        <p:nvSpPr>
          <p:cNvPr id="181" name="CustomShape 2"/>
          <p:cNvSpPr/>
          <p:nvPr/>
        </p:nvSpPr>
        <p:spPr>
          <a:xfrm>
            <a:off x="1233720" y="5527800"/>
            <a:ext cx="1388520" cy="36360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nSpc>
                <a:spcPct val="100000"/>
              </a:lnSpc>
            </a:pPr>
            <a:r>
              <a:rPr lang="en-CA" strike="noStrike">
                <a:solidFill>
                  <a:srgbClr val="000000"/>
                </a:solidFill>
                <a:latin typeface="Calibri"/>
                <a:ea typeface="DejaVu Sans"/>
              </a:rPr>
              <a:t>Classification</a:t>
            </a:r>
            <a:endParaRPr/>
          </a:p>
        </p:txBody>
      </p:sp>
      <p:sp>
        <p:nvSpPr>
          <p:cNvPr id="182" name="CustomShape 3"/>
          <p:cNvSpPr/>
          <p:nvPr/>
        </p:nvSpPr>
        <p:spPr>
          <a:xfrm>
            <a:off x="3615120" y="5527800"/>
            <a:ext cx="2031840" cy="36360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nSpc>
                <a:spcPct val="100000"/>
              </a:lnSpc>
            </a:pPr>
            <a:r>
              <a:rPr lang="en-CA" strike="noStrike">
                <a:solidFill>
                  <a:srgbClr val="000000"/>
                </a:solidFill>
                <a:latin typeface="Calibri"/>
                <a:ea typeface="DejaVu Sans"/>
              </a:rPr>
              <a:t>Local Stretch Tensor</a:t>
            </a:r>
            <a:endParaRPr/>
          </a:p>
        </p:txBody>
      </p:sp>
      <p:sp>
        <p:nvSpPr>
          <p:cNvPr id="183" name="CustomShape 4"/>
          <p:cNvSpPr/>
          <p:nvPr/>
        </p:nvSpPr>
        <p:spPr>
          <a:xfrm>
            <a:off x="6036840" y="5527800"/>
            <a:ext cx="2659680" cy="63792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gn="ctr">
              <a:lnSpc>
                <a:spcPct val="100000"/>
              </a:lnSpc>
            </a:pPr>
            <a:r>
              <a:rPr lang="en-CA" strike="noStrike">
                <a:solidFill>
                  <a:srgbClr val="000000"/>
                </a:solidFill>
                <a:latin typeface="Calibri"/>
                <a:ea typeface="DejaVu Sans"/>
              </a:rPr>
              <a:t>Trace Temporally Coherent</a:t>
            </a:r>
            <a:endParaRPr/>
          </a:p>
          <a:p>
            <a:pPr algn="ctr">
              <a:lnSpc>
                <a:spcPct val="100000"/>
              </a:lnSpc>
            </a:pPr>
            <a:r>
              <a:rPr lang="en-CA" strike="noStrike">
                <a:solidFill>
                  <a:srgbClr val="000000"/>
                </a:solidFill>
                <a:latin typeface="Calibri"/>
                <a:ea typeface="DejaVu Sans"/>
              </a:rPr>
              <a:t>Wrinkle Paths</a:t>
            </a:r>
            <a:endParaRPr/>
          </a:p>
        </p:txBody>
      </p:sp>
      <p:sp>
        <p:nvSpPr>
          <p:cNvPr id="184" name="CustomShape 5"/>
          <p:cNvSpPr/>
          <p:nvPr/>
        </p:nvSpPr>
        <p:spPr>
          <a:xfrm>
            <a:off x="9087480" y="5527800"/>
            <a:ext cx="2321280" cy="64404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gn="ctr">
              <a:lnSpc>
                <a:spcPct val="100000"/>
              </a:lnSpc>
            </a:pPr>
            <a:r>
              <a:rPr lang="en-CA" strike="noStrike">
                <a:solidFill>
                  <a:srgbClr val="000000"/>
                </a:solidFill>
                <a:latin typeface="Calibri"/>
                <a:ea typeface="DejaVu Sans"/>
              </a:rPr>
              <a:t>Compute wrinkle geometry  </a:t>
            </a:r>
            <a:endParaRPr/>
          </a:p>
          <a:p>
            <a:pPr algn="ctr">
              <a:lnSpc>
                <a:spcPct val="100000"/>
              </a:lnSpc>
            </a:pPr>
            <a:r>
              <a:rPr lang="en-CA" strike="noStrike">
                <a:solidFill>
                  <a:srgbClr val="000000"/>
                </a:solidFill>
                <a:latin typeface="Calibri"/>
                <a:ea typeface="DejaVu Sans"/>
              </a:rPr>
              <a:t>on GPU</a:t>
            </a:r>
            <a:endParaRPr/>
          </a:p>
        </p:txBody>
      </p:sp>
      <p:pic>
        <p:nvPicPr>
          <p:cNvPr id="185" name="Picture 2"/>
          <p:cNvPicPr/>
          <p:nvPr/>
        </p:nvPicPr>
        <p:blipFill>
          <a:blip r:embed="rId4"/>
          <a:srcRect l="31670" t="20739" r="38343" b="6662"/>
          <a:stretch/>
        </p:blipFill>
        <p:spPr>
          <a:xfrm>
            <a:off x="3207240" y="1769040"/>
            <a:ext cx="2741760" cy="3732480"/>
          </a:xfrm>
          <a:prstGeom prst="rect">
            <a:avLst/>
          </a:prstGeom>
          <a:ln>
            <a:noFill/>
          </a:ln>
        </p:spPr>
      </p:pic>
      <p:pic>
        <p:nvPicPr>
          <p:cNvPr id="186" name="Picture 10"/>
          <p:cNvPicPr/>
          <p:nvPr/>
        </p:nvPicPr>
        <p:blipFill>
          <a:blip r:embed="rId5"/>
          <a:srcRect l="31670" t="20739" r="39178" b="5179"/>
          <a:stretch/>
        </p:blipFill>
        <p:spPr>
          <a:xfrm>
            <a:off x="6022440" y="1692720"/>
            <a:ext cx="2665440" cy="3808440"/>
          </a:xfrm>
          <a:prstGeom prst="rect">
            <a:avLst/>
          </a:prstGeom>
          <a:ln>
            <a:noFill/>
          </a:ln>
        </p:spPr>
      </p:pic>
      <p:pic>
        <p:nvPicPr>
          <p:cNvPr id="187" name="Picture 11"/>
          <p:cNvPicPr/>
          <p:nvPr/>
        </p:nvPicPr>
        <p:blipFill>
          <a:blip r:embed="rId6"/>
          <a:srcRect l="31670" t="20739" r="39175" b="5179"/>
          <a:stretch/>
        </p:blipFill>
        <p:spPr>
          <a:xfrm>
            <a:off x="8915400" y="1676520"/>
            <a:ext cx="2665440" cy="3808440"/>
          </a:xfrm>
          <a:prstGeom prst="rect">
            <a:avLst/>
          </a:prstGeom>
          <a:ln>
            <a:noFill/>
          </a:ln>
        </p:spPr>
      </p:pic>
    </p:spTree>
    <p:extLst>
      <p:ext uri="{BB962C8B-B14F-4D97-AF65-F5344CB8AC3E}">
        <p14:creationId xmlns:p14="http://schemas.microsoft.com/office/powerpoint/2010/main" val="4111708799"/>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pic>
        <p:nvPicPr>
          <p:cNvPr id="188" name="Picture 186"/>
          <p:cNvPicPr/>
          <p:nvPr/>
        </p:nvPicPr>
        <p:blipFill>
          <a:blip r:embed="rId4"/>
          <a:stretch/>
        </p:blipFill>
        <p:spPr>
          <a:xfrm>
            <a:off x="9448920" y="914400"/>
            <a:ext cx="2366640" cy="2590560"/>
          </a:xfrm>
          <a:prstGeom prst="rect">
            <a:avLst/>
          </a:prstGeom>
          <a:ln>
            <a:noFill/>
          </a:ln>
        </p:spPr>
      </p:pic>
      <p:sp>
        <p:nvSpPr>
          <p:cNvPr id="189" name="CustomShape 1"/>
          <p:cNvSpPr/>
          <p:nvPr/>
        </p:nvSpPr>
        <p:spPr>
          <a:xfrm>
            <a:off x="1320840" y="76320"/>
            <a:ext cx="10056960" cy="5320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lstStyle/>
          <a:p>
            <a:pPr algn="ctr">
              <a:lnSpc>
                <a:spcPct val="100000"/>
              </a:lnSpc>
            </a:pPr>
            <a:r>
              <a:rPr lang="en-CA" sz="4400" strike="noStrike">
                <a:solidFill>
                  <a:srgbClr val="FFFFFF"/>
                </a:solidFill>
                <a:latin typeface="Calibri"/>
                <a:ea typeface="DejaVu Sans"/>
              </a:rPr>
              <a:t>Classification</a:t>
            </a:r>
            <a:endParaRPr/>
          </a:p>
        </p:txBody>
      </p:sp>
      <p:sp>
        <p:nvSpPr>
          <p:cNvPr id="190" name="CustomShape 2"/>
          <p:cNvSpPr/>
          <p:nvPr/>
        </p:nvSpPr>
        <p:spPr>
          <a:xfrm>
            <a:off x="609480" y="1143000"/>
            <a:ext cx="5333760" cy="5486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457200" indent="-457200">
              <a:lnSpc>
                <a:spcPct val="100000"/>
              </a:lnSpc>
              <a:buFont typeface="Arial" panose="020B0604020202020204" pitchFamily="34" charset="0"/>
              <a:buChar char="•"/>
            </a:pPr>
            <a:r>
              <a:rPr lang="en-CA" sz="3200" strike="noStrike" dirty="0">
                <a:solidFill>
                  <a:srgbClr val="000000"/>
                </a:solidFill>
                <a:latin typeface="Calibri"/>
                <a:ea typeface="DejaVu Sans"/>
              </a:rPr>
              <a:t>Compute raw stretch tensor </a:t>
            </a:r>
            <a:r>
              <a:rPr lang="en-CA" sz="3200" strike="noStrike" dirty="0" smtClean="0">
                <a:solidFill>
                  <a:srgbClr val="000000"/>
                </a:solidFill>
                <a:latin typeface="Calibri"/>
                <a:ea typeface="DejaVu Sans"/>
              </a:rPr>
              <a:t>w.r.t. </a:t>
            </a:r>
            <a:r>
              <a:rPr lang="en-CA" sz="3200" strike="noStrike" dirty="0">
                <a:solidFill>
                  <a:srgbClr val="000000"/>
                </a:solidFill>
                <a:latin typeface="Calibri"/>
                <a:ea typeface="DejaVu Sans"/>
              </a:rPr>
              <a:t>previous </a:t>
            </a:r>
            <a:r>
              <a:rPr lang="en-CA" sz="3200" strike="noStrike" dirty="0" smtClean="0">
                <a:solidFill>
                  <a:srgbClr val="000000"/>
                </a:solidFill>
                <a:latin typeface="Calibri"/>
                <a:ea typeface="DejaVu Sans"/>
              </a:rPr>
              <a:t>frame</a:t>
            </a:r>
            <a:endParaRPr dirty="0"/>
          </a:p>
        </p:txBody>
      </p:sp>
      <p:sp>
        <p:nvSpPr>
          <p:cNvPr id="191" name="CustomShape 3"/>
          <p:cNvSpPr/>
          <p:nvPr/>
        </p:nvSpPr>
        <p:spPr>
          <a:xfrm>
            <a:off x="7620120" y="2064600"/>
            <a:ext cx="286560" cy="286560"/>
          </a:xfrm>
          <a:prstGeom prst="rect">
            <a:avLst/>
          </a:prstGeom>
          <a:solidFill>
            <a:srgbClr val="47FF59"/>
          </a:solidFill>
          <a:ln>
            <a:noFill/>
          </a:ln>
        </p:spPr>
        <p:style>
          <a:lnRef idx="2">
            <a:schemeClr val="accent1">
              <a:shade val="50000"/>
            </a:schemeClr>
          </a:lnRef>
          <a:fillRef idx="1">
            <a:schemeClr val="accent1"/>
          </a:fillRef>
          <a:effectRef idx="0">
            <a:schemeClr val="accent1"/>
          </a:effectRef>
          <a:fontRef idx="minor"/>
        </p:style>
      </p:sp>
      <p:sp>
        <p:nvSpPr>
          <p:cNvPr id="192" name="CustomShape 4"/>
          <p:cNvSpPr/>
          <p:nvPr/>
        </p:nvSpPr>
        <p:spPr>
          <a:xfrm>
            <a:off x="7620120" y="1632600"/>
            <a:ext cx="286560" cy="28656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p:style>
      </p:sp>
      <p:sp>
        <p:nvSpPr>
          <p:cNvPr id="193" name="CustomShape 5"/>
          <p:cNvSpPr/>
          <p:nvPr/>
        </p:nvSpPr>
        <p:spPr>
          <a:xfrm>
            <a:off x="7620120" y="1219320"/>
            <a:ext cx="286560" cy="286560"/>
          </a:xfrm>
          <a:prstGeom prst="rect">
            <a:avLst/>
          </a:prstGeom>
          <a:solidFill>
            <a:srgbClr val="2942FF"/>
          </a:solidFill>
          <a:ln>
            <a:noFill/>
          </a:ln>
        </p:spPr>
        <p:style>
          <a:lnRef idx="2">
            <a:schemeClr val="accent1">
              <a:shade val="50000"/>
            </a:schemeClr>
          </a:lnRef>
          <a:fillRef idx="1">
            <a:schemeClr val="accent1"/>
          </a:fillRef>
          <a:effectRef idx="0">
            <a:schemeClr val="accent1"/>
          </a:effectRef>
          <a:fontRef idx="minor"/>
        </p:style>
      </p:sp>
      <p:sp>
        <p:nvSpPr>
          <p:cNvPr id="194" name="CustomShape 6"/>
          <p:cNvSpPr/>
          <p:nvPr/>
        </p:nvSpPr>
        <p:spPr>
          <a:xfrm>
            <a:off x="7950960" y="1209960"/>
            <a:ext cx="1388520" cy="36360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nSpc>
                <a:spcPct val="100000"/>
              </a:lnSpc>
            </a:pPr>
            <a:r>
              <a:rPr lang="en-CA" strike="noStrike">
                <a:solidFill>
                  <a:srgbClr val="000000"/>
                </a:solidFill>
                <a:latin typeface="Calibri"/>
                <a:ea typeface="DejaVu Sans"/>
              </a:rPr>
              <a:t>Compression</a:t>
            </a:r>
            <a:endParaRPr/>
          </a:p>
        </p:txBody>
      </p:sp>
      <p:sp>
        <p:nvSpPr>
          <p:cNvPr id="195" name="CustomShape 7"/>
          <p:cNvSpPr/>
          <p:nvPr/>
        </p:nvSpPr>
        <p:spPr>
          <a:xfrm>
            <a:off x="7997400" y="1623240"/>
            <a:ext cx="839880" cy="36360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nSpc>
                <a:spcPct val="100000"/>
              </a:lnSpc>
            </a:pPr>
            <a:r>
              <a:rPr lang="en-CA" strike="noStrike">
                <a:solidFill>
                  <a:srgbClr val="000000"/>
                </a:solidFill>
                <a:latin typeface="Calibri"/>
                <a:ea typeface="DejaVu Sans"/>
              </a:rPr>
              <a:t>Stretch</a:t>
            </a:r>
            <a:endParaRPr/>
          </a:p>
        </p:txBody>
      </p:sp>
      <p:sp>
        <p:nvSpPr>
          <p:cNvPr id="196" name="CustomShape 8"/>
          <p:cNvSpPr/>
          <p:nvPr/>
        </p:nvSpPr>
        <p:spPr>
          <a:xfrm>
            <a:off x="7983720" y="2055240"/>
            <a:ext cx="576360" cy="36360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nSpc>
                <a:spcPct val="100000"/>
              </a:lnSpc>
            </a:pPr>
            <a:r>
              <a:rPr lang="en-CA" strike="noStrike">
                <a:solidFill>
                  <a:srgbClr val="000000"/>
                </a:solidFill>
                <a:latin typeface="Calibri"/>
                <a:ea typeface="DejaVu Sans"/>
              </a:rPr>
              <a:t>Rest</a:t>
            </a:r>
            <a:endParaRPr/>
          </a:p>
        </p:txBody>
      </p:sp>
      <p:pic>
        <p:nvPicPr>
          <p:cNvPr id="197" name="Picture 195"/>
          <p:cNvPicPr/>
          <p:nvPr/>
        </p:nvPicPr>
        <p:blipFill>
          <a:blip r:embed="rId5"/>
          <a:stretch/>
        </p:blipFill>
        <p:spPr>
          <a:xfrm>
            <a:off x="5791320" y="3429000"/>
            <a:ext cx="6400440" cy="2999160"/>
          </a:xfrm>
          <a:prstGeom prst="rect">
            <a:avLst/>
          </a:prstGeom>
          <a:ln>
            <a:noFill/>
          </a:ln>
        </p:spPr>
      </p:pic>
      <p:sp>
        <p:nvSpPr>
          <p:cNvPr id="198" name="CustomShape 9"/>
          <p:cNvSpPr/>
          <p:nvPr/>
        </p:nvSpPr>
        <p:spPr>
          <a:xfrm>
            <a:off x="5736000" y="6472800"/>
            <a:ext cx="1935360" cy="3646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nSpc>
                <a:spcPct val="100000"/>
              </a:lnSpc>
            </a:pPr>
            <a:r>
              <a:rPr lang="en-CA" strike="noStrike" dirty="0">
                <a:solidFill>
                  <a:srgbClr val="000000"/>
                </a:solidFill>
                <a:latin typeface="Arial"/>
                <a:ea typeface="DejaVu Sans"/>
              </a:rPr>
              <a:t>Raw Tensor Field</a:t>
            </a:r>
            <a:endParaRPr dirty="0"/>
          </a:p>
        </p:txBody>
      </p:sp>
      <p:sp>
        <p:nvSpPr>
          <p:cNvPr id="199" name="CustomShape 10"/>
          <p:cNvSpPr/>
          <p:nvPr/>
        </p:nvSpPr>
        <p:spPr>
          <a:xfrm>
            <a:off x="7791480" y="6472800"/>
            <a:ext cx="1878840" cy="3646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nSpc>
                <a:spcPct val="100000"/>
              </a:lnSpc>
            </a:pPr>
            <a:r>
              <a:rPr lang="en-CA" strike="noStrike" dirty="0">
                <a:solidFill>
                  <a:srgbClr val="000000"/>
                </a:solidFill>
                <a:latin typeface="Arial"/>
                <a:ea typeface="DejaVu Sans"/>
              </a:rPr>
              <a:t>Without </a:t>
            </a:r>
            <a:r>
              <a:rPr lang="en-CA" strike="noStrike" dirty="0" smtClean="0">
                <a:solidFill>
                  <a:srgbClr val="000000"/>
                </a:solidFill>
                <a:latin typeface="Arial"/>
                <a:ea typeface="DejaVu Sans"/>
              </a:rPr>
              <a:t>Graph-Cut</a:t>
            </a:r>
            <a:endParaRPr dirty="0"/>
          </a:p>
        </p:txBody>
      </p:sp>
      <p:sp>
        <p:nvSpPr>
          <p:cNvPr id="200" name="CustomShape 11"/>
          <p:cNvSpPr/>
          <p:nvPr/>
        </p:nvSpPr>
        <p:spPr>
          <a:xfrm>
            <a:off x="9906360" y="6472800"/>
            <a:ext cx="1561680" cy="3646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nSpc>
                <a:spcPct val="100000"/>
              </a:lnSpc>
            </a:pPr>
            <a:r>
              <a:rPr lang="en-CA" strike="noStrike" dirty="0">
                <a:solidFill>
                  <a:srgbClr val="000000"/>
                </a:solidFill>
                <a:latin typeface="Arial"/>
                <a:ea typeface="DejaVu Sans"/>
              </a:rPr>
              <a:t>With </a:t>
            </a:r>
            <a:r>
              <a:rPr lang="en-CA" strike="noStrike" dirty="0" smtClean="0">
                <a:solidFill>
                  <a:srgbClr val="000000"/>
                </a:solidFill>
                <a:latin typeface="Arial"/>
                <a:ea typeface="DejaVu Sans"/>
              </a:rPr>
              <a:t>Graph-Cut</a:t>
            </a: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pic>
        <p:nvPicPr>
          <p:cNvPr id="188" name="Picture 186"/>
          <p:cNvPicPr/>
          <p:nvPr/>
        </p:nvPicPr>
        <p:blipFill>
          <a:blip r:embed="rId4"/>
          <a:stretch/>
        </p:blipFill>
        <p:spPr>
          <a:xfrm>
            <a:off x="9448920" y="914400"/>
            <a:ext cx="2366640" cy="2590560"/>
          </a:xfrm>
          <a:prstGeom prst="rect">
            <a:avLst/>
          </a:prstGeom>
          <a:ln>
            <a:noFill/>
          </a:ln>
        </p:spPr>
      </p:pic>
      <p:sp>
        <p:nvSpPr>
          <p:cNvPr id="189" name="CustomShape 1"/>
          <p:cNvSpPr/>
          <p:nvPr/>
        </p:nvSpPr>
        <p:spPr>
          <a:xfrm>
            <a:off x="1320840" y="76320"/>
            <a:ext cx="10056960" cy="5320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lstStyle/>
          <a:p>
            <a:pPr algn="ctr">
              <a:lnSpc>
                <a:spcPct val="100000"/>
              </a:lnSpc>
            </a:pPr>
            <a:r>
              <a:rPr lang="en-CA" sz="4400" strike="noStrike">
                <a:solidFill>
                  <a:srgbClr val="FFFFFF"/>
                </a:solidFill>
                <a:latin typeface="Calibri"/>
                <a:ea typeface="DejaVu Sans"/>
              </a:rPr>
              <a:t>Classification</a:t>
            </a:r>
            <a:endParaRPr/>
          </a:p>
        </p:txBody>
      </p:sp>
      <p:sp>
        <p:nvSpPr>
          <p:cNvPr id="190" name="CustomShape 2"/>
          <p:cNvSpPr/>
          <p:nvPr/>
        </p:nvSpPr>
        <p:spPr>
          <a:xfrm>
            <a:off x="609480" y="1143000"/>
            <a:ext cx="5333760" cy="5486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457200" indent="-457200">
              <a:lnSpc>
                <a:spcPct val="100000"/>
              </a:lnSpc>
              <a:buFont typeface="Arial" panose="020B0604020202020204" pitchFamily="34" charset="0"/>
              <a:buChar char="•"/>
            </a:pPr>
            <a:r>
              <a:rPr lang="en-CA" sz="3200" strike="noStrike" dirty="0">
                <a:solidFill>
                  <a:srgbClr val="000000"/>
                </a:solidFill>
                <a:latin typeface="Calibri"/>
                <a:ea typeface="DejaVu Sans"/>
              </a:rPr>
              <a:t>Compute raw stretch tensor </a:t>
            </a:r>
            <a:r>
              <a:rPr lang="en-CA" sz="3200" strike="noStrike" dirty="0" smtClean="0">
                <a:solidFill>
                  <a:srgbClr val="000000"/>
                </a:solidFill>
                <a:latin typeface="Calibri"/>
                <a:ea typeface="DejaVu Sans"/>
              </a:rPr>
              <a:t>w.r.t. </a:t>
            </a:r>
            <a:r>
              <a:rPr lang="en-CA" sz="3200" strike="noStrike" dirty="0">
                <a:solidFill>
                  <a:srgbClr val="000000"/>
                </a:solidFill>
                <a:latin typeface="Calibri"/>
                <a:ea typeface="DejaVu Sans"/>
              </a:rPr>
              <a:t>previous frame </a:t>
            </a:r>
            <a:endParaRPr dirty="0"/>
          </a:p>
          <a:p>
            <a:pPr marL="457200" indent="-457200">
              <a:lnSpc>
                <a:spcPct val="100000"/>
              </a:lnSpc>
              <a:buFont typeface="Arial" panose="020B0604020202020204" pitchFamily="34" charset="0"/>
              <a:buChar char="•"/>
            </a:pPr>
            <a:r>
              <a:rPr lang="en-CA" sz="3200" strike="noStrike" dirty="0">
                <a:solidFill>
                  <a:srgbClr val="000000"/>
                </a:solidFill>
                <a:latin typeface="Calibri"/>
                <a:ea typeface="DejaVu Sans"/>
              </a:rPr>
              <a:t>Classify per-triangle motion into compression, stretch or </a:t>
            </a:r>
            <a:r>
              <a:rPr lang="en-CA" sz="3200" strike="noStrike" dirty="0" smtClean="0">
                <a:solidFill>
                  <a:srgbClr val="000000"/>
                </a:solidFill>
                <a:latin typeface="Calibri"/>
                <a:ea typeface="DejaVu Sans"/>
              </a:rPr>
              <a:t>rest</a:t>
            </a:r>
            <a:endParaRPr dirty="0"/>
          </a:p>
        </p:txBody>
      </p:sp>
      <p:sp>
        <p:nvSpPr>
          <p:cNvPr id="191" name="CustomShape 3"/>
          <p:cNvSpPr/>
          <p:nvPr/>
        </p:nvSpPr>
        <p:spPr>
          <a:xfrm>
            <a:off x="7620120" y="2064600"/>
            <a:ext cx="286560" cy="286560"/>
          </a:xfrm>
          <a:prstGeom prst="rect">
            <a:avLst/>
          </a:prstGeom>
          <a:solidFill>
            <a:srgbClr val="47FF59"/>
          </a:solidFill>
          <a:ln>
            <a:noFill/>
          </a:ln>
        </p:spPr>
        <p:style>
          <a:lnRef idx="2">
            <a:schemeClr val="accent1">
              <a:shade val="50000"/>
            </a:schemeClr>
          </a:lnRef>
          <a:fillRef idx="1">
            <a:schemeClr val="accent1"/>
          </a:fillRef>
          <a:effectRef idx="0">
            <a:schemeClr val="accent1"/>
          </a:effectRef>
          <a:fontRef idx="minor"/>
        </p:style>
      </p:sp>
      <p:sp>
        <p:nvSpPr>
          <p:cNvPr id="192" name="CustomShape 4"/>
          <p:cNvSpPr/>
          <p:nvPr/>
        </p:nvSpPr>
        <p:spPr>
          <a:xfrm>
            <a:off x="7620120" y="1632600"/>
            <a:ext cx="286560" cy="28656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p:style>
      </p:sp>
      <p:sp>
        <p:nvSpPr>
          <p:cNvPr id="193" name="CustomShape 5"/>
          <p:cNvSpPr/>
          <p:nvPr/>
        </p:nvSpPr>
        <p:spPr>
          <a:xfrm>
            <a:off x="7620120" y="1219320"/>
            <a:ext cx="286560" cy="286560"/>
          </a:xfrm>
          <a:prstGeom prst="rect">
            <a:avLst/>
          </a:prstGeom>
          <a:solidFill>
            <a:srgbClr val="2942FF"/>
          </a:solidFill>
          <a:ln>
            <a:noFill/>
          </a:ln>
        </p:spPr>
        <p:style>
          <a:lnRef idx="2">
            <a:schemeClr val="accent1">
              <a:shade val="50000"/>
            </a:schemeClr>
          </a:lnRef>
          <a:fillRef idx="1">
            <a:schemeClr val="accent1"/>
          </a:fillRef>
          <a:effectRef idx="0">
            <a:schemeClr val="accent1"/>
          </a:effectRef>
          <a:fontRef idx="minor"/>
        </p:style>
      </p:sp>
      <p:sp>
        <p:nvSpPr>
          <p:cNvPr id="194" name="CustomShape 6"/>
          <p:cNvSpPr/>
          <p:nvPr/>
        </p:nvSpPr>
        <p:spPr>
          <a:xfrm>
            <a:off x="7950960" y="1209960"/>
            <a:ext cx="1388520" cy="36360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nSpc>
                <a:spcPct val="100000"/>
              </a:lnSpc>
            </a:pPr>
            <a:r>
              <a:rPr lang="en-CA" strike="noStrike">
                <a:solidFill>
                  <a:srgbClr val="000000"/>
                </a:solidFill>
                <a:latin typeface="Calibri"/>
                <a:ea typeface="DejaVu Sans"/>
              </a:rPr>
              <a:t>Compression</a:t>
            </a:r>
            <a:endParaRPr/>
          </a:p>
        </p:txBody>
      </p:sp>
      <p:sp>
        <p:nvSpPr>
          <p:cNvPr id="195" name="CustomShape 7"/>
          <p:cNvSpPr/>
          <p:nvPr/>
        </p:nvSpPr>
        <p:spPr>
          <a:xfrm>
            <a:off x="7997400" y="1623240"/>
            <a:ext cx="839880" cy="36360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nSpc>
                <a:spcPct val="100000"/>
              </a:lnSpc>
            </a:pPr>
            <a:r>
              <a:rPr lang="en-CA" strike="noStrike">
                <a:solidFill>
                  <a:srgbClr val="000000"/>
                </a:solidFill>
                <a:latin typeface="Calibri"/>
                <a:ea typeface="DejaVu Sans"/>
              </a:rPr>
              <a:t>Stretch</a:t>
            </a:r>
            <a:endParaRPr/>
          </a:p>
        </p:txBody>
      </p:sp>
      <p:sp>
        <p:nvSpPr>
          <p:cNvPr id="196" name="CustomShape 8"/>
          <p:cNvSpPr/>
          <p:nvPr/>
        </p:nvSpPr>
        <p:spPr>
          <a:xfrm>
            <a:off x="7983720" y="2055240"/>
            <a:ext cx="576360" cy="36360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nSpc>
                <a:spcPct val="100000"/>
              </a:lnSpc>
            </a:pPr>
            <a:r>
              <a:rPr lang="en-CA" strike="noStrike">
                <a:solidFill>
                  <a:srgbClr val="000000"/>
                </a:solidFill>
                <a:latin typeface="Calibri"/>
                <a:ea typeface="DejaVu Sans"/>
              </a:rPr>
              <a:t>Rest</a:t>
            </a:r>
            <a:endParaRPr/>
          </a:p>
        </p:txBody>
      </p:sp>
      <p:pic>
        <p:nvPicPr>
          <p:cNvPr id="197" name="Picture 195"/>
          <p:cNvPicPr/>
          <p:nvPr/>
        </p:nvPicPr>
        <p:blipFill>
          <a:blip r:embed="rId5"/>
          <a:stretch/>
        </p:blipFill>
        <p:spPr>
          <a:xfrm>
            <a:off x="5791320" y="3429000"/>
            <a:ext cx="6400440" cy="2999160"/>
          </a:xfrm>
          <a:prstGeom prst="rect">
            <a:avLst/>
          </a:prstGeom>
          <a:ln>
            <a:noFill/>
          </a:ln>
        </p:spPr>
      </p:pic>
      <p:sp>
        <p:nvSpPr>
          <p:cNvPr id="198" name="CustomShape 9"/>
          <p:cNvSpPr/>
          <p:nvPr/>
        </p:nvSpPr>
        <p:spPr>
          <a:xfrm>
            <a:off x="5736000" y="6472800"/>
            <a:ext cx="1935360" cy="3646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nSpc>
                <a:spcPct val="100000"/>
              </a:lnSpc>
            </a:pPr>
            <a:r>
              <a:rPr lang="en-CA" strike="noStrike" dirty="0">
                <a:solidFill>
                  <a:srgbClr val="000000"/>
                </a:solidFill>
                <a:latin typeface="Arial"/>
                <a:ea typeface="DejaVu Sans"/>
              </a:rPr>
              <a:t>Raw Tensor Field</a:t>
            </a:r>
            <a:endParaRPr dirty="0"/>
          </a:p>
        </p:txBody>
      </p:sp>
      <p:sp>
        <p:nvSpPr>
          <p:cNvPr id="199" name="CustomShape 10"/>
          <p:cNvSpPr/>
          <p:nvPr/>
        </p:nvSpPr>
        <p:spPr>
          <a:xfrm>
            <a:off x="7791480" y="6472800"/>
            <a:ext cx="1878840" cy="3646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nSpc>
                <a:spcPct val="100000"/>
              </a:lnSpc>
            </a:pPr>
            <a:r>
              <a:rPr lang="en-CA" strike="noStrike" dirty="0">
                <a:solidFill>
                  <a:srgbClr val="000000"/>
                </a:solidFill>
                <a:latin typeface="Arial"/>
                <a:ea typeface="DejaVu Sans"/>
              </a:rPr>
              <a:t>Without </a:t>
            </a:r>
            <a:r>
              <a:rPr lang="en-CA" strike="noStrike" dirty="0" smtClean="0">
                <a:solidFill>
                  <a:srgbClr val="000000"/>
                </a:solidFill>
                <a:latin typeface="Arial"/>
                <a:ea typeface="DejaVu Sans"/>
              </a:rPr>
              <a:t>Graph-Cut</a:t>
            </a:r>
          </a:p>
        </p:txBody>
      </p:sp>
      <p:sp>
        <p:nvSpPr>
          <p:cNvPr id="200" name="CustomShape 11"/>
          <p:cNvSpPr/>
          <p:nvPr/>
        </p:nvSpPr>
        <p:spPr>
          <a:xfrm>
            <a:off x="9906360" y="6472800"/>
            <a:ext cx="1561680" cy="3646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nSpc>
                <a:spcPct val="100000"/>
              </a:lnSpc>
            </a:pPr>
            <a:r>
              <a:rPr lang="en-CA" strike="noStrike" dirty="0">
                <a:solidFill>
                  <a:srgbClr val="000000"/>
                </a:solidFill>
                <a:latin typeface="Arial"/>
                <a:ea typeface="DejaVu Sans"/>
              </a:rPr>
              <a:t>With </a:t>
            </a:r>
            <a:r>
              <a:rPr lang="en-CA" dirty="0" smtClean="0">
                <a:solidFill>
                  <a:srgbClr val="000000"/>
                </a:solidFill>
                <a:latin typeface="Arial"/>
                <a:ea typeface="DejaVu Sans"/>
              </a:rPr>
              <a:t>Graph-Cut</a:t>
            </a:r>
          </a:p>
        </p:txBody>
      </p:sp>
    </p:spTree>
    <p:extLst>
      <p:ext uri="{BB962C8B-B14F-4D97-AF65-F5344CB8AC3E}">
        <p14:creationId xmlns:p14="http://schemas.microsoft.com/office/powerpoint/2010/main" val="1223192559"/>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pic>
        <p:nvPicPr>
          <p:cNvPr id="188" name="Picture 186"/>
          <p:cNvPicPr/>
          <p:nvPr/>
        </p:nvPicPr>
        <p:blipFill>
          <a:blip r:embed="rId4"/>
          <a:stretch/>
        </p:blipFill>
        <p:spPr>
          <a:xfrm>
            <a:off x="9448920" y="914400"/>
            <a:ext cx="2366640" cy="2590560"/>
          </a:xfrm>
          <a:prstGeom prst="rect">
            <a:avLst/>
          </a:prstGeom>
          <a:ln>
            <a:noFill/>
          </a:ln>
        </p:spPr>
      </p:pic>
      <p:sp>
        <p:nvSpPr>
          <p:cNvPr id="189" name="CustomShape 1"/>
          <p:cNvSpPr/>
          <p:nvPr/>
        </p:nvSpPr>
        <p:spPr>
          <a:xfrm>
            <a:off x="1320840" y="76320"/>
            <a:ext cx="10056960" cy="5320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lstStyle/>
          <a:p>
            <a:pPr algn="ctr">
              <a:lnSpc>
                <a:spcPct val="100000"/>
              </a:lnSpc>
            </a:pPr>
            <a:r>
              <a:rPr lang="en-CA" sz="4400" strike="noStrike">
                <a:solidFill>
                  <a:srgbClr val="FFFFFF"/>
                </a:solidFill>
                <a:latin typeface="Calibri"/>
                <a:ea typeface="DejaVu Sans"/>
              </a:rPr>
              <a:t>Classification</a:t>
            </a:r>
            <a:endParaRPr/>
          </a:p>
        </p:txBody>
      </p:sp>
      <p:sp>
        <p:nvSpPr>
          <p:cNvPr id="190" name="CustomShape 2"/>
          <p:cNvSpPr/>
          <p:nvPr/>
        </p:nvSpPr>
        <p:spPr>
          <a:xfrm>
            <a:off x="609480" y="1143000"/>
            <a:ext cx="5333760" cy="5486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457200" indent="-457200">
              <a:lnSpc>
                <a:spcPct val="100000"/>
              </a:lnSpc>
              <a:buFont typeface="Arial" panose="020B0604020202020204" pitchFamily="34" charset="0"/>
              <a:buChar char="•"/>
            </a:pPr>
            <a:r>
              <a:rPr lang="en-CA" sz="3200" strike="noStrike" dirty="0">
                <a:solidFill>
                  <a:srgbClr val="000000"/>
                </a:solidFill>
                <a:latin typeface="Calibri"/>
                <a:ea typeface="DejaVu Sans"/>
              </a:rPr>
              <a:t>Compute raw stretch tensor </a:t>
            </a:r>
            <a:r>
              <a:rPr lang="en-CA" sz="3200" strike="noStrike" dirty="0" smtClean="0">
                <a:solidFill>
                  <a:srgbClr val="000000"/>
                </a:solidFill>
                <a:latin typeface="Calibri"/>
                <a:ea typeface="DejaVu Sans"/>
              </a:rPr>
              <a:t>w.r.t. </a:t>
            </a:r>
            <a:r>
              <a:rPr lang="en-CA" sz="3200" strike="noStrike" dirty="0">
                <a:solidFill>
                  <a:srgbClr val="000000"/>
                </a:solidFill>
                <a:latin typeface="Calibri"/>
                <a:ea typeface="DejaVu Sans"/>
              </a:rPr>
              <a:t>previous frame </a:t>
            </a:r>
            <a:endParaRPr dirty="0"/>
          </a:p>
          <a:p>
            <a:pPr marL="457200" indent="-457200">
              <a:lnSpc>
                <a:spcPct val="100000"/>
              </a:lnSpc>
              <a:buFont typeface="Arial" panose="020B0604020202020204" pitchFamily="34" charset="0"/>
              <a:buChar char="•"/>
            </a:pPr>
            <a:r>
              <a:rPr lang="en-CA" sz="3200" strike="noStrike" dirty="0">
                <a:solidFill>
                  <a:srgbClr val="000000"/>
                </a:solidFill>
                <a:latin typeface="Calibri"/>
                <a:ea typeface="DejaVu Sans"/>
              </a:rPr>
              <a:t>Classify per-triangle motion into compression, stretch or rest</a:t>
            </a:r>
            <a:endParaRPr dirty="0"/>
          </a:p>
          <a:p>
            <a:pPr marL="457200" indent="-457200">
              <a:lnSpc>
                <a:spcPct val="100000"/>
              </a:lnSpc>
              <a:buFont typeface="Arial" panose="020B0604020202020204" pitchFamily="34" charset="0"/>
              <a:buChar char="•"/>
            </a:pPr>
            <a:r>
              <a:rPr lang="en-CA" sz="3200" strike="noStrike" dirty="0">
                <a:solidFill>
                  <a:srgbClr val="000000"/>
                </a:solidFill>
                <a:latin typeface="Calibri"/>
                <a:ea typeface="DejaVu Sans"/>
              </a:rPr>
              <a:t>To balance measured stretch against  spatiotemporal coherence use graph-cut formulation to perform the classification</a:t>
            </a:r>
            <a:endParaRPr dirty="0"/>
          </a:p>
        </p:txBody>
      </p:sp>
      <p:sp>
        <p:nvSpPr>
          <p:cNvPr id="191" name="CustomShape 3"/>
          <p:cNvSpPr/>
          <p:nvPr/>
        </p:nvSpPr>
        <p:spPr>
          <a:xfrm>
            <a:off x="7620120" y="2064600"/>
            <a:ext cx="286560" cy="286560"/>
          </a:xfrm>
          <a:prstGeom prst="rect">
            <a:avLst/>
          </a:prstGeom>
          <a:solidFill>
            <a:srgbClr val="47FF59"/>
          </a:solidFill>
          <a:ln>
            <a:noFill/>
          </a:ln>
        </p:spPr>
        <p:style>
          <a:lnRef idx="2">
            <a:schemeClr val="accent1">
              <a:shade val="50000"/>
            </a:schemeClr>
          </a:lnRef>
          <a:fillRef idx="1">
            <a:schemeClr val="accent1"/>
          </a:fillRef>
          <a:effectRef idx="0">
            <a:schemeClr val="accent1"/>
          </a:effectRef>
          <a:fontRef idx="minor"/>
        </p:style>
      </p:sp>
      <p:sp>
        <p:nvSpPr>
          <p:cNvPr id="192" name="CustomShape 4"/>
          <p:cNvSpPr/>
          <p:nvPr/>
        </p:nvSpPr>
        <p:spPr>
          <a:xfrm>
            <a:off x="7620120" y="1632600"/>
            <a:ext cx="286560" cy="28656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p:style>
      </p:sp>
      <p:sp>
        <p:nvSpPr>
          <p:cNvPr id="193" name="CustomShape 5"/>
          <p:cNvSpPr/>
          <p:nvPr/>
        </p:nvSpPr>
        <p:spPr>
          <a:xfrm>
            <a:off x="7620120" y="1219320"/>
            <a:ext cx="286560" cy="286560"/>
          </a:xfrm>
          <a:prstGeom prst="rect">
            <a:avLst/>
          </a:prstGeom>
          <a:solidFill>
            <a:srgbClr val="2942FF"/>
          </a:solidFill>
          <a:ln>
            <a:noFill/>
          </a:ln>
        </p:spPr>
        <p:style>
          <a:lnRef idx="2">
            <a:schemeClr val="accent1">
              <a:shade val="50000"/>
            </a:schemeClr>
          </a:lnRef>
          <a:fillRef idx="1">
            <a:schemeClr val="accent1"/>
          </a:fillRef>
          <a:effectRef idx="0">
            <a:schemeClr val="accent1"/>
          </a:effectRef>
          <a:fontRef idx="minor"/>
        </p:style>
      </p:sp>
      <p:sp>
        <p:nvSpPr>
          <p:cNvPr id="194" name="CustomShape 6"/>
          <p:cNvSpPr/>
          <p:nvPr/>
        </p:nvSpPr>
        <p:spPr>
          <a:xfrm>
            <a:off x="7950960" y="1209960"/>
            <a:ext cx="1388520" cy="36360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nSpc>
                <a:spcPct val="100000"/>
              </a:lnSpc>
            </a:pPr>
            <a:r>
              <a:rPr lang="en-CA" strike="noStrike">
                <a:solidFill>
                  <a:srgbClr val="000000"/>
                </a:solidFill>
                <a:latin typeface="Calibri"/>
                <a:ea typeface="DejaVu Sans"/>
              </a:rPr>
              <a:t>Compression</a:t>
            </a:r>
            <a:endParaRPr/>
          </a:p>
        </p:txBody>
      </p:sp>
      <p:sp>
        <p:nvSpPr>
          <p:cNvPr id="195" name="CustomShape 7"/>
          <p:cNvSpPr/>
          <p:nvPr/>
        </p:nvSpPr>
        <p:spPr>
          <a:xfrm>
            <a:off x="7997400" y="1623240"/>
            <a:ext cx="839880" cy="36360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nSpc>
                <a:spcPct val="100000"/>
              </a:lnSpc>
            </a:pPr>
            <a:r>
              <a:rPr lang="en-CA" strike="noStrike">
                <a:solidFill>
                  <a:srgbClr val="000000"/>
                </a:solidFill>
                <a:latin typeface="Calibri"/>
                <a:ea typeface="DejaVu Sans"/>
              </a:rPr>
              <a:t>Stretch</a:t>
            </a:r>
            <a:endParaRPr/>
          </a:p>
        </p:txBody>
      </p:sp>
      <p:sp>
        <p:nvSpPr>
          <p:cNvPr id="196" name="CustomShape 8"/>
          <p:cNvSpPr/>
          <p:nvPr/>
        </p:nvSpPr>
        <p:spPr>
          <a:xfrm>
            <a:off x="7983720" y="2055240"/>
            <a:ext cx="576360" cy="36360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nSpc>
                <a:spcPct val="100000"/>
              </a:lnSpc>
            </a:pPr>
            <a:r>
              <a:rPr lang="en-CA" strike="noStrike">
                <a:solidFill>
                  <a:srgbClr val="000000"/>
                </a:solidFill>
                <a:latin typeface="Calibri"/>
                <a:ea typeface="DejaVu Sans"/>
              </a:rPr>
              <a:t>Rest</a:t>
            </a:r>
            <a:endParaRPr/>
          </a:p>
        </p:txBody>
      </p:sp>
      <p:pic>
        <p:nvPicPr>
          <p:cNvPr id="197" name="Picture 195"/>
          <p:cNvPicPr/>
          <p:nvPr/>
        </p:nvPicPr>
        <p:blipFill>
          <a:blip r:embed="rId5"/>
          <a:stretch/>
        </p:blipFill>
        <p:spPr>
          <a:xfrm>
            <a:off x="5791320" y="3429000"/>
            <a:ext cx="6400440" cy="2999160"/>
          </a:xfrm>
          <a:prstGeom prst="rect">
            <a:avLst/>
          </a:prstGeom>
          <a:ln>
            <a:noFill/>
          </a:ln>
        </p:spPr>
      </p:pic>
      <p:sp>
        <p:nvSpPr>
          <p:cNvPr id="198" name="CustomShape 9"/>
          <p:cNvSpPr/>
          <p:nvPr/>
        </p:nvSpPr>
        <p:spPr>
          <a:xfrm>
            <a:off x="5736000" y="6472800"/>
            <a:ext cx="1935360" cy="3646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nSpc>
                <a:spcPct val="100000"/>
              </a:lnSpc>
            </a:pPr>
            <a:r>
              <a:rPr lang="en-CA" strike="noStrike" dirty="0">
                <a:solidFill>
                  <a:srgbClr val="000000"/>
                </a:solidFill>
                <a:latin typeface="Arial"/>
                <a:ea typeface="DejaVu Sans"/>
              </a:rPr>
              <a:t>Raw Tensor Field</a:t>
            </a:r>
            <a:endParaRPr dirty="0"/>
          </a:p>
        </p:txBody>
      </p:sp>
      <p:sp>
        <p:nvSpPr>
          <p:cNvPr id="199" name="CustomShape 10"/>
          <p:cNvSpPr/>
          <p:nvPr/>
        </p:nvSpPr>
        <p:spPr>
          <a:xfrm>
            <a:off x="7791480" y="6472800"/>
            <a:ext cx="1878840" cy="3646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nSpc>
                <a:spcPct val="100000"/>
              </a:lnSpc>
            </a:pPr>
            <a:r>
              <a:rPr lang="en-CA" strike="noStrike" dirty="0">
                <a:solidFill>
                  <a:srgbClr val="000000"/>
                </a:solidFill>
                <a:latin typeface="Arial"/>
                <a:ea typeface="DejaVu Sans"/>
              </a:rPr>
              <a:t>Without </a:t>
            </a:r>
            <a:r>
              <a:rPr lang="en-CA" strike="noStrike" dirty="0" smtClean="0">
                <a:solidFill>
                  <a:srgbClr val="000000"/>
                </a:solidFill>
                <a:latin typeface="Arial"/>
                <a:ea typeface="DejaVu Sans"/>
              </a:rPr>
              <a:t>Graph-Cut</a:t>
            </a:r>
            <a:endParaRPr dirty="0"/>
          </a:p>
        </p:txBody>
      </p:sp>
      <p:sp>
        <p:nvSpPr>
          <p:cNvPr id="200" name="CustomShape 11"/>
          <p:cNvSpPr/>
          <p:nvPr/>
        </p:nvSpPr>
        <p:spPr>
          <a:xfrm>
            <a:off x="9906360" y="6472800"/>
            <a:ext cx="1561680" cy="3646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nSpc>
                <a:spcPct val="100000"/>
              </a:lnSpc>
            </a:pPr>
            <a:r>
              <a:rPr lang="en-CA" strike="noStrike" dirty="0">
                <a:solidFill>
                  <a:srgbClr val="000000"/>
                </a:solidFill>
                <a:latin typeface="Arial"/>
                <a:ea typeface="DejaVu Sans"/>
              </a:rPr>
              <a:t>With </a:t>
            </a:r>
            <a:r>
              <a:rPr lang="en-CA" strike="noStrike" dirty="0" smtClean="0">
                <a:solidFill>
                  <a:srgbClr val="000000"/>
                </a:solidFill>
                <a:latin typeface="Arial"/>
                <a:ea typeface="DejaVu Sans"/>
              </a:rPr>
              <a:t>Graph-Cut</a:t>
            </a:r>
            <a:endParaRPr dirty="0"/>
          </a:p>
        </p:txBody>
      </p:sp>
    </p:spTree>
    <p:extLst>
      <p:ext uri="{BB962C8B-B14F-4D97-AF65-F5344CB8AC3E}">
        <p14:creationId xmlns:p14="http://schemas.microsoft.com/office/powerpoint/2010/main" val="1964901764"/>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201" name="CustomShape 1"/>
          <p:cNvSpPr/>
          <p:nvPr/>
        </p:nvSpPr>
        <p:spPr>
          <a:xfrm>
            <a:off x="1320840" y="76320"/>
            <a:ext cx="9955440" cy="5619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lstStyle/>
          <a:p>
            <a:pPr algn="ctr">
              <a:lnSpc>
                <a:spcPct val="100000"/>
              </a:lnSpc>
            </a:pPr>
            <a:r>
              <a:rPr lang="en-CA" sz="4400" strike="noStrike">
                <a:solidFill>
                  <a:srgbClr val="FFFFFF"/>
                </a:solidFill>
                <a:latin typeface="Calibri"/>
                <a:ea typeface="DejaVu Sans"/>
              </a:rPr>
              <a:t>Deferred Reference Shape Update</a:t>
            </a:r>
            <a:endParaRPr/>
          </a:p>
        </p:txBody>
      </p:sp>
      <p:sp>
        <p:nvSpPr>
          <p:cNvPr id="202" name="CustomShape 2"/>
          <p:cNvSpPr/>
          <p:nvPr/>
        </p:nvSpPr>
        <p:spPr>
          <a:xfrm>
            <a:off x="609480" y="1208520"/>
            <a:ext cx="10971360" cy="21747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457200" indent="-457200">
              <a:lnSpc>
                <a:spcPct val="100000"/>
              </a:lnSpc>
              <a:buFont typeface="Arial" panose="020B0604020202020204" pitchFamily="34" charset="0"/>
              <a:buChar char="•"/>
            </a:pPr>
            <a:r>
              <a:rPr lang="en-CA" sz="3200" strike="noStrike" dirty="0">
                <a:solidFill>
                  <a:srgbClr val="000000"/>
                </a:solidFill>
                <a:latin typeface="Calibri"/>
                <a:ea typeface="DejaVu Sans"/>
              </a:rPr>
              <a:t>Use classification to compute temporally smooth reference shape (RS)</a:t>
            </a:r>
            <a:endParaRPr dirty="0"/>
          </a:p>
          <a:p>
            <a:pPr marL="914400" lvl="1" indent="-457200">
              <a:lnSpc>
                <a:spcPct val="100000"/>
              </a:lnSpc>
              <a:buFont typeface="Calibri" panose="020F0502020204030204" pitchFamily="34" charset="0"/>
              <a:buChar char="–"/>
            </a:pPr>
            <a:r>
              <a:rPr lang="en-CA" sz="2800" strike="noStrike" dirty="0">
                <a:solidFill>
                  <a:srgbClr val="000000"/>
                </a:solidFill>
                <a:latin typeface="Calibri"/>
                <a:ea typeface="DejaVu Sans"/>
              </a:rPr>
              <a:t>Update per-triangle RS based on current  label and stretch tensor </a:t>
            </a:r>
            <a:r>
              <a:rPr lang="en-CA" sz="2800" strike="noStrike" dirty="0" smtClean="0">
                <a:solidFill>
                  <a:srgbClr val="000000"/>
                </a:solidFill>
                <a:latin typeface="Calibri"/>
                <a:ea typeface="DejaVu Sans"/>
              </a:rPr>
              <a:t>w.r.t. </a:t>
            </a:r>
            <a:r>
              <a:rPr lang="en-CA" sz="2800" strike="noStrike" dirty="0">
                <a:solidFill>
                  <a:srgbClr val="000000"/>
                </a:solidFill>
                <a:latin typeface="Calibri"/>
                <a:ea typeface="DejaVu Sans"/>
              </a:rPr>
              <a:t>previous RS</a:t>
            </a:r>
            <a:endParaRPr sz="2800" dirty="0"/>
          </a:p>
        </p:txBody>
      </p:sp>
      <p:pic>
        <p:nvPicPr>
          <p:cNvPr id="203" name="Picture 198"/>
          <p:cNvPicPr/>
          <p:nvPr/>
        </p:nvPicPr>
        <p:blipFill>
          <a:blip r:embed="rId4"/>
          <a:stretch/>
        </p:blipFill>
        <p:spPr>
          <a:xfrm>
            <a:off x="762120" y="3596760"/>
            <a:ext cx="10439280" cy="3032280"/>
          </a:xfrm>
          <a:prstGeom prst="rect">
            <a:avLst/>
          </a:prstGeom>
          <a:ln>
            <a:noFill/>
          </a:ln>
        </p:spPr>
      </p:pic>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pic>
        <p:nvPicPr>
          <p:cNvPr id="206" name="Picture 2"/>
          <p:cNvPicPr/>
          <p:nvPr/>
        </p:nvPicPr>
        <p:blipFill>
          <a:blip r:embed="rId4"/>
          <a:srcRect l="31670" t="20739" r="38343" b="6662"/>
          <a:stretch/>
        </p:blipFill>
        <p:spPr>
          <a:xfrm>
            <a:off x="6402000" y="2773680"/>
            <a:ext cx="2741760" cy="3732480"/>
          </a:xfrm>
          <a:prstGeom prst="rect">
            <a:avLst/>
          </a:prstGeom>
          <a:ln>
            <a:noFill/>
          </a:ln>
        </p:spPr>
      </p:pic>
      <p:sp>
        <p:nvSpPr>
          <p:cNvPr id="204" name="CustomShape 1"/>
          <p:cNvSpPr/>
          <p:nvPr/>
        </p:nvSpPr>
        <p:spPr>
          <a:xfrm>
            <a:off x="1320840" y="76320"/>
            <a:ext cx="10056960" cy="5320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lstStyle/>
          <a:p>
            <a:pPr algn="ctr">
              <a:lnSpc>
                <a:spcPct val="100000"/>
              </a:lnSpc>
            </a:pPr>
            <a:r>
              <a:rPr lang="en-CA" sz="4400" strike="noStrike">
                <a:solidFill>
                  <a:srgbClr val="FFFFFF"/>
                </a:solidFill>
                <a:latin typeface="Calibri"/>
                <a:ea typeface="DejaVu Sans"/>
              </a:rPr>
              <a:t>Wrinkle Path Tracing</a:t>
            </a:r>
            <a:endParaRPr/>
          </a:p>
        </p:txBody>
      </p:sp>
      <p:sp>
        <p:nvSpPr>
          <p:cNvPr id="205" name="CustomShape 2"/>
          <p:cNvSpPr/>
          <p:nvPr/>
        </p:nvSpPr>
        <p:spPr>
          <a:xfrm>
            <a:off x="609480" y="1189080"/>
            <a:ext cx="6095880" cy="53625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457200" indent="-457200">
              <a:lnSpc>
                <a:spcPct val="100000"/>
              </a:lnSpc>
              <a:buFont typeface="Arial" panose="020B0604020202020204" pitchFamily="34" charset="0"/>
              <a:buChar char="•"/>
            </a:pPr>
            <a:r>
              <a:rPr lang="en-CA" sz="3200" strike="noStrike" dirty="0" smtClean="0">
                <a:solidFill>
                  <a:srgbClr val="000000"/>
                </a:solidFill>
                <a:latin typeface="Calibri"/>
                <a:ea typeface="DejaVu Sans"/>
              </a:rPr>
              <a:t>Compute </a:t>
            </a:r>
            <a:r>
              <a:rPr lang="en-CA" sz="3200" strike="noStrike" dirty="0">
                <a:solidFill>
                  <a:srgbClr val="000000"/>
                </a:solidFill>
                <a:latin typeface="Calibri"/>
                <a:ea typeface="DejaVu Sans"/>
              </a:rPr>
              <a:t>per-triangle stretch tensor </a:t>
            </a:r>
            <a:r>
              <a:rPr lang="en-CA" sz="3200" strike="noStrike" dirty="0" smtClean="0">
                <a:solidFill>
                  <a:srgbClr val="000000"/>
                </a:solidFill>
                <a:latin typeface="Calibri"/>
                <a:ea typeface="DejaVu Sans"/>
              </a:rPr>
              <a:t>w.r.t. </a:t>
            </a:r>
            <a:r>
              <a:rPr lang="en-CA" sz="3200" strike="noStrike" dirty="0">
                <a:solidFill>
                  <a:srgbClr val="000000"/>
                </a:solidFill>
                <a:latin typeface="Calibri"/>
                <a:ea typeface="DejaVu Sans"/>
              </a:rPr>
              <a:t>computed reference </a:t>
            </a:r>
            <a:r>
              <a:rPr lang="en-CA" sz="3200" strike="noStrike" dirty="0" smtClean="0">
                <a:solidFill>
                  <a:srgbClr val="000000"/>
                </a:solidFill>
                <a:latin typeface="Calibri"/>
                <a:ea typeface="DejaVu Sans"/>
              </a:rPr>
              <a:t>shape</a:t>
            </a:r>
            <a:endParaRPr dirty="0"/>
          </a:p>
        </p:txBody>
      </p:sp>
      <p:pic>
        <p:nvPicPr>
          <p:cNvPr id="207" name="Picture 10"/>
          <p:cNvPicPr/>
          <p:nvPr/>
        </p:nvPicPr>
        <p:blipFill>
          <a:blip r:embed="rId5"/>
          <a:srcRect l="31670" t="20739" r="39178" b="5179"/>
          <a:stretch/>
        </p:blipFill>
        <p:spPr>
          <a:xfrm>
            <a:off x="9372600" y="2743200"/>
            <a:ext cx="2665440" cy="3808440"/>
          </a:xfrm>
          <a:prstGeom prst="rect">
            <a:avLst/>
          </a:prstGeom>
          <a:ln>
            <a:noFill/>
          </a:ln>
        </p:spPr>
      </p:pic>
      <p:sp>
        <p:nvSpPr>
          <p:cNvPr id="2" name="Right Arrow 1"/>
          <p:cNvSpPr/>
          <p:nvPr/>
        </p:nvSpPr>
        <p:spPr>
          <a:xfrm>
            <a:off x="8503920" y="4639920"/>
            <a:ext cx="1203960" cy="40452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42020482"/>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pic>
        <p:nvPicPr>
          <p:cNvPr id="206" name="Picture 2"/>
          <p:cNvPicPr/>
          <p:nvPr/>
        </p:nvPicPr>
        <p:blipFill>
          <a:blip r:embed="rId4"/>
          <a:srcRect l="31670" t="20739" r="38343" b="6662"/>
          <a:stretch/>
        </p:blipFill>
        <p:spPr>
          <a:xfrm>
            <a:off x="6402000" y="2773680"/>
            <a:ext cx="2741760" cy="3732480"/>
          </a:xfrm>
          <a:prstGeom prst="rect">
            <a:avLst/>
          </a:prstGeom>
          <a:ln>
            <a:noFill/>
          </a:ln>
        </p:spPr>
      </p:pic>
      <p:sp>
        <p:nvSpPr>
          <p:cNvPr id="204" name="CustomShape 1"/>
          <p:cNvSpPr/>
          <p:nvPr/>
        </p:nvSpPr>
        <p:spPr>
          <a:xfrm>
            <a:off x="1320840" y="76320"/>
            <a:ext cx="10056960" cy="5320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lstStyle/>
          <a:p>
            <a:pPr algn="ctr">
              <a:lnSpc>
                <a:spcPct val="100000"/>
              </a:lnSpc>
            </a:pPr>
            <a:r>
              <a:rPr lang="en-CA" sz="4400" strike="noStrike">
                <a:solidFill>
                  <a:srgbClr val="FFFFFF"/>
                </a:solidFill>
                <a:latin typeface="Calibri"/>
                <a:ea typeface="DejaVu Sans"/>
              </a:rPr>
              <a:t>Wrinkle Path Tracing</a:t>
            </a:r>
            <a:endParaRPr/>
          </a:p>
        </p:txBody>
      </p:sp>
      <p:sp>
        <p:nvSpPr>
          <p:cNvPr id="205" name="CustomShape 2"/>
          <p:cNvSpPr/>
          <p:nvPr/>
        </p:nvSpPr>
        <p:spPr>
          <a:xfrm>
            <a:off x="609480" y="1189080"/>
            <a:ext cx="6095880" cy="53625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457200" indent="-457200">
              <a:lnSpc>
                <a:spcPct val="100000"/>
              </a:lnSpc>
              <a:buFont typeface="Arial" panose="020B0604020202020204" pitchFamily="34" charset="0"/>
              <a:buChar char="•"/>
            </a:pPr>
            <a:r>
              <a:rPr lang="en-CA" sz="3200" strike="noStrike" dirty="0" smtClean="0">
                <a:solidFill>
                  <a:srgbClr val="000000"/>
                </a:solidFill>
                <a:latin typeface="Calibri"/>
                <a:ea typeface="DejaVu Sans"/>
              </a:rPr>
              <a:t>Compute </a:t>
            </a:r>
            <a:r>
              <a:rPr lang="en-CA" sz="3200" strike="noStrike" dirty="0">
                <a:solidFill>
                  <a:srgbClr val="000000"/>
                </a:solidFill>
                <a:latin typeface="Calibri"/>
                <a:ea typeface="DejaVu Sans"/>
              </a:rPr>
              <a:t>per-triangle stretch tensor </a:t>
            </a:r>
            <a:r>
              <a:rPr lang="en-CA" sz="3200" strike="noStrike" dirty="0" smtClean="0">
                <a:solidFill>
                  <a:srgbClr val="000000"/>
                </a:solidFill>
                <a:latin typeface="Calibri"/>
                <a:ea typeface="DejaVu Sans"/>
              </a:rPr>
              <a:t>w.r.t. </a:t>
            </a:r>
            <a:r>
              <a:rPr lang="en-CA" sz="3200" strike="noStrike" dirty="0">
                <a:solidFill>
                  <a:srgbClr val="000000"/>
                </a:solidFill>
                <a:latin typeface="Calibri"/>
                <a:ea typeface="DejaVu Sans"/>
              </a:rPr>
              <a:t>computed reference shape</a:t>
            </a:r>
            <a:endParaRPr dirty="0"/>
          </a:p>
          <a:p>
            <a:pPr marL="457200" indent="-457200">
              <a:lnSpc>
                <a:spcPct val="100000"/>
              </a:lnSpc>
              <a:buFont typeface="Arial" panose="020B0604020202020204" pitchFamily="34" charset="0"/>
              <a:buChar char="•"/>
            </a:pPr>
            <a:r>
              <a:rPr lang="en-CA" sz="3200" strike="noStrike" dirty="0" smtClean="0">
                <a:solidFill>
                  <a:srgbClr val="000000"/>
                </a:solidFill>
                <a:latin typeface="Calibri"/>
                <a:ea typeface="DejaVu Sans"/>
              </a:rPr>
              <a:t>Use </a:t>
            </a:r>
            <a:r>
              <a:rPr lang="en-CA" sz="3200" strike="noStrike" dirty="0">
                <a:solidFill>
                  <a:srgbClr val="000000"/>
                </a:solidFill>
                <a:latin typeface="Calibri"/>
                <a:ea typeface="DejaVu Sans"/>
              </a:rPr>
              <a:t>standard field tracing in first frame</a:t>
            </a:r>
            <a:endParaRPr dirty="0"/>
          </a:p>
          <a:p>
            <a:pPr marL="914400" lvl="1" indent="-457200">
              <a:lnSpc>
                <a:spcPct val="100000"/>
              </a:lnSpc>
              <a:buFont typeface="Calibri" panose="020F0502020204030204" pitchFamily="34" charset="0"/>
              <a:buChar char="–"/>
            </a:pPr>
            <a:r>
              <a:rPr lang="en-CA" sz="2800" strike="noStrike" dirty="0" smtClean="0">
                <a:solidFill>
                  <a:srgbClr val="000000"/>
                </a:solidFill>
                <a:latin typeface="Calibri"/>
                <a:ea typeface="DejaVu Sans"/>
              </a:rPr>
              <a:t>Seed </a:t>
            </a:r>
            <a:r>
              <a:rPr lang="en-CA" sz="2800" strike="noStrike" dirty="0">
                <a:solidFill>
                  <a:srgbClr val="000000"/>
                </a:solidFill>
                <a:latin typeface="Calibri"/>
                <a:ea typeface="DejaVu Sans"/>
              </a:rPr>
              <a:t>paths in areas of high compression</a:t>
            </a:r>
            <a:endParaRPr dirty="0"/>
          </a:p>
          <a:p>
            <a:pPr marL="914400" lvl="1" indent="-457200">
              <a:lnSpc>
                <a:spcPct val="100000"/>
              </a:lnSpc>
              <a:buFont typeface="Calibri" panose="020F0502020204030204" pitchFamily="34" charset="0"/>
              <a:buChar char="–"/>
            </a:pPr>
            <a:r>
              <a:rPr lang="en-CA" sz="2800" strike="noStrike" dirty="0">
                <a:solidFill>
                  <a:srgbClr val="000000"/>
                </a:solidFill>
                <a:latin typeface="Calibri"/>
                <a:ea typeface="DejaVu Sans"/>
              </a:rPr>
              <a:t>Trace orthogonally to maximal compression </a:t>
            </a:r>
            <a:r>
              <a:rPr lang="en-CA" sz="2800" strike="noStrike" dirty="0" smtClean="0">
                <a:solidFill>
                  <a:srgbClr val="000000"/>
                </a:solidFill>
                <a:latin typeface="Calibri"/>
                <a:ea typeface="DejaVu Sans"/>
              </a:rPr>
              <a:t>direction</a:t>
            </a:r>
            <a:endParaRPr dirty="0"/>
          </a:p>
        </p:txBody>
      </p:sp>
      <p:pic>
        <p:nvPicPr>
          <p:cNvPr id="207" name="Picture 10"/>
          <p:cNvPicPr/>
          <p:nvPr/>
        </p:nvPicPr>
        <p:blipFill>
          <a:blip r:embed="rId5"/>
          <a:srcRect l="31670" t="20739" r="39178" b="5179"/>
          <a:stretch/>
        </p:blipFill>
        <p:spPr>
          <a:xfrm>
            <a:off x="9372600" y="2743200"/>
            <a:ext cx="2665440" cy="3808440"/>
          </a:xfrm>
          <a:prstGeom prst="rect">
            <a:avLst/>
          </a:prstGeom>
          <a:ln>
            <a:noFill/>
          </a:ln>
        </p:spPr>
      </p:pic>
      <p:sp>
        <p:nvSpPr>
          <p:cNvPr id="2" name="Right Arrow 1"/>
          <p:cNvSpPr/>
          <p:nvPr/>
        </p:nvSpPr>
        <p:spPr>
          <a:xfrm>
            <a:off x="8503920" y="4639920"/>
            <a:ext cx="1203960" cy="40452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65018871"/>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5"/>
          <a:stretch>
            <a:fillRect/>
          </a:stretch>
        </a:blipFill>
        <a:effectLst/>
      </p:bgPr>
    </p:bg>
    <p:spTree>
      <p:nvGrpSpPr>
        <p:cNvPr id="1" name=""/>
        <p:cNvGrpSpPr/>
        <p:nvPr/>
      </p:nvGrpSpPr>
      <p:grpSpPr>
        <a:xfrm>
          <a:off x="0" y="0"/>
          <a:ext cx="0" cy="0"/>
          <a:chOff x="0" y="0"/>
          <a:chExt cx="0" cy="0"/>
        </a:xfrm>
      </p:grpSpPr>
      <p:pic>
        <p:nvPicPr>
          <p:cNvPr id="5" name="results2.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026464" y="1070029"/>
            <a:ext cx="9145277" cy="5144218"/>
          </a:xfrm>
          <a:prstGeom prst="rect">
            <a:avLst/>
          </a:prstGeom>
        </p:spPr>
      </p:pic>
      <p:sp>
        <p:nvSpPr>
          <p:cNvPr id="155" name="CustomShape 1"/>
          <p:cNvSpPr/>
          <p:nvPr/>
        </p:nvSpPr>
        <p:spPr>
          <a:xfrm>
            <a:off x="1320840" y="76320"/>
            <a:ext cx="10056960" cy="5320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lstStyle/>
          <a:p>
            <a:pPr algn="ctr">
              <a:lnSpc>
                <a:spcPct val="100000"/>
              </a:lnSpc>
            </a:pPr>
            <a:r>
              <a:rPr lang="en-CA" sz="4400" strike="noStrike">
                <a:solidFill>
                  <a:srgbClr val="FFFFFF"/>
                </a:solidFill>
                <a:latin typeface="Calibri"/>
                <a:ea typeface="DejaVu Sans"/>
              </a:rPr>
              <a:t>Real-Time Wrinkling of Game-style Cloth</a:t>
            </a:r>
            <a:endParaRPr/>
          </a:p>
        </p:txBody>
      </p:sp>
      <p:sp>
        <p:nvSpPr>
          <p:cNvPr id="156" name="CustomShape 2"/>
          <p:cNvSpPr/>
          <p:nvPr/>
        </p:nvSpPr>
        <p:spPr>
          <a:xfrm>
            <a:off x="6411559" y="1193180"/>
            <a:ext cx="5780442" cy="5021067"/>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marL="457200" indent="-457200">
              <a:lnSpc>
                <a:spcPct val="100000"/>
              </a:lnSpc>
              <a:buFont typeface="Arial" panose="020B0604020202020204" pitchFamily="34" charset="0"/>
              <a:buChar char="•"/>
            </a:pPr>
            <a:r>
              <a:rPr lang="en-CA" sz="3200" strike="noStrike" dirty="0">
                <a:solidFill>
                  <a:srgbClr val="000000"/>
                </a:solidFill>
                <a:latin typeface="Calibri"/>
                <a:ea typeface="DejaVu Sans"/>
              </a:rPr>
              <a:t> Wrinkles are important for </a:t>
            </a:r>
            <a:endParaRPr lang="en-CA" sz="3200" strike="noStrike" dirty="0" smtClean="0">
              <a:solidFill>
                <a:srgbClr val="000000"/>
              </a:solidFill>
              <a:latin typeface="Calibri"/>
              <a:ea typeface="DejaVu Sans"/>
            </a:endParaRPr>
          </a:p>
          <a:p>
            <a:pPr>
              <a:lnSpc>
                <a:spcPct val="100000"/>
              </a:lnSpc>
            </a:pPr>
            <a:r>
              <a:rPr lang="en-CA" sz="3200" dirty="0" smtClean="0">
                <a:solidFill>
                  <a:srgbClr val="000000"/>
                </a:solidFill>
                <a:latin typeface="Calibri"/>
                <a:ea typeface="DejaVu Sans"/>
              </a:rPr>
              <a:t>      </a:t>
            </a:r>
            <a:r>
              <a:rPr lang="en-CA" sz="3200" strike="noStrike" dirty="0" smtClean="0">
                <a:solidFill>
                  <a:srgbClr val="000000"/>
                </a:solidFill>
                <a:latin typeface="Calibri"/>
                <a:ea typeface="DejaVu Sans"/>
              </a:rPr>
              <a:t>believable </a:t>
            </a:r>
            <a:r>
              <a:rPr lang="en-CA" sz="3200" strike="noStrike" dirty="0">
                <a:solidFill>
                  <a:srgbClr val="000000"/>
                </a:solidFill>
                <a:latin typeface="Calibri"/>
                <a:ea typeface="DejaVu Sans"/>
              </a:rPr>
              <a:t>garment </a:t>
            </a:r>
            <a:r>
              <a:rPr lang="en-CA" sz="3200" strike="noStrike" dirty="0" smtClean="0">
                <a:solidFill>
                  <a:srgbClr val="000000"/>
                </a:solidFill>
                <a:latin typeface="Calibri"/>
                <a:ea typeface="DejaVu Sans"/>
              </a:rPr>
              <a:t>animation</a:t>
            </a:r>
          </a:p>
          <a:p>
            <a:pPr marL="457200" indent="-457200">
              <a:lnSpc>
                <a:spcPct val="100000"/>
              </a:lnSpc>
              <a:buFont typeface="Arial" panose="020B0604020202020204" pitchFamily="34" charset="0"/>
              <a:buChar char="•"/>
            </a:pPr>
            <a:endParaRPr sz="3200" dirty="0"/>
          </a:p>
          <a:p>
            <a:pPr marL="457200" indent="-457200">
              <a:lnSpc>
                <a:spcPct val="100000"/>
              </a:lnSpc>
              <a:buFont typeface="Arial" panose="020B0604020202020204" pitchFamily="34" charset="0"/>
              <a:buChar char="•"/>
            </a:pPr>
            <a:r>
              <a:rPr lang="en-CA" sz="3200" strike="noStrike" dirty="0" smtClean="0">
                <a:solidFill>
                  <a:srgbClr val="000000"/>
                </a:solidFill>
                <a:latin typeface="Calibri"/>
                <a:ea typeface="DejaVu Sans"/>
              </a:rPr>
              <a:t>Games </a:t>
            </a:r>
            <a:r>
              <a:rPr lang="en-CA" sz="3200" strike="noStrike" dirty="0">
                <a:solidFill>
                  <a:srgbClr val="000000"/>
                </a:solidFill>
                <a:latin typeface="Calibri"/>
                <a:ea typeface="DejaVu Sans"/>
              </a:rPr>
              <a:t>present unique </a:t>
            </a:r>
            <a:endParaRPr lang="en-CA" sz="3200" strike="noStrike" dirty="0" smtClean="0">
              <a:solidFill>
                <a:srgbClr val="000000"/>
              </a:solidFill>
              <a:latin typeface="Calibri"/>
              <a:ea typeface="DejaVu Sans"/>
            </a:endParaRPr>
          </a:p>
          <a:p>
            <a:pPr>
              <a:lnSpc>
                <a:spcPct val="100000"/>
              </a:lnSpc>
            </a:pPr>
            <a:r>
              <a:rPr lang="en-CA" sz="3200" dirty="0">
                <a:solidFill>
                  <a:srgbClr val="000000"/>
                </a:solidFill>
                <a:latin typeface="Calibri"/>
                <a:ea typeface="DejaVu Sans"/>
              </a:rPr>
              <a:t> </a:t>
            </a:r>
            <a:r>
              <a:rPr lang="en-CA" sz="3200" dirty="0" smtClean="0">
                <a:solidFill>
                  <a:srgbClr val="000000"/>
                </a:solidFill>
                <a:latin typeface="Calibri"/>
                <a:ea typeface="DejaVu Sans"/>
              </a:rPr>
              <a:t>     </a:t>
            </a:r>
            <a:r>
              <a:rPr lang="en-CA" sz="3200" strike="noStrike" dirty="0" smtClean="0">
                <a:solidFill>
                  <a:srgbClr val="000000"/>
                </a:solidFill>
                <a:latin typeface="Calibri"/>
                <a:ea typeface="DejaVu Sans"/>
              </a:rPr>
              <a:t>challenges</a:t>
            </a:r>
            <a:r>
              <a:rPr lang="en-CA" sz="3200" strike="noStrike" dirty="0">
                <a:solidFill>
                  <a:srgbClr val="000000"/>
                </a:solidFill>
                <a:latin typeface="Calibri"/>
                <a:ea typeface="DejaVu Sans"/>
              </a:rPr>
              <a:t>:</a:t>
            </a:r>
            <a:endParaRPr sz="3200" dirty="0"/>
          </a:p>
          <a:p>
            <a:pPr marL="914400" lvl="1" indent="-457200">
              <a:lnSpc>
                <a:spcPct val="100000"/>
              </a:lnSpc>
              <a:buFont typeface="Calibri" panose="020F0502020204030204" pitchFamily="34" charset="0"/>
              <a:buChar char="–"/>
            </a:pPr>
            <a:r>
              <a:rPr lang="en-CA" sz="2800" strike="noStrike" dirty="0">
                <a:solidFill>
                  <a:srgbClr val="000000"/>
                </a:solidFill>
                <a:latin typeface="Calibri"/>
                <a:ea typeface="DejaVu Sans"/>
              </a:rPr>
              <a:t>Need for real-time performance</a:t>
            </a:r>
            <a:endParaRPr sz="2800" dirty="0"/>
          </a:p>
          <a:p>
            <a:pPr marL="914400" lvl="1" indent="-457200">
              <a:lnSpc>
                <a:spcPct val="100000"/>
              </a:lnSpc>
              <a:buFont typeface="Calibri" panose="020F0502020204030204" pitchFamily="34" charset="0"/>
              <a:buChar char="–"/>
            </a:pPr>
            <a:r>
              <a:rPr lang="en-CA" sz="2800" strike="noStrike" dirty="0">
                <a:solidFill>
                  <a:srgbClr val="000000"/>
                </a:solidFill>
                <a:latin typeface="Calibri"/>
                <a:ea typeface="DejaVu Sans"/>
              </a:rPr>
              <a:t>Wrinkling needs to work in </a:t>
            </a:r>
            <a:endParaRPr lang="en-CA" sz="2800" strike="noStrike" dirty="0" smtClean="0">
              <a:solidFill>
                <a:srgbClr val="000000"/>
              </a:solidFill>
              <a:latin typeface="Calibri"/>
              <a:ea typeface="DejaVu Sans"/>
            </a:endParaRPr>
          </a:p>
          <a:p>
            <a:pPr lvl="1">
              <a:lnSpc>
                <a:spcPct val="100000"/>
              </a:lnSpc>
            </a:pPr>
            <a:r>
              <a:rPr lang="en-CA" sz="2800" dirty="0" smtClean="0">
                <a:solidFill>
                  <a:srgbClr val="000000"/>
                </a:solidFill>
                <a:latin typeface="Calibri"/>
                <a:ea typeface="DejaVu Sans"/>
              </a:rPr>
              <a:t>	  </a:t>
            </a:r>
            <a:r>
              <a:rPr lang="en-CA" sz="2800" strike="noStrike" dirty="0" smtClean="0">
                <a:solidFill>
                  <a:srgbClr val="000000"/>
                </a:solidFill>
                <a:latin typeface="Calibri"/>
                <a:ea typeface="DejaVu Sans"/>
              </a:rPr>
              <a:t>conjunction </a:t>
            </a:r>
            <a:r>
              <a:rPr lang="en-CA" sz="2800" strike="noStrike" dirty="0">
                <a:solidFill>
                  <a:srgbClr val="000000"/>
                </a:solidFill>
                <a:latin typeface="Calibri"/>
                <a:ea typeface="DejaVu Sans"/>
              </a:rPr>
              <a:t>with game-level </a:t>
            </a:r>
            <a:endParaRPr lang="en-CA" sz="2800" strike="noStrike" dirty="0" smtClean="0">
              <a:solidFill>
                <a:srgbClr val="000000"/>
              </a:solidFill>
              <a:latin typeface="Calibri"/>
              <a:ea typeface="DejaVu Sans"/>
            </a:endParaRPr>
          </a:p>
          <a:p>
            <a:pPr lvl="1">
              <a:lnSpc>
                <a:spcPct val="100000"/>
              </a:lnSpc>
            </a:pPr>
            <a:r>
              <a:rPr lang="en-CA" sz="2800" dirty="0" smtClean="0">
                <a:solidFill>
                  <a:srgbClr val="000000"/>
                </a:solidFill>
                <a:latin typeface="Calibri"/>
                <a:ea typeface="DejaVu Sans"/>
              </a:rPr>
              <a:t>	  </a:t>
            </a:r>
            <a:r>
              <a:rPr lang="en-CA" sz="2800" strike="noStrike" dirty="0" smtClean="0">
                <a:solidFill>
                  <a:srgbClr val="000000"/>
                </a:solidFill>
                <a:latin typeface="Calibri"/>
                <a:ea typeface="DejaVu Sans"/>
              </a:rPr>
              <a:t>animation </a:t>
            </a:r>
            <a:endParaRPr sz="2800" dirty="0"/>
          </a:p>
          <a:p>
            <a:pPr marL="285750" indent="-285750">
              <a:lnSpc>
                <a:spcPct val="100000"/>
              </a:lnSpc>
              <a:buFont typeface="Arial" panose="020B0604020202020204" pitchFamily="34" charset="0"/>
              <a:buChar char="•"/>
            </a:pPr>
            <a:endParaRPr dirty="0"/>
          </a:p>
        </p:txBody>
      </p:sp>
    </p:spTree>
    <p:extLst>
      <p:ext uri="{BB962C8B-B14F-4D97-AF65-F5344CB8AC3E}">
        <p14:creationId xmlns:p14="http://schemas.microsoft.com/office/powerpoint/2010/main" val="261348085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 name="CustomShape 1"/>
          <p:cNvSpPr/>
          <p:nvPr/>
        </p:nvSpPr>
        <p:spPr>
          <a:xfrm>
            <a:off x="1320840" y="76320"/>
            <a:ext cx="9955440" cy="5619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lstStyle/>
          <a:p>
            <a:pPr algn="ctr">
              <a:lnSpc>
                <a:spcPct val="100000"/>
              </a:lnSpc>
            </a:pPr>
            <a:r>
              <a:rPr lang="en-CA" sz="4400" strike="noStrike">
                <a:solidFill>
                  <a:srgbClr val="FFFFFF"/>
                </a:solidFill>
                <a:latin typeface="Calibri"/>
                <a:ea typeface="DejaVu Sans"/>
              </a:rPr>
              <a:t>Updating Wrinkle Paths</a:t>
            </a:r>
            <a:endParaRPr/>
          </a:p>
        </p:txBody>
      </p:sp>
      <p:sp>
        <p:nvSpPr>
          <p:cNvPr id="209" name="CustomShape 2"/>
          <p:cNvSpPr/>
          <p:nvPr/>
        </p:nvSpPr>
        <p:spPr>
          <a:xfrm>
            <a:off x="609480" y="914400"/>
            <a:ext cx="10971360" cy="52102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457200" indent="-457200">
              <a:lnSpc>
                <a:spcPct val="100000"/>
              </a:lnSpc>
              <a:buFont typeface="Arial" panose="020B0604020202020204" pitchFamily="34" charset="0"/>
              <a:buChar char="•"/>
            </a:pPr>
            <a:r>
              <a:rPr lang="en-CA" sz="3200" dirty="0" smtClean="0">
                <a:solidFill>
                  <a:srgbClr val="000000"/>
                </a:solidFill>
                <a:latin typeface="Calibri"/>
                <a:ea typeface="DejaVu Sans"/>
              </a:rPr>
              <a:t>As our tensor field is piecewise constant, we update, rather then regenerate, seeded wrinkles</a:t>
            </a:r>
            <a:endParaRPr lang="en-CA" sz="3200" strike="noStrike" dirty="0" smtClean="0">
              <a:solidFill>
                <a:srgbClr val="000000"/>
              </a:solidFill>
              <a:latin typeface="Calibri"/>
              <a:ea typeface="DejaVu Sans"/>
            </a:endParaRPr>
          </a:p>
        </p:txBody>
      </p:sp>
      <p:pic>
        <p:nvPicPr>
          <p:cNvPr id="210" name="Picture 2"/>
          <p:cNvPicPr/>
          <p:nvPr/>
        </p:nvPicPr>
        <p:blipFill>
          <a:blip r:embed="rId3"/>
          <a:srcRect l="1009" t="1448" r="922"/>
          <a:stretch/>
        </p:blipFill>
        <p:spPr>
          <a:xfrm>
            <a:off x="1169280" y="3733920"/>
            <a:ext cx="9938160" cy="3130560"/>
          </a:xfrm>
          <a:prstGeom prst="rect">
            <a:avLst/>
          </a:prstGeom>
          <a:ln>
            <a:noFill/>
          </a:ln>
        </p:spPr>
      </p:pic>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 name="CustomShape 1"/>
          <p:cNvSpPr/>
          <p:nvPr/>
        </p:nvSpPr>
        <p:spPr>
          <a:xfrm>
            <a:off x="1320840" y="76320"/>
            <a:ext cx="9955440" cy="5619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lstStyle/>
          <a:p>
            <a:pPr algn="ctr">
              <a:lnSpc>
                <a:spcPct val="100000"/>
              </a:lnSpc>
            </a:pPr>
            <a:r>
              <a:rPr lang="en-CA" sz="4400" strike="noStrike">
                <a:solidFill>
                  <a:srgbClr val="FFFFFF"/>
                </a:solidFill>
                <a:latin typeface="Calibri"/>
                <a:ea typeface="DejaVu Sans"/>
              </a:rPr>
              <a:t>Updating Wrinkle Paths</a:t>
            </a:r>
            <a:endParaRPr/>
          </a:p>
        </p:txBody>
      </p:sp>
      <p:sp>
        <p:nvSpPr>
          <p:cNvPr id="209" name="CustomShape 2"/>
          <p:cNvSpPr/>
          <p:nvPr/>
        </p:nvSpPr>
        <p:spPr>
          <a:xfrm>
            <a:off x="609480" y="914400"/>
            <a:ext cx="10971360" cy="52102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457200" indent="-457200">
              <a:lnSpc>
                <a:spcPct val="100000"/>
              </a:lnSpc>
              <a:buFont typeface="Arial" panose="020B0604020202020204" pitchFamily="34" charset="0"/>
              <a:buChar char="•"/>
            </a:pPr>
            <a:r>
              <a:rPr lang="en-CA" sz="3200" dirty="0" smtClean="0">
                <a:solidFill>
                  <a:srgbClr val="000000"/>
                </a:solidFill>
                <a:latin typeface="Calibri"/>
                <a:ea typeface="DejaVu Sans"/>
              </a:rPr>
              <a:t>As our tensor field is piecewise constant, we update, rather then regenerate, seeded wrinkles</a:t>
            </a:r>
            <a:endParaRPr lang="en-CA" sz="3200" strike="noStrike" dirty="0" smtClean="0">
              <a:solidFill>
                <a:srgbClr val="000000"/>
              </a:solidFill>
              <a:latin typeface="Calibri"/>
              <a:ea typeface="DejaVu Sans"/>
            </a:endParaRPr>
          </a:p>
          <a:p>
            <a:pPr marL="457200" indent="-457200">
              <a:lnSpc>
                <a:spcPct val="100000"/>
              </a:lnSpc>
              <a:buFont typeface="Arial" panose="020B0604020202020204" pitchFamily="34" charset="0"/>
              <a:buChar char="•"/>
            </a:pPr>
            <a:r>
              <a:rPr lang="en-CA" sz="3200" strike="noStrike" dirty="0" smtClean="0">
                <a:solidFill>
                  <a:srgbClr val="000000"/>
                </a:solidFill>
                <a:latin typeface="Calibri"/>
                <a:ea typeface="DejaVu Sans"/>
              </a:rPr>
              <a:t>Formulate </a:t>
            </a:r>
            <a:r>
              <a:rPr lang="en-CA" sz="3200" strike="noStrike" dirty="0">
                <a:solidFill>
                  <a:srgbClr val="000000"/>
                </a:solidFill>
                <a:latin typeface="Calibri"/>
                <a:ea typeface="DejaVu Sans"/>
              </a:rPr>
              <a:t>path update as least-squares optimization balancing </a:t>
            </a:r>
            <a:r>
              <a:rPr lang="en-CA" sz="3200" dirty="0" smtClean="0">
                <a:solidFill>
                  <a:srgbClr val="000000"/>
                </a:solidFill>
                <a:latin typeface="Calibri"/>
                <a:ea typeface="DejaVu Sans"/>
              </a:rPr>
              <a:t>wrinkle </a:t>
            </a:r>
            <a:r>
              <a:rPr lang="en-CA" sz="3200" strike="noStrike" dirty="0" smtClean="0">
                <a:solidFill>
                  <a:srgbClr val="000000"/>
                </a:solidFill>
                <a:latin typeface="Calibri"/>
                <a:ea typeface="DejaVu Sans"/>
              </a:rPr>
              <a:t>coherence </a:t>
            </a:r>
            <a:r>
              <a:rPr lang="en-CA" sz="3200" strike="noStrike" dirty="0">
                <a:solidFill>
                  <a:srgbClr val="000000"/>
                </a:solidFill>
                <a:latin typeface="Calibri"/>
                <a:ea typeface="DejaVu Sans"/>
              </a:rPr>
              <a:t>vs adherence to new stretch field directions </a:t>
            </a:r>
            <a:endParaRPr sz="3200" dirty="0"/>
          </a:p>
          <a:p>
            <a:pPr algn="ctr">
              <a:lnSpc>
                <a:spcPct val="100000"/>
              </a:lnSpc>
            </a:pPr>
            <a:endParaRPr dirty="0"/>
          </a:p>
        </p:txBody>
      </p:sp>
      <p:pic>
        <p:nvPicPr>
          <p:cNvPr id="210" name="Picture 2"/>
          <p:cNvPicPr/>
          <p:nvPr/>
        </p:nvPicPr>
        <p:blipFill>
          <a:blip r:embed="rId3"/>
          <a:srcRect l="1009" t="1448" r="922"/>
          <a:stretch/>
        </p:blipFill>
        <p:spPr>
          <a:xfrm>
            <a:off x="1169280" y="3733920"/>
            <a:ext cx="9938160" cy="3130560"/>
          </a:xfrm>
          <a:prstGeom prst="rect">
            <a:avLst/>
          </a:prstGeom>
          <a:ln>
            <a:noFill/>
          </a:ln>
        </p:spPr>
      </p:pic>
    </p:spTree>
    <p:extLst>
      <p:ext uri="{BB962C8B-B14F-4D97-AF65-F5344CB8AC3E}">
        <p14:creationId xmlns:p14="http://schemas.microsoft.com/office/powerpoint/2010/main" val="794760136"/>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 name="CustomShape 1"/>
          <p:cNvSpPr/>
          <p:nvPr/>
        </p:nvSpPr>
        <p:spPr>
          <a:xfrm>
            <a:off x="1320840" y="76320"/>
            <a:ext cx="9955440" cy="5619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lstStyle/>
          <a:p>
            <a:pPr algn="ctr">
              <a:lnSpc>
                <a:spcPct val="100000"/>
              </a:lnSpc>
            </a:pPr>
            <a:r>
              <a:rPr lang="en-CA" sz="4400" strike="noStrike">
                <a:solidFill>
                  <a:srgbClr val="FFFFFF"/>
                </a:solidFill>
                <a:latin typeface="Calibri"/>
                <a:ea typeface="DejaVu Sans"/>
              </a:rPr>
              <a:t>Creating Wrinkle Geometry</a:t>
            </a:r>
            <a:endParaRPr/>
          </a:p>
        </p:txBody>
      </p:sp>
      <p:sp>
        <p:nvSpPr>
          <p:cNvPr id="212" name="CustomShape 2"/>
          <p:cNvSpPr/>
          <p:nvPr/>
        </p:nvSpPr>
        <p:spPr>
          <a:xfrm>
            <a:off x="609480" y="1371600"/>
            <a:ext cx="10971360" cy="52102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457200" indent="-457200">
              <a:lnSpc>
                <a:spcPct val="100000"/>
              </a:lnSpc>
              <a:buFont typeface="Arial" panose="020B0604020202020204" pitchFamily="34" charset="0"/>
              <a:buChar char="•"/>
            </a:pPr>
            <a:r>
              <a:rPr lang="en-CA" sz="3200" strike="noStrike" dirty="0">
                <a:solidFill>
                  <a:srgbClr val="000000"/>
                </a:solidFill>
                <a:latin typeface="Calibri"/>
                <a:ea typeface="DejaVu Sans"/>
              </a:rPr>
              <a:t>Model per-frame wrinkles on the fly using GPU</a:t>
            </a:r>
            <a:endParaRPr dirty="0"/>
          </a:p>
          <a:p>
            <a:pPr marL="914400" lvl="1" indent="-457200">
              <a:lnSpc>
                <a:spcPct val="100000"/>
              </a:lnSpc>
              <a:buFont typeface="Calibri" panose="020F0502020204030204" pitchFamily="34" charset="0"/>
              <a:buChar char="–"/>
            </a:pPr>
            <a:r>
              <a:rPr lang="en-CA" sz="2800" strike="noStrike" dirty="0" smtClean="0">
                <a:solidFill>
                  <a:srgbClr val="000000"/>
                </a:solidFill>
                <a:latin typeface="Calibri"/>
                <a:ea typeface="DejaVu Sans"/>
              </a:rPr>
              <a:t>Use </a:t>
            </a:r>
            <a:r>
              <a:rPr lang="en-CA" sz="2800" strike="noStrike" dirty="0">
                <a:solidFill>
                  <a:srgbClr val="000000"/>
                </a:solidFill>
                <a:latin typeface="Calibri"/>
                <a:ea typeface="DejaVu Sans"/>
              </a:rPr>
              <a:t>tessellation </a:t>
            </a:r>
            <a:r>
              <a:rPr lang="en-CA" sz="2800" strike="noStrike" dirty="0" err="1">
                <a:solidFill>
                  <a:srgbClr val="000000"/>
                </a:solidFill>
                <a:latin typeface="Calibri"/>
                <a:ea typeface="DejaVu Sans"/>
              </a:rPr>
              <a:t>shader</a:t>
            </a:r>
            <a:r>
              <a:rPr lang="en-CA" sz="2800" strike="noStrike" dirty="0">
                <a:solidFill>
                  <a:srgbClr val="000000"/>
                </a:solidFill>
                <a:latin typeface="Calibri"/>
                <a:ea typeface="DejaVu Sans"/>
              </a:rPr>
              <a:t> to refine coarse mesh in wrinkle path </a:t>
            </a:r>
            <a:r>
              <a:rPr lang="en-CA" sz="2800" strike="noStrike" dirty="0" smtClean="0">
                <a:solidFill>
                  <a:srgbClr val="000000"/>
                </a:solidFill>
                <a:latin typeface="Calibri"/>
                <a:ea typeface="DejaVu Sans"/>
              </a:rPr>
              <a:t>vicinity</a:t>
            </a:r>
            <a:endParaRPr sz="2800" dirty="0"/>
          </a:p>
        </p:txBody>
      </p:sp>
      <p:pic>
        <p:nvPicPr>
          <p:cNvPr id="213" name="Picture 207"/>
          <p:cNvPicPr/>
          <p:nvPr/>
        </p:nvPicPr>
        <p:blipFill>
          <a:blip r:embed="rId3"/>
          <a:stretch/>
        </p:blipFill>
        <p:spPr>
          <a:xfrm>
            <a:off x="1066680" y="3886200"/>
            <a:ext cx="10104840" cy="2077920"/>
          </a:xfrm>
          <a:prstGeom prst="rect">
            <a:avLst/>
          </a:prstGeom>
          <a:ln>
            <a:noFill/>
          </a:ln>
        </p:spPr>
      </p:pic>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 name="CustomShape 1"/>
          <p:cNvSpPr/>
          <p:nvPr/>
        </p:nvSpPr>
        <p:spPr>
          <a:xfrm>
            <a:off x="1320840" y="76320"/>
            <a:ext cx="9955440" cy="5619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lstStyle/>
          <a:p>
            <a:pPr algn="ctr">
              <a:lnSpc>
                <a:spcPct val="100000"/>
              </a:lnSpc>
            </a:pPr>
            <a:r>
              <a:rPr lang="en-CA" sz="4400" strike="noStrike">
                <a:solidFill>
                  <a:srgbClr val="FFFFFF"/>
                </a:solidFill>
                <a:latin typeface="Calibri"/>
                <a:ea typeface="DejaVu Sans"/>
              </a:rPr>
              <a:t>Creating Wrinkle Geometry</a:t>
            </a:r>
            <a:endParaRPr/>
          </a:p>
        </p:txBody>
      </p:sp>
      <p:sp>
        <p:nvSpPr>
          <p:cNvPr id="212" name="CustomShape 2"/>
          <p:cNvSpPr/>
          <p:nvPr/>
        </p:nvSpPr>
        <p:spPr>
          <a:xfrm>
            <a:off x="609480" y="1371600"/>
            <a:ext cx="10971360" cy="52102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457200" indent="-457200">
              <a:lnSpc>
                <a:spcPct val="100000"/>
              </a:lnSpc>
              <a:buFont typeface="Arial" panose="020B0604020202020204" pitchFamily="34" charset="0"/>
              <a:buChar char="•"/>
            </a:pPr>
            <a:r>
              <a:rPr lang="en-CA" sz="3200" strike="noStrike" dirty="0">
                <a:solidFill>
                  <a:srgbClr val="000000"/>
                </a:solidFill>
                <a:latin typeface="Calibri"/>
                <a:ea typeface="DejaVu Sans"/>
              </a:rPr>
              <a:t>Model per-frame wrinkles on the fly using GPU</a:t>
            </a:r>
            <a:endParaRPr dirty="0"/>
          </a:p>
          <a:p>
            <a:pPr marL="914400" lvl="1" indent="-457200">
              <a:lnSpc>
                <a:spcPct val="100000"/>
              </a:lnSpc>
              <a:buFont typeface="Calibri" panose="020F0502020204030204" pitchFamily="34" charset="0"/>
              <a:buChar char="–"/>
            </a:pPr>
            <a:r>
              <a:rPr lang="en-CA" sz="2800" strike="noStrike" dirty="0" smtClean="0">
                <a:solidFill>
                  <a:srgbClr val="000000"/>
                </a:solidFill>
                <a:latin typeface="Calibri"/>
                <a:ea typeface="DejaVu Sans"/>
              </a:rPr>
              <a:t>Use </a:t>
            </a:r>
            <a:r>
              <a:rPr lang="en-CA" sz="2800" strike="noStrike" dirty="0">
                <a:solidFill>
                  <a:srgbClr val="000000"/>
                </a:solidFill>
                <a:latin typeface="Calibri"/>
                <a:ea typeface="DejaVu Sans"/>
              </a:rPr>
              <a:t>tessellation </a:t>
            </a:r>
            <a:r>
              <a:rPr lang="en-CA" sz="2800" strike="noStrike" dirty="0" err="1">
                <a:solidFill>
                  <a:srgbClr val="000000"/>
                </a:solidFill>
                <a:latin typeface="Calibri"/>
                <a:ea typeface="DejaVu Sans"/>
              </a:rPr>
              <a:t>shader</a:t>
            </a:r>
            <a:r>
              <a:rPr lang="en-CA" sz="2800" strike="noStrike" dirty="0">
                <a:solidFill>
                  <a:srgbClr val="000000"/>
                </a:solidFill>
                <a:latin typeface="Calibri"/>
                <a:ea typeface="DejaVu Sans"/>
              </a:rPr>
              <a:t> to refine coarse mesh in wrinkle path </a:t>
            </a:r>
            <a:r>
              <a:rPr lang="en-CA" sz="2800" strike="noStrike" dirty="0" smtClean="0">
                <a:solidFill>
                  <a:srgbClr val="000000"/>
                </a:solidFill>
                <a:latin typeface="Calibri"/>
                <a:ea typeface="DejaVu Sans"/>
              </a:rPr>
              <a:t>vicinity</a:t>
            </a:r>
            <a:endParaRPr sz="2800" dirty="0"/>
          </a:p>
          <a:p>
            <a:pPr marL="914400" lvl="1" indent="-457200">
              <a:lnSpc>
                <a:spcPct val="100000"/>
              </a:lnSpc>
              <a:buFont typeface="Calibri" panose="020F0502020204030204" pitchFamily="34" charset="0"/>
              <a:buChar char="–"/>
            </a:pPr>
            <a:r>
              <a:rPr lang="en-CA" sz="2800" strike="noStrike" dirty="0" smtClean="0">
                <a:solidFill>
                  <a:srgbClr val="000000"/>
                </a:solidFill>
                <a:latin typeface="Calibri"/>
                <a:ea typeface="DejaVu Sans"/>
              </a:rPr>
              <a:t>Generate </a:t>
            </a:r>
            <a:r>
              <a:rPr lang="en-CA" sz="2800" strike="noStrike" dirty="0">
                <a:solidFill>
                  <a:srgbClr val="000000"/>
                </a:solidFill>
                <a:latin typeface="Calibri"/>
                <a:ea typeface="DejaVu Sans"/>
              </a:rPr>
              <a:t>&amp; blend wrinkle surfaces + </a:t>
            </a:r>
            <a:r>
              <a:rPr lang="en-CA" sz="2800" strike="noStrike" dirty="0" err="1">
                <a:solidFill>
                  <a:srgbClr val="000000"/>
                </a:solidFill>
                <a:latin typeface="Calibri"/>
                <a:ea typeface="DejaVu Sans"/>
              </a:rPr>
              <a:t>normals</a:t>
            </a:r>
            <a:r>
              <a:rPr lang="en-CA" sz="2800" strike="noStrike" dirty="0">
                <a:solidFill>
                  <a:srgbClr val="000000"/>
                </a:solidFill>
                <a:latin typeface="Calibri"/>
                <a:ea typeface="DejaVu Sans"/>
              </a:rPr>
              <a:t> in tessellation &amp; fragment </a:t>
            </a:r>
            <a:r>
              <a:rPr lang="en-CA" sz="2800" strike="noStrike" dirty="0" err="1">
                <a:solidFill>
                  <a:srgbClr val="000000"/>
                </a:solidFill>
                <a:latin typeface="Calibri"/>
                <a:ea typeface="DejaVu Sans"/>
              </a:rPr>
              <a:t>shaders</a:t>
            </a:r>
            <a:endParaRPr sz="2800" dirty="0"/>
          </a:p>
        </p:txBody>
      </p:sp>
      <p:pic>
        <p:nvPicPr>
          <p:cNvPr id="213" name="Picture 207"/>
          <p:cNvPicPr/>
          <p:nvPr/>
        </p:nvPicPr>
        <p:blipFill>
          <a:blip r:embed="rId3"/>
          <a:stretch/>
        </p:blipFill>
        <p:spPr>
          <a:xfrm>
            <a:off x="1066680" y="3886200"/>
            <a:ext cx="10104840" cy="2077920"/>
          </a:xfrm>
          <a:prstGeom prst="rect">
            <a:avLst/>
          </a:prstGeom>
          <a:ln>
            <a:noFill/>
          </a:ln>
        </p:spPr>
      </p:pic>
    </p:spTree>
    <p:extLst>
      <p:ext uri="{BB962C8B-B14F-4D97-AF65-F5344CB8AC3E}">
        <p14:creationId xmlns:p14="http://schemas.microsoft.com/office/powerpoint/2010/main" val="3294454299"/>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 name="CustomShape 1"/>
          <p:cNvSpPr/>
          <p:nvPr/>
        </p:nvSpPr>
        <p:spPr>
          <a:xfrm>
            <a:off x="1320840" y="76320"/>
            <a:ext cx="9955440" cy="5619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lstStyle/>
          <a:p>
            <a:pPr algn="ctr">
              <a:lnSpc>
                <a:spcPct val="100000"/>
              </a:lnSpc>
            </a:pPr>
            <a:r>
              <a:rPr lang="en-CA" sz="4400" strike="noStrike" dirty="0" smtClean="0">
                <a:solidFill>
                  <a:srgbClr val="FFFFFF"/>
                </a:solidFill>
                <a:latin typeface="Calibri"/>
                <a:ea typeface="DejaVu Sans"/>
              </a:rPr>
              <a:t>Results: Chop</a:t>
            </a:r>
            <a:endParaRPr dirty="0"/>
          </a:p>
        </p:txBody>
      </p:sp>
      <p:pic>
        <p:nvPicPr>
          <p:cNvPr id="2" name="results1.mp4">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6"/>
          <a:stretch>
            <a:fillRect/>
          </a:stretch>
        </p:blipFill>
        <p:spPr>
          <a:xfrm>
            <a:off x="1607590" y="1069657"/>
            <a:ext cx="9145277" cy="5144218"/>
          </a:xfrm>
          <a:prstGeom prst="rect">
            <a:avLst/>
          </a:prstGeom>
        </p:spPr>
      </p:pic>
      <p:graphicFrame>
        <p:nvGraphicFramePr>
          <p:cNvPr id="3" name="Object 2"/>
          <p:cNvGraphicFramePr>
            <a:graphicFrameLocks noChangeAspect="1"/>
          </p:cNvGraphicFramePr>
          <p:nvPr>
            <p:extLst>
              <p:ext uri="{D42A27DB-BD31-4B8C-83A1-F6EECF244321}">
                <p14:modId xmlns:p14="http://schemas.microsoft.com/office/powerpoint/2010/main" val="560860269"/>
              </p:ext>
            </p:extLst>
          </p:nvPr>
        </p:nvGraphicFramePr>
        <p:xfrm>
          <a:off x="382929" y="2847259"/>
          <a:ext cx="1669463" cy="3280554"/>
        </p:xfrm>
        <a:graphic>
          <a:graphicData uri="http://schemas.openxmlformats.org/presentationml/2006/ole">
            <mc:AlternateContent xmlns:mc="http://schemas.openxmlformats.org/markup-compatibility/2006">
              <mc:Choice xmlns:v="urn:schemas-microsoft-com:vml" Requires="v">
                <p:oleObj spid="_x0000_s1033" name="Image" r:id="rId7" imgW="5447520" imgH="10704600" progId="Photoshop.Image.13">
                  <p:embed/>
                </p:oleObj>
              </mc:Choice>
              <mc:Fallback>
                <p:oleObj name="Image" r:id="rId7" imgW="5447520" imgH="10704600" progId="Photoshop.Image.13">
                  <p:embed/>
                  <p:pic>
                    <p:nvPicPr>
                      <p:cNvPr id="0" name=""/>
                      <p:cNvPicPr/>
                      <p:nvPr/>
                    </p:nvPicPr>
                    <p:blipFill>
                      <a:blip r:embed="rId8"/>
                      <a:stretch>
                        <a:fillRect/>
                      </a:stretch>
                    </p:blipFill>
                    <p:spPr>
                      <a:xfrm>
                        <a:off x="382929" y="2847259"/>
                        <a:ext cx="1669463" cy="3280554"/>
                      </a:xfrm>
                      <a:prstGeom prst="rect">
                        <a:avLst/>
                      </a:prstGeom>
                    </p:spPr>
                  </p:pic>
                </p:oleObj>
              </mc:Fallback>
            </mc:AlternateContent>
          </a:graphicData>
        </a:graphic>
      </p:graphicFrame>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seq concurrent="1" nextAc="seek">
              <p:cTn id="3" restart="whenNotActive" fill="hold" evtFilter="cancelBubble" nodeType="interactiveSeq">
                <p:stCondLst>
                  <p:cond evt="onClick" delay="0">
                    <p:tgtEl>
                      <p:spTgt spid="2"/>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clickEffect">
                                  <p:stCondLst>
                                    <p:cond delay="0"/>
                                  </p:stCondLst>
                                  <p:childTnLst>
                                    <p:cmd type="call" cmd="togglePause">
                                      <p:cBhvr>
                                        <p:cTn id="7" dur="1" fill="hold"/>
                                        <p:tgtEl>
                                          <p:spTgt spid="2"/>
                                        </p:tgtEl>
                                      </p:cBhvr>
                                    </p:cmd>
                                  </p:childTnLst>
                                </p:cTn>
                              </p:par>
                            </p:childTnLst>
                          </p:cTn>
                        </p:par>
                      </p:childTnLst>
                    </p:cTn>
                  </p:par>
                </p:childTnLst>
              </p:cTn>
              <p:nextCondLst>
                <p:cond evt="onClick" delay="0">
                  <p:tgtEl>
                    <p:spTgt spid="2"/>
                  </p:tgtEl>
                </p:cond>
              </p:nextCondLst>
            </p:seq>
            <p:video>
              <p:cMediaNode vol="80000">
                <p:cTn id="8" fill="hold" display="0">
                  <p:stCondLst>
                    <p:cond delay="indefinite"/>
                  </p:stCondLst>
                </p:cTn>
                <p:tgtEl>
                  <p:spTgt spid="2"/>
                </p:tgtEl>
              </p:cMediaNode>
            </p:vide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 name="CustomShape 1"/>
          <p:cNvSpPr/>
          <p:nvPr/>
        </p:nvSpPr>
        <p:spPr>
          <a:xfrm>
            <a:off x="1320840" y="76320"/>
            <a:ext cx="9955440" cy="5619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lstStyle/>
          <a:p>
            <a:pPr algn="ctr">
              <a:lnSpc>
                <a:spcPct val="100000"/>
              </a:lnSpc>
            </a:pPr>
            <a:r>
              <a:rPr lang="en-CA" sz="4400" strike="noStrike" dirty="0" smtClean="0">
                <a:solidFill>
                  <a:srgbClr val="FFFFFF"/>
                </a:solidFill>
                <a:latin typeface="Calibri"/>
                <a:ea typeface="DejaVu Sans"/>
              </a:rPr>
              <a:t>Results: Jump Jack</a:t>
            </a:r>
            <a:endParaRPr dirty="0"/>
          </a:p>
        </p:txBody>
      </p:sp>
      <p:pic>
        <p:nvPicPr>
          <p:cNvPr id="2" name="results3.mp4">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6"/>
          <a:stretch>
            <a:fillRect/>
          </a:stretch>
        </p:blipFill>
        <p:spPr>
          <a:xfrm>
            <a:off x="1725921" y="883819"/>
            <a:ext cx="9145277" cy="5144218"/>
          </a:xfrm>
          <a:prstGeom prst="rect">
            <a:avLst/>
          </a:prstGeom>
        </p:spPr>
      </p:pic>
      <p:graphicFrame>
        <p:nvGraphicFramePr>
          <p:cNvPr id="4" name="Object 3"/>
          <p:cNvGraphicFramePr>
            <a:graphicFrameLocks noChangeAspect="1"/>
          </p:cNvGraphicFramePr>
          <p:nvPr>
            <p:extLst>
              <p:ext uri="{D42A27DB-BD31-4B8C-83A1-F6EECF244321}">
                <p14:modId xmlns:p14="http://schemas.microsoft.com/office/powerpoint/2010/main" val="3305599958"/>
              </p:ext>
            </p:extLst>
          </p:nvPr>
        </p:nvGraphicFramePr>
        <p:xfrm>
          <a:off x="651316" y="3455928"/>
          <a:ext cx="1339048" cy="2915004"/>
        </p:xfrm>
        <a:graphic>
          <a:graphicData uri="http://schemas.openxmlformats.org/presentationml/2006/ole">
            <mc:AlternateContent xmlns:mc="http://schemas.openxmlformats.org/markup-compatibility/2006">
              <mc:Choice xmlns:v="urn:schemas-microsoft-com:vml" Requires="v">
                <p:oleObj spid="_x0000_s2058" name="Image" r:id="rId7" imgW="4952160" imgH="10780920" progId="Photoshop.Image.13">
                  <p:embed/>
                </p:oleObj>
              </mc:Choice>
              <mc:Fallback>
                <p:oleObj name="Image" r:id="rId7" imgW="4952160" imgH="10780920" progId="Photoshop.Image.13">
                  <p:embed/>
                  <p:pic>
                    <p:nvPicPr>
                      <p:cNvPr id="0" name=""/>
                      <p:cNvPicPr/>
                      <p:nvPr/>
                    </p:nvPicPr>
                    <p:blipFill>
                      <a:blip r:embed="rId8"/>
                      <a:stretch>
                        <a:fillRect/>
                      </a:stretch>
                    </p:blipFill>
                    <p:spPr>
                      <a:xfrm>
                        <a:off x="651316" y="3455928"/>
                        <a:ext cx="1339048" cy="2915004"/>
                      </a:xfrm>
                      <a:prstGeom prst="rect">
                        <a:avLst/>
                      </a:prstGeom>
                    </p:spPr>
                  </p:pic>
                </p:oleObj>
              </mc:Fallback>
            </mc:AlternateContent>
          </a:graphicData>
        </a:graphic>
      </p:graphicFrame>
    </p:spTree>
    <p:extLst>
      <p:ext uri="{BB962C8B-B14F-4D97-AF65-F5344CB8AC3E}">
        <p14:creationId xmlns:p14="http://schemas.microsoft.com/office/powerpoint/2010/main" val="2079256981"/>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seq concurrent="1" nextAc="seek">
              <p:cTn id="3" restart="whenNotActive" fill="hold" evtFilter="cancelBubble" nodeType="interactiveSeq">
                <p:stCondLst>
                  <p:cond evt="onClick" delay="0">
                    <p:tgtEl>
                      <p:spTgt spid="2"/>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clickEffect">
                                  <p:stCondLst>
                                    <p:cond delay="0"/>
                                  </p:stCondLst>
                                  <p:childTnLst>
                                    <p:cmd type="call" cmd="togglePause">
                                      <p:cBhvr>
                                        <p:cTn id="7" dur="1" fill="hold"/>
                                        <p:tgtEl>
                                          <p:spTgt spid="2"/>
                                        </p:tgtEl>
                                      </p:cBhvr>
                                    </p:cmd>
                                  </p:childTnLst>
                                </p:cTn>
                              </p:par>
                            </p:childTnLst>
                          </p:cTn>
                        </p:par>
                      </p:childTnLst>
                    </p:cTn>
                  </p:par>
                </p:childTnLst>
              </p:cTn>
              <p:nextCondLst>
                <p:cond evt="onClick" delay="0">
                  <p:tgtEl>
                    <p:spTgt spid="2"/>
                  </p:tgtEl>
                </p:cond>
              </p:nextCondLst>
            </p:seq>
            <p:video>
              <p:cMediaNode vol="80000">
                <p:cTn id="8" fill="hold" display="0">
                  <p:stCondLst>
                    <p:cond delay="indefinite"/>
                  </p:stCondLst>
                </p:cTn>
                <p:tgtEl>
                  <p:spTgt spid="2"/>
                </p:tgtEl>
              </p:cMediaNode>
            </p:vide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 name="CustomShape 1"/>
          <p:cNvSpPr/>
          <p:nvPr/>
        </p:nvSpPr>
        <p:spPr>
          <a:xfrm>
            <a:off x="1320840" y="76320"/>
            <a:ext cx="9955440" cy="5619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lstStyle/>
          <a:p>
            <a:pPr algn="ctr">
              <a:lnSpc>
                <a:spcPct val="100000"/>
              </a:lnSpc>
            </a:pPr>
            <a:r>
              <a:rPr lang="en-CA" sz="4400" strike="noStrike" dirty="0" smtClean="0">
                <a:solidFill>
                  <a:srgbClr val="FFFFFF"/>
                </a:solidFill>
                <a:latin typeface="Calibri"/>
                <a:ea typeface="DejaVu Sans"/>
              </a:rPr>
              <a:t>Results: Cheer</a:t>
            </a:r>
            <a:endParaRPr dirty="0"/>
          </a:p>
        </p:txBody>
      </p:sp>
      <p:pic>
        <p:nvPicPr>
          <p:cNvPr id="2" name="results4.mp4">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6"/>
          <a:stretch>
            <a:fillRect/>
          </a:stretch>
        </p:blipFill>
        <p:spPr>
          <a:xfrm>
            <a:off x="1725921" y="1084897"/>
            <a:ext cx="9145277" cy="5144218"/>
          </a:xfrm>
          <a:prstGeom prst="rect">
            <a:avLst/>
          </a:prstGeom>
        </p:spPr>
      </p:pic>
      <p:graphicFrame>
        <p:nvGraphicFramePr>
          <p:cNvPr id="3" name="Object 2"/>
          <p:cNvGraphicFramePr>
            <a:graphicFrameLocks noChangeAspect="1"/>
          </p:cNvGraphicFramePr>
          <p:nvPr>
            <p:extLst>
              <p:ext uri="{D42A27DB-BD31-4B8C-83A1-F6EECF244321}">
                <p14:modId xmlns:p14="http://schemas.microsoft.com/office/powerpoint/2010/main" val="4082963256"/>
              </p:ext>
            </p:extLst>
          </p:nvPr>
        </p:nvGraphicFramePr>
        <p:xfrm>
          <a:off x="418608" y="2257526"/>
          <a:ext cx="1804464" cy="3562361"/>
        </p:xfrm>
        <a:graphic>
          <a:graphicData uri="http://schemas.openxmlformats.org/presentationml/2006/ole">
            <mc:AlternateContent xmlns:mc="http://schemas.openxmlformats.org/markup-compatibility/2006">
              <mc:Choice xmlns:v="urn:schemas-microsoft-com:vml" Requires="v">
                <p:oleObj spid="_x0000_s3081" name="Image" r:id="rId7" imgW="5904720" imgH="11656800" progId="Photoshop.Image.13">
                  <p:embed/>
                </p:oleObj>
              </mc:Choice>
              <mc:Fallback>
                <p:oleObj name="Image" r:id="rId7" imgW="5904720" imgH="11656800" progId="Photoshop.Image.13">
                  <p:embed/>
                  <p:pic>
                    <p:nvPicPr>
                      <p:cNvPr id="0" name=""/>
                      <p:cNvPicPr/>
                      <p:nvPr/>
                    </p:nvPicPr>
                    <p:blipFill>
                      <a:blip r:embed="rId8"/>
                      <a:stretch>
                        <a:fillRect/>
                      </a:stretch>
                    </p:blipFill>
                    <p:spPr>
                      <a:xfrm>
                        <a:off x="418608" y="2257526"/>
                        <a:ext cx="1804464" cy="3562361"/>
                      </a:xfrm>
                      <a:prstGeom prst="rect">
                        <a:avLst/>
                      </a:prstGeom>
                    </p:spPr>
                  </p:pic>
                </p:oleObj>
              </mc:Fallback>
            </mc:AlternateContent>
          </a:graphicData>
        </a:graphic>
      </p:graphicFrame>
    </p:spTree>
    <p:extLst>
      <p:ext uri="{BB962C8B-B14F-4D97-AF65-F5344CB8AC3E}">
        <p14:creationId xmlns:p14="http://schemas.microsoft.com/office/powerpoint/2010/main" val="4177216524"/>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seq concurrent="1" nextAc="seek">
              <p:cTn id="3" restart="whenNotActive" fill="hold" evtFilter="cancelBubble" nodeType="interactiveSeq">
                <p:stCondLst>
                  <p:cond evt="onClick" delay="0">
                    <p:tgtEl>
                      <p:spTgt spid="2"/>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clickEffect">
                                  <p:stCondLst>
                                    <p:cond delay="0"/>
                                  </p:stCondLst>
                                  <p:childTnLst>
                                    <p:cmd type="call" cmd="togglePause">
                                      <p:cBhvr>
                                        <p:cTn id="7" dur="1" fill="hold"/>
                                        <p:tgtEl>
                                          <p:spTgt spid="2"/>
                                        </p:tgtEl>
                                      </p:cBhvr>
                                    </p:cmd>
                                  </p:childTnLst>
                                </p:cTn>
                              </p:par>
                            </p:childTnLst>
                          </p:cTn>
                        </p:par>
                      </p:childTnLst>
                    </p:cTn>
                  </p:par>
                </p:childTnLst>
              </p:cTn>
              <p:nextCondLst>
                <p:cond evt="onClick" delay="0">
                  <p:tgtEl>
                    <p:spTgt spid="2"/>
                  </p:tgtEl>
                </p:cond>
              </p:nextCondLst>
            </p:seq>
            <p:video>
              <p:cMediaNode vol="80000">
                <p:cTn id="8" fill="hold" display="0">
                  <p:stCondLst>
                    <p:cond delay="indefinite"/>
                  </p:stCondLst>
                </p:cTn>
                <p:tgtEl>
                  <p:spTgt spid="2"/>
                </p:tgtEl>
              </p:cMediaNode>
            </p:vide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 name="CustomShape 1"/>
          <p:cNvSpPr/>
          <p:nvPr/>
        </p:nvSpPr>
        <p:spPr>
          <a:xfrm>
            <a:off x="1320840" y="76320"/>
            <a:ext cx="9955440" cy="5619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lstStyle/>
          <a:p>
            <a:pPr algn="ctr">
              <a:lnSpc>
                <a:spcPct val="100000"/>
              </a:lnSpc>
            </a:pPr>
            <a:r>
              <a:rPr lang="en-CA" sz="4400" strike="noStrike" dirty="0" smtClean="0">
                <a:solidFill>
                  <a:srgbClr val="FFFFFF"/>
                </a:solidFill>
                <a:latin typeface="Calibri"/>
                <a:ea typeface="DejaVu Sans"/>
              </a:rPr>
              <a:t>Results: Stretch</a:t>
            </a:r>
            <a:endParaRPr dirty="0"/>
          </a:p>
        </p:txBody>
      </p:sp>
      <p:pic>
        <p:nvPicPr>
          <p:cNvPr id="2" name="results5.mp4">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6"/>
          <a:stretch>
            <a:fillRect/>
          </a:stretch>
        </p:blipFill>
        <p:spPr>
          <a:xfrm>
            <a:off x="1725921" y="1069657"/>
            <a:ext cx="9145277" cy="5144218"/>
          </a:xfrm>
          <a:prstGeom prst="rect">
            <a:avLst/>
          </a:prstGeom>
        </p:spPr>
      </p:pic>
      <p:graphicFrame>
        <p:nvGraphicFramePr>
          <p:cNvPr id="3" name="Object 2"/>
          <p:cNvGraphicFramePr>
            <a:graphicFrameLocks noChangeAspect="1"/>
          </p:cNvGraphicFramePr>
          <p:nvPr>
            <p:extLst>
              <p:ext uri="{D42A27DB-BD31-4B8C-83A1-F6EECF244321}">
                <p14:modId xmlns:p14="http://schemas.microsoft.com/office/powerpoint/2010/main" val="2299659228"/>
              </p:ext>
            </p:extLst>
          </p:nvPr>
        </p:nvGraphicFramePr>
        <p:xfrm>
          <a:off x="532884" y="2495774"/>
          <a:ext cx="1414250" cy="3228994"/>
        </p:xfrm>
        <a:graphic>
          <a:graphicData uri="http://schemas.openxmlformats.org/presentationml/2006/ole">
            <mc:AlternateContent xmlns:mc="http://schemas.openxmlformats.org/markup-compatibility/2006">
              <mc:Choice xmlns:v="urn:schemas-microsoft-com:vml" Requires="v">
                <p:oleObj spid="_x0000_s4105" name="Image" r:id="rId7" imgW="4304520" imgH="9828360" progId="Photoshop.Image.13">
                  <p:embed/>
                </p:oleObj>
              </mc:Choice>
              <mc:Fallback>
                <p:oleObj name="Image" r:id="rId7" imgW="4304520" imgH="9828360" progId="Photoshop.Image.13">
                  <p:embed/>
                  <p:pic>
                    <p:nvPicPr>
                      <p:cNvPr id="0" name=""/>
                      <p:cNvPicPr/>
                      <p:nvPr/>
                    </p:nvPicPr>
                    <p:blipFill>
                      <a:blip r:embed="rId8"/>
                      <a:stretch>
                        <a:fillRect/>
                      </a:stretch>
                    </p:blipFill>
                    <p:spPr>
                      <a:xfrm>
                        <a:off x="532884" y="2495774"/>
                        <a:ext cx="1414250" cy="3228994"/>
                      </a:xfrm>
                      <a:prstGeom prst="rect">
                        <a:avLst/>
                      </a:prstGeom>
                    </p:spPr>
                  </p:pic>
                </p:oleObj>
              </mc:Fallback>
            </mc:AlternateContent>
          </a:graphicData>
        </a:graphic>
      </p:graphicFrame>
    </p:spTree>
    <p:extLst>
      <p:ext uri="{BB962C8B-B14F-4D97-AF65-F5344CB8AC3E}">
        <p14:creationId xmlns:p14="http://schemas.microsoft.com/office/powerpoint/2010/main" val="345794609"/>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seq concurrent="1" nextAc="seek">
              <p:cTn id="3" restart="whenNotActive" fill="hold" evtFilter="cancelBubble" nodeType="interactiveSeq">
                <p:stCondLst>
                  <p:cond evt="onClick" delay="0">
                    <p:tgtEl>
                      <p:spTgt spid="2"/>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clickEffect">
                                  <p:stCondLst>
                                    <p:cond delay="0"/>
                                  </p:stCondLst>
                                  <p:childTnLst>
                                    <p:cmd type="call" cmd="togglePause">
                                      <p:cBhvr>
                                        <p:cTn id="7" dur="1" fill="hold"/>
                                        <p:tgtEl>
                                          <p:spTgt spid="2"/>
                                        </p:tgtEl>
                                      </p:cBhvr>
                                    </p:cmd>
                                  </p:childTnLst>
                                </p:cTn>
                              </p:par>
                            </p:childTnLst>
                          </p:cTn>
                        </p:par>
                      </p:childTnLst>
                    </p:cTn>
                  </p:par>
                </p:childTnLst>
              </p:cTn>
              <p:nextCondLst>
                <p:cond evt="onClick" delay="0">
                  <p:tgtEl>
                    <p:spTgt spid="2"/>
                  </p:tgtEl>
                </p:cond>
              </p:nextCondLst>
            </p:seq>
            <p:video>
              <p:cMediaNode vol="80000">
                <p:cTn id="8" fill="hold" display="0">
                  <p:stCondLst>
                    <p:cond delay="indefinite"/>
                  </p:stCondLst>
                </p:cTn>
                <p:tgtEl>
                  <p:spTgt spid="2"/>
                </p:tgtEl>
              </p:cMediaNode>
            </p:vide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 name="CustomShape 1"/>
          <p:cNvSpPr/>
          <p:nvPr/>
        </p:nvSpPr>
        <p:spPr>
          <a:xfrm>
            <a:off x="1320840" y="76320"/>
            <a:ext cx="9955440" cy="5619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lstStyle/>
          <a:p>
            <a:pPr algn="ctr">
              <a:lnSpc>
                <a:spcPct val="100000"/>
              </a:lnSpc>
            </a:pPr>
            <a:r>
              <a:rPr lang="en-CA" sz="4400" strike="noStrike" dirty="0" smtClean="0">
                <a:solidFill>
                  <a:srgbClr val="FFFFFF"/>
                </a:solidFill>
                <a:latin typeface="Calibri"/>
                <a:ea typeface="DejaVu Sans"/>
              </a:rPr>
              <a:t>Results: Comparison</a:t>
            </a:r>
            <a:endParaRPr dirty="0"/>
          </a:p>
        </p:txBody>
      </p:sp>
      <p:pic>
        <p:nvPicPr>
          <p:cNvPr id="2" name="results6.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447161" y="1206817"/>
            <a:ext cx="9145277" cy="5144218"/>
          </a:xfrm>
          <a:prstGeom prst="rect">
            <a:avLst/>
          </a:prstGeom>
        </p:spPr>
      </p:pic>
    </p:spTree>
    <p:extLst>
      <p:ext uri="{BB962C8B-B14F-4D97-AF65-F5344CB8AC3E}">
        <p14:creationId xmlns:p14="http://schemas.microsoft.com/office/powerpoint/2010/main" val="2962936365"/>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seq concurrent="1" nextAc="seek">
              <p:cTn id="3" restart="whenNotActive" fill="hold" evtFilter="cancelBubble" nodeType="interactiveSeq">
                <p:stCondLst>
                  <p:cond evt="onClick" delay="0">
                    <p:tgtEl>
                      <p:spTgt spid="2"/>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clickEffect">
                                  <p:stCondLst>
                                    <p:cond delay="0"/>
                                  </p:stCondLst>
                                  <p:childTnLst>
                                    <p:cmd type="call" cmd="togglePause">
                                      <p:cBhvr>
                                        <p:cTn id="7" dur="1" fill="hold"/>
                                        <p:tgtEl>
                                          <p:spTgt spid="2"/>
                                        </p:tgtEl>
                                      </p:cBhvr>
                                    </p:cmd>
                                  </p:childTnLst>
                                </p:cTn>
                              </p:par>
                            </p:childTnLst>
                          </p:cTn>
                        </p:par>
                      </p:childTnLst>
                    </p:cTn>
                  </p:par>
                </p:childTnLst>
              </p:cTn>
              <p:nextCondLst>
                <p:cond evt="onClick" delay="0">
                  <p:tgtEl>
                    <p:spTgt spid="2"/>
                  </p:tgtEl>
                </p:cond>
              </p:nextCondLst>
            </p:seq>
            <p:video>
              <p:cMediaNode vol="80000">
                <p:cTn id="8" fill="hold" display="0">
                  <p:stCondLst>
                    <p:cond delay="indefinite"/>
                  </p:stCondLst>
                </p:cTn>
                <p:tgtEl>
                  <p:spTgt spid="2"/>
                </p:tgtEl>
              </p:cMediaNode>
            </p:vide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480" y="273600"/>
            <a:ext cx="10972440" cy="425647"/>
          </a:xfrm>
        </p:spPr>
        <p:txBody>
          <a:bodyPr/>
          <a:lstStyle/>
          <a:p>
            <a:pPr algn="ctr"/>
            <a:r>
              <a:rPr lang="en-CA" sz="4400" dirty="0" smtClean="0">
                <a:solidFill>
                  <a:schemeClr val="bg1"/>
                </a:solidFill>
                <a:latin typeface="Calibri" panose="020F0502020204030204" pitchFamily="34" charset="0"/>
              </a:rPr>
              <a:t>Performance</a:t>
            </a:r>
            <a:endParaRPr lang="en-CA" sz="4400" dirty="0">
              <a:solidFill>
                <a:schemeClr val="bg1"/>
              </a:solidFill>
              <a:latin typeface="Calibri" panose="020F0502020204030204" pitchFamily="34" charset="0"/>
            </a:endParaRPr>
          </a:p>
        </p:txBody>
      </p:sp>
      <p:graphicFrame>
        <p:nvGraphicFramePr>
          <p:cNvPr id="4" name="Object 3"/>
          <p:cNvGraphicFramePr>
            <a:graphicFrameLocks noChangeAspect="1"/>
          </p:cNvGraphicFramePr>
          <p:nvPr>
            <p:extLst>
              <p:ext uri="{D42A27DB-BD31-4B8C-83A1-F6EECF244321}">
                <p14:modId xmlns:p14="http://schemas.microsoft.com/office/powerpoint/2010/main" val="2297083376"/>
              </p:ext>
            </p:extLst>
          </p:nvPr>
        </p:nvGraphicFramePr>
        <p:xfrm>
          <a:off x="726713" y="1685870"/>
          <a:ext cx="10855208" cy="2627946"/>
        </p:xfrm>
        <a:graphic>
          <a:graphicData uri="http://schemas.openxmlformats.org/presentationml/2006/ole">
            <mc:AlternateContent xmlns:mc="http://schemas.openxmlformats.org/markup-compatibility/2006">
              <mc:Choice xmlns:v="urn:schemas-microsoft-com:vml" Requires="v">
                <p:oleObj spid="_x0000_s5127" name="Image" r:id="rId4" imgW="18463320" imgH="4469760" progId="Photoshop.Image.13">
                  <p:embed/>
                </p:oleObj>
              </mc:Choice>
              <mc:Fallback>
                <p:oleObj name="Image" r:id="rId4" imgW="18463320" imgH="4469760" progId="Photoshop.Image.13">
                  <p:embed/>
                  <p:pic>
                    <p:nvPicPr>
                      <p:cNvPr id="0" name=""/>
                      <p:cNvPicPr/>
                      <p:nvPr/>
                    </p:nvPicPr>
                    <p:blipFill>
                      <a:blip r:embed="rId5"/>
                      <a:stretch>
                        <a:fillRect/>
                      </a:stretch>
                    </p:blipFill>
                    <p:spPr>
                      <a:xfrm>
                        <a:off x="726713" y="1685870"/>
                        <a:ext cx="10855208" cy="2627946"/>
                      </a:xfrm>
                      <a:prstGeom prst="rect">
                        <a:avLst/>
                      </a:prstGeom>
                    </p:spPr>
                  </p:pic>
                </p:oleObj>
              </mc:Fallback>
            </mc:AlternateContent>
          </a:graphicData>
        </a:graphic>
      </p:graphicFrame>
    </p:spTree>
    <p:extLst>
      <p:ext uri="{BB962C8B-B14F-4D97-AF65-F5344CB8AC3E}">
        <p14:creationId xmlns:p14="http://schemas.microsoft.com/office/powerpoint/2010/main" val="357563893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 name="CustomShape 1"/>
          <p:cNvSpPr/>
          <p:nvPr/>
        </p:nvSpPr>
        <p:spPr>
          <a:xfrm>
            <a:off x="1320840" y="76320"/>
            <a:ext cx="10056960" cy="5320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lstStyle/>
          <a:p>
            <a:pPr algn="ctr">
              <a:lnSpc>
                <a:spcPct val="100000"/>
              </a:lnSpc>
            </a:pPr>
            <a:r>
              <a:rPr lang="en-CA" sz="4400" strike="noStrike">
                <a:solidFill>
                  <a:srgbClr val="FFFFFF"/>
                </a:solidFill>
                <a:latin typeface="Calibri"/>
                <a:ea typeface="DejaVu Sans"/>
              </a:rPr>
              <a:t>Related Work</a:t>
            </a:r>
            <a:endParaRPr/>
          </a:p>
        </p:txBody>
      </p:sp>
      <p:sp>
        <p:nvSpPr>
          <p:cNvPr id="158" name="CustomShape 2"/>
          <p:cNvSpPr/>
          <p:nvPr/>
        </p:nvSpPr>
        <p:spPr>
          <a:xfrm>
            <a:off x="609480" y="762120"/>
            <a:ext cx="9982320" cy="53625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t"/>
          <a:lstStyle/>
          <a:p>
            <a:pPr>
              <a:lnSpc>
                <a:spcPct val="100000"/>
              </a:lnSpc>
            </a:pPr>
            <a:endParaRPr dirty="0"/>
          </a:p>
          <a:p>
            <a:pPr marL="457200" indent="-457200">
              <a:lnSpc>
                <a:spcPct val="100000"/>
              </a:lnSpc>
              <a:buFont typeface="Arial" panose="020B0604020202020204" pitchFamily="34" charset="0"/>
              <a:buChar char="•"/>
            </a:pPr>
            <a:r>
              <a:rPr lang="en-CA" sz="3200" strike="noStrike" dirty="0" smtClean="0">
                <a:solidFill>
                  <a:srgbClr val="000000"/>
                </a:solidFill>
                <a:latin typeface="Calibri"/>
                <a:ea typeface="DejaVu Sans"/>
              </a:rPr>
              <a:t>Direct </a:t>
            </a:r>
            <a:r>
              <a:rPr lang="en-CA" sz="3200" strike="noStrike" dirty="0">
                <a:solidFill>
                  <a:srgbClr val="000000"/>
                </a:solidFill>
                <a:latin typeface="Calibri"/>
                <a:ea typeface="DejaVu Sans"/>
              </a:rPr>
              <a:t>Simulation [Bridson02, Tang13]</a:t>
            </a:r>
            <a:endParaRPr sz="3200" dirty="0"/>
          </a:p>
          <a:p>
            <a:pPr lvl="1">
              <a:lnSpc>
                <a:spcPct val="100000"/>
              </a:lnSpc>
              <a:buFont typeface="Arial"/>
              <a:buChar char="–"/>
            </a:pPr>
            <a:r>
              <a:rPr lang="en-CA" sz="2800" strike="noStrike" dirty="0">
                <a:solidFill>
                  <a:srgbClr val="000000"/>
                </a:solidFill>
                <a:latin typeface="Calibri"/>
                <a:ea typeface="DejaVu Sans"/>
              </a:rPr>
              <a:t> Not fast enough for real time/low end hardware</a:t>
            </a:r>
            <a:endParaRPr sz="2800" dirty="0"/>
          </a:p>
          <a:p>
            <a:pPr lvl="1">
              <a:lnSpc>
                <a:spcPct val="100000"/>
              </a:lnSpc>
              <a:buFont typeface="Arial"/>
              <a:buChar char="–"/>
            </a:pPr>
            <a:r>
              <a:rPr lang="en-CA" sz="2800" strike="noStrike" dirty="0">
                <a:solidFill>
                  <a:srgbClr val="000000"/>
                </a:solidFill>
                <a:latin typeface="Calibri"/>
                <a:ea typeface="DejaVu Sans"/>
              </a:rPr>
              <a:t> Not compatible with game </a:t>
            </a:r>
            <a:r>
              <a:rPr lang="en-CA" sz="2800" strike="noStrike" dirty="0" smtClean="0">
                <a:solidFill>
                  <a:srgbClr val="000000"/>
                </a:solidFill>
                <a:latin typeface="Calibri"/>
                <a:ea typeface="DejaVu Sans"/>
              </a:rPr>
              <a:t>engines</a:t>
            </a:r>
            <a:endParaRPr dirty="0"/>
          </a:p>
          <a:p>
            <a:pPr>
              <a:lnSpc>
                <a:spcPct val="100000"/>
              </a:lnSpc>
            </a:pPr>
            <a:endParaRPr dirty="0"/>
          </a:p>
        </p:txBody>
      </p:sp>
    </p:spTree>
    <p:extLst>
      <p:ext uri="{BB962C8B-B14F-4D97-AF65-F5344CB8AC3E}">
        <p14:creationId xmlns:p14="http://schemas.microsoft.com/office/powerpoint/2010/main" val="2521332756"/>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215" name="CustomShape 1"/>
          <p:cNvSpPr/>
          <p:nvPr/>
        </p:nvSpPr>
        <p:spPr>
          <a:xfrm>
            <a:off x="1320840" y="76320"/>
            <a:ext cx="10056960" cy="5320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lstStyle/>
          <a:p>
            <a:pPr algn="ctr">
              <a:lnSpc>
                <a:spcPct val="100000"/>
              </a:lnSpc>
            </a:pPr>
            <a:r>
              <a:rPr lang="en-CA" sz="4400" strike="noStrike" dirty="0">
                <a:solidFill>
                  <a:srgbClr val="FFFFFF"/>
                </a:solidFill>
                <a:latin typeface="Calibri"/>
                <a:ea typeface="DejaVu Sans"/>
              </a:rPr>
              <a:t>Conclusion</a:t>
            </a:r>
            <a:endParaRPr dirty="0"/>
          </a:p>
        </p:txBody>
      </p:sp>
      <p:sp>
        <p:nvSpPr>
          <p:cNvPr id="216" name="CustomShape 2"/>
          <p:cNvSpPr/>
          <p:nvPr/>
        </p:nvSpPr>
        <p:spPr>
          <a:xfrm>
            <a:off x="609480" y="1265400"/>
            <a:ext cx="6248160" cy="53625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457200" indent="-457200">
              <a:lnSpc>
                <a:spcPct val="100000"/>
              </a:lnSpc>
              <a:buFont typeface="Arial" panose="020B0604020202020204" pitchFamily="34" charset="0"/>
              <a:buChar char="•"/>
            </a:pPr>
            <a:r>
              <a:rPr lang="en-CA" sz="3200" strike="noStrike" dirty="0">
                <a:solidFill>
                  <a:srgbClr val="000000"/>
                </a:solidFill>
                <a:latin typeface="Calibri"/>
                <a:ea typeface="DejaVu Sans"/>
              </a:rPr>
              <a:t>First wrinkling method designed for  augmenting game quality cloth animation </a:t>
            </a:r>
            <a:endParaRPr dirty="0"/>
          </a:p>
          <a:p>
            <a:pPr marL="914400" lvl="1" indent="-457200">
              <a:lnSpc>
                <a:spcPct val="100000"/>
              </a:lnSpc>
              <a:buFont typeface="Calibri" panose="020F0502020204030204" pitchFamily="34" charset="0"/>
              <a:buChar char="–"/>
            </a:pPr>
            <a:r>
              <a:rPr lang="en-CA" sz="2800" strike="noStrike" dirty="0">
                <a:solidFill>
                  <a:srgbClr val="000000"/>
                </a:solidFill>
                <a:latin typeface="Calibri"/>
                <a:ea typeface="DejaVu Sans"/>
              </a:rPr>
              <a:t>Can operate on non-physical animation &amp; extremely coarse meshes </a:t>
            </a:r>
            <a:endParaRPr sz="2800" dirty="0"/>
          </a:p>
          <a:p>
            <a:pPr marL="914400" lvl="1" indent="-457200">
              <a:lnSpc>
                <a:spcPct val="100000"/>
              </a:lnSpc>
              <a:buFont typeface="Calibri" panose="020F0502020204030204" pitchFamily="34" charset="0"/>
              <a:buChar char="–"/>
            </a:pPr>
            <a:r>
              <a:rPr lang="en-CA" sz="2800" strike="noStrike" dirty="0" smtClean="0">
                <a:solidFill>
                  <a:srgbClr val="000000"/>
                </a:solidFill>
                <a:latin typeface="Calibri"/>
                <a:ea typeface="DejaVu Sans"/>
              </a:rPr>
              <a:t>Does </a:t>
            </a:r>
            <a:r>
              <a:rPr lang="en-CA" sz="2800" strike="noStrike" dirty="0">
                <a:solidFill>
                  <a:srgbClr val="000000"/>
                </a:solidFill>
                <a:latin typeface="Calibri"/>
                <a:ea typeface="DejaVu Sans"/>
              </a:rPr>
              <a:t>not require a reference shape</a:t>
            </a:r>
            <a:endParaRPr sz="2800" dirty="0"/>
          </a:p>
          <a:p>
            <a:pPr>
              <a:lnSpc>
                <a:spcPct val="100000"/>
              </a:lnSpc>
            </a:pPr>
            <a:endParaRPr dirty="0"/>
          </a:p>
          <a:p>
            <a:pPr marL="457200" indent="-457200">
              <a:lnSpc>
                <a:spcPct val="100000"/>
              </a:lnSpc>
              <a:buFont typeface="Arial" panose="020B0604020202020204" pitchFamily="34" charset="0"/>
              <a:buChar char="•"/>
            </a:pPr>
            <a:r>
              <a:rPr lang="en-CA" sz="3200" strike="noStrike" dirty="0">
                <a:solidFill>
                  <a:srgbClr val="000000"/>
                </a:solidFill>
                <a:latin typeface="Calibri"/>
                <a:ea typeface="DejaVu Sans"/>
              </a:rPr>
              <a:t>Produces believable dynamic wrinkles in real time</a:t>
            </a:r>
            <a:endParaRPr dirty="0"/>
          </a:p>
        </p:txBody>
      </p:sp>
      <p:pic>
        <p:nvPicPr>
          <p:cNvPr id="217" name="Picture 11"/>
          <p:cNvPicPr/>
          <p:nvPr/>
        </p:nvPicPr>
        <p:blipFill>
          <a:blip r:embed="rId4"/>
          <a:srcRect l="31670" t="20739" r="39175" b="5179"/>
          <a:stretch/>
        </p:blipFill>
        <p:spPr>
          <a:xfrm>
            <a:off x="8393651" y="1360841"/>
            <a:ext cx="3465720" cy="4952520"/>
          </a:xfrm>
          <a:prstGeom prst="rect">
            <a:avLst/>
          </a:prstGeom>
          <a:ln>
            <a:noFill/>
          </a:ln>
        </p:spPr>
      </p:pic>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 name="CustomShape 1"/>
          <p:cNvSpPr/>
          <p:nvPr/>
        </p:nvSpPr>
        <p:spPr>
          <a:xfrm>
            <a:off x="1353113" y="76320"/>
            <a:ext cx="9955440" cy="5619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lstStyle/>
          <a:p>
            <a:pPr algn="ctr">
              <a:lnSpc>
                <a:spcPct val="100000"/>
              </a:lnSpc>
            </a:pPr>
            <a:r>
              <a:rPr lang="en-CA" sz="4400" strike="noStrike" dirty="0" smtClean="0">
                <a:solidFill>
                  <a:srgbClr val="FFFFFF"/>
                </a:solidFill>
                <a:latin typeface="Calibri"/>
                <a:ea typeface="DejaVu Sans"/>
              </a:rPr>
              <a:t>Thank You</a:t>
            </a:r>
            <a:endParaRPr dirty="0"/>
          </a:p>
        </p:txBody>
      </p:sp>
      <p:sp>
        <p:nvSpPr>
          <p:cNvPr id="219" name="CustomShape 2"/>
          <p:cNvSpPr/>
          <p:nvPr/>
        </p:nvSpPr>
        <p:spPr>
          <a:xfrm>
            <a:off x="609480" y="914400"/>
            <a:ext cx="10971360" cy="52102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endParaRPr/>
          </a:p>
          <a:p>
            <a:pPr algn="ctr">
              <a:lnSpc>
                <a:spcPct val="100000"/>
              </a:lnSpc>
            </a:pPr>
            <a:endParaRPr/>
          </a:p>
          <a:p>
            <a:pPr algn="ctr">
              <a:lnSpc>
                <a:spcPct val="100000"/>
              </a:lnSpc>
            </a:pPr>
            <a:endParaRPr/>
          </a:p>
          <a:p>
            <a:pPr algn="ctr">
              <a:lnSpc>
                <a:spcPct val="100000"/>
              </a:lnSpc>
            </a:pPr>
            <a:endParaRPr/>
          </a:p>
          <a:p>
            <a:pPr algn="ctr">
              <a:lnSpc>
                <a:spcPct val="100000"/>
              </a:lnSpc>
            </a:pPr>
            <a:r>
              <a:rPr lang="en-CA" sz="3200" strike="noStrike">
                <a:solidFill>
                  <a:srgbClr val="000000"/>
                </a:solidFill>
                <a:latin typeface="Calibri"/>
                <a:ea typeface="DejaVu Sans"/>
              </a:rPr>
              <a:t> Questions?</a:t>
            </a:r>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 name="CustomShape 1"/>
          <p:cNvSpPr/>
          <p:nvPr/>
        </p:nvSpPr>
        <p:spPr>
          <a:xfrm>
            <a:off x="1320840" y="76320"/>
            <a:ext cx="10056960" cy="5320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lstStyle/>
          <a:p>
            <a:pPr algn="ctr">
              <a:lnSpc>
                <a:spcPct val="100000"/>
              </a:lnSpc>
            </a:pPr>
            <a:r>
              <a:rPr lang="en-CA" sz="4400" strike="noStrike">
                <a:solidFill>
                  <a:srgbClr val="FFFFFF"/>
                </a:solidFill>
                <a:latin typeface="Calibri"/>
                <a:ea typeface="DejaVu Sans"/>
              </a:rPr>
              <a:t>Related Work</a:t>
            </a:r>
            <a:endParaRPr/>
          </a:p>
        </p:txBody>
      </p:sp>
      <p:sp>
        <p:nvSpPr>
          <p:cNvPr id="158" name="CustomShape 2"/>
          <p:cNvSpPr/>
          <p:nvPr/>
        </p:nvSpPr>
        <p:spPr>
          <a:xfrm>
            <a:off x="609480" y="762120"/>
            <a:ext cx="9982320" cy="53625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t"/>
          <a:lstStyle/>
          <a:p>
            <a:pPr>
              <a:lnSpc>
                <a:spcPct val="100000"/>
              </a:lnSpc>
            </a:pPr>
            <a:endParaRPr dirty="0"/>
          </a:p>
          <a:p>
            <a:pPr marL="457200" indent="-457200">
              <a:lnSpc>
                <a:spcPct val="100000"/>
              </a:lnSpc>
              <a:buFont typeface="Arial" panose="020B0604020202020204" pitchFamily="34" charset="0"/>
              <a:buChar char="•"/>
            </a:pPr>
            <a:r>
              <a:rPr lang="en-CA" sz="3200" strike="noStrike" dirty="0" smtClean="0">
                <a:solidFill>
                  <a:srgbClr val="000000"/>
                </a:solidFill>
                <a:latin typeface="Calibri"/>
                <a:ea typeface="DejaVu Sans"/>
              </a:rPr>
              <a:t>Direct </a:t>
            </a:r>
            <a:r>
              <a:rPr lang="en-CA" sz="3200" strike="noStrike" dirty="0">
                <a:solidFill>
                  <a:srgbClr val="000000"/>
                </a:solidFill>
                <a:latin typeface="Calibri"/>
                <a:ea typeface="DejaVu Sans"/>
              </a:rPr>
              <a:t>Simulation [Bridson02, Tang13]</a:t>
            </a:r>
            <a:endParaRPr sz="3200" dirty="0"/>
          </a:p>
          <a:p>
            <a:pPr lvl="1">
              <a:lnSpc>
                <a:spcPct val="100000"/>
              </a:lnSpc>
              <a:buFont typeface="Arial"/>
              <a:buChar char="–"/>
            </a:pPr>
            <a:r>
              <a:rPr lang="en-CA" sz="2800" strike="noStrike" dirty="0">
                <a:solidFill>
                  <a:srgbClr val="000000"/>
                </a:solidFill>
                <a:latin typeface="Calibri"/>
                <a:ea typeface="DejaVu Sans"/>
              </a:rPr>
              <a:t> Not fast enough for real time/low end hardware</a:t>
            </a:r>
            <a:endParaRPr sz="2800" dirty="0"/>
          </a:p>
          <a:p>
            <a:pPr lvl="1">
              <a:lnSpc>
                <a:spcPct val="100000"/>
              </a:lnSpc>
              <a:buFont typeface="Arial"/>
              <a:buChar char="–"/>
            </a:pPr>
            <a:r>
              <a:rPr lang="en-CA" sz="2800" strike="noStrike" dirty="0">
                <a:solidFill>
                  <a:srgbClr val="000000"/>
                </a:solidFill>
                <a:latin typeface="Calibri"/>
                <a:ea typeface="DejaVu Sans"/>
              </a:rPr>
              <a:t> Not compatible with game engines</a:t>
            </a:r>
          </a:p>
          <a:p>
            <a:pPr lvl="1">
              <a:lnSpc>
                <a:spcPct val="100000"/>
              </a:lnSpc>
              <a:buFont typeface="Arial"/>
              <a:buChar char="–"/>
            </a:pPr>
            <a:endParaRPr lang="en-CA" sz="2400" strike="noStrike" dirty="0">
              <a:solidFill>
                <a:srgbClr val="000000"/>
              </a:solidFill>
              <a:latin typeface="Calibri"/>
              <a:ea typeface="DejaVu Sans"/>
            </a:endParaRPr>
          </a:p>
          <a:p>
            <a:pPr marL="457200" indent="-457200">
              <a:buFont typeface="Arial" panose="020B0604020202020204" pitchFamily="34" charset="0"/>
              <a:buChar char="•"/>
            </a:pPr>
            <a:r>
              <a:rPr lang="en-US" sz="3200" dirty="0" smtClean="0">
                <a:solidFill>
                  <a:srgbClr val="000000"/>
                </a:solidFill>
                <a:latin typeface="Calibri" panose="020F0502020204030204" pitchFamily="34" charset="0"/>
              </a:rPr>
              <a:t>Augmentation</a:t>
            </a:r>
            <a:r>
              <a:rPr lang="en-US" sz="3200" dirty="0">
                <a:solidFill>
                  <a:srgbClr val="000000"/>
                </a:solidFill>
                <a:latin typeface="Calibri" panose="020F0502020204030204" pitchFamily="34" charset="0"/>
              </a:rPr>
              <a:t>: Add wrinkles on top of low-frequency animation</a:t>
            </a:r>
          </a:p>
          <a:p>
            <a:pPr lvl="1">
              <a:buFont typeface="Arial"/>
              <a:buChar char="–"/>
            </a:pPr>
            <a:r>
              <a:rPr lang="en-US" sz="2800" dirty="0">
                <a:solidFill>
                  <a:srgbClr val="000000"/>
                </a:solidFill>
                <a:latin typeface="Calibri" panose="020F0502020204030204" pitchFamily="34" charset="0"/>
              </a:rPr>
              <a:t> The general framework we adopt </a:t>
            </a:r>
          </a:p>
          <a:p>
            <a:pPr lvl="1">
              <a:buFont typeface="Arial"/>
              <a:buChar char="–"/>
            </a:pPr>
            <a:r>
              <a:rPr lang="en-US" sz="2800" dirty="0">
                <a:solidFill>
                  <a:srgbClr val="000000"/>
                </a:solidFill>
                <a:latin typeface="Calibri" panose="020F0502020204030204" pitchFamily="34" charset="0"/>
              </a:rPr>
              <a:t> Combine with low-frequency game-engine generated animation  </a:t>
            </a:r>
            <a:endParaRPr lang="en-US" sz="2800" dirty="0">
              <a:latin typeface="Calibri" panose="020F0502020204030204" pitchFamily="34" charset="0"/>
            </a:endParaRPr>
          </a:p>
          <a:p>
            <a:pPr>
              <a:buFont typeface="Arial"/>
              <a:buChar char="–"/>
            </a:pPr>
            <a:endParaRPr dirty="0"/>
          </a:p>
          <a:p>
            <a:pPr>
              <a:lnSpc>
                <a:spcPct val="100000"/>
              </a:lnSpc>
            </a:pPr>
            <a:endParaRPr dirty="0"/>
          </a:p>
        </p:txBody>
      </p:sp>
    </p:spTree>
    <p:extLst>
      <p:ext uri="{BB962C8B-B14F-4D97-AF65-F5344CB8AC3E}">
        <p14:creationId xmlns:p14="http://schemas.microsoft.com/office/powerpoint/2010/main" val="3881266401"/>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 name="CustomShape 1"/>
          <p:cNvSpPr/>
          <p:nvPr/>
        </p:nvSpPr>
        <p:spPr>
          <a:xfrm>
            <a:off x="1320840" y="76320"/>
            <a:ext cx="10056960" cy="5320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lstStyle/>
          <a:p>
            <a:pPr algn="ctr">
              <a:lnSpc>
                <a:spcPct val="100000"/>
              </a:lnSpc>
            </a:pPr>
            <a:r>
              <a:rPr lang="en-CA" sz="4400" strike="noStrike" dirty="0">
                <a:solidFill>
                  <a:srgbClr val="FFFFFF"/>
                </a:solidFill>
                <a:latin typeface="Calibri"/>
                <a:ea typeface="DejaVu Sans"/>
              </a:rPr>
              <a:t>Related </a:t>
            </a:r>
            <a:r>
              <a:rPr lang="en-CA" sz="4400" strike="noStrike" dirty="0" smtClean="0">
                <a:solidFill>
                  <a:srgbClr val="FFFFFF"/>
                </a:solidFill>
                <a:latin typeface="Calibri"/>
                <a:ea typeface="DejaVu Sans"/>
              </a:rPr>
              <a:t>Work: Augmentation</a:t>
            </a:r>
            <a:r>
              <a:rPr lang="en-US" sz="4400" strike="noStrike" dirty="0" smtClean="0">
                <a:solidFill>
                  <a:srgbClr val="FFFFFF"/>
                </a:solidFill>
                <a:latin typeface="Calibri"/>
                <a:ea typeface="DejaVu Sans"/>
              </a:rPr>
              <a:t> Methods </a:t>
            </a:r>
            <a:endParaRPr dirty="0"/>
          </a:p>
        </p:txBody>
      </p:sp>
      <p:sp>
        <p:nvSpPr>
          <p:cNvPr id="159" name="CustomShape 3"/>
          <p:cNvSpPr/>
          <p:nvPr/>
        </p:nvSpPr>
        <p:spPr>
          <a:xfrm>
            <a:off x="464372" y="762120"/>
            <a:ext cx="9814560" cy="60958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endParaRPr dirty="0"/>
          </a:p>
          <a:p>
            <a:pPr marL="457200" indent="-457200">
              <a:buFont typeface="Arial" panose="020B0604020202020204" pitchFamily="34" charset="0"/>
              <a:buChar char="•"/>
            </a:pPr>
            <a:r>
              <a:rPr lang="en-CA" sz="2800" strike="noStrike" dirty="0">
                <a:solidFill>
                  <a:srgbClr val="000000"/>
                </a:solidFill>
                <a:latin typeface="Calibri" panose="020F0502020204030204" pitchFamily="34" charset="0"/>
                <a:ea typeface="DejaVu Sans"/>
              </a:rPr>
              <a:t> Manually Painted [Hadap99, Loviscach06, Oat07]</a:t>
            </a:r>
            <a:endParaRPr sz="2800" dirty="0">
              <a:latin typeface="Calibri" panose="020F0502020204030204" pitchFamily="34" charset="0"/>
            </a:endParaRPr>
          </a:p>
          <a:p>
            <a:pPr marL="914400" lvl="1" indent="-457200">
              <a:buFont typeface="Calibri" panose="020F0502020204030204" pitchFamily="34" charset="0"/>
              <a:buChar char="–"/>
            </a:pPr>
            <a:r>
              <a:rPr lang="en-CA" sz="2400" strike="noStrike" dirty="0" smtClean="0">
                <a:solidFill>
                  <a:srgbClr val="000000"/>
                </a:solidFill>
                <a:latin typeface="Calibri" panose="020F0502020204030204" pitchFamily="34" charset="0"/>
                <a:ea typeface="DejaVu Sans"/>
              </a:rPr>
              <a:t>Current </a:t>
            </a:r>
            <a:r>
              <a:rPr lang="en-CA" sz="2400" strike="noStrike" dirty="0">
                <a:solidFill>
                  <a:srgbClr val="000000"/>
                </a:solidFill>
                <a:latin typeface="Calibri" panose="020F0502020204030204" pitchFamily="34" charset="0"/>
                <a:ea typeface="DejaVu Sans"/>
              </a:rPr>
              <a:t>approach</a:t>
            </a:r>
            <a:endParaRPr sz="2400" dirty="0">
              <a:latin typeface="Calibri" panose="020F0502020204030204" pitchFamily="34" charset="0"/>
            </a:endParaRPr>
          </a:p>
          <a:p>
            <a:pPr marL="914400" lvl="1" indent="-457200">
              <a:buFont typeface="Calibri" panose="020F0502020204030204" pitchFamily="34" charset="0"/>
              <a:buChar char="–"/>
            </a:pPr>
            <a:r>
              <a:rPr lang="en-CA" sz="2400" strike="noStrike" dirty="0" smtClean="0">
                <a:solidFill>
                  <a:srgbClr val="000000"/>
                </a:solidFill>
                <a:latin typeface="Calibri" panose="020F0502020204030204" pitchFamily="34" charset="0"/>
                <a:ea typeface="DejaVu Sans"/>
              </a:rPr>
              <a:t>Limited </a:t>
            </a:r>
            <a:r>
              <a:rPr lang="en-CA" sz="2400" strike="noStrike" dirty="0">
                <a:solidFill>
                  <a:srgbClr val="000000"/>
                </a:solidFill>
                <a:latin typeface="Calibri" panose="020F0502020204030204" pitchFamily="34" charset="0"/>
                <a:ea typeface="DejaVu Sans"/>
              </a:rPr>
              <a:t>to fixed set of motions </a:t>
            </a:r>
            <a:endParaRPr lang="en-CA" sz="2400" strike="noStrike" dirty="0" smtClean="0">
              <a:solidFill>
                <a:srgbClr val="000000"/>
              </a:solidFill>
              <a:latin typeface="Calibri" panose="020F0502020204030204" pitchFamily="34" charset="0"/>
              <a:ea typeface="DejaVu Sans"/>
            </a:endParaRPr>
          </a:p>
        </p:txBody>
      </p:sp>
      <p:sp>
        <p:nvSpPr>
          <p:cNvPr id="8" name="TextShape 4"/>
          <p:cNvSpPr txBox="1"/>
          <p:nvPr/>
        </p:nvSpPr>
        <p:spPr>
          <a:xfrm>
            <a:off x="8856914" y="2766100"/>
            <a:ext cx="2232000" cy="316080"/>
          </a:xfrm>
          <a:prstGeom prst="rect">
            <a:avLst/>
          </a:prstGeom>
          <a:noFill/>
          <a:ln>
            <a:noFill/>
          </a:ln>
        </p:spPr>
        <p:txBody>
          <a:bodyPr lIns="90000" tIns="45000" rIns="90000" bIns="45000"/>
          <a:lstStyle/>
          <a:p>
            <a:pPr algn="ctr"/>
            <a:r>
              <a:rPr lang="en-CA" sz="1600" dirty="0">
                <a:solidFill>
                  <a:srgbClr val="B3B3B3"/>
                </a:solidFill>
                <a:latin typeface="Arial"/>
              </a:rPr>
              <a:t>Clockwork </a:t>
            </a:r>
            <a:r>
              <a:rPr lang="en-CA" sz="1600" dirty="0" smtClean="0">
                <a:solidFill>
                  <a:srgbClr val="B3B3B3"/>
                </a:solidFill>
                <a:latin typeface="Arial"/>
              </a:rPr>
              <a:t>Empires</a:t>
            </a:r>
          </a:p>
          <a:p>
            <a:pPr algn="ctr"/>
            <a:r>
              <a:rPr lang="en-CA" sz="1600" dirty="0" smtClean="0">
                <a:solidFill>
                  <a:srgbClr val="B3B3B3"/>
                </a:solidFill>
                <a:latin typeface="Arial"/>
              </a:rPr>
              <a:t>(Gaslamp Games)</a:t>
            </a:r>
            <a:endParaRPr dirty="0"/>
          </a:p>
        </p:txBody>
      </p:sp>
      <p:pic>
        <p:nvPicPr>
          <p:cNvPr id="9" name="Picture 8"/>
          <p:cNvPicPr/>
          <p:nvPr/>
        </p:nvPicPr>
        <p:blipFill>
          <a:blip r:embed="rId3"/>
          <a:stretch/>
        </p:blipFill>
        <p:spPr>
          <a:xfrm>
            <a:off x="8631028" y="1054063"/>
            <a:ext cx="2741632" cy="1682722"/>
          </a:xfrm>
          <a:prstGeom prst="rect">
            <a:avLst/>
          </a:prstGeom>
          <a:ln>
            <a:noFill/>
          </a:ln>
        </p:spPr>
      </p:pic>
    </p:spTree>
    <p:extLst>
      <p:ext uri="{BB962C8B-B14F-4D97-AF65-F5344CB8AC3E}">
        <p14:creationId xmlns:p14="http://schemas.microsoft.com/office/powerpoint/2010/main" val="4203839643"/>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Nicholas\Desktop\wrinkle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69514" y="3529701"/>
            <a:ext cx="3829382" cy="3000635"/>
          </a:xfrm>
          <a:prstGeom prst="rect">
            <a:avLst/>
          </a:prstGeom>
          <a:noFill/>
          <a:extLst>
            <a:ext uri="{909E8E84-426E-40DD-AFC4-6F175D3DCCD1}">
              <a14:hiddenFill xmlns:a14="http://schemas.microsoft.com/office/drawing/2010/main">
                <a:solidFill>
                  <a:srgbClr val="FFFFFF"/>
                </a:solidFill>
              </a14:hiddenFill>
            </a:ext>
          </a:extLst>
        </p:spPr>
      </p:pic>
      <p:sp>
        <p:nvSpPr>
          <p:cNvPr id="157" name="CustomShape 1"/>
          <p:cNvSpPr/>
          <p:nvPr/>
        </p:nvSpPr>
        <p:spPr>
          <a:xfrm>
            <a:off x="1320840" y="76320"/>
            <a:ext cx="10056960" cy="5320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lstStyle/>
          <a:p>
            <a:pPr algn="ctr">
              <a:lnSpc>
                <a:spcPct val="100000"/>
              </a:lnSpc>
            </a:pPr>
            <a:r>
              <a:rPr lang="en-CA" sz="4400" strike="noStrike" dirty="0">
                <a:solidFill>
                  <a:srgbClr val="FFFFFF"/>
                </a:solidFill>
                <a:latin typeface="Calibri"/>
                <a:ea typeface="DejaVu Sans"/>
              </a:rPr>
              <a:t>Related </a:t>
            </a:r>
            <a:r>
              <a:rPr lang="en-CA" sz="4400" strike="noStrike" dirty="0" smtClean="0">
                <a:solidFill>
                  <a:srgbClr val="FFFFFF"/>
                </a:solidFill>
                <a:latin typeface="Calibri"/>
                <a:ea typeface="DejaVu Sans"/>
              </a:rPr>
              <a:t>Work: Augmentation</a:t>
            </a:r>
            <a:r>
              <a:rPr lang="en-US" sz="4400" strike="noStrike" dirty="0" smtClean="0">
                <a:solidFill>
                  <a:srgbClr val="FFFFFF"/>
                </a:solidFill>
                <a:latin typeface="Calibri"/>
                <a:ea typeface="DejaVu Sans"/>
              </a:rPr>
              <a:t> Methods </a:t>
            </a:r>
            <a:endParaRPr dirty="0"/>
          </a:p>
        </p:txBody>
      </p:sp>
      <p:sp>
        <p:nvSpPr>
          <p:cNvPr id="159" name="CustomShape 3"/>
          <p:cNvSpPr/>
          <p:nvPr/>
        </p:nvSpPr>
        <p:spPr>
          <a:xfrm>
            <a:off x="464372" y="762120"/>
            <a:ext cx="9814560" cy="60958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endParaRPr dirty="0"/>
          </a:p>
          <a:p>
            <a:pPr marL="457200" indent="-457200">
              <a:buFont typeface="Arial" panose="020B0604020202020204" pitchFamily="34" charset="0"/>
              <a:buChar char="•"/>
            </a:pPr>
            <a:r>
              <a:rPr lang="en-CA" sz="2800" strike="noStrike" dirty="0">
                <a:solidFill>
                  <a:srgbClr val="000000"/>
                </a:solidFill>
                <a:latin typeface="Calibri" panose="020F0502020204030204" pitchFamily="34" charset="0"/>
                <a:ea typeface="DejaVu Sans"/>
              </a:rPr>
              <a:t> Manually Painted [Hadap99, Loviscach06, Oat07]</a:t>
            </a:r>
            <a:endParaRPr sz="2800" dirty="0">
              <a:latin typeface="Calibri" panose="020F0502020204030204" pitchFamily="34" charset="0"/>
            </a:endParaRPr>
          </a:p>
          <a:p>
            <a:pPr marL="914400" lvl="1" indent="-457200">
              <a:buFont typeface="Calibri" panose="020F0502020204030204" pitchFamily="34" charset="0"/>
              <a:buChar char="–"/>
            </a:pPr>
            <a:r>
              <a:rPr lang="en-CA" sz="2400" strike="noStrike" dirty="0" smtClean="0">
                <a:solidFill>
                  <a:srgbClr val="000000"/>
                </a:solidFill>
                <a:latin typeface="Calibri" panose="020F0502020204030204" pitchFamily="34" charset="0"/>
                <a:ea typeface="DejaVu Sans"/>
              </a:rPr>
              <a:t>Current </a:t>
            </a:r>
            <a:r>
              <a:rPr lang="en-CA" sz="2400" strike="noStrike" dirty="0">
                <a:solidFill>
                  <a:srgbClr val="000000"/>
                </a:solidFill>
                <a:latin typeface="Calibri" panose="020F0502020204030204" pitchFamily="34" charset="0"/>
                <a:ea typeface="DejaVu Sans"/>
              </a:rPr>
              <a:t>approach</a:t>
            </a:r>
            <a:endParaRPr sz="2400" dirty="0">
              <a:latin typeface="Calibri" panose="020F0502020204030204" pitchFamily="34" charset="0"/>
            </a:endParaRPr>
          </a:p>
          <a:p>
            <a:pPr marL="914400" lvl="1" indent="-457200">
              <a:buFont typeface="Calibri" panose="020F0502020204030204" pitchFamily="34" charset="0"/>
              <a:buChar char="–"/>
            </a:pPr>
            <a:r>
              <a:rPr lang="en-CA" sz="2400" strike="noStrike" dirty="0" smtClean="0">
                <a:solidFill>
                  <a:srgbClr val="000000"/>
                </a:solidFill>
                <a:latin typeface="Calibri" panose="020F0502020204030204" pitchFamily="34" charset="0"/>
                <a:ea typeface="DejaVu Sans"/>
              </a:rPr>
              <a:t>Limited </a:t>
            </a:r>
            <a:r>
              <a:rPr lang="en-CA" sz="2400" strike="noStrike" dirty="0">
                <a:solidFill>
                  <a:srgbClr val="000000"/>
                </a:solidFill>
                <a:latin typeface="Calibri" panose="020F0502020204030204" pitchFamily="34" charset="0"/>
                <a:ea typeface="DejaVu Sans"/>
              </a:rPr>
              <a:t>to fixed set of motions </a:t>
            </a:r>
            <a:endParaRPr lang="en-CA" sz="2400" strike="noStrike" dirty="0" smtClean="0">
              <a:solidFill>
                <a:srgbClr val="000000"/>
              </a:solidFill>
              <a:latin typeface="Calibri" panose="020F0502020204030204" pitchFamily="34" charset="0"/>
              <a:ea typeface="DejaVu Sans"/>
            </a:endParaRPr>
          </a:p>
          <a:p>
            <a:pPr marL="800100" lvl="1" indent="-342900">
              <a:buFont typeface="Calibri" panose="020F0502020204030204" pitchFamily="34" charset="0"/>
              <a:buChar char="•"/>
            </a:pPr>
            <a:endParaRPr lang="en-CA" sz="2000" dirty="0">
              <a:solidFill>
                <a:srgbClr val="000000"/>
              </a:solidFill>
              <a:latin typeface="Calibri" panose="020F0502020204030204" pitchFamily="34" charset="0"/>
            </a:endParaRPr>
          </a:p>
          <a:p>
            <a:pPr marL="800100" lvl="1" indent="-342900">
              <a:buFont typeface="Calibri" panose="020F0502020204030204" pitchFamily="34" charset="0"/>
              <a:buChar char="•"/>
            </a:pPr>
            <a:endParaRPr lang="en-CA" sz="2000" dirty="0" smtClean="0">
              <a:solidFill>
                <a:srgbClr val="000000"/>
              </a:solidFill>
              <a:latin typeface="Calibri" panose="020F0502020204030204" pitchFamily="34" charset="0"/>
            </a:endParaRPr>
          </a:p>
          <a:p>
            <a:pPr marL="800100" lvl="1" indent="-342900">
              <a:buFont typeface="Calibri" panose="020F0502020204030204" pitchFamily="34" charset="0"/>
              <a:buChar char="•"/>
            </a:pPr>
            <a:endParaRPr dirty="0">
              <a:latin typeface="Calibri" panose="020F0502020204030204" pitchFamily="34" charset="0"/>
            </a:endParaRPr>
          </a:p>
          <a:p>
            <a:pPr marL="342900" indent="-342900">
              <a:buFont typeface="Calibri" panose="020F0502020204030204" pitchFamily="34" charset="0"/>
              <a:buChar char="•"/>
            </a:pPr>
            <a:endParaRPr lang="en-CA" sz="2400" strike="noStrike" dirty="0" smtClean="0">
              <a:solidFill>
                <a:srgbClr val="000000"/>
              </a:solidFill>
              <a:latin typeface="Calibri" panose="020F0502020204030204" pitchFamily="34" charset="0"/>
              <a:ea typeface="DejaVu Sans"/>
            </a:endParaRPr>
          </a:p>
          <a:p>
            <a:pPr marL="342900" indent="-342900">
              <a:buFont typeface="Calibri" panose="020F0502020204030204" pitchFamily="34" charset="0"/>
              <a:buChar char="•"/>
            </a:pPr>
            <a:endParaRPr lang="en-CA" sz="2400" dirty="0">
              <a:solidFill>
                <a:srgbClr val="000000"/>
              </a:solidFill>
              <a:latin typeface="Calibri" panose="020F0502020204030204" pitchFamily="34" charset="0"/>
              <a:ea typeface="DejaVu Sans"/>
            </a:endParaRPr>
          </a:p>
          <a:p>
            <a:pPr marL="342900" indent="-342900">
              <a:buFont typeface="Calibri" panose="020F0502020204030204" pitchFamily="34" charset="0"/>
              <a:buChar char="•"/>
            </a:pPr>
            <a:endParaRPr lang="en-CA" sz="2400" strike="noStrike" dirty="0" smtClean="0">
              <a:solidFill>
                <a:srgbClr val="000000"/>
              </a:solidFill>
              <a:latin typeface="Calibri" panose="020F0502020204030204" pitchFamily="34" charset="0"/>
              <a:ea typeface="DejaVu Sans"/>
            </a:endParaRPr>
          </a:p>
          <a:p>
            <a:pPr marL="457200" indent="-457200">
              <a:buFont typeface="Arial" panose="020B0604020202020204" pitchFamily="34" charset="0"/>
              <a:buChar char="•"/>
            </a:pPr>
            <a:r>
              <a:rPr lang="en-CA" sz="2800" strike="noStrike" dirty="0" smtClean="0">
                <a:solidFill>
                  <a:srgbClr val="000000"/>
                </a:solidFill>
                <a:latin typeface="Calibri" panose="020F0502020204030204" pitchFamily="34" charset="0"/>
                <a:ea typeface="DejaVu Sans"/>
              </a:rPr>
              <a:t>Data </a:t>
            </a:r>
            <a:r>
              <a:rPr lang="en-CA" sz="2800" strike="noStrike" dirty="0">
                <a:solidFill>
                  <a:srgbClr val="000000"/>
                </a:solidFill>
                <a:latin typeface="Calibri" panose="020F0502020204030204" pitchFamily="34" charset="0"/>
                <a:ea typeface="DejaVu Sans"/>
              </a:rPr>
              <a:t>Driven [Hahn14, Wang10, Zurdo13]</a:t>
            </a:r>
            <a:endParaRPr sz="2800" dirty="0">
              <a:latin typeface="Calibri" panose="020F0502020204030204" pitchFamily="34" charset="0"/>
            </a:endParaRPr>
          </a:p>
          <a:p>
            <a:pPr marL="914400" lvl="1" indent="-457200">
              <a:buFont typeface="Calibri" panose="020F0502020204030204" pitchFamily="34" charset="0"/>
              <a:buChar char="–"/>
            </a:pPr>
            <a:r>
              <a:rPr lang="en-CA" sz="2800" strike="noStrike" dirty="0" smtClean="0">
                <a:solidFill>
                  <a:srgbClr val="000000"/>
                </a:solidFill>
                <a:latin typeface="Calibri" panose="020F0502020204030204" pitchFamily="34" charset="0"/>
                <a:ea typeface="DejaVu Sans"/>
              </a:rPr>
              <a:t>Requires </a:t>
            </a:r>
            <a:r>
              <a:rPr lang="en-CA" sz="2800" strike="noStrike" dirty="0">
                <a:solidFill>
                  <a:srgbClr val="000000"/>
                </a:solidFill>
                <a:latin typeface="Calibri" panose="020F0502020204030204" pitchFamily="34" charset="0"/>
                <a:ea typeface="DejaVu Sans"/>
              </a:rPr>
              <a:t>training data similar to input animation</a:t>
            </a:r>
            <a:endParaRPr sz="2800" dirty="0">
              <a:latin typeface="Calibri" panose="020F0502020204030204" pitchFamily="34" charset="0"/>
            </a:endParaRPr>
          </a:p>
          <a:p>
            <a:pPr marL="1257300" lvl="2" indent="-342900">
              <a:buFont typeface="Wingdings" panose="05000000000000000000" pitchFamily="2" charset="2"/>
              <a:buChar char="§"/>
            </a:pPr>
            <a:r>
              <a:rPr lang="en-CA" sz="2000" strike="noStrike" dirty="0">
                <a:solidFill>
                  <a:srgbClr val="000000"/>
                </a:solidFill>
                <a:latin typeface="Calibri" panose="020F0502020204030204" pitchFamily="34" charset="0"/>
                <a:ea typeface="DejaVu Sans"/>
              </a:rPr>
              <a:t>How to create for typical game data? </a:t>
            </a:r>
            <a:endParaRPr sz="2000" dirty="0">
              <a:latin typeface="Calibri" panose="020F0502020204030204" pitchFamily="34" charset="0"/>
            </a:endParaRPr>
          </a:p>
          <a:p>
            <a:pPr marL="914400" lvl="1" indent="-457200">
              <a:buFont typeface="Calibri" panose="020F0502020204030204" pitchFamily="34" charset="0"/>
              <a:buChar char="–"/>
            </a:pPr>
            <a:r>
              <a:rPr lang="en-CA" sz="2800" strike="noStrike" dirty="0" smtClean="0">
                <a:solidFill>
                  <a:srgbClr val="000000"/>
                </a:solidFill>
                <a:latin typeface="Calibri" panose="020F0502020204030204" pitchFamily="34" charset="0"/>
                <a:ea typeface="DejaVu Sans"/>
              </a:rPr>
              <a:t>Largely </a:t>
            </a:r>
            <a:r>
              <a:rPr lang="en-CA" sz="2800" strike="noStrike" dirty="0">
                <a:solidFill>
                  <a:srgbClr val="000000"/>
                </a:solidFill>
                <a:latin typeface="Calibri" panose="020F0502020204030204" pitchFamily="34" charset="0"/>
                <a:ea typeface="DejaVu Sans"/>
              </a:rPr>
              <a:t>limited to tight-fitting </a:t>
            </a:r>
            <a:r>
              <a:rPr lang="en-CA" sz="2800" strike="noStrike" dirty="0" smtClean="0">
                <a:solidFill>
                  <a:srgbClr val="000000"/>
                </a:solidFill>
                <a:latin typeface="Calibri" panose="020F0502020204030204" pitchFamily="34" charset="0"/>
                <a:ea typeface="DejaVu Sans"/>
              </a:rPr>
              <a:t>clothing</a:t>
            </a:r>
            <a:endParaRPr sz="2800" dirty="0">
              <a:latin typeface="Calibri" panose="020F0502020204030204" pitchFamily="34" charset="0"/>
            </a:endParaRPr>
          </a:p>
        </p:txBody>
      </p:sp>
      <p:sp>
        <p:nvSpPr>
          <p:cNvPr id="8" name="TextShape 4"/>
          <p:cNvSpPr txBox="1"/>
          <p:nvPr/>
        </p:nvSpPr>
        <p:spPr>
          <a:xfrm>
            <a:off x="8856914" y="2766100"/>
            <a:ext cx="2232000" cy="316080"/>
          </a:xfrm>
          <a:prstGeom prst="rect">
            <a:avLst/>
          </a:prstGeom>
          <a:noFill/>
          <a:ln>
            <a:noFill/>
          </a:ln>
        </p:spPr>
        <p:txBody>
          <a:bodyPr lIns="90000" tIns="45000" rIns="90000" bIns="45000"/>
          <a:lstStyle/>
          <a:p>
            <a:pPr algn="ctr"/>
            <a:r>
              <a:rPr lang="en-CA" sz="1600" dirty="0">
                <a:solidFill>
                  <a:srgbClr val="B3B3B3"/>
                </a:solidFill>
                <a:latin typeface="Arial"/>
              </a:rPr>
              <a:t>Clockwork </a:t>
            </a:r>
            <a:r>
              <a:rPr lang="en-CA" sz="1600" dirty="0" smtClean="0">
                <a:solidFill>
                  <a:srgbClr val="B3B3B3"/>
                </a:solidFill>
                <a:latin typeface="Arial"/>
              </a:rPr>
              <a:t>Empires</a:t>
            </a:r>
          </a:p>
          <a:p>
            <a:pPr algn="ctr"/>
            <a:r>
              <a:rPr lang="en-CA" sz="1600" dirty="0" smtClean="0">
                <a:solidFill>
                  <a:srgbClr val="B3B3B3"/>
                </a:solidFill>
                <a:latin typeface="Arial"/>
              </a:rPr>
              <a:t>(Gaslamp Games)</a:t>
            </a:r>
            <a:endParaRPr dirty="0"/>
          </a:p>
        </p:txBody>
      </p:sp>
      <p:pic>
        <p:nvPicPr>
          <p:cNvPr id="9" name="Picture 8"/>
          <p:cNvPicPr/>
          <p:nvPr/>
        </p:nvPicPr>
        <p:blipFill>
          <a:blip r:embed="rId4"/>
          <a:stretch/>
        </p:blipFill>
        <p:spPr>
          <a:xfrm>
            <a:off x="8631028" y="1054063"/>
            <a:ext cx="2741632" cy="1682722"/>
          </a:xfrm>
          <a:prstGeom prst="rect">
            <a:avLst/>
          </a:prstGeom>
          <a:ln>
            <a:noFill/>
          </a:ln>
        </p:spPr>
      </p:pic>
      <p:sp>
        <p:nvSpPr>
          <p:cNvPr id="7" name="TextShape 4"/>
          <p:cNvSpPr txBox="1"/>
          <p:nvPr/>
        </p:nvSpPr>
        <p:spPr>
          <a:xfrm>
            <a:off x="8683982" y="6480063"/>
            <a:ext cx="2232000" cy="287345"/>
          </a:xfrm>
          <a:prstGeom prst="rect">
            <a:avLst/>
          </a:prstGeom>
          <a:noFill/>
          <a:ln>
            <a:noFill/>
          </a:ln>
        </p:spPr>
        <p:txBody>
          <a:bodyPr lIns="90000" tIns="45000" rIns="90000" bIns="45000"/>
          <a:lstStyle/>
          <a:p>
            <a:pPr algn="ctr"/>
            <a:r>
              <a:rPr lang="en-CA" sz="1600" dirty="0" smtClean="0">
                <a:solidFill>
                  <a:srgbClr val="B3B3B3"/>
                </a:solidFill>
                <a:latin typeface="Arial"/>
              </a:rPr>
              <a:t>(Zurdo13)</a:t>
            </a:r>
            <a:endParaRPr dirty="0"/>
          </a:p>
        </p:txBody>
      </p:sp>
    </p:spTree>
    <p:extLst>
      <p:ext uri="{BB962C8B-B14F-4D97-AF65-F5344CB8AC3E}">
        <p14:creationId xmlns:p14="http://schemas.microsoft.com/office/powerpoint/2010/main" val="2071913937"/>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162" name="CustomShape 1"/>
          <p:cNvSpPr/>
          <p:nvPr/>
        </p:nvSpPr>
        <p:spPr>
          <a:xfrm>
            <a:off x="1320840" y="76320"/>
            <a:ext cx="10056960" cy="5320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lstStyle/>
          <a:p>
            <a:pPr algn="ctr">
              <a:lnSpc>
                <a:spcPct val="100000"/>
              </a:lnSpc>
            </a:pPr>
            <a:r>
              <a:rPr lang="en-CA" sz="4400" strike="noStrike">
                <a:solidFill>
                  <a:srgbClr val="FFFFFF"/>
                </a:solidFill>
                <a:latin typeface="Calibri"/>
                <a:ea typeface="DejaVu Sans"/>
              </a:rPr>
              <a:t>Related Work: Augmentation Methods</a:t>
            </a:r>
            <a:endParaRPr/>
          </a:p>
        </p:txBody>
      </p:sp>
      <p:pic>
        <p:nvPicPr>
          <p:cNvPr id="164" name="Picture 163"/>
          <p:cNvPicPr/>
          <p:nvPr/>
        </p:nvPicPr>
        <p:blipFill>
          <a:blip r:embed="rId4"/>
          <a:stretch/>
        </p:blipFill>
        <p:spPr>
          <a:xfrm>
            <a:off x="6829920" y="1219320"/>
            <a:ext cx="5352120" cy="4761360"/>
          </a:xfrm>
          <a:prstGeom prst="rect">
            <a:avLst/>
          </a:prstGeom>
          <a:ln>
            <a:noFill/>
          </a:ln>
        </p:spPr>
      </p:pic>
      <p:sp>
        <p:nvSpPr>
          <p:cNvPr id="165" name="CustomShape 3"/>
          <p:cNvSpPr/>
          <p:nvPr/>
        </p:nvSpPr>
        <p:spPr>
          <a:xfrm>
            <a:off x="10728000" y="6048000"/>
            <a:ext cx="863280" cy="301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CA" sz="1500" strike="noStrike">
                <a:solidFill>
                  <a:srgbClr val="808080"/>
                </a:solidFill>
                <a:latin typeface="Arial"/>
                <a:ea typeface="DejaVu Sans"/>
              </a:rPr>
              <a:t>Rohmer</a:t>
            </a:r>
            <a:endParaRPr/>
          </a:p>
        </p:txBody>
      </p:sp>
      <p:sp>
        <p:nvSpPr>
          <p:cNvPr id="6" name="CustomShape 2"/>
          <p:cNvSpPr/>
          <p:nvPr/>
        </p:nvSpPr>
        <p:spPr>
          <a:xfrm>
            <a:off x="167640" y="975240"/>
            <a:ext cx="6476760" cy="53625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endParaRPr dirty="0"/>
          </a:p>
          <a:p>
            <a:pPr marL="457200" indent="-457200">
              <a:lnSpc>
                <a:spcPct val="100000"/>
              </a:lnSpc>
              <a:buFont typeface="Arial" panose="020B0604020202020204" pitchFamily="34" charset="0"/>
              <a:buChar char="•"/>
            </a:pPr>
            <a:r>
              <a:rPr lang="en-CA" sz="2800" strike="noStrike" dirty="0">
                <a:solidFill>
                  <a:srgbClr val="000000"/>
                </a:solidFill>
                <a:latin typeface="Calibri"/>
                <a:ea typeface="DejaVu Sans"/>
              </a:rPr>
              <a:t>Physics-based [Rohmer10, Muller10, Remillard13</a:t>
            </a:r>
            <a:r>
              <a:rPr lang="en-CA" sz="2800" strike="noStrike" dirty="0" smtClean="0">
                <a:solidFill>
                  <a:srgbClr val="000000"/>
                </a:solidFill>
                <a:latin typeface="Calibri"/>
                <a:ea typeface="DejaVu Sans"/>
              </a:rPr>
              <a:t>]:</a:t>
            </a:r>
            <a:endParaRPr dirty="0"/>
          </a:p>
          <a:p>
            <a:pPr lvl="1">
              <a:lnSpc>
                <a:spcPct val="100000"/>
              </a:lnSpc>
              <a:buFont typeface="Arial"/>
              <a:buChar char="–"/>
            </a:pPr>
            <a:r>
              <a:rPr lang="en-CA" sz="2400" strike="noStrike" dirty="0">
                <a:solidFill>
                  <a:srgbClr val="000000"/>
                </a:solidFill>
                <a:latin typeface="Calibri"/>
                <a:ea typeface="DejaVu Sans"/>
              </a:rPr>
              <a:t> Cloth is </a:t>
            </a:r>
            <a:r>
              <a:rPr lang="en-CA" sz="2400" strike="noStrike" dirty="0">
                <a:solidFill>
                  <a:srgbClr val="808080"/>
                </a:solidFill>
                <a:latin typeface="Calibri"/>
                <a:ea typeface="DejaVu Sans"/>
              </a:rPr>
              <a:t>nearly </a:t>
            </a:r>
            <a:r>
              <a:rPr lang="en-CA" sz="2400" strike="noStrike" dirty="0" smtClean="0">
                <a:solidFill>
                  <a:srgbClr val="000000"/>
                </a:solidFill>
                <a:latin typeface="Calibri"/>
                <a:ea typeface="DejaVu Sans"/>
              </a:rPr>
              <a:t>incompressible</a:t>
            </a:r>
            <a:endParaRPr dirty="0"/>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162" name="CustomShape 1"/>
          <p:cNvSpPr/>
          <p:nvPr/>
        </p:nvSpPr>
        <p:spPr>
          <a:xfrm>
            <a:off x="1320840" y="76320"/>
            <a:ext cx="10056960" cy="5320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lstStyle/>
          <a:p>
            <a:pPr algn="ctr">
              <a:lnSpc>
                <a:spcPct val="100000"/>
              </a:lnSpc>
            </a:pPr>
            <a:r>
              <a:rPr lang="en-CA" sz="4400" strike="noStrike">
                <a:solidFill>
                  <a:srgbClr val="FFFFFF"/>
                </a:solidFill>
                <a:latin typeface="Calibri"/>
                <a:ea typeface="DejaVu Sans"/>
              </a:rPr>
              <a:t>Related Work: Augmentation Methods</a:t>
            </a:r>
            <a:endParaRPr/>
          </a:p>
        </p:txBody>
      </p:sp>
      <p:pic>
        <p:nvPicPr>
          <p:cNvPr id="164" name="Picture 163"/>
          <p:cNvPicPr/>
          <p:nvPr/>
        </p:nvPicPr>
        <p:blipFill>
          <a:blip r:embed="rId4"/>
          <a:stretch/>
        </p:blipFill>
        <p:spPr>
          <a:xfrm>
            <a:off x="6829920" y="1219320"/>
            <a:ext cx="5352120" cy="4761360"/>
          </a:xfrm>
          <a:prstGeom prst="rect">
            <a:avLst/>
          </a:prstGeom>
          <a:ln>
            <a:noFill/>
          </a:ln>
        </p:spPr>
      </p:pic>
      <p:sp>
        <p:nvSpPr>
          <p:cNvPr id="165" name="CustomShape 3"/>
          <p:cNvSpPr/>
          <p:nvPr/>
        </p:nvSpPr>
        <p:spPr>
          <a:xfrm>
            <a:off x="10728000" y="6048000"/>
            <a:ext cx="863280" cy="301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CA" sz="1500" strike="noStrike">
                <a:solidFill>
                  <a:srgbClr val="808080"/>
                </a:solidFill>
                <a:latin typeface="Arial"/>
                <a:ea typeface="DejaVu Sans"/>
              </a:rPr>
              <a:t>Rohmer</a:t>
            </a:r>
            <a:endParaRPr/>
          </a:p>
        </p:txBody>
      </p:sp>
      <p:sp>
        <p:nvSpPr>
          <p:cNvPr id="6" name="CustomShape 2"/>
          <p:cNvSpPr/>
          <p:nvPr/>
        </p:nvSpPr>
        <p:spPr>
          <a:xfrm>
            <a:off x="167640" y="975240"/>
            <a:ext cx="6476760" cy="53625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endParaRPr dirty="0"/>
          </a:p>
          <a:p>
            <a:pPr marL="457200" indent="-457200">
              <a:lnSpc>
                <a:spcPct val="100000"/>
              </a:lnSpc>
              <a:buFont typeface="Arial" panose="020B0604020202020204" pitchFamily="34" charset="0"/>
              <a:buChar char="•"/>
            </a:pPr>
            <a:r>
              <a:rPr lang="en-CA" sz="2800" strike="noStrike" dirty="0">
                <a:solidFill>
                  <a:srgbClr val="000000"/>
                </a:solidFill>
                <a:latin typeface="Calibri"/>
                <a:ea typeface="DejaVu Sans"/>
              </a:rPr>
              <a:t>Physics-based [Rohmer10, Muller10, Remillard13</a:t>
            </a:r>
            <a:r>
              <a:rPr lang="en-CA" sz="2800" strike="noStrike" dirty="0" smtClean="0">
                <a:solidFill>
                  <a:srgbClr val="000000"/>
                </a:solidFill>
                <a:latin typeface="Calibri"/>
                <a:ea typeface="DejaVu Sans"/>
              </a:rPr>
              <a:t>]:</a:t>
            </a:r>
            <a:endParaRPr dirty="0"/>
          </a:p>
          <a:p>
            <a:pPr lvl="1">
              <a:lnSpc>
                <a:spcPct val="100000"/>
              </a:lnSpc>
              <a:buFont typeface="Arial"/>
              <a:buChar char="–"/>
            </a:pPr>
            <a:r>
              <a:rPr lang="en-CA" sz="2400" strike="noStrike" dirty="0">
                <a:solidFill>
                  <a:srgbClr val="000000"/>
                </a:solidFill>
                <a:latin typeface="Calibri"/>
                <a:ea typeface="DejaVu Sans"/>
              </a:rPr>
              <a:t> Cloth is </a:t>
            </a:r>
            <a:r>
              <a:rPr lang="en-CA" sz="2400" strike="noStrike" dirty="0">
                <a:solidFill>
                  <a:srgbClr val="808080"/>
                </a:solidFill>
                <a:latin typeface="Calibri"/>
                <a:ea typeface="DejaVu Sans"/>
              </a:rPr>
              <a:t>nearly </a:t>
            </a:r>
            <a:r>
              <a:rPr lang="en-CA" sz="2400" strike="noStrike" dirty="0">
                <a:solidFill>
                  <a:srgbClr val="000000"/>
                </a:solidFill>
                <a:latin typeface="Calibri"/>
                <a:ea typeface="DejaVu Sans"/>
              </a:rPr>
              <a:t>incompressible</a:t>
            </a:r>
            <a:endParaRPr dirty="0"/>
          </a:p>
          <a:p>
            <a:pPr lvl="1">
              <a:lnSpc>
                <a:spcPct val="100000"/>
              </a:lnSpc>
              <a:buFont typeface="Arial"/>
              <a:buChar char="–"/>
            </a:pPr>
            <a:r>
              <a:rPr lang="en-CA" sz="2400" strike="noStrike" dirty="0">
                <a:solidFill>
                  <a:srgbClr val="000000"/>
                </a:solidFill>
                <a:latin typeface="Calibri"/>
                <a:ea typeface="DejaVu Sans"/>
              </a:rPr>
              <a:t> In low-frequency </a:t>
            </a:r>
            <a:r>
              <a:rPr lang="en-CA" sz="2400" b="1" i="1" strike="noStrike" dirty="0">
                <a:solidFill>
                  <a:srgbClr val="000000"/>
                </a:solidFill>
                <a:latin typeface="Calibri"/>
                <a:ea typeface="DejaVu Sans"/>
              </a:rPr>
              <a:t>physical</a:t>
            </a:r>
            <a:r>
              <a:rPr lang="en-CA" sz="2400" strike="noStrike" dirty="0">
                <a:solidFill>
                  <a:srgbClr val="000000"/>
                </a:solidFill>
                <a:latin typeface="Calibri"/>
                <a:ea typeface="DejaVu Sans"/>
              </a:rPr>
              <a:t> animation, compression with respect to a </a:t>
            </a:r>
            <a:r>
              <a:rPr lang="en-CA" sz="2400" b="1" strike="noStrike" dirty="0">
                <a:solidFill>
                  <a:srgbClr val="FF0000"/>
                </a:solidFill>
                <a:latin typeface="Calibri"/>
                <a:ea typeface="DejaVu Sans"/>
              </a:rPr>
              <a:t>reference (rest) shape</a:t>
            </a:r>
            <a:r>
              <a:rPr lang="en-CA" sz="2400" strike="noStrike" dirty="0">
                <a:solidFill>
                  <a:srgbClr val="000000"/>
                </a:solidFill>
                <a:latin typeface="Calibri"/>
                <a:ea typeface="DejaVu Sans"/>
              </a:rPr>
              <a:t> indicates the presence of high-frequency wrinkles </a:t>
            </a:r>
            <a:endParaRPr dirty="0"/>
          </a:p>
        </p:txBody>
      </p:sp>
    </p:spTree>
    <p:extLst>
      <p:ext uri="{BB962C8B-B14F-4D97-AF65-F5344CB8AC3E}">
        <p14:creationId xmlns:p14="http://schemas.microsoft.com/office/powerpoint/2010/main" val="519277818"/>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custom_SCA_template</Template>
  <TotalTime>725</TotalTime>
  <Words>2482</Words>
  <Application>Microsoft Office PowerPoint</Application>
  <PresentationFormat>Widescreen</PresentationFormat>
  <Paragraphs>306</Paragraphs>
  <Slides>41</Slides>
  <Notes>41</Notes>
  <HiddenSlides>0</HiddenSlides>
  <MMClips>7</MMClips>
  <ScaleCrop>false</ScaleCrop>
  <HeadingPairs>
    <vt:vector size="8" baseType="variant">
      <vt:variant>
        <vt:lpstr>Fonts Used</vt:lpstr>
      </vt:variant>
      <vt:variant>
        <vt:i4>6</vt:i4>
      </vt:variant>
      <vt:variant>
        <vt:lpstr>Theme</vt:lpstr>
      </vt:variant>
      <vt:variant>
        <vt:i4>4</vt:i4>
      </vt:variant>
      <vt:variant>
        <vt:lpstr>Embedded OLE Servers</vt:lpstr>
      </vt:variant>
      <vt:variant>
        <vt:i4>1</vt:i4>
      </vt:variant>
      <vt:variant>
        <vt:lpstr>Slide Titles</vt:lpstr>
      </vt:variant>
      <vt:variant>
        <vt:i4>41</vt:i4>
      </vt:variant>
    </vt:vector>
  </HeadingPairs>
  <TitlesOfParts>
    <vt:vector size="52" baseType="lpstr">
      <vt:lpstr>Arial</vt:lpstr>
      <vt:lpstr>Calibri</vt:lpstr>
      <vt:lpstr>DejaVu Sans</vt:lpstr>
      <vt:lpstr>StarSymbol</vt:lpstr>
      <vt:lpstr>Times New Roman</vt:lpstr>
      <vt:lpstr>Wingdings</vt:lpstr>
      <vt:lpstr>Office Theme</vt:lpstr>
      <vt:lpstr>Office Theme</vt:lpstr>
      <vt:lpstr>Office Theme</vt:lpstr>
      <vt:lpstr>Office Theme</vt:lpstr>
      <vt:lpstr>Adobe Photoshop Image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Performance</vt:lpstr>
      <vt:lpstr>PowerPoint Presentation</vt:lpstr>
      <vt:lpstr>PowerPoint Presentation</vt:lpstr>
    </vt:vector>
  </TitlesOfParts>
  <Company>UBC Computer Science</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sheffa</dc:creator>
  <cp:lastModifiedBy>Russ</cp:lastModifiedBy>
  <cp:revision>50</cp:revision>
  <dcterms:modified xsi:type="dcterms:W3CDTF">2015-08-07T09:43:44Z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ppVersion">
    <vt:lpwstr>14.0000</vt:lpwstr>
  </property>
  <property fmtid="{D5CDD505-2E9C-101B-9397-08002B2CF9AE}" pid="3" name="Company">
    <vt:lpwstr>UBC Computer Science</vt:lpwstr>
  </property>
  <property fmtid="{D5CDD505-2E9C-101B-9397-08002B2CF9AE}" pid="4" name="HiddenSlides">
    <vt:i4>4</vt:i4>
  </property>
  <property fmtid="{D5CDD505-2E9C-101B-9397-08002B2CF9AE}" pid="5" name="HyperlinksChanged">
    <vt:bool>false</vt:bool>
  </property>
  <property fmtid="{D5CDD505-2E9C-101B-9397-08002B2CF9AE}" pid="6" name="LinksUpToDate">
    <vt:bool>false</vt:bool>
  </property>
  <property fmtid="{D5CDD505-2E9C-101B-9397-08002B2CF9AE}" pid="7" name="MMClips">
    <vt:i4>0</vt:i4>
  </property>
  <property fmtid="{D5CDD505-2E9C-101B-9397-08002B2CF9AE}" pid="8" name="Notes">
    <vt:i4>9</vt:i4>
  </property>
  <property fmtid="{D5CDD505-2E9C-101B-9397-08002B2CF9AE}" pid="9" name="PresentationFormat">
    <vt:lpwstr>Custom</vt:lpwstr>
  </property>
  <property fmtid="{D5CDD505-2E9C-101B-9397-08002B2CF9AE}" pid="10" name="ScaleCrop">
    <vt:bool>false</vt:bool>
  </property>
  <property fmtid="{D5CDD505-2E9C-101B-9397-08002B2CF9AE}" pid="11" name="ShareDoc">
    <vt:bool>false</vt:bool>
  </property>
  <property fmtid="{D5CDD505-2E9C-101B-9397-08002B2CF9AE}" pid="12" name="Slides">
    <vt:i4>20</vt:i4>
  </property>
</Properties>
</file>