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69" r:id="rId3"/>
    <p:sldId id="270" r:id="rId4"/>
    <p:sldId id="347" r:id="rId5"/>
    <p:sldId id="359" r:id="rId6"/>
    <p:sldId id="324" r:id="rId7"/>
    <p:sldId id="335" r:id="rId8"/>
    <p:sldId id="350" r:id="rId9"/>
    <p:sldId id="384" r:id="rId10"/>
    <p:sldId id="386" r:id="rId11"/>
    <p:sldId id="385" r:id="rId12"/>
    <p:sldId id="387" r:id="rId13"/>
    <p:sldId id="388" r:id="rId14"/>
    <p:sldId id="404" r:id="rId15"/>
    <p:sldId id="389" r:id="rId16"/>
    <p:sldId id="393" r:id="rId17"/>
    <p:sldId id="373" r:id="rId18"/>
    <p:sldId id="305" r:id="rId19"/>
    <p:sldId id="323" r:id="rId20"/>
    <p:sldId id="361" r:id="rId21"/>
    <p:sldId id="285" r:id="rId22"/>
    <p:sldId id="394" r:id="rId23"/>
    <p:sldId id="300" r:id="rId24"/>
    <p:sldId id="395" r:id="rId25"/>
    <p:sldId id="357" r:id="rId26"/>
    <p:sldId id="374" r:id="rId27"/>
    <p:sldId id="375" r:id="rId28"/>
    <p:sldId id="397" r:id="rId29"/>
    <p:sldId id="398" r:id="rId30"/>
    <p:sldId id="399" r:id="rId31"/>
    <p:sldId id="400" r:id="rId32"/>
    <p:sldId id="401" r:id="rId33"/>
    <p:sldId id="402" r:id="rId34"/>
    <p:sldId id="381" r:id="rId35"/>
    <p:sldId id="360" r:id="rId36"/>
    <p:sldId id="296" r:id="rId37"/>
    <p:sldId id="358" r:id="rId38"/>
    <p:sldId id="364" r:id="rId39"/>
    <p:sldId id="405" r:id="rId40"/>
    <p:sldId id="378" r:id="rId41"/>
    <p:sldId id="366" r:id="rId42"/>
    <p:sldId id="298" r:id="rId43"/>
    <p:sldId id="377" r:id="rId44"/>
    <p:sldId id="344" r:id="rId45"/>
    <p:sldId id="396" r:id="rId46"/>
    <p:sldId id="379" r:id="rId47"/>
    <p:sldId id="371" r:id="rId48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199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F01"/>
    <a:srgbClr val="0B2FBF"/>
    <a:srgbClr val="E6E801"/>
    <a:srgbClr val="0B36DF"/>
    <a:srgbClr val="00FF00"/>
    <a:srgbClr val="29A1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9" autoAdjust="0"/>
    <p:restoredTop sz="84232" autoAdjust="0"/>
  </p:normalViewPr>
  <p:slideViewPr>
    <p:cSldViewPr snapToGrid="0">
      <p:cViewPr varScale="1">
        <p:scale>
          <a:sx n="93" d="100"/>
          <a:sy n="93" d="100"/>
        </p:scale>
        <p:origin x="-1840" y="-112"/>
      </p:cViewPr>
      <p:guideLst>
        <p:guide orient="horz" pos="4199"/>
        <p:guide pos="5759"/>
      </p:guideLst>
    </p:cSldViewPr>
  </p:slideViewPr>
  <p:outlineViewPr>
    <p:cViewPr>
      <p:scale>
        <a:sx n="33" d="100"/>
        <a:sy n="33" d="100"/>
      </p:scale>
      <p:origin x="0" y="-960"/>
    </p:cViewPr>
  </p:outlineViewPr>
  <p:notesTextViewPr>
    <p:cViewPr>
      <p:scale>
        <a:sx n="155" d="100"/>
        <a:sy n="155" d="100"/>
      </p:scale>
      <p:origin x="0" y="0"/>
    </p:cViewPr>
  </p:notesTextViewPr>
  <p:sorterViewPr>
    <p:cViewPr varScale="1">
      <p:scale>
        <a:sx n="1" d="1"/>
        <a:sy n="1" d="1"/>
      </p:scale>
      <p:origin x="0" y="73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10DEAF-4220-B74E-9A92-92F0AABA7B14}" type="datetimeFigureOut">
              <a:rPr lang="it-IT" smtClean="0"/>
              <a:t>21/11/13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C122F-0629-2445-BBB8-A3FBDA24524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110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6916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0228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1506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0353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47614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4761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3171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91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25928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8454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5205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50440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52052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84304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84304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7345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7345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81493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74514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22500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86241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8830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529368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55444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57819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6626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92322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89554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9757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73194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1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21048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TURN</a:t>
            </a:r>
            <a:r>
              <a:rPr lang="it-IT" baseline="0" dirty="0" smtClean="0"/>
              <a:t> IT INTO </a:t>
            </a:r>
            <a:r>
              <a:rPr lang="it-IT" dirty="0" smtClean="0"/>
              <a:t>POSITIVE!!!</a:t>
            </a:r>
          </a:p>
          <a:p>
            <a:endParaRPr lang="it-IT" dirty="0" smtClean="0"/>
          </a:p>
          <a:p>
            <a:r>
              <a:rPr lang="it-IT" dirty="0" smtClean="0"/>
              <a:t>The original</a:t>
            </a:r>
            <a:r>
              <a:rPr lang="it-IT" baseline="0" dirty="0" smtClean="0"/>
              <a:t> PolyCube paper by Tarini et al. Presented a manually constructed PolyCube of an armadillo. Even on this very challenging model, we can produce an automatic </a:t>
            </a:r>
            <a:r>
              <a:rPr lang="it-IT" baseline="0" dirty="0" err="1" smtClean="0"/>
              <a:t>PolyCube</a:t>
            </a:r>
            <a:r>
              <a:rPr lang="it-IT" baseline="0" dirty="0" smtClean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61202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6476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529368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6851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1884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8803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2007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2007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C122F-0629-2445-BBB8-A3FBDA24524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2903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E252E-A96F-F241-8405-A431AE29F6C4}" type="datetimeFigureOut">
              <a:rPr lang="it-IT" smtClean="0"/>
              <a:t>21/11/13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4B8E2-2215-6540-ACE2-65C73E264BF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2944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E252E-A96F-F241-8405-A431AE29F6C4}" type="datetimeFigureOut">
              <a:rPr lang="it-IT" smtClean="0"/>
              <a:t>21/11/13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4B8E2-2215-6540-ACE2-65C73E264BF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4427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E252E-A96F-F241-8405-A431AE29F6C4}" type="datetimeFigureOut">
              <a:rPr lang="it-IT" smtClean="0"/>
              <a:t>21/11/13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4B8E2-2215-6540-ACE2-65C73E264BF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496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E252E-A96F-F241-8405-A431AE29F6C4}" type="datetimeFigureOut">
              <a:rPr lang="it-IT" smtClean="0"/>
              <a:t>21/11/13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4B8E2-2215-6540-ACE2-65C73E264BF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8742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E252E-A96F-F241-8405-A431AE29F6C4}" type="datetimeFigureOut">
              <a:rPr lang="it-IT" smtClean="0"/>
              <a:t>21/11/13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4B8E2-2215-6540-ACE2-65C73E264BF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2679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E252E-A96F-F241-8405-A431AE29F6C4}" type="datetimeFigureOut">
              <a:rPr lang="it-IT" smtClean="0"/>
              <a:t>21/11/13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4B8E2-2215-6540-ACE2-65C73E264BF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9212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E252E-A96F-F241-8405-A431AE29F6C4}" type="datetimeFigureOut">
              <a:rPr lang="it-IT" smtClean="0"/>
              <a:t>21/11/13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4B8E2-2215-6540-ACE2-65C73E264BF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9288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E252E-A96F-F241-8405-A431AE29F6C4}" type="datetimeFigureOut">
              <a:rPr lang="it-IT" smtClean="0"/>
              <a:t>21/11/13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4B8E2-2215-6540-ACE2-65C73E264BF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5737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E252E-A96F-F241-8405-A431AE29F6C4}" type="datetimeFigureOut">
              <a:rPr lang="it-IT" smtClean="0"/>
              <a:t>21/11/13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4B8E2-2215-6540-ACE2-65C73E264BF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7883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E252E-A96F-F241-8405-A431AE29F6C4}" type="datetimeFigureOut">
              <a:rPr lang="it-IT" smtClean="0"/>
              <a:t>21/11/13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4B8E2-2215-6540-ACE2-65C73E264BF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8547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E252E-A96F-F241-8405-A431AE29F6C4}" type="datetimeFigureOut">
              <a:rPr lang="it-IT" smtClean="0"/>
              <a:t>21/11/13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4B8E2-2215-6540-ACE2-65C73E264BF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0432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E252E-A96F-F241-8405-A431AE29F6C4}" type="datetimeFigureOut">
              <a:rPr lang="it-IT" smtClean="0"/>
              <a:t>21/11/13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4B8E2-2215-6540-ACE2-65C73E264BFF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72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emf"/><Relationship Id="rId5" Type="http://schemas.openxmlformats.org/officeDocument/2006/relationships/image" Target="../media/image32.png"/><Relationship Id="rId6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microsoft.com/office/2007/relationships/hdphoto" Target="../media/hdphoto9.wdp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2.emf"/><Relationship Id="rId6" Type="http://schemas.openxmlformats.org/officeDocument/2006/relationships/image" Target="../media/image47.emf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png"/><Relationship Id="rId12" Type="http://schemas.openxmlformats.org/officeDocument/2006/relationships/image" Target="../media/image60.gif"/><Relationship Id="rId13" Type="http://schemas.openxmlformats.org/officeDocument/2006/relationships/image" Target="../media/image61.gif"/><Relationship Id="rId14" Type="http://schemas.openxmlformats.org/officeDocument/2006/relationships/image" Target="../media/image62.gif"/><Relationship Id="rId15" Type="http://schemas.openxmlformats.org/officeDocument/2006/relationships/image" Target="../media/image63.gif"/><Relationship Id="rId16" Type="http://schemas.openxmlformats.org/officeDocument/2006/relationships/image" Target="../media/image64.gif"/><Relationship Id="rId17" Type="http://schemas.openxmlformats.org/officeDocument/2006/relationships/image" Target="../media/image65.gif"/><Relationship Id="rId18" Type="http://schemas.openxmlformats.org/officeDocument/2006/relationships/image" Target="../media/image66.gif"/><Relationship Id="rId19" Type="http://schemas.openxmlformats.org/officeDocument/2006/relationships/image" Target="../media/image6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jp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png"/><Relationship Id="rId12" Type="http://schemas.openxmlformats.org/officeDocument/2006/relationships/image" Target="../media/image63.gif"/><Relationship Id="rId13" Type="http://schemas.openxmlformats.org/officeDocument/2006/relationships/image" Target="../media/image64.gif"/><Relationship Id="rId14" Type="http://schemas.openxmlformats.org/officeDocument/2006/relationships/image" Target="../media/image65.gif"/><Relationship Id="rId15" Type="http://schemas.openxmlformats.org/officeDocument/2006/relationships/image" Target="../media/image66.gif"/><Relationship Id="rId16" Type="http://schemas.openxmlformats.org/officeDocument/2006/relationships/image" Target="../media/image67.gif"/><Relationship Id="rId17" Type="http://schemas.openxmlformats.org/officeDocument/2006/relationships/image" Target="../media/image68.png"/><Relationship Id="rId18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microsoft.com/office/2007/relationships/hdphoto" Target="../media/hdphoto1.wdp"/><Relationship Id="rId6" Type="http://schemas.openxmlformats.org/officeDocument/2006/relationships/image" Target="../media/image10.emf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4" Type="http://schemas.openxmlformats.org/officeDocument/2006/relationships/image" Target="../media/image7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microsoft.com/office/2007/relationships/hdphoto" Target="../media/hdphoto11.wdp"/><Relationship Id="rId5" Type="http://schemas.openxmlformats.org/officeDocument/2006/relationships/image" Target="../media/image84.png"/><Relationship Id="rId6" Type="http://schemas.microsoft.com/office/2007/relationships/hdphoto" Target="../media/hdphoto12.wdp"/><Relationship Id="rId7" Type="http://schemas.openxmlformats.org/officeDocument/2006/relationships/image" Target="../media/image85.png"/><Relationship Id="rId8" Type="http://schemas.microsoft.com/office/2007/relationships/hdphoto" Target="../media/hdphoto13.wdp"/><Relationship Id="rId9" Type="http://schemas.openxmlformats.org/officeDocument/2006/relationships/image" Target="../media/image86.png"/><Relationship Id="rId10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microsoft.com/office/2007/relationships/hdphoto" Target="../media/hdphoto15.wdp"/><Relationship Id="rId6" Type="http://schemas.openxmlformats.org/officeDocument/2006/relationships/image" Target="../media/image89.emf"/><Relationship Id="rId7" Type="http://schemas.openxmlformats.org/officeDocument/2006/relationships/image" Target="../media/image90.png"/><Relationship Id="rId8" Type="http://schemas.microsoft.com/office/2007/relationships/hdphoto" Target="../media/hdphoto1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microsoft.com/office/2007/relationships/hdphoto" Target="../media/hdphoto17.wdp"/><Relationship Id="rId5" Type="http://schemas.openxmlformats.org/officeDocument/2006/relationships/image" Target="../media/image92.png"/><Relationship Id="rId6" Type="http://schemas.openxmlformats.org/officeDocument/2006/relationships/image" Target="../media/image93.emf"/><Relationship Id="rId7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1.wdp"/><Relationship Id="rId5" Type="http://schemas.openxmlformats.org/officeDocument/2006/relationships/image" Target="../media/image10.emf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3.emf"/><Relationship Id="rId12" Type="http://schemas.openxmlformats.org/officeDocument/2006/relationships/image" Target="../media/image104.png"/><Relationship Id="rId13" Type="http://schemas.openxmlformats.org/officeDocument/2006/relationships/image" Target="../media/image105.emf"/><Relationship Id="rId14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5.png"/><Relationship Id="rId4" Type="http://schemas.openxmlformats.org/officeDocument/2006/relationships/image" Target="../media/image96.emf"/><Relationship Id="rId5" Type="http://schemas.openxmlformats.org/officeDocument/2006/relationships/image" Target="../media/image97.emf"/><Relationship Id="rId6" Type="http://schemas.openxmlformats.org/officeDocument/2006/relationships/image" Target="../media/image98.png"/><Relationship Id="rId7" Type="http://schemas.openxmlformats.org/officeDocument/2006/relationships/image" Target="../media/image99.emf"/><Relationship Id="rId8" Type="http://schemas.openxmlformats.org/officeDocument/2006/relationships/image" Target="../media/image100.emf"/><Relationship Id="rId9" Type="http://schemas.openxmlformats.org/officeDocument/2006/relationships/image" Target="../media/image101.png"/><Relationship Id="rId10" Type="http://schemas.openxmlformats.org/officeDocument/2006/relationships/image" Target="../media/image102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4" Type="http://schemas.openxmlformats.org/officeDocument/2006/relationships/image" Target="../media/image108.emf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5.emf"/><Relationship Id="rId12" Type="http://schemas.openxmlformats.org/officeDocument/2006/relationships/image" Target="../media/image11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11.png"/><Relationship Id="rId4" Type="http://schemas.microsoft.com/office/2007/relationships/hdphoto" Target="../media/hdphoto18.wdp"/><Relationship Id="rId5" Type="http://schemas.openxmlformats.org/officeDocument/2006/relationships/image" Target="../media/image112.png"/><Relationship Id="rId6" Type="http://schemas.microsoft.com/office/2007/relationships/hdphoto" Target="../media/hdphoto19.wdp"/><Relationship Id="rId7" Type="http://schemas.openxmlformats.org/officeDocument/2006/relationships/image" Target="../media/image113.png"/><Relationship Id="rId8" Type="http://schemas.microsoft.com/office/2007/relationships/hdphoto" Target="../media/hdphoto20.wdp"/><Relationship Id="rId9" Type="http://schemas.openxmlformats.org/officeDocument/2006/relationships/image" Target="../media/image114.png"/><Relationship Id="rId10" Type="http://schemas.microsoft.com/office/2007/relationships/hdphoto" Target="../media/hdphoto21.wdp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2.png"/><Relationship Id="rId12" Type="http://schemas.microsoft.com/office/2007/relationships/hdphoto" Target="../media/hdphoto2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17.emf"/><Relationship Id="rId4" Type="http://schemas.openxmlformats.org/officeDocument/2006/relationships/image" Target="../media/image118.emf"/><Relationship Id="rId5" Type="http://schemas.openxmlformats.org/officeDocument/2006/relationships/image" Target="../media/image119.png"/><Relationship Id="rId6" Type="http://schemas.microsoft.com/office/2007/relationships/hdphoto" Target="../media/hdphoto22.wdp"/><Relationship Id="rId7" Type="http://schemas.openxmlformats.org/officeDocument/2006/relationships/image" Target="../media/image120.png"/><Relationship Id="rId8" Type="http://schemas.microsoft.com/office/2007/relationships/hdphoto" Target="../media/hdphoto23.wdp"/><Relationship Id="rId9" Type="http://schemas.openxmlformats.org/officeDocument/2006/relationships/image" Target="../media/image121.png"/><Relationship Id="rId10" Type="http://schemas.microsoft.com/office/2007/relationships/hdphoto" Target="../media/hdphoto24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4" Type="http://schemas.openxmlformats.org/officeDocument/2006/relationships/image" Target="../media/image124.emf"/><Relationship Id="rId5" Type="http://schemas.openxmlformats.org/officeDocument/2006/relationships/image" Target="../media/image125.emf"/><Relationship Id="rId6" Type="http://schemas.openxmlformats.org/officeDocument/2006/relationships/image" Target="../media/image126.emf"/><Relationship Id="rId7" Type="http://schemas.openxmlformats.org/officeDocument/2006/relationships/image" Target="../media/image127.png"/><Relationship Id="rId8" Type="http://schemas.openxmlformats.org/officeDocument/2006/relationships/image" Target="../media/image128.png"/><Relationship Id="rId9" Type="http://schemas.openxmlformats.org/officeDocument/2006/relationships/image" Target="../media/image129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microsoft.com/office/2007/relationships/hdphoto" Target="../media/hdphoto26.wdp"/><Relationship Id="rId5" Type="http://schemas.openxmlformats.org/officeDocument/2006/relationships/image" Target="../media/image131.png"/><Relationship Id="rId6" Type="http://schemas.microsoft.com/office/2007/relationships/hdphoto" Target="../media/hdphoto27.wdp"/><Relationship Id="rId7" Type="http://schemas.openxmlformats.org/officeDocument/2006/relationships/image" Target="../media/image132.png"/><Relationship Id="rId8" Type="http://schemas.microsoft.com/office/2007/relationships/hdphoto" Target="../media/hdphoto28.wdp"/><Relationship Id="rId9" Type="http://schemas.openxmlformats.org/officeDocument/2006/relationships/image" Target="../media/image133.png"/><Relationship Id="rId10" Type="http://schemas.microsoft.com/office/2007/relationships/hdphoto" Target="../media/hdphoto29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4" Type="http://schemas.openxmlformats.org/officeDocument/2006/relationships/image" Target="../media/image135.png"/><Relationship Id="rId5" Type="http://schemas.microsoft.com/office/2007/relationships/hdphoto" Target="../media/hdphoto3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2.wdp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microsoft.com/office/2007/relationships/hdphoto" Target="../media/hdphoto4.wdp"/><Relationship Id="rId7" Type="http://schemas.openxmlformats.org/officeDocument/2006/relationships/image" Target="../media/image23.png"/><Relationship Id="rId8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5" Type="http://schemas.openxmlformats.org/officeDocument/2006/relationships/image" Target="../media/image24.png"/><Relationship Id="rId6" Type="http://schemas.openxmlformats.org/officeDocument/2006/relationships/image" Target="../media/image27.png"/><Relationship Id="rId7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microsoft.com/office/2007/relationships/hdphoto" Target="../media/hdphoto7.wdp"/><Relationship Id="rId5" Type="http://schemas.openxmlformats.org/officeDocument/2006/relationships/image" Target="../media/image29.jpeg"/><Relationship Id="rId6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-14611" y="144818"/>
            <a:ext cx="9173223" cy="6262359"/>
            <a:chOff x="-14611" y="144818"/>
            <a:chExt cx="9173223" cy="6262359"/>
          </a:xfrm>
        </p:grpSpPr>
        <p:grpSp>
          <p:nvGrpSpPr>
            <p:cNvPr id="2" name="Gruppo 1"/>
            <p:cNvGrpSpPr/>
            <p:nvPr/>
          </p:nvGrpSpPr>
          <p:grpSpPr>
            <a:xfrm>
              <a:off x="3900628" y="5651178"/>
              <a:ext cx="1342745" cy="755999"/>
              <a:chOff x="3142456" y="5651178"/>
              <a:chExt cx="1342745" cy="755999"/>
            </a:xfrm>
          </p:grpSpPr>
          <p:pic>
            <p:nvPicPr>
              <p:cNvPr id="6" name="Immagine 5" descr="UBClogo1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69220" y="5682929"/>
                <a:ext cx="515981" cy="702124"/>
              </a:xfrm>
              <a:prstGeom prst="rect">
                <a:avLst/>
              </a:prstGeom>
            </p:spPr>
          </p:pic>
          <p:pic>
            <p:nvPicPr>
              <p:cNvPr id="7" name="Immagine 6" descr="Logo_Università_di_Cagliari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2456" y="5651178"/>
                <a:ext cx="753460" cy="755999"/>
              </a:xfrm>
              <a:prstGeom prst="rect">
                <a:avLst/>
              </a:prstGeom>
            </p:spPr>
          </p:pic>
        </p:grpSp>
        <p:sp>
          <p:nvSpPr>
            <p:cNvPr id="9" name="CasellaDiTesto 8"/>
            <p:cNvSpPr txBox="1"/>
            <p:nvPr/>
          </p:nvSpPr>
          <p:spPr>
            <a:xfrm>
              <a:off x="14612" y="691097"/>
              <a:ext cx="91440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PolyCut</a:t>
              </a:r>
              <a:endParaRPr lang="it-IT" sz="36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it-IT" sz="24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Monotone </a:t>
              </a:r>
              <a:r>
                <a:rPr lang="it-IT" sz="24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Graph-Cuts</a:t>
              </a:r>
              <a:r>
                <a:rPr lang="it-IT" sz="24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for </a:t>
              </a:r>
            </a:p>
            <a:p>
              <a:pPr algn="ctr"/>
              <a:r>
                <a:rPr lang="it-IT" sz="24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Polycube Base-</a:t>
              </a:r>
              <a:r>
                <a:rPr lang="it-IT" sz="2400" i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Complex</a:t>
              </a:r>
              <a:r>
                <a:rPr lang="it-IT" sz="24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Construction</a:t>
              </a:r>
              <a:endParaRPr lang="it-IT" sz="24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-14611" y="5096335"/>
              <a:ext cx="91357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M. Livesu</a:t>
              </a:r>
              <a:r>
                <a:rPr lang="it-IT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N. </a:t>
              </a:r>
              <a:r>
                <a:rPr lang="it-IT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Vining</a:t>
              </a:r>
              <a:r>
                <a:rPr lang="it-IT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A. </a:t>
              </a:r>
              <a:r>
                <a:rPr lang="it-IT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Sheffer</a:t>
              </a:r>
              <a:r>
                <a:rPr lang="it-IT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it-IT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</a:t>
              </a:r>
              <a:r>
                <a:rPr lang="it-IT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 Gregson, </a:t>
              </a:r>
              <a:r>
                <a:rPr lang="it-IT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</a:t>
              </a:r>
              <a:r>
                <a:rPr lang="it-IT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 Scateni</a:t>
              </a:r>
              <a:endPara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11" name="Immagine 10" descr="bimba_teaser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3336" y="2223875"/>
              <a:ext cx="4419821" cy="2776765"/>
            </a:xfrm>
            <a:prstGeom prst="rect">
              <a:avLst/>
            </a:prstGeom>
          </p:spPr>
        </p:pic>
        <p:pic>
          <p:nvPicPr>
            <p:cNvPr id="12" name="Immagine 11" descr="Logos Variation-01wh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6" t="31724" r="6122" b="21374"/>
            <a:stretch/>
          </p:blipFill>
          <p:spPr>
            <a:xfrm>
              <a:off x="5952434" y="144818"/>
              <a:ext cx="3060659" cy="749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2190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Distortion</a:t>
            </a:r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Prediction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5922752" y="2627591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262626"/>
                </a:solidFill>
              </a:rPr>
              <a:t>FIDELITY</a:t>
            </a:r>
            <a:endParaRPr lang="it-IT" sz="3600" b="1" dirty="0">
              <a:solidFill>
                <a:srgbClr val="262626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830917" y="61065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3" name="Rettangolo 42"/>
          <p:cNvSpPr/>
          <p:nvPr/>
        </p:nvSpPr>
        <p:spPr>
          <a:xfrm>
            <a:off x="0" y="557766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lower the angular distance, the lower the distortion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241162" y="1377376"/>
            <a:ext cx="2382760" cy="3702326"/>
            <a:chOff x="241162" y="1377376"/>
            <a:chExt cx="2382760" cy="3702326"/>
          </a:xfrm>
        </p:grpSpPr>
        <p:grpSp>
          <p:nvGrpSpPr>
            <p:cNvPr id="8" name="Gruppo 7"/>
            <p:cNvGrpSpPr/>
            <p:nvPr/>
          </p:nvGrpSpPr>
          <p:grpSpPr>
            <a:xfrm>
              <a:off x="241162" y="1377376"/>
              <a:ext cx="2382760" cy="3702326"/>
              <a:chOff x="241162" y="1377376"/>
              <a:chExt cx="2382760" cy="3702326"/>
            </a:xfrm>
          </p:grpSpPr>
          <p:pic>
            <p:nvPicPr>
              <p:cNvPr id="2" name="Immagine 1" descr="kitten_KO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162" y="1377376"/>
                <a:ext cx="2382760" cy="3702326"/>
              </a:xfrm>
              <a:prstGeom prst="rect">
                <a:avLst/>
              </a:prstGeom>
            </p:spPr>
          </p:pic>
          <p:grpSp>
            <p:nvGrpSpPr>
              <p:cNvPr id="6" name="Gruppo 5"/>
              <p:cNvGrpSpPr/>
              <p:nvPr/>
            </p:nvGrpSpPr>
            <p:grpSpPr>
              <a:xfrm>
                <a:off x="1051009" y="2351650"/>
                <a:ext cx="338334" cy="318659"/>
                <a:chOff x="1051009" y="2351650"/>
                <a:chExt cx="338334" cy="318659"/>
              </a:xfrm>
            </p:grpSpPr>
            <p:sp>
              <p:nvSpPr>
                <p:cNvPr id="9" name="Figura a mano libera 8"/>
                <p:cNvSpPr/>
                <p:nvPr/>
              </p:nvSpPr>
              <p:spPr>
                <a:xfrm rot="17756947">
                  <a:off x="1067847" y="2348814"/>
                  <a:ext cx="318659" cy="324332"/>
                </a:xfrm>
                <a:custGeom>
                  <a:avLst/>
                  <a:gdLst>
                    <a:gd name="connsiteX0" fmla="*/ 572558 w 1759313"/>
                    <a:gd name="connsiteY0" fmla="*/ 1790628 h 1790628"/>
                    <a:gd name="connsiteX1" fmla="*/ 1759313 w 1759313"/>
                    <a:gd name="connsiteY1" fmla="*/ 697512 h 1790628"/>
                    <a:gd name="connsiteX2" fmla="*/ 0 w 1759313"/>
                    <a:gd name="connsiteY2" fmla="*/ 0 h 1790628"/>
                    <a:gd name="connsiteX3" fmla="*/ 572558 w 1759313"/>
                    <a:gd name="connsiteY3" fmla="*/ 1790628 h 1790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59313" h="1790628">
                      <a:moveTo>
                        <a:pt x="572558" y="1790628"/>
                      </a:moveTo>
                      <a:lnTo>
                        <a:pt x="1759313" y="697512"/>
                      </a:lnTo>
                      <a:lnTo>
                        <a:pt x="0" y="0"/>
                      </a:lnTo>
                      <a:lnTo>
                        <a:pt x="572558" y="1790628"/>
                      </a:lnTo>
                      <a:close/>
                    </a:path>
                  </a:pathLst>
                </a:custGeom>
                <a:effec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10" name="Connettore 2 9"/>
                <p:cNvCxnSpPr/>
                <p:nvPr/>
              </p:nvCxnSpPr>
              <p:spPr>
                <a:xfrm rot="17756947" flipV="1">
                  <a:off x="1084011" y="2323052"/>
                  <a:ext cx="124447" cy="190451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85000"/>
                      <a:lumOff val="15000"/>
                    </a:schemeClr>
                  </a:solidFill>
                  <a:headEnd type="none"/>
                  <a:tailEnd type="triangle" w="med" len="med"/>
                </a:ln>
                <a:effectLst>
                  <a:reflection blurRad="6350" stA="50000" endA="300" endPos="55000" dir="5400000" sy="-100000" algn="bl" rotWithShape="0"/>
                </a:effectLst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1" name="Ovale 10"/>
                <p:cNvSpPr/>
                <p:nvPr/>
              </p:nvSpPr>
              <p:spPr>
                <a:xfrm rot="17756947">
                  <a:off x="1197205" y="2508536"/>
                  <a:ext cx="14928" cy="14928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  <p:pic>
          <p:nvPicPr>
            <p:cNvPr id="5" name="Immagine 4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822" y="2304922"/>
              <a:ext cx="149287" cy="144763"/>
            </a:xfrm>
            <a:prstGeom prst="rect">
              <a:avLst/>
            </a:prstGeom>
          </p:spPr>
        </p:pic>
      </p:grpSp>
      <p:grpSp>
        <p:nvGrpSpPr>
          <p:cNvPr id="16" name="Gruppo 15"/>
          <p:cNvGrpSpPr/>
          <p:nvPr/>
        </p:nvGrpSpPr>
        <p:grpSpPr>
          <a:xfrm>
            <a:off x="2649045" y="1414600"/>
            <a:ext cx="2040652" cy="3681177"/>
            <a:chOff x="2649045" y="1414600"/>
            <a:chExt cx="2040652" cy="3681177"/>
          </a:xfrm>
        </p:grpSpPr>
        <p:grpSp>
          <p:nvGrpSpPr>
            <p:cNvPr id="12" name="Gruppo 11"/>
            <p:cNvGrpSpPr/>
            <p:nvPr/>
          </p:nvGrpSpPr>
          <p:grpSpPr>
            <a:xfrm>
              <a:off x="2649045" y="1414600"/>
              <a:ext cx="2040652" cy="3681177"/>
              <a:chOff x="2649045" y="1414600"/>
              <a:chExt cx="2040652" cy="3681177"/>
            </a:xfrm>
          </p:grpSpPr>
          <p:pic>
            <p:nvPicPr>
              <p:cNvPr id="18" name="Immagine 17" descr="kit__PC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045" y="1414600"/>
                <a:ext cx="2040652" cy="3681177"/>
              </a:xfrm>
              <a:prstGeom prst="rect">
                <a:avLst/>
              </a:prstGeom>
            </p:spPr>
          </p:pic>
          <p:grpSp>
            <p:nvGrpSpPr>
              <p:cNvPr id="7" name="Gruppo 6"/>
              <p:cNvGrpSpPr/>
              <p:nvPr/>
            </p:nvGrpSpPr>
            <p:grpSpPr>
              <a:xfrm>
                <a:off x="3123703" y="2238588"/>
                <a:ext cx="353700" cy="389594"/>
                <a:chOff x="3123703" y="2238588"/>
                <a:chExt cx="353700" cy="389594"/>
              </a:xfrm>
            </p:grpSpPr>
            <p:sp>
              <p:nvSpPr>
                <p:cNvPr id="19" name="Figura a mano libera 18"/>
                <p:cNvSpPr/>
                <p:nvPr/>
              </p:nvSpPr>
              <p:spPr>
                <a:xfrm rot="2456947">
                  <a:off x="3123703" y="2251095"/>
                  <a:ext cx="353700" cy="377087"/>
                </a:xfrm>
                <a:custGeom>
                  <a:avLst/>
                  <a:gdLst>
                    <a:gd name="connsiteX0" fmla="*/ 572558 w 1759313"/>
                    <a:gd name="connsiteY0" fmla="*/ 1790628 h 1790628"/>
                    <a:gd name="connsiteX1" fmla="*/ 1759313 w 1759313"/>
                    <a:gd name="connsiteY1" fmla="*/ 697512 h 1790628"/>
                    <a:gd name="connsiteX2" fmla="*/ 0 w 1759313"/>
                    <a:gd name="connsiteY2" fmla="*/ 0 h 1790628"/>
                    <a:gd name="connsiteX3" fmla="*/ 572558 w 1759313"/>
                    <a:gd name="connsiteY3" fmla="*/ 1790628 h 1790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59313" h="1790628">
                      <a:moveTo>
                        <a:pt x="572558" y="1790628"/>
                      </a:moveTo>
                      <a:lnTo>
                        <a:pt x="1759313" y="697512"/>
                      </a:lnTo>
                      <a:lnTo>
                        <a:pt x="0" y="0"/>
                      </a:lnTo>
                      <a:lnTo>
                        <a:pt x="572558" y="1790628"/>
                      </a:lnTo>
                      <a:close/>
                    </a:path>
                  </a:pathLst>
                </a:custGeom>
                <a:effec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3" name="Gruppo 2"/>
                <p:cNvGrpSpPr/>
                <p:nvPr/>
              </p:nvGrpSpPr>
              <p:grpSpPr>
                <a:xfrm rot="18900000">
                  <a:off x="3160661" y="2238588"/>
                  <a:ext cx="124447" cy="216537"/>
                  <a:chOff x="3149373" y="2114420"/>
                  <a:chExt cx="124447" cy="216537"/>
                </a:xfrm>
              </p:grpSpPr>
              <p:cxnSp>
                <p:nvCxnSpPr>
                  <p:cNvPr id="20" name="Connettore 2 19"/>
                  <p:cNvCxnSpPr/>
                  <p:nvPr/>
                </p:nvCxnSpPr>
                <p:spPr>
                  <a:xfrm rot="19556947" flipV="1">
                    <a:off x="3149373" y="2114420"/>
                    <a:ext cx="124447" cy="190451"/>
                  </a:xfrm>
                  <a:prstGeom prst="straightConnector1">
                    <a:avLst/>
                  </a:prstGeom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  <a:headEnd type="none"/>
                    <a:tailEnd type="triangle" w="med" len="med"/>
                  </a:ln>
                  <a:effectLst>
                    <a:reflection blurRad="6350" stA="50000" endA="300" endPos="55000" dir="5400000" sy="-100000" algn="bl" rotWithShape="0"/>
                  </a:effectLst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" name="Ovale 20"/>
                  <p:cNvSpPr/>
                  <p:nvPr/>
                </p:nvSpPr>
                <p:spPr>
                  <a:xfrm rot="19556947">
                    <a:off x="3205877" y="2316029"/>
                    <a:ext cx="14928" cy="14928"/>
                  </a:xfrm>
                  <a:prstGeom prst="ellips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</p:grpSp>
        </p:grpSp>
        <p:pic>
          <p:nvPicPr>
            <p:cNvPr id="13" name="Immagine 12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7571" y="2304908"/>
              <a:ext cx="153811" cy="144763"/>
            </a:xfrm>
            <a:prstGeom prst="rect">
              <a:avLst/>
            </a:prstGeom>
          </p:spPr>
        </p:pic>
      </p:grpSp>
      <p:grpSp>
        <p:nvGrpSpPr>
          <p:cNvPr id="17" name="Gruppo 16"/>
          <p:cNvGrpSpPr/>
          <p:nvPr/>
        </p:nvGrpSpPr>
        <p:grpSpPr>
          <a:xfrm>
            <a:off x="5907794" y="3439493"/>
            <a:ext cx="1734952" cy="1746626"/>
            <a:chOff x="5907794" y="3439493"/>
            <a:chExt cx="1734952" cy="1746626"/>
          </a:xfrm>
        </p:grpSpPr>
        <p:grpSp>
          <p:nvGrpSpPr>
            <p:cNvPr id="28" name="Gruppo 27"/>
            <p:cNvGrpSpPr/>
            <p:nvPr/>
          </p:nvGrpSpPr>
          <p:grpSpPr>
            <a:xfrm rot="17647442">
              <a:off x="5799203" y="3548084"/>
              <a:ext cx="1746626" cy="1529444"/>
              <a:chOff x="3030360" y="4494042"/>
              <a:chExt cx="1746626" cy="1529444"/>
            </a:xfrm>
          </p:grpSpPr>
          <p:sp>
            <p:nvSpPr>
              <p:cNvPr id="34" name="Arco a tutto sesto 33"/>
              <p:cNvSpPr/>
              <p:nvPr/>
            </p:nvSpPr>
            <p:spPr>
              <a:xfrm>
                <a:off x="3030360" y="5109086"/>
                <a:ext cx="914400" cy="914400"/>
              </a:xfrm>
              <a:prstGeom prst="blockArc">
                <a:avLst>
                  <a:gd name="adj1" fmla="val 18984550"/>
                  <a:gd name="adj2" fmla="val 0"/>
                  <a:gd name="adj3" fmla="val 1092"/>
                </a:avLst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0" name="Connettore 2 29"/>
              <p:cNvCxnSpPr/>
              <p:nvPr/>
            </p:nvCxnSpPr>
            <p:spPr>
              <a:xfrm rot="3480000" flipV="1">
                <a:off x="3907714" y="5054420"/>
                <a:ext cx="687069" cy="1051474"/>
              </a:xfrm>
              <a:prstGeom prst="straightConnector1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31" name="Gruppo 30"/>
              <p:cNvGrpSpPr/>
              <p:nvPr/>
            </p:nvGrpSpPr>
            <p:grpSpPr>
              <a:xfrm>
                <a:off x="3570810" y="4494042"/>
                <a:ext cx="739149" cy="1110175"/>
                <a:chOff x="3317056" y="1673884"/>
                <a:chExt cx="739149" cy="1110175"/>
              </a:xfrm>
            </p:grpSpPr>
            <p:cxnSp>
              <p:nvCxnSpPr>
                <p:cNvPr id="32" name="Connettore 2 31"/>
                <p:cNvCxnSpPr/>
                <p:nvPr/>
              </p:nvCxnSpPr>
              <p:spPr>
                <a:xfrm flipV="1">
                  <a:off x="3369136" y="1673884"/>
                  <a:ext cx="687069" cy="1051474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85000"/>
                      <a:lumOff val="15000"/>
                    </a:schemeClr>
                  </a:solidFill>
                  <a:headEnd type="none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Ovale 32"/>
                <p:cNvSpPr/>
                <p:nvPr/>
              </p:nvSpPr>
              <p:spPr>
                <a:xfrm>
                  <a:off x="3317056" y="2701641"/>
                  <a:ext cx="82418" cy="82418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solidFill>
                    <a:srgbClr val="26262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</p:grpSp>
        </p:grpSp>
        <p:pic>
          <p:nvPicPr>
            <p:cNvPr id="27" name="Immagine 26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6275" y="4030083"/>
              <a:ext cx="388811" cy="377028"/>
            </a:xfrm>
            <a:prstGeom prst="rect">
              <a:avLst/>
            </a:prstGeom>
          </p:spPr>
        </p:pic>
        <p:pic>
          <p:nvPicPr>
            <p:cNvPr id="29" name="Immagine 28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2152" y="4030067"/>
              <a:ext cx="400594" cy="3770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9444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Distortion</a:t>
            </a:r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Prediction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Immagine 1" descr="kitten_K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2" y="1377376"/>
            <a:ext cx="2382760" cy="3702326"/>
          </a:xfrm>
          <a:prstGeom prst="rect">
            <a:avLst/>
          </a:prstGeom>
        </p:spPr>
      </p:pic>
      <p:pic>
        <p:nvPicPr>
          <p:cNvPr id="18" name="Immagine 17" descr="kit__P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045" y="1414600"/>
            <a:ext cx="2040652" cy="3681177"/>
          </a:xfrm>
          <a:prstGeom prst="rect">
            <a:avLst/>
          </a:prstGeom>
        </p:spPr>
      </p:pic>
      <p:cxnSp>
        <p:nvCxnSpPr>
          <p:cNvPr id="35" name="Connettore 7 34"/>
          <p:cNvCxnSpPr/>
          <p:nvPr/>
        </p:nvCxnSpPr>
        <p:spPr>
          <a:xfrm flipV="1">
            <a:off x="1828800" y="2683943"/>
            <a:ext cx="2091267" cy="253990"/>
          </a:xfrm>
          <a:prstGeom prst="curvedConnector3">
            <a:avLst/>
          </a:prstGeom>
          <a:ln>
            <a:solidFill>
              <a:srgbClr val="00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7 36"/>
          <p:cNvCxnSpPr/>
          <p:nvPr/>
        </p:nvCxnSpPr>
        <p:spPr>
          <a:xfrm flipV="1">
            <a:off x="1207624" y="2167466"/>
            <a:ext cx="2043577" cy="237067"/>
          </a:xfrm>
          <a:prstGeom prst="curvedConnector3">
            <a:avLst/>
          </a:prstGeom>
          <a:ln>
            <a:solidFill>
              <a:srgbClr val="E6E80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/>
          <p:cNvSpPr txBox="1"/>
          <p:nvPr/>
        </p:nvSpPr>
        <p:spPr>
          <a:xfrm>
            <a:off x="5809264" y="3183217"/>
            <a:ext cx="20633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NOT </a:t>
            </a:r>
          </a:p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ENOUGH!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5922752" y="2627591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262626"/>
                </a:solidFill>
              </a:rPr>
              <a:t>FIDELITY</a:t>
            </a:r>
            <a:endParaRPr lang="it-IT" sz="3600" b="1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868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Distortion</a:t>
            </a:r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Prediction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Immagine 1" descr="kitten_K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2" y="1377376"/>
            <a:ext cx="2382760" cy="3702326"/>
          </a:xfrm>
          <a:prstGeom prst="rect">
            <a:avLst/>
          </a:prstGeom>
        </p:spPr>
      </p:pic>
      <p:pic>
        <p:nvPicPr>
          <p:cNvPr id="18" name="Immagine 17" descr="kit__P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045" y="1414600"/>
            <a:ext cx="2040652" cy="3681177"/>
          </a:xfrm>
          <a:prstGeom prst="rect">
            <a:avLst/>
          </a:prstGeom>
        </p:spPr>
      </p:pic>
      <p:grpSp>
        <p:nvGrpSpPr>
          <p:cNvPr id="5" name="Gruppo 4"/>
          <p:cNvGrpSpPr/>
          <p:nvPr/>
        </p:nvGrpSpPr>
        <p:grpSpPr>
          <a:xfrm>
            <a:off x="1370233" y="2099733"/>
            <a:ext cx="529273" cy="1278468"/>
            <a:chOff x="1370233" y="2099733"/>
            <a:chExt cx="529273" cy="1278468"/>
          </a:xfrm>
        </p:grpSpPr>
        <p:sp>
          <p:nvSpPr>
            <p:cNvPr id="3" name="Figura a mano libera 2"/>
            <p:cNvSpPr/>
            <p:nvPr/>
          </p:nvSpPr>
          <p:spPr>
            <a:xfrm>
              <a:off x="1370233" y="2159000"/>
              <a:ext cx="529273" cy="1159933"/>
            </a:xfrm>
            <a:custGeom>
              <a:avLst/>
              <a:gdLst>
                <a:gd name="connsiteX0" fmla="*/ 314634 w 529273"/>
                <a:gd name="connsiteY0" fmla="*/ 0 h 1159933"/>
                <a:gd name="connsiteX1" fmla="*/ 526300 w 529273"/>
                <a:gd name="connsiteY1" fmla="*/ 524933 h 1159933"/>
                <a:gd name="connsiteX2" fmla="*/ 424700 w 529273"/>
                <a:gd name="connsiteY2" fmla="*/ 897467 h 1159933"/>
                <a:gd name="connsiteX3" fmla="*/ 229967 w 529273"/>
                <a:gd name="connsiteY3" fmla="*/ 939800 h 1159933"/>
                <a:gd name="connsiteX4" fmla="*/ 170700 w 529273"/>
                <a:gd name="connsiteY4" fmla="*/ 762000 h 1159933"/>
                <a:gd name="connsiteX5" fmla="*/ 43700 w 529273"/>
                <a:gd name="connsiteY5" fmla="*/ 702733 h 1159933"/>
                <a:gd name="connsiteX6" fmla="*/ 1367 w 529273"/>
                <a:gd name="connsiteY6" fmla="*/ 787400 h 1159933"/>
                <a:gd name="connsiteX7" fmla="*/ 86034 w 529273"/>
                <a:gd name="connsiteY7" fmla="*/ 956733 h 1159933"/>
                <a:gd name="connsiteX8" fmla="*/ 60634 w 529273"/>
                <a:gd name="connsiteY8" fmla="*/ 1159933 h 115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9273" h="1159933">
                  <a:moveTo>
                    <a:pt x="314634" y="0"/>
                  </a:moveTo>
                  <a:cubicBezTo>
                    <a:pt x="411295" y="187677"/>
                    <a:pt x="507956" y="375355"/>
                    <a:pt x="526300" y="524933"/>
                  </a:cubicBezTo>
                  <a:cubicBezTo>
                    <a:pt x="544644" y="674511"/>
                    <a:pt x="474089" y="828323"/>
                    <a:pt x="424700" y="897467"/>
                  </a:cubicBezTo>
                  <a:cubicBezTo>
                    <a:pt x="375311" y="966611"/>
                    <a:pt x="272300" y="962378"/>
                    <a:pt x="229967" y="939800"/>
                  </a:cubicBezTo>
                  <a:cubicBezTo>
                    <a:pt x="187634" y="917222"/>
                    <a:pt x="201744" y="801511"/>
                    <a:pt x="170700" y="762000"/>
                  </a:cubicBezTo>
                  <a:cubicBezTo>
                    <a:pt x="139656" y="722489"/>
                    <a:pt x="71922" y="698500"/>
                    <a:pt x="43700" y="702733"/>
                  </a:cubicBezTo>
                  <a:cubicBezTo>
                    <a:pt x="15478" y="706966"/>
                    <a:pt x="-5689" y="745067"/>
                    <a:pt x="1367" y="787400"/>
                  </a:cubicBezTo>
                  <a:cubicBezTo>
                    <a:pt x="8423" y="829733"/>
                    <a:pt x="76156" y="894644"/>
                    <a:pt x="86034" y="956733"/>
                  </a:cubicBezTo>
                  <a:cubicBezTo>
                    <a:pt x="95912" y="1018822"/>
                    <a:pt x="78273" y="1089377"/>
                    <a:pt x="60634" y="1159933"/>
                  </a:cubicBezTo>
                </a:path>
              </a:pathLst>
            </a:custGeom>
            <a:ln w="38100" cmpd="sng">
              <a:solidFill>
                <a:srgbClr val="E6E80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e 6"/>
            <p:cNvSpPr/>
            <p:nvPr/>
          </p:nvSpPr>
          <p:spPr>
            <a:xfrm flipH="1">
              <a:off x="1600201" y="2099733"/>
              <a:ext cx="160867" cy="160867"/>
            </a:xfrm>
            <a:prstGeom prst="ellipse">
              <a:avLst/>
            </a:prstGeom>
            <a:solidFill>
              <a:srgbClr val="FF0000"/>
            </a:solidFill>
            <a:ln w="38100" cmpd="sng">
              <a:solidFill>
                <a:srgbClr val="E6E8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e 12"/>
            <p:cNvSpPr/>
            <p:nvPr/>
          </p:nvSpPr>
          <p:spPr>
            <a:xfrm flipH="1">
              <a:off x="1371601" y="3217334"/>
              <a:ext cx="160867" cy="160867"/>
            </a:xfrm>
            <a:prstGeom prst="ellipse">
              <a:avLst/>
            </a:prstGeom>
            <a:solidFill>
              <a:srgbClr val="0000FF"/>
            </a:solidFill>
            <a:ln w="38100" cmpd="sng">
              <a:solidFill>
                <a:srgbClr val="E6E8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3843867" y="1820333"/>
            <a:ext cx="160868" cy="1659467"/>
            <a:chOff x="3843867" y="1820333"/>
            <a:chExt cx="160868" cy="1659467"/>
          </a:xfrm>
        </p:grpSpPr>
        <p:cxnSp>
          <p:nvCxnSpPr>
            <p:cNvPr id="6" name="Connettore 1 5"/>
            <p:cNvCxnSpPr/>
            <p:nvPr/>
          </p:nvCxnSpPr>
          <p:spPr>
            <a:xfrm>
              <a:off x="3928533" y="1905000"/>
              <a:ext cx="0" cy="1481667"/>
            </a:xfrm>
            <a:prstGeom prst="line">
              <a:avLst/>
            </a:prstGeom>
            <a:ln w="38100" cmpd="sng">
              <a:solidFill>
                <a:srgbClr val="E6E80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e 13"/>
            <p:cNvSpPr/>
            <p:nvPr/>
          </p:nvSpPr>
          <p:spPr>
            <a:xfrm flipH="1">
              <a:off x="3843868" y="1820333"/>
              <a:ext cx="160867" cy="160867"/>
            </a:xfrm>
            <a:prstGeom prst="ellipse">
              <a:avLst/>
            </a:prstGeom>
            <a:solidFill>
              <a:srgbClr val="FF0000"/>
            </a:solidFill>
            <a:ln w="38100" cmpd="sng">
              <a:solidFill>
                <a:srgbClr val="E6E8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 flipH="1">
              <a:off x="3843867" y="3318933"/>
              <a:ext cx="160867" cy="160867"/>
            </a:xfrm>
            <a:prstGeom prst="ellipse">
              <a:avLst/>
            </a:prstGeom>
            <a:solidFill>
              <a:srgbClr val="0000FF"/>
            </a:solidFill>
            <a:ln w="38100" cmpd="sng">
              <a:solidFill>
                <a:srgbClr val="E6E8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9" name="CasellaDiTesto 18"/>
          <p:cNvSpPr txBox="1"/>
          <p:nvPr/>
        </p:nvSpPr>
        <p:spPr>
          <a:xfrm>
            <a:off x="5809264" y="3183217"/>
            <a:ext cx="20633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NOT </a:t>
            </a:r>
          </a:p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ENOUGH!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922752" y="2627591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262626"/>
                </a:solidFill>
              </a:rPr>
              <a:t>FIDELITY</a:t>
            </a:r>
            <a:endParaRPr lang="it-IT" sz="3600" b="1" dirty="0">
              <a:solidFill>
                <a:srgbClr val="262626"/>
              </a:solidFill>
            </a:endParaRPr>
          </a:p>
        </p:txBody>
      </p:sp>
      <p:grpSp>
        <p:nvGrpSpPr>
          <p:cNvPr id="38" name="Gruppo 37"/>
          <p:cNvGrpSpPr/>
          <p:nvPr/>
        </p:nvGrpSpPr>
        <p:grpSpPr>
          <a:xfrm>
            <a:off x="1298514" y="5480527"/>
            <a:ext cx="442049" cy="1067776"/>
            <a:chOff x="1485279" y="5418267"/>
            <a:chExt cx="442049" cy="1067776"/>
          </a:xfrm>
        </p:grpSpPr>
        <p:sp>
          <p:nvSpPr>
            <p:cNvPr id="21" name="Figura a mano libera 20"/>
            <p:cNvSpPr/>
            <p:nvPr/>
          </p:nvSpPr>
          <p:spPr>
            <a:xfrm>
              <a:off x="1485279" y="5467767"/>
              <a:ext cx="442049" cy="968776"/>
            </a:xfrm>
            <a:custGeom>
              <a:avLst/>
              <a:gdLst>
                <a:gd name="connsiteX0" fmla="*/ 314634 w 529273"/>
                <a:gd name="connsiteY0" fmla="*/ 0 h 1159933"/>
                <a:gd name="connsiteX1" fmla="*/ 526300 w 529273"/>
                <a:gd name="connsiteY1" fmla="*/ 524933 h 1159933"/>
                <a:gd name="connsiteX2" fmla="*/ 424700 w 529273"/>
                <a:gd name="connsiteY2" fmla="*/ 897467 h 1159933"/>
                <a:gd name="connsiteX3" fmla="*/ 229967 w 529273"/>
                <a:gd name="connsiteY3" fmla="*/ 939800 h 1159933"/>
                <a:gd name="connsiteX4" fmla="*/ 170700 w 529273"/>
                <a:gd name="connsiteY4" fmla="*/ 762000 h 1159933"/>
                <a:gd name="connsiteX5" fmla="*/ 43700 w 529273"/>
                <a:gd name="connsiteY5" fmla="*/ 702733 h 1159933"/>
                <a:gd name="connsiteX6" fmla="*/ 1367 w 529273"/>
                <a:gd name="connsiteY6" fmla="*/ 787400 h 1159933"/>
                <a:gd name="connsiteX7" fmla="*/ 86034 w 529273"/>
                <a:gd name="connsiteY7" fmla="*/ 956733 h 1159933"/>
                <a:gd name="connsiteX8" fmla="*/ 60634 w 529273"/>
                <a:gd name="connsiteY8" fmla="*/ 1159933 h 115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9273" h="1159933">
                  <a:moveTo>
                    <a:pt x="314634" y="0"/>
                  </a:moveTo>
                  <a:cubicBezTo>
                    <a:pt x="411295" y="187677"/>
                    <a:pt x="507956" y="375355"/>
                    <a:pt x="526300" y="524933"/>
                  </a:cubicBezTo>
                  <a:cubicBezTo>
                    <a:pt x="544644" y="674511"/>
                    <a:pt x="474089" y="828323"/>
                    <a:pt x="424700" y="897467"/>
                  </a:cubicBezTo>
                  <a:cubicBezTo>
                    <a:pt x="375311" y="966611"/>
                    <a:pt x="272300" y="962378"/>
                    <a:pt x="229967" y="939800"/>
                  </a:cubicBezTo>
                  <a:cubicBezTo>
                    <a:pt x="187634" y="917222"/>
                    <a:pt x="201744" y="801511"/>
                    <a:pt x="170700" y="762000"/>
                  </a:cubicBezTo>
                  <a:cubicBezTo>
                    <a:pt x="139656" y="722489"/>
                    <a:pt x="71922" y="698500"/>
                    <a:pt x="43700" y="702733"/>
                  </a:cubicBezTo>
                  <a:cubicBezTo>
                    <a:pt x="15478" y="706966"/>
                    <a:pt x="-5689" y="745067"/>
                    <a:pt x="1367" y="787400"/>
                  </a:cubicBezTo>
                  <a:cubicBezTo>
                    <a:pt x="8423" y="829733"/>
                    <a:pt x="76156" y="894644"/>
                    <a:pt x="86034" y="956733"/>
                  </a:cubicBezTo>
                  <a:cubicBezTo>
                    <a:pt x="95912" y="1018822"/>
                    <a:pt x="78273" y="1089377"/>
                    <a:pt x="60634" y="1159933"/>
                  </a:cubicBezTo>
                </a:path>
              </a:pathLst>
            </a:custGeom>
            <a:ln w="38100" cmpd="sng">
              <a:solidFill>
                <a:srgbClr val="26262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e 22"/>
            <p:cNvSpPr/>
            <p:nvPr/>
          </p:nvSpPr>
          <p:spPr>
            <a:xfrm flipH="1">
              <a:off x="1677348" y="5418267"/>
              <a:ext cx="134356" cy="134356"/>
            </a:xfrm>
            <a:prstGeom prst="ellipse">
              <a:avLst/>
            </a:prstGeom>
            <a:solidFill>
              <a:srgbClr val="FF0000"/>
            </a:solidFill>
            <a:ln w="38100" cmpd="sng">
              <a:solidFill>
                <a:srgbClr val="26262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 flipH="1">
              <a:off x="1486422" y="6351687"/>
              <a:ext cx="134356" cy="134356"/>
            </a:xfrm>
            <a:prstGeom prst="ellipse">
              <a:avLst/>
            </a:prstGeom>
            <a:solidFill>
              <a:srgbClr val="0000FF"/>
            </a:solidFill>
            <a:ln w="38100" cmpd="sng">
              <a:solidFill>
                <a:srgbClr val="26262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6" name="Gruppo 35"/>
          <p:cNvGrpSpPr/>
          <p:nvPr/>
        </p:nvGrpSpPr>
        <p:grpSpPr>
          <a:xfrm>
            <a:off x="3551259" y="5222268"/>
            <a:ext cx="134357" cy="1385987"/>
            <a:chOff x="3551259" y="5184912"/>
            <a:chExt cx="134357" cy="1385987"/>
          </a:xfrm>
        </p:grpSpPr>
        <p:cxnSp>
          <p:nvCxnSpPr>
            <p:cNvPr id="22" name="Connettore 1 21"/>
            <p:cNvCxnSpPr/>
            <p:nvPr/>
          </p:nvCxnSpPr>
          <p:spPr>
            <a:xfrm>
              <a:off x="3621972" y="5255626"/>
              <a:ext cx="0" cy="1237488"/>
            </a:xfrm>
            <a:prstGeom prst="line">
              <a:avLst/>
            </a:prstGeom>
            <a:ln w="38100" cmpd="sng">
              <a:solidFill>
                <a:srgbClr val="26262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e 26"/>
            <p:cNvSpPr/>
            <p:nvPr/>
          </p:nvSpPr>
          <p:spPr>
            <a:xfrm flipH="1">
              <a:off x="3551260" y="5184912"/>
              <a:ext cx="134356" cy="134356"/>
            </a:xfrm>
            <a:prstGeom prst="ellipse">
              <a:avLst/>
            </a:prstGeom>
            <a:solidFill>
              <a:srgbClr val="FF0000"/>
            </a:solidFill>
            <a:ln w="38100" cmpd="sng">
              <a:solidFill>
                <a:srgbClr val="26262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flipH="1">
              <a:off x="3551259" y="6436543"/>
              <a:ext cx="134356" cy="134356"/>
            </a:xfrm>
            <a:prstGeom prst="ellipse">
              <a:avLst/>
            </a:prstGeom>
            <a:solidFill>
              <a:srgbClr val="0000FF"/>
            </a:solidFill>
            <a:ln w="38100" cmpd="sng">
              <a:solidFill>
                <a:srgbClr val="26262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12" name="Connettore 2 11"/>
          <p:cNvCxnSpPr>
            <a:stCxn id="23" idx="2"/>
            <a:endCxn id="27" idx="6"/>
          </p:cNvCxnSpPr>
          <p:nvPr/>
        </p:nvCxnSpPr>
        <p:spPr>
          <a:xfrm flipV="1">
            <a:off x="1624939" y="5289446"/>
            <a:ext cx="1926321" cy="258259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/>
          <p:cNvCxnSpPr>
            <a:stCxn id="26" idx="2"/>
            <a:endCxn id="28" idx="6"/>
          </p:cNvCxnSpPr>
          <p:nvPr/>
        </p:nvCxnSpPr>
        <p:spPr>
          <a:xfrm>
            <a:off x="1434013" y="6481125"/>
            <a:ext cx="2117246" cy="59952"/>
          </a:xfrm>
          <a:prstGeom prst="straightConnector1">
            <a:avLst/>
          </a:prstGeom>
          <a:ln>
            <a:solidFill>
              <a:srgbClr val="26262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uppo 28"/>
          <p:cNvGrpSpPr/>
          <p:nvPr/>
        </p:nvGrpSpPr>
        <p:grpSpPr>
          <a:xfrm>
            <a:off x="4206" y="5233784"/>
            <a:ext cx="1319091" cy="856790"/>
            <a:chOff x="4206" y="5233784"/>
            <a:chExt cx="1319091" cy="856790"/>
          </a:xfrm>
        </p:grpSpPr>
        <p:sp>
          <p:nvSpPr>
            <p:cNvPr id="31" name="CasellaDiTesto 30"/>
            <p:cNvSpPr txBox="1"/>
            <p:nvPr/>
          </p:nvSpPr>
          <p:spPr>
            <a:xfrm>
              <a:off x="4206" y="5233784"/>
              <a:ext cx="131909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600" b="1" dirty="0" smtClean="0"/>
                <a:t>NON</a:t>
              </a:r>
            </a:p>
            <a:p>
              <a:pPr algn="ctr"/>
              <a:r>
                <a:rPr lang="it-IT" sz="1600" b="1" dirty="0" smtClean="0"/>
                <a:t>MONOTONE!</a:t>
              </a:r>
              <a:endParaRPr lang="it-IT" sz="1600" b="1" dirty="0"/>
            </a:p>
          </p:txBody>
        </p:sp>
        <p:cxnSp>
          <p:nvCxnSpPr>
            <p:cNvPr id="32" name="Connettore 2 31"/>
            <p:cNvCxnSpPr/>
            <p:nvPr/>
          </p:nvCxnSpPr>
          <p:spPr>
            <a:xfrm>
              <a:off x="934984" y="5792053"/>
              <a:ext cx="365085" cy="298521"/>
            </a:xfrm>
            <a:prstGeom prst="straightConnector1">
              <a:avLst/>
            </a:prstGeom>
            <a:ln w="3175" cmpd="sng">
              <a:solidFill>
                <a:srgbClr val="262626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3416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/>
          <p:cNvGrpSpPr/>
          <p:nvPr/>
        </p:nvGrpSpPr>
        <p:grpSpPr>
          <a:xfrm>
            <a:off x="1298514" y="5480527"/>
            <a:ext cx="442049" cy="1067776"/>
            <a:chOff x="1298514" y="5480527"/>
            <a:chExt cx="442049" cy="1067776"/>
          </a:xfrm>
        </p:grpSpPr>
        <p:grpSp>
          <p:nvGrpSpPr>
            <p:cNvPr id="32" name="Gruppo 31"/>
            <p:cNvGrpSpPr/>
            <p:nvPr/>
          </p:nvGrpSpPr>
          <p:grpSpPr>
            <a:xfrm>
              <a:off x="1298514" y="5480527"/>
              <a:ext cx="442049" cy="1067776"/>
              <a:chOff x="1485279" y="5418267"/>
              <a:chExt cx="442049" cy="1067776"/>
            </a:xfrm>
          </p:grpSpPr>
          <p:sp>
            <p:nvSpPr>
              <p:cNvPr id="33" name="Figura a mano libera 32"/>
              <p:cNvSpPr/>
              <p:nvPr/>
            </p:nvSpPr>
            <p:spPr>
              <a:xfrm>
                <a:off x="1485279" y="5467767"/>
                <a:ext cx="442049" cy="968776"/>
              </a:xfrm>
              <a:custGeom>
                <a:avLst/>
                <a:gdLst>
                  <a:gd name="connsiteX0" fmla="*/ 314634 w 529273"/>
                  <a:gd name="connsiteY0" fmla="*/ 0 h 1159933"/>
                  <a:gd name="connsiteX1" fmla="*/ 526300 w 529273"/>
                  <a:gd name="connsiteY1" fmla="*/ 524933 h 1159933"/>
                  <a:gd name="connsiteX2" fmla="*/ 424700 w 529273"/>
                  <a:gd name="connsiteY2" fmla="*/ 897467 h 1159933"/>
                  <a:gd name="connsiteX3" fmla="*/ 229967 w 529273"/>
                  <a:gd name="connsiteY3" fmla="*/ 939800 h 1159933"/>
                  <a:gd name="connsiteX4" fmla="*/ 170700 w 529273"/>
                  <a:gd name="connsiteY4" fmla="*/ 762000 h 1159933"/>
                  <a:gd name="connsiteX5" fmla="*/ 43700 w 529273"/>
                  <a:gd name="connsiteY5" fmla="*/ 702733 h 1159933"/>
                  <a:gd name="connsiteX6" fmla="*/ 1367 w 529273"/>
                  <a:gd name="connsiteY6" fmla="*/ 787400 h 1159933"/>
                  <a:gd name="connsiteX7" fmla="*/ 86034 w 529273"/>
                  <a:gd name="connsiteY7" fmla="*/ 956733 h 1159933"/>
                  <a:gd name="connsiteX8" fmla="*/ 60634 w 529273"/>
                  <a:gd name="connsiteY8" fmla="*/ 1159933 h 1159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9273" h="1159933">
                    <a:moveTo>
                      <a:pt x="314634" y="0"/>
                    </a:moveTo>
                    <a:cubicBezTo>
                      <a:pt x="411295" y="187677"/>
                      <a:pt x="507956" y="375355"/>
                      <a:pt x="526300" y="524933"/>
                    </a:cubicBezTo>
                    <a:cubicBezTo>
                      <a:pt x="544644" y="674511"/>
                      <a:pt x="474089" y="828323"/>
                      <a:pt x="424700" y="897467"/>
                    </a:cubicBezTo>
                    <a:cubicBezTo>
                      <a:pt x="375311" y="966611"/>
                      <a:pt x="272300" y="962378"/>
                      <a:pt x="229967" y="939800"/>
                    </a:cubicBezTo>
                    <a:cubicBezTo>
                      <a:pt x="187634" y="917222"/>
                      <a:pt x="201744" y="801511"/>
                      <a:pt x="170700" y="762000"/>
                    </a:cubicBezTo>
                    <a:cubicBezTo>
                      <a:pt x="139656" y="722489"/>
                      <a:pt x="71922" y="698500"/>
                      <a:pt x="43700" y="702733"/>
                    </a:cubicBezTo>
                    <a:cubicBezTo>
                      <a:pt x="15478" y="706966"/>
                      <a:pt x="-5689" y="745067"/>
                      <a:pt x="1367" y="787400"/>
                    </a:cubicBezTo>
                    <a:cubicBezTo>
                      <a:pt x="8423" y="829733"/>
                      <a:pt x="76156" y="894644"/>
                      <a:pt x="86034" y="956733"/>
                    </a:cubicBezTo>
                    <a:cubicBezTo>
                      <a:pt x="95912" y="1018822"/>
                      <a:pt x="78273" y="1089377"/>
                      <a:pt x="60634" y="1159933"/>
                    </a:cubicBezTo>
                  </a:path>
                </a:pathLst>
              </a:custGeom>
              <a:ln w="38100" cmpd="sng">
                <a:solidFill>
                  <a:srgbClr val="26262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4" name="Ovale 33"/>
              <p:cNvSpPr/>
              <p:nvPr/>
            </p:nvSpPr>
            <p:spPr>
              <a:xfrm flipH="1">
                <a:off x="1677348" y="5418267"/>
                <a:ext cx="134356" cy="134356"/>
              </a:xfrm>
              <a:prstGeom prst="ellipse">
                <a:avLst/>
              </a:prstGeom>
              <a:solidFill>
                <a:srgbClr val="FF0000"/>
              </a:solidFill>
              <a:ln w="38100" cmpd="sng">
                <a:solidFill>
                  <a:srgbClr val="26262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5" name="Ovale 34"/>
              <p:cNvSpPr/>
              <p:nvPr/>
            </p:nvSpPr>
            <p:spPr>
              <a:xfrm flipH="1">
                <a:off x="1486422" y="6351687"/>
                <a:ext cx="134356" cy="134356"/>
              </a:xfrm>
              <a:prstGeom prst="ellipse">
                <a:avLst/>
              </a:prstGeom>
              <a:solidFill>
                <a:srgbClr val="0000FF"/>
              </a:solidFill>
              <a:ln w="38100" cmpd="sng">
                <a:solidFill>
                  <a:srgbClr val="26262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44" name="Connettore 1 43"/>
            <p:cNvCxnSpPr/>
            <p:nvPr/>
          </p:nvCxnSpPr>
          <p:spPr>
            <a:xfrm flipH="1" flipV="1">
              <a:off x="1594529" y="5596758"/>
              <a:ext cx="82830" cy="173357"/>
            </a:xfrm>
            <a:prstGeom prst="line">
              <a:avLst/>
            </a:prstGeom>
            <a:ln w="38100" cmpd="sng">
              <a:solidFill>
                <a:srgbClr val="262626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Distortion</a:t>
            </a:r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Prediction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Immagine 1" descr="kitten_K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2" y="1377376"/>
            <a:ext cx="2382760" cy="3702326"/>
          </a:xfrm>
          <a:prstGeom prst="rect">
            <a:avLst/>
          </a:prstGeom>
        </p:spPr>
      </p:pic>
      <p:pic>
        <p:nvPicPr>
          <p:cNvPr id="18" name="Immagine 17" descr="kit__P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045" y="1414600"/>
            <a:ext cx="2040652" cy="3681177"/>
          </a:xfrm>
          <a:prstGeom prst="rect">
            <a:avLst/>
          </a:prstGeom>
        </p:spPr>
      </p:pic>
      <p:cxnSp>
        <p:nvCxnSpPr>
          <p:cNvPr id="6" name="Connettore 1 5"/>
          <p:cNvCxnSpPr/>
          <p:nvPr/>
        </p:nvCxnSpPr>
        <p:spPr>
          <a:xfrm>
            <a:off x="3928533" y="2014814"/>
            <a:ext cx="0" cy="1371853"/>
          </a:xfrm>
          <a:prstGeom prst="line">
            <a:avLst/>
          </a:prstGeom>
          <a:ln w="38100" cmpd="sng">
            <a:solidFill>
              <a:srgbClr val="E6E80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e 13"/>
          <p:cNvSpPr/>
          <p:nvPr/>
        </p:nvSpPr>
        <p:spPr>
          <a:xfrm flipH="1">
            <a:off x="3843868" y="1820333"/>
            <a:ext cx="160867" cy="160867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E6E8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 flipH="1">
            <a:off x="3843867" y="3318933"/>
            <a:ext cx="160867" cy="160867"/>
          </a:xfrm>
          <a:prstGeom prst="ellipse">
            <a:avLst/>
          </a:prstGeom>
          <a:solidFill>
            <a:srgbClr val="0000FF"/>
          </a:solidFill>
          <a:ln w="38100" cmpd="sng">
            <a:solidFill>
              <a:srgbClr val="E6E8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9" name="Gruppo 18"/>
          <p:cNvGrpSpPr/>
          <p:nvPr/>
        </p:nvGrpSpPr>
        <p:grpSpPr>
          <a:xfrm>
            <a:off x="1370233" y="2159000"/>
            <a:ext cx="529273" cy="1159933"/>
            <a:chOff x="1370233" y="2159000"/>
            <a:chExt cx="529273" cy="1159933"/>
          </a:xfrm>
        </p:grpSpPr>
        <p:sp>
          <p:nvSpPr>
            <p:cNvPr id="16" name="Figura a mano libera 15"/>
            <p:cNvSpPr/>
            <p:nvPr/>
          </p:nvSpPr>
          <p:spPr>
            <a:xfrm>
              <a:off x="1370233" y="2159000"/>
              <a:ext cx="529273" cy="1159933"/>
            </a:xfrm>
            <a:custGeom>
              <a:avLst/>
              <a:gdLst>
                <a:gd name="connsiteX0" fmla="*/ 314634 w 529273"/>
                <a:gd name="connsiteY0" fmla="*/ 0 h 1159933"/>
                <a:gd name="connsiteX1" fmla="*/ 526300 w 529273"/>
                <a:gd name="connsiteY1" fmla="*/ 524933 h 1159933"/>
                <a:gd name="connsiteX2" fmla="*/ 424700 w 529273"/>
                <a:gd name="connsiteY2" fmla="*/ 897467 h 1159933"/>
                <a:gd name="connsiteX3" fmla="*/ 229967 w 529273"/>
                <a:gd name="connsiteY3" fmla="*/ 939800 h 1159933"/>
                <a:gd name="connsiteX4" fmla="*/ 170700 w 529273"/>
                <a:gd name="connsiteY4" fmla="*/ 762000 h 1159933"/>
                <a:gd name="connsiteX5" fmla="*/ 43700 w 529273"/>
                <a:gd name="connsiteY5" fmla="*/ 702733 h 1159933"/>
                <a:gd name="connsiteX6" fmla="*/ 1367 w 529273"/>
                <a:gd name="connsiteY6" fmla="*/ 787400 h 1159933"/>
                <a:gd name="connsiteX7" fmla="*/ 86034 w 529273"/>
                <a:gd name="connsiteY7" fmla="*/ 956733 h 1159933"/>
                <a:gd name="connsiteX8" fmla="*/ 60634 w 529273"/>
                <a:gd name="connsiteY8" fmla="*/ 1159933 h 115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9273" h="1159933">
                  <a:moveTo>
                    <a:pt x="314634" y="0"/>
                  </a:moveTo>
                  <a:cubicBezTo>
                    <a:pt x="411295" y="187677"/>
                    <a:pt x="507956" y="375355"/>
                    <a:pt x="526300" y="524933"/>
                  </a:cubicBezTo>
                  <a:cubicBezTo>
                    <a:pt x="544644" y="674511"/>
                    <a:pt x="474089" y="828323"/>
                    <a:pt x="424700" y="897467"/>
                  </a:cubicBezTo>
                  <a:cubicBezTo>
                    <a:pt x="375311" y="966611"/>
                    <a:pt x="272300" y="962378"/>
                    <a:pt x="229967" y="939800"/>
                  </a:cubicBezTo>
                  <a:cubicBezTo>
                    <a:pt x="187634" y="917222"/>
                    <a:pt x="201744" y="801511"/>
                    <a:pt x="170700" y="762000"/>
                  </a:cubicBezTo>
                  <a:cubicBezTo>
                    <a:pt x="139656" y="722489"/>
                    <a:pt x="71922" y="698500"/>
                    <a:pt x="43700" y="702733"/>
                  </a:cubicBezTo>
                  <a:cubicBezTo>
                    <a:pt x="15478" y="706966"/>
                    <a:pt x="-5689" y="745067"/>
                    <a:pt x="1367" y="787400"/>
                  </a:cubicBezTo>
                  <a:cubicBezTo>
                    <a:pt x="8423" y="829733"/>
                    <a:pt x="76156" y="894644"/>
                    <a:pt x="86034" y="956733"/>
                  </a:cubicBezTo>
                  <a:cubicBezTo>
                    <a:pt x="95912" y="1018822"/>
                    <a:pt x="78273" y="1089377"/>
                    <a:pt x="60634" y="1159933"/>
                  </a:cubicBezTo>
                </a:path>
              </a:pathLst>
            </a:custGeom>
            <a:ln w="38100" cmpd="sng">
              <a:solidFill>
                <a:srgbClr val="E6E80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7" name="Connettore 1 16"/>
            <p:cNvCxnSpPr/>
            <p:nvPr/>
          </p:nvCxnSpPr>
          <p:spPr>
            <a:xfrm flipH="1" flipV="1">
              <a:off x="1721972" y="2233709"/>
              <a:ext cx="70971" cy="145677"/>
            </a:xfrm>
            <a:prstGeom prst="line">
              <a:avLst/>
            </a:prstGeom>
            <a:ln w="38100" cmpd="sng">
              <a:solidFill>
                <a:srgbClr val="E6E80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e 12"/>
          <p:cNvSpPr/>
          <p:nvPr/>
        </p:nvSpPr>
        <p:spPr>
          <a:xfrm flipH="1">
            <a:off x="1371601" y="3217334"/>
            <a:ext cx="160867" cy="160867"/>
          </a:xfrm>
          <a:prstGeom prst="ellipse">
            <a:avLst/>
          </a:prstGeom>
          <a:solidFill>
            <a:srgbClr val="0000FF"/>
          </a:solidFill>
          <a:ln w="38100" cmpd="sng">
            <a:solidFill>
              <a:srgbClr val="E6E8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 flipH="1">
            <a:off x="1600201" y="2099733"/>
            <a:ext cx="160867" cy="160867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E6E8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25"/>
          <p:cNvSpPr txBox="1"/>
          <p:nvPr/>
        </p:nvSpPr>
        <p:spPr>
          <a:xfrm>
            <a:off x="5809264" y="3183217"/>
            <a:ext cx="20633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NOT </a:t>
            </a:r>
          </a:p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ENOUGH!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5922752" y="2627591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262626"/>
                </a:solidFill>
              </a:rPr>
              <a:t>FIDELITY</a:t>
            </a:r>
            <a:endParaRPr lang="it-IT" sz="3600" b="1" dirty="0">
              <a:solidFill>
                <a:srgbClr val="262626"/>
              </a:solidFill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3551259" y="5222268"/>
            <a:ext cx="134357" cy="1385987"/>
            <a:chOff x="3551259" y="5222268"/>
            <a:chExt cx="134357" cy="1385987"/>
          </a:xfrm>
        </p:grpSpPr>
        <p:cxnSp>
          <p:nvCxnSpPr>
            <p:cNvPr id="37" name="Connettore 1 36"/>
            <p:cNvCxnSpPr>
              <a:stCxn id="38" idx="4"/>
            </p:cNvCxnSpPr>
            <p:nvPr/>
          </p:nvCxnSpPr>
          <p:spPr>
            <a:xfrm>
              <a:off x="3618438" y="5356624"/>
              <a:ext cx="3534" cy="1173846"/>
            </a:xfrm>
            <a:prstGeom prst="line">
              <a:avLst/>
            </a:prstGeom>
            <a:ln w="38100" cmpd="sng">
              <a:solidFill>
                <a:srgbClr val="262626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e 37"/>
            <p:cNvSpPr/>
            <p:nvPr/>
          </p:nvSpPr>
          <p:spPr>
            <a:xfrm flipH="1">
              <a:off x="3551260" y="5222268"/>
              <a:ext cx="134356" cy="134356"/>
            </a:xfrm>
            <a:prstGeom prst="ellipse">
              <a:avLst/>
            </a:prstGeom>
            <a:solidFill>
              <a:srgbClr val="FF0000"/>
            </a:solidFill>
            <a:ln w="38100" cmpd="sng">
              <a:solidFill>
                <a:srgbClr val="26262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 flipH="1">
              <a:off x="3551259" y="6473899"/>
              <a:ext cx="134356" cy="134356"/>
            </a:xfrm>
            <a:prstGeom prst="ellipse">
              <a:avLst/>
            </a:prstGeom>
            <a:solidFill>
              <a:srgbClr val="0000FF"/>
            </a:solidFill>
            <a:ln w="38100" cmpd="sng">
              <a:solidFill>
                <a:srgbClr val="26262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40" name="Connettore 2 39"/>
          <p:cNvCxnSpPr>
            <a:stCxn id="34" idx="2"/>
            <a:endCxn id="38" idx="6"/>
          </p:cNvCxnSpPr>
          <p:nvPr/>
        </p:nvCxnSpPr>
        <p:spPr>
          <a:xfrm flipV="1">
            <a:off x="1624939" y="5289446"/>
            <a:ext cx="1926321" cy="258259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>
            <a:stCxn id="35" idx="2"/>
            <a:endCxn id="39" idx="6"/>
          </p:cNvCxnSpPr>
          <p:nvPr/>
        </p:nvCxnSpPr>
        <p:spPr>
          <a:xfrm>
            <a:off x="1434013" y="6481125"/>
            <a:ext cx="2117246" cy="59952"/>
          </a:xfrm>
          <a:prstGeom prst="straightConnector1">
            <a:avLst/>
          </a:prstGeom>
          <a:ln>
            <a:solidFill>
              <a:srgbClr val="26262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uppo 4"/>
          <p:cNvGrpSpPr/>
          <p:nvPr/>
        </p:nvGrpSpPr>
        <p:grpSpPr>
          <a:xfrm>
            <a:off x="1287082" y="2817893"/>
            <a:ext cx="165976" cy="3348372"/>
            <a:chOff x="1287082" y="2817893"/>
            <a:chExt cx="165976" cy="3348372"/>
          </a:xfrm>
        </p:grpSpPr>
        <p:sp>
          <p:nvSpPr>
            <p:cNvPr id="29" name="Ovale 28"/>
            <p:cNvSpPr/>
            <p:nvPr/>
          </p:nvSpPr>
          <p:spPr>
            <a:xfrm flipH="1">
              <a:off x="1364380" y="2817893"/>
              <a:ext cx="88678" cy="88678"/>
            </a:xfrm>
            <a:prstGeom prst="ellipse">
              <a:avLst/>
            </a:prstGeom>
            <a:solidFill>
              <a:srgbClr val="FF0000"/>
            </a:solidFill>
            <a:ln w="12700" cmpd="sng">
              <a:solidFill>
                <a:srgbClr val="E6E8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Ovale 41"/>
            <p:cNvSpPr/>
            <p:nvPr/>
          </p:nvSpPr>
          <p:spPr>
            <a:xfrm flipH="1">
              <a:off x="1287082" y="6077587"/>
              <a:ext cx="88678" cy="88678"/>
            </a:xfrm>
            <a:prstGeom prst="ellipse">
              <a:avLst/>
            </a:prstGeom>
            <a:solidFill>
              <a:srgbClr val="FF0000"/>
            </a:solidFill>
            <a:ln w="12700" cmpd="sng"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1558368" y="3070117"/>
            <a:ext cx="152464" cy="3294332"/>
            <a:chOff x="1558368" y="3070117"/>
            <a:chExt cx="152464" cy="3294332"/>
          </a:xfrm>
        </p:grpSpPr>
        <p:sp>
          <p:nvSpPr>
            <p:cNvPr id="30" name="Ovale 29"/>
            <p:cNvSpPr/>
            <p:nvPr/>
          </p:nvSpPr>
          <p:spPr>
            <a:xfrm flipH="1">
              <a:off x="1622154" y="3070117"/>
              <a:ext cx="88678" cy="88678"/>
            </a:xfrm>
            <a:prstGeom prst="ellipse">
              <a:avLst/>
            </a:prstGeom>
            <a:solidFill>
              <a:srgbClr val="FF0000"/>
            </a:solidFill>
            <a:ln w="12700" cmpd="sng">
              <a:solidFill>
                <a:srgbClr val="E6E8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Ovale 42"/>
            <p:cNvSpPr/>
            <p:nvPr/>
          </p:nvSpPr>
          <p:spPr>
            <a:xfrm flipH="1">
              <a:off x="1558368" y="6275771"/>
              <a:ext cx="88678" cy="88678"/>
            </a:xfrm>
            <a:prstGeom prst="ellipse">
              <a:avLst/>
            </a:prstGeom>
            <a:solidFill>
              <a:srgbClr val="FF0000"/>
            </a:solidFill>
            <a:ln w="12700" cmpd="sng">
              <a:solidFill>
                <a:srgbClr val="26262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36" name="Connettore 2 35"/>
          <p:cNvCxnSpPr>
            <a:cxnSpLocks/>
          </p:cNvCxnSpPr>
          <p:nvPr/>
        </p:nvCxnSpPr>
        <p:spPr>
          <a:xfrm flipV="1">
            <a:off x="342931" y="6117167"/>
            <a:ext cx="1027" cy="389182"/>
          </a:xfrm>
          <a:prstGeom prst="straightConnector1">
            <a:avLst/>
          </a:prstGeom>
          <a:ln w="28575" cmpd="sng">
            <a:solidFill>
              <a:srgbClr val="262626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/>
          <p:cNvCxnSpPr>
            <a:cxnSpLocks/>
          </p:cNvCxnSpPr>
          <p:nvPr/>
        </p:nvCxnSpPr>
        <p:spPr>
          <a:xfrm flipH="1">
            <a:off x="502708" y="6109886"/>
            <a:ext cx="7048" cy="203072"/>
          </a:xfrm>
          <a:prstGeom prst="straightConnector1">
            <a:avLst/>
          </a:prstGeom>
          <a:ln w="28575" cmpd="sng">
            <a:solidFill>
              <a:srgbClr val="262626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>
            <a:cxnSpLocks/>
          </p:cNvCxnSpPr>
          <p:nvPr/>
        </p:nvCxnSpPr>
        <p:spPr>
          <a:xfrm flipH="1" flipV="1">
            <a:off x="703792" y="5535083"/>
            <a:ext cx="3206" cy="784999"/>
          </a:xfrm>
          <a:prstGeom prst="straightConnector1">
            <a:avLst/>
          </a:prstGeom>
          <a:ln w="28575" cmpd="sng">
            <a:solidFill>
              <a:srgbClr val="262626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>
            <a:endCxn id="42" idx="6"/>
          </p:cNvCxnSpPr>
          <p:nvPr/>
        </p:nvCxnSpPr>
        <p:spPr>
          <a:xfrm>
            <a:off x="338667" y="6117167"/>
            <a:ext cx="948415" cy="4759"/>
          </a:xfrm>
          <a:prstGeom prst="line">
            <a:avLst/>
          </a:prstGeom>
          <a:ln w="6350" cmpd="sng">
            <a:solidFill>
              <a:srgbClr val="2626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/>
          <p:cNvCxnSpPr>
            <a:endCxn id="43" idx="6"/>
          </p:cNvCxnSpPr>
          <p:nvPr/>
        </p:nvCxnSpPr>
        <p:spPr>
          <a:xfrm>
            <a:off x="501650" y="6311900"/>
            <a:ext cx="1056718" cy="8210"/>
          </a:xfrm>
          <a:prstGeom prst="line">
            <a:avLst/>
          </a:prstGeom>
          <a:ln w="6350" cmpd="sng">
            <a:solidFill>
              <a:srgbClr val="2626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1 49"/>
          <p:cNvCxnSpPr/>
          <p:nvPr/>
        </p:nvCxnSpPr>
        <p:spPr>
          <a:xfrm flipV="1">
            <a:off x="698500" y="5541176"/>
            <a:ext cx="795310" cy="4491"/>
          </a:xfrm>
          <a:prstGeom prst="line">
            <a:avLst/>
          </a:prstGeom>
          <a:ln w="6350" cmpd="sng">
            <a:solidFill>
              <a:srgbClr val="2626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875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/>
          <p:cNvGrpSpPr/>
          <p:nvPr/>
        </p:nvGrpSpPr>
        <p:grpSpPr>
          <a:xfrm>
            <a:off x="1298514" y="5480527"/>
            <a:ext cx="442049" cy="1067776"/>
            <a:chOff x="1298514" y="5480527"/>
            <a:chExt cx="442049" cy="1067776"/>
          </a:xfrm>
        </p:grpSpPr>
        <p:grpSp>
          <p:nvGrpSpPr>
            <p:cNvPr id="32" name="Gruppo 31"/>
            <p:cNvGrpSpPr/>
            <p:nvPr/>
          </p:nvGrpSpPr>
          <p:grpSpPr>
            <a:xfrm>
              <a:off x="1298514" y="5480527"/>
              <a:ext cx="442049" cy="1067776"/>
              <a:chOff x="1485279" y="5418267"/>
              <a:chExt cx="442049" cy="1067776"/>
            </a:xfrm>
          </p:grpSpPr>
          <p:sp>
            <p:nvSpPr>
              <p:cNvPr id="33" name="Figura a mano libera 32"/>
              <p:cNvSpPr/>
              <p:nvPr/>
            </p:nvSpPr>
            <p:spPr>
              <a:xfrm>
                <a:off x="1485279" y="5467767"/>
                <a:ext cx="442049" cy="968776"/>
              </a:xfrm>
              <a:custGeom>
                <a:avLst/>
                <a:gdLst>
                  <a:gd name="connsiteX0" fmla="*/ 314634 w 529273"/>
                  <a:gd name="connsiteY0" fmla="*/ 0 h 1159933"/>
                  <a:gd name="connsiteX1" fmla="*/ 526300 w 529273"/>
                  <a:gd name="connsiteY1" fmla="*/ 524933 h 1159933"/>
                  <a:gd name="connsiteX2" fmla="*/ 424700 w 529273"/>
                  <a:gd name="connsiteY2" fmla="*/ 897467 h 1159933"/>
                  <a:gd name="connsiteX3" fmla="*/ 229967 w 529273"/>
                  <a:gd name="connsiteY3" fmla="*/ 939800 h 1159933"/>
                  <a:gd name="connsiteX4" fmla="*/ 170700 w 529273"/>
                  <a:gd name="connsiteY4" fmla="*/ 762000 h 1159933"/>
                  <a:gd name="connsiteX5" fmla="*/ 43700 w 529273"/>
                  <a:gd name="connsiteY5" fmla="*/ 702733 h 1159933"/>
                  <a:gd name="connsiteX6" fmla="*/ 1367 w 529273"/>
                  <a:gd name="connsiteY6" fmla="*/ 787400 h 1159933"/>
                  <a:gd name="connsiteX7" fmla="*/ 86034 w 529273"/>
                  <a:gd name="connsiteY7" fmla="*/ 956733 h 1159933"/>
                  <a:gd name="connsiteX8" fmla="*/ 60634 w 529273"/>
                  <a:gd name="connsiteY8" fmla="*/ 1159933 h 1159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9273" h="1159933">
                    <a:moveTo>
                      <a:pt x="314634" y="0"/>
                    </a:moveTo>
                    <a:cubicBezTo>
                      <a:pt x="411295" y="187677"/>
                      <a:pt x="507956" y="375355"/>
                      <a:pt x="526300" y="524933"/>
                    </a:cubicBezTo>
                    <a:cubicBezTo>
                      <a:pt x="544644" y="674511"/>
                      <a:pt x="474089" y="828323"/>
                      <a:pt x="424700" y="897467"/>
                    </a:cubicBezTo>
                    <a:cubicBezTo>
                      <a:pt x="375311" y="966611"/>
                      <a:pt x="272300" y="962378"/>
                      <a:pt x="229967" y="939800"/>
                    </a:cubicBezTo>
                    <a:cubicBezTo>
                      <a:pt x="187634" y="917222"/>
                      <a:pt x="201744" y="801511"/>
                      <a:pt x="170700" y="762000"/>
                    </a:cubicBezTo>
                    <a:cubicBezTo>
                      <a:pt x="139656" y="722489"/>
                      <a:pt x="71922" y="698500"/>
                      <a:pt x="43700" y="702733"/>
                    </a:cubicBezTo>
                    <a:cubicBezTo>
                      <a:pt x="15478" y="706966"/>
                      <a:pt x="-5689" y="745067"/>
                      <a:pt x="1367" y="787400"/>
                    </a:cubicBezTo>
                    <a:cubicBezTo>
                      <a:pt x="8423" y="829733"/>
                      <a:pt x="76156" y="894644"/>
                      <a:pt x="86034" y="956733"/>
                    </a:cubicBezTo>
                    <a:cubicBezTo>
                      <a:pt x="95912" y="1018822"/>
                      <a:pt x="78273" y="1089377"/>
                      <a:pt x="60634" y="1159933"/>
                    </a:cubicBezTo>
                  </a:path>
                </a:pathLst>
              </a:custGeom>
              <a:ln w="38100" cmpd="sng">
                <a:solidFill>
                  <a:srgbClr val="26262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4" name="Ovale 33"/>
              <p:cNvSpPr/>
              <p:nvPr/>
            </p:nvSpPr>
            <p:spPr>
              <a:xfrm flipH="1">
                <a:off x="1677348" y="5418267"/>
                <a:ext cx="134356" cy="134356"/>
              </a:xfrm>
              <a:prstGeom prst="ellipse">
                <a:avLst/>
              </a:prstGeom>
              <a:solidFill>
                <a:srgbClr val="FF0000"/>
              </a:solidFill>
              <a:ln w="38100" cmpd="sng">
                <a:solidFill>
                  <a:srgbClr val="26262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5" name="Ovale 34"/>
              <p:cNvSpPr/>
              <p:nvPr/>
            </p:nvSpPr>
            <p:spPr>
              <a:xfrm flipH="1">
                <a:off x="1486422" y="6351687"/>
                <a:ext cx="134356" cy="134356"/>
              </a:xfrm>
              <a:prstGeom prst="ellipse">
                <a:avLst/>
              </a:prstGeom>
              <a:solidFill>
                <a:srgbClr val="0000FF"/>
              </a:solidFill>
              <a:ln w="38100" cmpd="sng">
                <a:solidFill>
                  <a:srgbClr val="26262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44" name="Connettore 1 43"/>
            <p:cNvCxnSpPr/>
            <p:nvPr/>
          </p:nvCxnSpPr>
          <p:spPr>
            <a:xfrm flipH="1" flipV="1">
              <a:off x="1594529" y="5596758"/>
              <a:ext cx="82830" cy="173357"/>
            </a:xfrm>
            <a:prstGeom prst="line">
              <a:avLst/>
            </a:prstGeom>
            <a:ln w="38100" cmpd="sng">
              <a:solidFill>
                <a:srgbClr val="262626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Distortion</a:t>
            </a:r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Prediction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Immagine 1" descr="kitten_K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2" y="1377376"/>
            <a:ext cx="2382760" cy="3702326"/>
          </a:xfrm>
          <a:prstGeom prst="rect">
            <a:avLst/>
          </a:prstGeom>
        </p:spPr>
      </p:pic>
      <p:pic>
        <p:nvPicPr>
          <p:cNvPr id="18" name="Immagine 17" descr="kit__P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045" y="1414600"/>
            <a:ext cx="2040652" cy="3681177"/>
          </a:xfrm>
          <a:prstGeom prst="rect">
            <a:avLst/>
          </a:prstGeom>
        </p:spPr>
      </p:pic>
      <p:cxnSp>
        <p:nvCxnSpPr>
          <p:cNvPr id="6" name="Connettore 1 5"/>
          <p:cNvCxnSpPr/>
          <p:nvPr/>
        </p:nvCxnSpPr>
        <p:spPr>
          <a:xfrm>
            <a:off x="3928533" y="2014814"/>
            <a:ext cx="0" cy="1371853"/>
          </a:xfrm>
          <a:prstGeom prst="line">
            <a:avLst/>
          </a:prstGeom>
          <a:ln w="38100" cmpd="sng">
            <a:solidFill>
              <a:srgbClr val="E6E80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e 13"/>
          <p:cNvSpPr/>
          <p:nvPr/>
        </p:nvSpPr>
        <p:spPr>
          <a:xfrm flipH="1">
            <a:off x="3843868" y="1820333"/>
            <a:ext cx="160867" cy="160867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E6E8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 flipH="1">
            <a:off x="3843867" y="3318933"/>
            <a:ext cx="160867" cy="160867"/>
          </a:xfrm>
          <a:prstGeom prst="ellipse">
            <a:avLst/>
          </a:prstGeom>
          <a:solidFill>
            <a:srgbClr val="0000FF"/>
          </a:solidFill>
          <a:ln w="38100" cmpd="sng">
            <a:solidFill>
              <a:srgbClr val="E6E8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9" name="Gruppo 18"/>
          <p:cNvGrpSpPr/>
          <p:nvPr/>
        </p:nvGrpSpPr>
        <p:grpSpPr>
          <a:xfrm>
            <a:off x="1370233" y="2159000"/>
            <a:ext cx="529273" cy="1159933"/>
            <a:chOff x="1370233" y="2159000"/>
            <a:chExt cx="529273" cy="1159933"/>
          </a:xfrm>
        </p:grpSpPr>
        <p:sp>
          <p:nvSpPr>
            <p:cNvPr id="16" name="Figura a mano libera 15"/>
            <p:cNvSpPr/>
            <p:nvPr/>
          </p:nvSpPr>
          <p:spPr>
            <a:xfrm>
              <a:off x="1370233" y="2159000"/>
              <a:ext cx="529273" cy="1159933"/>
            </a:xfrm>
            <a:custGeom>
              <a:avLst/>
              <a:gdLst>
                <a:gd name="connsiteX0" fmla="*/ 314634 w 529273"/>
                <a:gd name="connsiteY0" fmla="*/ 0 h 1159933"/>
                <a:gd name="connsiteX1" fmla="*/ 526300 w 529273"/>
                <a:gd name="connsiteY1" fmla="*/ 524933 h 1159933"/>
                <a:gd name="connsiteX2" fmla="*/ 424700 w 529273"/>
                <a:gd name="connsiteY2" fmla="*/ 897467 h 1159933"/>
                <a:gd name="connsiteX3" fmla="*/ 229967 w 529273"/>
                <a:gd name="connsiteY3" fmla="*/ 939800 h 1159933"/>
                <a:gd name="connsiteX4" fmla="*/ 170700 w 529273"/>
                <a:gd name="connsiteY4" fmla="*/ 762000 h 1159933"/>
                <a:gd name="connsiteX5" fmla="*/ 43700 w 529273"/>
                <a:gd name="connsiteY5" fmla="*/ 702733 h 1159933"/>
                <a:gd name="connsiteX6" fmla="*/ 1367 w 529273"/>
                <a:gd name="connsiteY6" fmla="*/ 787400 h 1159933"/>
                <a:gd name="connsiteX7" fmla="*/ 86034 w 529273"/>
                <a:gd name="connsiteY7" fmla="*/ 956733 h 1159933"/>
                <a:gd name="connsiteX8" fmla="*/ 60634 w 529273"/>
                <a:gd name="connsiteY8" fmla="*/ 1159933 h 115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9273" h="1159933">
                  <a:moveTo>
                    <a:pt x="314634" y="0"/>
                  </a:moveTo>
                  <a:cubicBezTo>
                    <a:pt x="411295" y="187677"/>
                    <a:pt x="507956" y="375355"/>
                    <a:pt x="526300" y="524933"/>
                  </a:cubicBezTo>
                  <a:cubicBezTo>
                    <a:pt x="544644" y="674511"/>
                    <a:pt x="474089" y="828323"/>
                    <a:pt x="424700" y="897467"/>
                  </a:cubicBezTo>
                  <a:cubicBezTo>
                    <a:pt x="375311" y="966611"/>
                    <a:pt x="272300" y="962378"/>
                    <a:pt x="229967" y="939800"/>
                  </a:cubicBezTo>
                  <a:cubicBezTo>
                    <a:pt x="187634" y="917222"/>
                    <a:pt x="201744" y="801511"/>
                    <a:pt x="170700" y="762000"/>
                  </a:cubicBezTo>
                  <a:cubicBezTo>
                    <a:pt x="139656" y="722489"/>
                    <a:pt x="71922" y="698500"/>
                    <a:pt x="43700" y="702733"/>
                  </a:cubicBezTo>
                  <a:cubicBezTo>
                    <a:pt x="15478" y="706966"/>
                    <a:pt x="-5689" y="745067"/>
                    <a:pt x="1367" y="787400"/>
                  </a:cubicBezTo>
                  <a:cubicBezTo>
                    <a:pt x="8423" y="829733"/>
                    <a:pt x="76156" y="894644"/>
                    <a:pt x="86034" y="956733"/>
                  </a:cubicBezTo>
                  <a:cubicBezTo>
                    <a:pt x="95912" y="1018822"/>
                    <a:pt x="78273" y="1089377"/>
                    <a:pt x="60634" y="1159933"/>
                  </a:cubicBezTo>
                </a:path>
              </a:pathLst>
            </a:custGeom>
            <a:ln w="38100" cmpd="sng">
              <a:solidFill>
                <a:srgbClr val="E6E80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7" name="Connettore 1 16"/>
            <p:cNvCxnSpPr/>
            <p:nvPr/>
          </p:nvCxnSpPr>
          <p:spPr>
            <a:xfrm flipH="1" flipV="1">
              <a:off x="1721972" y="2233709"/>
              <a:ext cx="70971" cy="145677"/>
            </a:xfrm>
            <a:prstGeom prst="line">
              <a:avLst/>
            </a:prstGeom>
            <a:ln w="38100" cmpd="sng">
              <a:solidFill>
                <a:srgbClr val="E6E80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e 12"/>
          <p:cNvSpPr/>
          <p:nvPr/>
        </p:nvSpPr>
        <p:spPr>
          <a:xfrm flipH="1">
            <a:off x="1371601" y="3217334"/>
            <a:ext cx="160867" cy="160867"/>
          </a:xfrm>
          <a:prstGeom prst="ellipse">
            <a:avLst/>
          </a:prstGeom>
          <a:solidFill>
            <a:srgbClr val="0000FF"/>
          </a:solidFill>
          <a:ln w="38100" cmpd="sng">
            <a:solidFill>
              <a:srgbClr val="E6E8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 flipH="1">
            <a:off x="1600201" y="2099733"/>
            <a:ext cx="160867" cy="160867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E6E8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25"/>
          <p:cNvSpPr txBox="1"/>
          <p:nvPr/>
        </p:nvSpPr>
        <p:spPr>
          <a:xfrm>
            <a:off x="5809264" y="3183217"/>
            <a:ext cx="20633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NOT </a:t>
            </a:r>
          </a:p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ENOUGH!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5922752" y="2627591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262626"/>
                </a:solidFill>
              </a:rPr>
              <a:t>FIDELITY</a:t>
            </a:r>
            <a:endParaRPr lang="it-IT" sz="3600" b="1" dirty="0">
              <a:solidFill>
                <a:srgbClr val="262626"/>
              </a:solidFill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3551259" y="5222268"/>
            <a:ext cx="134357" cy="1385987"/>
            <a:chOff x="3551259" y="5222268"/>
            <a:chExt cx="134357" cy="1385987"/>
          </a:xfrm>
        </p:grpSpPr>
        <p:cxnSp>
          <p:nvCxnSpPr>
            <p:cNvPr id="37" name="Connettore 1 36"/>
            <p:cNvCxnSpPr>
              <a:stCxn id="38" idx="4"/>
            </p:cNvCxnSpPr>
            <p:nvPr/>
          </p:nvCxnSpPr>
          <p:spPr>
            <a:xfrm>
              <a:off x="3618438" y="5356624"/>
              <a:ext cx="3534" cy="1173846"/>
            </a:xfrm>
            <a:prstGeom prst="line">
              <a:avLst/>
            </a:prstGeom>
            <a:ln w="38100" cmpd="sng">
              <a:solidFill>
                <a:srgbClr val="262626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e 37"/>
            <p:cNvSpPr/>
            <p:nvPr/>
          </p:nvSpPr>
          <p:spPr>
            <a:xfrm flipH="1">
              <a:off x="3551260" y="5222268"/>
              <a:ext cx="134356" cy="134356"/>
            </a:xfrm>
            <a:prstGeom prst="ellipse">
              <a:avLst/>
            </a:prstGeom>
            <a:solidFill>
              <a:srgbClr val="FF0000"/>
            </a:solidFill>
            <a:ln w="38100" cmpd="sng">
              <a:solidFill>
                <a:srgbClr val="26262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 flipH="1">
              <a:off x="3551259" y="6473899"/>
              <a:ext cx="134356" cy="134356"/>
            </a:xfrm>
            <a:prstGeom prst="ellipse">
              <a:avLst/>
            </a:prstGeom>
            <a:solidFill>
              <a:srgbClr val="0000FF"/>
            </a:solidFill>
            <a:ln w="38100" cmpd="sng">
              <a:solidFill>
                <a:srgbClr val="26262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40" name="Connettore 2 39"/>
          <p:cNvCxnSpPr>
            <a:stCxn id="34" idx="2"/>
            <a:endCxn id="38" idx="6"/>
          </p:cNvCxnSpPr>
          <p:nvPr/>
        </p:nvCxnSpPr>
        <p:spPr>
          <a:xfrm flipV="1">
            <a:off x="1624939" y="5289446"/>
            <a:ext cx="1926321" cy="258259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>
            <a:stCxn id="35" idx="2"/>
            <a:endCxn id="39" idx="6"/>
          </p:cNvCxnSpPr>
          <p:nvPr/>
        </p:nvCxnSpPr>
        <p:spPr>
          <a:xfrm>
            <a:off x="1434013" y="6481125"/>
            <a:ext cx="2117246" cy="59952"/>
          </a:xfrm>
          <a:prstGeom prst="straightConnector1">
            <a:avLst/>
          </a:prstGeom>
          <a:ln>
            <a:solidFill>
              <a:srgbClr val="26262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uppo 4"/>
          <p:cNvGrpSpPr/>
          <p:nvPr/>
        </p:nvGrpSpPr>
        <p:grpSpPr>
          <a:xfrm>
            <a:off x="1287082" y="2817893"/>
            <a:ext cx="165976" cy="3348372"/>
            <a:chOff x="1287082" y="2817893"/>
            <a:chExt cx="165976" cy="3348372"/>
          </a:xfrm>
        </p:grpSpPr>
        <p:sp>
          <p:nvSpPr>
            <p:cNvPr id="29" name="Ovale 28"/>
            <p:cNvSpPr/>
            <p:nvPr/>
          </p:nvSpPr>
          <p:spPr>
            <a:xfrm flipH="1">
              <a:off x="1364380" y="2817893"/>
              <a:ext cx="88678" cy="88678"/>
            </a:xfrm>
            <a:prstGeom prst="ellipse">
              <a:avLst/>
            </a:prstGeom>
            <a:solidFill>
              <a:srgbClr val="FF0000"/>
            </a:solidFill>
            <a:ln w="12700" cmpd="sng">
              <a:solidFill>
                <a:srgbClr val="E6E8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Ovale 41"/>
            <p:cNvSpPr/>
            <p:nvPr/>
          </p:nvSpPr>
          <p:spPr>
            <a:xfrm flipH="1">
              <a:off x="1287082" y="6077587"/>
              <a:ext cx="88678" cy="88678"/>
            </a:xfrm>
            <a:prstGeom prst="ellipse">
              <a:avLst/>
            </a:prstGeom>
            <a:solidFill>
              <a:srgbClr val="FF0000"/>
            </a:solidFill>
            <a:ln w="12700" cmpd="sng"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1558368" y="3070117"/>
            <a:ext cx="152464" cy="3294332"/>
            <a:chOff x="1558368" y="3070117"/>
            <a:chExt cx="152464" cy="3294332"/>
          </a:xfrm>
        </p:grpSpPr>
        <p:sp>
          <p:nvSpPr>
            <p:cNvPr id="30" name="Ovale 29"/>
            <p:cNvSpPr/>
            <p:nvPr/>
          </p:nvSpPr>
          <p:spPr>
            <a:xfrm flipH="1">
              <a:off x="1622154" y="3070117"/>
              <a:ext cx="88678" cy="88678"/>
            </a:xfrm>
            <a:prstGeom prst="ellipse">
              <a:avLst/>
            </a:prstGeom>
            <a:solidFill>
              <a:srgbClr val="FF0000"/>
            </a:solidFill>
            <a:ln w="12700" cmpd="sng">
              <a:solidFill>
                <a:srgbClr val="E6E8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Ovale 42"/>
            <p:cNvSpPr/>
            <p:nvPr/>
          </p:nvSpPr>
          <p:spPr>
            <a:xfrm flipH="1">
              <a:off x="1558368" y="6275771"/>
              <a:ext cx="88678" cy="88678"/>
            </a:xfrm>
            <a:prstGeom prst="ellipse">
              <a:avLst/>
            </a:prstGeom>
            <a:solidFill>
              <a:srgbClr val="FF0000"/>
            </a:solidFill>
            <a:ln w="12700" cmpd="sng">
              <a:solidFill>
                <a:srgbClr val="26262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167460" y="5233784"/>
            <a:ext cx="1132609" cy="856790"/>
            <a:chOff x="167460" y="5233784"/>
            <a:chExt cx="1132609" cy="856790"/>
          </a:xfrm>
        </p:grpSpPr>
        <p:sp>
          <p:nvSpPr>
            <p:cNvPr id="20" name="CasellaDiTesto 19"/>
            <p:cNvSpPr txBox="1"/>
            <p:nvPr/>
          </p:nvSpPr>
          <p:spPr>
            <a:xfrm>
              <a:off x="167460" y="5233784"/>
              <a:ext cx="99257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600" b="1" dirty="0" smtClean="0"/>
                <a:t>TURNING</a:t>
              </a:r>
            </a:p>
            <a:p>
              <a:pPr algn="ctr"/>
              <a:r>
                <a:rPr lang="it-IT" sz="1600" b="1" dirty="0" smtClean="0"/>
                <a:t>POINTS</a:t>
              </a:r>
              <a:endParaRPr lang="it-IT" sz="1600" b="1" dirty="0"/>
            </a:p>
          </p:txBody>
        </p:sp>
        <p:cxnSp>
          <p:nvCxnSpPr>
            <p:cNvPr id="22" name="Connettore 2 21"/>
            <p:cNvCxnSpPr>
              <a:endCxn id="42" idx="7"/>
            </p:cNvCxnSpPr>
            <p:nvPr/>
          </p:nvCxnSpPr>
          <p:spPr>
            <a:xfrm>
              <a:off x="934984" y="5792053"/>
              <a:ext cx="365085" cy="298521"/>
            </a:xfrm>
            <a:prstGeom prst="straightConnector1">
              <a:avLst/>
            </a:prstGeom>
            <a:ln w="3175" cmpd="sng">
              <a:solidFill>
                <a:srgbClr val="262626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4536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Distortion</a:t>
            </a:r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Prediction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Immagine 17" descr="kit__P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045" y="1414600"/>
            <a:ext cx="2040652" cy="3681177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5922752" y="2627591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262626"/>
                </a:solidFill>
              </a:rPr>
              <a:t>FIDELITY</a:t>
            </a:r>
            <a:endParaRPr lang="it-IT" sz="3600" b="1" dirty="0">
              <a:solidFill>
                <a:srgbClr val="262626"/>
              </a:solidFill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3843867" y="1820333"/>
            <a:ext cx="160868" cy="1659467"/>
            <a:chOff x="3843867" y="1820333"/>
            <a:chExt cx="160868" cy="1659467"/>
          </a:xfrm>
        </p:grpSpPr>
        <p:cxnSp>
          <p:nvCxnSpPr>
            <p:cNvPr id="6" name="Connettore 1 5"/>
            <p:cNvCxnSpPr/>
            <p:nvPr/>
          </p:nvCxnSpPr>
          <p:spPr>
            <a:xfrm>
              <a:off x="3928533" y="2014814"/>
              <a:ext cx="0" cy="1371853"/>
            </a:xfrm>
            <a:prstGeom prst="line">
              <a:avLst/>
            </a:prstGeom>
            <a:ln w="38100" cmpd="sng">
              <a:solidFill>
                <a:srgbClr val="E6E80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e 13"/>
            <p:cNvSpPr/>
            <p:nvPr/>
          </p:nvSpPr>
          <p:spPr>
            <a:xfrm flipH="1">
              <a:off x="3843868" y="1820333"/>
              <a:ext cx="160867" cy="160867"/>
            </a:xfrm>
            <a:prstGeom prst="ellipse">
              <a:avLst/>
            </a:prstGeom>
            <a:solidFill>
              <a:srgbClr val="FF0000"/>
            </a:solidFill>
            <a:ln w="38100" cmpd="sng">
              <a:solidFill>
                <a:srgbClr val="E6E8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 flipH="1">
              <a:off x="3843867" y="3318933"/>
              <a:ext cx="160867" cy="160867"/>
            </a:xfrm>
            <a:prstGeom prst="ellipse">
              <a:avLst/>
            </a:prstGeom>
            <a:solidFill>
              <a:srgbClr val="0000FF"/>
            </a:solidFill>
            <a:ln w="38100" cmpd="sng">
              <a:solidFill>
                <a:srgbClr val="E6E8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2" name="CasellaDiTesto 21"/>
          <p:cNvSpPr txBox="1"/>
          <p:nvPr/>
        </p:nvSpPr>
        <p:spPr>
          <a:xfrm>
            <a:off x="5171307" y="3189323"/>
            <a:ext cx="33265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+</a:t>
            </a:r>
          </a:p>
          <a:p>
            <a:pPr algn="ctr"/>
            <a:r>
              <a:rPr lang="it-IT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MONOTONICITY</a:t>
            </a:r>
            <a:endParaRPr lang="it-IT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Immagine 2" descr="kitten_O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7" y="1376193"/>
            <a:ext cx="2386412" cy="3708000"/>
          </a:xfrm>
          <a:prstGeom prst="rect">
            <a:avLst/>
          </a:prstGeom>
        </p:spPr>
      </p:pic>
      <p:grpSp>
        <p:nvGrpSpPr>
          <p:cNvPr id="2" name="Gruppo 1"/>
          <p:cNvGrpSpPr/>
          <p:nvPr/>
        </p:nvGrpSpPr>
        <p:grpSpPr>
          <a:xfrm>
            <a:off x="1583267" y="2087033"/>
            <a:ext cx="299339" cy="1303867"/>
            <a:chOff x="1583267" y="2087033"/>
            <a:chExt cx="299339" cy="1303867"/>
          </a:xfrm>
        </p:grpSpPr>
        <p:sp>
          <p:nvSpPr>
            <p:cNvPr id="20" name="Ovale 19"/>
            <p:cNvSpPr/>
            <p:nvPr/>
          </p:nvSpPr>
          <p:spPr>
            <a:xfrm flipH="1">
              <a:off x="1608668" y="2087033"/>
              <a:ext cx="160867" cy="160867"/>
            </a:xfrm>
            <a:prstGeom prst="ellipse">
              <a:avLst/>
            </a:prstGeom>
            <a:solidFill>
              <a:srgbClr val="FF0000"/>
            </a:solidFill>
            <a:ln w="38100" cmpd="sng">
              <a:solidFill>
                <a:srgbClr val="E6E8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/>
            <p:cNvSpPr/>
            <p:nvPr/>
          </p:nvSpPr>
          <p:spPr>
            <a:xfrm flipH="1">
              <a:off x="1583267" y="3230033"/>
              <a:ext cx="160867" cy="160867"/>
            </a:xfrm>
            <a:prstGeom prst="ellipse">
              <a:avLst/>
            </a:prstGeom>
            <a:solidFill>
              <a:srgbClr val="0000FF"/>
            </a:solidFill>
            <a:ln w="38100" cmpd="sng">
              <a:solidFill>
                <a:srgbClr val="E6E8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Figura a mano libera 4"/>
            <p:cNvSpPr/>
            <p:nvPr/>
          </p:nvSpPr>
          <p:spPr>
            <a:xfrm>
              <a:off x="1690046" y="2244959"/>
              <a:ext cx="192560" cy="984982"/>
            </a:xfrm>
            <a:custGeom>
              <a:avLst/>
              <a:gdLst>
                <a:gd name="connsiteX0" fmla="*/ 0 w 192560"/>
                <a:gd name="connsiteY0" fmla="*/ 984982 h 984982"/>
                <a:gd name="connsiteX1" fmla="*/ 130004 w 192560"/>
                <a:gd name="connsiteY1" fmla="*/ 729987 h 984982"/>
                <a:gd name="connsiteX2" fmla="*/ 190006 w 192560"/>
                <a:gd name="connsiteY2" fmla="*/ 399993 h 984982"/>
                <a:gd name="connsiteX3" fmla="*/ 50002 w 192560"/>
                <a:gd name="connsiteY3" fmla="*/ 0 h 98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560" h="984982">
                  <a:moveTo>
                    <a:pt x="0" y="984982"/>
                  </a:moveTo>
                  <a:cubicBezTo>
                    <a:pt x="49168" y="906233"/>
                    <a:pt x="98336" y="827485"/>
                    <a:pt x="130004" y="729987"/>
                  </a:cubicBezTo>
                  <a:cubicBezTo>
                    <a:pt x="161672" y="632489"/>
                    <a:pt x="203340" y="521657"/>
                    <a:pt x="190006" y="399993"/>
                  </a:cubicBezTo>
                  <a:cubicBezTo>
                    <a:pt x="176672" y="278328"/>
                    <a:pt x="113337" y="139164"/>
                    <a:pt x="50002" y="0"/>
                  </a:cubicBezTo>
                </a:path>
              </a:pathLst>
            </a:custGeom>
            <a:ln w="38100" cmpd="sng">
              <a:solidFill>
                <a:srgbClr val="E6E801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6" name="Gruppo 45"/>
          <p:cNvGrpSpPr/>
          <p:nvPr/>
        </p:nvGrpSpPr>
        <p:grpSpPr>
          <a:xfrm>
            <a:off x="3528993" y="5224377"/>
            <a:ext cx="168803" cy="1397774"/>
            <a:chOff x="3528993" y="5240452"/>
            <a:chExt cx="168803" cy="1397774"/>
          </a:xfrm>
        </p:grpSpPr>
        <p:cxnSp>
          <p:nvCxnSpPr>
            <p:cNvPr id="36" name="Connettore 1 35"/>
            <p:cNvCxnSpPr/>
            <p:nvPr/>
          </p:nvCxnSpPr>
          <p:spPr>
            <a:xfrm>
              <a:off x="3617835" y="5404264"/>
              <a:ext cx="0" cy="1155516"/>
            </a:xfrm>
            <a:prstGeom prst="line">
              <a:avLst/>
            </a:prstGeom>
            <a:ln w="38100" cmpd="sng">
              <a:solidFill>
                <a:schemeClr val="tx1">
                  <a:lumMod val="85000"/>
                  <a:lumOff val="15000"/>
                </a:schemeClr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e 36"/>
            <p:cNvSpPr/>
            <p:nvPr/>
          </p:nvSpPr>
          <p:spPr>
            <a:xfrm flipH="1">
              <a:off x="3528994" y="5240452"/>
              <a:ext cx="168802" cy="135499"/>
            </a:xfrm>
            <a:prstGeom prst="ellipse">
              <a:avLst/>
            </a:prstGeom>
            <a:solidFill>
              <a:srgbClr val="FF0000"/>
            </a:solidFill>
            <a:ln w="38100" cmpd="sng"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 flipH="1">
              <a:off x="3528993" y="6502727"/>
              <a:ext cx="168802" cy="135499"/>
            </a:xfrm>
            <a:prstGeom prst="ellipse">
              <a:avLst/>
            </a:prstGeom>
            <a:solidFill>
              <a:srgbClr val="0000FF"/>
            </a:solidFill>
            <a:ln w="38100" cmpd="sng"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7" name="Gruppo 46"/>
          <p:cNvGrpSpPr/>
          <p:nvPr/>
        </p:nvGrpSpPr>
        <p:grpSpPr>
          <a:xfrm>
            <a:off x="1441232" y="5482887"/>
            <a:ext cx="314104" cy="1098252"/>
            <a:chOff x="1156885" y="5465094"/>
            <a:chExt cx="314104" cy="1098252"/>
          </a:xfrm>
        </p:grpSpPr>
        <p:sp>
          <p:nvSpPr>
            <p:cNvPr id="39" name="Ovale 38"/>
            <p:cNvSpPr/>
            <p:nvPr/>
          </p:nvSpPr>
          <p:spPr>
            <a:xfrm flipH="1">
              <a:off x="1183539" y="5465094"/>
              <a:ext cx="168802" cy="135499"/>
            </a:xfrm>
            <a:prstGeom prst="ellipse">
              <a:avLst/>
            </a:prstGeom>
            <a:solidFill>
              <a:srgbClr val="FF0000"/>
            </a:solidFill>
            <a:ln w="38100" cmpd="sng"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Ovale 39"/>
            <p:cNvSpPr/>
            <p:nvPr/>
          </p:nvSpPr>
          <p:spPr>
            <a:xfrm flipH="1">
              <a:off x="1156885" y="6427847"/>
              <a:ext cx="168802" cy="135499"/>
            </a:xfrm>
            <a:prstGeom prst="ellipse">
              <a:avLst/>
            </a:prstGeom>
            <a:solidFill>
              <a:srgbClr val="0000FF"/>
            </a:solidFill>
            <a:ln w="38100" cmpd="sng"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Figura a mano libera 40"/>
            <p:cNvSpPr/>
            <p:nvPr/>
          </p:nvSpPr>
          <p:spPr>
            <a:xfrm>
              <a:off x="1268931" y="5598116"/>
              <a:ext cx="202058" cy="829653"/>
            </a:xfrm>
            <a:custGeom>
              <a:avLst/>
              <a:gdLst>
                <a:gd name="connsiteX0" fmla="*/ 0 w 192560"/>
                <a:gd name="connsiteY0" fmla="*/ 984982 h 984982"/>
                <a:gd name="connsiteX1" fmla="*/ 130004 w 192560"/>
                <a:gd name="connsiteY1" fmla="*/ 729987 h 984982"/>
                <a:gd name="connsiteX2" fmla="*/ 190006 w 192560"/>
                <a:gd name="connsiteY2" fmla="*/ 399993 h 984982"/>
                <a:gd name="connsiteX3" fmla="*/ 50002 w 192560"/>
                <a:gd name="connsiteY3" fmla="*/ 0 h 98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560" h="984982">
                  <a:moveTo>
                    <a:pt x="0" y="984982"/>
                  </a:moveTo>
                  <a:cubicBezTo>
                    <a:pt x="49168" y="906233"/>
                    <a:pt x="98336" y="827485"/>
                    <a:pt x="130004" y="729987"/>
                  </a:cubicBezTo>
                  <a:cubicBezTo>
                    <a:pt x="161672" y="632489"/>
                    <a:pt x="203340" y="521657"/>
                    <a:pt x="190006" y="399993"/>
                  </a:cubicBezTo>
                  <a:cubicBezTo>
                    <a:pt x="176672" y="278328"/>
                    <a:pt x="113337" y="139164"/>
                    <a:pt x="50002" y="0"/>
                  </a:cubicBezTo>
                </a:path>
              </a:pathLst>
            </a:custGeom>
            <a:ln w="38100" cmpd="sng">
              <a:solidFill>
                <a:schemeClr val="tx1">
                  <a:lumMod val="85000"/>
                  <a:lumOff val="15000"/>
                </a:schemeClr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48" name="Connettore 2 47"/>
          <p:cNvCxnSpPr>
            <a:stCxn id="39" idx="2"/>
            <a:endCxn id="37" idx="6"/>
          </p:cNvCxnSpPr>
          <p:nvPr/>
        </p:nvCxnSpPr>
        <p:spPr>
          <a:xfrm flipV="1">
            <a:off x="1636688" y="5292127"/>
            <a:ext cx="1892306" cy="25851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2 50"/>
          <p:cNvCxnSpPr>
            <a:stCxn id="40" idx="2"/>
            <a:endCxn id="38" idx="6"/>
          </p:cNvCxnSpPr>
          <p:nvPr/>
        </p:nvCxnSpPr>
        <p:spPr>
          <a:xfrm>
            <a:off x="1610034" y="6513390"/>
            <a:ext cx="1918959" cy="41012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2413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Distortion</a:t>
            </a:r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Prediction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Immagine 17" descr="kit__P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045" y="1414600"/>
            <a:ext cx="2040652" cy="3681177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5922752" y="2627591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FIDELITY</a:t>
            </a:r>
            <a:endParaRPr lang="it-IT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5171307" y="3189323"/>
            <a:ext cx="33265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+</a:t>
            </a:r>
          </a:p>
          <a:p>
            <a:pPr algn="ctr"/>
            <a:r>
              <a:rPr lang="it-IT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MONOTONICITY</a:t>
            </a:r>
            <a:endParaRPr lang="it-IT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Immagine 2" descr="kitten_O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7" y="1376193"/>
            <a:ext cx="2386412" cy="3708000"/>
          </a:xfrm>
          <a:prstGeom prst="rect">
            <a:avLst/>
          </a:prstGeom>
        </p:spPr>
      </p:pic>
      <p:sp>
        <p:nvSpPr>
          <p:cNvPr id="35" name="Rettangolo 34"/>
          <p:cNvSpPr/>
          <p:nvPr/>
        </p:nvSpPr>
        <p:spPr>
          <a:xfrm>
            <a:off x="0" y="557766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Can be evaluated without having an explicit mapping!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24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Previous Work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5603066" y="1437341"/>
            <a:ext cx="2800661" cy="4334663"/>
            <a:chOff x="5902141" y="1437341"/>
            <a:chExt cx="2800661" cy="4334663"/>
          </a:xfrm>
        </p:grpSpPr>
        <p:sp>
          <p:nvSpPr>
            <p:cNvPr id="2" name="CasellaDiTesto 1"/>
            <p:cNvSpPr txBox="1"/>
            <p:nvPr/>
          </p:nvSpPr>
          <p:spPr>
            <a:xfrm>
              <a:off x="6475379" y="5402672"/>
              <a:ext cx="1647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[He et al, 2009]</a:t>
              </a:r>
              <a:endParaRPr lang="it-IT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7" name="Immagine 16" descr="Schermata 08-2456517 alle 15.14.4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141" y="1437341"/>
              <a:ext cx="2800661" cy="3783770"/>
            </a:xfrm>
            <a:prstGeom prst="rect">
              <a:avLst/>
            </a:prstGeom>
          </p:spPr>
        </p:pic>
      </p:grpSp>
      <p:grpSp>
        <p:nvGrpSpPr>
          <p:cNvPr id="9" name="Gruppo 8"/>
          <p:cNvGrpSpPr/>
          <p:nvPr/>
        </p:nvGrpSpPr>
        <p:grpSpPr>
          <a:xfrm>
            <a:off x="3154900" y="1340168"/>
            <a:ext cx="1941945" cy="4431836"/>
            <a:chOff x="3453975" y="1340168"/>
            <a:chExt cx="1941945" cy="4431836"/>
          </a:xfrm>
        </p:grpSpPr>
        <p:pic>
          <p:nvPicPr>
            <p:cNvPr id="5" name="Immagine 4" descr="He09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3185" y="1340168"/>
              <a:ext cx="1629254" cy="3999076"/>
            </a:xfrm>
            <a:prstGeom prst="rect">
              <a:avLst/>
            </a:prstGeom>
          </p:spPr>
        </p:pic>
        <p:sp>
          <p:nvSpPr>
            <p:cNvPr id="47" name="CasellaDiTesto 46"/>
            <p:cNvSpPr txBox="1"/>
            <p:nvPr/>
          </p:nvSpPr>
          <p:spPr>
            <a:xfrm>
              <a:off x="3453975" y="5402672"/>
              <a:ext cx="1941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262626"/>
                  </a:solidFill>
                </a:rPr>
                <a:t>[Wang et al, 2007]</a:t>
              </a:r>
              <a:endParaRPr lang="it-IT" b="1" dirty="0">
                <a:solidFill>
                  <a:srgbClr val="262626"/>
                </a:solidFill>
              </a:endParaRP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740273" y="1212895"/>
            <a:ext cx="1933041" cy="4559109"/>
            <a:chOff x="1039348" y="1212895"/>
            <a:chExt cx="1933041" cy="4559109"/>
          </a:xfrm>
        </p:grpSpPr>
        <p:grpSp>
          <p:nvGrpSpPr>
            <p:cNvPr id="3" name="Gruppo 2"/>
            <p:cNvGrpSpPr/>
            <p:nvPr/>
          </p:nvGrpSpPr>
          <p:grpSpPr>
            <a:xfrm>
              <a:off x="1052914" y="1212895"/>
              <a:ext cx="1880570" cy="3990368"/>
              <a:chOff x="1052914" y="1212895"/>
              <a:chExt cx="1880570" cy="399036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2914" y="1212895"/>
                <a:ext cx="1880570" cy="2087281"/>
              </a:xfrm>
              <a:prstGeom prst="rect">
                <a:avLst/>
              </a:prstGeom>
            </p:spPr>
          </p:pic>
          <p:pic>
            <p:nvPicPr>
              <p:cNvPr id="14" name="Immagine 1" descr="tarini2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7678" y="3300176"/>
                <a:ext cx="1751490" cy="1903087"/>
              </a:xfrm>
              <a:prstGeom prst="rect">
                <a:avLst/>
              </a:prstGeom>
            </p:spPr>
          </p:pic>
        </p:grpSp>
        <p:sp>
          <p:nvSpPr>
            <p:cNvPr id="16" name="CasellaDiTesto 46"/>
            <p:cNvSpPr txBox="1"/>
            <p:nvPr/>
          </p:nvSpPr>
          <p:spPr>
            <a:xfrm>
              <a:off x="1039348" y="5402672"/>
              <a:ext cx="1933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262626"/>
                  </a:solidFill>
                </a:rPr>
                <a:t>[Tarini et al, 2004]</a:t>
              </a:r>
              <a:endParaRPr lang="it-IT" b="1" dirty="0">
                <a:solidFill>
                  <a:srgbClr val="262626"/>
                </a:solidFill>
              </a:endParaRPr>
            </a:p>
          </p:txBody>
        </p:sp>
      </p:grpSp>
      <p:sp>
        <p:nvSpPr>
          <p:cNvPr id="18" name="CasellaDiTesto 46"/>
          <p:cNvSpPr txBox="1"/>
          <p:nvPr/>
        </p:nvSpPr>
        <p:spPr>
          <a:xfrm>
            <a:off x="3353548" y="5875961"/>
            <a:ext cx="153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High </a:t>
            </a:r>
            <a:r>
              <a:rPr lang="it-IT" dirty="0" err="1" smtClean="0"/>
              <a:t>Mapping</a:t>
            </a:r>
            <a:endParaRPr lang="it-IT" dirty="0" smtClean="0"/>
          </a:p>
          <a:p>
            <a:pPr algn="ctr"/>
            <a:r>
              <a:rPr lang="it-IT" dirty="0" smtClean="0"/>
              <a:t> Distortion</a:t>
            </a:r>
            <a:endParaRPr lang="it-IT" dirty="0"/>
          </a:p>
        </p:txBody>
      </p:sp>
      <p:sp>
        <p:nvSpPr>
          <p:cNvPr id="8" name="Rectangle 7"/>
          <p:cNvSpPr/>
          <p:nvPr/>
        </p:nvSpPr>
        <p:spPr>
          <a:xfrm>
            <a:off x="1016888" y="5875961"/>
            <a:ext cx="13495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 err="1"/>
              <a:t>Manually</a:t>
            </a:r>
            <a:r>
              <a:rPr lang="it-IT" dirty="0"/>
              <a:t> </a:t>
            </a:r>
            <a:endParaRPr lang="it-IT" dirty="0" smtClean="0"/>
          </a:p>
          <a:p>
            <a:pPr algn="ctr"/>
            <a:r>
              <a:rPr lang="it-IT" dirty="0" err="1" smtClean="0"/>
              <a:t>Constructed</a:t>
            </a:r>
            <a:endParaRPr lang="it-IT" dirty="0"/>
          </a:p>
        </p:txBody>
      </p:sp>
      <p:sp>
        <p:nvSpPr>
          <p:cNvPr id="19" name="CasellaDiTesto 46"/>
          <p:cNvSpPr txBox="1"/>
          <p:nvPr/>
        </p:nvSpPr>
        <p:spPr>
          <a:xfrm>
            <a:off x="6172361" y="5869290"/>
            <a:ext cx="1652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High </a:t>
            </a:r>
            <a:r>
              <a:rPr lang="it-IT" dirty="0" err="1" smtClean="0"/>
              <a:t>Singularity</a:t>
            </a:r>
            <a:endParaRPr lang="it-IT" dirty="0" smtClean="0"/>
          </a:p>
          <a:p>
            <a:pPr algn="ctr"/>
            <a:r>
              <a:rPr lang="it-IT" dirty="0" err="1" smtClean="0"/>
              <a:t>Count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1345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Previous Work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2033828" y="5317800"/>
            <a:ext cx="1847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it-IT" sz="4400" dirty="0">
              <a:solidFill>
                <a:srgbClr val="008000"/>
              </a:solidFill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5250764" y="5689132"/>
            <a:ext cx="1847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it-IT" sz="4400" dirty="0">
              <a:solidFill>
                <a:srgbClr val="008000"/>
              </a:solidFill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4862532" y="1878370"/>
            <a:ext cx="4281468" cy="3908999"/>
            <a:chOff x="3720627" y="1591198"/>
            <a:chExt cx="5292939" cy="48324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60" r="30604" b="48247"/>
            <a:stretch/>
          </p:blipFill>
          <p:spPr>
            <a:xfrm>
              <a:off x="5865870" y="1591198"/>
              <a:ext cx="3147696" cy="30657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32770" r="701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19" r="25061" b="49810"/>
            <a:stretch/>
          </p:blipFill>
          <p:spPr>
            <a:xfrm>
              <a:off x="3720627" y="3022046"/>
              <a:ext cx="4392787" cy="34016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7" name="Gruppo 16"/>
          <p:cNvGrpSpPr/>
          <p:nvPr/>
        </p:nvGrpSpPr>
        <p:grpSpPr>
          <a:xfrm>
            <a:off x="1699783" y="1310831"/>
            <a:ext cx="2798637" cy="4455873"/>
            <a:chOff x="5169261" y="1315600"/>
            <a:chExt cx="2486103" cy="3958270"/>
          </a:xfrm>
        </p:grpSpPr>
        <p:pic>
          <p:nvPicPr>
            <p:cNvPr id="18" name="Immagine 17" descr="gregson_201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9261" y="1315600"/>
              <a:ext cx="2486103" cy="3538258"/>
            </a:xfrm>
            <a:prstGeom prst="rect">
              <a:avLst/>
            </a:prstGeom>
          </p:spPr>
        </p:pic>
        <p:sp>
          <p:nvSpPr>
            <p:cNvPr id="20" name="CasellaDiTesto 19"/>
            <p:cNvSpPr txBox="1"/>
            <p:nvPr/>
          </p:nvSpPr>
          <p:spPr>
            <a:xfrm>
              <a:off x="5210952" y="4904538"/>
              <a:ext cx="2180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[Gregson et al, 2011]</a:t>
              </a:r>
              <a:endParaRPr lang="it-IT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411826" y="1226338"/>
            <a:ext cx="2040687" cy="1591383"/>
            <a:chOff x="411826" y="1226338"/>
            <a:chExt cx="2040687" cy="1591383"/>
          </a:xfrm>
        </p:grpSpPr>
        <p:sp>
          <p:nvSpPr>
            <p:cNvPr id="5" name="Rettangolo 4"/>
            <p:cNvSpPr/>
            <p:nvPr/>
          </p:nvSpPr>
          <p:spPr>
            <a:xfrm>
              <a:off x="1970770" y="1226338"/>
              <a:ext cx="481743" cy="447224"/>
            </a:xfrm>
            <a:prstGeom prst="rect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262626"/>
                </a:solidFill>
              </a:endParaRPr>
            </a:p>
          </p:txBody>
        </p:sp>
        <p:pic>
          <p:nvPicPr>
            <p:cNvPr id="29" name="Immagine 34" descr="gregson_closeup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826" y="1635115"/>
              <a:ext cx="1182606" cy="1182606"/>
            </a:xfrm>
            <a:prstGeom prst="rect">
              <a:avLst/>
            </a:prstGeom>
            <a:ln w="38100" cmpd="sng">
              <a:solidFill>
                <a:srgbClr val="FDFF0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5" name="Gruppo 14"/>
          <p:cNvGrpSpPr/>
          <p:nvPr/>
        </p:nvGrpSpPr>
        <p:grpSpPr>
          <a:xfrm>
            <a:off x="144876" y="3981961"/>
            <a:ext cx="2357851" cy="1260228"/>
            <a:chOff x="144876" y="3981961"/>
            <a:chExt cx="2357851" cy="1260228"/>
          </a:xfrm>
        </p:grpSpPr>
        <p:sp>
          <p:nvSpPr>
            <p:cNvPr id="23" name="Rettangolo 22"/>
            <p:cNvSpPr/>
            <p:nvPr/>
          </p:nvSpPr>
          <p:spPr>
            <a:xfrm>
              <a:off x="2020984" y="4794965"/>
              <a:ext cx="481743" cy="447224"/>
            </a:xfrm>
            <a:prstGeom prst="rect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35" name="Immagine 13" descr="bunny_sgp1_front_segm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876" y="3981961"/>
              <a:ext cx="1501782" cy="764252"/>
            </a:xfrm>
            <a:prstGeom prst="rect">
              <a:avLst/>
            </a:prstGeom>
            <a:ln w="38100" cmpd="sng">
              <a:solidFill>
                <a:srgbClr val="FDFF0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3" name="Gruppo 12"/>
          <p:cNvGrpSpPr/>
          <p:nvPr/>
        </p:nvGrpSpPr>
        <p:grpSpPr>
          <a:xfrm>
            <a:off x="5605739" y="1579139"/>
            <a:ext cx="1828722" cy="2350575"/>
            <a:chOff x="5605739" y="1354089"/>
            <a:chExt cx="1828722" cy="2350575"/>
          </a:xfrm>
        </p:grpSpPr>
        <p:sp>
          <p:nvSpPr>
            <p:cNvPr id="10" name="Ovale 9"/>
            <p:cNvSpPr/>
            <p:nvPr/>
          </p:nvSpPr>
          <p:spPr>
            <a:xfrm>
              <a:off x="5605739" y="3091495"/>
              <a:ext cx="963487" cy="613169"/>
            </a:xfrm>
            <a:prstGeom prst="ellipse">
              <a:avLst/>
            </a:prstGeom>
            <a:noFill/>
            <a:ln w="38100" cmpd="sng">
              <a:solidFill>
                <a:srgbClr val="FDFF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Figura a mano libera 11"/>
            <p:cNvSpPr/>
            <p:nvPr/>
          </p:nvSpPr>
          <p:spPr>
            <a:xfrm>
              <a:off x="6148919" y="1354089"/>
              <a:ext cx="1285542" cy="1728332"/>
            </a:xfrm>
            <a:custGeom>
              <a:avLst/>
              <a:gdLst>
                <a:gd name="connsiteX0" fmla="*/ 0 w 1285542"/>
                <a:gd name="connsiteY0" fmla="*/ 1728332 h 1728332"/>
                <a:gd name="connsiteX1" fmla="*/ 851865 w 1285542"/>
                <a:gd name="connsiteY1" fmla="*/ 24481 h 1728332"/>
                <a:gd name="connsiteX2" fmla="*/ 1285542 w 1285542"/>
                <a:gd name="connsiteY2" fmla="*/ 675042 h 1728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542" h="1728332">
                  <a:moveTo>
                    <a:pt x="0" y="1728332"/>
                  </a:moveTo>
                  <a:cubicBezTo>
                    <a:pt x="318804" y="964180"/>
                    <a:pt x="637608" y="200029"/>
                    <a:pt x="851865" y="24481"/>
                  </a:cubicBezTo>
                  <a:cubicBezTo>
                    <a:pt x="1066122" y="-151067"/>
                    <a:pt x="1285542" y="675042"/>
                    <a:pt x="1285542" y="675042"/>
                  </a:cubicBezTo>
                </a:path>
              </a:pathLst>
            </a:custGeom>
            <a:ln w="38100" cmpd="sng">
              <a:solidFill>
                <a:srgbClr val="FDFF0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976008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Our</a:t>
            </a:r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idea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Content Placeholder 10"/>
          <p:cNvSpPr>
            <a:spLocks noGrp="1"/>
          </p:cNvSpPr>
          <p:nvPr>
            <p:ph idx="1"/>
          </p:nvPr>
        </p:nvSpPr>
        <p:spPr>
          <a:xfrm>
            <a:off x="400984" y="1678687"/>
            <a:ext cx="8377255" cy="81294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PolyCube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segmentation is a 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labeling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problem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5300564" y="3309986"/>
            <a:ext cx="3024633" cy="1179494"/>
            <a:chOff x="5300564" y="2618761"/>
            <a:chExt cx="3024633" cy="1179494"/>
          </a:xfrm>
        </p:grpSpPr>
        <p:grpSp>
          <p:nvGrpSpPr>
            <p:cNvPr id="22" name="Gruppo 21"/>
            <p:cNvGrpSpPr/>
            <p:nvPr/>
          </p:nvGrpSpPr>
          <p:grpSpPr>
            <a:xfrm>
              <a:off x="5821563" y="3370681"/>
              <a:ext cx="2503634" cy="427574"/>
              <a:chOff x="1263964" y="6272533"/>
              <a:chExt cx="2503634" cy="427574"/>
            </a:xfrm>
          </p:grpSpPr>
          <p:cxnSp>
            <p:nvCxnSpPr>
              <p:cNvPr id="24" name="Connettore 2 23"/>
              <p:cNvCxnSpPr/>
              <p:nvPr/>
            </p:nvCxnSpPr>
            <p:spPr>
              <a:xfrm>
                <a:off x="1263964" y="6272533"/>
                <a:ext cx="0" cy="297772"/>
              </a:xfrm>
              <a:prstGeom prst="straightConnector1">
                <a:avLst/>
              </a:prstGeom>
              <a:ln w="28575" cmpd="sng">
                <a:solidFill>
                  <a:schemeClr val="bg1">
                    <a:lumMod val="50000"/>
                  </a:schemeClr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2 24"/>
              <p:cNvCxnSpPr/>
              <p:nvPr/>
            </p:nvCxnSpPr>
            <p:spPr>
              <a:xfrm rot="10800000">
                <a:off x="1640218" y="6300704"/>
                <a:ext cx="0" cy="297772"/>
              </a:xfrm>
              <a:prstGeom prst="straightConnector1">
                <a:avLst/>
              </a:prstGeom>
              <a:ln w="28575" cmpd="sng">
                <a:solidFill>
                  <a:schemeClr val="bg1">
                    <a:lumMod val="50000"/>
                  </a:schemeClr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ttore 2 25"/>
              <p:cNvCxnSpPr/>
              <p:nvPr/>
            </p:nvCxnSpPr>
            <p:spPr>
              <a:xfrm rot="16200000">
                <a:off x="2111211" y="6273884"/>
                <a:ext cx="0" cy="297772"/>
              </a:xfrm>
              <a:prstGeom prst="straightConnector1">
                <a:avLst/>
              </a:prstGeom>
              <a:ln w="28575" cmpd="sng">
                <a:solidFill>
                  <a:srgbClr val="0B36DF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2 26"/>
              <p:cNvCxnSpPr/>
              <p:nvPr/>
            </p:nvCxnSpPr>
            <p:spPr>
              <a:xfrm rot="5400000">
                <a:off x="2668485" y="6268549"/>
                <a:ext cx="0" cy="297772"/>
              </a:xfrm>
              <a:prstGeom prst="straightConnector1">
                <a:avLst/>
              </a:prstGeom>
              <a:ln w="28575" cmpd="sng">
                <a:solidFill>
                  <a:srgbClr val="0B36DF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2 27"/>
              <p:cNvCxnSpPr/>
              <p:nvPr/>
            </p:nvCxnSpPr>
            <p:spPr>
              <a:xfrm rot="2700000">
                <a:off x="3228897" y="6278071"/>
                <a:ext cx="0" cy="297772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ttore 2 28"/>
              <p:cNvCxnSpPr/>
              <p:nvPr/>
            </p:nvCxnSpPr>
            <p:spPr>
              <a:xfrm rot="13500000">
                <a:off x="3618712" y="6306243"/>
                <a:ext cx="0" cy="297772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0" name="Immagine 2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6364" y="6560407"/>
                <a:ext cx="63500" cy="139700"/>
              </a:xfrm>
              <a:prstGeom prst="rect">
                <a:avLst/>
              </a:prstGeom>
            </p:spPr>
          </p:pic>
          <p:pic>
            <p:nvPicPr>
              <p:cNvPr id="31" name="Immagine 3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34549" y="6528051"/>
                <a:ext cx="63500" cy="139700"/>
              </a:xfrm>
              <a:prstGeom prst="rect">
                <a:avLst/>
              </a:prstGeom>
            </p:spPr>
          </p:pic>
          <p:pic>
            <p:nvPicPr>
              <p:cNvPr id="32" name="Immagine 3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23499" y="6521545"/>
                <a:ext cx="63500" cy="139700"/>
              </a:xfrm>
              <a:prstGeom prst="rect">
                <a:avLst/>
              </a:prstGeom>
            </p:spPr>
          </p:pic>
          <p:pic>
            <p:nvPicPr>
              <p:cNvPr id="33" name="Immagine 3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93409" y="6528627"/>
                <a:ext cx="63500" cy="139700"/>
              </a:xfrm>
              <a:prstGeom prst="rect">
                <a:avLst/>
              </a:prstGeom>
            </p:spPr>
          </p:pic>
          <p:pic>
            <p:nvPicPr>
              <p:cNvPr id="34" name="Immagine 3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74776" y="6535102"/>
                <a:ext cx="63500" cy="139700"/>
              </a:xfrm>
              <a:prstGeom prst="rect">
                <a:avLst/>
              </a:prstGeom>
            </p:spPr>
          </p:pic>
        </p:grpSp>
        <p:sp>
          <p:nvSpPr>
            <p:cNvPr id="35" name="Content Placeholder 10"/>
            <p:cNvSpPr txBox="1">
              <a:spLocks/>
            </p:cNvSpPr>
            <p:nvPr/>
          </p:nvSpPr>
          <p:spPr>
            <a:xfrm>
              <a:off x="5300564" y="2618761"/>
              <a:ext cx="2496960" cy="77306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Six labels:</a:t>
              </a:r>
            </a:p>
          </p:txBody>
        </p:sp>
      </p:grpSp>
      <p:grpSp>
        <p:nvGrpSpPr>
          <p:cNvPr id="39" name="Gruppo 38"/>
          <p:cNvGrpSpPr/>
          <p:nvPr/>
        </p:nvGrpSpPr>
        <p:grpSpPr>
          <a:xfrm>
            <a:off x="-32146" y="2201145"/>
            <a:ext cx="5127376" cy="3987733"/>
            <a:chOff x="225086" y="2201145"/>
            <a:chExt cx="5127376" cy="3987733"/>
          </a:xfrm>
        </p:grpSpPr>
        <p:pic>
          <p:nvPicPr>
            <p:cNvPr id="40" name="Immagine 39" descr="bunny_smooth_3_pc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94"/>
            <a:stretch/>
          </p:blipFill>
          <p:spPr>
            <a:xfrm>
              <a:off x="2621903" y="2201145"/>
              <a:ext cx="2730559" cy="3786081"/>
            </a:xfrm>
            <a:prstGeom prst="rect">
              <a:avLst/>
            </a:prstGeom>
          </p:spPr>
        </p:pic>
        <p:pic>
          <p:nvPicPr>
            <p:cNvPr id="43" name="Immagine 42" descr="Schermata 11-2456611 alle 23.18.10.p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086" y="2975877"/>
              <a:ext cx="3295859" cy="3213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1769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2337746" y="1775443"/>
            <a:ext cx="4278617" cy="4960979"/>
            <a:chOff x="2337746" y="1775443"/>
            <a:chExt cx="4278617" cy="4960979"/>
          </a:xfrm>
        </p:grpSpPr>
        <p:sp>
          <p:nvSpPr>
            <p:cNvPr id="44" name="CasellaDiTesto 43"/>
            <p:cNvSpPr txBox="1"/>
            <p:nvPr/>
          </p:nvSpPr>
          <p:spPr>
            <a:xfrm>
              <a:off x="4064606" y="6397868"/>
              <a:ext cx="17387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[Tarini et al, 2004]</a:t>
              </a:r>
              <a:endParaRPr lang="it-IT" sz="16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2" name="Immagine 1" descr="tarini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746" y="1775443"/>
              <a:ext cx="4278617" cy="4648945"/>
            </a:xfrm>
            <a:prstGeom prst="rect">
              <a:avLst/>
            </a:prstGeom>
          </p:spPr>
        </p:pic>
      </p:grp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0" y="20638"/>
            <a:ext cx="8229600" cy="979487"/>
          </a:xfrm>
        </p:spPr>
        <p:txBody>
          <a:bodyPr>
            <a:normAutofit/>
          </a:bodyPr>
          <a:lstStyle/>
          <a:p>
            <a:pPr algn="l"/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PolyCubes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magine 2" descr="bunn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55" y="1313521"/>
            <a:ext cx="1801072" cy="2016511"/>
          </a:xfrm>
          <a:prstGeom prst="rect">
            <a:avLst/>
          </a:prstGeom>
        </p:spPr>
      </p:pic>
      <p:cxnSp>
        <p:nvCxnSpPr>
          <p:cNvPr id="64" name="Connettore 1 63"/>
          <p:cNvCxnSpPr/>
          <p:nvPr/>
        </p:nvCxnSpPr>
        <p:spPr>
          <a:xfrm flipV="1">
            <a:off x="3475792" y="1951248"/>
            <a:ext cx="1521242" cy="91440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Figura a mano libera 103"/>
          <p:cNvSpPr/>
          <p:nvPr/>
        </p:nvSpPr>
        <p:spPr>
          <a:xfrm>
            <a:off x="3830370" y="2928166"/>
            <a:ext cx="2605071" cy="1044981"/>
          </a:xfrm>
          <a:custGeom>
            <a:avLst/>
            <a:gdLst>
              <a:gd name="connsiteX0" fmla="*/ 0 w 2605071"/>
              <a:gd name="connsiteY0" fmla="*/ 599989 h 1044981"/>
              <a:gd name="connsiteX1" fmla="*/ 810022 w 2605071"/>
              <a:gd name="connsiteY1" fmla="*/ 0 h 1044981"/>
              <a:gd name="connsiteX2" fmla="*/ 2605071 w 2605071"/>
              <a:gd name="connsiteY2" fmla="*/ 294995 h 1044981"/>
              <a:gd name="connsiteX3" fmla="*/ 2045056 w 2605071"/>
              <a:gd name="connsiteY3" fmla="*/ 1044981 h 1044981"/>
              <a:gd name="connsiteX4" fmla="*/ 0 w 2605071"/>
              <a:gd name="connsiteY4" fmla="*/ 599989 h 1044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5071" h="1044981">
                <a:moveTo>
                  <a:pt x="0" y="599989"/>
                </a:moveTo>
                <a:lnTo>
                  <a:pt x="810022" y="0"/>
                </a:lnTo>
                <a:lnTo>
                  <a:pt x="2605071" y="294995"/>
                </a:lnTo>
                <a:lnTo>
                  <a:pt x="2045056" y="1044981"/>
                </a:lnTo>
                <a:lnTo>
                  <a:pt x="0" y="599989"/>
                </a:lnTo>
                <a:close/>
              </a:path>
            </a:pathLst>
          </a:custGeom>
          <a:solidFill>
            <a:srgbClr val="FF0000">
              <a:alpha val="3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125" name="Gruppo 124"/>
          <p:cNvGrpSpPr/>
          <p:nvPr/>
        </p:nvGrpSpPr>
        <p:grpSpPr>
          <a:xfrm>
            <a:off x="4199634" y="2794599"/>
            <a:ext cx="2213754" cy="1175069"/>
            <a:chOff x="4279842" y="2580711"/>
            <a:chExt cx="2213754" cy="1175069"/>
          </a:xfrm>
        </p:grpSpPr>
        <p:cxnSp>
          <p:nvCxnSpPr>
            <p:cNvPr id="81" name="Connettore 2 80"/>
            <p:cNvCxnSpPr/>
            <p:nvPr/>
          </p:nvCxnSpPr>
          <p:spPr>
            <a:xfrm flipV="1">
              <a:off x="5028800" y="2580711"/>
              <a:ext cx="0" cy="19730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2 84"/>
            <p:cNvCxnSpPr/>
            <p:nvPr/>
          </p:nvCxnSpPr>
          <p:spPr>
            <a:xfrm flipV="1">
              <a:off x="4682553" y="2864065"/>
              <a:ext cx="0" cy="19730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2 95"/>
            <p:cNvCxnSpPr/>
            <p:nvPr/>
          </p:nvCxnSpPr>
          <p:spPr>
            <a:xfrm flipV="1">
              <a:off x="4875263" y="2710756"/>
              <a:ext cx="0" cy="19730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2 98"/>
            <p:cNvCxnSpPr/>
            <p:nvPr/>
          </p:nvCxnSpPr>
          <p:spPr>
            <a:xfrm flipV="1">
              <a:off x="4279842" y="3213675"/>
              <a:ext cx="0" cy="19730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2 101"/>
            <p:cNvCxnSpPr/>
            <p:nvPr/>
          </p:nvCxnSpPr>
          <p:spPr>
            <a:xfrm flipV="1">
              <a:off x="4498621" y="3026370"/>
              <a:ext cx="0" cy="19730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ttore 2 104"/>
            <p:cNvCxnSpPr/>
            <p:nvPr/>
          </p:nvCxnSpPr>
          <p:spPr>
            <a:xfrm flipV="1">
              <a:off x="5376200" y="2638111"/>
              <a:ext cx="0" cy="19730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ttore 2 105"/>
            <p:cNvCxnSpPr/>
            <p:nvPr/>
          </p:nvCxnSpPr>
          <p:spPr>
            <a:xfrm flipV="1">
              <a:off x="5064953" y="2931465"/>
              <a:ext cx="0" cy="19730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2 106"/>
            <p:cNvCxnSpPr/>
            <p:nvPr/>
          </p:nvCxnSpPr>
          <p:spPr>
            <a:xfrm flipV="1">
              <a:off x="5227663" y="2773156"/>
              <a:ext cx="0" cy="19730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2 107"/>
            <p:cNvCxnSpPr/>
            <p:nvPr/>
          </p:nvCxnSpPr>
          <p:spPr>
            <a:xfrm flipV="1">
              <a:off x="4672242" y="3286075"/>
              <a:ext cx="0" cy="19730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2 108"/>
            <p:cNvCxnSpPr/>
            <p:nvPr/>
          </p:nvCxnSpPr>
          <p:spPr>
            <a:xfrm flipV="1">
              <a:off x="4871021" y="3103770"/>
              <a:ext cx="0" cy="19730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2 109"/>
            <p:cNvCxnSpPr/>
            <p:nvPr/>
          </p:nvCxnSpPr>
          <p:spPr>
            <a:xfrm flipV="1">
              <a:off x="5716200" y="2698111"/>
              <a:ext cx="0" cy="19730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2 110"/>
            <p:cNvCxnSpPr/>
            <p:nvPr/>
          </p:nvCxnSpPr>
          <p:spPr>
            <a:xfrm flipV="1">
              <a:off x="5434953" y="3006465"/>
              <a:ext cx="0" cy="19730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2 111"/>
            <p:cNvCxnSpPr/>
            <p:nvPr/>
          </p:nvCxnSpPr>
          <p:spPr>
            <a:xfrm flipV="1">
              <a:off x="5587663" y="2843156"/>
              <a:ext cx="0" cy="19730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2 112"/>
            <p:cNvCxnSpPr/>
            <p:nvPr/>
          </p:nvCxnSpPr>
          <p:spPr>
            <a:xfrm flipV="1">
              <a:off x="5077242" y="3366075"/>
              <a:ext cx="0" cy="19730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2 113"/>
            <p:cNvCxnSpPr/>
            <p:nvPr/>
          </p:nvCxnSpPr>
          <p:spPr>
            <a:xfrm flipV="1">
              <a:off x="5261021" y="3178770"/>
              <a:ext cx="0" cy="19730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2 114"/>
            <p:cNvCxnSpPr/>
            <p:nvPr/>
          </p:nvCxnSpPr>
          <p:spPr>
            <a:xfrm flipV="1">
              <a:off x="6106196" y="2761320"/>
              <a:ext cx="0" cy="19730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2 115"/>
            <p:cNvCxnSpPr/>
            <p:nvPr/>
          </p:nvCxnSpPr>
          <p:spPr>
            <a:xfrm flipV="1">
              <a:off x="5829953" y="3081465"/>
              <a:ext cx="0" cy="19730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2 116"/>
            <p:cNvCxnSpPr/>
            <p:nvPr/>
          </p:nvCxnSpPr>
          <p:spPr>
            <a:xfrm flipV="1">
              <a:off x="5977663" y="2913156"/>
              <a:ext cx="0" cy="19730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2 117"/>
            <p:cNvCxnSpPr/>
            <p:nvPr/>
          </p:nvCxnSpPr>
          <p:spPr>
            <a:xfrm flipV="1">
              <a:off x="5507242" y="3466075"/>
              <a:ext cx="0" cy="19730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2 118"/>
            <p:cNvCxnSpPr/>
            <p:nvPr/>
          </p:nvCxnSpPr>
          <p:spPr>
            <a:xfrm flipV="1">
              <a:off x="5671021" y="3268770"/>
              <a:ext cx="0" cy="19730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2 119"/>
            <p:cNvCxnSpPr/>
            <p:nvPr/>
          </p:nvCxnSpPr>
          <p:spPr>
            <a:xfrm flipV="1">
              <a:off x="6493596" y="2823720"/>
              <a:ext cx="0" cy="19730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2 120"/>
            <p:cNvCxnSpPr/>
            <p:nvPr/>
          </p:nvCxnSpPr>
          <p:spPr>
            <a:xfrm flipV="1">
              <a:off x="6237353" y="3163865"/>
              <a:ext cx="0" cy="19730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2 121"/>
            <p:cNvCxnSpPr/>
            <p:nvPr/>
          </p:nvCxnSpPr>
          <p:spPr>
            <a:xfrm flipV="1">
              <a:off x="6370063" y="2970556"/>
              <a:ext cx="0" cy="19730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2 122"/>
            <p:cNvCxnSpPr/>
            <p:nvPr/>
          </p:nvCxnSpPr>
          <p:spPr>
            <a:xfrm flipV="1">
              <a:off x="5944642" y="3558475"/>
              <a:ext cx="0" cy="19730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2 123"/>
            <p:cNvCxnSpPr/>
            <p:nvPr/>
          </p:nvCxnSpPr>
          <p:spPr>
            <a:xfrm flipV="1">
              <a:off x="6103421" y="3351170"/>
              <a:ext cx="0" cy="19730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o 10"/>
          <p:cNvGrpSpPr/>
          <p:nvPr/>
        </p:nvGrpSpPr>
        <p:grpSpPr>
          <a:xfrm>
            <a:off x="2459792" y="2703088"/>
            <a:ext cx="1190831" cy="1174180"/>
            <a:chOff x="2459792" y="2703088"/>
            <a:chExt cx="1190831" cy="1174180"/>
          </a:xfrm>
        </p:grpSpPr>
        <p:cxnSp>
          <p:nvCxnSpPr>
            <p:cNvPr id="68" name="Connettore 1 67"/>
            <p:cNvCxnSpPr/>
            <p:nvPr/>
          </p:nvCxnSpPr>
          <p:spPr>
            <a:xfrm flipH="1" flipV="1">
              <a:off x="2459792" y="2703088"/>
              <a:ext cx="1016000" cy="16256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64"/>
            <p:cNvCxnSpPr/>
            <p:nvPr/>
          </p:nvCxnSpPr>
          <p:spPr>
            <a:xfrm flipH="1" flipV="1">
              <a:off x="3475792" y="2865648"/>
              <a:ext cx="121920" cy="101162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Figura a mano libera 135"/>
            <p:cNvSpPr/>
            <p:nvPr/>
          </p:nvSpPr>
          <p:spPr>
            <a:xfrm>
              <a:off x="3515376" y="2793472"/>
              <a:ext cx="135247" cy="260598"/>
            </a:xfrm>
            <a:custGeom>
              <a:avLst/>
              <a:gdLst>
                <a:gd name="connsiteX0" fmla="*/ 0 w 135247"/>
                <a:gd name="connsiteY0" fmla="*/ 260598 h 260598"/>
                <a:gd name="connsiteX1" fmla="*/ 135247 w 135247"/>
                <a:gd name="connsiteY1" fmla="*/ 181429 h 260598"/>
                <a:gd name="connsiteX2" fmla="*/ 115455 w 135247"/>
                <a:gd name="connsiteY2" fmla="*/ 0 h 260598"/>
                <a:gd name="connsiteX3" fmla="*/ 115455 w 135247"/>
                <a:gd name="connsiteY3" fmla="*/ 0 h 260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247" h="260598">
                  <a:moveTo>
                    <a:pt x="0" y="260598"/>
                  </a:moveTo>
                  <a:lnTo>
                    <a:pt x="135247" y="181429"/>
                  </a:lnTo>
                  <a:lnTo>
                    <a:pt x="115455" y="0"/>
                  </a:lnTo>
                  <a:lnTo>
                    <a:pt x="115455" y="0"/>
                  </a:lnTo>
                </a:path>
              </a:pathLst>
            </a:custGeom>
            <a:noFill/>
            <a:ln w="127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38" name="Figura a mano libera 137"/>
            <p:cNvSpPr/>
            <p:nvPr/>
          </p:nvSpPr>
          <p:spPr>
            <a:xfrm>
              <a:off x="3291065" y="2743992"/>
              <a:ext cx="359558" cy="92364"/>
            </a:xfrm>
            <a:custGeom>
              <a:avLst/>
              <a:gdLst>
                <a:gd name="connsiteX0" fmla="*/ 0 w 323272"/>
                <a:gd name="connsiteY0" fmla="*/ 92364 h 92364"/>
                <a:gd name="connsiteX1" fmla="*/ 138545 w 323272"/>
                <a:gd name="connsiteY1" fmla="*/ 0 h 92364"/>
                <a:gd name="connsiteX2" fmla="*/ 323272 w 323272"/>
                <a:gd name="connsiteY2" fmla="*/ 39584 h 9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272" h="92364">
                  <a:moveTo>
                    <a:pt x="0" y="92364"/>
                  </a:moveTo>
                  <a:lnTo>
                    <a:pt x="138545" y="0"/>
                  </a:lnTo>
                  <a:lnTo>
                    <a:pt x="323272" y="39584"/>
                  </a:lnTo>
                </a:path>
              </a:pathLst>
            </a:custGeom>
            <a:ln w="127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37" name="Figura a mano libera 136"/>
            <p:cNvSpPr/>
            <p:nvPr/>
          </p:nvSpPr>
          <p:spPr>
            <a:xfrm>
              <a:off x="3317041" y="2856148"/>
              <a:ext cx="165347" cy="201221"/>
            </a:xfrm>
            <a:custGeom>
              <a:avLst/>
              <a:gdLst>
                <a:gd name="connsiteX0" fmla="*/ 191324 w 191324"/>
                <a:gd name="connsiteY0" fmla="*/ 201221 h 201221"/>
                <a:gd name="connsiteX1" fmla="*/ 16493 w 191324"/>
                <a:gd name="connsiteY1" fmla="*/ 174831 h 201221"/>
                <a:gd name="connsiteX2" fmla="*/ 0 w 191324"/>
                <a:gd name="connsiteY2" fmla="*/ 0 h 201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1324" h="201221">
                  <a:moveTo>
                    <a:pt x="191324" y="201221"/>
                  </a:moveTo>
                  <a:lnTo>
                    <a:pt x="16493" y="174831"/>
                  </a:lnTo>
                  <a:lnTo>
                    <a:pt x="0" y="0"/>
                  </a:lnTo>
                </a:path>
              </a:pathLst>
            </a:custGeom>
            <a:ln w="127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412936" y="3184444"/>
            <a:ext cx="2904105" cy="2330481"/>
            <a:chOff x="412936" y="3184444"/>
            <a:chExt cx="2904105" cy="2330481"/>
          </a:xfrm>
        </p:grpSpPr>
        <p:sp>
          <p:nvSpPr>
            <p:cNvPr id="7" name="CasellaDiTesto 6"/>
            <p:cNvSpPr txBox="1"/>
            <p:nvPr/>
          </p:nvSpPr>
          <p:spPr>
            <a:xfrm>
              <a:off x="412936" y="5053260"/>
              <a:ext cx="24360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orthogonal angles</a:t>
              </a:r>
              <a:endParaRPr lang="it-IT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9" name="Connettore 7 8"/>
            <p:cNvCxnSpPr/>
            <p:nvPr/>
          </p:nvCxnSpPr>
          <p:spPr>
            <a:xfrm rot="5400000" flipH="1" flipV="1">
              <a:off x="1546274" y="3269123"/>
              <a:ext cx="1855446" cy="1686088"/>
            </a:xfrm>
            <a:prstGeom prst="curvedConnector3">
              <a:avLst>
                <a:gd name="adj1" fmla="val 50000"/>
              </a:avLst>
            </a:prstGeom>
            <a:ln w="28575" cmpd="sng">
              <a:solidFill>
                <a:schemeClr val="tx1">
                  <a:lumMod val="85000"/>
                  <a:lumOff val="15000"/>
                </a:schemeClr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o 7"/>
          <p:cNvGrpSpPr/>
          <p:nvPr/>
        </p:nvGrpSpPr>
        <p:grpSpPr>
          <a:xfrm>
            <a:off x="6580785" y="3142807"/>
            <a:ext cx="2519916" cy="2044142"/>
            <a:chOff x="6536988" y="3252297"/>
            <a:chExt cx="2519916" cy="2044142"/>
          </a:xfrm>
        </p:grpSpPr>
        <p:sp>
          <p:nvSpPr>
            <p:cNvPr id="49" name="CasellaDiTesto 48"/>
            <p:cNvSpPr txBox="1"/>
            <p:nvPr/>
          </p:nvSpPr>
          <p:spPr>
            <a:xfrm>
              <a:off x="7261070" y="4834774"/>
              <a:ext cx="17958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planar facets</a:t>
              </a:r>
              <a:endParaRPr lang="it-IT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50" name="Connettore 7 49"/>
            <p:cNvCxnSpPr/>
            <p:nvPr/>
          </p:nvCxnSpPr>
          <p:spPr>
            <a:xfrm rot="16200000" flipV="1">
              <a:off x="6556749" y="3232536"/>
              <a:ext cx="1582477" cy="1621999"/>
            </a:xfrm>
            <a:prstGeom prst="curvedConnector2">
              <a:avLst/>
            </a:prstGeom>
            <a:ln w="28575" cmpd="sng">
              <a:solidFill>
                <a:schemeClr val="tx1">
                  <a:lumMod val="85000"/>
                  <a:lumOff val="15000"/>
                </a:schemeClr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po 5"/>
          <p:cNvGrpSpPr/>
          <p:nvPr/>
        </p:nvGrpSpPr>
        <p:grpSpPr>
          <a:xfrm>
            <a:off x="5147455" y="1951248"/>
            <a:ext cx="3522333" cy="675721"/>
            <a:chOff x="5147455" y="1951248"/>
            <a:chExt cx="3522333" cy="675721"/>
          </a:xfrm>
        </p:grpSpPr>
        <p:sp>
          <p:nvSpPr>
            <p:cNvPr id="56" name="CasellaDiTesto 55"/>
            <p:cNvSpPr txBox="1"/>
            <p:nvPr/>
          </p:nvSpPr>
          <p:spPr>
            <a:xfrm>
              <a:off x="6723823" y="2165304"/>
              <a:ext cx="19459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straight edges</a:t>
              </a:r>
              <a:endParaRPr lang="it-IT" sz="2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57" name="Connettore 7 56"/>
            <p:cNvCxnSpPr/>
            <p:nvPr/>
          </p:nvCxnSpPr>
          <p:spPr>
            <a:xfrm rot="10800000">
              <a:off x="5147455" y="1951248"/>
              <a:ext cx="1576368" cy="503884"/>
            </a:xfrm>
            <a:prstGeom prst="curvedConnector3">
              <a:avLst>
                <a:gd name="adj1" fmla="val 50000"/>
              </a:avLst>
            </a:prstGeom>
            <a:ln w="28575" cmpd="sng">
              <a:solidFill>
                <a:schemeClr val="tx1">
                  <a:lumMod val="85000"/>
                  <a:lumOff val="15000"/>
                </a:schemeClr>
              </a:solidFill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1831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tangolo arrotondato 32"/>
          <p:cNvSpPr/>
          <p:nvPr/>
        </p:nvSpPr>
        <p:spPr>
          <a:xfrm>
            <a:off x="4670775" y="1519956"/>
            <a:ext cx="242807" cy="56217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arrotondato 38"/>
          <p:cNvSpPr/>
          <p:nvPr/>
        </p:nvSpPr>
        <p:spPr>
          <a:xfrm>
            <a:off x="5111751" y="1426256"/>
            <a:ext cx="2208419" cy="94736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arrotondato 39"/>
          <p:cNvSpPr/>
          <p:nvPr/>
        </p:nvSpPr>
        <p:spPr>
          <a:xfrm>
            <a:off x="2857414" y="1426256"/>
            <a:ext cx="1540676" cy="94736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Graph-Cut Labeling Formulation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221001" y="6188772"/>
            <a:ext cx="3738047" cy="511335"/>
            <a:chOff x="221001" y="6188772"/>
            <a:chExt cx="3738047" cy="511335"/>
          </a:xfrm>
        </p:grpSpPr>
        <p:cxnSp>
          <p:nvCxnSpPr>
            <p:cNvPr id="65" name="Connettore 2 64"/>
            <p:cNvCxnSpPr/>
            <p:nvPr/>
          </p:nvCxnSpPr>
          <p:spPr>
            <a:xfrm>
              <a:off x="1263964" y="6272533"/>
              <a:ext cx="0" cy="297772"/>
            </a:xfrm>
            <a:prstGeom prst="straightConnector1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2 71"/>
            <p:cNvCxnSpPr/>
            <p:nvPr/>
          </p:nvCxnSpPr>
          <p:spPr>
            <a:xfrm rot="10800000">
              <a:off x="1640218" y="6300704"/>
              <a:ext cx="0" cy="297772"/>
            </a:xfrm>
            <a:prstGeom prst="straightConnector1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2 72"/>
            <p:cNvCxnSpPr/>
            <p:nvPr/>
          </p:nvCxnSpPr>
          <p:spPr>
            <a:xfrm rot="16200000">
              <a:off x="2111211" y="6273884"/>
              <a:ext cx="0" cy="297772"/>
            </a:xfrm>
            <a:prstGeom prst="straightConnector1">
              <a:avLst/>
            </a:prstGeom>
            <a:ln w="28575" cmpd="sng">
              <a:solidFill>
                <a:srgbClr val="0B36DF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2 82"/>
            <p:cNvCxnSpPr/>
            <p:nvPr/>
          </p:nvCxnSpPr>
          <p:spPr>
            <a:xfrm rot="5400000">
              <a:off x="2668485" y="6268549"/>
              <a:ext cx="0" cy="297772"/>
            </a:xfrm>
            <a:prstGeom prst="straightConnector1">
              <a:avLst/>
            </a:prstGeom>
            <a:ln w="28575" cmpd="sng">
              <a:solidFill>
                <a:srgbClr val="0B36DF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2 83"/>
            <p:cNvCxnSpPr/>
            <p:nvPr/>
          </p:nvCxnSpPr>
          <p:spPr>
            <a:xfrm rot="2700000">
              <a:off x="3228897" y="6278071"/>
              <a:ext cx="0" cy="297772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2 87"/>
            <p:cNvCxnSpPr/>
            <p:nvPr/>
          </p:nvCxnSpPr>
          <p:spPr>
            <a:xfrm rot="13500000">
              <a:off x="3618712" y="6306243"/>
              <a:ext cx="0" cy="297772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1001" y="6191345"/>
              <a:ext cx="952500" cy="469900"/>
            </a:xfrm>
            <a:prstGeom prst="rect">
              <a:avLst/>
            </a:prstGeom>
          </p:spPr>
        </p:pic>
        <p:pic>
          <p:nvPicPr>
            <p:cNvPr id="24" name="Immagin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248" y="6188772"/>
              <a:ext cx="177800" cy="469900"/>
            </a:xfrm>
            <a:prstGeom prst="rect">
              <a:avLst/>
            </a:prstGeom>
          </p:spPr>
        </p:pic>
        <p:pic>
          <p:nvPicPr>
            <p:cNvPr id="25" name="Immagin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6364" y="6560407"/>
              <a:ext cx="63500" cy="139700"/>
            </a:xfrm>
            <a:prstGeom prst="rect">
              <a:avLst/>
            </a:prstGeom>
          </p:spPr>
        </p:pic>
        <p:pic>
          <p:nvPicPr>
            <p:cNvPr id="95" name="Immagine 9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34549" y="6528051"/>
              <a:ext cx="63500" cy="139700"/>
            </a:xfrm>
            <a:prstGeom prst="rect">
              <a:avLst/>
            </a:prstGeom>
          </p:spPr>
        </p:pic>
        <p:pic>
          <p:nvPicPr>
            <p:cNvPr id="96" name="Immagine 9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23499" y="6521545"/>
              <a:ext cx="63500" cy="139700"/>
            </a:xfrm>
            <a:prstGeom prst="rect">
              <a:avLst/>
            </a:prstGeom>
          </p:spPr>
        </p:pic>
        <p:pic>
          <p:nvPicPr>
            <p:cNvPr id="97" name="Immagine 9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93409" y="6528627"/>
              <a:ext cx="63500" cy="139700"/>
            </a:xfrm>
            <a:prstGeom prst="rect">
              <a:avLst/>
            </a:prstGeom>
          </p:spPr>
        </p:pic>
        <p:pic>
          <p:nvPicPr>
            <p:cNvPr id="98" name="Immagine 9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74776" y="6535102"/>
              <a:ext cx="63500" cy="139700"/>
            </a:xfrm>
            <a:prstGeom prst="rect">
              <a:avLst/>
            </a:prstGeom>
          </p:spPr>
        </p:pic>
      </p:grpSp>
      <p:pic>
        <p:nvPicPr>
          <p:cNvPr id="32" name="Immagin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3830" y="1572183"/>
            <a:ext cx="5433881" cy="714758"/>
          </a:xfrm>
          <a:prstGeom prst="rect">
            <a:avLst/>
          </a:prstGeom>
        </p:spPr>
      </p:pic>
      <p:sp>
        <p:nvSpPr>
          <p:cNvPr id="26" name="CasellaDiTesto 25"/>
          <p:cNvSpPr txBox="1"/>
          <p:nvPr/>
        </p:nvSpPr>
        <p:spPr>
          <a:xfrm>
            <a:off x="5136800" y="3057904"/>
            <a:ext cx="325602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it-IT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Fidelity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it-IT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Compactness</a:t>
            </a:r>
          </a:p>
        </p:txBody>
      </p:sp>
      <p:grpSp>
        <p:nvGrpSpPr>
          <p:cNvPr id="29" name="Gruppo 28"/>
          <p:cNvGrpSpPr/>
          <p:nvPr/>
        </p:nvGrpSpPr>
        <p:grpSpPr>
          <a:xfrm>
            <a:off x="-32146" y="2201145"/>
            <a:ext cx="5127376" cy="3987733"/>
            <a:chOff x="225086" y="2201145"/>
            <a:chExt cx="5127376" cy="3987733"/>
          </a:xfrm>
        </p:grpSpPr>
        <p:pic>
          <p:nvPicPr>
            <p:cNvPr id="30" name="Immagine 29" descr="bunny_smooth_3_pc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94"/>
            <a:stretch/>
          </p:blipFill>
          <p:spPr>
            <a:xfrm>
              <a:off x="2621903" y="2201145"/>
              <a:ext cx="2730559" cy="3786081"/>
            </a:xfrm>
            <a:prstGeom prst="rect">
              <a:avLst/>
            </a:prstGeom>
          </p:spPr>
        </p:pic>
        <p:pic>
          <p:nvPicPr>
            <p:cNvPr id="31" name="Immagine 30" descr="Schermata 11-2456611 alle 23.18.10.png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086" y="2975877"/>
              <a:ext cx="3295859" cy="3213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9745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9" grpId="0" animBg="1"/>
      <p:bldP spid="39" grpId="1" animBg="1"/>
      <p:bldP spid="40" grpId="0" animBg="1"/>
      <p:bldP spid="40" grpId="1" animBg="1"/>
      <p:bldP spid="26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magine 42" descr="o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74" y="1723477"/>
            <a:ext cx="4101778" cy="3960000"/>
          </a:xfrm>
          <a:prstGeom prst="rect">
            <a:avLst/>
          </a:prstGeom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But What About Monotonicity?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4" name="Gruppo 43"/>
          <p:cNvGrpSpPr/>
          <p:nvPr/>
        </p:nvGrpSpPr>
        <p:grpSpPr>
          <a:xfrm>
            <a:off x="610658" y="3125285"/>
            <a:ext cx="2883041" cy="2317511"/>
            <a:chOff x="610658" y="3125285"/>
            <a:chExt cx="2883041" cy="2317511"/>
          </a:xfrm>
        </p:grpSpPr>
        <p:grpSp>
          <p:nvGrpSpPr>
            <p:cNvPr id="40" name="Gruppo 39"/>
            <p:cNvGrpSpPr/>
            <p:nvPr/>
          </p:nvGrpSpPr>
          <p:grpSpPr>
            <a:xfrm>
              <a:off x="897869" y="3125285"/>
              <a:ext cx="2588051" cy="2218494"/>
              <a:chOff x="897869" y="3125285"/>
              <a:chExt cx="2588051" cy="2218494"/>
            </a:xfrm>
          </p:grpSpPr>
          <p:sp>
            <p:nvSpPr>
              <p:cNvPr id="19" name="Ovale 9"/>
              <p:cNvSpPr>
                <a:spLocks noChangeAspect="1"/>
              </p:cNvSpPr>
              <p:nvPr/>
            </p:nvSpPr>
            <p:spPr>
              <a:xfrm>
                <a:off x="1661171" y="3836949"/>
                <a:ext cx="108000" cy="108000"/>
              </a:xfrm>
              <a:prstGeom prst="ellipse">
                <a:avLst/>
              </a:prstGeom>
              <a:solidFill>
                <a:srgbClr val="FDFF01"/>
              </a:solidFill>
              <a:ln w="19050" cmpd="sng"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Ovale 10"/>
              <p:cNvSpPr>
                <a:spLocks noChangeAspect="1"/>
              </p:cNvSpPr>
              <p:nvPr/>
            </p:nvSpPr>
            <p:spPr>
              <a:xfrm>
                <a:off x="2389336" y="3940224"/>
                <a:ext cx="108000" cy="108000"/>
              </a:xfrm>
              <a:prstGeom prst="ellipse">
                <a:avLst/>
              </a:prstGeom>
              <a:solidFill>
                <a:srgbClr val="FDFF01"/>
              </a:solidFill>
              <a:ln w="19050" cmpd="sng"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Ovale 11"/>
              <p:cNvSpPr>
                <a:spLocks noChangeAspect="1"/>
              </p:cNvSpPr>
              <p:nvPr/>
            </p:nvSpPr>
            <p:spPr>
              <a:xfrm>
                <a:off x="2541674" y="4119141"/>
                <a:ext cx="108000" cy="108000"/>
              </a:xfrm>
              <a:prstGeom prst="ellipse">
                <a:avLst/>
              </a:prstGeom>
              <a:solidFill>
                <a:srgbClr val="FDFF01"/>
              </a:solidFill>
              <a:ln w="19050" cmpd="sng"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Ovale 12"/>
              <p:cNvSpPr>
                <a:spLocks noChangeAspect="1"/>
              </p:cNvSpPr>
              <p:nvPr/>
            </p:nvSpPr>
            <p:spPr>
              <a:xfrm>
                <a:off x="2728749" y="5235779"/>
                <a:ext cx="108000" cy="108000"/>
              </a:xfrm>
              <a:prstGeom prst="ellipse">
                <a:avLst/>
              </a:prstGeom>
              <a:solidFill>
                <a:srgbClr val="FDFF01"/>
              </a:solidFill>
              <a:ln w="19050" cmpd="sng"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" name="Ovale 13"/>
              <p:cNvSpPr>
                <a:spLocks noChangeAspect="1"/>
              </p:cNvSpPr>
              <p:nvPr/>
            </p:nvSpPr>
            <p:spPr>
              <a:xfrm>
                <a:off x="897869" y="5017910"/>
                <a:ext cx="108000" cy="108000"/>
              </a:xfrm>
              <a:prstGeom prst="ellipse">
                <a:avLst/>
              </a:prstGeom>
              <a:solidFill>
                <a:srgbClr val="FDFF01"/>
              </a:solidFill>
              <a:ln w="19050" cmpd="sng"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" name="Ovale 14"/>
              <p:cNvSpPr>
                <a:spLocks noChangeAspect="1"/>
              </p:cNvSpPr>
              <p:nvPr/>
            </p:nvSpPr>
            <p:spPr>
              <a:xfrm>
                <a:off x="3136946" y="3307644"/>
                <a:ext cx="108000" cy="108000"/>
              </a:xfrm>
              <a:prstGeom prst="ellipse">
                <a:avLst/>
              </a:prstGeom>
              <a:solidFill>
                <a:srgbClr val="FDFF01"/>
              </a:solidFill>
              <a:ln w="19050" cmpd="sng"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" name="Ovale 15"/>
              <p:cNvSpPr>
                <a:spLocks noChangeAspect="1"/>
              </p:cNvSpPr>
              <p:nvPr/>
            </p:nvSpPr>
            <p:spPr>
              <a:xfrm>
                <a:off x="3377920" y="3125285"/>
                <a:ext cx="108000" cy="108000"/>
              </a:xfrm>
              <a:prstGeom prst="ellipse">
                <a:avLst/>
              </a:prstGeom>
              <a:solidFill>
                <a:srgbClr val="FDFF01"/>
              </a:solidFill>
              <a:ln w="19050" cmpd="sng"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1" name="Gruppo 40"/>
            <p:cNvGrpSpPr/>
            <p:nvPr/>
          </p:nvGrpSpPr>
          <p:grpSpPr>
            <a:xfrm>
              <a:off x="610658" y="3284656"/>
              <a:ext cx="2883041" cy="2158140"/>
              <a:chOff x="610658" y="3284656"/>
              <a:chExt cx="2883041" cy="2158140"/>
            </a:xfrm>
          </p:grpSpPr>
          <p:sp>
            <p:nvSpPr>
              <p:cNvPr id="5" name="Figura a mano libera 4"/>
              <p:cNvSpPr/>
              <p:nvPr/>
            </p:nvSpPr>
            <p:spPr>
              <a:xfrm>
                <a:off x="1581273" y="3695290"/>
                <a:ext cx="428326" cy="409678"/>
              </a:xfrm>
              <a:custGeom>
                <a:avLst/>
                <a:gdLst>
                  <a:gd name="connsiteX0" fmla="*/ 611476 w 660638"/>
                  <a:gd name="connsiteY0" fmla="*/ 409678 h 409678"/>
                  <a:gd name="connsiteX1" fmla="*/ 70702 w 660638"/>
                  <a:gd name="connsiteY1" fmla="*/ 286775 h 409678"/>
                  <a:gd name="connsiteX2" fmla="*/ 70702 w 660638"/>
                  <a:gd name="connsiteY2" fmla="*/ 81936 h 409678"/>
                  <a:gd name="connsiteX3" fmla="*/ 660638 w 660638"/>
                  <a:gd name="connsiteY3" fmla="*/ 0 h 409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0638" h="409678">
                    <a:moveTo>
                      <a:pt x="611476" y="409678"/>
                    </a:moveTo>
                    <a:cubicBezTo>
                      <a:pt x="386153" y="375538"/>
                      <a:pt x="160831" y="341399"/>
                      <a:pt x="70702" y="286775"/>
                    </a:cubicBezTo>
                    <a:cubicBezTo>
                      <a:pt x="-19427" y="232151"/>
                      <a:pt x="-27621" y="129732"/>
                      <a:pt x="70702" y="81936"/>
                    </a:cubicBezTo>
                    <a:cubicBezTo>
                      <a:pt x="169025" y="34140"/>
                      <a:pt x="660638" y="0"/>
                      <a:pt x="660638" y="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" name="Figura a mano libera 25"/>
              <p:cNvSpPr/>
              <p:nvPr/>
            </p:nvSpPr>
            <p:spPr>
              <a:xfrm>
                <a:off x="610658" y="4504761"/>
                <a:ext cx="482490" cy="748307"/>
              </a:xfrm>
              <a:custGeom>
                <a:avLst/>
                <a:gdLst>
                  <a:gd name="connsiteX0" fmla="*/ 0 w 482490"/>
                  <a:gd name="connsiteY0" fmla="*/ 286774 h 748307"/>
                  <a:gd name="connsiteX1" fmla="*/ 229419 w 482490"/>
                  <a:gd name="connsiteY1" fmla="*/ 680065 h 748307"/>
                  <a:gd name="connsiteX2" fmla="*/ 475226 w 482490"/>
                  <a:gd name="connsiteY2" fmla="*/ 680065 h 748307"/>
                  <a:gd name="connsiteX3" fmla="*/ 393290 w 482490"/>
                  <a:gd name="connsiteY3" fmla="*/ 0 h 7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490" h="748307">
                    <a:moveTo>
                      <a:pt x="0" y="286774"/>
                    </a:moveTo>
                    <a:cubicBezTo>
                      <a:pt x="75107" y="450645"/>
                      <a:pt x="150215" y="614517"/>
                      <a:pt x="229419" y="680065"/>
                    </a:cubicBezTo>
                    <a:cubicBezTo>
                      <a:pt x="308623" y="745613"/>
                      <a:pt x="447914" y="793409"/>
                      <a:pt x="475226" y="680065"/>
                    </a:cubicBezTo>
                    <a:cubicBezTo>
                      <a:pt x="502538" y="566721"/>
                      <a:pt x="447914" y="283360"/>
                      <a:pt x="393290" y="0"/>
                    </a:cubicBezTo>
                  </a:path>
                </a:pathLst>
              </a:custGeom>
              <a:ln>
                <a:solidFill>
                  <a:srgbClr val="0B2FBF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1" name="Figura a mano libera 30"/>
              <p:cNvSpPr/>
              <p:nvPr/>
            </p:nvSpPr>
            <p:spPr>
              <a:xfrm>
                <a:off x="2577353" y="5102412"/>
                <a:ext cx="388829" cy="340384"/>
              </a:xfrm>
              <a:custGeom>
                <a:avLst/>
                <a:gdLst>
                  <a:gd name="connsiteX0" fmla="*/ 216647 w 388829"/>
                  <a:gd name="connsiteY0" fmla="*/ 0 h 340384"/>
                  <a:gd name="connsiteX1" fmla="*/ 388471 w 388829"/>
                  <a:gd name="connsiteY1" fmla="*/ 179294 h 340384"/>
                  <a:gd name="connsiteX2" fmla="*/ 254000 w 388829"/>
                  <a:gd name="connsiteY2" fmla="*/ 336176 h 340384"/>
                  <a:gd name="connsiteX3" fmla="*/ 0 w 388829"/>
                  <a:gd name="connsiteY3" fmla="*/ 298823 h 340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8829" h="340384">
                    <a:moveTo>
                      <a:pt x="216647" y="0"/>
                    </a:moveTo>
                    <a:cubicBezTo>
                      <a:pt x="299446" y="61632"/>
                      <a:pt x="382246" y="123265"/>
                      <a:pt x="388471" y="179294"/>
                    </a:cubicBezTo>
                    <a:cubicBezTo>
                      <a:pt x="394696" y="235323"/>
                      <a:pt x="318745" y="316255"/>
                      <a:pt x="254000" y="336176"/>
                    </a:cubicBezTo>
                    <a:cubicBezTo>
                      <a:pt x="189255" y="356098"/>
                      <a:pt x="0" y="298823"/>
                      <a:pt x="0" y="298823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2" name="Figura a mano libera 31"/>
              <p:cNvSpPr/>
              <p:nvPr/>
            </p:nvSpPr>
            <p:spPr>
              <a:xfrm>
                <a:off x="2418714" y="4051088"/>
                <a:ext cx="435408" cy="428420"/>
              </a:xfrm>
              <a:custGeom>
                <a:avLst/>
                <a:gdLst>
                  <a:gd name="connsiteX0" fmla="*/ 435408 w 435408"/>
                  <a:gd name="connsiteY0" fmla="*/ 234184 h 428420"/>
                  <a:gd name="connsiteX1" fmla="*/ 278526 w 435408"/>
                  <a:gd name="connsiteY1" fmla="*/ 2596 h 428420"/>
                  <a:gd name="connsiteX2" fmla="*/ 17055 w 435408"/>
                  <a:gd name="connsiteY2" fmla="*/ 129596 h 428420"/>
                  <a:gd name="connsiteX3" fmla="*/ 24526 w 435408"/>
                  <a:gd name="connsiteY3" fmla="*/ 428420 h 42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408" h="428420">
                    <a:moveTo>
                      <a:pt x="435408" y="234184"/>
                    </a:moveTo>
                    <a:cubicBezTo>
                      <a:pt x="391829" y="127105"/>
                      <a:pt x="348251" y="20027"/>
                      <a:pt x="278526" y="2596"/>
                    </a:cubicBezTo>
                    <a:cubicBezTo>
                      <a:pt x="208801" y="-14835"/>
                      <a:pt x="59388" y="58625"/>
                      <a:pt x="17055" y="129596"/>
                    </a:cubicBezTo>
                    <a:cubicBezTo>
                      <a:pt x="-25278" y="200567"/>
                      <a:pt x="24526" y="428420"/>
                      <a:pt x="24526" y="428420"/>
                    </a:cubicBezTo>
                  </a:path>
                </a:pathLst>
              </a:custGeom>
              <a:ln>
                <a:solidFill>
                  <a:srgbClr val="0B2FBF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6" name="Figura a mano libera 35"/>
              <p:cNvSpPr/>
              <p:nvPr/>
            </p:nvSpPr>
            <p:spPr>
              <a:xfrm>
                <a:off x="2148416" y="3762375"/>
                <a:ext cx="439605" cy="375518"/>
              </a:xfrm>
              <a:custGeom>
                <a:avLst/>
                <a:gdLst>
                  <a:gd name="connsiteX0" fmla="*/ 269875 w 439605"/>
                  <a:gd name="connsiteY0" fmla="*/ 0 h 375518"/>
                  <a:gd name="connsiteX1" fmla="*/ 439208 w 439605"/>
                  <a:gd name="connsiteY1" fmla="*/ 222250 h 375518"/>
                  <a:gd name="connsiteX2" fmla="*/ 227541 w 439605"/>
                  <a:gd name="connsiteY2" fmla="*/ 370416 h 375518"/>
                  <a:gd name="connsiteX3" fmla="*/ 0 w 439605"/>
                  <a:gd name="connsiteY3" fmla="*/ 343958 h 375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9605" h="375518">
                    <a:moveTo>
                      <a:pt x="269875" y="0"/>
                    </a:moveTo>
                    <a:cubicBezTo>
                      <a:pt x="358069" y="80257"/>
                      <a:pt x="446264" y="160514"/>
                      <a:pt x="439208" y="222250"/>
                    </a:cubicBezTo>
                    <a:cubicBezTo>
                      <a:pt x="432152" y="283986"/>
                      <a:pt x="300742" y="350131"/>
                      <a:pt x="227541" y="370416"/>
                    </a:cubicBezTo>
                    <a:cubicBezTo>
                      <a:pt x="154340" y="390701"/>
                      <a:pt x="0" y="343958"/>
                      <a:pt x="0" y="343958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7" name="Figura a mano libera 36"/>
              <p:cNvSpPr/>
              <p:nvPr/>
            </p:nvSpPr>
            <p:spPr>
              <a:xfrm>
                <a:off x="3047999" y="3393056"/>
                <a:ext cx="282755" cy="105453"/>
              </a:xfrm>
              <a:custGeom>
                <a:avLst/>
                <a:gdLst>
                  <a:gd name="connsiteX0" fmla="*/ 0 w 282755"/>
                  <a:gd name="connsiteY0" fmla="*/ 0 h 105453"/>
                  <a:gd name="connsiteX1" fmla="*/ 143774 w 282755"/>
                  <a:gd name="connsiteY1" fmla="*/ 105434 h 105453"/>
                  <a:gd name="connsiteX2" fmla="*/ 282755 w 282755"/>
                  <a:gd name="connsiteY2" fmla="*/ 9585 h 105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2755" h="105453">
                    <a:moveTo>
                      <a:pt x="0" y="0"/>
                    </a:moveTo>
                    <a:cubicBezTo>
                      <a:pt x="48324" y="51918"/>
                      <a:pt x="96648" y="103837"/>
                      <a:pt x="143774" y="105434"/>
                    </a:cubicBezTo>
                    <a:cubicBezTo>
                      <a:pt x="190900" y="107031"/>
                      <a:pt x="282755" y="9585"/>
                      <a:pt x="282755" y="9585"/>
                    </a:cubicBezTo>
                  </a:path>
                </a:pathLst>
              </a:custGeom>
              <a:ln>
                <a:solidFill>
                  <a:srgbClr val="0B2FBF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8" name="Figura a mano libera 37"/>
              <p:cNvSpPr/>
              <p:nvPr/>
            </p:nvSpPr>
            <p:spPr>
              <a:xfrm rot="900000">
                <a:off x="3340341" y="3284656"/>
                <a:ext cx="153358" cy="199456"/>
              </a:xfrm>
              <a:custGeom>
                <a:avLst/>
                <a:gdLst>
                  <a:gd name="connsiteX0" fmla="*/ 0 w 153358"/>
                  <a:gd name="connsiteY0" fmla="*/ 55682 h 199456"/>
                  <a:gd name="connsiteX1" fmla="*/ 67094 w 153358"/>
                  <a:gd name="connsiteY1" fmla="*/ 7758 h 199456"/>
                  <a:gd name="connsiteX2" fmla="*/ 153358 w 153358"/>
                  <a:gd name="connsiteY2" fmla="*/ 199456 h 19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3358" h="199456">
                    <a:moveTo>
                      <a:pt x="0" y="55682"/>
                    </a:moveTo>
                    <a:cubicBezTo>
                      <a:pt x="20767" y="19739"/>
                      <a:pt x="41534" y="-16204"/>
                      <a:pt x="67094" y="7758"/>
                    </a:cubicBezTo>
                    <a:cubicBezTo>
                      <a:pt x="92654" y="31720"/>
                      <a:pt x="153358" y="199456"/>
                      <a:pt x="153358" y="199456"/>
                    </a:cubicBezTo>
                  </a:path>
                </a:pathLst>
              </a:custGeom>
              <a:ln>
                <a:solidFill>
                  <a:srgbClr val="0B2FBF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45" name="Content Placeholder 10"/>
          <p:cNvSpPr>
            <a:spLocks noGrp="1"/>
          </p:cNvSpPr>
          <p:nvPr>
            <p:ph idx="1"/>
          </p:nvPr>
        </p:nvSpPr>
        <p:spPr>
          <a:xfrm>
            <a:off x="4723790" y="1807286"/>
            <a:ext cx="4135582" cy="20907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Monotonicity requires 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global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constraints that we cannot plug into our energy term…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729844" y="4934542"/>
            <a:ext cx="39729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… but we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can adjust it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771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uild="p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magine 42" descr="o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74" y="1723477"/>
            <a:ext cx="4101778" cy="3960000"/>
          </a:xfrm>
          <a:prstGeom prst="rect">
            <a:avLst/>
          </a:prstGeom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But What About Monotonicity?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0" name="Gruppo 39"/>
          <p:cNvGrpSpPr/>
          <p:nvPr/>
        </p:nvGrpSpPr>
        <p:grpSpPr>
          <a:xfrm>
            <a:off x="897869" y="3125285"/>
            <a:ext cx="2588051" cy="2218494"/>
            <a:chOff x="897869" y="3125285"/>
            <a:chExt cx="2588051" cy="2218494"/>
          </a:xfrm>
        </p:grpSpPr>
        <p:sp>
          <p:nvSpPr>
            <p:cNvPr id="19" name="Ovale 9"/>
            <p:cNvSpPr>
              <a:spLocks noChangeAspect="1"/>
            </p:cNvSpPr>
            <p:nvPr/>
          </p:nvSpPr>
          <p:spPr>
            <a:xfrm>
              <a:off x="1661171" y="3836949"/>
              <a:ext cx="108000" cy="108000"/>
            </a:xfrm>
            <a:prstGeom prst="ellipse">
              <a:avLst/>
            </a:prstGeom>
            <a:solidFill>
              <a:srgbClr val="FDFF01"/>
            </a:solidFill>
            <a:ln w="1905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e 10"/>
            <p:cNvSpPr>
              <a:spLocks noChangeAspect="1"/>
            </p:cNvSpPr>
            <p:nvPr/>
          </p:nvSpPr>
          <p:spPr>
            <a:xfrm>
              <a:off x="2389336" y="3940224"/>
              <a:ext cx="108000" cy="108000"/>
            </a:xfrm>
            <a:prstGeom prst="ellipse">
              <a:avLst/>
            </a:prstGeom>
            <a:solidFill>
              <a:srgbClr val="FDFF01"/>
            </a:solidFill>
            <a:ln w="1905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11"/>
            <p:cNvSpPr>
              <a:spLocks noChangeAspect="1"/>
            </p:cNvSpPr>
            <p:nvPr/>
          </p:nvSpPr>
          <p:spPr>
            <a:xfrm>
              <a:off x="2541674" y="4119141"/>
              <a:ext cx="108000" cy="108000"/>
            </a:xfrm>
            <a:prstGeom prst="ellipse">
              <a:avLst/>
            </a:prstGeom>
            <a:solidFill>
              <a:srgbClr val="FDFF01"/>
            </a:solidFill>
            <a:ln w="1905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12"/>
            <p:cNvSpPr>
              <a:spLocks noChangeAspect="1"/>
            </p:cNvSpPr>
            <p:nvPr/>
          </p:nvSpPr>
          <p:spPr>
            <a:xfrm>
              <a:off x="2728749" y="5235779"/>
              <a:ext cx="108000" cy="108000"/>
            </a:xfrm>
            <a:prstGeom prst="ellipse">
              <a:avLst/>
            </a:prstGeom>
            <a:solidFill>
              <a:srgbClr val="FDFF01"/>
            </a:solidFill>
            <a:ln w="1905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e 13"/>
            <p:cNvSpPr>
              <a:spLocks noChangeAspect="1"/>
            </p:cNvSpPr>
            <p:nvPr/>
          </p:nvSpPr>
          <p:spPr>
            <a:xfrm>
              <a:off x="897869" y="5017910"/>
              <a:ext cx="108000" cy="108000"/>
            </a:xfrm>
            <a:prstGeom prst="ellipse">
              <a:avLst/>
            </a:prstGeom>
            <a:solidFill>
              <a:srgbClr val="FDFF01"/>
            </a:solidFill>
            <a:ln w="1905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Ovale 14"/>
            <p:cNvSpPr>
              <a:spLocks noChangeAspect="1"/>
            </p:cNvSpPr>
            <p:nvPr/>
          </p:nvSpPr>
          <p:spPr>
            <a:xfrm>
              <a:off x="3136946" y="3307644"/>
              <a:ext cx="108000" cy="108000"/>
            </a:xfrm>
            <a:prstGeom prst="ellipse">
              <a:avLst/>
            </a:prstGeom>
            <a:solidFill>
              <a:srgbClr val="FDFF01"/>
            </a:solidFill>
            <a:ln w="1905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15"/>
            <p:cNvSpPr>
              <a:spLocks noChangeAspect="1"/>
            </p:cNvSpPr>
            <p:nvPr/>
          </p:nvSpPr>
          <p:spPr>
            <a:xfrm>
              <a:off x="3377920" y="3125285"/>
              <a:ext cx="108000" cy="108000"/>
            </a:xfrm>
            <a:prstGeom prst="ellipse">
              <a:avLst/>
            </a:prstGeom>
            <a:solidFill>
              <a:srgbClr val="FDFF01"/>
            </a:solidFill>
            <a:ln w="1905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Ovale 1"/>
          <p:cNvSpPr/>
          <p:nvPr/>
        </p:nvSpPr>
        <p:spPr>
          <a:xfrm rot="19800000">
            <a:off x="2179151" y="3716847"/>
            <a:ext cx="648699" cy="778325"/>
          </a:xfrm>
          <a:prstGeom prst="ellipse">
            <a:avLst/>
          </a:prstGeom>
          <a:noFill/>
          <a:ln w="76200" cmpd="sng">
            <a:solidFill>
              <a:srgbClr val="E6E8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/>
          <p:cNvSpPr/>
          <p:nvPr/>
        </p:nvSpPr>
        <p:spPr>
          <a:xfrm rot="2700000">
            <a:off x="3052861" y="2923196"/>
            <a:ext cx="534229" cy="647912"/>
          </a:xfrm>
          <a:prstGeom prst="ellipse">
            <a:avLst/>
          </a:prstGeom>
          <a:noFill/>
          <a:ln w="76200" cmpd="sng">
            <a:solidFill>
              <a:srgbClr val="E6E8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ontent Placeholder 10"/>
          <p:cNvSpPr>
            <a:spLocks noGrp="1"/>
          </p:cNvSpPr>
          <p:nvPr>
            <p:ph idx="1"/>
          </p:nvPr>
        </p:nvSpPr>
        <p:spPr>
          <a:xfrm>
            <a:off x="4723790" y="1807286"/>
            <a:ext cx="4135582" cy="22239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Monotonicity requires 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global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constraints that we cannot plug into our energy term…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4729844" y="4934542"/>
            <a:ext cx="39729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… but we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can adjust it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06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4"/>
          <p:cNvGrpSpPr/>
          <p:nvPr/>
        </p:nvGrpSpPr>
        <p:grpSpPr>
          <a:xfrm>
            <a:off x="332760" y="1728811"/>
            <a:ext cx="4101778" cy="3960000"/>
            <a:chOff x="332760" y="1728811"/>
            <a:chExt cx="4101778" cy="3960000"/>
          </a:xfrm>
        </p:grpSpPr>
        <p:pic>
          <p:nvPicPr>
            <p:cNvPr id="26" name="Immagine 25" descr="01.png"/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60" y="1728811"/>
              <a:ext cx="4101778" cy="3960000"/>
            </a:xfrm>
            <a:prstGeom prst="rect">
              <a:avLst/>
            </a:prstGeom>
          </p:spPr>
        </p:pic>
        <p:grpSp>
          <p:nvGrpSpPr>
            <p:cNvPr id="27" name="Gruppo 26"/>
            <p:cNvGrpSpPr/>
            <p:nvPr/>
          </p:nvGrpSpPr>
          <p:grpSpPr>
            <a:xfrm>
              <a:off x="897869" y="3836949"/>
              <a:ext cx="1938880" cy="1506830"/>
              <a:chOff x="897869" y="3836949"/>
              <a:chExt cx="1938880" cy="1506830"/>
            </a:xfrm>
          </p:grpSpPr>
          <p:sp>
            <p:nvSpPr>
              <p:cNvPr id="28" name="Ovale 9"/>
              <p:cNvSpPr>
                <a:spLocks noChangeAspect="1"/>
              </p:cNvSpPr>
              <p:nvPr/>
            </p:nvSpPr>
            <p:spPr>
              <a:xfrm>
                <a:off x="1661171" y="3836949"/>
                <a:ext cx="108000" cy="108000"/>
              </a:xfrm>
              <a:prstGeom prst="ellipse">
                <a:avLst/>
              </a:prstGeom>
              <a:solidFill>
                <a:srgbClr val="FDFF01"/>
              </a:solidFill>
              <a:ln w="19050" cmpd="sng"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9" name="Ovale 12"/>
              <p:cNvSpPr>
                <a:spLocks noChangeAspect="1"/>
              </p:cNvSpPr>
              <p:nvPr/>
            </p:nvSpPr>
            <p:spPr>
              <a:xfrm>
                <a:off x="2728749" y="5235779"/>
                <a:ext cx="108000" cy="108000"/>
              </a:xfrm>
              <a:prstGeom prst="ellipse">
                <a:avLst/>
              </a:prstGeom>
              <a:solidFill>
                <a:srgbClr val="FDFF01"/>
              </a:solidFill>
              <a:ln w="19050" cmpd="sng"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Ovale 13"/>
              <p:cNvSpPr>
                <a:spLocks noChangeAspect="1"/>
              </p:cNvSpPr>
              <p:nvPr/>
            </p:nvSpPr>
            <p:spPr>
              <a:xfrm>
                <a:off x="897869" y="5017910"/>
                <a:ext cx="108000" cy="108000"/>
              </a:xfrm>
              <a:prstGeom prst="ellipse">
                <a:avLst/>
              </a:prstGeom>
              <a:solidFill>
                <a:srgbClr val="FDFF01"/>
              </a:solidFill>
              <a:ln w="19050" cmpd="sng"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2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Exploring</a:t>
            </a:r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the </a:t>
            </a:r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space</a:t>
            </a:r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segmentations</a:t>
            </a:r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5" name="Gruppo 34"/>
          <p:cNvGrpSpPr/>
          <p:nvPr/>
        </p:nvGrpSpPr>
        <p:grpSpPr>
          <a:xfrm>
            <a:off x="4976204" y="1939475"/>
            <a:ext cx="1552215" cy="461665"/>
            <a:chOff x="5154818" y="1939475"/>
            <a:chExt cx="1552215" cy="461665"/>
          </a:xfrm>
        </p:grpSpPr>
        <p:cxnSp>
          <p:nvCxnSpPr>
            <p:cNvPr id="36" name="Connettore 2 35"/>
            <p:cNvCxnSpPr/>
            <p:nvPr/>
          </p:nvCxnSpPr>
          <p:spPr>
            <a:xfrm rot="5400000">
              <a:off x="6493787" y="2053236"/>
              <a:ext cx="0" cy="413176"/>
            </a:xfrm>
            <a:prstGeom prst="straightConnector1">
              <a:avLst/>
            </a:prstGeom>
            <a:ln w="28575" cmpd="sng">
              <a:solidFill>
                <a:srgbClr val="0B2FBF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sellaDiTesto 36"/>
            <p:cNvSpPr txBox="1"/>
            <p:nvPr/>
          </p:nvSpPr>
          <p:spPr>
            <a:xfrm>
              <a:off x="5154818" y="1939475"/>
              <a:ext cx="1062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MORE</a:t>
              </a:r>
              <a:endParaRPr lang="it-IT" sz="24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cxnSp>
          <p:nvCxnSpPr>
            <p:cNvPr id="38" name="Connettore 2 37"/>
            <p:cNvCxnSpPr/>
            <p:nvPr/>
          </p:nvCxnSpPr>
          <p:spPr>
            <a:xfrm rot="16200000">
              <a:off x="6500445" y="1933885"/>
              <a:ext cx="0" cy="413176"/>
            </a:xfrm>
            <a:prstGeom prst="straightConnector1">
              <a:avLst/>
            </a:prstGeom>
            <a:ln w="28575" cmpd="sng">
              <a:solidFill>
                <a:srgbClr val="0B2FBF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3352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4"/>
          <p:cNvGrpSpPr/>
          <p:nvPr/>
        </p:nvGrpSpPr>
        <p:grpSpPr>
          <a:xfrm>
            <a:off x="332760" y="1728811"/>
            <a:ext cx="4101778" cy="3960000"/>
            <a:chOff x="332760" y="1728811"/>
            <a:chExt cx="4101778" cy="3960000"/>
          </a:xfrm>
        </p:grpSpPr>
        <p:pic>
          <p:nvPicPr>
            <p:cNvPr id="26" name="Immagine 25" descr="01.png"/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60" y="1728811"/>
              <a:ext cx="4101778" cy="3960000"/>
            </a:xfrm>
            <a:prstGeom prst="rect">
              <a:avLst/>
            </a:prstGeom>
          </p:spPr>
        </p:pic>
        <p:grpSp>
          <p:nvGrpSpPr>
            <p:cNvPr id="27" name="Gruppo 26"/>
            <p:cNvGrpSpPr/>
            <p:nvPr/>
          </p:nvGrpSpPr>
          <p:grpSpPr>
            <a:xfrm>
              <a:off x="897869" y="3836949"/>
              <a:ext cx="1938880" cy="1506830"/>
              <a:chOff x="897869" y="3836949"/>
              <a:chExt cx="1938880" cy="1506830"/>
            </a:xfrm>
          </p:grpSpPr>
          <p:sp>
            <p:nvSpPr>
              <p:cNvPr id="28" name="Ovale 9"/>
              <p:cNvSpPr>
                <a:spLocks noChangeAspect="1"/>
              </p:cNvSpPr>
              <p:nvPr/>
            </p:nvSpPr>
            <p:spPr>
              <a:xfrm>
                <a:off x="1661171" y="3836949"/>
                <a:ext cx="108000" cy="108000"/>
              </a:xfrm>
              <a:prstGeom prst="ellipse">
                <a:avLst/>
              </a:prstGeom>
              <a:solidFill>
                <a:srgbClr val="FDFF01"/>
              </a:solidFill>
              <a:ln w="19050" cmpd="sng"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9" name="Ovale 12"/>
              <p:cNvSpPr>
                <a:spLocks noChangeAspect="1"/>
              </p:cNvSpPr>
              <p:nvPr/>
            </p:nvSpPr>
            <p:spPr>
              <a:xfrm>
                <a:off x="2728749" y="5235779"/>
                <a:ext cx="108000" cy="108000"/>
              </a:xfrm>
              <a:prstGeom prst="ellipse">
                <a:avLst/>
              </a:prstGeom>
              <a:solidFill>
                <a:srgbClr val="FDFF01"/>
              </a:solidFill>
              <a:ln w="19050" cmpd="sng"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Ovale 13"/>
              <p:cNvSpPr>
                <a:spLocks noChangeAspect="1"/>
              </p:cNvSpPr>
              <p:nvPr/>
            </p:nvSpPr>
            <p:spPr>
              <a:xfrm>
                <a:off x="897869" y="5017910"/>
                <a:ext cx="108000" cy="108000"/>
              </a:xfrm>
              <a:prstGeom prst="ellipse">
                <a:avLst/>
              </a:prstGeom>
              <a:solidFill>
                <a:srgbClr val="FDFF01"/>
              </a:solidFill>
              <a:ln w="19050" cmpd="sng"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2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Exploring</a:t>
            </a:r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the </a:t>
            </a:r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space</a:t>
            </a:r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segmentations</a:t>
            </a:r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Ovale 17"/>
          <p:cNvSpPr/>
          <p:nvPr/>
        </p:nvSpPr>
        <p:spPr>
          <a:xfrm rot="2700000">
            <a:off x="2506230" y="4948647"/>
            <a:ext cx="534229" cy="647912"/>
          </a:xfrm>
          <a:prstGeom prst="ellipse">
            <a:avLst/>
          </a:prstGeom>
          <a:noFill/>
          <a:ln w="76200" cmpd="sng">
            <a:solidFill>
              <a:srgbClr val="E6E8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uppo 13"/>
          <p:cNvGrpSpPr/>
          <p:nvPr/>
        </p:nvGrpSpPr>
        <p:grpSpPr>
          <a:xfrm>
            <a:off x="4976204" y="1939475"/>
            <a:ext cx="1552215" cy="461665"/>
            <a:chOff x="5154818" y="1939475"/>
            <a:chExt cx="1552215" cy="461665"/>
          </a:xfrm>
        </p:grpSpPr>
        <p:cxnSp>
          <p:nvCxnSpPr>
            <p:cNvPr id="15" name="Connettore 2 14"/>
            <p:cNvCxnSpPr/>
            <p:nvPr/>
          </p:nvCxnSpPr>
          <p:spPr>
            <a:xfrm rot="5400000">
              <a:off x="6493787" y="2053236"/>
              <a:ext cx="0" cy="413176"/>
            </a:xfrm>
            <a:prstGeom prst="straightConnector1">
              <a:avLst/>
            </a:prstGeom>
            <a:ln w="28575" cmpd="sng">
              <a:solidFill>
                <a:srgbClr val="0B2FBF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sellaDiTesto 18"/>
            <p:cNvSpPr txBox="1"/>
            <p:nvPr/>
          </p:nvSpPr>
          <p:spPr>
            <a:xfrm>
              <a:off x="5154818" y="1939475"/>
              <a:ext cx="1062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MORE</a:t>
              </a:r>
              <a:endParaRPr lang="it-IT" sz="24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cxnSp>
          <p:nvCxnSpPr>
            <p:cNvPr id="20" name="Connettore 2 19"/>
            <p:cNvCxnSpPr/>
            <p:nvPr/>
          </p:nvCxnSpPr>
          <p:spPr>
            <a:xfrm rot="16200000">
              <a:off x="6500445" y="1933885"/>
              <a:ext cx="0" cy="413176"/>
            </a:xfrm>
            <a:prstGeom prst="straightConnector1">
              <a:avLst/>
            </a:prstGeom>
            <a:ln w="28575" cmpd="sng">
              <a:solidFill>
                <a:srgbClr val="0B2FBF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5568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Exploring</a:t>
            </a:r>
            <a:r>
              <a:rPr lang="it-IT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</a:t>
            </a:r>
            <a:r>
              <a:rPr lang="it-IT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space</a:t>
            </a:r>
            <a:r>
              <a:rPr lang="it-IT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it-IT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segmentations</a:t>
            </a:r>
            <a:r>
              <a:rPr lang="it-IT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5202462" y="5568231"/>
            <a:ext cx="3941538" cy="6314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i="1" dirty="0" smtClean="0">
                <a:solidFill>
                  <a:srgbClr val="262626"/>
                </a:solidFill>
              </a:rPr>
              <a:t>… this is a search problem!</a:t>
            </a:r>
            <a:endParaRPr lang="en-US" sz="2400" b="1" i="1" dirty="0">
              <a:solidFill>
                <a:srgbClr val="262626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4976204" y="1939475"/>
            <a:ext cx="1552215" cy="461665"/>
            <a:chOff x="5154818" y="1939475"/>
            <a:chExt cx="1552215" cy="461665"/>
          </a:xfrm>
        </p:grpSpPr>
        <p:cxnSp>
          <p:nvCxnSpPr>
            <p:cNvPr id="17" name="Connettore 2 16"/>
            <p:cNvCxnSpPr/>
            <p:nvPr/>
          </p:nvCxnSpPr>
          <p:spPr>
            <a:xfrm rot="5400000">
              <a:off x="6493787" y="2053236"/>
              <a:ext cx="0" cy="413176"/>
            </a:xfrm>
            <a:prstGeom prst="straightConnector1">
              <a:avLst/>
            </a:prstGeom>
            <a:ln w="28575" cmpd="sng">
              <a:solidFill>
                <a:srgbClr val="0B2FBF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sellaDiTesto 17"/>
            <p:cNvSpPr txBox="1"/>
            <p:nvPr/>
          </p:nvSpPr>
          <p:spPr>
            <a:xfrm>
              <a:off x="5154818" y="1939475"/>
              <a:ext cx="1062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MORE</a:t>
              </a:r>
              <a:endParaRPr lang="it-IT" sz="24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cxnSp>
          <p:nvCxnSpPr>
            <p:cNvPr id="19" name="Connettore 2 18"/>
            <p:cNvCxnSpPr/>
            <p:nvPr/>
          </p:nvCxnSpPr>
          <p:spPr>
            <a:xfrm rot="16200000">
              <a:off x="6500445" y="1933885"/>
              <a:ext cx="0" cy="413176"/>
            </a:xfrm>
            <a:prstGeom prst="straightConnector1">
              <a:avLst/>
            </a:prstGeom>
            <a:ln w="28575" cmpd="sng">
              <a:solidFill>
                <a:srgbClr val="0B2FBF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po 3"/>
          <p:cNvGrpSpPr/>
          <p:nvPr/>
        </p:nvGrpSpPr>
        <p:grpSpPr>
          <a:xfrm>
            <a:off x="4971355" y="2697073"/>
            <a:ext cx="1733682" cy="461665"/>
            <a:chOff x="5149969" y="2697073"/>
            <a:chExt cx="1733682" cy="461665"/>
          </a:xfrm>
        </p:grpSpPr>
        <p:sp>
          <p:nvSpPr>
            <p:cNvPr id="35" name="CasellaDiTesto 34"/>
            <p:cNvSpPr txBox="1"/>
            <p:nvPr/>
          </p:nvSpPr>
          <p:spPr>
            <a:xfrm>
              <a:off x="5149969" y="2697073"/>
              <a:ext cx="8535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LESS</a:t>
              </a:r>
              <a:endParaRPr lang="it-IT" sz="2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39" name="Connettore 2 38"/>
            <p:cNvCxnSpPr/>
            <p:nvPr/>
          </p:nvCxnSpPr>
          <p:spPr>
            <a:xfrm rot="13500000">
              <a:off x="6495467" y="2720395"/>
              <a:ext cx="0" cy="413176"/>
            </a:xfrm>
            <a:prstGeom prst="straightConnector1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/>
            <p:cNvCxnSpPr/>
            <p:nvPr/>
          </p:nvCxnSpPr>
          <p:spPr>
            <a:xfrm rot="2700000">
              <a:off x="6677063" y="2712204"/>
              <a:ext cx="0" cy="413176"/>
            </a:xfrm>
            <a:prstGeom prst="straightConnector1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po 5"/>
          <p:cNvGrpSpPr/>
          <p:nvPr/>
        </p:nvGrpSpPr>
        <p:grpSpPr>
          <a:xfrm>
            <a:off x="331214" y="1728164"/>
            <a:ext cx="4101778" cy="3960000"/>
            <a:chOff x="331214" y="1728164"/>
            <a:chExt cx="4101778" cy="3960000"/>
          </a:xfrm>
        </p:grpSpPr>
        <p:pic>
          <p:nvPicPr>
            <p:cNvPr id="30" name="Immagine 29" descr="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214" y="1728164"/>
              <a:ext cx="4101778" cy="3960000"/>
            </a:xfrm>
            <a:prstGeom prst="rect">
              <a:avLst/>
            </a:prstGeom>
          </p:spPr>
        </p:pic>
        <p:grpSp>
          <p:nvGrpSpPr>
            <p:cNvPr id="5" name="Gruppo 4"/>
            <p:cNvGrpSpPr/>
            <p:nvPr/>
          </p:nvGrpSpPr>
          <p:grpSpPr>
            <a:xfrm>
              <a:off x="897869" y="3836949"/>
              <a:ext cx="871302" cy="1288961"/>
              <a:chOff x="897869" y="3836949"/>
              <a:chExt cx="871302" cy="1288961"/>
            </a:xfrm>
          </p:grpSpPr>
          <p:sp>
            <p:nvSpPr>
              <p:cNvPr id="22" name="Ovale 9"/>
              <p:cNvSpPr>
                <a:spLocks noChangeAspect="1"/>
              </p:cNvSpPr>
              <p:nvPr/>
            </p:nvSpPr>
            <p:spPr>
              <a:xfrm>
                <a:off x="1661171" y="3836949"/>
                <a:ext cx="108000" cy="108000"/>
              </a:xfrm>
              <a:prstGeom prst="ellipse">
                <a:avLst/>
              </a:prstGeom>
              <a:solidFill>
                <a:srgbClr val="FDFF01"/>
              </a:solidFill>
              <a:ln w="19050" cmpd="sng"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" name="Ovale 13"/>
              <p:cNvSpPr>
                <a:spLocks noChangeAspect="1"/>
              </p:cNvSpPr>
              <p:nvPr/>
            </p:nvSpPr>
            <p:spPr>
              <a:xfrm>
                <a:off x="897869" y="5017910"/>
                <a:ext cx="108000" cy="108000"/>
              </a:xfrm>
              <a:prstGeom prst="ellipse">
                <a:avLst/>
              </a:prstGeom>
              <a:solidFill>
                <a:srgbClr val="FDFF01"/>
              </a:solidFill>
              <a:ln w="19050" cmpd="sng"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21" name="Content Placeholder 10"/>
          <p:cNvSpPr txBox="1">
            <a:spLocks/>
          </p:cNvSpPr>
          <p:nvPr/>
        </p:nvSpPr>
        <p:spPr>
          <a:xfrm>
            <a:off x="5008420" y="3493886"/>
            <a:ext cx="4135582" cy="2223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Explore the space of segmentations to find the closest fully monotone labeling…</a:t>
            </a:r>
          </a:p>
        </p:txBody>
      </p:sp>
    </p:spTree>
    <p:extLst>
      <p:ext uri="{BB962C8B-B14F-4D97-AF65-F5344CB8AC3E}">
        <p14:creationId xmlns:p14="http://schemas.microsoft.com/office/powerpoint/2010/main" val="504819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Hill Climbing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Immagine 1" descr="validity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24" y="1183328"/>
            <a:ext cx="2748275" cy="2873196"/>
          </a:xfrm>
          <a:prstGeom prst="rect">
            <a:avLst/>
          </a:prstGeom>
        </p:spPr>
      </p:pic>
      <p:grpSp>
        <p:nvGrpSpPr>
          <p:cNvPr id="63" name="Gruppo 62"/>
          <p:cNvGrpSpPr/>
          <p:nvPr/>
        </p:nvGrpSpPr>
        <p:grpSpPr>
          <a:xfrm>
            <a:off x="5854138" y="1457471"/>
            <a:ext cx="2600668" cy="2588814"/>
            <a:chOff x="5371471" y="1842935"/>
            <a:chExt cx="3456891" cy="3441136"/>
          </a:xfrm>
        </p:grpSpPr>
        <p:grpSp>
          <p:nvGrpSpPr>
            <p:cNvPr id="49" name="Gruppo 48"/>
            <p:cNvGrpSpPr/>
            <p:nvPr/>
          </p:nvGrpSpPr>
          <p:grpSpPr>
            <a:xfrm>
              <a:off x="5371471" y="2192893"/>
              <a:ext cx="3456891" cy="3091178"/>
              <a:chOff x="5111217" y="1911788"/>
              <a:chExt cx="3456891" cy="3091178"/>
            </a:xfrm>
          </p:grpSpPr>
          <p:grpSp>
            <p:nvGrpSpPr>
              <p:cNvPr id="44" name="Gruppo 43"/>
              <p:cNvGrpSpPr/>
              <p:nvPr/>
            </p:nvGrpSpPr>
            <p:grpSpPr>
              <a:xfrm>
                <a:off x="5111217" y="2016887"/>
                <a:ext cx="2662922" cy="2875504"/>
                <a:chOff x="5111217" y="2016887"/>
                <a:chExt cx="2662922" cy="2875504"/>
              </a:xfrm>
            </p:grpSpPr>
            <p:grpSp>
              <p:nvGrpSpPr>
                <p:cNvPr id="43" name="Gruppo 42"/>
                <p:cNvGrpSpPr/>
                <p:nvPr/>
              </p:nvGrpSpPr>
              <p:grpSpPr>
                <a:xfrm>
                  <a:off x="5304615" y="2016887"/>
                  <a:ext cx="2312540" cy="900000"/>
                  <a:chOff x="5304615" y="4057372"/>
                  <a:chExt cx="2312540" cy="900000"/>
                </a:xfrm>
              </p:grpSpPr>
              <p:grpSp>
                <p:nvGrpSpPr>
                  <p:cNvPr id="39" name="Gruppo 38"/>
                  <p:cNvGrpSpPr/>
                  <p:nvPr/>
                </p:nvGrpSpPr>
                <p:grpSpPr>
                  <a:xfrm>
                    <a:off x="5304615" y="4057372"/>
                    <a:ext cx="1092297" cy="900000"/>
                    <a:chOff x="5304615" y="4057372"/>
                    <a:chExt cx="1092297" cy="900000"/>
                  </a:xfrm>
                </p:grpSpPr>
                <p:pic>
                  <p:nvPicPr>
                    <p:cNvPr id="17" name="Immagine 16" descr="dt_L2.png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496912" y="4057372"/>
                      <a:ext cx="900000" cy="90000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cxnSp>
                  <p:nvCxnSpPr>
                    <p:cNvPr id="21" name="Connettore 2 20"/>
                    <p:cNvCxnSpPr/>
                    <p:nvPr/>
                  </p:nvCxnSpPr>
                  <p:spPr>
                    <a:xfrm>
                      <a:off x="5304615" y="4367108"/>
                      <a:ext cx="0" cy="297772"/>
                    </a:xfrm>
                    <a:prstGeom prst="straightConnector1">
                      <a:avLst/>
                    </a:prstGeom>
                    <a:ln w="28575" cmpd="sng">
                      <a:solidFill>
                        <a:srgbClr val="FF0000"/>
                      </a:solidFill>
                      <a:headEnd type="triangle" w="lg" len="lg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0" name="Gruppo 39"/>
                  <p:cNvGrpSpPr/>
                  <p:nvPr/>
                </p:nvGrpSpPr>
                <p:grpSpPr>
                  <a:xfrm>
                    <a:off x="6496287" y="4057372"/>
                    <a:ext cx="1120868" cy="900000"/>
                    <a:chOff x="6496287" y="4057372"/>
                    <a:chExt cx="1120868" cy="900000"/>
                  </a:xfrm>
                </p:grpSpPr>
                <p:pic>
                  <p:nvPicPr>
                    <p:cNvPr id="14" name="Immagine 13" descr="dt_L5.png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496287" y="4057372"/>
                      <a:ext cx="900000" cy="90000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cxnSp>
                  <p:nvCxnSpPr>
                    <p:cNvPr id="22" name="Connettore 2 21"/>
                    <p:cNvCxnSpPr/>
                    <p:nvPr/>
                  </p:nvCxnSpPr>
                  <p:spPr>
                    <a:xfrm rot="10800000">
                      <a:off x="7617155" y="4359296"/>
                      <a:ext cx="0" cy="297772"/>
                    </a:xfrm>
                    <a:prstGeom prst="straightConnector1">
                      <a:avLst/>
                    </a:prstGeom>
                    <a:ln w="28575" cmpd="sng">
                      <a:solidFill>
                        <a:srgbClr val="FF0000"/>
                      </a:solidFill>
                      <a:headEnd type="triangle" w="lg" len="lg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1" name="Gruppo 40"/>
                <p:cNvGrpSpPr/>
                <p:nvPr/>
              </p:nvGrpSpPr>
              <p:grpSpPr>
                <a:xfrm>
                  <a:off x="5111217" y="3008141"/>
                  <a:ext cx="2662922" cy="1884250"/>
                  <a:chOff x="5111217" y="967656"/>
                  <a:chExt cx="2662922" cy="1884250"/>
                </a:xfrm>
              </p:grpSpPr>
              <p:grpSp>
                <p:nvGrpSpPr>
                  <p:cNvPr id="36" name="Gruppo 35"/>
                  <p:cNvGrpSpPr/>
                  <p:nvPr/>
                </p:nvGrpSpPr>
                <p:grpSpPr>
                  <a:xfrm>
                    <a:off x="5111217" y="967656"/>
                    <a:ext cx="2279999" cy="1432829"/>
                    <a:chOff x="5111217" y="967656"/>
                    <a:chExt cx="2279999" cy="1432829"/>
                  </a:xfrm>
                </p:grpSpPr>
                <p:pic>
                  <p:nvPicPr>
                    <p:cNvPr id="19" name="Immagine 18" descr="dt_L0.png"/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491216" y="967656"/>
                      <a:ext cx="900000" cy="90000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cxnSp>
                  <p:nvCxnSpPr>
                    <p:cNvPr id="23" name="Connettore 2 22"/>
                    <p:cNvCxnSpPr/>
                    <p:nvPr/>
                  </p:nvCxnSpPr>
                  <p:spPr>
                    <a:xfrm rot="16200000">
                      <a:off x="5260103" y="2251599"/>
                      <a:ext cx="0" cy="297772"/>
                    </a:xfrm>
                    <a:prstGeom prst="straightConnector1">
                      <a:avLst/>
                    </a:prstGeom>
                    <a:ln w="28575" cmpd="sng">
                      <a:solidFill>
                        <a:srgbClr val="0B36DF"/>
                      </a:solidFill>
                      <a:headEnd type="triangle" w="lg" len="lg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5" name="Gruppo 34"/>
                  <p:cNvGrpSpPr/>
                  <p:nvPr/>
                </p:nvGrpSpPr>
                <p:grpSpPr>
                  <a:xfrm>
                    <a:off x="6496287" y="1951906"/>
                    <a:ext cx="1277852" cy="900000"/>
                    <a:chOff x="6496287" y="1951906"/>
                    <a:chExt cx="1277852" cy="900000"/>
                  </a:xfrm>
                </p:grpSpPr>
                <p:pic>
                  <p:nvPicPr>
                    <p:cNvPr id="16" name="Immagine 15" descr="dt_L3.png"/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496287" y="1951906"/>
                      <a:ext cx="900000" cy="90000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cxnSp>
                  <p:nvCxnSpPr>
                    <p:cNvPr id="24" name="Connettore 2 23"/>
                    <p:cNvCxnSpPr/>
                    <p:nvPr/>
                  </p:nvCxnSpPr>
                  <p:spPr>
                    <a:xfrm rot="5400000">
                      <a:off x="7625253" y="2257640"/>
                      <a:ext cx="0" cy="297772"/>
                    </a:xfrm>
                    <a:prstGeom prst="straightConnector1">
                      <a:avLst/>
                    </a:prstGeom>
                    <a:ln w="28575" cmpd="sng">
                      <a:solidFill>
                        <a:srgbClr val="0B36DF"/>
                      </a:solidFill>
                      <a:headEnd type="triangle" w="lg" len="lg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2" name="Gruppo 41"/>
                <p:cNvGrpSpPr/>
                <p:nvPr/>
              </p:nvGrpSpPr>
              <p:grpSpPr>
                <a:xfrm>
                  <a:off x="5157221" y="3005896"/>
                  <a:ext cx="2571261" cy="1884249"/>
                  <a:chOff x="5157220" y="3005899"/>
                  <a:chExt cx="2571261" cy="1884249"/>
                </a:xfrm>
              </p:grpSpPr>
              <p:grpSp>
                <p:nvGrpSpPr>
                  <p:cNvPr id="38" name="Gruppo 37"/>
                  <p:cNvGrpSpPr/>
                  <p:nvPr/>
                </p:nvGrpSpPr>
                <p:grpSpPr>
                  <a:xfrm>
                    <a:off x="5501451" y="3458419"/>
                    <a:ext cx="2227030" cy="1431729"/>
                    <a:chOff x="5501451" y="3458419"/>
                    <a:chExt cx="2227030" cy="1431729"/>
                  </a:xfrm>
                </p:grpSpPr>
                <p:pic>
                  <p:nvPicPr>
                    <p:cNvPr id="18" name="Immagine 17" descr="dt_L1.png"/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501451" y="3990148"/>
                      <a:ext cx="900000" cy="90000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cxnSp>
                  <p:nvCxnSpPr>
                    <p:cNvPr id="25" name="Connettore 2 24"/>
                    <p:cNvCxnSpPr/>
                    <p:nvPr/>
                  </p:nvCxnSpPr>
                  <p:spPr>
                    <a:xfrm rot="2700000">
                      <a:off x="7579595" y="3309533"/>
                      <a:ext cx="0" cy="297772"/>
                    </a:xfrm>
                    <a:prstGeom prst="straightConnector1">
                      <a:avLst/>
                    </a:prstGeom>
                    <a:ln w="28575" cmpd="sng">
                      <a:solidFill>
                        <a:schemeClr val="bg1">
                          <a:lumMod val="50000"/>
                        </a:schemeClr>
                      </a:solidFill>
                      <a:headEnd type="triangle" w="lg" len="lg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7" name="Gruppo 36"/>
                  <p:cNvGrpSpPr/>
                  <p:nvPr/>
                </p:nvGrpSpPr>
                <p:grpSpPr>
                  <a:xfrm>
                    <a:off x="5157220" y="3005899"/>
                    <a:ext cx="1239694" cy="900000"/>
                    <a:chOff x="5157220" y="3005899"/>
                    <a:chExt cx="1239694" cy="900000"/>
                  </a:xfrm>
                </p:grpSpPr>
                <p:pic>
                  <p:nvPicPr>
                    <p:cNvPr id="15" name="Immagine 14" descr="dt_L4.png"/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496914" y="3005899"/>
                      <a:ext cx="900000" cy="90000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cxnSp>
                  <p:nvCxnSpPr>
                    <p:cNvPr id="26" name="Connettore 2 25"/>
                    <p:cNvCxnSpPr/>
                    <p:nvPr/>
                  </p:nvCxnSpPr>
                  <p:spPr>
                    <a:xfrm rot="13500000">
                      <a:off x="5306106" y="3309533"/>
                      <a:ext cx="0" cy="297772"/>
                    </a:xfrm>
                    <a:prstGeom prst="straightConnector1">
                      <a:avLst/>
                    </a:prstGeom>
                    <a:ln w="28575" cmpd="sng">
                      <a:solidFill>
                        <a:schemeClr val="bg1">
                          <a:lumMod val="50000"/>
                        </a:schemeClr>
                      </a:solidFill>
                      <a:headEnd type="triangle" w="lg" len="lg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48" name="Gruppo 47"/>
              <p:cNvGrpSpPr/>
              <p:nvPr/>
            </p:nvGrpSpPr>
            <p:grpSpPr>
              <a:xfrm>
                <a:off x="7951764" y="1911788"/>
                <a:ext cx="616344" cy="3091178"/>
                <a:chOff x="7951764" y="1911788"/>
                <a:chExt cx="616344" cy="3091178"/>
              </a:xfrm>
            </p:grpSpPr>
            <p:pic>
              <p:nvPicPr>
                <p:cNvPr id="45" name="Immagine 44" descr="hsv-rgb.jpg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7951764" y="2020214"/>
                  <a:ext cx="157729" cy="2911820"/>
                </a:xfrm>
                <a:prstGeom prst="rect">
                  <a:avLst/>
                </a:prstGeom>
              </p:spPr>
            </p:pic>
            <p:sp>
              <p:nvSpPr>
                <p:cNvPr id="46" name="CasellaDiTesto 45"/>
                <p:cNvSpPr txBox="1"/>
                <p:nvPr/>
              </p:nvSpPr>
              <p:spPr>
                <a:xfrm>
                  <a:off x="8036625" y="4695189"/>
                  <a:ext cx="27566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4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0</a:t>
                  </a:r>
                  <a:endParaRPr lang="it-IT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47" name="CasellaDiTesto 46"/>
                <p:cNvSpPr txBox="1"/>
                <p:nvPr/>
              </p:nvSpPr>
              <p:spPr>
                <a:xfrm>
                  <a:off x="8032873" y="1911788"/>
                  <a:ext cx="53523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4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MAX</a:t>
                  </a:r>
                  <a:endParaRPr lang="it-IT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9" name="CasellaDiTesto 8"/>
            <p:cNvSpPr txBox="1"/>
            <p:nvPr/>
          </p:nvSpPr>
          <p:spPr>
            <a:xfrm>
              <a:off x="5462793" y="1842935"/>
              <a:ext cx="2463769" cy="450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/>
                <a:t>FIDELITY TERMS</a:t>
              </a:r>
              <a:endParaRPr lang="it-IT" sz="1600" b="1" dirty="0"/>
            </a:p>
          </p:txBody>
        </p:sp>
      </p:grpSp>
      <p:grpSp>
        <p:nvGrpSpPr>
          <p:cNvPr id="88" name="Gruppo 87"/>
          <p:cNvGrpSpPr/>
          <p:nvPr/>
        </p:nvGrpSpPr>
        <p:grpSpPr>
          <a:xfrm>
            <a:off x="1415777" y="2009149"/>
            <a:ext cx="3821446" cy="1332661"/>
            <a:chOff x="1415777" y="2009149"/>
            <a:chExt cx="3821446" cy="1332661"/>
          </a:xfrm>
        </p:grpSpPr>
        <p:sp>
          <p:nvSpPr>
            <p:cNvPr id="6" name="Rettangolo 5"/>
            <p:cNvSpPr/>
            <p:nvPr/>
          </p:nvSpPr>
          <p:spPr>
            <a:xfrm>
              <a:off x="1415777" y="2783391"/>
              <a:ext cx="304253" cy="304253"/>
            </a:xfrm>
            <a:prstGeom prst="rect">
              <a:avLst/>
            </a:prstGeom>
            <a:noFill/>
            <a:ln w="38100" cmpd="sng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" name="Immagine 2" descr="validity-closeup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4562" y="2009149"/>
              <a:ext cx="1332661" cy="1332661"/>
            </a:xfrm>
            <a:prstGeom prst="rect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3" name="Immagine 12" descr="cino_4.gif"/>
          <p:cNvPicPr>
            <a:picLocks noChangeAspect="1"/>
          </p:cNvPicPr>
          <p:nvPr/>
        </p:nvPicPr>
        <p:blipFill>
          <a:blip r:embed="rId12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500" y="2032757"/>
            <a:ext cx="1275463" cy="1275463"/>
          </a:xfrm>
          <a:prstGeom prst="rect">
            <a:avLst/>
          </a:prstGeom>
        </p:spPr>
      </p:pic>
      <p:grpSp>
        <p:nvGrpSpPr>
          <p:cNvPr id="82" name="Gruppo 81"/>
          <p:cNvGrpSpPr/>
          <p:nvPr/>
        </p:nvGrpSpPr>
        <p:grpSpPr>
          <a:xfrm>
            <a:off x="1009129" y="4546768"/>
            <a:ext cx="1557447" cy="1860721"/>
            <a:chOff x="925193" y="4546768"/>
            <a:chExt cx="1557447" cy="1860721"/>
          </a:xfrm>
        </p:grpSpPr>
        <p:grpSp>
          <p:nvGrpSpPr>
            <p:cNvPr id="64" name="Gruppo 63"/>
            <p:cNvGrpSpPr/>
            <p:nvPr/>
          </p:nvGrpSpPr>
          <p:grpSpPr>
            <a:xfrm>
              <a:off x="925193" y="4967819"/>
              <a:ext cx="1557447" cy="1439670"/>
              <a:chOff x="211667" y="5126564"/>
              <a:chExt cx="1557447" cy="1439670"/>
            </a:xfrm>
          </p:grpSpPr>
          <p:pic>
            <p:nvPicPr>
              <p:cNvPr id="30" name="Immagine 29" descr="less_gray_closeup.gif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1667" y="5126564"/>
                <a:ext cx="1557447" cy="720000"/>
              </a:xfrm>
              <a:prstGeom prst="rect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</p:pic>
          <p:pic>
            <p:nvPicPr>
              <p:cNvPr id="31" name="Immagine 30" descr="less_gray_closeup_dt.gif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1667" y="5846234"/>
                <a:ext cx="1557447" cy="720000"/>
              </a:xfrm>
              <a:prstGeom prst="rect">
                <a:avLst/>
              </a:prstGeom>
              <a:ln>
                <a:solidFill>
                  <a:srgbClr val="262626"/>
                </a:solidFill>
              </a:ln>
            </p:spPr>
          </p:pic>
        </p:grpSp>
        <p:grpSp>
          <p:nvGrpSpPr>
            <p:cNvPr id="76" name="Gruppo 75"/>
            <p:cNvGrpSpPr/>
            <p:nvPr/>
          </p:nvGrpSpPr>
          <p:grpSpPr>
            <a:xfrm>
              <a:off x="1218037" y="4546768"/>
              <a:ext cx="968226" cy="369332"/>
              <a:chOff x="947374" y="4525947"/>
              <a:chExt cx="968226" cy="369332"/>
            </a:xfrm>
          </p:grpSpPr>
          <p:sp>
            <p:nvSpPr>
              <p:cNvPr id="68" name="CasellaDiTesto 67"/>
              <p:cNvSpPr txBox="1"/>
              <p:nvPr/>
            </p:nvSpPr>
            <p:spPr>
              <a:xfrm>
                <a:off x="947374" y="4525947"/>
                <a:ext cx="8535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 smtClean="0"/>
                  <a:t>LESS</a:t>
                </a:r>
                <a:endParaRPr lang="it-IT" b="1" dirty="0"/>
              </a:p>
            </p:txBody>
          </p:sp>
          <p:cxnSp>
            <p:nvCxnSpPr>
              <p:cNvPr id="69" name="Connettore 2 68"/>
              <p:cNvCxnSpPr/>
              <p:nvPr/>
            </p:nvCxnSpPr>
            <p:spPr>
              <a:xfrm rot="13500000">
                <a:off x="1766714" y="4597787"/>
                <a:ext cx="0" cy="297772"/>
              </a:xfrm>
              <a:prstGeom prst="straightConnector1">
                <a:avLst/>
              </a:prstGeom>
              <a:ln w="28575" cmpd="sng">
                <a:solidFill>
                  <a:schemeClr val="bg1">
                    <a:lumMod val="50000"/>
                  </a:schemeClr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3" name="Gruppo 82"/>
          <p:cNvGrpSpPr/>
          <p:nvPr/>
        </p:nvGrpSpPr>
        <p:grpSpPr>
          <a:xfrm>
            <a:off x="4677536" y="4563832"/>
            <a:ext cx="1557448" cy="1843485"/>
            <a:chOff x="2837248" y="4553421"/>
            <a:chExt cx="1557448" cy="1843485"/>
          </a:xfrm>
        </p:grpSpPr>
        <p:grpSp>
          <p:nvGrpSpPr>
            <p:cNvPr id="61" name="Gruppo 60"/>
            <p:cNvGrpSpPr/>
            <p:nvPr/>
          </p:nvGrpSpPr>
          <p:grpSpPr>
            <a:xfrm>
              <a:off x="2837248" y="4957239"/>
              <a:ext cx="1557448" cy="1439667"/>
              <a:chOff x="1873250" y="5126567"/>
              <a:chExt cx="1557448" cy="1439667"/>
            </a:xfrm>
          </p:grpSpPr>
          <p:pic>
            <p:nvPicPr>
              <p:cNvPr id="33" name="Immagine 32" descr="less_red_closeup.gif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51" y="5126567"/>
                <a:ext cx="1557447" cy="720000"/>
              </a:xfrm>
              <a:prstGeom prst="rect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</p:pic>
          <p:pic>
            <p:nvPicPr>
              <p:cNvPr id="34" name="Immagine 33" descr="less_red_closeup_dt.gif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3250" y="5846234"/>
                <a:ext cx="1557447" cy="720000"/>
              </a:xfrm>
              <a:prstGeom prst="rect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</p:pic>
        </p:grpSp>
        <p:grpSp>
          <p:nvGrpSpPr>
            <p:cNvPr id="77" name="Gruppo 76"/>
            <p:cNvGrpSpPr/>
            <p:nvPr/>
          </p:nvGrpSpPr>
          <p:grpSpPr>
            <a:xfrm>
              <a:off x="3181801" y="4553421"/>
              <a:ext cx="853578" cy="369332"/>
              <a:chOff x="2911138" y="4522188"/>
              <a:chExt cx="853578" cy="369332"/>
            </a:xfrm>
          </p:grpSpPr>
          <p:sp>
            <p:nvSpPr>
              <p:cNvPr id="70" name="CasellaDiTesto 69"/>
              <p:cNvSpPr txBox="1"/>
              <p:nvPr/>
            </p:nvSpPr>
            <p:spPr>
              <a:xfrm>
                <a:off x="2911138" y="4522188"/>
                <a:ext cx="8535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 smtClean="0"/>
                  <a:t>LESS</a:t>
                </a:r>
                <a:endParaRPr lang="it-IT" b="1" dirty="0"/>
              </a:p>
            </p:txBody>
          </p:sp>
          <p:cxnSp>
            <p:nvCxnSpPr>
              <p:cNvPr id="73" name="Connettore 2 72"/>
              <p:cNvCxnSpPr/>
              <p:nvPr/>
            </p:nvCxnSpPr>
            <p:spPr>
              <a:xfrm>
                <a:off x="3691097" y="4541426"/>
                <a:ext cx="0" cy="297772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4" name="Gruppo 83"/>
          <p:cNvGrpSpPr/>
          <p:nvPr/>
        </p:nvGrpSpPr>
        <p:grpSpPr>
          <a:xfrm>
            <a:off x="6577424" y="4553421"/>
            <a:ext cx="1557448" cy="1854067"/>
            <a:chOff x="4749304" y="4553421"/>
            <a:chExt cx="1557448" cy="1854067"/>
          </a:xfrm>
        </p:grpSpPr>
        <p:grpSp>
          <p:nvGrpSpPr>
            <p:cNvPr id="60" name="Gruppo 59"/>
            <p:cNvGrpSpPr/>
            <p:nvPr/>
          </p:nvGrpSpPr>
          <p:grpSpPr>
            <a:xfrm>
              <a:off x="4749304" y="4967822"/>
              <a:ext cx="1557448" cy="1439666"/>
              <a:chOff x="3799416" y="5126567"/>
              <a:chExt cx="1557448" cy="1439666"/>
            </a:xfrm>
          </p:grpSpPr>
          <p:pic>
            <p:nvPicPr>
              <p:cNvPr id="54" name="Immagine 53" descr="more_red_closeup.gif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417" y="5126567"/>
                <a:ext cx="1557447" cy="720000"/>
              </a:xfrm>
              <a:prstGeom prst="rect">
                <a:avLst/>
              </a:prstGeom>
              <a:ln>
                <a:solidFill>
                  <a:srgbClr val="262626"/>
                </a:solidFill>
              </a:ln>
            </p:spPr>
          </p:pic>
          <p:pic>
            <p:nvPicPr>
              <p:cNvPr id="55" name="Immagine 54" descr="more_red_closeup_dt.gif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416" y="5846233"/>
                <a:ext cx="1557447" cy="720000"/>
              </a:xfrm>
              <a:prstGeom prst="rect">
                <a:avLst/>
              </a:prstGeom>
              <a:ln>
                <a:solidFill>
                  <a:srgbClr val="262626"/>
                </a:solidFill>
              </a:ln>
            </p:spPr>
          </p:pic>
        </p:grpSp>
        <p:grpSp>
          <p:nvGrpSpPr>
            <p:cNvPr id="78" name="Gruppo 77"/>
            <p:cNvGrpSpPr/>
            <p:nvPr/>
          </p:nvGrpSpPr>
          <p:grpSpPr>
            <a:xfrm>
              <a:off x="5086856" y="4553421"/>
              <a:ext cx="880308" cy="369332"/>
              <a:chOff x="4909883" y="4490956"/>
              <a:chExt cx="880308" cy="369332"/>
            </a:xfrm>
          </p:grpSpPr>
          <p:sp>
            <p:nvSpPr>
              <p:cNvPr id="71" name="CasellaDiTesto 70"/>
              <p:cNvSpPr txBox="1"/>
              <p:nvPr/>
            </p:nvSpPr>
            <p:spPr>
              <a:xfrm>
                <a:off x="4909883" y="4490956"/>
                <a:ext cx="8535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 smtClean="0"/>
                  <a:t>MORE</a:t>
                </a:r>
                <a:endParaRPr lang="it-IT" b="1" dirty="0"/>
              </a:p>
            </p:txBody>
          </p:sp>
          <p:cxnSp>
            <p:nvCxnSpPr>
              <p:cNvPr id="74" name="Connettore 2 73"/>
              <p:cNvCxnSpPr/>
              <p:nvPr/>
            </p:nvCxnSpPr>
            <p:spPr>
              <a:xfrm>
                <a:off x="5790191" y="4516847"/>
                <a:ext cx="0" cy="297772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5" name="Gruppo 84"/>
          <p:cNvGrpSpPr/>
          <p:nvPr/>
        </p:nvGrpSpPr>
        <p:grpSpPr>
          <a:xfrm>
            <a:off x="2865227" y="4553424"/>
            <a:ext cx="1557448" cy="1854064"/>
            <a:chOff x="6661360" y="4553424"/>
            <a:chExt cx="1557448" cy="1854064"/>
          </a:xfrm>
        </p:grpSpPr>
        <p:grpSp>
          <p:nvGrpSpPr>
            <p:cNvPr id="58" name="Gruppo 57"/>
            <p:cNvGrpSpPr/>
            <p:nvPr/>
          </p:nvGrpSpPr>
          <p:grpSpPr>
            <a:xfrm>
              <a:off x="6661360" y="4967822"/>
              <a:ext cx="1557448" cy="1439666"/>
              <a:chOff x="5947834" y="5126567"/>
              <a:chExt cx="1557448" cy="1439666"/>
            </a:xfrm>
          </p:grpSpPr>
          <p:pic>
            <p:nvPicPr>
              <p:cNvPr id="56" name="Immagine 55" descr="more_gray_closeup.gif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7835" y="5126567"/>
                <a:ext cx="1557447" cy="720000"/>
              </a:xfrm>
              <a:prstGeom prst="rect">
                <a:avLst/>
              </a:prstGeom>
              <a:ln>
                <a:solidFill>
                  <a:srgbClr val="262626"/>
                </a:solidFill>
              </a:ln>
            </p:spPr>
          </p:pic>
          <p:pic>
            <p:nvPicPr>
              <p:cNvPr id="57" name="Immagine 56" descr="more_gray_closeup_dt.gif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7834" y="5846233"/>
                <a:ext cx="1557447" cy="720000"/>
              </a:xfrm>
              <a:prstGeom prst="rect">
                <a:avLst/>
              </a:prstGeom>
              <a:ln>
                <a:solidFill>
                  <a:srgbClr val="262626"/>
                </a:solidFill>
              </a:ln>
            </p:spPr>
          </p:pic>
        </p:grpSp>
        <p:grpSp>
          <p:nvGrpSpPr>
            <p:cNvPr id="79" name="Gruppo 78"/>
            <p:cNvGrpSpPr/>
            <p:nvPr/>
          </p:nvGrpSpPr>
          <p:grpSpPr>
            <a:xfrm>
              <a:off x="6919039" y="4553424"/>
              <a:ext cx="1051505" cy="369332"/>
              <a:chOff x="6721246" y="4480547"/>
              <a:chExt cx="1051505" cy="369332"/>
            </a:xfrm>
          </p:grpSpPr>
          <p:sp>
            <p:nvSpPr>
              <p:cNvPr id="72" name="CasellaDiTesto 71"/>
              <p:cNvSpPr txBox="1"/>
              <p:nvPr/>
            </p:nvSpPr>
            <p:spPr>
              <a:xfrm>
                <a:off x="6721246" y="4480547"/>
                <a:ext cx="8535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 smtClean="0"/>
                  <a:t>MORE</a:t>
                </a:r>
                <a:endParaRPr lang="it-IT" b="1" dirty="0"/>
              </a:p>
            </p:txBody>
          </p:sp>
          <p:cxnSp>
            <p:nvCxnSpPr>
              <p:cNvPr id="75" name="Connettore 2 74"/>
              <p:cNvCxnSpPr/>
              <p:nvPr/>
            </p:nvCxnSpPr>
            <p:spPr>
              <a:xfrm rot="13500000">
                <a:off x="7623865" y="4552385"/>
                <a:ext cx="0" cy="297772"/>
              </a:xfrm>
              <a:prstGeom prst="straightConnector1">
                <a:avLst/>
              </a:prstGeom>
              <a:ln w="28575" cmpd="sng">
                <a:solidFill>
                  <a:schemeClr val="bg1">
                    <a:lumMod val="50000"/>
                  </a:schemeClr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0505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Hill Climbing</a:t>
            </a:r>
            <a:endParaRPr lang="it-IT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Immagine 1" descr="validity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24" y="1183328"/>
            <a:ext cx="2748275" cy="2873196"/>
          </a:xfrm>
          <a:prstGeom prst="rect">
            <a:avLst/>
          </a:prstGeom>
        </p:spPr>
      </p:pic>
      <p:grpSp>
        <p:nvGrpSpPr>
          <p:cNvPr id="63" name="Gruppo 62"/>
          <p:cNvGrpSpPr/>
          <p:nvPr/>
        </p:nvGrpSpPr>
        <p:grpSpPr>
          <a:xfrm>
            <a:off x="5854138" y="1457471"/>
            <a:ext cx="2733238" cy="2665046"/>
            <a:chOff x="5371471" y="1842935"/>
            <a:chExt cx="3633107" cy="3542466"/>
          </a:xfrm>
        </p:grpSpPr>
        <p:grpSp>
          <p:nvGrpSpPr>
            <p:cNvPr id="49" name="Gruppo 48"/>
            <p:cNvGrpSpPr/>
            <p:nvPr/>
          </p:nvGrpSpPr>
          <p:grpSpPr>
            <a:xfrm>
              <a:off x="5371471" y="2192893"/>
              <a:ext cx="3633107" cy="3192508"/>
              <a:chOff x="5111217" y="1911788"/>
              <a:chExt cx="3633107" cy="3192508"/>
            </a:xfrm>
          </p:grpSpPr>
          <p:grpSp>
            <p:nvGrpSpPr>
              <p:cNvPr id="44" name="Gruppo 43"/>
              <p:cNvGrpSpPr/>
              <p:nvPr/>
            </p:nvGrpSpPr>
            <p:grpSpPr>
              <a:xfrm>
                <a:off x="5111217" y="2016887"/>
                <a:ext cx="2662922" cy="2875504"/>
                <a:chOff x="5111217" y="2016887"/>
                <a:chExt cx="2662922" cy="2875504"/>
              </a:xfrm>
            </p:grpSpPr>
            <p:grpSp>
              <p:nvGrpSpPr>
                <p:cNvPr id="43" name="Gruppo 42"/>
                <p:cNvGrpSpPr/>
                <p:nvPr/>
              </p:nvGrpSpPr>
              <p:grpSpPr>
                <a:xfrm>
                  <a:off x="5304615" y="2016887"/>
                  <a:ext cx="2312540" cy="900000"/>
                  <a:chOff x="5304615" y="4057372"/>
                  <a:chExt cx="2312540" cy="900000"/>
                </a:xfrm>
              </p:grpSpPr>
              <p:grpSp>
                <p:nvGrpSpPr>
                  <p:cNvPr id="39" name="Gruppo 38"/>
                  <p:cNvGrpSpPr/>
                  <p:nvPr/>
                </p:nvGrpSpPr>
                <p:grpSpPr>
                  <a:xfrm>
                    <a:off x="5304615" y="4057372"/>
                    <a:ext cx="1092297" cy="900000"/>
                    <a:chOff x="5304615" y="4057372"/>
                    <a:chExt cx="1092297" cy="900000"/>
                  </a:xfrm>
                </p:grpSpPr>
                <p:pic>
                  <p:nvPicPr>
                    <p:cNvPr id="17" name="Immagine 16" descr="dt_L2.png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496912" y="4057372"/>
                      <a:ext cx="900000" cy="90000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cxnSp>
                  <p:nvCxnSpPr>
                    <p:cNvPr id="21" name="Connettore 2 20"/>
                    <p:cNvCxnSpPr/>
                    <p:nvPr/>
                  </p:nvCxnSpPr>
                  <p:spPr>
                    <a:xfrm>
                      <a:off x="5304615" y="4367108"/>
                      <a:ext cx="0" cy="297772"/>
                    </a:xfrm>
                    <a:prstGeom prst="straightConnector1">
                      <a:avLst/>
                    </a:prstGeom>
                    <a:ln w="28575" cmpd="sng">
                      <a:solidFill>
                        <a:srgbClr val="FF0000"/>
                      </a:solidFill>
                      <a:headEnd type="triangle" w="lg" len="lg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0" name="Gruppo 39"/>
                  <p:cNvGrpSpPr/>
                  <p:nvPr/>
                </p:nvGrpSpPr>
                <p:grpSpPr>
                  <a:xfrm>
                    <a:off x="6496287" y="4057372"/>
                    <a:ext cx="1120868" cy="900000"/>
                    <a:chOff x="6496287" y="4057372"/>
                    <a:chExt cx="1120868" cy="900000"/>
                  </a:xfrm>
                </p:grpSpPr>
                <p:pic>
                  <p:nvPicPr>
                    <p:cNvPr id="14" name="Immagine 13" descr="dt_L5.png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496287" y="4057372"/>
                      <a:ext cx="900000" cy="90000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cxnSp>
                  <p:nvCxnSpPr>
                    <p:cNvPr id="22" name="Connettore 2 21"/>
                    <p:cNvCxnSpPr/>
                    <p:nvPr/>
                  </p:nvCxnSpPr>
                  <p:spPr>
                    <a:xfrm rot="10800000">
                      <a:off x="7617155" y="4359296"/>
                      <a:ext cx="0" cy="297772"/>
                    </a:xfrm>
                    <a:prstGeom prst="straightConnector1">
                      <a:avLst/>
                    </a:prstGeom>
                    <a:ln w="28575" cmpd="sng">
                      <a:solidFill>
                        <a:srgbClr val="FF0000"/>
                      </a:solidFill>
                      <a:headEnd type="triangle" w="lg" len="lg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1" name="Gruppo 40"/>
                <p:cNvGrpSpPr/>
                <p:nvPr/>
              </p:nvGrpSpPr>
              <p:grpSpPr>
                <a:xfrm>
                  <a:off x="5111217" y="3008141"/>
                  <a:ext cx="2662922" cy="1884250"/>
                  <a:chOff x="5111217" y="967656"/>
                  <a:chExt cx="2662922" cy="1884250"/>
                </a:xfrm>
              </p:grpSpPr>
              <p:grpSp>
                <p:nvGrpSpPr>
                  <p:cNvPr id="36" name="Gruppo 35"/>
                  <p:cNvGrpSpPr/>
                  <p:nvPr/>
                </p:nvGrpSpPr>
                <p:grpSpPr>
                  <a:xfrm>
                    <a:off x="5111217" y="967656"/>
                    <a:ext cx="2279999" cy="1432829"/>
                    <a:chOff x="5111217" y="967656"/>
                    <a:chExt cx="2279999" cy="1432829"/>
                  </a:xfrm>
                </p:grpSpPr>
                <p:pic>
                  <p:nvPicPr>
                    <p:cNvPr id="19" name="Immagine 18" descr="dt_L0.png"/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491216" y="967656"/>
                      <a:ext cx="900000" cy="90000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cxnSp>
                  <p:nvCxnSpPr>
                    <p:cNvPr id="23" name="Connettore 2 22"/>
                    <p:cNvCxnSpPr/>
                    <p:nvPr/>
                  </p:nvCxnSpPr>
                  <p:spPr>
                    <a:xfrm rot="16200000">
                      <a:off x="5260103" y="2251599"/>
                      <a:ext cx="0" cy="297772"/>
                    </a:xfrm>
                    <a:prstGeom prst="straightConnector1">
                      <a:avLst/>
                    </a:prstGeom>
                    <a:ln w="28575" cmpd="sng">
                      <a:solidFill>
                        <a:srgbClr val="0B36DF"/>
                      </a:solidFill>
                      <a:headEnd type="triangle" w="lg" len="lg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5" name="Gruppo 34"/>
                  <p:cNvGrpSpPr/>
                  <p:nvPr/>
                </p:nvGrpSpPr>
                <p:grpSpPr>
                  <a:xfrm>
                    <a:off x="6496287" y="1951906"/>
                    <a:ext cx="1277852" cy="900000"/>
                    <a:chOff x="6496287" y="1951906"/>
                    <a:chExt cx="1277852" cy="900000"/>
                  </a:xfrm>
                </p:grpSpPr>
                <p:pic>
                  <p:nvPicPr>
                    <p:cNvPr id="16" name="Immagine 15" descr="dt_L3.png"/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496287" y="1951906"/>
                      <a:ext cx="900000" cy="90000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cxnSp>
                  <p:nvCxnSpPr>
                    <p:cNvPr id="24" name="Connettore 2 23"/>
                    <p:cNvCxnSpPr/>
                    <p:nvPr/>
                  </p:nvCxnSpPr>
                  <p:spPr>
                    <a:xfrm rot="5400000">
                      <a:off x="7625253" y="2257640"/>
                      <a:ext cx="0" cy="297772"/>
                    </a:xfrm>
                    <a:prstGeom prst="straightConnector1">
                      <a:avLst/>
                    </a:prstGeom>
                    <a:ln w="28575" cmpd="sng">
                      <a:solidFill>
                        <a:srgbClr val="0B36DF"/>
                      </a:solidFill>
                      <a:headEnd type="triangle" w="lg" len="lg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2" name="Gruppo 41"/>
                <p:cNvGrpSpPr/>
                <p:nvPr/>
              </p:nvGrpSpPr>
              <p:grpSpPr>
                <a:xfrm>
                  <a:off x="5157221" y="3005896"/>
                  <a:ext cx="2571261" cy="1884249"/>
                  <a:chOff x="5157220" y="3005899"/>
                  <a:chExt cx="2571261" cy="1884249"/>
                </a:xfrm>
              </p:grpSpPr>
              <p:grpSp>
                <p:nvGrpSpPr>
                  <p:cNvPr id="38" name="Gruppo 37"/>
                  <p:cNvGrpSpPr/>
                  <p:nvPr/>
                </p:nvGrpSpPr>
                <p:grpSpPr>
                  <a:xfrm>
                    <a:off x="5501451" y="3458419"/>
                    <a:ext cx="2227030" cy="1431729"/>
                    <a:chOff x="5501451" y="3458419"/>
                    <a:chExt cx="2227030" cy="1431729"/>
                  </a:xfrm>
                </p:grpSpPr>
                <p:pic>
                  <p:nvPicPr>
                    <p:cNvPr id="18" name="Immagine 17" descr="dt_L1.png"/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501451" y="3990148"/>
                      <a:ext cx="900000" cy="90000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cxnSp>
                  <p:nvCxnSpPr>
                    <p:cNvPr id="25" name="Connettore 2 24"/>
                    <p:cNvCxnSpPr/>
                    <p:nvPr/>
                  </p:nvCxnSpPr>
                  <p:spPr>
                    <a:xfrm rot="2700000">
                      <a:off x="7579595" y="3309533"/>
                      <a:ext cx="0" cy="297772"/>
                    </a:xfrm>
                    <a:prstGeom prst="straightConnector1">
                      <a:avLst/>
                    </a:prstGeom>
                    <a:ln w="28575" cmpd="sng">
                      <a:solidFill>
                        <a:schemeClr val="bg1">
                          <a:lumMod val="50000"/>
                        </a:schemeClr>
                      </a:solidFill>
                      <a:headEnd type="triangle" w="lg" len="lg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7" name="Gruppo 36"/>
                  <p:cNvGrpSpPr/>
                  <p:nvPr/>
                </p:nvGrpSpPr>
                <p:grpSpPr>
                  <a:xfrm>
                    <a:off x="5157220" y="3005899"/>
                    <a:ext cx="1239694" cy="900000"/>
                    <a:chOff x="5157220" y="3005899"/>
                    <a:chExt cx="1239694" cy="900000"/>
                  </a:xfrm>
                </p:grpSpPr>
                <p:pic>
                  <p:nvPicPr>
                    <p:cNvPr id="15" name="Immagine 14" descr="dt_L4.png"/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496914" y="3005899"/>
                      <a:ext cx="900000" cy="90000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cxnSp>
                  <p:nvCxnSpPr>
                    <p:cNvPr id="26" name="Connettore 2 25"/>
                    <p:cNvCxnSpPr/>
                    <p:nvPr/>
                  </p:nvCxnSpPr>
                  <p:spPr>
                    <a:xfrm rot="13500000">
                      <a:off x="5306106" y="3309533"/>
                      <a:ext cx="0" cy="297772"/>
                    </a:xfrm>
                    <a:prstGeom prst="straightConnector1">
                      <a:avLst/>
                    </a:prstGeom>
                    <a:ln w="28575" cmpd="sng">
                      <a:solidFill>
                        <a:schemeClr val="bg1">
                          <a:lumMod val="50000"/>
                        </a:schemeClr>
                      </a:solidFill>
                      <a:headEnd type="triangle" w="lg" len="lg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48" name="Gruppo 47"/>
              <p:cNvGrpSpPr/>
              <p:nvPr/>
            </p:nvGrpSpPr>
            <p:grpSpPr>
              <a:xfrm>
                <a:off x="7951764" y="1911788"/>
                <a:ext cx="792560" cy="3192508"/>
                <a:chOff x="7951764" y="1911788"/>
                <a:chExt cx="792560" cy="3192508"/>
              </a:xfrm>
            </p:grpSpPr>
            <p:pic>
              <p:nvPicPr>
                <p:cNvPr id="45" name="Immagine 44" descr="hsv-rgb.jpg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7951764" y="2020214"/>
                  <a:ext cx="157729" cy="2911820"/>
                </a:xfrm>
                <a:prstGeom prst="rect">
                  <a:avLst/>
                </a:prstGeom>
              </p:spPr>
            </p:pic>
            <p:sp>
              <p:nvSpPr>
                <p:cNvPr id="46" name="CasellaDiTesto 45"/>
                <p:cNvSpPr txBox="1"/>
                <p:nvPr/>
              </p:nvSpPr>
              <p:spPr>
                <a:xfrm>
                  <a:off x="8036625" y="4695189"/>
                  <a:ext cx="366418" cy="409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4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0</a:t>
                  </a:r>
                  <a:endParaRPr lang="it-IT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47" name="CasellaDiTesto 46"/>
                <p:cNvSpPr txBox="1"/>
                <p:nvPr/>
              </p:nvSpPr>
              <p:spPr>
                <a:xfrm>
                  <a:off x="8032872" y="1911788"/>
                  <a:ext cx="711452" cy="409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4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MAX</a:t>
                  </a:r>
                  <a:endParaRPr lang="it-IT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9" name="CasellaDiTesto 8"/>
            <p:cNvSpPr txBox="1"/>
            <p:nvPr/>
          </p:nvSpPr>
          <p:spPr>
            <a:xfrm>
              <a:off x="5462793" y="1842935"/>
              <a:ext cx="2463769" cy="450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FIDELITY TERMS</a:t>
              </a:r>
              <a:endParaRPr lang="it-IT" sz="16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88" name="Gruppo 87"/>
          <p:cNvGrpSpPr/>
          <p:nvPr/>
        </p:nvGrpSpPr>
        <p:grpSpPr>
          <a:xfrm>
            <a:off x="1415777" y="2009149"/>
            <a:ext cx="3821446" cy="1332661"/>
            <a:chOff x="1415777" y="2009149"/>
            <a:chExt cx="3821446" cy="1332661"/>
          </a:xfrm>
        </p:grpSpPr>
        <p:sp>
          <p:nvSpPr>
            <p:cNvPr id="6" name="Rettangolo 5"/>
            <p:cNvSpPr/>
            <p:nvPr/>
          </p:nvSpPr>
          <p:spPr>
            <a:xfrm>
              <a:off x="1415777" y="2783391"/>
              <a:ext cx="304253" cy="304253"/>
            </a:xfrm>
            <a:prstGeom prst="rect">
              <a:avLst/>
            </a:prstGeom>
            <a:noFill/>
            <a:ln w="38100" cmpd="sng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3" name="Immagine 2" descr="validity-closeup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4562" y="2009149"/>
              <a:ext cx="1332661" cy="1332661"/>
            </a:xfrm>
            <a:prstGeom prst="rect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" name="Gruppo 4"/>
          <p:cNvGrpSpPr/>
          <p:nvPr/>
        </p:nvGrpSpPr>
        <p:grpSpPr>
          <a:xfrm>
            <a:off x="2865227" y="4553421"/>
            <a:ext cx="5269645" cy="1854067"/>
            <a:chOff x="2865227" y="4553421"/>
            <a:chExt cx="5269645" cy="1854067"/>
          </a:xfrm>
        </p:grpSpPr>
        <p:grpSp>
          <p:nvGrpSpPr>
            <p:cNvPr id="83" name="Gruppo 82"/>
            <p:cNvGrpSpPr/>
            <p:nvPr/>
          </p:nvGrpSpPr>
          <p:grpSpPr>
            <a:xfrm>
              <a:off x="4721326" y="4563832"/>
              <a:ext cx="1557448" cy="1843485"/>
              <a:chOff x="2837248" y="4553421"/>
              <a:chExt cx="1557448" cy="1843485"/>
            </a:xfrm>
          </p:grpSpPr>
          <p:grpSp>
            <p:nvGrpSpPr>
              <p:cNvPr id="61" name="Gruppo 60"/>
              <p:cNvGrpSpPr/>
              <p:nvPr/>
            </p:nvGrpSpPr>
            <p:grpSpPr>
              <a:xfrm>
                <a:off x="2837248" y="4957239"/>
                <a:ext cx="1557448" cy="1439667"/>
                <a:chOff x="1873250" y="5126567"/>
                <a:chExt cx="1557448" cy="1439667"/>
              </a:xfrm>
            </p:grpSpPr>
            <p:pic>
              <p:nvPicPr>
                <p:cNvPr id="33" name="Immagine 32" descr="less_red_closeup.gif"/>
                <p:cNvPicPr>
                  <a:picLocks noChangeAspect="1"/>
                </p:cNvPicPr>
                <p:nvPr/>
              </p:nvPicPr>
              <p:blipFill>
                <a:blip r:embed="rId12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73251" y="5126567"/>
                  <a:ext cx="1557447" cy="720000"/>
                </a:xfrm>
                <a:prstGeom prst="rect">
                  <a:avLst/>
                </a:prstGeom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</p:pic>
            <p:pic>
              <p:nvPicPr>
                <p:cNvPr id="34" name="Immagine 33" descr="less_red_closeup_dt.gif"/>
                <p:cNvPicPr>
                  <a:picLocks noChangeAspect="1"/>
                </p:cNvPicPr>
                <p:nvPr/>
              </p:nvPicPr>
              <p:blipFill>
                <a:blip r:embed="rId13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73250" y="5846234"/>
                  <a:ext cx="1557447" cy="720000"/>
                </a:xfrm>
                <a:prstGeom prst="rect">
                  <a:avLst/>
                </a:prstGeom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</p:pic>
          </p:grpSp>
          <p:grpSp>
            <p:nvGrpSpPr>
              <p:cNvPr id="77" name="Gruppo 76"/>
              <p:cNvGrpSpPr/>
              <p:nvPr/>
            </p:nvGrpSpPr>
            <p:grpSpPr>
              <a:xfrm>
                <a:off x="3181801" y="4553421"/>
                <a:ext cx="853578" cy="369332"/>
                <a:chOff x="2911138" y="4522188"/>
                <a:chExt cx="853578" cy="369332"/>
              </a:xfrm>
            </p:grpSpPr>
            <p:sp>
              <p:nvSpPr>
                <p:cNvPr id="70" name="CasellaDiTesto 69"/>
                <p:cNvSpPr txBox="1"/>
                <p:nvPr/>
              </p:nvSpPr>
              <p:spPr>
                <a:xfrm>
                  <a:off x="2911138" y="4522188"/>
                  <a:ext cx="85357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LESS</a:t>
                  </a:r>
                  <a:endParaRPr lang="it-IT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cxnSp>
              <p:nvCxnSpPr>
                <p:cNvPr id="73" name="Connettore 2 72"/>
                <p:cNvCxnSpPr/>
                <p:nvPr/>
              </p:nvCxnSpPr>
              <p:spPr>
                <a:xfrm>
                  <a:off x="3691097" y="4541426"/>
                  <a:ext cx="0" cy="297772"/>
                </a:xfrm>
                <a:prstGeom prst="straightConnector1">
                  <a:avLst/>
                </a:prstGeom>
                <a:ln w="28575" cmpd="sng">
                  <a:solidFill>
                    <a:srgbClr val="FF0000"/>
                  </a:solidFill>
                  <a:headEnd type="triangle" w="lg" len="lg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4" name="Gruppo 83"/>
            <p:cNvGrpSpPr/>
            <p:nvPr/>
          </p:nvGrpSpPr>
          <p:grpSpPr>
            <a:xfrm>
              <a:off x="6577424" y="4553421"/>
              <a:ext cx="1557448" cy="1854067"/>
              <a:chOff x="4749304" y="4553421"/>
              <a:chExt cx="1557448" cy="1854067"/>
            </a:xfrm>
          </p:grpSpPr>
          <p:grpSp>
            <p:nvGrpSpPr>
              <p:cNvPr id="60" name="Gruppo 59"/>
              <p:cNvGrpSpPr/>
              <p:nvPr/>
            </p:nvGrpSpPr>
            <p:grpSpPr>
              <a:xfrm>
                <a:off x="4749304" y="4967822"/>
                <a:ext cx="1557448" cy="1439666"/>
                <a:chOff x="3799416" y="5126567"/>
                <a:chExt cx="1557448" cy="1439666"/>
              </a:xfrm>
            </p:grpSpPr>
            <p:pic>
              <p:nvPicPr>
                <p:cNvPr id="54" name="Immagine 53" descr="more_red_closeup.gif"/>
                <p:cNvPicPr>
                  <a:picLocks noChangeAspect="1"/>
                </p:cNvPicPr>
                <p:nvPr/>
              </p:nvPicPr>
              <p:blipFill>
                <a:blip r:embed="rId14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99417" y="5126567"/>
                  <a:ext cx="1557447" cy="720000"/>
                </a:xfrm>
                <a:prstGeom prst="rect">
                  <a:avLst/>
                </a:prstGeom>
                <a:ln>
                  <a:solidFill>
                    <a:srgbClr val="262626"/>
                  </a:solidFill>
                </a:ln>
              </p:spPr>
            </p:pic>
            <p:pic>
              <p:nvPicPr>
                <p:cNvPr id="55" name="Immagine 54" descr="more_red_closeup_dt.gif"/>
                <p:cNvPicPr>
                  <a:picLocks noChangeAspect="1"/>
                </p:cNvPicPr>
                <p:nvPr/>
              </p:nvPicPr>
              <p:blipFill>
                <a:blip r:embed="rId15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99416" y="5846233"/>
                  <a:ext cx="1557447" cy="720000"/>
                </a:xfrm>
                <a:prstGeom prst="rect">
                  <a:avLst/>
                </a:prstGeom>
                <a:ln>
                  <a:solidFill>
                    <a:srgbClr val="262626"/>
                  </a:solidFill>
                </a:ln>
              </p:spPr>
            </p:pic>
          </p:grpSp>
          <p:grpSp>
            <p:nvGrpSpPr>
              <p:cNvPr id="78" name="Gruppo 77"/>
              <p:cNvGrpSpPr/>
              <p:nvPr/>
            </p:nvGrpSpPr>
            <p:grpSpPr>
              <a:xfrm>
                <a:off x="5086856" y="4553421"/>
                <a:ext cx="880308" cy="369332"/>
                <a:chOff x="4909883" y="4490956"/>
                <a:chExt cx="880308" cy="369332"/>
              </a:xfrm>
            </p:grpSpPr>
            <p:sp>
              <p:nvSpPr>
                <p:cNvPr id="71" name="CasellaDiTesto 70"/>
                <p:cNvSpPr txBox="1"/>
                <p:nvPr/>
              </p:nvSpPr>
              <p:spPr>
                <a:xfrm>
                  <a:off x="4909883" y="4490956"/>
                  <a:ext cx="85357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MORE</a:t>
                  </a:r>
                  <a:endParaRPr lang="it-IT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cxnSp>
              <p:nvCxnSpPr>
                <p:cNvPr id="74" name="Connettore 2 73"/>
                <p:cNvCxnSpPr/>
                <p:nvPr/>
              </p:nvCxnSpPr>
              <p:spPr>
                <a:xfrm>
                  <a:off x="5790191" y="4516847"/>
                  <a:ext cx="0" cy="297772"/>
                </a:xfrm>
                <a:prstGeom prst="straightConnector1">
                  <a:avLst/>
                </a:prstGeom>
                <a:ln w="28575" cmpd="sng">
                  <a:solidFill>
                    <a:srgbClr val="FF0000"/>
                  </a:solidFill>
                  <a:headEnd type="triangle" w="lg" len="lg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5" name="Gruppo 84"/>
            <p:cNvGrpSpPr/>
            <p:nvPr/>
          </p:nvGrpSpPr>
          <p:grpSpPr>
            <a:xfrm>
              <a:off x="2865227" y="4553424"/>
              <a:ext cx="1557448" cy="1854064"/>
              <a:chOff x="6661360" y="4553424"/>
              <a:chExt cx="1557448" cy="1854064"/>
            </a:xfrm>
          </p:grpSpPr>
          <p:grpSp>
            <p:nvGrpSpPr>
              <p:cNvPr id="58" name="Gruppo 57"/>
              <p:cNvGrpSpPr/>
              <p:nvPr/>
            </p:nvGrpSpPr>
            <p:grpSpPr>
              <a:xfrm>
                <a:off x="6661360" y="4967822"/>
                <a:ext cx="1557448" cy="1439666"/>
                <a:chOff x="5947834" y="5126567"/>
                <a:chExt cx="1557448" cy="1439666"/>
              </a:xfrm>
            </p:grpSpPr>
            <p:pic>
              <p:nvPicPr>
                <p:cNvPr id="56" name="Immagine 55" descr="more_gray_closeup.gif"/>
                <p:cNvPicPr>
                  <a:picLocks noChangeAspect="1"/>
                </p:cNvPicPr>
                <p:nvPr/>
              </p:nvPicPr>
              <p:blipFill>
                <a:blip r:embed="rId12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47835" y="5126567"/>
                  <a:ext cx="1557447" cy="720000"/>
                </a:xfrm>
                <a:prstGeom prst="rect">
                  <a:avLst/>
                </a:prstGeom>
                <a:ln>
                  <a:solidFill>
                    <a:srgbClr val="262626"/>
                  </a:solidFill>
                </a:ln>
              </p:spPr>
            </p:pic>
            <p:pic>
              <p:nvPicPr>
                <p:cNvPr id="57" name="Immagine 56" descr="more_gray_closeup_dt.gif"/>
                <p:cNvPicPr>
                  <a:picLocks noChangeAspect="1"/>
                </p:cNvPicPr>
                <p:nvPr/>
              </p:nvPicPr>
              <p:blipFill>
                <a:blip r:embed="rId16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47834" y="5846233"/>
                  <a:ext cx="1557447" cy="720000"/>
                </a:xfrm>
                <a:prstGeom prst="rect">
                  <a:avLst/>
                </a:prstGeom>
                <a:ln>
                  <a:solidFill>
                    <a:srgbClr val="262626"/>
                  </a:solidFill>
                </a:ln>
              </p:spPr>
            </p:pic>
          </p:grpSp>
          <p:grpSp>
            <p:nvGrpSpPr>
              <p:cNvPr id="79" name="Gruppo 78"/>
              <p:cNvGrpSpPr/>
              <p:nvPr/>
            </p:nvGrpSpPr>
            <p:grpSpPr>
              <a:xfrm>
                <a:off x="6919039" y="4553424"/>
                <a:ext cx="1051505" cy="369332"/>
                <a:chOff x="6721246" y="4480547"/>
                <a:chExt cx="1051505" cy="369332"/>
              </a:xfrm>
            </p:grpSpPr>
            <p:sp>
              <p:nvSpPr>
                <p:cNvPr id="72" name="CasellaDiTesto 71"/>
                <p:cNvSpPr txBox="1"/>
                <p:nvPr/>
              </p:nvSpPr>
              <p:spPr>
                <a:xfrm>
                  <a:off x="6721246" y="4480547"/>
                  <a:ext cx="85357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MORE</a:t>
                  </a:r>
                  <a:endParaRPr lang="it-IT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cxnSp>
              <p:nvCxnSpPr>
                <p:cNvPr id="75" name="Connettore 2 74"/>
                <p:cNvCxnSpPr/>
                <p:nvPr/>
              </p:nvCxnSpPr>
              <p:spPr>
                <a:xfrm rot="13500000">
                  <a:off x="7623865" y="4552385"/>
                  <a:ext cx="0" cy="297772"/>
                </a:xfrm>
                <a:prstGeom prst="straightConnector1">
                  <a:avLst/>
                </a:prstGeom>
                <a:ln w="28575" cmpd="sng">
                  <a:solidFill>
                    <a:schemeClr val="bg1">
                      <a:lumMod val="50000"/>
                    </a:schemeClr>
                  </a:solidFill>
                  <a:headEnd type="triangle" w="lg" len="lg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0" name="Gruppo 9"/>
          <p:cNvGrpSpPr/>
          <p:nvPr/>
        </p:nvGrpSpPr>
        <p:grpSpPr>
          <a:xfrm>
            <a:off x="1009320" y="4546768"/>
            <a:ext cx="1558080" cy="1863740"/>
            <a:chOff x="1009320" y="4546768"/>
            <a:chExt cx="1558080" cy="1863740"/>
          </a:xfrm>
        </p:grpSpPr>
        <p:grpSp>
          <p:nvGrpSpPr>
            <p:cNvPr id="76" name="Gruppo 75"/>
            <p:cNvGrpSpPr/>
            <p:nvPr/>
          </p:nvGrpSpPr>
          <p:grpSpPr>
            <a:xfrm>
              <a:off x="1301973" y="4546768"/>
              <a:ext cx="968226" cy="369332"/>
              <a:chOff x="947374" y="4525947"/>
              <a:chExt cx="968226" cy="369332"/>
            </a:xfrm>
          </p:grpSpPr>
          <p:sp>
            <p:nvSpPr>
              <p:cNvPr id="68" name="CasellaDiTesto 67"/>
              <p:cNvSpPr txBox="1"/>
              <p:nvPr/>
            </p:nvSpPr>
            <p:spPr>
              <a:xfrm>
                <a:off x="947374" y="4525947"/>
                <a:ext cx="8535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LESS</a:t>
                </a:r>
                <a:endParaRPr lang="it-IT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cxnSp>
            <p:nvCxnSpPr>
              <p:cNvPr id="69" name="Connettore 2 68"/>
              <p:cNvCxnSpPr/>
              <p:nvPr/>
            </p:nvCxnSpPr>
            <p:spPr>
              <a:xfrm rot="13500000">
                <a:off x="1766714" y="4597787"/>
                <a:ext cx="0" cy="297772"/>
              </a:xfrm>
              <a:prstGeom prst="straightConnector1">
                <a:avLst/>
              </a:prstGeom>
              <a:ln w="28575" cmpd="sng">
                <a:solidFill>
                  <a:schemeClr val="bg1">
                    <a:lumMod val="50000"/>
                  </a:schemeClr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" name="Immagine 6" descr="20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320" y="4965833"/>
              <a:ext cx="1557447" cy="720000"/>
            </a:xfrm>
            <a:prstGeom prst="rect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</p:pic>
        <p:pic>
          <p:nvPicPr>
            <p:cNvPr id="8" name="Immagine 7" descr="20_lbl4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953" y="5690508"/>
              <a:ext cx="1557447" cy="720000"/>
            </a:xfrm>
            <a:prstGeom prst="rect">
              <a:avLst/>
            </a:prstGeom>
            <a:ln>
              <a:solidFill>
                <a:srgbClr val="262626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45065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Hill Climbing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Immagine 3" descr="o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05" y="1728164"/>
            <a:ext cx="4101778" cy="3960000"/>
          </a:xfrm>
          <a:prstGeom prst="rect">
            <a:avLst/>
          </a:prstGeom>
        </p:spPr>
      </p:pic>
      <p:sp>
        <p:nvSpPr>
          <p:cNvPr id="10" name="Ovale 9"/>
          <p:cNvSpPr/>
          <p:nvPr/>
        </p:nvSpPr>
        <p:spPr>
          <a:xfrm>
            <a:off x="1661172" y="3836950"/>
            <a:ext cx="79021" cy="79021"/>
          </a:xfrm>
          <a:prstGeom prst="ellipse">
            <a:avLst/>
          </a:prstGeom>
          <a:solidFill>
            <a:srgbClr val="FDFF01"/>
          </a:solidFill>
          <a:ln w="19050" cmpd="sng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2389337" y="3940225"/>
            <a:ext cx="79021" cy="79021"/>
          </a:xfrm>
          <a:prstGeom prst="ellipse">
            <a:avLst/>
          </a:prstGeom>
          <a:solidFill>
            <a:srgbClr val="FDFF01"/>
          </a:solidFill>
          <a:ln w="19050" cmpd="sng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2541675" y="4119142"/>
            <a:ext cx="79021" cy="79021"/>
          </a:xfrm>
          <a:prstGeom prst="ellipse">
            <a:avLst/>
          </a:prstGeom>
          <a:solidFill>
            <a:srgbClr val="FDFF01"/>
          </a:solidFill>
          <a:ln w="19050" cmpd="sng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2728750" y="5235780"/>
            <a:ext cx="79021" cy="79021"/>
          </a:xfrm>
          <a:prstGeom prst="ellipse">
            <a:avLst/>
          </a:prstGeom>
          <a:solidFill>
            <a:srgbClr val="FDFF01"/>
          </a:solidFill>
          <a:ln w="19050" cmpd="sng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897870" y="5017911"/>
            <a:ext cx="79021" cy="79021"/>
          </a:xfrm>
          <a:prstGeom prst="ellipse">
            <a:avLst/>
          </a:prstGeom>
          <a:solidFill>
            <a:srgbClr val="FDFF01"/>
          </a:solidFill>
          <a:ln w="19050" cmpd="sng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3136947" y="3307645"/>
            <a:ext cx="79021" cy="79021"/>
          </a:xfrm>
          <a:prstGeom prst="ellipse">
            <a:avLst/>
          </a:prstGeom>
          <a:solidFill>
            <a:srgbClr val="FDFF01"/>
          </a:solidFill>
          <a:ln w="19050" cmpd="sng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3377921" y="3125286"/>
            <a:ext cx="79021" cy="79021"/>
          </a:xfrm>
          <a:prstGeom prst="ellipse">
            <a:avLst/>
          </a:prstGeom>
          <a:solidFill>
            <a:srgbClr val="FDFF01"/>
          </a:solidFill>
          <a:ln w="19050" cmpd="sng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57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Hill Climbing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Immagine 3" descr="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14" y="1728165"/>
            <a:ext cx="4101778" cy="3960000"/>
          </a:xfrm>
          <a:prstGeom prst="rect">
            <a:avLst/>
          </a:prstGeom>
        </p:spPr>
      </p:pic>
      <p:sp>
        <p:nvSpPr>
          <p:cNvPr id="15" name="Ovale 14"/>
          <p:cNvSpPr/>
          <p:nvPr/>
        </p:nvSpPr>
        <p:spPr>
          <a:xfrm>
            <a:off x="1661172" y="3836950"/>
            <a:ext cx="79021" cy="79021"/>
          </a:xfrm>
          <a:prstGeom prst="ellipse">
            <a:avLst/>
          </a:prstGeom>
          <a:solidFill>
            <a:srgbClr val="FDFF01"/>
          </a:solidFill>
          <a:ln w="19050" cmpd="sng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2389337" y="3940225"/>
            <a:ext cx="79021" cy="79021"/>
          </a:xfrm>
          <a:prstGeom prst="ellipse">
            <a:avLst/>
          </a:prstGeom>
          <a:solidFill>
            <a:srgbClr val="FDFF01"/>
          </a:solidFill>
          <a:ln w="19050" cmpd="sng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2541675" y="4119142"/>
            <a:ext cx="79021" cy="79021"/>
          </a:xfrm>
          <a:prstGeom prst="ellipse">
            <a:avLst/>
          </a:prstGeom>
          <a:solidFill>
            <a:srgbClr val="FDFF01"/>
          </a:solidFill>
          <a:ln w="19050" cmpd="sng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2728750" y="5235780"/>
            <a:ext cx="79021" cy="79021"/>
          </a:xfrm>
          <a:prstGeom prst="ellipse">
            <a:avLst/>
          </a:prstGeom>
          <a:solidFill>
            <a:srgbClr val="FDFF01"/>
          </a:solidFill>
          <a:ln w="19050" cmpd="sng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/>
          <p:cNvSpPr/>
          <p:nvPr/>
        </p:nvSpPr>
        <p:spPr>
          <a:xfrm>
            <a:off x="897870" y="5017911"/>
            <a:ext cx="79021" cy="79021"/>
          </a:xfrm>
          <a:prstGeom prst="ellipse">
            <a:avLst/>
          </a:prstGeom>
          <a:solidFill>
            <a:srgbClr val="FDFF01"/>
          </a:solidFill>
          <a:ln w="19050" cmpd="sng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" name="Gruppo 2"/>
          <p:cNvGrpSpPr/>
          <p:nvPr/>
        </p:nvGrpSpPr>
        <p:grpSpPr>
          <a:xfrm>
            <a:off x="5154818" y="1939475"/>
            <a:ext cx="1581045" cy="461665"/>
            <a:chOff x="5154818" y="1939475"/>
            <a:chExt cx="1581045" cy="461665"/>
          </a:xfrm>
        </p:grpSpPr>
        <p:sp>
          <p:nvSpPr>
            <p:cNvPr id="23" name="CasellaDiTesto 22"/>
            <p:cNvSpPr txBox="1"/>
            <p:nvPr/>
          </p:nvSpPr>
          <p:spPr>
            <a:xfrm>
              <a:off x="5154818" y="1939475"/>
              <a:ext cx="1062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MORE</a:t>
              </a:r>
              <a:endParaRPr lang="it-IT" sz="2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24" name="Gruppo 23"/>
            <p:cNvGrpSpPr/>
            <p:nvPr/>
          </p:nvGrpSpPr>
          <p:grpSpPr>
            <a:xfrm>
              <a:off x="6293857" y="2142211"/>
              <a:ext cx="442006" cy="131805"/>
              <a:chOff x="6293857" y="2142211"/>
              <a:chExt cx="442006" cy="131805"/>
            </a:xfrm>
          </p:grpSpPr>
          <p:cxnSp>
            <p:nvCxnSpPr>
              <p:cNvPr id="40" name="Connettore 2 39"/>
              <p:cNvCxnSpPr/>
              <p:nvPr/>
            </p:nvCxnSpPr>
            <p:spPr>
              <a:xfrm rot="16200000">
                <a:off x="6500445" y="1935623"/>
                <a:ext cx="0" cy="413176"/>
              </a:xfrm>
              <a:prstGeom prst="straightConnector1">
                <a:avLst/>
              </a:prstGeom>
              <a:ln w="28575" cmpd="sng">
                <a:solidFill>
                  <a:srgbClr val="0B2FBF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ttore 2 40"/>
              <p:cNvCxnSpPr/>
              <p:nvPr/>
            </p:nvCxnSpPr>
            <p:spPr>
              <a:xfrm rot="5400000">
                <a:off x="6529275" y="2067428"/>
                <a:ext cx="0" cy="413176"/>
              </a:xfrm>
              <a:prstGeom prst="straightConnector1">
                <a:avLst/>
              </a:prstGeom>
              <a:ln w="28575" cmpd="sng">
                <a:solidFill>
                  <a:srgbClr val="0B2FBF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29228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0" y="20638"/>
            <a:ext cx="8229600" cy="979487"/>
          </a:xfrm>
        </p:spPr>
        <p:txBody>
          <a:bodyPr>
            <a:normAutofit/>
          </a:bodyPr>
          <a:lstStyle/>
          <a:p>
            <a:pPr algn="l"/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PolyCube</a:t>
            </a:r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Mappings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magine 2" descr="bu_po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292" y="2474756"/>
            <a:ext cx="1716547" cy="3489997"/>
          </a:xfrm>
          <a:prstGeom prst="rect">
            <a:avLst/>
          </a:prstGeom>
        </p:spPr>
      </p:pic>
      <p:pic>
        <p:nvPicPr>
          <p:cNvPr id="46" name="Immagine 45" descr="BU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29" b="99638" l="0" r="994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67" y="2462055"/>
            <a:ext cx="1609101" cy="3515397"/>
          </a:xfrm>
          <a:prstGeom prst="rect">
            <a:avLst/>
          </a:prstGeom>
          <a:effectLst/>
        </p:spPr>
      </p:pic>
      <p:grpSp>
        <p:nvGrpSpPr>
          <p:cNvPr id="49" name="Gruppo 48"/>
          <p:cNvGrpSpPr/>
          <p:nvPr/>
        </p:nvGrpSpPr>
        <p:grpSpPr>
          <a:xfrm>
            <a:off x="1139288" y="1742143"/>
            <a:ext cx="1696851" cy="616718"/>
            <a:chOff x="1113888" y="1742143"/>
            <a:chExt cx="1696851" cy="616718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96555" y="1742143"/>
              <a:ext cx="1312402" cy="268805"/>
            </a:xfrm>
            <a:prstGeom prst="rect">
              <a:avLst/>
            </a:prstGeom>
            <a:ln>
              <a:noFill/>
              <a:tailEnd type="arrow"/>
            </a:ln>
          </p:spPr>
        </p:pic>
        <p:sp>
          <p:nvSpPr>
            <p:cNvPr id="15" name="Figura a mano libera 14"/>
            <p:cNvSpPr/>
            <p:nvPr/>
          </p:nvSpPr>
          <p:spPr>
            <a:xfrm>
              <a:off x="1113888" y="2098595"/>
              <a:ext cx="1696851" cy="260266"/>
            </a:xfrm>
            <a:custGeom>
              <a:avLst/>
              <a:gdLst>
                <a:gd name="connsiteX0" fmla="*/ 0 w 8931893"/>
                <a:gd name="connsiteY0" fmla="*/ 3279347 h 3279347"/>
                <a:gd name="connsiteX1" fmla="*/ 4434716 w 8931893"/>
                <a:gd name="connsiteY1" fmla="*/ 0 h 3279347"/>
                <a:gd name="connsiteX2" fmla="*/ 8931893 w 8931893"/>
                <a:gd name="connsiteY2" fmla="*/ 3279347 h 327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31893" h="3279347">
                  <a:moveTo>
                    <a:pt x="0" y="3279347"/>
                  </a:moveTo>
                  <a:cubicBezTo>
                    <a:pt x="1473033" y="1639673"/>
                    <a:pt x="2946067" y="0"/>
                    <a:pt x="4434716" y="0"/>
                  </a:cubicBezTo>
                  <a:cubicBezTo>
                    <a:pt x="5923365" y="0"/>
                    <a:pt x="8931893" y="3279347"/>
                    <a:pt x="8931893" y="3279347"/>
                  </a:cubicBezTo>
                </a:path>
              </a:pathLst>
            </a:custGeom>
            <a:ln>
              <a:solidFill>
                <a:schemeClr val="tx1">
                  <a:lumMod val="85000"/>
                  <a:lumOff val="15000"/>
                </a:schemeClr>
              </a:solidFill>
              <a:headEnd type="arrow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5074773" y="1462748"/>
            <a:ext cx="3881105" cy="2370794"/>
            <a:chOff x="5074773" y="1462748"/>
            <a:chExt cx="3881105" cy="2370794"/>
          </a:xfrm>
        </p:grpSpPr>
        <p:grpSp>
          <p:nvGrpSpPr>
            <p:cNvPr id="47" name="Gruppo 46"/>
            <p:cNvGrpSpPr/>
            <p:nvPr/>
          </p:nvGrpSpPr>
          <p:grpSpPr>
            <a:xfrm>
              <a:off x="5074773" y="1462748"/>
              <a:ext cx="3881105" cy="2370794"/>
              <a:chOff x="5074773" y="1462748"/>
              <a:chExt cx="3881105" cy="2370794"/>
            </a:xfrm>
          </p:grpSpPr>
          <p:sp>
            <p:nvSpPr>
              <p:cNvPr id="36" name="Rettangolo arrotondato 35"/>
              <p:cNvSpPr/>
              <p:nvPr/>
            </p:nvSpPr>
            <p:spPr>
              <a:xfrm>
                <a:off x="5654506" y="1675715"/>
                <a:ext cx="3301372" cy="2157827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44" name="Rettangolo 43"/>
              <p:cNvSpPr/>
              <p:nvPr/>
            </p:nvSpPr>
            <p:spPr>
              <a:xfrm>
                <a:off x="5074773" y="1930443"/>
                <a:ext cx="914400" cy="119834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pic>
            <p:nvPicPr>
              <p:cNvPr id="5" name="Immagine 4" descr="bu_hex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6316" y="1462748"/>
                <a:ext cx="803707" cy="1551683"/>
              </a:xfrm>
              <a:prstGeom prst="rect">
                <a:avLst/>
              </a:prstGeom>
            </p:spPr>
          </p:pic>
          <p:grpSp>
            <p:nvGrpSpPr>
              <p:cNvPr id="40" name="Gruppo 39"/>
              <p:cNvGrpSpPr/>
              <p:nvPr/>
            </p:nvGrpSpPr>
            <p:grpSpPr>
              <a:xfrm>
                <a:off x="5926711" y="2344295"/>
                <a:ext cx="1515108" cy="1421791"/>
                <a:chOff x="6158864" y="1888267"/>
                <a:chExt cx="1515108" cy="1421791"/>
              </a:xfrm>
            </p:grpSpPr>
            <p:pic>
              <p:nvPicPr>
                <p:cNvPr id="38" name="Immagine 37" descr="gregson.png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58655" y="1888267"/>
                  <a:ext cx="1197576" cy="1194322"/>
                </a:xfrm>
                <a:prstGeom prst="rect">
                  <a:avLst/>
                </a:prstGeom>
              </p:spPr>
            </p:pic>
            <p:sp>
              <p:nvSpPr>
                <p:cNvPr id="39" name="CasellaDiTesto 38"/>
                <p:cNvSpPr txBox="1"/>
                <p:nvPr/>
              </p:nvSpPr>
              <p:spPr>
                <a:xfrm>
                  <a:off x="6158864" y="3033059"/>
                  <a:ext cx="15151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2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[Gregson et al, 2011]</a:t>
                  </a:r>
                  <a:endParaRPr lang="it-IT" sz="1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grpSp>
            <p:nvGrpSpPr>
              <p:cNvPr id="43" name="Gruppo 42"/>
              <p:cNvGrpSpPr/>
              <p:nvPr/>
            </p:nvGrpSpPr>
            <p:grpSpPr>
              <a:xfrm>
                <a:off x="7515050" y="2010948"/>
                <a:ext cx="1240844" cy="1293877"/>
                <a:chOff x="7508670" y="1867561"/>
                <a:chExt cx="1240844" cy="1293877"/>
              </a:xfrm>
            </p:grpSpPr>
            <p:pic>
              <p:nvPicPr>
                <p:cNvPr id="41" name="Immagine 40" descr="shells.png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13669" y="1867561"/>
                  <a:ext cx="1003012" cy="1006206"/>
                </a:xfrm>
                <a:prstGeom prst="rect">
                  <a:avLst/>
                </a:prstGeom>
              </p:spPr>
            </p:pic>
            <p:sp>
              <p:nvSpPr>
                <p:cNvPr id="42" name="CasellaDiTesto 41"/>
                <p:cNvSpPr txBox="1"/>
                <p:nvPr/>
              </p:nvSpPr>
              <p:spPr>
                <a:xfrm>
                  <a:off x="7508670" y="2884439"/>
                  <a:ext cx="124084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2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[Han et al, 2010]</a:t>
                  </a:r>
                  <a:endParaRPr lang="it-IT" sz="1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2" name="CasellaDiTesto 1"/>
            <p:cNvSpPr txBox="1"/>
            <p:nvPr/>
          </p:nvSpPr>
          <p:spPr>
            <a:xfrm>
              <a:off x="8246836" y="3182221"/>
              <a:ext cx="5034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600" dirty="0" smtClean="0"/>
                <a:t>…</a:t>
              </a:r>
              <a:endParaRPr lang="it-IT" sz="3600" dirty="0"/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5174716" y="4024732"/>
            <a:ext cx="3790518" cy="2375862"/>
            <a:chOff x="5174716" y="4024732"/>
            <a:chExt cx="3790518" cy="2375862"/>
          </a:xfrm>
        </p:grpSpPr>
        <p:grpSp>
          <p:nvGrpSpPr>
            <p:cNvPr id="48" name="Gruppo 47"/>
            <p:cNvGrpSpPr/>
            <p:nvPr/>
          </p:nvGrpSpPr>
          <p:grpSpPr>
            <a:xfrm>
              <a:off x="5174716" y="4024732"/>
              <a:ext cx="3790518" cy="2375862"/>
              <a:chOff x="5174716" y="4024732"/>
              <a:chExt cx="3790518" cy="2375862"/>
            </a:xfrm>
          </p:grpSpPr>
          <p:grpSp>
            <p:nvGrpSpPr>
              <p:cNvPr id="31" name="Gruppo 30"/>
              <p:cNvGrpSpPr/>
              <p:nvPr/>
            </p:nvGrpSpPr>
            <p:grpSpPr>
              <a:xfrm>
                <a:off x="7388017" y="4337356"/>
                <a:ext cx="1356186" cy="1058288"/>
                <a:chOff x="7428333" y="4326525"/>
                <a:chExt cx="1356186" cy="1058288"/>
              </a:xfrm>
            </p:grpSpPr>
            <p:pic>
              <p:nvPicPr>
                <p:cNvPr id="29" name="Immagine 28" descr="polycube splines.png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49475" y="4326525"/>
                  <a:ext cx="1090841" cy="838853"/>
                </a:xfrm>
                <a:prstGeom prst="rect">
                  <a:avLst/>
                </a:prstGeom>
              </p:spPr>
            </p:pic>
            <p:sp>
              <p:nvSpPr>
                <p:cNvPr id="30" name="CasellaDiTesto 29"/>
                <p:cNvSpPr txBox="1"/>
                <p:nvPr/>
              </p:nvSpPr>
              <p:spPr>
                <a:xfrm>
                  <a:off x="7428333" y="5107814"/>
                  <a:ext cx="135618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2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[Wang et al, 2008]</a:t>
                  </a:r>
                  <a:endParaRPr lang="it-IT" sz="1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grpSp>
            <p:nvGrpSpPr>
              <p:cNvPr id="34" name="Gruppo 33"/>
              <p:cNvGrpSpPr/>
              <p:nvPr/>
            </p:nvGrpSpPr>
            <p:grpSpPr>
              <a:xfrm>
                <a:off x="6116173" y="5470348"/>
                <a:ext cx="1621826" cy="823277"/>
                <a:chOff x="7001869" y="5279975"/>
                <a:chExt cx="1621826" cy="823277"/>
              </a:xfrm>
            </p:grpSpPr>
            <p:pic>
              <p:nvPicPr>
                <p:cNvPr id="32" name="Immagine 31" descr="seamless_texture.png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01869" y="5279975"/>
                  <a:ext cx="1621826" cy="588966"/>
                </a:xfrm>
                <a:prstGeom prst="rect">
                  <a:avLst/>
                </a:prstGeom>
              </p:spPr>
            </p:pic>
            <p:sp>
              <p:nvSpPr>
                <p:cNvPr id="33" name="CasellaDiTesto 32"/>
                <p:cNvSpPr txBox="1"/>
                <p:nvPr/>
              </p:nvSpPr>
              <p:spPr>
                <a:xfrm>
                  <a:off x="7151291" y="5826253"/>
                  <a:ext cx="13502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2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[Tarini et al, 2004]</a:t>
                  </a:r>
                  <a:endParaRPr lang="it-IT" sz="1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35" name="Rettangolo arrotondato 34"/>
              <p:cNvSpPr/>
              <p:nvPr/>
            </p:nvSpPr>
            <p:spPr>
              <a:xfrm>
                <a:off x="5738300" y="4242767"/>
                <a:ext cx="3226934" cy="2157827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45" name="Rettangolo 44"/>
              <p:cNvSpPr/>
              <p:nvPr/>
            </p:nvSpPr>
            <p:spPr>
              <a:xfrm>
                <a:off x="5174716" y="4516831"/>
                <a:ext cx="914400" cy="119834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pic>
            <p:nvPicPr>
              <p:cNvPr id="7" name="Immagine 6" descr="bu_text.pn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63146" y="4024732"/>
                <a:ext cx="759423" cy="1589080"/>
              </a:xfrm>
              <a:prstGeom prst="rect">
                <a:avLst/>
              </a:prstGeom>
            </p:spPr>
          </p:pic>
        </p:grpSp>
        <p:sp>
          <p:nvSpPr>
            <p:cNvPr id="50" name="CasellaDiTesto 49"/>
            <p:cNvSpPr txBox="1"/>
            <p:nvPr/>
          </p:nvSpPr>
          <p:spPr>
            <a:xfrm>
              <a:off x="8263906" y="5747985"/>
              <a:ext cx="5034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600" dirty="0" smtClean="0"/>
                <a:t>…</a:t>
              </a:r>
              <a:endParaRPr lang="it-IT" sz="3600" dirty="0"/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4041238" y="2654399"/>
            <a:ext cx="1202235" cy="1520460"/>
            <a:chOff x="4074081" y="2654399"/>
            <a:chExt cx="1202235" cy="1520460"/>
          </a:xfrm>
        </p:grpSpPr>
        <p:cxnSp>
          <p:nvCxnSpPr>
            <p:cNvPr id="19" name="Connettore 7 18"/>
            <p:cNvCxnSpPr/>
            <p:nvPr/>
          </p:nvCxnSpPr>
          <p:spPr>
            <a:xfrm flipV="1">
              <a:off x="4074081" y="2821320"/>
              <a:ext cx="1202235" cy="1353539"/>
            </a:xfrm>
            <a:prstGeom prst="curvedConnector3">
              <a:avLst/>
            </a:prstGeom>
            <a:ln>
              <a:solidFill>
                <a:srgbClr val="262626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sellaDiTesto 24"/>
            <p:cNvSpPr txBox="1"/>
            <p:nvPr/>
          </p:nvSpPr>
          <p:spPr>
            <a:xfrm rot="18000000">
              <a:off x="4062573" y="2878705"/>
              <a:ext cx="871933" cy="423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volume</a:t>
              </a:r>
              <a:endParaRPr lang="it-IT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4041239" y="4215246"/>
            <a:ext cx="1202235" cy="1492668"/>
            <a:chOff x="4074081" y="4226195"/>
            <a:chExt cx="1202235" cy="1492668"/>
          </a:xfrm>
        </p:grpSpPr>
        <p:cxnSp>
          <p:nvCxnSpPr>
            <p:cNvPr id="22" name="Connettore 7 21"/>
            <p:cNvCxnSpPr/>
            <p:nvPr/>
          </p:nvCxnSpPr>
          <p:spPr>
            <a:xfrm>
              <a:off x="4074081" y="4226195"/>
              <a:ext cx="1202235" cy="1353539"/>
            </a:xfrm>
            <a:prstGeom prst="curvedConnector3">
              <a:avLst/>
            </a:prstGeom>
            <a:ln>
              <a:solidFill>
                <a:srgbClr val="262626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sellaDiTesto 25"/>
            <p:cNvSpPr txBox="1"/>
            <p:nvPr/>
          </p:nvSpPr>
          <p:spPr>
            <a:xfrm rot="3600000">
              <a:off x="4159316" y="5078127"/>
              <a:ext cx="858150" cy="423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surface</a:t>
              </a:r>
              <a:endParaRPr lang="it-IT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3465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Hill Climbing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Immagine 4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07" y="1728178"/>
            <a:ext cx="4101778" cy="3960000"/>
          </a:xfrm>
          <a:prstGeom prst="rect">
            <a:avLst/>
          </a:prstGeom>
        </p:spPr>
      </p:pic>
      <p:sp>
        <p:nvSpPr>
          <p:cNvPr id="10" name="Ovale 9"/>
          <p:cNvSpPr/>
          <p:nvPr/>
        </p:nvSpPr>
        <p:spPr>
          <a:xfrm>
            <a:off x="1661172" y="3836950"/>
            <a:ext cx="79021" cy="79021"/>
          </a:xfrm>
          <a:prstGeom prst="ellipse">
            <a:avLst/>
          </a:prstGeom>
          <a:solidFill>
            <a:srgbClr val="FDFF01"/>
          </a:solidFill>
          <a:ln w="19050" cmpd="sng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2728750" y="5235780"/>
            <a:ext cx="79021" cy="79021"/>
          </a:xfrm>
          <a:prstGeom prst="ellipse">
            <a:avLst/>
          </a:prstGeom>
          <a:solidFill>
            <a:srgbClr val="FDFF01"/>
          </a:solidFill>
          <a:ln w="19050" cmpd="sng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897870" y="5017911"/>
            <a:ext cx="79021" cy="79021"/>
          </a:xfrm>
          <a:prstGeom prst="ellipse">
            <a:avLst/>
          </a:prstGeom>
          <a:solidFill>
            <a:srgbClr val="FDFF01"/>
          </a:solidFill>
          <a:ln w="19050" cmpd="sng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" name="Gruppo 2"/>
          <p:cNvGrpSpPr/>
          <p:nvPr/>
        </p:nvGrpSpPr>
        <p:grpSpPr>
          <a:xfrm>
            <a:off x="5148160" y="1939475"/>
            <a:ext cx="1587703" cy="1194174"/>
            <a:chOff x="5148160" y="1939475"/>
            <a:chExt cx="1587703" cy="1194174"/>
          </a:xfrm>
        </p:grpSpPr>
        <p:sp>
          <p:nvSpPr>
            <p:cNvPr id="21" name="CasellaDiTesto 20"/>
            <p:cNvSpPr txBox="1"/>
            <p:nvPr/>
          </p:nvSpPr>
          <p:spPr>
            <a:xfrm>
              <a:off x="5154818" y="1939475"/>
              <a:ext cx="1062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MORE</a:t>
              </a:r>
              <a:endParaRPr lang="it-IT" sz="2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22" name="Gruppo 21"/>
            <p:cNvGrpSpPr/>
            <p:nvPr/>
          </p:nvGrpSpPr>
          <p:grpSpPr>
            <a:xfrm>
              <a:off x="6293857" y="2142211"/>
              <a:ext cx="442006" cy="131805"/>
              <a:chOff x="6293857" y="2142211"/>
              <a:chExt cx="442006" cy="131805"/>
            </a:xfrm>
          </p:grpSpPr>
          <p:cxnSp>
            <p:nvCxnSpPr>
              <p:cNvPr id="38" name="Connettore 2 37"/>
              <p:cNvCxnSpPr/>
              <p:nvPr/>
            </p:nvCxnSpPr>
            <p:spPr>
              <a:xfrm rot="16200000">
                <a:off x="6500445" y="1935623"/>
                <a:ext cx="0" cy="413176"/>
              </a:xfrm>
              <a:prstGeom prst="straightConnector1">
                <a:avLst/>
              </a:prstGeom>
              <a:ln w="28575" cmpd="sng">
                <a:solidFill>
                  <a:srgbClr val="0B2FBF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ttore 2 38"/>
              <p:cNvCxnSpPr/>
              <p:nvPr/>
            </p:nvCxnSpPr>
            <p:spPr>
              <a:xfrm rot="5400000">
                <a:off x="6529275" y="2067428"/>
                <a:ext cx="0" cy="413176"/>
              </a:xfrm>
              <a:prstGeom prst="straightConnector1">
                <a:avLst/>
              </a:prstGeom>
              <a:ln w="28575" cmpd="sng">
                <a:solidFill>
                  <a:srgbClr val="0B2FBF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CasellaDiTesto 22"/>
            <p:cNvSpPr txBox="1"/>
            <p:nvPr/>
          </p:nvSpPr>
          <p:spPr>
            <a:xfrm>
              <a:off x="5148160" y="2671984"/>
              <a:ext cx="1062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MORE</a:t>
              </a:r>
              <a:endParaRPr lang="it-IT" sz="2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24" name="Gruppo 23"/>
            <p:cNvGrpSpPr/>
            <p:nvPr/>
          </p:nvGrpSpPr>
          <p:grpSpPr>
            <a:xfrm>
              <a:off x="6267772" y="2878124"/>
              <a:ext cx="442006" cy="131805"/>
              <a:chOff x="6293857" y="2114751"/>
              <a:chExt cx="442006" cy="131805"/>
            </a:xfrm>
          </p:grpSpPr>
          <p:cxnSp>
            <p:nvCxnSpPr>
              <p:cNvPr id="36" name="Connettore 2 35"/>
              <p:cNvCxnSpPr/>
              <p:nvPr/>
            </p:nvCxnSpPr>
            <p:spPr>
              <a:xfrm rot="16200000">
                <a:off x="6500445" y="1908163"/>
                <a:ext cx="0" cy="413176"/>
              </a:xfrm>
              <a:prstGeom prst="straightConnector1">
                <a:avLst/>
              </a:prstGeom>
              <a:ln w="28575" cmpd="sng">
                <a:solidFill>
                  <a:srgbClr val="0B2FBF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ttore 2 36"/>
              <p:cNvCxnSpPr/>
              <p:nvPr/>
            </p:nvCxnSpPr>
            <p:spPr>
              <a:xfrm rot="5400000">
                <a:off x="6529275" y="2039968"/>
                <a:ext cx="0" cy="413176"/>
              </a:xfrm>
              <a:prstGeom prst="straightConnector1">
                <a:avLst/>
              </a:prstGeom>
              <a:ln w="28575" cmpd="sng">
                <a:solidFill>
                  <a:srgbClr val="0B2FBF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8907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Hill Climbing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" name="Immagine 29" descr="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14" y="1728164"/>
            <a:ext cx="4101778" cy="3960000"/>
          </a:xfrm>
          <a:prstGeom prst="rect">
            <a:avLst/>
          </a:prstGeom>
        </p:spPr>
      </p:pic>
      <p:sp>
        <p:nvSpPr>
          <p:cNvPr id="45" name="Ovale 44"/>
          <p:cNvSpPr/>
          <p:nvPr/>
        </p:nvSpPr>
        <p:spPr>
          <a:xfrm>
            <a:off x="1657449" y="3873703"/>
            <a:ext cx="79021" cy="79021"/>
          </a:xfrm>
          <a:prstGeom prst="ellipse">
            <a:avLst/>
          </a:prstGeom>
          <a:solidFill>
            <a:srgbClr val="FDFF01"/>
          </a:solidFill>
          <a:ln w="19050" cmpd="sng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Ovale 46"/>
          <p:cNvSpPr/>
          <p:nvPr/>
        </p:nvSpPr>
        <p:spPr>
          <a:xfrm>
            <a:off x="897870" y="5017911"/>
            <a:ext cx="79021" cy="79021"/>
          </a:xfrm>
          <a:prstGeom prst="ellipse">
            <a:avLst/>
          </a:prstGeom>
          <a:solidFill>
            <a:srgbClr val="FDFF01"/>
          </a:solidFill>
          <a:ln w="19050" cmpd="sng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uppo 4"/>
          <p:cNvGrpSpPr/>
          <p:nvPr/>
        </p:nvGrpSpPr>
        <p:grpSpPr>
          <a:xfrm>
            <a:off x="5148160" y="1939475"/>
            <a:ext cx="1637645" cy="1920028"/>
            <a:chOff x="5148160" y="1939475"/>
            <a:chExt cx="1637645" cy="1920028"/>
          </a:xfrm>
        </p:grpSpPr>
        <p:sp>
          <p:nvSpPr>
            <p:cNvPr id="18" name="CasellaDiTesto 17"/>
            <p:cNvSpPr txBox="1"/>
            <p:nvPr/>
          </p:nvSpPr>
          <p:spPr>
            <a:xfrm>
              <a:off x="5154818" y="1939475"/>
              <a:ext cx="1062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MORE</a:t>
              </a:r>
              <a:endParaRPr lang="it-IT" sz="2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19" name="Gruppo 18"/>
            <p:cNvGrpSpPr/>
            <p:nvPr/>
          </p:nvGrpSpPr>
          <p:grpSpPr>
            <a:xfrm>
              <a:off x="6293857" y="2142211"/>
              <a:ext cx="442006" cy="131805"/>
              <a:chOff x="6293857" y="2142211"/>
              <a:chExt cx="442006" cy="131805"/>
            </a:xfrm>
          </p:grpSpPr>
          <p:cxnSp>
            <p:nvCxnSpPr>
              <p:cNvPr id="37" name="Connettore 2 36"/>
              <p:cNvCxnSpPr/>
              <p:nvPr/>
            </p:nvCxnSpPr>
            <p:spPr>
              <a:xfrm rot="16200000">
                <a:off x="6500445" y="1935623"/>
                <a:ext cx="0" cy="413176"/>
              </a:xfrm>
              <a:prstGeom prst="straightConnector1">
                <a:avLst/>
              </a:prstGeom>
              <a:ln w="28575" cmpd="sng">
                <a:solidFill>
                  <a:srgbClr val="0B2FBF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ttore 2 37"/>
              <p:cNvCxnSpPr/>
              <p:nvPr/>
            </p:nvCxnSpPr>
            <p:spPr>
              <a:xfrm rot="5400000">
                <a:off x="6529275" y="2067428"/>
                <a:ext cx="0" cy="413176"/>
              </a:xfrm>
              <a:prstGeom prst="straightConnector1">
                <a:avLst/>
              </a:prstGeom>
              <a:ln w="28575" cmpd="sng">
                <a:solidFill>
                  <a:srgbClr val="0B2FBF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CasellaDiTesto 19"/>
            <p:cNvSpPr txBox="1"/>
            <p:nvPr/>
          </p:nvSpPr>
          <p:spPr>
            <a:xfrm>
              <a:off x="5148160" y="2671984"/>
              <a:ext cx="1062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MORE</a:t>
              </a:r>
              <a:endParaRPr lang="it-IT" sz="2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21" name="Gruppo 20"/>
            <p:cNvGrpSpPr/>
            <p:nvPr/>
          </p:nvGrpSpPr>
          <p:grpSpPr>
            <a:xfrm>
              <a:off x="6267772" y="2878124"/>
              <a:ext cx="442006" cy="131805"/>
              <a:chOff x="6293857" y="2114751"/>
              <a:chExt cx="442006" cy="131805"/>
            </a:xfrm>
          </p:grpSpPr>
          <p:cxnSp>
            <p:nvCxnSpPr>
              <p:cNvPr id="34" name="Connettore 2 33"/>
              <p:cNvCxnSpPr/>
              <p:nvPr/>
            </p:nvCxnSpPr>
            <p:spPr>
              <a:xfrm rot="16200000">
                <a:off x="6500445" y="1908163"/>
                <a:ext cx="0" cy="413176"/>
              </a:xfrm>
              <a:prstGeom prst="straightConnector1">
                <a:avLst/>
              </a:prstGeom>
              <a:ln w="28575" cmpd="sng">
                <a:solidFill>
                  <a:srgbClr val="0B2FBF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ttore 2 35"/>
              <p:cNvCxnSpPr/>
              <p:nvPr/>
            </p:nvCxnSpPr>
            <p:spPr>
              <a:xfrm rot="5400000">
                <a:off x="6529275" y="2039968"/>
                <a:ext cx="0" cy="413176"/>
              </a:xfrm>
              <a:prstGeom prst="straightConnector1">
                <a:avLst/>
              </a:prstGeom>
              <a:ln w="28575" cmpd="sng">
                <a:solidFill>
                  <a:srgbClr val="0B2FBF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CasellaDiTesto 21"/>
            <p:cNvSpPr txBox="1"/>
            <p:nvPr/>
          </p:nvSpPr>
          <p:spPr>
            <a:xfrm>
              <a:off x="5149969" y="3397838"/>
              <a:ext cx="8535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LESS</a:t>
              </a:r>
              <a:endParaRPr lang="it-IT" sz="2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23" name="Gruppo 22"/>
            <p:cNvGrpSpPr/>
            <p:nvPr/>
          </p:nvGrpSpPr>
          <p:grpSpPr>
            <a:xfrm>
              <a:off x="6233959" y="3627748"/>
              <a:ext cx="551846" cy="15100"/>
              <a:chOff x="6233959" y="3627748"/>
              <a:chExt cx="551846" cy="15100"/>
            </a:xfrm>
          </p:grpSpPr>
          <p:cxnSp>
            <p:nvCxnSpPr>
              <p:cNvPr id="32" name="Connettore 2 31"/>
              <p:cNvCxnSpPr/>
              <p:nvPr/>
            </p:nvCxnSpPr>
            <p:spPr>
              <a:xfrm rot="13500000">
                <a:off x="6440547" y="3421160"/>
                <a:ext cx="0" cy="413176"/>
              </a:xfrm>
              <a:prstGeom prst="straightConnector1">
                <a:avLst/>
              </a:prstGeom>
              <a:ln w="28575" cmpd="sng">
                <a:solidFill>
                  <a:schemeClr val="bg1">
                    <a:lumMod val="50000"/>
                  </a:schemeClr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ttore 2 32"/>
              <p:cNvCxnSpPr/>
              <p:nvPr/>
            </p:nvCxnSpPr>
            <p:spPr>
              <a:xfrm rot="2700000">
                <a:off x="6579217" y="3436260"/>
                <a:ext cx="0" cy="413176"/>
              </a:xfrm>
              <a:prstGeom prst="straightConnector1">
                <a:avLst/>
              </a:prstGeom>
              <a:ln w="28575" cmpd="sng">
                <a:solidFill>
                  <a:schemeClr val="bg1">
                    <a:lumMod val="50000"/>
                  </a:schemeClr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9389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Hill Climbing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Immagine 6" descr="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07" y="1728178"/>
            <a:ext cx="4101777" cy="3960000"/>
          </a:xfrm>
          <a:prstGeom prst="rect">
            <a:avLst/>
          </a:prstGeom>
        </p:spPr>
      </p:pic>
      <p:sp>
        <p:nvSpPr>
          <p:cNvPr id="47" name="Ovale 46"/>
          <p:cNvSpPr/>
          <p:nvPr/>
        </p:nvSpPr>
        <p:spPr>
          <a:xfrm>
            <a:off x="1669545" y="3855559"/>
            <a:ext cx="79021" cy="79021"/>
          </a:xfrm>
          <a:prstGeom prst="ellipse">
            <a:avLst/>
          </a:prstGeom>
          <a:solidFill>
            <a:srgbClr val="FDFF01"/>
          </a:solidFill>
          <a:ln w="19050" cmpd="sng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/>
          <p:cNvSpPr txBox="1"/>
          <p:nvPr/>
        </p:nvSpPr>
        <p:spPr>
          <a:xfrm>
            <a:off x="5151912" y="4122825"/>
            <a:ext cx="1062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MORE</a:t>
            </a:r>
            <a:endParaRPr lang="it-IT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5154818" y="1939475"/>
            <a:ext cx="1062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MORE</a:t>
            </a:r>
            <a:endParaRPr lang="it-IT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7" name="Gruppo 26"/>
          <p:cNvGrpSpPr/>
          <p:nvPr/>
        </p:nvGrpSpPr>
        <p:grpSpPr>
          <a:xfrm>
            <a:off x="6293857" y="2142211"/>
            <a:ext cx="442006" cy="131805"/>
            <a:chOff x="6293857" y="2142211"/>
            <a:chExt cx="442006" cy="131805"/>
          </a:xfrm>
        </p:grpSpPr>
        <p:cxnSp>
          <p:nvCxnSpPr>
            <p:cNvPr id="52" name="Connettore 2 51"/>
            <p:cNvCxnSpPr/>
            <p:nvPr/>
          </p:nvCxnSpPr>
          <p:spPr>
            <a:xfrm rot="16200000">
              <a:off x="6500445" y="1935623"/>
              <a:ext cx="0" cy="413176"/>
            </a:xfrm>
            <a:prstGeom prst="straightConnector1">
              <a:avLst/>
            </a:prstGeom>
            <a:ln w="28575" cmpd="sng">
              <a:solidFill>
                <a:srgbClr val="0B2FBF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2 52"/>
            <p:cNvCxnSpPr/>
            <p:nvPr/>
          </p:nvCxnSpPr>
          <p:spPr>
            <a:xfrm rot="5400000">
              <a:off x="6529275" y="2067428"/>
              <a:ext cx="0" cy="413176"/>
            </a:xfrm>
            <a:prstGeom prst="straightConnector1">
              <a:avLst/>
            </a:prstGeom>
            <a:ln w="28575" cmpd="sng">
              <a:solidFill>
                <a:srgbClr val="0B2FBF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CasellaDiTesto 27"/>
          <p:cNvSpPr txBox="1"/>
          <p:nvPr/>
        </p:nvSpPr>
        <p:spPr>
          <a:xfrm>
            <a:off x="5148160" y="2671984"/>
            <a:ext cx="1062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MORE</a:t>
            </a:r>
            <a:endParaRPr lang="it-IT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9" name="Gruppo 28"/>
          <p:cNvGrpSpPr/>
          <p:nvPr/>
        </p:nvGrpSpPr>
        <p:grpSpPr>
          <a:xfrm>
            <a:off x="6267772" y="2878124"/>
            <a:ext cx="442006" cy="131805"/>
            <a:chOff x="6293857" y="2114751"/>
            <a:chExt cx="442006" cy="131805"/>
          </a:xfrm>
        </p:grpSpPr>
        <p:cxnSp>
          <p:nvCxnSpPr>
            <p:cNvPr id="45" name="Connettore 2 44"/>
            <p:cNvCxnSpPr/>
            <p:nvPr/>
          </p:nvCxnSpPr>
          <p:spPr>
            <a:xfrm rot="16200000">
              <a:off x="6500445" y="1908163"/>
              <a:ext cx="0" cy="413176"/>
            </a:xfrm>
            <a:prstGeom prst="straightConnector1">
              <a:avLst/>
            </a:prstGeom>
            <a:ln w="28575" cmpd="sng">
              <a:solidFill>
                <a:srgbClr val="0B2FBF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2 45"/>
            <p:cNvCxnSpPr/>
            <p:nvPr/>
          </p:nvCxnSpPr>
          <p:spPr>
            <a:xfrm rot="5400000">
              <a:off x="6529275" y="2039968"/>
              <a:ext cx="0" cy="413176"/>
            </a:xfrm>
            <a:prstGeom prst="straightConnector1">
              <a:avLst/>
            </a:prstGeom>
            <a:ln w="28575" cmpd="sng">
              <a:solidFill>
                <a:srgbClr val="0B2FBF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CasellaDiTesto 29"/>
          <p:cNvSpPr txBox="1"/>
          <p:nvPr/>
        </p:nvSpPr>
        <p:spPr>
          <a:xfrm>
            <a:off x="5149969" y="3397838"/>
            <a:ext cx="853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LESS</a:t>
            </a:r>
            <a:endParaRPr lang="it-IT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31" name="Gruppo 30"/>
          <p:cNvGrpSpPr/>
          <p:nvPr/>
        </p:nvGrpSpPr>
        <p:grpSpPr>
          <a:xfrm>
            <a:off x="6233959" y="3627748"/>
            <a:ext cx="551846" cy="15100"/>
            <a:chOff x="6233959" y="3627748"/>
            <a:chExt cx="551846" cy="15100"/>
          </a:xfrm>
        </p:grpSpPr>
        <p:cxnSp>
          <p:nvCxnSpPr>
            <p:cNvPr id="43" name="Connettore 2 42"/>
            <p:cNvCxnSpPr/>
            <p:nvPr/>
          </p:nvCxnSpPr>
          <p:spPr>
            <a:xfrm rot="13500000">
              <a:off x="6440547" y="3421160"/>
              <a:ext cx="0" cy="413176"/>
            </a:xfrm>
            <a:prstGeom prst="straightConnector1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2 43"/>
            <p:cNvCxnSpPr/>
            <p:nvPr/>
          </p:nvCxnSpPr>
          <p:spPr>
            <a:xfrm rot="2700000">
              <a:off x="6579217" y="3436260"/>
              <a:ext cx="0" cy="413176"/>
            </a:xfrm>
            <a:prstGeom prst="straightConnector1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CasellaDiTesto 31"/>
          <p:cNvSpPr txBox="1"/>
          <p:nvPr/>
        </p:nvSpPr>
        <p:spPr>
          <a:xfrm>
            <a:off x="6329405" y="446216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grpSp>
        <p:nvGrpSpPr>
          <p:cNvPr id="33" name="Gruppo 32"/>
          <p:cNvGrpSpPr/>
          <p:nvPr/>
        </p:nvGrpSpPr>
        <p:grpSpPr>
          <a:xfrm>
            <a:off x="6296605" y="4327983"/>
            <a:ext cx="442006" cy="131805"/>
            <a:chOff x="6293857" y="2114751"/>
            <a:chExt cx="442006" cy="131805"/>
          </a:xfrm>
        </p:grpSpPr>
        <p:cxnSp>
          <p:nvCxnSpPr>
            <p:cNvPr id="39" name="Connettore 2 38"/>
            <p:cNvCxnSpPr/>
            <p:nvPr/>
          </p:nvCxnSpPr>
          <p:spPr>
            <a:xfrm rot="16200000">
              <a:off x="6500445" y="1908163"/>
              <a:ext cx="0" cy="413176"/>
            </a:xfrm>
            <a:prstGeom prst="straightConnector1">
              <a:avLst/>
            </a:prstGeom>
            <a:ln w="28575" cmpd="sng">
              <a:solidFill>
                <a:srgbClr val="0B2FBF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2 39"/>
            <p:cNvCxnSpPr/>
            <p:nvPr/>
          </p:nvCxnSpPr>
          <p:spPr>
            <a:xfrm rot="5400000">
              <a:off x="6529275" y="2039968"/>
              <a:ext cx="0" cy="413176"/>
            </a:xfrm>
            <a:prstGeom prst="straightConnector1">
              <a:avLst/>
            </a:prstGeom>
            <a:ln w="28575" cmpd="sng">
              <a:solidFill>
                <a:srgbClr val="0B2FBF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302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Hill Climbing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Immagine 7" descr="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08" y="1728178"/>
            <a:ext cx="4101779" cy="3960000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5148160" y="1939475"/>
            <a:ext cx="1700802" cy="3373754"/>
            <a:chOff x="5148160" y="1939475"/>
            <a:chExt cx="1700802" cy="3373754"/>
          </a:xfrm>
        </p:grpSpPr>
        <p:sp>
          <p:nvSpPr>
            <p:cNvPr id="37" name="CasellaDiTesto 36"/>
            <p:cNvSpPr txBox="1"/>
            <p:nvPr/>
          </p:nvSpPr>
          <p:spPr>
            <a:xfrm>
              <a:off x="5151912" y="4122825"/>
              <a:ext cx="1062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MORE</a:t>
              </a:r>
              <a:endParaRPr lang="it-IT" sz="2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0" name="CasellaDiTesto 49"/>
            <p:cNvSpPr txBox="1"/>
            <p:nvPr/>
          </p:nvSpPr>
          <p:spPr>
            <a:xfrm>
              <a:off x="5156627" y="4851564"/>
              <a:ext cx="8535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LESS</a:t>
              </a:r>
              <a:endParaRPr lang="it-IT" sz="2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5154818" y="1939475"/>
              <a:ext cx="1062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MORE</a:t>
              </a:r>
              <a:endParaRPr lang="it-IT" sz="2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3" name="Gruppo 2"/>
            <p:cNvGrpSpPr/>
            <p:nvPr/>
          </p:nvGrpSpPr>
          <p:grpSpPr>
            <a:xfrm>
              <a:off x="6293857" y="2142211"/>
              <a:ext cx="442006" cy="131805"/>
              <a:chOff x="6293857" y="2142211"/>
              <a:chExt cx="442006" cy="131805"/>
            </a:xfrm>
          </p:grpSpPr>
          <p:cxnSp>
            <p:nvCxnSpPr>
              <p:cNvPr id="18" name="Connettore 2 17"/>
              <p:cNvCxnSpPr/>
              <p:nvPr/>
            </p:nvCxnSpPr>
            <p:spPr>
              <a:xfrm rot="16200000">
                <a:off x="6500445" y="1935623"/>
                <a:ext cx="0" cy="413176"/>
              </a:xfrm>
              <a:prstGeom prst="straightConnector1">
                <a:avLst/>
              </a:prstGeom>
              <a:ln w="28575" cmpd="sng">
                <a:solidFill>
                  <a:srgbClr val="0B2FBF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2 18"/>
              <p:cNvCxnSpPr/>
              <p:nvPr/>
            </p:nvCxnSpPr>
            <p:spPr>
              <a:xfrm rot="5400000">
                <a:off x="6529275" y="2067428"/>
                <a:ext cx="0" cy="413176"/>
              </a:xfrm>
              <a:prstGeom prst="straightConnector1">
                <a:avLst/>
              </a:prstGeom>
              <a:ln w="28575" cmpd="sng">
                <a:solidFill>
                  <a:srgbClr val="0B2FBF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CasellaDiTesto 46"/>
            <p:cNvSpPr txBox="1"/>
            <p:nvPr/>
          </p:nvSpPr>
          <p:spPr>
            <a:xfrm>
              <a:off x="5148160" y="2671984"/>
              <a:ext cx="1062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MORE</a:t>
              </a:r>
              <a:endParaRPr lang="it-IT" sz="2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22" name="Gruppo 21"/>
            <p:cNvGrpSpPr/>
            <p:nvPr/>
          </p:nvGrpSpPr>
          <p:grpSpPr>
            <a:xfrm>
              <a:off x="6267772" y="2878124"/>
              <a:ext cx="442006" cy="131805"/>
              <a:chOff x="6293857" y="2114751"/>
              <a:chExt cx="442006" cy="131805"/>
            </a:xfrm>
          </p:grpSpPr>
          <p:cxnSp>
            <p:nvCxnSpPr>
              <p:cNvPr id="23" name="Connettore 2 22"/>
              <p:cNvCxnSpPr/>
              <p:nvPr/>
            </p:nvCxnSpPr>
            <p:spPr>
              <a:xfrm rot="16200000">
                <a:off x="6500445" y="1908163"/>
                <a:ext cx="0" cy="413176"/>
              </a:xfrm>
              <a:prstGeom prst="straightConnector1">
                <a:avLst/>
              </a:prstGeom>
              <a:ln w="28575" cmpd="sng">
                <a:solidFill>
                  <a:srgbClr val="0B2FBF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2 23"/>
              <p:cNvCxnSpPr/>
              <p:nvPr/>
            </p:nvCxnSpPr>
            <p:spPr>
              <a:xfrm rot="5400000">
                <a:off x="6529275" y="2039968"/>
                <a:ext cx="0" cy="413176"/>
              </a:xfrm>
              <a:prstGeom prst="straightConnector1">
                <a:avLst/>
              </a:prstGeom>
              <a:ln w="28575" cmpd="sng">
                <a:solidFill>
                  <a:srgbClr val="0B2FBF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CasellaDiTesto 33"/>
            <p:cNvSpPr txBox="1"/>
            <p:nvPr/>
          </p:nvSpPr>
          <p:spPr>
            <a:xfrm>
              <a:off x="5149969" y="3397838"/>
              <a:ext cx="8535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LESS</a:t>
              </a:r>
              <a:endParaRPr lang="it-IT" sz="2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6233959" y="3627748"/>
              <a:ext cx="551846" cy="15100"/>
              <a:chOff x="6233959" y="3627748"/>
              <a:chExt cx="551846" cy="15100"/>
            </a:xfrm>
          </p:grpSpPr>
          <p:cxnSp>
            <p:nvCxnSpPr>
              <p:cNvPr id="35" name="Connettore 2 34"/>
              <p:cNvCxnSpPr/>
              <p:nvPr/>
            </p:nvCxnSpPr>
            <p:spPr>
              <a:xfrm rot="13500000">
                <a:off x="6440547" y="3421160"/>
                <a:ext cx="0" cy="413176"/>
              </a:xfrm>
              <a:prstGeom prst="straightConnector1">
                <a:avLst/>
              </a:prstGeom>
              <a:ln w="28575" cmpd="sng">
                <a:solidFill>
                  <a:schemeClr val="bg1">
                    <a:lumMod val="50000"/>
                  </a:schemeClr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ttore 2 25"/>
              <p:cNvCxnSpPr/>
              <p:nvPr/>
            </p:nvCxnSpPr>
            <p:spPr>
              <a:xfrm rot="2700000">
                <a:off x="6579217" y="3436260"/>
                <a:ext cx="0" cy="413176"/>
              </a:xfrm>
              <a:prstGeom prst="straightConnector1">
                <a:avLst/>
              </a:prstGeom>
              <a:ln w="28575" cmpd="sng">
                <a:solidFill>
                  <a:schemeClr val="bg1">
                    <a:lumMod val="50000"/>
                  </a:schemeClr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CasellaDiTesto 8"/>
            <p:cNvSpPr txBox="1"/>
            <p:nvPr/>
          </p:nvSpPr>
          <p:spPr>
            <a:xfrm>
              <a:off x="6329405" y="4462162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it-IT" dirty="0"/>
            </a:p>
          </p:txBody>
        </p:sp>
        <p:grpSp>
          <p:nvGrpSpPr>
            <p:cNvPr id="30" name="Gruppo 29"/>
            <p:cNvGrpSpPr/>
            <p:nvPr/>
          </p:nvGrpSpPr>
          <p:grpSpPr>
            <a:xfrm>
              <a:off x="6296605" y="4327983"/>
              <a:ext cx="442006" cy="131805"/>
              <a:chOff x="6293857" y="2114751"/>
              <a:chExt cx="442006" cy="131805"/>
            </a:xfrm>
          </p:grpSpPr>
          <p:cxnSp>
            <p:nvCxnSpPr>
              <p:cNvPr id="31" name="Connettore 2 30"/>
              <p:cNvCxnSpPr/>
              <p:nvPr/>
            </p:nvCxnSpPr>
            <p:spPr>
              <a:xfrm rot="16200000">
                <a:off x="6500445" y="1908163"/>
                <a:ext cx="0" cy="413176"/>
              </a:xfrm>
              <a:prstGeom prst="straightConnector1">
                <a:avLst/>
              </a:prstGeom>
              <a:ln w="28575" cmpd="sng">
                <a:solidFill>
                  <a:srgbClr val="0B2FBF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ttore 2 31"/>
              <p:cNvCxnSpPr/>
              <p:nvPr/>
            </p:nvCxnSpPr>
            <p:spPr>
              <a:xfrm rot="5400000">
                <a:off x="6529275" y="2039968"/>
                <a:ext cx="0" cy="413176"/>
              </a:xfrm>
              <a:prstGeom prst="straightConnector1">
                <a:avLst/>
              </a:prstGeom>
              <a:ln w="28575" cmpd="sng">
                <a:solidFill>
                  <a:srgbClr val="0B2FBF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o 32"/>
            <p:cNvGrpSpPr/>
            <p:nvPr/>
          </p:nvGrpSpPr>
          <p:grpSpPr>
            <a:xfrm>
              <a:off x="6297116" y="5098204"/>
              <a:ext cx="551846" cy="15100"/>
              <a:chOff x="6233959" y="3627748"/>
              <a:chExt cx="551846" cy="15100"/>
            </a:xfrm>
          </p:grpSpPr>
          <p:cxnSp>
            <p:nvCxnSpPr>
              <p:cNvPr id="36" name="Connettore 2 35"/>
              <p:cNvCxnSpPr/>
              <p:nvPr/>
            </p:nvCxnSpPr>
            <p:spPr>
              <a:xfrm rot="13500000">
                <a:off x="6440547" y="3421160"/>
                <a:ext cx="0" cy="413176"/>
              </a:xfrm>
              <a:prstGeom prst="straightConnector1">
                <a:avLst/>
              </a:prstGeom>
              <a:ln w="28575" cmpd="sng">
                <a:solidFill>
                  <a:schemeClr val="bg1">
                    <a:lumMod val="50000"/>
                  </a:schemeClr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ttore 2 38"/>
              <p:cNvCxnSpPr/>
              <p:nvPr/>
            </p:nvCxnSpPr>
            <p:spPr>
              <a:xfrm rot="2700000">
                <a:off x="6579217" y="3436260"/>
                <a:ext cx="0" cy="413176"/>
              </a:xfrm>
              <a:prstGeom prst="straightConnector1">
                <a:avLst/>
              </a:prstGeom>
              <a:ln w="28575" cmpd="sng">
                <a:solidFill>
                  <a:schemeClr val="bg1">
                    <a:lumMod val="50000"/>
                  </a:schemeClr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1604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ino_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375" y="1501952"/>
            <a:ext cx="5439506" cy="3888000"/>
          </a:xfrm>
          <a:prstGeom prst="rect">
            <a:avLst/>
          </a:prstGeom>
        </p:spPr>
      </p:pic>
      <p:sp>
        <p:nvSpPr>
          <p:cNvPr id="2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Hill Climbing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66660" y="5476575"/>
            <a:ext cx="2567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Before</a:t>
            </a:r>
            <a:endParaRPr lang="it-IT" sz="2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it-IT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Hill Climbing</a:t>
            </a:r>
            <a:endParaRPr lang="it-IT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761998" y="5476575"/>
            <a:ext cx="2567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After</a:t>
            </a:r>
            <a:endParaRPr lang="it-IT" sz="2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it-IT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Hill Climbing</a:t>
            </a:r>
            <a:endParaRPr lang="it-IT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Immagine 2" descr="cino_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530" y="1501952"/>
            <a:ext cx="5439506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43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cino_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055" y="1175148"/>
            <a:ext cx="2918770" cy="4284000"/>
          </a:xfrm>
          <a:prstGeom prst="rect">
            <a:avLst/>
          </a:prstGeom>
        </p:spPr>
      </p:pic>
      <p:sp>
        <p:nvSpPr>
          <p:cNvPr id="2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Hill Climbing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532998" y="5476575"/>
            <a:ext cx="2567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Before</a:t>
            </a:r>
            <a:endParaRPr lang="it-IT" sz="2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it-IT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Hill Climbing</a:t>
            </a:r>
            <a:endParaRPr lang="it-IT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557754" y="5476575"/>
            <a:ext cx="2567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After</a:t>
            </a:r>
            <a:endParaRPr lang="it-IT" sz="2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it-IT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Hill Climbing</a:t>
            </a:r>
            <a:endParaRPr lang="it-IT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261869" y="1456596"/>
            <a:ext cx="8545116" cy="4291167"/>
            <a:chOff x="261869" y="1456596"/>
            <a:chExt cx="8545116" cy="4291167"/>
          </a:xfrm>
        </p:grpSpPr>
        <p:grpSp>
          <p:nvGrpSpPr>
            <p:cNvPr id="7" name="Gruppo 6"/>
            <p:cNvGrpSpPr/>
            <p:nvPr/>
          </p:nvGrpSpPr>
          <p:grpSpPr>
            <a:xfrm>
              <a:off x="261869" y="1456596"/>
              <a:ext cx="8545116" cy="1979999"/>
              <a:chOff x="261869" y="1655046"/>
              <a:chExt cx="8545116" cy="1979999"/>
            </a:xfrm>
          </p:grpSpPr>
          <p:pic>
            <p:nvPicPr>
              <p:cNvPr id="3" name="Immagine 2" descr="ponytail_bad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869" y="1655046"/>
                <a:ext cx="1131429" cy="1979998"/>
              </a:xfrm>
              <a:prstGeom prst="rect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" name="Immagine 5" descr="ponytail_good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75556" y="1655047"/>
                <a:ext cx="1131429" cy="1979998"/>
              </a:xfrm>
              <a:prstGeom prst="rect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12" name="Gruppo 11"/>
            <p:cNvGrpSpPr/>
            <p:nvPr/>
          </p:nvGrpSpPr>
          <p:grpSpPr>
            <a:xfrm>
              <a:off x="449760" y="3767763"/>
              <a:ext cx="8025436" cy="1980000"/>
              <a:chOff x="833372" y="4164663"/>
              <a:chExt cx="8025436" cy="1980000"/>
            </a:xfrm>
          </p:grpSpPr>
          <p:pic>
            <p:nvPicPr>
              <p:cNvPr id="8" name="Immagine 7" descr="b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372" y="4193848"/>
                <a:ext cx="1179356" cy="1949742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1" name="Immagine 10" descr="a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61149" y="4164663"/>
                <a:ext cx="1197659" cy="198000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pic>
        <p:nvPicPr>
          <p:cNvPr id="14" name="Immagine 13" descr="cino_1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51" y="1198889"/>
            <a:ext cx="2918770" cy="4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9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PolyCube</a:t>
            </a:r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deformation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magine 2" descr="Schermata 10-2456569 alle 14.11.55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" b="100000" l="14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93" y="1661645"/>
            <a:ext cx="1770333" cy="3506291"/>
          </a:xfrm>
          <a:prstGeom prst="rect">
            <a:avLst/>
          </a:prstGeom>
        </p:spPr>
      </p:pic>
      <p:grpSp>
        <p:nvGrpSpPr>
          <p:cNvPr id="14" name="Gruppo 13"/>
          <p:cNvGrpSpPr/>
          <p:nvPr/>
        </p:nvGrpSpPr>
        <p:grpSpPr>
          <a:xfrm>
            <a:off x="2326060" y="1600102"/>
            <a:ext cx="1885562" cy="4495984"/>
            <a:chOff x="2150411" y="1308004"/>
            <a:chExt cx="2161044" cy="5152851"/>
          </a:xfrm>
        </p:grpSpPr>
        <p:pic>
          <p:nvPicPr>
            <p:cNvPr id="4" name="Immagine 3" descr="Schermata 10-2456569 alle 14.11.58.png"/>
            <p:cNvPicPr>
              <a:picLocks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676" b="100000" l="0" r="9660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0411" y="1308004"/>
              <a:ext cx="2161044" cy="4290769"/>
            </a:xfrm>
            <a:prstGeom prst="rect">
              <a:avLst/>
            </a:prstGeom>
          </p:spPr>
        </p:pic>
        <p:sp>
          <p:nvSpPr>
            <p:cNvPr id="11" name="CasellaDiTesto 10"/>
            <p:cNvSpPr txBox="1"/>
            <p:nvPr/>
          </p:nvSpPr>
          <p:spPr>
            <a:xfrm>
              <a:off x="2200802" y="5629858"/>
              <a:ext cx="1806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Initial Deformation</a:t>
              </a:r>
              <a:endPara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4488713" y="1440734"/>
            <a:ext cx="2206151" cy="4655352"/>
            <a:chOff x="4313064" y="1125353"/>
            <a:chExt cx="2528471" cy="5335502"/>
          </a:xfrm>
        </p:grpSpPr>
        <p:pic>
          <p:nvPicPr>
            <p:cNvPr id="5" name="Immagine 4" descr="Schermata 10-2456569 alle 14.12.50.png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51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064" y="1125353"/>
              <a:ext cx="2528471" cy="5007844"/>
            </a:xfrm>
            <a:prstGeom prst="rect">
              <a:avLst/>
            </a:prstGeom>
          </p:spPr>
        </p:pic>
        <p:sp>
          <p:nvSpPr>
            <p:cNvPr id="12" name="CasellaDiTesto 11"/>
            <p:cNvSpPr txBox="1"/>
            <p:nvPr/>
          </p:nvSpPr>
          <p:spPr>
            <a:xfrm>
              <a:off x="4445061" y="5629858"/>
              <a:ext cx="1806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Gradual Deformation</a:t>
              </a:r>
              <a:endPara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6" name="Gruppo 15"/>
          <p:cNvGrpSpPr/>
          <p:nvPr/>
        </p:nvGrpSpPr>
        <p:grpSpPr>
          <a:xfrm>
            <a:off x="6846512" y="1255561"/>
            <a:ext cx="2473137" cy="4898251"/>
            <a:chOff x="6670863" y="904692"/>
            <a:chExt cx="2834464" cy="5613889"/>
          </a:xfrm>
        </p:grpSpPr>
        <p:pic>
          <p:nvPicPr>
            <p:cNvPr id="9" name="Immagine 8" descr="Schermata 10-2456569 alle 14.12.55.png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89951" l="0" r="898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0863" y="904692"/>
              <a:ext cx="2834464" cy="5613889"/>
            </a:xfrm>
            <a:prstGeom prst="rect">
              <a:avLst/>
            </a:prstGeom>
          </p:spPr>
        </p:pic>
        <p:sp>
          <p:nvSpPr>
            <p:cNvPr id="13" name="CasellaDiTesto 12"/>
            <p:cNvSpPr txBox="1"/>
            <p:nvPr/>
          </p:nvSpPr>
          <p:spPr>
            <a:xfrm>
              <a:off x="6952068" y="5629858"/>
              <a:ext cx="1806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Final PolyCube</a:t>
              </a:r>
              <a:endPara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8164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Results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97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Rocker </a:t>
            </a:r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Arm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6" name="Gruppo 25"/>
          <p:cNvGrpSpPr/>
          <p:nvPr/>
        </p:nvGrpSpPr>
        <p:grpSpPr>
          <a:xfrm>
            <a:off x="2522791" y="1492430"/>
            <a:ext cx="7084256" cy="4960600"/>
            <a:chOff x="2522791" y="1492430"/>
            <a:chExt cx="7084256" cy="4960600"/>
          </a:xfrm>
        </p:grpSpPr>
        <p:grpSp>
          <p:nvGrpSpPr>
            <p:cNvPr id="25" name="Gruppo 24"/>
            <p:cNvGrpSpPr/>
            <p:nvPr/>
          </p:nvGrpSpPr>
          <p:grpSpPr>
            <a:xfrm>
              <a:off x="2522791" y="1492430"/>
              <a:ext cx="7084256" cy="3420504"/>
              <a:chOff x="2522791" y="1492430"/>
              <a:chExt cx="7084256" cy="3420504"/>
            </a:xfrm>
          </p:grpSpPr>
          <p:grpSp>
            <p:nvGrpSpPr>
              <p:cNvPr id="17" name="Gruppo 16"/>
              <p:cNvGrpSpPr/>
              <p:nvPr/>
            </p:nvGrpSpPr>
            <p:grpSpPr>
              <a:xfrm>
                <a:off x="6082797" y="1753974"/>
                <a:ext cx="3524250" cy="3158960"/>
                <a:chOff x="6082797" y="2524992"/>
                <a:chExt cx="3524250" cy="3158960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82797" y="2524992"/>
                  <a:ext cx="3524250" cy="2645569"/>
                </a:xfrm>
                <a:prstGeom prst="rect">
                  <a:avLst/>
                </a:prstGeom>
              </p:spPr>
            </p:pic>
            <p:sp>
              <p:nvSpPr>
                <p:cNvPr id="9" name="CasellaDiTesto 10"/>
                <p:cNvSpPr txBox="1"/>
                <p:nvPr/>
              </p:nvSpPr>
              <p:spPr>
                <a:xfrm>
                  <a:off x="6886511" y="5314620"/>
                  <a:ext cx="1077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PolyCube</a:t>
                  </a:r>
                  <a:endParaRPr lang="it-IT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grpSp>
            <p:nvGrpSpPr>
              <p:cNvPr id="6" name="Gruppo 5"/>
              <p:cNvGrpSpPr/>
              <p:nvPr/>
            </p:nvGrpSpPr>
            <p:grpSpPr>
              <a:xfrm>
                <a:off x="2522791" y="1492430"/>
                <a:ext cx="4363720" cy="3420504"/>
                <a:chOff x="2522791" y="2263448"/>
                <a:chExt cx="4363720" cy="3420504"/>
              </a:xfrm>
            </p:grpSpPr>
            <p:sp>
              <p:nvSpPr>
                <p:cNvPr id="8" name="CasellaDiTesto 10"/>
                <p:cNvSpPr txBox="1"/>
                <p:nvPr/>
              </p:nvSpPr>
              <p:spPr>
                <a:xfrm>
                  <a:off x="3646073" y="5314620"/>
                  <a:ext cx="148790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Final Labeling</a:t>
                  </a:r>
                  <a:endParaRPr lang="it-IT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4860" b="99190" l="9895" r="8993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2791" y="2263448"/>
                  <a:ext cx="4363720" cy="282194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4" name="Gruppo 23"/>
            <p:cNvGrpSpPr/>
            <p:nvPr/>
          </p:nvGrpSpPr>
          <p:grpSpPr>
            <a:xfrm>
              <a:off x="3844666" y="5427621"/>
              <a:ext cx="1454668" cy="1025409"/>
              <a:chOff x="3674229" y="5654394"/>
              <a:chExt cx="1454668" cy="1025409"/>
            </a:xfrm>
          </p:grpSpPr>
          <p:sp>
            <p:nvSpPr>
              <p:cNvPr id="22" name="CasellaDiTesto 21"/>
              <p:cNvSpPr txBox="1"/>
              <p:nvPr/>
            </p:nvSpPr>
            <p:spPr>
              <a:xfrm>
                <a:off x="3674229" y="5654394"/>
                <a:ext cx="1270931" cy="1025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it-IT" sz="1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CORNERS</a:t>
                </a:r>
                <a:br>
                  <a:rPr lang="it-IT" sz="1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it-IT" sz="1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CHARTS</a:t>
                </a:r>
                <a:br>
                  <a:rPr lang="it-IT" sz="1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it-IT" sz="1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STRETCH</a:t>
                </a:r>
                <a:endParaRPr lang="it-IT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23" name="Immagine 22" descr="latex-image-3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1913" y="5806283"/>
                <a:ext cx="456984" cy="755999"/>
              </a:xfrm>
              <a:prstGeom prst="rect">
                <a:avLst/>
              </a:prstGeom>
            </p:spPr>
          </p:pic>
        </p:grpSp>
      </p:grpSp>
      <p:sp>
        <p:nvSpPr>
          <p:cNvPr id="27" name="CasellaDiTesto 26"/>
          <p:cNvSpPr txBox="1"/>
          <p:nvPr/>
        </p:nvSpPr>
        <p:spPr>
          <a:xfrm>
            <a:off x="0" y="6488668"/>
            <a:ext cx="3768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262626"/>
                </a:solidFill>
              </a:rPr>
              <a:t>(the OPTIMAL </a:t>
            </a:r>
            <a:r>
              <a:rPr lang="it-IT" b="1" dirty="0" err="1">
                <a:solidFill>
                  <a:srgbClr val="262626"/>
                </a:solidFill>
              </a:rPr>
              <a:t>value</a:t>
            </a:r>
            <a:r>
              <a:rPr lang="it-IT" b="1" dirty="0">
                <a:solidFill>
                  <a:srgbClr val="262626"/>
                </a:solidFill>
              </a:rPr>
              <a:t> for STRETCH </a:t>
            </a:r>
            <a:r>
              <a:rPr lang="it-IT" b="1" dirty="0" err="1">
                <a:solidFill>
                  <a:srgbClr val="262626"/>
                </a:solidFill>
              </a:rPr>
              <a:t>is</a:t>
            </a:r>
            <a:r>
              <a:rPr lang="it-IT" b="1" dirty="0">
                <a:solidFill>
                  <a:srgbClr val="262626"/>
                </a:solidFill>
              </a:rPr>
              <a:t> 1)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-552261" y="1263198"/>
            <a:ext cx="4220528" cy="3988811"/>
            <a:chOff x="-552261" y="1263198"/>
            <a:chExt cx="4220528" cy="3988811"/>
          </a:xfrm>
        </p:grpSpPr>
        <p:sp>
          <p:nvSpPr>
            <p:cNvPr id="7" name="CasellaDiTesto 10"/>
            <p:cNvSpPr txBox="1"/>
            <p:nvPr/>
          </p:nvSpPr>
          <p:spPr>
            <a:xfrm>
              <a:off x="768364" y="4558720"/>
              <a:ext cx="1579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Initial Labeling</a:t>
              </a:r>
              <a:endParaRPr lang="it-IT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-552261" y="1263198"/>
              <a:ext cx="4220528" cy="3988811"/>
              <a:chOff x="-552261" y="2034216"/>
              <a:chExt cx="4220528" cy="3988811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26" b="89982" l="3476" r="8996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552261" y="2034216"/>
                <a:ext cx="4220528" cy="3627120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591488" y="5653695"/>
                <a:ext cx="18160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(6 turning points)</a:t>
                </a:r>
                <a:endParaRPr lang="en-US" dirty="0"/>
              </a:p>
            </p:txBody>
          </p:sp>
        </p:grpSp>
        <p:sp>
          <p:nvSpPr>
            <p:cNvPr id="30" name="Ovale 9"/>
            <p:cNvSpPr/>
            <p:nvPr/>
          </p:nvSpPr>
          <p:spPr>
            <a:xfrm>
              <a:off x="3051030" y="2214300"/>
              <a:ext cx="79021" cy="79021"/>
            </a:xfrm>
            <a:prstGeom prst="ellipse">
              <a:avLst/>
            </a:prstGeom>
            <a:solidFill>
              <a:srgbClr val="FDFF01"/>
            </a:solidFill>
            <a:ln w="1905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Ovale 9"/>
            <p:cNvSpPr/>
            <p:nvPr/>
          </p:nvSpPr>
          <p:spPr>
            <a:xfrm>
              <a:off x="2435160" y="2126074"/>
              <a:ext cx="79021" cy="79021"/>
            </a:xfrm>
            <a:prstGeom prst="ellipse">
              <a:avLst/>
            </a:prstGeom>
            <a:solidFill>
              <a:srgbClr val="FDFF01"/>
            </a:solidFill>
            <a:ln w="1905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983608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Kiss Statue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6" name="Gruppo 35"/>
          <p:cNvGrpSpPr/>
          <p:nvPr/>
        </p:nvGrpSpPr>
        <p:grpSpPr>
          <a:xfrm>
            <a:off x="3646073" y="1403123"/>
            <a:ext cx="6080362" cy="5049907"/>
            <a:chOff x="3646073" y="1403123"/>
            <a:chExt cx="6080362" cy="5049907"/>
          </a:xfrm>
        </p:grpSpPr>
        <p:sp>
          <p:nvSpPr>
            <p:cNvPr id="8" name="CasellaDiTesto 10"/>
            <p:cNvSpPr txBox="1"/>
            <p:nvPr/>
          </p:nvSpPr>
          <p:spPr>
            <a:xfrm>
              <a:off x="3646073" y="4785490"/>
              <a:ext cx="1487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Final Labeling</a:t>
              </a:r>
              <a:endParaRPr lang="it-IT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0" b="99640" l="26138" r="662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44" t="10" r="33472"/>
            <a:stretch/>
          </p:blipFill>
          <p:spPr>
            <a:xfrm>
              <a:off x="3683855" y="1509265"/>
              <a:ext cx="1720898" cy="3140146"/>
            </a:xfrm>
            <a:prstGeom prst="rect">
              <a:avLst/>
            </a:prstGeom>
          </p:spPr>
        </p:pic>
        <p:sp>
          <p:nvSpPr>
            <p:cNvPr id="9" name="CasellaDiTesto 10"/>
            <p:cNvSpPr txBox="1"/>
            <p:nvPr/>
          </p:nvSpPr>
          <p:spPr>
            <a:xfrm>
              <a:off x="6886511" y="4785490"/>
              <a:ext cx="10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PolyCube</a:t>
              </a:r>
              <a:endParaRPr lang="it-IT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2492" y="1403123"/>
              <a:ext cx="4353943" cy="3268399"/>
            </a:xfrm>
            <a:prstGeom prst="rect">
              <a:avLst/>
            </a:prstGeom>
          </p:spPr>
        </p:pic>
        <p:grpSp>
          <p:nvGrpSpPr>
            <p:cNvPr id="34" name="Gruppo 33"/>
            <p:cNvGrpSpPr/>
            <p:nvPr/>
          </p:nvGrpSpPr>
          <p:grpSpPr>
            <a:xfrm>
              <a:off x="3844666" y="5427621"/>
              <a:ext cx="1451264" cy="1025409"/>
              <a:chOff x="3844666" y="5427621"/>
              <a:chExt cx="1451264" cy="1025409"/>
            </a:xfrm>
          </p:grpSpPr>
          <p:sp>
            <p:nvSpPr>
              <p:cNvPr id="31" name="CasellaDiTesto 30"/>
              <p:cNvSpPr txBox="1"/>
              <p:nvPr/>
            </p:nvSpPr>
            <p:spPr>
              <a:xfrm>
                <a:off x="3844666" y="5427621"/>
                <a:ext cx="1270931" cy="1025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it-IT" sz="1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CORNERS</a:t>
                </a:r>
                <a:br>
                  <a:rPr lang="it-IT" sz="1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it-IT" sz="1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CHARTS</a:t>
                </a:r>
                <a:br>
                  <a:rPr lang="it-IT" sz="1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it-IT" sz="1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STRETCH</a:t>
                </a:r>
                <a:endParaRPr lang="it-IT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33" name="Immagine 32" descr="latex-image-4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587" y="5589460"/>
                <a:ext cx="451343" cy="755999"/>
              </a:xfrm>
              <a:prstGeom prst="rect">
                <a:avLst/>
              </a:prstGeom>
            </p:spPr>
          </p:pic>
        </p:grpSp>
      </p:grpSp>
      <p:sp>
        <p:nvSpPr>
          <p:cNvPr id="32" name="CasellaDiTesto 31"/>
          <p:cNvSpPr txBox="1"/>
          <p:nvPr/>
        </p:nvSpPr>
        <p:spPr>
          <a:xfrm>
            <a:off x="0" y="6488668"/>
            <a:ext cx="3768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262626"/>
                </a:solidFill>
              </a:rPr>
              <a:t>(the OPTIMAL </a:t>
            </a:r>
            <a:r>
              <a:rPr lang="it-IT" b="1" dirty="0" err="1">
                <a:solidFill>
                  <a:srgbClr val="262626"/>
                </a:solidFill>
              </a:rPr>
              <a:t>value</a:t>
            </a:r>
            <a:r>
              <a:rPr lang="it-IT" b="1" dirty="0">
                <a:solidFill>
                  <a:srgbClr val="262626"/>
                </a:solidFill>
              </a:rPr>
              <a:t> for STRETCH </a:t>
            </a:r>
            <a:r>
              <a:rPr lang="it-IT" b="1" dirty="0" err="1">
                <a:solidFill>
                  <a:srgbClr val="262626"/>
                </a:solidFill>
              </a:rPr>
              <a:t>is</a:t>
            </a:r>
            <a:r>
              <a:rPr lang="it-IT" b="1" dirty="0">
                <a:solidFill>
                  <a:srgbClr val="262626"/>
                </a:solidFill>
              </a:rPr>
              <a:t> 1)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591488" y="1539875"/>
            <a:ext cx="2154090" cy="3954022"/>
            <a:chOff x="591488" y="1539875"/>
            <a:chExt cx="2154090" cy="3954022"/>
          </a:xfrm>
        </p:grpSpPr>
        <p:sp>
          <p:nvSpPr>
            <p:cNvPr id="7" name="CasellaDiTesto 10"/>
            <p:cNvSpPr txBox="1"/>
            <p:nvPr/>
          </p:nvSpPr>
          <p:spPr>
            <a:xfrm>
              <a:off x="768364" y="4785490"/>
              <a:ext cx="1579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Initial Labeling</a:t>
              </a:r>
              <a:endParaRPr lang="it-IT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91488" y="5124565"/>
              <a:ext cx="1933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(19 turning points)</a:t>
              </a:r>
              <a:endParaRPr lang="en-US" dirty="0"/>
            </a:p>
          </p:txBody>
        </p:sp>
        <p:pic>
          <p:nvPicPr>
            <p:cNvPr id="2" name="Immagine 1" descr="Schermata 11-2456613 alle 20.35.55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00" y="1539875"/>
              <a:ext cx="2110578" cy="3168000"/>
            </a:xfrm>
            <a:prstGeom prst="rect">
              <a:avLst/>
            </a:prstGeom>
          </p:spPr>
        </p:pic>
        <p:sp>
          <p:nvSpPr>
            <p:cNvPr id="30" name="Ovale 9"/>
            <p:cNvSpPr/>
            <p:nvPr/>
          </p:nvSpPr>
          <p:spPr>
            <a:xfrm>
              <a:off x="1741809" y="2297695"/>
              <a:ext cx="79021" cy="79021"/>
            </a:xfrm>
            <a:prstGeom prst="ellipse">
              <a:avLst/>
            </a:prstGeom>
            <a:solidFill>
              <a:srgbClr val="FDFF01"/>
            </a:solidFill>
            <a:ln w="1905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Ovale 9"/>
            <p:cNvSpPr/>
            <p:nvPr/>
          </p:nvSpPr>
          <p:spPr>
            <a:xfrm>
              <a:off x="1345020" y="2422636"/>
              <a:ext cx="79021" cy="79021"/>
            </a:xfrm>
            <a:prstGeom prst="ellipse">
              <a:avLst/>
            </a:prstGeom>
            <a:solidFill>
              <a:srgbClr val="FDFF01"/>
            </a:solidFill>
            <a:ln w="1905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9"/>
            <p:cNvSpPr/>
            <p:nvPr/>
          </p:nvSpPr>
          <p:spPr>
            <a:xfrm>
              <a:off x="1298339" y="2032712"/>
              <a:ext cx="79021" cy="79021"/>
            </a:xfrm>
            <a:prstGeom prst="ellipse">
              <a:avLst/>
            </a:prstGeom>
            <a:solidFill>
              <a:srgbClr val="FDFF01"/>
            </a:solidFill>
            <a:ln w="1905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9"/>
            <p:cNvSpPr/>
            <p:nvPr/>
          </p:nvSpPr>
          <p:spPr>
            <a:xfrm>
              <a:off x="1622360" y="1910517"/>
              <a:ext cx="79021" cy="79021"/>
            </a:xfrm>
            <a:prstGeom prst="ellipse">
              <a:avLst/>
            </a:prstGeom>
            <a:solidFill>
              <a:srgbClr val="FDFF01"/>
            </a:solidFill>
            <a:ln w="1905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Ovale 9"/>
            <p:cNvSpPr/>
            <p:nvPr/>
          </p:nvSpPr>
          <p:spPr>
            <a:xfrm>
              <a:off x="1564695" y="2106852"/>
              <a:ext cx="79021" cy="79021"/>
            </a:xfrm>
            <a:prstGeom prst="ellipse">
              <a:avLst/>
            </a:prstGeom>
            <a:solidFill>
              <a:srgbClr val="FDFF01"/>
            </a:solidFill>
            <a:ln w="1905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Ovale 9"/>
            <p:cNvSpPr/>
            <p:nvPr/>
          </p:nvSpPr>
          <p:spPr>
            <a:xfrm>
              <a:off x="1784371" y="3019879"/>
              <a:ext cx="79021" cy="79021"/>
            </a:xfrm>
            <a:prstGeom prst="ellipse">
              <a:avLst/>
            </a:prstGeom>
            <a:solidFill>
              <a:srgbClr val="FDFF01"/>
            </a:solidFill>
            <a:ln w="1905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Ovale 9"/>
            <p:cNvSpPr/>
            <p:nvPr/>
          </p:nvSpPr>
          <p:spPr>
            <a:xfrm>
              <a:off x="1298339" y="3865630"/>
              <a:ext cx="79021" cy="79021"/>
            </a:xfrm>
            <a:prstGeom prst="ellipse">
              <a:avLst/>
            </a:prstGeom>
            <a:solidFill>
              <a:srgbClr val="FDFF01"/>
            </a:solidFill>
            <a:ln w="1905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Ovale 9"/>
            <p:cNvSpPr/>
            <p:nvPr/>
          </p:nvSpPr>
          <p:spPr>
            <a:xfrm>
              <a:off x="1291817" y="3503166"/>
              <a:ext cx="79021" cy="79021"/>
            </a:xfrm>
            <a:prstGeom prst="ellipse">
              <a:avLst/>
            </a:prstGeom>
            <a:solidFill>
              <a:srgbClr val="FDFF01"/>
            </a:solidFill>
            <a:ln w="1905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Ovale 9"/>
            <p:cNvSpPr/>
            <p:nvPr/>
          </p:nvSpPr>
          <p:spPr>
            <a:xfrm>
              <a:off x="1008641" y="4248690"/>
              <a:ext cx="79021" cy="79021"/>
            </a:xfrm>
            <a:prstGeom prst="ellipse">
              <a:avLst/>
            </a:prstGeom>
            <a:solidFill>
              <a:srgbClr val="FDFF01"/>
            </a:solidFill>
            <a:ln w="1905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993475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65022" y="1807286"/>
            <a:ext cx="4135582" cy="2223989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PolyCube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suitability for these applications depends on 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mapping quality</a:t>
            </a:r>
            <a:endParaRPr lang="en-US" sz="4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6" name="Immagine 45" descr="BU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29" b="99638" l="0" r="994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67" y="2462055"/>
            <a:ext cx="1609101" cy="3515397"/>
          </a:xfrm>
          <a:prstGeom prst="rect">
            <a:avLst/>
          </a:prstGeom>
          <a:effectLst/>
        </p:spPr>
      </p:pic>
      <p:grpSp>
        <p:nvGrpSpPr>
          <p:cNvPr id="49" name="Gruppo 48"/>
          <p:cNvGrpSpPr/>
          <p:nvPr/>
        </p:nvGrpSpPr>
        <p:grpSpPr>
          <a:xfrm>
            <a:off x="1139288" y="1742143"/>
            <a:ext cx="1696851" cy="616718"/>
            <a:chOff x="1113888" y="1742143"/>
            <a:chExt cx="1696851" cy="616718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6555" y="1742143"/>
              <a:ext cx="1312402" cy="268805"/>
            </a:xfrm>
            <a:prstGeom prst="rect">
              <a:avLst/>
            </a:prstGeom>
            <a:ln>
              <a:noFill/>
              <a:tailEnd type="arrow"/>
            </a:ln>
          </p:spPr>
        </p:pic>
        <p:sp>
          <p:nvSpPr>
            <p:cNvPr id="15" name="Figura a mano libera 14"/>
            <p:cNvSpPr/>
            <p:nvPr/>
          </p:nvSpPr>
          <p:spPr>
            <a:xfrm>
              <a:off x="1113888" y="2098595"/>
              <a:ext cx="1696851" cy="260266"/>
            </a:xfrm>
            <a:custGeom>
              <a:avLst/>
              <a:gdLst>
                <a:gd name="connsiteX0" fmla="*/ 0 w 8931893"/>
                <a:gd name="connsiteY0" fmla="*/ 3279347 h 3279347"/>
                <a:gd name="connsiteX1" fmla="*/ 4434716 w 8931893"/>
                <a:gd name="connsiteY1" fmla="*/ 0 h 3279347"/>
                <a:gd name="connsiteX2" fmla="*/ 8931893 w 8931893"/>
                <a:gd name="connsiteY2" fmla="*/ 3279347 h 327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31893" h="3279347">
                  <a:moveTo>
                    <a:pt x="0" y="3279347"/>
                  </a:moveTo>
                  <a:cubicBezTo>
                    <a:pt x="1473033" y="1639673"/>
                    <a:pt x="2946067" y="0"/>
                    <a:pt x="4434716" y="0"/>
                  </a:cubicBezTo>
                  <a:cubicBezTo>
                    <a:pt x="5923365" y="0"/>
                    <a:pt x="8931893" y="3279347"/>
                    <a:pt x="8931893" y="3279347"/>
                  </a:cubicBezTo>
                </a:path>
              </a:pathLst>
            </a:custGeom>
            <a:ln>
              <a:solidFill>
                <a:schemeClr val="tx1">
                  <a:lumMod val="85000"/>
                  <a:lumOff val="15000"/>
                </a:schemeClr>
              </a:solidFill>
              <a:headEnd type="arrow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pic>
        <p:nvPicPr>
          <p:cNvPr id="9" name="Immagine 2" descr="bu_pol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292" y="2474756"/>
            <a:ext cx="1716547" cy="3489997"/>
          </a:xfrm>
          <a:prstGeom prst="rect">
            <a:avLst/>
          </a:prstGeom>
        </p:spPr>
      </p:pic>
      <p:sp>
        <p:nvSpPr>
          <p:cNvPr id="10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Mapping</a:t>
            </a:r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Quality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001816" y="4224556"/>
            <a:ext cx="365459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High compactness</a:t>
            </a:r>
          </a:p>
          <a:p>
            <a:pPr algn="ctr"/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+</a:t>
            </a:r>
          </a:p>
          <a:p>
            <a:pPr algn="ctr"/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Low distortion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47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Compactness control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5" name="Gruppo 34"/>
          <p:cNvGrpSpPr/>
          <p:nvPr/>
        </p:nvGrpSpPr>
        <p:grpSpPr>
          <a:xfrm>
            <a:off x="346043" y="1675288"/>
            <a:ext cx="1953606" cy="4149779"/>
            <a:chOff x="346043" y="1675288"/>
            <a:chExt cx="1953606" cy="4149779"/>
          </a:xfrm>
        </p:grpSpPr>
        <p:pic>
          <p:nvPicPr>
            <p:cNvPr id="18" name="Immagine 17" descr="BU_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043" y="1675288"/>
              <a:ext cx="1953606" cy="2405403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3405" y="4301602"/>
              <a:ext cx="544948" cy="179350"/>
            </a:xfrm>
            <a:prstGeom prst="rect">
              <a:avLst/>
            </a:prstGeom>
          </p:spPr>
        </p:pic>
        <p:grpSp>
          <p:nvGrpSpPr>
            <p:cNvPr id="6" name="Gruppo 5"/>
            <p:cNvGrpSpPr/>
            <p:nvPr/>
          </p:nvGrpSpPr>
          <p:grpSpPr>
            <a:xfrm>
              <a:off x="591502" y="4828505"/>
              <a:ext cx="1609831" cy="996562"/>
              <a:chOff x="591502" y="4828505"/>
              <a:chExt cx="1609831" cy="996562"/>
            </a:xfrm>
          </p:grpSpPr>
          <p:sp>
            <p:nvSpPr>
              <p:cNvPr id="22" name="CasellaDiTesto 21"/>
              <p:cNvSpPr txBox="1"/>
              <p:nvPr/>
            </p:nvSpPr>
            <p:spPr>
              <a:xfrm>
                <a:off x="591502" y="4828505"/>
                <a:ext cx="1017798" cy="9705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it-IT" sz="16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CORNERS</a:t>
                </a:r>
                <a:br>
                  <a:rPr lang="it-IT" sz="16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it-IT" sz="16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CHARTS</a:t>
                </a:r>
                <a:br>
                  <a:rPr lang="it-IT" sz="16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it-IT" sz="16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STRETCH</a:t>
                </a:r>
                <a:endParaRPr lang="it-IT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17" name="Immagine 16"/>
              <p:cNvPicPr>
                <a:picLocks noChangeAspect="1"/>
              </p:cNvPicPr>
              <p:nvPr/>
            </p:nvPicPr>
            <p:blipFill rotWithShape="1">
              <a:blip r:embed="rId5"/>
              <a:srcRect r="-32848" b="36306"/>
              <a:stretch/>
            </p:blipFill>
            <p:spPr>
              <a:xfrm>
                <a:off x="1600786" y="4957668"/>
                <a:ext cx="600547" cy="867399"/>
              </a:xfrm>
              <a:prstGeom prst="rect">
                <a:avLst/>
              </a:prstGeom>
            </p:spPr>
          </p:pic>
        </p:grpSp>
      </p:grpSp>
      <p:grpSp>
        <p:nvGrpSpPr>
          <p:cNvPr id="39" name="Gruppo 38"/>
          <p:cNvGrpSpPr/>
          <p:nvPr/>
        </p:nvGrpSpPr>
        <p:grpSpPr>
          <a:xfrm>
            <a:off x="2419424" y="1675150"/>
            <a:ext cx="2039370" cy="4160478"/>
            <a:chOff x="2419424" y="1675150"/>
            <a:chExt cx="2039370" cy="4160478"/>
          </a:xfrm>
        </p:grpSpPr>
        <p:cxnSp>
          <p:nvCxnSpPr>
            <p:cNvPr id="29" name="Connettore 1 28"/>
            <p:cNvCxnSpPr/>
            <p:nvPr/>
          </p:nvCxnSpPr>
          <p:spPr>
            <a:xfrm>
              <a:off x="2419424" y="1733402"/>
              <a:ext cx="0" cy="4102226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uppo 35"/>
            <p:cNvGrpSpPr/>
            <p:nvPr/>
          </p:nvGrpSpPr>
          <p:grpSpPr>
            <a:xfrm>
              <a:off x="2509485" y="1675150"/>
              <a:ext cx="1949309" cy="4149917"/>
              <a:chOff x="2509485" y="1675150"/>
              <a:chExt cx="1949309" cy="4149917"/>
            </a:xfrm>
          </p:grpSpPr>
          <p:pic>
            <p:nvPicPr>
              <p:cNvPr id="19" name="Immagine 18" descr="BU_6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9485" y="1675150"/>
                <a:ext cx="1949309" cy="2404287"/>
              </a:xfrm>
              <a:prstGeom prst="rect">
                <a:avLst/>
              </a:prstGeom>
            </p:spPr>
          </p:pic>
          <p:pic>
            <p:nvPicPr>
              <p:cNvPr id="4" name="Immagine 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10086" y="4301600"/>
                <a:ext cx="544948" cy="179350"/>
              </a:xfrm>
              <a:prstGeom prst="rect">
                <a:avLst/>
              </a:prstGeom>
            </p:spPr>
          </p:pic>
          <p:grpSp>
            <p:nvGrpSpPr>
              <p:cNvPr id="8" name="Gruppo 7"/>
              <p:cNvGrpSpPr/>
              <p:nvPr/>
            </p:nvGrpSpPr>
            <p:grpSpPr>
              <a:xfrm>
                <a:off x="2759131" y="4828505"/>
                <a:ext cx="1575801" cy="996562"/>
                <a:chOff x="2759131" y="4828505"/>
                <a:chExt cx="1575801" cy="996562"/>
              </a:xfrm>
            </p:grpSpPr>
            <p:sp>
              <p:nvSpPr>
                <p:cNvPr id="23" name="CasellaDiTesto 22"/>
                <p:cNvSpPr txBox="1"/>
                <p:nvPr/>
              </p:nvSpPr>
              <p:spPr>
                <a:xfrm>
                  <a:off x="2759131" y="4828505"/>
                  <a:ext cx="1017798" cy="9705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it-IT" sz="16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CORNERS</a:t>
                  </a:r>
                  <a:br>
                    <a:rPr lang="it-IT" sz="16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</a:br>
                  <a:r>
                    <a:rPr lang="it-IT" sz="16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CHARTS</a:t>
                  </a:r>
                  <a:br>
                    <a:rPr lang="it-IT" sz="16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</a:br>
                  <a:r>
                    <a:rPr lang="it-IT" sz="16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STRETCH</a:t>
                  </a:r>
                  <a:endParaRPr lang="it-IT" sz="1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pic>
              <p:nvPicPr>
                <p:cNvPr id="26" name="Immagine 25"/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-1" r="-29575" b="36460"/>
                <a:stretch/>
              </p:blipFill>
              <p:spPr>
                <a:xfrm>
                  <a:off x="3746519" y="4955840"/>
                  <a:ext cx="588413" cy="869227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40" name="Gruppo 39"/>
          <p:cNvGrpSpPr/>
          <p:nvPr/>
        </p:nvGrpSpPr>
        <p:grpSpPr>
          <a:xfrm>
            <a:off x="4553344" y="1675156"/>
            <a:ext cx="2085114" cy="4159721"/>
            <a:chOff x="4553344" y="1675156"/>
            <a:chExt cx="2085114" cy="4159721"/>
          </a:xfrm>
        </p:grpSpPr>
        <p:cxnSp>
          <p:nvCxnSpPr>
            <p:cNvPr id="30" name="Connettore 1 29"/>
            <p:cNvCxnSpPr/>
            <p:nvPr/>
          </p:nvCxnSpPr>
          <p:spPr>
            <a:xfrm>
              <a:off x="4553344" y="1732651"/>
              <a:ext cx="0" cy="4102226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uppo 36"/>
            <p:cNvGrpSpPr/>
            <p:nvPr/>
          </p:nvGrpSpPr>
          <p:grpSpPr>
            <a:xfrm>
              <a:off x="4668630" y="1675156"/>
              <a:ext cx="1969828" cy="4123871"/>
              <a:chOff x="4668630" y="1675156"/>
              <a:chExt cx="1969828" cy="4123871"/>
            </a:xfrm>
          </p:grpSpPr>
          <p:pic>
            <p:nvPicPr>
              <p:cNvPr id="20" name="Immagine 19" descr="BU_10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8630" y="1675156"/>
                <a:ext cx="1969828" cy="2404288"/>
              </a:xfrm>
              <a:prstGeom prst="rect">
                <a:avLst/>
              </a:prstGeom>
            </p:spPr>
          </p:pic>
          <p:pic>
            <p:nvPicPr>
              <p:cNvPr id="5" name="Immagine 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07206" y="4301600"/>
                <a:ext cx="676011" cy="179350"/>
              </a:xfrm>
              <a:prstGeom prst="rect">
                <a:avLst/>
              </a:prstGeom>
            </p:spPr>
          </p:pic>
          <p:grpSp>
            <p:nvGrpSpPr>
              <p:cNvPr id="9" name="Gruppo 8"/>
              <p:cNvGrpSpPr/>
              <p:nvPr/>
            </p:nvGrpSpPr>
            <p:grpSpPr>
              <a:xfrm>
                <a:off x="4915813" y="4828505"/>
                <a:ext cx="1484987" cy="970522"/>
                <a:chOff x="4915813" y="4828505"/>
                <a:chExt cx="1484987" cy="970522"/>
              </a:xfrm>
            </p:grpSpPr>
            <p:sp>
              <p:nvSpPr>
                <p:cNvPr id="24" name="CasellaDiTesto 23"/>
                <p:cNvSpPr txBox="1"/>
                <p:nvPr/>
              </p:nvSpPr>
              <p:spPr>
                <a:xfrm>
                  <a:off x="4915813" y="4828505"/>
                  <a:ext cx="1017798" cy="9705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it-IT" sz="16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CORNERS</a:t>
                  </a:r>
                  <a:br>
                    <a:rPr lang="it-IT" sz="16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</a:br>
                  <a:r>
                    <a:rPr lang="it-IT" sz="16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CHARTS</a:t>
                  </a:r>
                  <a:br>
                    <a:rPr lang="it-IT" sz="16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</a:br>
                  <a:r>
                    <a:rPr lang="it-IT" sz="16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STRETCH</a:t>
                  </a:r>
                  <a:endParaRPr lang="it-IT" sz="1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pic>
              <p:nvPicPr>
                <p:cNvPr id="27" name="Immagine 26"/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1" r="-4757" b="38936"/>
                <a:stretch/>
              </p:blipFill>
              <p:spPr>
                <a:xfrm>
                  <a:off x="5925095" y="4955840"/>
                  <a:ext cx="475705" cy="835359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41" name="Gruppo 40"/>
          <p:cNvGrpSpPr/>
          <p:nvPr/>
        </p:nvGrpSpPr>
        <p:grpSpPr>
          <a:xfrm>
            <a:off x="6742868" y="1675150"/>
            <a:ext cx="2096212" cy="4159727"/>
            <a:chOff x="6742868" y="1675150"/>
            <a:chExt cx="2096212" cy="4159727"/>
          </a:xfrm>
        </p:grpSpPr>
        <p:cxnSp>
          <p:nvCxnSpPr>
            <p:cNvPr id="31" name="Connettore 1 30"/>
            <p:cNvCxnSpPr/>
            <p:nvPr/>
          </p:nvCxnSpPr>
          <p:spPr>
            <a:xfrm>
              <a:off x="6742868" y="1732651"/>
              <a:ext cx="0" cy="4102226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uppo 37"/>
            <p:cNvGrpSpPr/>
            <p:nvPr/>
          </p:nvGrpSpPr>
          <p:grpSpPr>
            <a:xfrm>
              <a:off x="6848295" y="1675150"/>
              <a:ext cx="1990785" cy="4132983"/>
              <a:chOff x="6848295" y="1675150"/>
              <a:chExt cx="1990785" cy="4132983"/>
            </a:xfrm>
          </p:grpSpPr>
          <p:pic>
            <p:nvPicPr>
              <p:cNvPr id="21" name="Immagine 20" descr="BU_17.pn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8295" y="1675150"/>
                <a:ext cx="1990785" cy="2404288"/>
              </a:xfrm>
              <a:prstGeom prst="rect">
                <a:avLst/>
              </a:prstGeom>
            </p:spPr>
          </p:pic>
          <p:pic>
            <p:nvPicPr>
              <p:cNvPr id="16" name="Immagine 15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494977" y="4301601"/>
                <a:ext cx="682910" cy="179350"/>
              </a:xfrm>
              <a:prstGeom prst="rect">
                <a:avLst/>
              </a:prstGeom>
            </p:spPr>
          </p:pic>
          <p:grpSp>
            <p:nvGrpSpPr>
              <p:cNvPr id="34" name="Gruppo 33"/>
              <p:cNvGrpSpPr/>
              <p:nvPr/>
            </p:nvGrpSpPr>
            <p:grpSpPr>
              <a:xfrm>
                <a:off x="7105336" y="4828506"/>
                <a:ext cx="1496796" cy="979627"/>
                <a:chOff x="7105336" y="4828506"/>
                <a:chExt cx="1496796" cy="979627"/>
              </a:xfrm>
            </p:grpSpPr>
            <p:sp>
              <p:nvSpPr>
                <p:cNvPr id="25" name="CasellaDiTesto 24"/>
                <p:cNvSpPr txBox="1"/>
                <p:nvPr/>
              </p:nvSpPr>
              <p:spPr>
                <a:xfrm>
                  <a:off x="7105336" y="4828506"/>
                  <a:ext cx="1017798" cy="9705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it-IT" sz="16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CORNERS</a:t>
                  </a:r>
                  <a:br>
                    <a:rPr lang="it-IT" sz="16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</a:br>
                  <a:r>
                    <a:rPr lang="it-IT" sz="16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CHARTS</a:t>
                  </a:r>
                  <a:br>
                    <a:rPr lang="it-IT" sz="16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</a:br>
                  <a:r>
                    <a:rPr lang="it-IT" sz="1600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STRETCH</a:t>
                  </a:r>
                  <a:endParaRPr lang="it-IT" sz="1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pic>
              <p:nvPicPr>
                <p:cNvPr id="32" name="Immagine 31"/>
                <p:cNvPicPr>
                  <a:picLocks noChangeAspect="1"/>
                </p:cNvPicPr>
                <p:nvPr/>
              </p:nvPicPr>
              <p:blipFill rotWithShape="1">
                <a:blip r:embed="rId14"/>
                <a:srcRect l="-1" r="-4946" b="37698"/>
                <a:stretch/>
              </p:blipFill>
              <p:spPr>
                <a:xfrm>
                  <a:off x="8125563" y="4955841"/>
                  <a:ext cx="476569" cy="852292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1" name="CasellaDiTesto 50"/>
          <p:cNvSpPr txBox="1"/>
          <p:nvPr/>
        </p:nvSpPr>
        <p:spPr>
          <a:xfrm>
            <a:off x="0" y="6488668"/>
            <a:ext cx="3784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262626"/>
                </a:solidFill>
              </a:rPr>
              <a:t>(the OPTIMAL </a:t>
            </a:r>
            <a:r>
              <a:rPr lang="it-IT" b="1" dirty="0" err="1" smtClean="0">
                <a:solidFill>
                  <a:srgbClr val="262626"/>
                </a:solidFill>
              </a:rPr>
              <a:t>value</a:t>
            </a:r>
            <a:r>
              <a:rPr lang="it-IT" b="1" dirty="0" smtClean="0">
                <a:solidFill>
                  <a:srgbClr val="262626"/>
                </a:solidFill>
              </a:rPr>
              <a:t> for STRETCH </a:t>
            </a:r>
            <a:r>
              <a:rPr lang="it-IT" b="1" dirty="0" err="1" smtClean="0">
                <a:solidFill>
                  <a:srgbClr val="262626"/>
                </a:solidFill>
              </a:rPr>
              <a:t>is</a:t>
            </a:r>
            <a:r>
              <a:rPr lang="it-IT" b="1" dirty="0" smtClean="0">
                <a:solidFill>
                  <a:srgbClr val="262626"/>
                </a:solidFill>
              </a:rPr>
              <a:t> 1)</a:t>
            </a:r>
            <a:endParaRPr lang="it-IT" b="1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69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Comparisons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66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Comparisons vs. He et al. (2009)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4" name="Gruppo 23"/>
          <p:cNvGrpSpPr/>
          <p:nvPr/>
        </p:nvGrpSpPr>
        <p:grpSpPr>
          <a:xfrm>
            <a:off x="1674440" y="5278365"/>
            <a:ext cx="5022244" cy="1581490"/>
            <a:chOff x="1674440" y="5548565"/>
            <a:chExt cx="5022244" cy="1581490"/>
          </a:xfrm>
        </p:grpSpPr>
        <p:sp>
          <p:nvSpPr>
            <p:cNvPr id="5" name="CasellaDiTesto 4"/>
            <p:cNvSpPr txBox="1"/>
            <p:nvPr/>
          </p:nvSpPr>
          <p:spPr>
            <a:xfrm>
              <a:off x="5233289" y="5560395"/>
              <a:ext cx="101779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t-IT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CORNERS</a:t>
              </a:r>
              <a:br>
                <a:rPr lang="it-IT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it-IT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CHARTS</a:t>
              </a:r>
              <a:br>
                <a:rPr lang="it-IT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it-IT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STRETCH</a:t>
              </a:r>
            </a:p>
            <a:p>
              <a:pPr>
                <a:lnSpc>
                  <a:spcPct val="120000"/>
                </a:lnSpc>
              </a:pPr>
              <a:r>
                <a:rPr lang="it-IT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/>
              </a:r>
              <a:br>
                <a:rPr lang="it-IT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endParaRPr lang="it-IT" sz="16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3"/>
            <a:srcRect b="39157"/>
            <a:stretch/>
          </p:blipFill>
          <p:spPr>
            <a:xfrm>
              <a:off x="6242576" y="5698689"/>
              <a:ext cx="454108" cy="832332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1674440" y="5548565"/>
              <a:ext cx="101779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t-IT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CORNERS</a:t>
              </a:r>
              <a:br>
                <a:rPr lang="it-IT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it-IT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CHARTS</a:t>
              </a:r>
              <a:br>
                <a:rPr lang="it-IT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it-IT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STRETCH</a:t>
              </a:r>
            </a:p>
            <a:p>
              <a:pPr>
                <a:lnSpc>
                  <a:spcPct val="120000"/>
                </a:lnSpc>
              </a:pPr>
              <a:r>
                <a:rPr lang="it-IT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/>
              </a:r>
              <a:br>
                <a:rPr lang="it-IT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endParaRPr lang="it-IT" sz="16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4"/>
            <a:srcRect b="41694"/>
            <a:stretch/>
          </p:blipFill>
          <p:spPr>
            <a:xfrm>
              <a:off x="2695542" y="5676790"/>
              <a:ext cx="454108" cy="797629"/>
            </a:xfrm>
            <a:prstGeom prst="rect">
              <a:avLst/>
            </a:prstGeom>
          </p:spPr>
        </p:pic>
      </p:grpSp>
      <p:grpSp>
        <p:nvGrpSpPr>
          <p:cNvPr id="29" name="Gruppo 28"/>
          <p:cNvGrpSpPr/>
          <p:nvPr/>
        </p:nvGrpSpPr>
        <p:grpSpPr>
          <a:xfrm>
            <a:off x="842734" y="2187570"/>
            <a:ext cx="7015795" cy="3015003"/>
            <a:chOff x="842734" y="2187570"/>
            <a:chExt cx="7015795" cy="3015003"/>
          </a:xfrm>
        </p:grpSpPr>
        <p:grpSp>
          <p:nvGrpSpPr>
            <p:cNvPr id="21" name="Gruppo 20"/>
            <p:cNvGrpSpPr/>
            <p:nvPr/>
          </p:nvGrpSpPr>
          <p:grpSpPr>
            <a:xfrm>
              <a:off x="842734" y="2187570"/>
              <a:ext cx="7015795" cy="3015003"/>
              <a:chOff x="842734" y="2187570"/>
              <a:chExt cx="7015795" cy="3015003"/>
            </a:xfrm>
          </p:grpSpPr>
          <p:pic>
            <p:nvPicPr>
              <p:cNvPr id="4" name="Immagine 3" descr="Schermata 10-2456569 alle 18.41.27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734" y="2187571"/>
                <a:ext cx="3649509" cy="3015002"/>
              </a:xfrm>
              <a:prstGeom prst="rect">
                <a:avLst/>
              </a:prstGeom>
            </p:spPr>
          </p:pic>
          <p:grpSp>
            <p:nvGrpSpPr>
              <p:cNvPr id="20" name="Gruppo 19"/>
              <p:cNvGrpSpPr/>
              <p:nvPr/>
            </p:nvGrpSpPr>
            <p:grpSpPr>
              <a:xfrm>
                <a:off x="4752875" y="2187570"/>
                <a:ext cx="3105654" cy="2938361"/>
                <a:chOff x="4752875" y="2187570"/>
                <a:chExt cx="3105654" cy="2938361"/>
              </a:xfrm>
            </p:grpSpPr>
            <p:pic>
              <p:nvPicPr>
                <p:cNvPr id="3" name="Immagine 2" descr="Schermata 10-2456569 alle 18.41.17.png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52875" y="2187570"/>
                  <a:ext cx="3105654" cy="2938361"/>
                </a:xfrm>
                <a:prstGeom prst="rect">
                  <a:avLst/>
                </a:prstGeom>
              </p:spPr>
            </p:pic>
            <p:sp>
              <p:nvSpPr>
                <p:cNvPr id="28" name="CasellaDiTesto 10"/>
                <p:cNvSpPr txBox="1"/>
                <p:nvPr/>
              </p:nvSpPr>
              <p:spPr>
                <a:xfrm>
                  <a:off x="4922803" y="4575065"/>
                  <a:ext cx="9183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b="1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PolyCut</a:t>
                  </a:r>
                  <a:endParaRPr lang="it-IT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11" name="CasellaDiTesto 10"/>
            <p:cNvSpPr txBox="1"/>
            <p:nvPr/>
          </p:nvSpPr>
          <p:spPr>
            <a:xfrm>
              <a:off x="853149" y="4672442"/>
              <a:ext cx="1647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[He et al, 2009]</a:t>
              </a:r>
              <a:endParaRPr lang="it-IT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6" name="CasellaDiTesto 15"/>
          <p:cNvSpPr txBox="1"/>
          <p:nvPr/>
        </p:nvSpPr>
        <p:spPr>
          <a:xfrm>
            <a:off x="0" y="6488668"/>
            <a:ext cx="3768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262626"/>
                </a:solidFill>
              </a:rPr>
              <a:t>(the OPTIMAL </a:t>
            </a:r>
            <a:r>
              <a:rPr lang="it-IT" b="1" dirty="0" err="1">
                <a:solidFill>
                  <a:srgbClr val="262626"/>
                </a:solidFill>
              </a:rPr>
              <a:t>value</a:t>
            </a:r>
            <a:r>
              <a:rPr lang="it-IT" b="1" dirty="0">
                <a:solidFill>
                  <a:srgbClr val="262626"/>
                </a:solidFill>
              </a:rPr>
              <a:t> for STRETCH </a:t>
            </a:r>
            <a:r>
              <a:rPr lang="it-IT" b="1" dirty="0" err="1">
                <a:solidFill>
                  <a:srgbClr val="262626"/>
                </a:solidFill>
              </a:rPr>
              <a:t>is</a:t>
            </a:r>
            <a:r>
              <a:rPr lang="it-IT" b="1" dirty="0">
                <a:solidFill>
                  <a:srgbClr val="262626"/>
                </a:solidFill>
              </a:rPr>
              <a:t> 1)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3209570" y="6103540"/>
            <a:ext cx="3828080" cy="17301"/>
            <a:chOff x="3263618" y="6103540"/>
            <a:chExt cx="3828080" cy="17301"/>
          </a:xfrm>
        </p:grpSpPr>
        <p:cxnSp>
          <p:nvCxnSpPr>
            <p:cNvPr id="17" name="Connettore 2 16"/>
            <p:cNvCxnSpPr/>
            <p:nvPr/>
          </p:nvCxnSpPr>
          <p:spPr>
            <a:xfrm rot="16200000">
              <a:off x="3412504" y="5954654"/>
              <a:ext cx="0" cy="297772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7"/>
            <p:cNvCxnSpPr/>
            <p:nvPr/>
          </p:nvCxnSpPr>
          <p:spPr>
            <a:xfrm rot="16200000">
              <a:off x="6942812" y="5971955"/>
              <a:ext cx="0" cy="297772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po 9"/>
          <p:cNvGrpSpPr/>
          <p:nvPr/>
        </p:nvGrpSpPr>
        <p:grpSpPr>
          <a:xfrm>
            <a:off x="3213342" y="1669031"/>
            <a:ext cx="4917761" cy="4144872"/>
            <a:chOff x="3213342" y="1669031"/>
            <a:chExt cx="4917761" cy="4144872"/>
          </a:xfrm>
        </p:grpSpPr>
        <p:sp>
          <p:nvSpPr>
            <p:cNvPr id="27" name="CasellaDiTesto 26"/>
            <p:cNvSpPr txBox="1"/>
            <p:nvPr/>
          </p:nvSpPr>
          <p:spPr>
            <a:xfrm rot="1218889">
              <a:off x="5898075" y="1669031"/>
              <a:ext cx="223302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800" b="1" dirty="0" smtClean="0">
                  <a:solidFill>
                    <a:srgbClr val="FF0000"/>
                  </a:solidFill>
                </a:rPr>
                <a:t>FOUR TIMES</a:t>
              </a:r>
            </a:p>
            <a:p>
              <a:pPr algn="ctr"/>
              <a:r>
                <a:rPr lang="it-IT" sz="2800" b="1" dirty="0" smtClean="0">
                  <a:solidFill>
                    <a:srgbClr val="FF0000"/>
                  </a:solidFill>
                </a:rPr>
                <a:t>LESS CHARTS!</a:t>
              </a:r>
              <a:endParaRPr lang="it-IT" sz="28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22" name="Gruppo 21"/>
            <p:cNvGrpSpPr/>
            <p:nvPr/>
          </p:nvGrpSpPr>
          <p:grpSpPr>
            <a:xfrm>
              <a:off x="3213342" y="5796602"/>
              <a:ext cx="3828080" cy="17301"/>
              <a:chOff x="3263618" y="6103540"/>
              <a:chExt cx="3828080" cy="17301"/>
            </a:xfrm>
          </p:grpSpPr>
          <p:cxnSp>
            <p:nvCxnSpPr>
              <p:cNvPr id="23" name="Connettore 2 22"/>
              <p:cNvCxnSpPr/>
              <p:nvPr/>
            </p:nvCxnSpPr>
            <p:spPr>
              <a:xfrm rot="16200000">
                <a:off x="3412504" y="5954654"/>
                <a:ext cx="0" cy="297772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2 24"/>
              <p:cNvCxnSpPr/>
              <p:nvPr/>
            </p:nvCxnSpPr>
            <p:spPr>
              <a:xfrm rot="16200000">
                <a:off x="6942812" y="5971955"/>
                <a:ext cx="0" cy="297772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08164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Comparisons vs. Gregson et al. (2011)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7" name="Gruppo 26"/>
          <p:cNvGrpSpPr/>
          <p:nvPr/>
        </p:nvGrpSpPr>
        <p:grpSpPr>
          <a:xfrm>
            <a:off x="423368" y="1948284"/>
            <a:ext cx="8111406" cy="3403322"/>
            <a:chOff x="423368" y="1948284"/>
            <a:chExt cx="8111406" cy="3403322"/>
          </a:xfrm>
        </p:grpSpPr>
        <p:grpSp>
          <p:nvGrpSpPr>
            <p:cNvPr id="8" name="Gruppo 7"/>
            <p:cNvGrpSpPr/>
            <p:nvPr/>
          </p:nvGrpSpPr>
          <p:grpSpPr>
            <a:xfrm>
              <a:off x="423368" y="1948284"/>
              <a:ext cx="3556279" cy="3253129"/>
              <a:chOff x="-123974" y="1812216"/>
              <a:chExt cx="3556279" cy="325312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960" b="97390" l="24245" r="8575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16" t="2520" r="12575"/>
              <a:stretch/>
            </p:blipFill>
            <p:spPr>
              <a:xfrm flipH="1">
                <a:off x="-123974" y="1812216"/>
                <a:ext cx="2089613" cy="2571669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440" b="98650" l="24837" r="7581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287" r="24003"/>
              <a:stretch/>
            </p:blipFill>
            <p:spPr>
              <a:xfrm>
                <a:off x="1436425" y="2012517"/>
                <a:ext cx="1995880" cy="2788145"/>
              </a:xfrm>
              <a:prstGeom prst="rect">
                <a:avLst/>
              </a:prstGeom>
            </p:spPr>
          </p:pic>
          <p:sp>
            <p:nvSpPr>
              <p:cNvPr id="21" name="CasellaDiTesto 10"/>
              <p:cNvSpPr txBox="1"/>
              <p:nvPr/>
            </p:nvSpPr>
            <p:spPr>
              <a:xfrm>
                <a:off x="390116" y="4696013"/>
                <a:ext cx="22559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[Gregson et al, 2011]</a:t>
                </a:r>
                <a:endParaRPr lang="it-IT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9" name="Gruppo 8"/>
            <p:cNvGrpSpPr/>
            <p:nvPr/>
          </p:nvGrpSpPr>
          <p:grpSpPr>
            <a:xfrm>
              <a:off x="4702416" y="2183663"/>
              <a:ext cx="3832358" cy="3167943"/>
              <a:chOff x="3538148" y="1760351"/>
              <a:chExt cx="3832358" cy="316794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40" b="99370" l="13719" r="771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11" r="21808"/>
              <a:stretch/>
            </p:blipFill>
            <p:spPr>
              <a:xfrm>
                <a:off x="3538148" y="1760351"/>
                <a:ext cx="2449489" cy="2735631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25016" r="7936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46" t="-1611" r="20103" b="-3552"/>
              <a:stretch/>
            </p:blipFill>
            <p:spPr>
              <a:xfrm rot="463006">
                <a:off x="5235754" y="2042419"/>
                <a:ext cx="2134752" cy="2885875"/>
              </a:xfrm>
              <a:prstGeom prst="rect">
                <a:avLst/>
              </a:prstGeom>
            </p:spPr>
          </p:pic>
          <p:sp>
            <p:nvSpPr>
              <p:cNvPr id="24" name="CasellaDiTesto 10"/>
              <p:cNvSpPr txBox="1"/>
              <p:nvPr/>
            </p:nvSpPr>
            <p:spPr>
              <a:xfrm>
                <a:off x="4333106" y="4484355"/>
                <a:ext cx="9183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PolyCut</a:t>
                </a:r>
                <a:endParaRPr lang="it-IT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grpSp>
        <p:nvGrpSpPr>
          <p:cNvPr id="26" name="Gruppo 25"/>
          <p:cNvGrpSpPr/>
          <p:nvPr/>
        </p:nvGrpSpPr>
        <p:grpSpPr>
          <a:xfrm>
            <a:off x="1572509" y="5348169"/>
            <a:ext cx="5851557" cy="1025409"/>
            <a:chOff x="1572509" y="5442739"/>
            <a:chExt cx="5851557" cy="1025409"/>
          </a:xfrm>
        </p:grpSpPr>
        <p:grpSp>
          <p:nvGrpSpPr>
            <p:cNvPr id="20" name="Gruppo 19"/>
            <p:cNvGrpSpPr/>
            <p:nvPr/>
          </p:nvGrpSpPr>
          <p:grpSpPr>
            <a:xfrm>
              <a:off x="5942273" y="5442739"/>
              <a:ext cx="1481793" cy="1025409"/>
              <a:chOff x="5246740" y="5442739"/>
              <a:chExt cx="1481793" cy="1025409"/>
            </a:xfrm>
          </p:grpSpPr>
          <p:sp>
            <p:nvSpPr>
              <p:cNvPr id="18" name="CasellaDiTesto 17"/>
              <p:cNvSpPr txBox="1"/>
              <p:nvPr/>
            </p:nvSpPr>
            <p:spPr>
              <a:xfrm>
                <a:off x="5246740" y="5442739"/>
                <a:ext cx="1270931" cy="1025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it-IT" sz="1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CORNERS</a:t>
                </a:r>
                <a:br>
                  <a:rPr lang="it-IT" sz="1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it-IT" sz="1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CHARTS</a:t>
                </a:r>
                <a:br>
                  <a:rPr lang="it-IT" sz="1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it-IT" sz="1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STRETCH</a:t>
                </a:r>
                <a:endParaRPr lang="it-IT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16" name="Immagine 15" descr="latex-image-1.pdf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4667" y="5612839"/>
                <a:ext cx="453866" cy="750839"/>
              </a:xfrm>
              <a:prstGeom prst="rect">
                <a:avLst/>
              </a:prstGeom>
            </p:spPr>
          </p:pic>
        </p:grpSp>
        <p:grpSp>
          <p:nvGrpSpPr>
            <p:cNvPr id="19" name="Gruppo 18"/>
            <p:cNvGrpSpPr/>
            <p:nvPr/>
          </p:nvGrpSpPr>
          <p:grpSpPr>
            <a:xfrm>
              <a:off x="1572509" y="5442739"/>
              <a:ext cx="1466672" cy="1025409"/>
              <a:chOff x="1602749" y="5518330"/>
              <a:chExt cx="1466672" cy="1025409"/>
            </a:xfrm>
          </p:grpSpPr>
          <p:pic>
            <p:nvPicPr>
              <p:cNvPr id="17" name="Immagine 16" descr="latex-image-2.pdf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8257" y="5715738"/>
                <a:ext cx="441164" cy="748303"/>
              </a:xfrm>
              <a:prstGeom prst="rect">
                <a:avLst/>
              </a:prstGeom>
            </p:spPr>
          </p:pic>
          <p:sp>
            <p:nvSpPr>
              <p:cNvPr id="23" name="CasellaDiTesto 22"/>
              <p:cNvSpPr txBox="1"/>
              <p:nvPr/>
            </p:nvSpPr>
            <p:spPr>
              <a:xfrm>
                <a:off x="1602749" y="5518330"/>
                <a:ext cx="1270931" cy="1025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it-IT" sz="1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CORNERS</a:t>
                </a:r>
                <a:br>
                  <a:rPr lang="it-IT" sz="1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it-IT" sz="1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CHARTS</a:t>
                </a:r>
                <a:br>
                  <a:rPr lang="it-IT" sz="1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it-IT" sz="1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STRETCH</a:t>
                </a:r>
                <a:endParaRPr lang="it-IT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sp>
        <p:nvSpPr>
          <p:cNvPr id="22" name="CasellaDiTesto 21"/>
          <p:cNvSpPr txBox="1"/>
          <p:nvPr/>
        </p:nvSpPr>
        <p:spPr>
          <a:xfrm>
            <a:off x="0" y="6488668"/>
            <a:ext cx="3768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262626"/>
                </a:solidFill>
              </a:rPr>
              <a:t>(the OPTIMAL </a:t>
            </a:r>
            <a:r>
              <a:rPr lang="it-IT" b="1" dirty="0" err="1">
                <a:solidFill>
                  <a:srgbClr val="262626"/>
                </a:solidFill>
              </a:rPr>
              <a:t>value</a:t>
            </a:r>
            <a:r>
              <a:rPr lang="it-IT" b="1" dirty="0">
                <a:solidFill>
                  <a:srgbClr val="262626"/>
                </a:solidFill>
              </a:rPr>
              <a:t> for STRETCH </a:t>
            </a:r>
            <a:r>
              <a:rPr lang="it-IT" b="1" dirty="0" err="1">
                <a:solidFill>
                  <a:srgbClr val="262626"/>
                </a:solidFill>
              </a:rPr>
              <a:t>is</a:t>
            </a:r>
            <a:r>
              <a:rPr lang="it-IT" b="1" dirty="0">
                <a:solidFill>
                  <a:srgbClr val="262626"/>
                </a:solidFill>
              </a:rPr>
              <a:t> 1)</a:t>
            </a:r>
          </a:p>
        </p:txBody>
      </p:sp>
      <p:grpSp>
        <p:nvGrpSpPr>
          <p:cNvPr id="25" name="Gruppo 24"/>
          <p:cNvGrpSpPr/>
          <p:nvPr/>
        </p:nvGrpSpPr>
        <p:grpSpPr>
          <a:xfrm>
            <a:off x="3101474" y="6201901"/>
            <a:ext cx="4706360" cy="9719"/>
            <a:chOff x="3263618" y="6066801"/>
            <a:chExt cx="4706360" cy="9719"/>
          </a:xfrm>
        </p:grpSpPr>
        <p:cxnSp>
          <p:nvCxnSpPr>
            <p:cNvPr id="28" name="Connettore 2 27"/>
            <p:cNvCxnSpPr/>
            <p:nvPr/>
          </p:nvCxnSpPr>
          <p:spPr>
            <a:xfrm rot="16200000">
              <a:off x="3412504" y="5927634"/>
              <a:ext cx="0" cy="297772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2 28"/>
            <p:cNvCxnSpPr/>
            <p:nvPr/>
          </p:nvCxnSpPr>
          <p:spPr>
            <a:xfrm rot="16200000">
              <a:off x="7821092" y="5917915"/>
              <a:ext cx="0" cy="297772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po 9"/>
          <p:cNvGrpSpPr/>
          <p:nvPr/>
        </p:nvGrpSpPr>
        <p:grpSpPr>
          <a:xfrm>
            <a:off x="3105246" y="1634940"/>
            <a:ext cx="4706360" cy="3972521"/>
            <a:chOff x="3105246" y="1634940"/>
            <a:chExt cx="4706360" cy="3972521"/>
          </a:xfrm>
        </p:grpSpPr>
        <p:sp>
          <p:nvSpPr>
            <p:cNvPr id="13" name="CasellaDiTesto 12"/>
            <p:cNvSpPr txBox="1"/>
            <p:nvPr/>
          </p:nvSpPr>
          <p:spPr>
            <a:xfrm rot="19855679">
              <a:off x="3948563" y="1634940"/>
              <a:ext cx="246779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800" b="1" dirty="0" smtClean="0">
                  <a:solidFill>
                    <a:srgbClr val="FF0000"/>
                  </a:solidFill>
                </a:rPr>
                <a:t>THREE TIMES</a:t>
              </a:r>
            </a:p>
            <a:p>
              <a:pPr algn="ctr"/>
              <a:r>
                <a:rPr lang="it-IT" sz="2800" b="1" dirty="0" smtClean="0">
                  <a:solidFill>
                    <a:srgbClr val="FF0000"/>
                  </a:solidFill>
                </a:rPr>
                <a:t>LESS CORNERS!</a:t>
              </a:r>
              <a:endParaRPr lang="it-IT" sz="28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30" name="Gruppo 29"/>
            <p:cNvGrpSpPr/>
            <p:nvPr/>
          </p:nvGrpSpPr>
          <p:grpSpPr>
            <a:xfrm>
              <a:off x="3105246" y="5597742"/>
              <a:ext cx="4706360" cy="9719"/>
              <a:chOff x="3263618" y="6066801"/>
              <a:chExt cx="4706360" cy="9719"/>
            </a:xfrm>
          </p:grpSpPr>
          <p:cxnSp>
            <p:nvCxnSpPr>
              <p:cNvPr id="31" name="Connettore 2 30"/>
              <p:cNvCxnSpPr/>
              <p:nvPr/>
            </p:nvCxnSpPr>
            <p:spPr>
              <a:xfrm rot="16200000">
                <a:off x="3412504" y="5927634"/>
                <a:ext cx="0" cy="297772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ttore 2 31"/>
              <p:cNvCxnSpPr/>
              <p:nvPr/>
            </p:nvCxnSpPr>
            <p:spPr>
              <a:xfrm rot="16200000">
                <a:off x="7821092" y="5917915"/>
                <a:ext cx="0" cy="297772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94036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Comparison vs. Tarini et al. (2004)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3" name="Gruppo 22"/>
          <p:cNvGrpSpPr/>
          <p:nvPr/>
        </p:nvGrpSpPr>
        <p:grpSpPr>
          <a:xfrm>
            <a:off x="1890042" y="5243948"/>
            <a:ext cx="5613442" cy="1071981"/>
            <a:chOff x="1890042" y="5352028"/>
            <a:chExt cx="5613442" cy="1071981"/>
          </a:xfrm>
        </p:grpSpPr>
        <p:grpSp>
          <p:nvGrpSpPr>
            <p:cNvPr id="7" name="Gruppo 6"/>
            <p:cNvGrpSpPr/>
            <p:nvPr/>
          </p:nvGrpSpPr>
          <p:grpSpPr>
            <a:xfrm>
              <a:off x="1890042" y="5352028"/>
              <a:ext cx="1439546" cy="1025409"/>
              <a:chOff x="1572509" y="5442739"/>
              <a:chExt cx="1439546" cy="1025409"/>
            </a:xfrm>
          </p:grpSpPr>
          <p:sp>
            <p:nvSpPr>
              <p:cNvPr id="10" name="CasellaDiTesto 9"/>
              <p:cNvSpPr txBox="1"/>
              <p:nvPr/>
            </p:nvSpPr>
            <p:spPr>
              <a:xfrm>
                <a:off x="1572509" y="5442739"/>
                <a:ext cx="1270931" cy="1025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it-IT" sz="1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CORNERS</a:t>
                </a:r>
                <a:br>
                  <a:rPr lang="it-IT" sz="1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it-IT" sz="1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CHARTS</a:t>
                </a:r>
                <a:br>
                  <a:rPr lang="it-IT" sz="1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it-IT" sz="1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STRETCH</a:t>
                </a:r>
                <a:endParaRPr lang="it-IT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6" name="Immagine 5" descr="latex-image-5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5071" y="5619697"/>
                <a:ext cx="456984" cy="755999"/>
              </a:xfrm>
              <a:prstGeom prst="rect">
                <a:avLst/>
              </a:prstGeom>
            </p:spPr>
          </p:pic>
        </p:grpSp>
        <p:grpSp>
          <p:nvGrpSpPr>
            <p:cNvPr id="12" name="Gruppo 11"/>
            <p:cNvGrpSpPr/>
            <p:nvPr/>
          </p:nvGrpSpPr>
          <p:grpSpPr>
            <a:xfrm>
              <a:off x="6079547" y="5398600"/>
              <a:ext cx="1423937" cy="1025409"/>
              <a:chOff x="5958593" y="5171829"/>
              <a:chExt cx="1423937" cy="1025409"/>
            </a:xfrm>
          </p:grpSpPr>
          <p:sp>
            <p:nvSpPr>
              <p:cNvPr id="14" name="CasellaDiTesto 13"/>
              <p:cNvSpPr txBox="1"/>
              <p:nvPr/>
            </p:nvSpPr>
            <p:spPr>
              <a:xfrm>
                <a:off x="5958593" y="5171829"/>
                <a:ext cx="1270931" cy="1025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it-IT" sz="1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CORNERS</a:t>
                </a:r>
                <a:br>
                  <a:rPr lang="it-IT" sz="1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it-IT" sz="1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CHARTS</a:t>
                </a:r>
                <a:br>
                  <a:rPr lang="it-IT" sz="1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it-IT" sz="1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STRETCH</a:t>
                </a:r>
                <a:endParaRPr lang="it-IT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11" name="Immagine 10" descr="latex-image-6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31187" y="5347569"/>
                <a:ext cx="451343" cy="755999"/>
              </a:xfrm>
              <a:prstGeom prst="rect">
                <a:avLst/>
              </a:prstGeom>
            </p:spPr>
          </p:pic>
        </p:grpSp>
      </p:grpSp>
      <p:grpSp>
        <p:nvGrpSpPr>
          <p:cNvPr id="20" name="Gruppo 19"/>
          <p:cNvGrpSpPr/>
          <p:nvPr/>
        </p:nvGrpSpPr>
        <p:grpSpPr>
          <a:xfrm>
            <a:off x="317524" y="1406076"/>
            <a:ext cx="7821910" cy="3713326"/>
            <a:chOff x="317524" y="1406076"/>
            <a:chExt cx="7821910" cy="3713326"/>
          </a:xfrm>
        </p:grpSpPr>
        <p:grpSp>
          <p:nvGrpSpPr>
            <p:cNvPr id="16" name="Gruppo 15"/>
            <p:cNvGrpSpPr/>
            <p:nvPr/>
          </p:nvGrpSpPr>
          <p:grpSpPr>
            <a:xfrm>
              <a:off x="4985905" y="1598565"/>
              <a:ext cx="3153529" cy="3505722"/>
              <a:chOff x="5847765" y="1386912"/>
              <a:chExt cx="3153529" cy="350572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221" b="92349" l="31379" r="6572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389" t="5570" r="33889" b="6346"/>
              <a:stretch/>
            </p:blipFill>
            <p:spPr>
              <a:xfrm rot="21480000">
                <a:off x="7284545" y="1386912"/>
                <a:ext cx="1716749" cy="3117607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620" b="98740" l="16817" r="6675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28" t="2077" r="32500" b="1107"/>
              <a:stretch/>
            </p:blipFill>
            <p:spPr>
              <a:xfrm>
                <a:off x="5847765" y="2120370"/>
                <a:ext cx="2038905" cy="2772264"/>
              </a:xfrm>
              <a:prstGeom prst="rect">
                <a:avLst/>
              </a:prstGeom>
            </p:spPr>
          </p:pic>
          <p:sp>
            <p:nvSpPr>
              <p:cNvPr id="13" name="CasellaDiTesto 10"/>
              <p:cNvSpPr txBox="1"/>
              <p:nvPr/>
            </p:nvSpPr>
            <p:spPr>
              <a:xfrm>
                <a:off x="7795660" y="4484357"/>
                <a:ext cx="9183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PolyCut</a:t>
                </a:r>
                <a:endParaRPr lang="it-IT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9" name="Gruppo 18"/>
            <p:cNvGrpSpPr/>
            <p:nvPr/>
          </p:nvGrpSpPr>
          <p:grpSpPr>
            <a:xfrm>
              <a:off x="317524" y="1406076"/>
              <a:ext cx="4599584" cy="3713326"/>
              <a:chOff x="0" y="1194424"/>
              <a:chExt cx="4599584" cy="371332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194424"/>
                <a:ext cx="3596784" cy="3373061"/>
              </a:xfrm>
              <a:prstGeom prst="rect">
                <a:avLst/>
              </a:prstGeom>
            </p:spPr>
          </p:pic>
          <p:sp>
            <p:nvSpPr>
              <p:cNvPr id="17" name="CasellaDiTesto 10"/>
              <p:cNvSpPr txBox="1"/>
              <p:nvPr/>
            </p:nvSpPr>
            <p:spPr>
              <a:xfrm>
                <a:off x="2343648" y="4484364"/>
                <a:ext cx="22559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[</a:t>
                </a:r>
                <a:r>
                  <a:rPr lang="it-IT" b="1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Tarini</a:t>
                </a:r>
                <a:r>
                  <a:rPr lang="it-IT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et al, 2004]</a:t>
                </a:r>
              </a:p>
            </p:txBody>
          </p:sp>
          <p:pic>
            <p:nvPicPr>
              <p:cNvPr id="15" name="Immagine 14" descr="arma2.jp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1865" y="2013880"/>
                <a:ext cx="2381818" cy="2893870"/>
              </a:xfrm>
              <a:prstGeom prst="rect">
                <a:avLst/>
              </a:prstGeom>
            </p:spPr>
          </p:pic>
        </p:grpSp>
      </p:grpSp>
      <p:sp>
        <p:nvSpPr>
          <p:cNvPr id="22" name="CasellaDiTesto 10"/>
          <p:cNvSpPr txBox="1"/>
          <p:nvPr/>
        </p:nvSpPr>
        <p:spPr>
          <a:xfrm rot="1170501">
            <a:off x="2168634" y="1572013"/>
            <a:ext cx="2237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MANUAL!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0" y="6488668"/>
            <a:ext cx="3768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262626"/>
                </a:solidFill>
              </a:rPr>
              <a:t>(the OPTIMAL </a:t>
            </a:r>
            <a:r>
              <a:rPr lang="it-IT" b="1" dirty="0" err="1">
                <a:solidFill>
                  <a:srgbClr val="262626"/>
                </a:solidFill>
              </a:rPr>
              <a:t>value</a:t>
            </a:r>
            <a:r>
              <a:rPr lang="it-IT" b="1" dirty="0">
                <a:solidFill>
                  <a:srgbClr val="262626"/>
                </a:solidFill>
              </a:rPr>
              <a:t> for STRETCH </a:t>
            </a:r>
            <a:r>
              <a:rPr lang="it-IT" b="1" dirty="0" err="1">
                <a:solidFill>
                  <a:srgbClr val="262626"/>
                </a:solidFill>
              </a:rPr>
              <a:t>is</a:t>
            </a:r>
            <a:r>
              <a:rPr lang="it-IT" b="1" dirty="0">
                <a:solidFill>
                  <a:srgbClr val="262626"/>
                </a:solidFill>
              </a:rPr>
              <a:t> 1)</a:t>
            </a:r>
          </a:p>
        </p:txBody>
      </p:sp>
      <p:grpSp>
        <p:nvGrpSpPr>
          <p:cNvPr id="24" name="Gruppo 23"/>
          <p:cNvGrpSpPr/>
          <p:nvPr/>
        </p:nvGrpSpPr>
        <p:grpSpPr>
          <a:xfrm>
            <a:off x="3398733" y="5806321"/>
            <a:ext cx="4490168" cy="44321"/>
            <a:chOff x="3263618" y="6103540"/>
            <a:chExt cx="4490168" cy="44321"/>
          </a:xfrm>
        </p:grpSpPr>
        <p:cxnSp>
          <p:nvCxnSpPr>
            <p:cNvPr id="25" name="Connettore 2 24"/>
            <p:cNvCxnSpPr/>
            <p:nvPr/>
          </p:nvCxnSpPr>
          <p:spPr>
            <a:xfrm rot="16200000">
              <a:off x="3412504" y="5954654"/>
              <a:ext cx="0" cy="297772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/>
            <p:cNvCxnSpPr/>
            <p:nvPr/>
          </p:nvCxnSpPr>
          <p:spPr>
            <a:xfrm rot="16200000">
              <a:off x="7604900" y="5998975"/>
              <a:ext cx="0" cy="297772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uppo 26"/>
          <p:cNvGrpSpPr/>
          <p:nvPr/>
        </p:nvGrpSpPr>
        <p:grpSpPr>
          <a:xfrm>
            <a:off x="3361969" y="6107331"/>
            <a:ext cx="4490168" cy="44321"/>
            <a:chOff x="3263618" y="6103540"/>
            <a:chExt cx="4490168" cy="44321"/>
          </a:xfrm>
        </p:grpSpPr>
        <p:cxnSp>
          <p:nvCxnSpPr>
            <p:cNvPr id="28" name="Connettore 2 27"/>
            <p:cNvCxnSpPr/>
            <p:nvPr/>
          </p:nvCxnSpPr>
          <p:spPr>
            <a:xfrm rot="16200000">
              <a:off x="3412504" y="5954654"/>
              <a:ext cx="0" cy="297772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2 28"/>
            <p:cNvCxnSpPr/>
            <p:nvPr/>
          </p:nvCxnSpPr>
          <p:spPr>
            <a:xfrm rot="16200000">
              <a:off x="7604900" y="5998975"/>
              <a:ext cx="0" cy="297772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91044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Hex Meshing Comparisons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0" y="6488668"/>
            <a:ext cx="3151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262626"/>
                </a:solidFill>
              </a:rPr>
              <a:t>(the OPTIMAL </a:t>
            </a:r>
            <a:r>
              <a:rPr lang="it-IT" b="1" dirty="0" err="1">
                <a:solidFill>
                  <a:srgbClr val="262626"/>
                </a:solidFill>
              </a:rPr>
              <a:t>value</a:t>
            </a:r>
            <a:r>
              <a:rPr lang="it-IT" b="1" dirty="0">
                <a:solidFill>
                  <a:srgbClr val="262626"/>
                </a:solidFill>
              </a:rPr>
              <a:t> for </a:t>
            </a:r>
            <a:r>
              <a:rPr lang="it-IT" b="1" dirty="0" smtClean="0">
                <a:solidFill>
                  <a:srgbClr val="262626"/>
                </a:solidFill>
              </a:rPr>
              <a:t>SC </a:t>
            </a:r>
            <a:r>
              <a:rPr lang="it-IT" b="1" dirty="0" err="1" smtClean="0">
                <a:solidFill>
                  <a:srgbClr val="262626"/>
                </a:solidFill>
              </a:rPr>
              <a:t>is</a:t>
            </a:r>
            <a:r>
              <a:rPr lang="it-IT" b="1" dirty="0" smtClean="0">
                <a:solidFill>
                  <a:srgbClr val="262626"/>
                </a:solidFill>
              </a:rPr>
              <a:t> </a:t>
            </a:r>
            <a:r>
              <a:rPr lang="it-IT" b="1" dirty="0">
                <a:solidFill>
                  <a:srgbClr val="262626"/>
                </a:solidFill>
              </a:rPr>
              <a:t>1)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346812" y="5626029"/>
            <a:ext cx="2141455" cy="343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MIN</a:t>
            </a:r>
            <a:r>
              <a:rPr lang="it-IT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t-IT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SCALED</a:t>
            </a:r>
            <a:r>
              <a:rPr lang="it-IT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t-IT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JACOBIAN</a:t>
            </a:r>
            <a:endParaRPr lang="it-IT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337068" y="5373129"/>
            <a:ext cx="2083465" cy="35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AVG SCALED</a:t>
            </a:r>
            <a:r>
              <a:rPr lang="it-IT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t-IT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JACOBIAN</a:t>
            </a:r>
            <a:endParaRPr lang="it-IT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Immagin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83" y="5744156"/>
            <a:ext cx="443077" cy="144000"/>
          </a:xfrm>
          <a:prstGeom prst="rect">
            <a:avLst/>
          </a:prstGeom>
        </p:spPr>
      </p:pic>
      <p:pic>
        <p:nvPicPr>
          <p:cNvPr id="6" name="Immagin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952" y="5502277"/>
            <a:ext cx="431991" cy="143997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5343084" y="5626029"/>
            <a:ext cx="2141455" cy="343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MIN</a:t>
            </a:r>
            <a:r>
              <a:rPr lang="it-IT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t-IT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SCALED</a:t>
            </a:r>
            <a:r>
              <a:rPr lang="it-IT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t-IT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JACOBIAN</a:t>
            </a:r>
            <a:endParaRPr lang="it-IT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333340" y="5373129"/>
            <a:ext cx="2083465" cy="35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AVG SCALED</a:t>
            </a:r>
            <a:r>
              <a:rPr lang="it-IT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t-IT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JACOBIAN</a:t>
            </a:r>
            <a:endParaRPr lang="it-IT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Immagin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752" y="5756277"/>
            <a:ext cx="443069" cy="143997"/>
          </a:xfrm>
          <a:prstGeom prst="rect">
            <a:avLst/>
          </a:prstGeom>
        </p:spPr>
      </p:pic>
      <p:pic>
        <p:nvPicPr>
          <p:cNvPr id="8" name="Immagin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227" y="5502277"/>
            <a:ext cx="437529" cy="143997"/>
          </a:xfrm>
          <a:prstGeom prst="rect">
            <a:avLst/>
          </a:prstGeom>
        </p:spPr>
      </p:pic>
      <p:pic>
        <p:nvPicPr>
          <p:cNvPr id="2" name="Immagine 1" descr="Schermata 11-2456613 alle 23.53.0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4946">
            <a:off x="783847" y="1408452"/>
            <a:ext cx="3802966" cy="3639046"/>
          </a:xfrm>
          <a:prstGeom prst="rect">
            <a:avLst/>
          </a:prstGeom>
        </p:spPr>
      </p:pic>
      <p:sp>
        <p:nvSpPr>
          <p:cNvPr id="16" name="CasellaDiTesto 10"/>
          <p:cNvSpPr txBox="1"/>
          <p:nvPr/>
        </p:nvSpPr>
        <p:spPr>
          <a:xfrm>
            <a:off x="1493767" y="4745237"/>
            <a:ext cx="225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[Gregson et al, 2011]</a:t>
            </a:r>
            <a:endParaRPr lang="it-IT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2" name="Immagine 21" descr="Schermata 10-2456569 alle 23.18.4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583" y="1719384"/>
            <a:ext cx="3328202" cy="3168000"/>
          </a:xfrm>
          <a:prstGeom prst="rect">
            <a:avLst/>
          </a:prstGeom>
        </p:spPr>
      </p:pic>
      <p:pic>
        <p:nvPicPr>
          <p:cNvPr id="24" name="Immagine 23" descr="cino_1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583" y="1719385"/>
            <a:ext cx="3328202" cy="3168000"/>
          </a:xfrm>
          <a:prstGeom prst="rect">
            <a:avLst/>
          </a:prstGeom>
        </p:spPr>
      </p:pic>
      <p:sp>
        <p:nvSpPr>
          <p:cNvPr id="17" name="CasellaDiTesto 10"/>
          <p:cNvSpPr txBox="1"/>
          <p:nvPr/>
        </p:nvSpPr>
        <p:spPr>
          <a:xfrm>
            <a:off x="5847645" y="4736836"/>
            <a:ext cx="918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PolyCut</a:t>
            </a:r>
            <a:endParaRPr lang="it-IT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3" name="CasellaDiTesto 32"/>
          <p:cNvSpPr txBox="1"/>
          <p:nvPr/>
        </p:nvSpPr>
        <p:spPr>
          <a:xfrm rot="1086579">
            <a:off x="6366885" y="1551667"/>
            <a:ext cx="1814168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4000" b="1" dirty="0" smtClean="0">
                <a:solidFill>
                  <a:srgbClr val="FF0000"/>
                </a:solidFill>
              </a:rPr>
              <a:t>+30%</a:t>
            </a:r>
            <a:endParaRPr lang="it-IT" sz="4000" b="1" dirty="0">
              <a:solidFill>
                <a:srgbClr val="FF0000"/>
              </a:solidFill>
            </a:endParaRPr>
          </a:p>
        </p:txBody>
      </p:sp>
      <p:grpSp>
        <p:nvGrpSpPr>
          <p:cNvPr id="34" name="Gruppo 33"/>
          <p:cNvGrpSpPr/>
          <p:nvPr/>
        </p:nvGrpSpPr>
        <p:grpSpPr>
          <a:xfrm>
            <a:off x="3830881" y="5814261"/>
            <a:ext cx="4294788" cy="24783"/>
            <a:chOff x="3263618" y="6103540"/>
            <a:chExt cx="4294788" cy="24783"/>
          </a:xfrm>
        </p:grpSpPr>
        <p:cxnSp>
          <p:nvCxnSpPr>
            <p:cNvPr id="35" name="Connettore 2 34"/>
            <p:cNvCxnSpPr/>
            <p:nvPr/>
          </p:nvCxnSpPr>
          <p:spPr>
            <a:xfrm rot="16200000">
              <a:off x="3412504" y="5954654"/>
              <a:ext cx="0" cy="297772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2 35"/>
            <p:cNvCxnSpPr/>
            <p:nvPr/>
          </p:nvCxnSpPr>
          <p:spPr>
            <a:xfrm rot="16200000">
              <a:off x="7409520" y="5979437"/>
              <a:ext cx="0" cy="297772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8543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Conclusions</a:t>
            </a:r>
            <a:endParaRPr lang="it-IT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32539" y="1394233"/>
            <a:ext cx="7347166" cy="329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it-IT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PolyCut</a:t>
            </a:r>
            <a:endParaRPr lang="it-IT" sz="2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571500" indent="-571500">
              <a:lnSpc>
                <a:spcPct val="150000"/>
              </a:lnSpc>
              <a:buFont typeface="Arial"/>
              <a:buChar char="•"/>
            </a:pPr>
            <a:r>
              <a:rPr lang="it-IT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Local </a:t>
            </a:r>
            <a:r>
              <a:rPr lang="it-IT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search</a:t>
            </a:r>
            <a:r>
              <a:rPr lang="it-IT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framework</a:t>
            </a:r>
            <a:r>
              <a:rPr lang="it-IT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(Hill Climbing)</a:t>
            </a:r>
          </a:p>
          <a:p>
            <a:pPr marL="571500" indent="-571500">
              <a:lnSpc>
                <a:spcPct val="80000"/>
              </a:lnSpc>
              <a:buFont typeface="Arial"/>
              <a:buChar char="•"/>
            </a:pPr>
            <a:endParaRPr lang="it-IT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571500" indent="-571500">
              <a:lnSpc>
                <a:spcPct val="140000"/>
              </a:lnSpc>
              <a:buFont typeface="Arial"/>
              <a:buChar char="•"/>
            </a:pPr>
            <a:r>
              <a:rPr lang="it-IT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High </a:t>
            </a:r>
            <a:r>
              <a:rPr lang="it-IT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quality</a:t>
            </a:r>
            <a:r>
              <a:rPr lang="it-IT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PolyCube</a:t>
            </a:r>
            <a:r>
              <a:rPr lang="it-IT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mappings</a:t>
            </a:r>
            <a:endParaRPr lang="it-IT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485900" lvl="2" indent="-571500">
              <a:lnSpc>
                <a:spcPct val="140000"/>
              </a:lnSpc>
              <a:buFont typeface="Arial"/>
              <a:buChar char="•"/>
            </a:pPr>
            <a:r>
              <a:rPr lang="it-IT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low</a:t>
            </a:r>
            <a:r>
              <a:rPr lang="it-IT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distortion</a:t>
            </a:r>
            <a:endParaRPr lang="it-IT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485900" lvl="2" indent="-571500">
              <a:lnSpc>
                <a:spcPct val="140000"/>
              </a:lnSpc>
              <a:buFont typeface="Arial"/>
              <a:buChar char="•"/>
            </a:pPr>
            <a:r>
              <a:rPr lang="it-IT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low</a:t>
            </a:r>
            <a:r>
              <a:rPr lang="it-IT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singularity</a:t>
            </a:r>
            <a:r>
              <a:rPr lang="it-IT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count</a:t>
            </a:r>
            <a:endParaRPr lang="it-IT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5" name="Gruppo 4"/>
          <p:cNvGrpSpPr/>
          <p:nvPr/>
        </p:nvGrpSpPr>
        <p:grpSpPr>
          <a:xfrm rot="19800000">
            <a:off x="6064785" y="2238478"/>
            <a:ext cx="3360264" cy="3491907"/>
            <a:chOff x="2702615" y="811308"/>
            <a:chExt cx="3360264" cy="3491907"/>
          </a:xfrm>
        </p:grpSpPr>
        <p:pic>
          <p:nvPicPr>
            <p:cNvPr id="6" name="Immagine 5" descr="bumpy_torus_poly.p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800" b="98470" l="11149" r="9094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9244" y="811308"/>
              <a:ext cx="2333635" cy="1751803"/>
            </a:xfrm>
            <a:prstGeom prst="rect">
              <a:avLst/>
            </a:prstGeom>
          </p:spPr>
        </p:pic>
        <p:pic>
          <p:nvPicPr>
            <p:cNvPr id="7" name="Immagine 6" descr="bumpy_torus_blend.p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50" b="98110" l="14239" r="9228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2615" y="2551412"/>
              <a:ext cx="2391976" cy="1751803"/>
            </a:xfrm>
            <a:prstGeom prst="rect">
              <a:avLst/>
            </a:prstGeom>
          </p:spPr>
        </p:pic>
      </p:grpSp>
      <p:grpSp>
        <p:nvGrpSpPr>
          <p:cNvPr id="8" name="Gruppo 7"/>
          <p:cNvGrpSpPr/>
          <p:nvPr/>
        </p:nvGrpSpPr>
        <p:grpSpPr>
          <a:xfrm>
            <a:off x="1814718" y="4932005"/>
            <a:ext cx="4693654" cy="1886311"/>
            <a:chOff x="-107402" y="2475678"/>
            <a:chExt cx="4693654" cy="1886311"/>
          </a:xfrm>
        </p:grpSpPr>
        <p:pic>
          <p:nvPicPr>
            <p:cNvPr id="9" name="Immagine 8" descr="carter_poly.png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60" b="98650" l="10338" r="920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2453" y="2475678"/>
              <a:ext cx="2453799" cy="1842007"/>
            </a:xfrm>
            <a:prstGeom prst="rect">
              <a:avLst/>
            </a:prstGeom>
          </p:spPr>
        </p:pic>
        <p:pic>
          <p:nvPicPr>
            <p:cNvPr id="10" name="Immagine 9" descr="carter_blend.png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0" b="99100" l="10885" r="918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7402" y="2519982"/>
              <a:ext cx="2848396" cy="18420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88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-251022" y="2533988"/>
            <a:ext cx="9760487" cy="2403517"/>
            <a:chOff x="-251022" y="2322318"/>
            <a:chExt cx="9760487" cy="2403517"/>
          </a:xfrm>
        </p:grpSpPr>
        <p:sp>
          <p:nvSpPr>
            <p:cNvPr id="2" name="Titolo 1"/>
            <p:cNvSpPr txBox="1">
              <a:spLocks/>
            </p:cNvSpPr>
            <p:nvPr/>
          </p:nvSpPr>
          <p:spPr>
            <a:xfrm>
              <a:off x="1999724" y="2786447"/>
              <a:ext cx="4972281" cy="128510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it-IT" sz="8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Questions</a:t>
              </a:r>
              <a:r>
                <a:rPr lang="it-IT" sz="8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?</a:t>
              </a:r>
              <a:endParaRPr lang="it-IT" sz="8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10" name="Immagine 9" descr="squirrel_blend.pn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0" b="100000" l="18343" r="901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51022" y="2332946"/>
              <a:ext cx="3073771" cy="2160000"/>
            </a:xfrm>
            <a:prstGeom prst="rect">
              <a:avLst/>
            </a:prstGeom>
          </p:spPr>
        </p:pic>
        <p:pic>
          <p:nvPicPr>
            <p:cNvPr id="11" name="Immagine 10" descr="squirrel_poly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30" b="100000" l="6959" r="910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07660" y="2322318"/>
              <a:ext cx="3201805" cy="2403517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202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Mapping</a:t>
            </a:r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Quality</a:t>
            </a:r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compactness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90214" y="2571165"/>
            <a:ext cx="1097736" cy="764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199538" y="4151519"/>
            <a:ext cx="349176" cy="764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uppo 8"/>
          <p:cNvGrpSpPr/>
          <p:nvPr/>
        </p:nvGrpSpPr>
        <p:grpSpPr>
          <a:xfrm>
            <a:off x="633456" y="1110218"/>
            <a:ext cx="7599420" cy="5178698"/>
            <a:chOff x="633456" y="1110218"/>
            <a:chExt cx="7599420" cy="5178698"/>
          </a:xfrm>
        </p:grpSpPr>
        <p:pic>
          <p:nvPicPr>
            <p:cNvPr id="22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37" b="97357" l="8398" r="8546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94" r="15774"/>
            <a:stretch/>
          </p:blipFill>
          <p:spPr>
            <a:xfrm>
              <a:off x="5494335" y="1110218"/>
              <a:ext cx="2738541" cy="2703195"/>
            </a:xfrm>
            <a:prstGeom prst="rect">
              <a:avLst/>
            </a:prstGeom>
          </p:spPr>
        </p:pic>
        <p:pic>
          <p:nvPicPr>
            <p:cNvPr id="19" name="Immagine 18" descr="Schermata 08-2456517 alle 15.14.4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835" y="1426046"/>
              <a:ext cx="2671846" cy="3609737"/>
            </a:xfrm>
            <a:prstGeom prst="rect">
              <a:avLst/>
            </a:prstGeom>
          </p:spPr>
        </p:pic>
        <p:sp>
          <p:nvSpPr>
            <p:cNvPr id="18" name="CasellaDiTesto 17"/>
            <p:cNvSpPr txBox="1"/>
            <p:nvPr/>
          </p:nvSpPr>
          <p:spPr>
            <a:xfrm>
              <a:off x="1274445" y="5028789"/>
              <a:ext cx="1647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[He et al, 2009]</a:t>
              </a:r>
              <a:endParaRPr lang="it-IT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21" name="Picture 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26" b="97113" l="4966" r="967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3620" y="2954428"/>
              <a:ext cx="2313337" cy="2469804"/>
            </a:xfrm>
            <a:prstGeom prst="rect">
              <a:avLst/>
            </a:prstGeom>
          </p:spPr>
        </p:pic>
        <p:sp>
          <p:nvSpPr>
            <p:cNvPr id="23" name="CasellaDiTesto 46"/>
            <p:cNvSpPr txBox="1"/>
            <p:nvPr/>
          </p:nvSpPr>
          <p:spPr>
            <a:xfrm>
              <a:off x="5019766" y="5827250"/>
              <a:ext cx="32074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rgbClr val="008000"/>
                  </a:solidFill>
                </a:rPr>
                <a:t>Low chart/corner count</a:t>
              </a:r>
              <a:endParaRPr lang="it-IT" sz="2400" b="1" dirty="0">
                <a:solidFill>
                  <a:srgbClr val="008000"/>
                </a:solidFill>
              </a:endParaRPr>
            </a:p>
          </p:txBody>
        </p:sp>
        <p:sp>
          <p:nvSpPr>
            <p:cNvPr id="20" name="CasellaDiTesto 1"/>
            <p:cNvSpPr txBox="1"/>
            <p:nvPr/>
          </p:nvSpPr>
          <p:spPr>
            <a:xfrm>
              <a:off x="633456" y="5827251"/>
              <a:ext cx="33656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 smtClean="0">
                  <a:solidFill>
                    <a:srgbClr val="FF0000"/>
                  </a:solidFill>
                </a:rPr>
                <a:t>High Chart/Corner Count</a:t>
              </a:r>
              <a:endParaRPr lang="it-IT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3122974" y="3255764"/>
            <a:ext cx="4911458" cy="1154588"/>
            <a:chOff x="3122974" y="3255764"/>
            <a:chExt cx="4911458" cy="1154588"/>
          </a:xfrm>
        </p:grpSpPr>
        <p:sp>
          <p:nvSpPr>
            <p:cNvPr id="24" name="Rettangolo 23"/>
            <p:cNvSpPr/>
            <p:nvPr/>
          </p:nvSpPr>
          <p:spPr>
            <a:xfrm>
              <a:off x="7246704" y="3394689"/>
              <a:ext cx="78772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6000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</a:rPr>
                <a:t>✓</a:t>
              </a:r>
              <a:endParaRPr lang="it-IT" sz="6000" dirty="0">
                <a:solidFill>
                  <a:srgbClr val="008000"/>
                </a:solidFill>
              </a:endParaRPr>
            </a:p>
          </p:txBody>
        </p:sp>
        <p:sp>
          <p:nvSpPr>
            <p:cNvPr id="25" name="Rettangolo 24"/>
            <p:cNvSpPr/>
            <p:nvPr/>
          </p:nvSpPr>
          <p:spPr>
            <a:xfrm>
              <a:off x="3122974" y="3255764"/>
              <a:ext cx="63350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6000" dirty="0">
                  <a:solidFill>
                    <a:srgbClr val="FF0000"/>
                  </a:solidFill>
                  <a:latin typeface="Zapf Dingbats"/>
                  <a:ea typeface="Zapf Dingbats"/>
                  <a:cs typeface="Zapf Dingbats"/>
                </a:rPr>
                <a:t>✗</a:t>
              </a:r>
              <a:endParaRPr lang="it-IT" sz="6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3537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Mapping</a:t>
            </a:r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Quality</a:t>
            </a:r>
            <a:r>
              <a:rPr lang="it-IT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it-IT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distortion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2828467" y="2238071"/>
            <a:ext cx="4474306" cy="2172281"/>
            <a:chOff x="2828467" y="2238071"/>
            <a:chExt cx="4474306" cy="2172281"/>
          </a:xfrm>
        </p:grpSpPr>
        <p:sp>
          <p:nvSpPr>
            <p:cNvPr id="24" name="Rettangolo 23"/>
            <p:cNvSpPr/>
            <p:nvPr/>
          </p:nvSpPr>
          <p:spPr>
            <a:xfrm>
              <a:off x="2828467" y="2238071"/>
              <a:ext cx="63350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6000" dirty="0">
                  <a:solidFill>
                    <a:srgbClr val="FF0000"/>
                  </a:solidFill>
                  <a:latin typeface="Zapf Dingbats"/>
                  <a:ea typeface="Zapf Dingbats"/>
                  <a:cs typeface="Zapf Dingbats"/>
                </a:rPr>
                <a:t>✗</a:t>
              </a:r>
              <a:endParaRPr lang="it-IT" sz="6000" dirty="0">
                <a:solidFill>
                  <a:srgbClr val="FF0000"/>
                </a:solidFill>
              </a:endParaRPr>
            </a:p>
          </p:txBody>
        </p:sp>
        <p:sp>
          <p:nvSpPr>
            <p:cNvPr id="27" name="Rettangolo 26"/>
            <p:cNvSpPr/>
            <p:nvPr/>
          </p:nvSpPr>
          <p:spPr>
            <a:xfrm>
              <a:off x="6515045" y="3394689"/>
              <a:ext cx="78772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6000" dirty="0">
                  <a:solidFill>
                    <a:srgbClr val="008000"/>
                  </a:solidFill>
                  <a:latin typeface="Zapf Dingbats"/>
                  <a:ea typeface="Zapf Dingbats"/>
                  <a:cs typeface="Zapf Dingbats"/>
                </a:rPr>
                <a:t>✓</a:t>
              </a:r>
              <a:endParaRPr lang="it-IT" sz="6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1043541" y="1257784"/>
            <a:ext cx="7150937" cy="5031131"/>
            <a:chOff x="1043541" y="1257784"/>
            <a:chExt cx="7150937" cy="5031131"/>
          </a:xfrm>
        </p:grpSpPr>
        <p:sp>
          <p:nvSpPr>
            <p:cNvPr id="23" name="CasellaDiTesto 1"/>
            <p:cNvSpPr txBox="1"/>
            <p:nvPr/>
          </p:nvSpPr>
          <p:spPr>
            <a:xfrm>
              <a:off x="1475558" y="5827250"/>
              <a:ext cx="20909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 smtClean="0">
                  <a:solidFill>
                    <a:srgbClr val="FF0000"/>
                  </a:solidFill>
                </a:rPr>
                <a:t>High </a:t>
              </a:r>
              <a:r>
                <a:rPr lang="it-IT" sz="2400" b="1" dirty="0" err="1" smtClean="0">
                  <a:solidFill>
                    <a:srgbClr val="FF0000"/>
                  </a:solidFill>
                </a:rPr>
                <a:t>distortion</a:t>
              </a:r>
              <a:endParaRPr lang="it-IT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CasellaDiTesto 46"/>
            <p:cNvSpPr txBox="1"/>
            <p:nvPr/>
          </p:nvSpPr>
          <p:spPr>
            <a:xfrm>
              <a:off x="5067548" y="5827248"/>
              <a:ext cx="20350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b="1" dirty="0" err="1" smtClean="0">
                  <a:solidFill>
                    <a:srgbClr val="008000"/>
                  </a:solidFill>
                </a:rPr>
                <a:t>Low</a:t>
              </a:r>
              <a:r>
                <a:rPr lang="it-IT" sz="2400" b="1" dirty="0" smtClean="0">
                  <a:solidFill>
                    <a:srgbClr val="008000"/>
                  </a:solidFill>
                </a:rPr>
                <a:t> </a:t>
              </a:r>
              <a:r>
                <a:rPr lang="it-IT" sz="2400" b="1" dirty="0" err="1" smtClean="0">
                  <a:solidFill>
                    <a:srgbClr val="008000"/>
                  </a:solidFill>
                </a:rPr>
                <a:t>distortion</a:t>
              </a:r>
              <a:endParaRPr lang="it-IT" sz="2400" b="1" dirty="0">
                <a:solidFill>
                  <a:srgbClr val="008000"/>
                </a:solidFill>
              </a:endParaRPr>
            </a:p>
          </p:txBody>
        </p:sp>
        <p:pic>
          <p:nvPicPr>
            <p:cNvPr id="14" name="Picture 4" descr="C:\Users\sheffa\pap\PolyCube\images\results\bimba_teaser_blend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11702" y="3235742"/>
              <a:ext cx="2916190" cy="2116190"/>
            </a:xfrm>
            <a:prstGeom prst="rect">
              <a:avLst/>
            </a:prstGeom>
            <a:noFill/>
          </p:spPr>
        </p:pic>
        <p:pic>
          <p:nvPicPr>
            <p:cNvPr id="15" name="Picture 2" descr="C:\Users\sheffa\pap\PolyCube\images\teaser\bimba_teaser_poly.pn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38615" y="1257784"/>
              <a:ext cx="3055863" cy="2207454"/>
            </a:xfrm>
            <a:prstGeom prst="rect">
              <a:avLst/>
            </a:prstGeom>
            <a:noFill/>
          </p:spPr>
        </p:pic>
        <p:sp>
          <p:nvSpPr>
            <p:cNvPr id="21" name="CasellaDiTesto 20"/>
            <p:cNvSpPr txBox="1"/>
            <p:nvPr/>
          </p:nvSpPr>
          <p:spPr>
            <a:xfrm>
              <a:off x="1571114" y="5204129"/>
              <a:ext cx="2308052" cy="438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[Wang et al, 2007]</a:t>
              </a:r>
              <a:endParaRPr lang="it-IT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28" name="Immagine 27" descr="He09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5296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830"/>
            <a:stretch/>
          </p:blipFill>
          <p:spPr>
            <a:xfrm>
              <a:off x="1043541" y="1288600"/>
              <a:ext cx="1801198" cy="2218057"/>
            </a:xfrm>
            <a:prstGeom prst="rect">
              <a:avLst/>
            </a:prstGeom>
          </p:spPr>
        </p:pic>
        <p:pic>
          <p:nvPicPr>
            <p:cNvPr id="20" name="Immagine 19" descr="He09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074" b="100000" l="0" r="100000">
                          <a14:foregroundMark x1="29545" y1="93333" x2="29545" y2="93333"/>
                          <a14:backgroundMark x1="10909" y1="94444" x2="10909" y2="94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70"/>
            <a:stretch/>
          </p:blipFill>
          <p:spPr>
            <a:xfrm>
              <a:off x="1553776" y="3064873"/>
              <a:ext cx="1801198" cy="22163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4554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/>
              <a:t>Generating Quality </a:t>
            </a:r>
            <a:r>
              <a:rPr lang="en-US" sz="3600" b="1" dirty="0" err="1" smtClean="0"/>
              <a:t>PolyCubes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Content Placeholder 4"/>
          <p:cNvSpPr>
            <a:spLocks noGrp="1"/>
          </p:cNvSpPr>
          <p:nvPr>
            <p:ph idx="1"/>
          </p:nvPr>
        </p:nvSpPr>
        <p:spPr>
          <a:xfrm>
            <a:off x="457200" y="1350816"/>
            <a:ext cx="8229600" cy="2519447"/>
          </a:xfrm>
        </p:spPr>
        <p:txBody>
          <a:bodyPr/>
          <a:lstStyle/>
          <a:p>
            <a:pPr lvl="1">
              <a:buFont typeface="Arial"/>
              <a:buChar char="•"/>
            </a:pPr>
            <a:r>
              <a:rPr lang="en-US" dirty="0" err="1" smtClean="0"/>
              <a:t>PolyCube</a:t>
            </a:r>
            <a:r>
              <a:rPr lang="en-US" dirty="0" smtClean="0"/>
              <a:t> Segmentation/Base Complex Construction</a:t>
            </a:r>
            <a:br>
              <a:rPr lang="en-US" dirty="0" smtClean="0"/>
            </a:b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err="1" smtClean="0"/>
              <a:t>PolyCube</a:t>
            </a:r>
            <a:r>
              <a:rPr lang="en-US" dirty="0" smtClean="0"/>
              <a:t> Parameterization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4824028" y="4017899"/>
            <a:ext cx="4032448" cy="2304256"/>
            <a:chOff x="4824028" y="4017899"/>
            <a:chExt cx="4032448" cy="2304256"/>
          </a:xfrm>
        </p:grpSpPr>
        <p:grpSp>
          <p:nvGrpSpPr>
            <p:cNvPr id="6" name="Gruppo 5"/>
            <p:cNvGrpSpPr/>
            <p:nvPr/>
          </p:nvGrpSpPr>
          <p:grpSpPr>
            <a:xfrm>
              <a:off x="6984124" y="4137706"/>
              <a:ext cx="1796892" cy="2184449"/>
              <a:chOff x="6984124" y="4137706"/>
              <a:chExt cx="1796892" cy="2184449"/>
            </a:xfrm>
          </p:grpSpPr>
          <p:pic>
            <p:nvPicPr>
              <p:cNvPr id="41" name="Picture 3" descr="C:\Users\sheffa\pap\PolyCube\images\pipeline\bunny_final_blend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4943" t="1124" r="16270"/>
              <a:stretch/>
            </p:blipFill>
            <p:spPr bwMode="auto">
              <a:xfrm>
                <a:off x="6984124" y="4137706"/>
                <a:ext cx="1796892" cy="1932898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10000"/>
                  </a:prstClr>
                </a:outerShdw>
              </a:effectLst>
            </p:spPr>
          </p:pic>
          <p:sp>
            <p:nvSpPr>
              <p:cNvPr id="42" name="TextBox 22"/>
              <p:cNvSpPr txBox="1"/>
              <p:nvPr/>
            </p:nvSpPr>
            <p:spPr>
              <a:xfrm>
                <a:off x="7007909" y="6089824"/>
                <a:ext cx="1749320" cy="232331"/>
              </a:xfrm>
              <a:prstGeom prst="rect">
                <a:avLst/>
              </a:prstGeom>
              <a:noFill/>
            </p:spPr>
            <p:txBody>
              <a:bodyPr wrap="none" lIns="16724" tIns="8362" rIns="16724" bIns="8362" rtlCol="0">
                <a:spAutoFit/>
              </a:bodyPr>
              <a:lstStyle>
                <a:defPPr>
                  <a:defRPr lang="it-IT"/>
                </a:defPPr>
                <a:lvl1pPr>
                  <a:defRPr sz="1400">
                    <a:latin typeface="CMU Serif" pitchFamily="50" charset="0"/>
                    <a:ea typeface="CMU Serif" pitchFamily="50" charset="0"/>
                    <a:cs typeface="CMU Serif" pitchFamily="50" charset="0"/>
                  </a:defRPr>
                </a:lvl1pPr>
              </a:lstStyle>
              <a:p>
                <a:r>
                  <a:rPr lang="en-CA" dirty="0"/>
                  <a:t>d. Parameterization</a:t>
                </a:r>
              </a:p>
            </p:txBody>
          </p:sp>
        </p:grpSp>
        <p:sp>
          <p:nvSpPr>
            <p:cNvPr id="37" name="Gallone 23"/>
            <p:cNvSpPr/>
            <p:nvPr/>
          </p:nvSpPr>
          <p:spPr>
            <a:xfrm>
              <a:off x="6768244" y="4954003"/>
              <a:ext cx="253626" cy="504056"/>
            </a:xfrm>
            <a:prstGeom prst="chevron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7" name="Gruppo 6"/>
            <p:cNvGrpSpPr/>
            <p:nvPr/>
          </p:nvGrpSpPr>
          <p:grpSpPr>
            <a:xfrm>
              <a:off x="4824028" y="4017899"/>
              <a:ext cx="4032448" cy="2304256"/>
              <a:chOff x="4824028" y="4017899"/>
              <a:chExt cx="4032448" cy="2304256"/>
            </a:xfrm>
          </p:grpSpPr>
          <p:pic>
            <p:nvPicPr>
              <p:cNvPr id="43" name="Picture 2" descr="C:\Users\sheffa\pap\PolyCube\images\pipeline\bunny_final_poly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4612" t="3363" r="17573" b="3677"/>
              <a:stretch/>
            </p:blipFill>
            <p:spPr bwMode="auto">
              <a:xfrm>
                <a:off x="4954230" y="4211714"/>
                <a:ext cx="1771651" cy="1858890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10000"/>
                  </a:prstClr>
                </a:outerShdw>
              </a:effectLst>
            </p:spPr>
          </p:pic>
          <p:sp>
            <p:nvSpPr>
              <p:cNvPr id="44" name="TextBox 21"/>
              <p:cNvSpPr txBox="1"/>
              <p:nvPr/>
            </p:nvSpPr>
            <p:spPr>
              <a:xfrm>
                <a:off x="5346274" y="6089823"/>
                <a:ext cx="987562" cy="232331"/>
              </a:xfrm>
              <a:prstGeom prst="rect">
                <a:avLst/>
              </a:prstGeom>
              <a:noFill/>
            </p:spPr>
            <p:txBody>
              <a:bodyPr wrap="none" lIns="16724" tIns="8362" rIns="16724" bIns="8362" rtlCol="0">
                <a:spAutoFit/>
              </a:bodyPr>
              <a:lstStyle>
                <a:defPPr>
                  <a:defRPr lang="it-IT"/>
                </a:defPPr>
                <a:lvl1pPr>
                  <a:defRPr sz="1400">
                    <a:latin typeface="CMU Serif" pitchFamily="50" charset="0"/>
                    <a:ea typeface="CMU Serif" pitchFamily="50" charset="0"/>
                    <a:cs typeface="CMU Serif" pitchFamily="50" charset="0"/>
                  </a:defRPr>
                </a:lvl1pPr>
              </a:lstStyle>
              <a:p>
                <a:r>
                  <a:rPr lang="en-CA" dirty="0"/>
                  <a:t>c. </a:t>
                </a:r>
                <a:r>
                  <a:rPr lang="en-US" dirty="0" err="1" smtClean="0"/>
                  <a:t>PolyCube</a:t>
                </a:r>
                <a:endParaRPr lang="en-US" dirty="0"/>
              </a:p>
            </p:txBody>
          </p:sp>
          <p:sp>
            <p:nvSpPr>
              <p:cNvPr id="35" name="Rettangolo arrotondato 20"/>
              <p:cNvSpPr/>
              <p:nvPr/>
            </p:nvSpPr>
            <p:spPr>
              <a:xfrm>
                <a:off x="4824028" y="4017899"/>
                <a:ext cx="4032448" cy="2304256"/>
              </a:xfrm>
              <a:prstGeom prst="roundRect">
                <a:avLst>
                  <a:gd name="adj" fmla="val 7739"/>
                </a:avLst>
              </a:prstGeom>
              <a:noFill/>
              <a:ln w="6350">
                <a:solidFill>
                  <a:srgbClr val="262626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38" name="Gallone 24"/>
          <p:cNvSpPr/>
          <p:nvPr/>
        </p:nvSpPr>
        <p:spPr>
          <a:xfrm>
            <a:off x="4445187" y="4954003"/>
            <a:ext cx="253626" cy="504056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uppo 4"/>
          <p:cNvGrpSpPr/>
          <p:nvPr/>
        </p:nvGrpSpPr>
        <p:grpSpPr>
          <a:xfrm>
            <a:off x="287524" y="4017899"/>
            <a:ext cx="4032448" cy="2304256"/>
            <a:chOff x="287524" y="4017899"/>
            <a:chExt cx="4032448" cy="2304256"/>
          </a:xfrm>
        </p:grpSpPr>
        <p:grpSp>
          <p:nvGrpSpPr>
            <p:cNvPr id="3" name="Gruppo 2"/>
            <p:cNvGrpSpPr/>
            <p:nvPr/>
          </p:nvGrpSpPr>
          <p:grpSpPr>
            <a:xfrm>
              <a:off x="2468120" y="4144468"/>
              <a:ext cx="1643062" cy="2158467"/>
              <a:chOff x="2468120" y="4144468"/>
              <a:chExt cx="1643062" cy="2158467"/>
            </a:xfrm>
          </p:grpSpPr>
          <p:pic>
            <p:nvPicPr>
              <p:cNvPr id="45" name="Picture 9" descr="C:\Users\sheffa\pap\PolyCube\images\pipeline\bunny_boundary_update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9364" t="1753" r="14323"/>
              <a:stretch/>
            </p:blipFill>
            <p:spPr bwMode="auto">
              <a:xfrm>
                <a:off x="2468120" y="4144468"/>
                <a:ext cx="1643062" cy="1926136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10000"/>
                  </a:prstClr>
                </a:outerShdw>
              </a:effectLst>
            </p:spPr>
          </p:pic>
          <p:sp>
            <p:nvSpPr>
              <p:cNvPr id="46" name="TextBox 12"/>
              <p:cNvSpPr txBox="1"/>
              <p:nvPr/>
            </p:nvSpPr>
            <p:spPr>
              <a:xfrm>
                <a:off x="2651483" y="6070604"/>
                <a:ext cx="1337017" cy="232331"/>
              </a:xfrm>
              <a:prstGeom prst="rect">
                <a:avLst/>
              </a:prstGeom>
              <a:noFill/>
            </p:spPr>
            <p:txBody>
              <a:bodyPr wrap="none" lIns="16724" tIns="8362" rIns="16724" bIns="8362" rtlCol="0">
                <a:spAutoFit/>
              </a:bodyPr>
              <a:lstStyle>
                <a:defPPr>
                  <a:defRPr lang="it-IT"/>
                </a:defPPr>
                <a:lvl1pPr>
                  <a:defRPr sz="1400">
                    <a:latin typeface="CMU Serif" pitchFamily="50" charset="0"/>
                    <a:ea typeface="CMU Serif" pitchFamily="50" charset="0"/>
                    <a:cs typeface="CMU Serif" pitchFamily="50" charset="0"/>
                  </a:defRPr>
                </a:lvl1pPr>
              </a:lstStyle>
              <a:p>
                <a:r>
                  <a:rPr lang="en-CA" dirty="0" smtClean="0"/>
                  <a:t>b. Segmentation</a:t>
                </a:r>
                <a:endParaRPr lang="en-CA" dirty="0"/>
              </a:p>
            </p:txBody>
          </p:sp>
        </p:grpSp>
        <p:sp>
          <p:nvSpPr>
            <p:cNvPr id="36" name="Gallone 22"/>
            <p:cNvSpPr/>
            <p:nvPr/>
          </p:nvSpPr>
          <p:spPr>
            <a:xfrm>
              <a:off x="2159732" y="4954003"/>
              <a:ext cx="253626" cy="504056"/>
            </a:xfrm>
            <a:prstGeom prst="chevron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" name="Gruppo 1"/>
            <p:cNvGrpSpPr/>
            <p:nvPr/>
          </p:nvGrpSpPr>
          <p:grpSpPr>
            <a:xfrm>
              <a:off x="287524" y="4017899"/>
              <a:ext cx="4032448" cy="2304256"/>
              <a:chOff x="287524" y="4017899"/>
              <a:chExt cx="4032448" cy="2304256"/>
            </a:xfrm>
          </p:grpSpPr>
          <p:sp>
            <p:nvSpPr>
              <p:cNvPr id="34" name="Rettangolo arrotondato 19"/>
              <p:cNvSpPr/>
              <p:nvPr/>
            </p:nvSpPr>
            <p:spPr>
              <a:xfrm>
                <a:off x="287524" y="4017899"/>
                <a:ext cx="4032448" cy="2304256"/>
              </a:xfrm>
              <a:prstGeom prst="roundRect">
                <a:avLst>
                  <a:gd name="adj" fmla="val 8069"/>
                </a:avLst>
              </a:prstGeom>
              <a:noFill/>
              <a:ln w="6350">
                <a:solidFill>
                  <a:srgbClr val="262626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39" name="Immagine 2" descr="bunny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23515" y="4136249"/>
                <a:ext cx="1711002" cy="1915666"/>
              </a:xfrm>
              <a:prstGeom prst="rect">
                <a:avLst/>
              </a:prstGeo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40" name="TextBox 12"/>
              <p:cNvSpPr txBox="1"/>
              <p:nvPr/>
            </p:nvSpPr>
            <p:spPr>
              <a:xfrm>
                <a:off x="595467" y="6089823"/>
                <a:ext cx="1167098" cy="232331"/>
              </a:xfrm>
              <a:prstGeom prst="rect">
                <a:avLst/>
              </a:prstGeom>
              <a:noFill/>
            </p:spPr>
            <p:txBody>
              <a:bodyPr wrap="none" lIns="16724" tIns="8362" rIns="16724" bIns="8362" rtlCol="0">
                <a:spAutoFit/>
              </a:bodyPr>
              <a:lstStyle>
                <a:defPPr>
                  <a:defRPr lang="it-IT"/>
                </a:defPPr>
                <a:lvl1pPr>
                  <a:defRPr sz="1400">
                    <a:latin typeface="CMU Serif" pitchFamily="50" charset="0"/>
                    <a:ea typeface="CMU Serif" pitchFamily="50" charset="0"/>
                    <a:cs typeface="CMU Serif" pitchFamily="50" charset="0"/>
                  </a:defRPr>
                </a:lvl1pPr>
              </a:lstStyle>
              <a:p>
                <a:r>
                  <a:rPr lang="en-CA" dirty="0" smtClean="0"/>
                  <a:t>a. Input Model</a:t>
                </a:r>
                <a:endParaRPr lang="en-CA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9425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/>
              <a:t>Generating Quality </a:t>
            </a:r>
            <a:r>
              <a:rPr lang="en-US" sz="3600" b="1" dirty="0" err="1" smtClean="0"/>
              <a:t>PolyCubes</a:t>
            </a:r>
            <a:endParaRPr lang="it-IT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50817"/>
            <a:ext cx="8229600" cy="2489210"/>
          </a:xfrm>
        </p:spPr>
        <p:txBody>
          <a:bodyPr/>
          <a:lstStyle/>
          <a:p>
            <a:pPr lvl="1">
              <a:buFont typeface="Arial"/>
              <a:buChar char="•"/>
            </a:pPr>
            <a:r>
              <a:rPr lang="en-US" b="1" dirty="0" err="1" smtClean="0"/>
              <a:t>PolyCube</a:t>
            </a:r>
            <a:r>
              <a:rPr lang="en-US" b="1" dirty="0" smtClean="0"/>
              <a:t> Segmentation/Base Complex Construction =&gt; </a:t>
            </a:r>
            <a:r>
              <a:rPr lang="en-US" b="1" dirty="0" smtClean="0">
                <a:solidFill>
                  <a:srgbClr val="FF0000"/>
                </a:solidFill>
              </a:rPr>
              <a:t>OPEN PROBLEM!</a:t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b="1" dirty="0" smtClean="0">
              <a:solidFill>
                <a:srgbClr val="FF0000"/>
              </a:solidFill>
            </a:endParaRPr>
          </a:p>
          <a:p>
            <a:pPr lvl="1">
              <a:buFont typeface="Arial"/>
              <a:buChar char="•"/>
            </a:pPr>
            <a:r>
              <a:rPr lang="en-US" dirty="0" err="1" smtClean="0"/>
              <a:t>PolyCube</a:t>
            </a:r>
            <a:r>
              <a:rPr lang="en-US" dirty="0" smtClean="0"/>
              <a:t> Parameterization</a:t>
            </a:r>
          </a:p>
          <a:p>
            <a:pPr lvl="2"/>
            <a:r>
              <a:rPr lang="en-US" dirty="0" smtClean="0"/>
              <a:t>Multiple good methods</a:t>
            </a:r>
            <a:endParaRPr lang="en-US" dirty="0"/>
          </a:p>
        </p:txBody>
      </p:sp>
      <p:grpSp>
        <p:nvGrpSpPr>
          <p:cNvPr id="52" name="Gruppo 10"/>
          <p:cNvGrpSpPr/>
          <p:nvPr/>
        </p:nvGrpSpPr>
        <p:grpSpPr>
          <a:xfrm>
            <a:off x="2468120" y="4144468"/>
            <a:ext cx="1643062" cy="2158467"/>
            <a:chOff x="2188369" y="2259425"/>
            <a:chExt cx="1643062" cy="2158467"/>
          </a:xfrm>
        </p:grpSpPr>
        <p:pic>
          <p:nvPicPr>
            <p:cNvPr id="66" name="Picture 9" descr="C:\Users\sheffa\pap\PolyCube\images\pipeline\bunny_boundary_update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364" t="1753" r="14323"/>
            <a:stretch/>
          </p:blipFill>
          <p:spPr bwMode="auto">
            <a:xfrm>
              <a:off x="2188369" y="2259425"/>
              <a:ext cx="1643062" cy="1926136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10000"/>
                </a:prstClr>
              </a:outerShdw>
            </a:effectLst>
          </p:spPr>
        </p:pic>
        <p:sp>
          <p:nvSpPr>
            <p:cNvPr id="67" name="TextBox 12"/>
            <p:cNvSpPr txBox="1"/>
            <p:nvPr/>
          </p:nvSpPr>
          <p:spPr>
            <a:xfrm>
              <a:off x="2371732" y="4185561"/>
              <a:ext cx="1337017" cy="232331"/>
            </a:xfrm>
            <a:prstGeom prst="rect">
              <a:avLst/>
            </a:prstGeom>
            <a:noFill/>
          </p:spPr>
          <p:txBody>
            <a:bodyPr wrap="none" lIns="16724" tIns="8362" rIns="16724" bIns="8362" rtlCol="0">
              <a:spAutoFit/>
            </a:bodyPr>
            <a:lstStyle>
              <a:defPPr>
                <a:defRPr lang="it-IT"/>
              </a:defPPr>
              <a:lvl1pPr>
                <a:defRPr sz="1400">
                  <a:latin typeface="CMU Serif" pitchFamily="50" charset="0"/>
                  <a:ea typeface="CMU Serif" pitchFamily="50" charset="0"/>
                  <a:cs typeface="CMU Serif" pitchFamily="50" charset="0"/>
                </a:defRPr>
              </a:lvl1pPr>
            </a:lstStyle>
            <a:p>
              <a:r>
                <a:rPr lang="en-CA" dirty="0" smtClean="0"/>
                <a:t>b. Segmentation</a:t>
              </a:r>
              <a:endParaRPr lang="en-CA" dirty="0"/>
            </a:p>
          </p:txBody>
        </p:sp>
      </p:grpSp>
      <p:sp>
        <p:nvSpPr>
          <p:cNvPr id="55" name="Rettangolo arrotondato 19"/>
          <p:cNvSpPr/>
          <p:nvPr/>
        </p:nvSpPr>
        <p:spPr>
          <a:xfrm>
            <a:off x="287524" y="4017899"/>
            <a:ext cx="4032448" cy="2304256"/>
          </a:xfrm>
          <a:prstGeom prst="roundRect">
            <a:avLst>
              <a:gd name="adj" fmla="val 8069"/>
            </a:avLst>
          </a:prstGeom>
          <a:noFill/>
          <a:ln w="28575" cmpd="sng">
            <a:solidFill>
              <a:srgbClr val="26262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" name="Gruppo 2"/>
          <p:cNvGrpSpPr/>
          <p:nvPr/>
        </p:nvGrpSpPr>
        <p:grpSpPr>
          <a:xfrm>
            <a:off x="4445187" y="4017899"/>
            <a:ext cx="4411289" cy="2304256"/>
            <a:chOff x="4445187" y="4017899"/>
            <a:chExt cx="4411289" cy="2304256"/>
          </a:xfrm>
        </p:grpSpPr>
        <p:grpSp>
          <p:nvGrpSpPr>
            <p:cNvPr id="53" name="Gruppo 11"/>
            <p:cNvGrpSpPr/>
            <p:nvPr/>
          </p:nvGrpSpPr>
          <p:grpSpPr>
            <a:xfrm>
              <a:off x="4954230" y="4211714"/>
              <a:ext cx="1771651" cy="2110440"/>
              <a:chOff x="4291805" y="2326671"/>
              <a:chExt cx="1771651" cy="2110440"/>
            </a:xfrm>
          </p:grpSpPr>
          <p:pic>
            <p:nvPicPr>
              <p:cNvPr id="64" name="Picture 2" descr="C:\Users\sheffa\pap\PolyCube\images\pipeline\bunny_final_poly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 l="14612" t="3363" r="17573" b="3677"/>
              <a:stretch/>
            </p:blipFill>
            <p:spPr bwMode="auto">
              <a:xfrm>
                <a:off x="4291805" y="2326671"/>
                <a:ext cx="1771651" cy="1858890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10000"/>
                  </a:prstClr>
                </a:outerShdw>
              </a:effectLst>
            </p:spPr>
          </p:pic>
          <p:sp>
            <p:nvSpPr>
              <p:cNvPr id="65" name="TextBox 21"/>
              <p:cNvSpPr txBox="1"/>
              <p:nvPr/>
            </p:nvSpPr>
            <p:spPr>
              <a:xfrm>
                <a:off x="4683849" y="4204780"/>
                <a:ext cx="1001763" cy="232331"/>
              </a:xfrm>
              <a:prstGeom prst="rect">
                <a:avLst/>
              </a:prstGeom>
              <a:noFill/>
            </p:spPr>
            <p:txBody>
              <a:bodyPr wrap="none" lIns="16724" tIns="8362" rIns="16724" bIns="8362" rtlCol="0">
                <a:spAutoFit/>
              </a:bodyPr>
              <a:lstStyle>
                <a:defPPr>
                  <a:defRPr lang="it-IT"/>
                </a:defPPr>
                <a:lvl1pPr>
                  <a:defRPr sz="1400">
                    <a:latin typeface="CMU Serif" pitchFamily="50" charset="0"/>
                    <a:ea typeface="CMU Serif" pitchFamily="50" charset="0"/>
                    <a:cs typeface="CMU Serif" pitchFamily="50" charset="0"/>
                  </a:defRPr>
                </a:lvl1pPr>
              </a:lstStyle>
              <a:p>
                <a:r>
                  <a:rPr lang="en-CA" dirty="0">
                    <a:solidFill>
                      <a:schemeClr val="bg1">
                        <a:lumMod val="85000"/>
                      </a:schemeClr>
                    </a:solidFill>
                  </a:rPr>
                  <a:t>c. </a:t>
                </a:r>
                <a:r>
                  <a:rPr lang="en-US" dirty="0" err="1" smtClean="0">
                    <a:solidFill>
                      <a:schemeClr val="bg1">
                        <a:lumMod val="85000"/>
                      </a:schemeClr>
                    </a:solidFill>
                  </a:rPr>
                  <a:t>PolyCube</a:t>
                </a:r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54" name="Gruppo 12"/>
            <p:cNvGrpSpPr/>
            <p:nvPr/>
          </p:nvGrpSpPr>
          <p:grpSpPr>
            <a:xfrm>
              <a:off x="6984124" y="4137706"/>
              <a:ext cx="1796892" cy="2184449"/>
              <a:chOff x="6523831" y="2252663"/>
              <a:chExt cx="1633538" cy="2184449"/>
            </a:xfrm>
          </p:grpSpPr>
          <p:pic>
            <p:nvPicPr>
              <p:cNvPr id="62" name="Picture 3" descr="C:\Users\sheffa\pap\PolyCube\images\pipeline\bunny_final_blend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 l="14943" t="1124" r="16270"/>
              <a:stretch/>
            </p:blipFill>
            <p:spPr bwMode="auto">
              <a:xfrm>
                <a:off x="6523831" y="2252663"/>
                <a:ext cx="1633538" cy="1932898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10000"/>
                  </a:prstClr>
                </a:outerShdw>
              </a:effectLst>
            </p:spPr>
          </p:pic>
          <p:sp>
            <p:nvSpPr>
              <p:cNvPr id="63" name="TextBox 22"/>
              <p:cNvSpPr txBox="1"/>
              <p:nvPr/>
            </p:nvSpPr>
            <p:spPr>
              <a:xfrm>
                <a:off x="6545454" y="4204781"/>
                <a:ext cx="1445923" cy="232331"/>
              </a:xfrm>
              <a:prstGeom prst="rect">
                <a:avLst/>
              </a:prstGeom>
              <a:noFill/>
            </p:spPr>
            <p:txBody>
              <a:bodyPr wrap="none" lIns="16724" tIns="8362" rIns="16724" bIns="8362" rtlCol="0">
                <a:spAutoFit/>
              </a:bodyPr>
              <a:lstStyle>
                <a:defPPr>
                  <a:defRPr lang="it-IT"/>
                </a:defPPr>
                <a:lvl1pPr>
                  <a:defRPr sz="1400">
                    <a:latin typeface="CMU Serif" pitchFamily="50" charset="0"/>
                    <a:ea typeface="CMU Serif" pitchFamily="50" charset="0"/>
                    <a:cs typeface="CMU Serif" pitchFamily="50" charset="0"/>
                  </a:defRPr>
                </a:lvl1pPr>
              </a:lstStyle>
              <a:p>
                <a:r>
                  <a:rPr lang="en-CA" dirty="0">
                    <a:solidFill>
                      <a:schemeClr val="bg1">
                        <a:lumMod val="85000"/>
                      </a:schemeClr>
                    </a:solidFill>
                  </a:rPr>
                  <a:t>d. Parameterization</a:t>
                </a:r>
              </a:p>
            </p:txBody>
          </p:sp>
        </p:grpSp>
        <p:sp>
          <p:nvSpPr>
            <p:cNvPr id="56" name="Rettangolo arrotondato 20"/>
            <p:cNvSpPr/>
            <p:nvPr/>
          </p:nvSpPr>
          <p:spPr>
            <a:xfrm>
              <a:off x="4824028" y="4017899"/>
              <a:ext cx="4032448" cy="2304256"/>
            </a:xfrm>
            <a:prstGeom prst="roundRect">
              <a:avLst>
                <a:gd name="adj" fmla="val 7739"/>
              </a:avLst>
            </a:prstGeom>
            <a:noFill/>
            <a:ln w="6350">
              <a:solidFill>
                <a:srgbClr val="BFBFB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8" name="Gallone 23"/>
            <p:cNvSpPr/>
            <p:nvPr/>
          </p:nvSpPr>
          <p:spPr>
            <a:xfrm>
              <a:off x="6768244" y="4954003"/>
              <a:ext cx="253626" cy="504056"/>
            </a:xfrm>
            <a:prstGeom prst="chevron">
              <a:avLst/>
            </a:prstGeom>
            <a:solidFill>
              <a:schemeClr val="bg1">
                <a:lumMod val="75000"/>
                <a:alpha val="0"/>
              </a:schemeClr>
            </a:solidFill>
            <a:ln w="635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9" name="Gallone 24"/>
            <p:cNvSpPr/>
            <p:nvPr/>
          </p:nvSpPr>
          <p:spPr>
            <a:xfrm>
              <a:off x="4445187" y="4954003"/>
              <a:ext cx="253626" cy="504056"/>
            </a:xfrm>
            <a:prstGeom prst="chevron">
              <a:avLst/>
            </a:prstGeom>
            <a:solidFill>
              <a:schemeClr val="bg1">
                <a:lumMod val="75000"/>
                <a:alpha val="0"/>
              </a:schemeClr>
            </a:solidFill>
            <a:ln w="635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60" name="Immagine 2" descr="bunny.p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515" y="4136249"/>
            <a:ext cx="1711002" cy="19156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1" name="TextBox 12"/>
          <p:cNvSpPr txBox="1"/>
          <p:nvPr/>
        </p:nvSpPr>
        <p:spPr>
          <a:xfrm>
            <a:off x="595467" y="6089823"/>
            <a:ext cx="1167098" cy="232331"/>
          </a:xfrm>
          <a:prstGeom prst="rect">
            <a:avLst/>
          </a:prstGeom>
          <a:noFill/>
        </p:spPr>
        <p:txBody>
          <a:bodyPr wrap="none" lIns="16724" tIns="8362" rIns="16724" bIns="8362" rtlCol="0">
            <a:spAutoFit/>
          </a:bodyPr>
          <a:lstStyle>
            <a:defPPr>
              <a:defRPr lang="it-IT"/>
            </a:defPPr>
            <a:lvl1pPr>
              <a:defRPr sz="1400">
                <a:latin typeface="CMU Serif" pitchFamily="50" charset="0"/>
                <a:ea typeface="CMU Serif" pitchFamily="50" charset="0"/>
                <a:cs typeface="CMU Serif" pitchFamily="50" charset="0"/>
              </a:defRPr>
            </a:lvl1pPr>
          </a:lstStyle>
          <a:p>
            <a:r>
              <a:rPr lang="en-CA" dirty="0" smtClean="0"/>
              <a:t>a. Input Model</a:t>
            </a:r>
            <a:endParaRPr lang="en-CA" dirty="0"/>
          </a:p>
        </p:txBody>
      </p:sp>
      <p:sp>
        <p:nvSpPr>
          <p:cNvPr id="23" name="Gallone 22"/>
          <p:cNvSpPr/>
          <p:nvPr/>
        </p:nvSpPr>
        <p:spPr>
          <a:xfrm>
            <a:off x="2159732" y="4954003"/>
            <a:ext cx="253626" cy="504056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8214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20638"/>
            <a:ext cx="8229600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Defining the structure</a:t>
            </a:r>
            <a:endParaRPr lang="it-IT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 rot="20850433">
            <a:off x="2428336" y="2591349"/>
            <a:ext cx="4132420" cy="2707910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endParaRPr lang="en-US" sz="3200" b="1" dirty="0" smtClean="0">
              <a:solidFill>
                <a:srgbClr val="FF0000"/>
              </a:solidFill>
            </a:endParaRPr>
          </a:p>
          <a:p>
            <a:pPr marL="457200" lvl="1" indent="0" algn="ctr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THE STRUCTURE OF THE POLYCUBE</a:t>
            </a:r>
          </a:p>
          <a:p>
            <a:pPr marL="457200" lvl="1" indent="0" algn="ctr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COUNTS!</a:t>
            </a:r>
          </a:p>
        </p:txBody>
      </p:sp>
      <p:pic>
        <p:nvPicPr>
          <p:cNvPr id="8" name="Immagine 7" descr="bad_PC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135" y="2288180"/>
            <a:ext cx="2601014" cy="3097041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0" y="557766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 need a 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proxy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 predict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distortion.… 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" name="Immagine 10" descr="Schermata 11-2456611 alle 23.18.10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3" y="1253850"/>
            <a:ext cx="2654819" cy="2588077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3006469" y="1832551"/>
            <a:ext cx="5960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GOAL</a:t>
            </a:r>
            <a:r>
              <a:rPr lang="it-IT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high </a:t>
            </a:r>
            <a:r>
              <a:rPr lang="it-IT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quality</a:t>
            </a:r>
            <a:r>
              <a:rPr lang="it-IT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PolyCube</a:t>
            </a:r>
            <a:r>
              <a:rPr lang="it-IT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Mappings</a:t>
            </a:r>
            <a:endParaRPr lang="it-IT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702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  <p:bldP spid="12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9916</TotalTime>
  <Words>786</Words>
  <Application>Microsoft Macintosh PowerPoint</Application>
  <PresentationFormat>Presentazione su schermo (4:3)</PresentationFormat>
  <Paragraphs>279</Paragraphs>
  <Slides>47</Slides>
  <Notes>40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48" baseType="lpstr">
      <vt:lpstr>Tema di Office</vt:lpstr>
      <vt:lpstr>Presentazione di PowerPoint</vt:lpstr>
      <vt:lpstr>PolyCubes</vt:lpstr>
      <vt:lpstr>PolyCube Mappings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Results</vt:lpstr>
      <vt:lpstr>Presentazione di PowerPoint</vt:lpstr>
      <vt:lpstr>Presentazione di PowerPoint</vt:lpstr>
      <vt:lpstr>Presentazione di PowerPoint</vt:lpstr>
      <vt:lpstr>Comparisons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Università degli studi di Cagliari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Marco Livesu</dc:creator>
  <cp:lastModifiedBy>Marco Livesu</cp:lastModifiedBy>
  <cp:revision>1199</cp:revision>
  <dcterms:created xsi:type="dcterms:W3CDTF">2013-07-24T14:08:00Z</dcterms:created>
  <dcterms:modified xsi:type="dcterms:W3CDTF">2013-11-21T07:42:09Z</dcterms:modified>
</cp:coreProperties>
</file>