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98"/>
  </p:notesMasterIdLst>
  <p:handoutMasterIdLst>
    <p:handoutMasterId r:id="rId99"/>
  </p:handoutMasterIdLst>
  <p:sldIdLst>
    <p:sldId id="256" r:id="rId2"/>
    <p:sldId id="257" r:id="rId3"/>
    <p:sldId id="258" r:id="rId4"/>
    <p:sldId id="259" r:id="rId5"/>
    <p:sldId id="262" r:id="rId6"/>
    <p:sldId id="266" r:id="rId7"/>
    <p:sldId id="264" r:id="rId8"/>
    <p:sldId id="265" r:id="rId9"/>
    <p:sldId id="267" r:id="rId10"/>
    <p:sldId id="261" r:id="rId11"/>
    <p:sldId id="368" r:id="rId12"/>
    <p:sldId id="270" r:id="rId13"/>
    <p:sldId id="271" r:id="rId14"/>
    <p:sldId id="272" r:id="rId15"/>
    <p:sldId id="274" r:id="rId16"/>
    <p:sldId id="276" r:id="rId17"/>
    <p:sldId id="275" r:id="rId18"/>
    <p:sldId id="277" r:id="rId19"/>
    <p:sldId id="278" r:id="rId20"/>
    <p:sldId id="279" r:id="rId21"/>
    <p:sldId id="280" r:id="rId22"/>
    <p:sldId id="282" r:id="rId23"/>
    <p:sldId id="283" r:id="rId24"/>
    <p:sldId id="284" r:id="rId25"/>
    <p:sldId id="285" r:id="rId26"/>
    <p:sldId id="287" r:id="rId27"/>
    <p:sldId id="288" r:id="rId28"/>
    <p:sldId id="289" r:id="rId29"/>
    <p:sldId id="290" r:id="rId30"/>
    <p:sldId id="291" r:id="rId31"/>
    <p:sldId id="369" r:id="rId32"/>
    <p:sldId id="370" r:id="rId33"/>
    <p:sldId id="294" r:id="rId34"/>
    <p:sldId id="296" r:id="rId35"/>
    <p:sldId id="295" r:id="rId36"/>
    <p:sldId id="297" r:id="rId37"/>
    <p:sldId id="298" r:id="rId38"/>
    <p:sldId id="299" r:id="rId39"/>
    <p:sldId id="300" r:id="rId40"/>
    <p:sldId id="301" r:id="rId41"/>
    <p:sldId id="303" r:id="rId42"/>
    <p:sldId id="304" r:id="rId43"/>
    <p:sldId id="305" r:id="rId44"/>
    <p:sldId id="306" r:id="rId45"/>
    <p:sldId id="307"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8" r:id="rId65"/>
    <p:sldId id="329" r:id="rId66"/>
    <p:sldId id="327" r:id="rId67"/>
    <p:sldId id="330" r:id="rId68"/>
    <p:sldId id="331" r:id="rId69"/>
    <p:sldId id="367" r:id="rId70"/>
    <p:sldId id="338" r:id="rId71"/>
    <p:sldId id="337" r:id="rId72"/>
    <p:sldId id="339" r:id="rId73"/>
    <p:sldId id="340" r:id="rId74"/>
    <p:sldId id="342" r:id="rId75"/>
    <p:sldId id="343" r:id="rId76"/>
    <p:sldId id="344" r:id="rId77"/>
    <p:sldId id="345" r:id="rId78"/>
    <p:sldId id="346" r:id="rId79"/>
    <p:sldId id="347" r:id="rId80"/>
    <p:sldId id="349" r:id="rId81"/>
    <p:sldId id="366" r:id="rId82"/>
    <p:sldId id="351" r:id="rId83"/>
    <p:sldId id="352" r:id="rId84"/>
    <p:sldId id="353" r:id="rId85"/>
    <p:sldId id="354" r:id="rId86"/>
    <p:sldId id="355" r:id="rId87"/>
    <p:sldId id="356" r:id="rId88"/>
    <p:sldId id="357" r:id="rId89"/>
    <p:sldId id="358" r:id="rId90"/>
    <p:sldId id="359" r:id="rId91"/>
    <p:sldId id="360" r:id="rId92"/>
    <p:sldId id="361" r:id="rId93"/>
    <p:sldId id="363" r:id="rId94"/>
    <p:sldId id="364" r:id="rId95"/>
    <p:sldId id="365" r:id="rId96"/>
    <p:sldId id="362" r:id="rId9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3B"/>
    <a:srgbClr val="E4C1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25" autoAdjust="0"/>
  </p:normalViewPr>
  <p:slideViewPr>
    <p:cSldViewPr snapToGrid="0" snapToObjects="1">
      <p:cViewPr varScale="1">
        <p:scale>
          <a:sx n="79" d="100"/>
          <a:sy n="79" d="100"/>
        </p:scale>
        <p:origin x="-1672"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1904"/>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61A4D3-7C45-6D49-B4FA-9083EAB34957}" type="datetimeFigureOut">
              <a:rPr lang="en-US" smtClean="0"/>
              <a:t>13-10-15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95ADE-7D08-F546-B812-03A181762BEF}" type="slidenum">
              <a:rPr lang="en-US" smtClean="0"/>
              <a:t>‹#›</a:t>
            </a:fld>
            <a:endParaRPr lang="en-US"/>
          </a:p>
        </p:txBody>
      </p:sp>
    </p:spTree>
    <p:extLst>
      <p:ext uri="{BB962C8B-B14F-4D97-AF65-F5344CB8AC3E}">
        <p14:creationId xmlns:p14="http://schemas.microsoft.com/office/powerpoint/2010/main" val="1771354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E672A-46C7-ED46-A264-2EF2C4BCE37D}" type="datetimeFigureOut">
              <a:rPr lang="en-US" smtClean="0"/>
              <a:t>13-10-15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97385-4264-E441-80D6-A2487626D637}" type="slidenum">
              <a:rPr lang="en-US" smtClean="0"/>
              <a:t>‹#›</a:t>
            </a:fld>
            <a:endParaRPr lang="en-US"/>
          </a:p>
        </p:txBody>
      </p:sp>
    </p:spTree>
    <p:extLst>
      <p:ext uri="{BB962C8B-B14F-4D97-AF65-F5344CB8AC3E}">
        <p14:creationId xmlns:p14="http://schemas.microsoft.com/office/powerpoint/2010/main" val="2873104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Joel Ferstay, and I am a recent graduate of the University of British Columbia’s Computer Science program; I am now at </a:t>
            </a:r>
            <a:r>
              <a:rPr lang="en-US" baseline="0" dirty="0" err="1" smtClean="0"/>
              <a:t>AeroInfo</a:t>
            </a:r>
            <a:r>
              <a:rPr lang="en-US" baseline="0" dirty="0" smtClean="0"/>
              <a:t> Systems / Boeing Canada. This project is titled: “Variant View: Visualizing Sequence Variants in their Gene context”; I collaborated with Dr. </a:t>
            </a:r>
            <a:r>
              <a:rPr lang="en-US" baseline="0" dirty="0" err="1" smtClean="0"/>
              <a:t>Cydney</a:t>
            </a:r>
            <a:r>
              <a:rPr lang="en-US" baseline="0" dirty="0" smtClean="0"/>
              <a:t> Nielsen from the BC Cancer Agency, and Dr. Tamara </a:t>
            </a:r>
            <a:r>
              <a:rPr lang="en-US" baseline="0" dirty="0" err="1" smtClean="0"/>
              <a:t>Munzner</a:t>
            </a:r>
            <a:r>
              <a:rPr lang="en-US" baseline="0" dirty="0" smtClean="0"/>
              <a:t> from the University of British Columbia on this project.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a:t>
            </a:fld>
            <a:endParaRPr lang="en-US"/>
          </a:p>
        </p:txBody>
      </p:sp>
    </p:spTree>
    <p:extLst>
      <p:ext uri="{BB962C8B-B14F-4D97-AF65-F5344CB8AC3E}">
        <p14:creationId xmlns:p14="http://schemas.microsoft.com/office/powerpoint/2010/main" val="596019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data sketches</a:t>
            </a:r>
            <a:r>
              <a:rPr lang="en-US" baseline="0" dirty="0" smtClean="0"/>
              <a:t> throughout the design process for prototyping. These prototypes could load and show real data.</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10</a:t>
            </a:fld>
            <a:endParaRPr lang="en-US"/>
          </a:p>
        </p:txBody>
      </p:sp>
    </p:spTree>
    <p:extLst>
      <p:ext uri="{BB962C8B-B14F-4D97-AF65-F5344CB8AC3E}">
        <p14:creationId xmlns:p14="http://schemas.microsoft.com/office/powerpoint/2010/main" val="1507974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data </a:t>
            </a:r>
            <a:r>
              <a:rPr lang="en-US" baseline="0" dirty="0" smtClean="0"/>
              <a:t>sketches </a:t>
            </a:r>
            <a:r>
              <a:rPr lang="en-US" baseline="0" dirty="0" smtClean="0"/>
              <a:t>\helped </a:t>
            </a:r>
            <a:r>
              <a:rPr lang="en-US" baseline="0" dirty="0" smtClean="0"/>
              <a:t>to identify features of interest in the data – this is especially important in domains like biology where the amount of detail up front can be overwhelming. We’ll see later on in this talk that knowledge of the structure of the data  and tasks can help to drastically filter the amount of information to show on screen at the overview level.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11</a:t>
            </a:fld>
            <a:endParaRPr lang="en-US"/>
          </a:p>
        </p:txBody>
      </p:sp>
    </p:spTree>
    <p:extLst>
      <p:ext uri="{BB962C8B-B14F-4D97-AF65-F5344CB8AC3E}">
        <p14:creationId xmlns:p14="http://schemas.microsoft.com/office/powerpoint/2010/main" val="191304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data sketches also helped us to identify design dead ends early. </a:t>
            </a:r>
            <a:r>
              <a:rPr lang="en-US" baseline="0" dirty="0" smtClean="0"/>
              <a:t>The design with the red strikeout shown on the right of the screen had controls for interactive filtering of the data set. However, it turned out that our analysts’ data was going to be heavily pre-filtered upstream of analysis, and they didn’t need these controls in the end.</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12</a:t>
            </a:fld>
            <a:endParaRPr lang="en-US"/>
          </a:p>
        </p:txBody>
      </p:sp>
    </p:spTree>
    <p:extLst>
      <p:ext uri="{BB962C8B-B14F-4D97-AF65-F5344CB8AC3E}">
        <p14:creationId xmlns:p14="http://schemas.microsoft.com/office/powerpoint/2010/main" val="945499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applied </a:t>
            </a:r>
            <a:r>
              <a:rPr lang="en-US" dirty="0" err="1" smtClean="0"/>
              <a:t>Sedlmair</a:t>
            </a:r>
            <a:r>
              <a:rPr lang="en-US" baseline="0" dirty="0" smtClean="0"/>
              <a:t> </a:t>
            </a:r>
            <a:r>
              <a:rPr lang="en-US" baseline="0" dirty="0" smtClean="0"/>
              <a:t>and colleagues design </a:t>
            </a:r>
            <a:r>
              <a:rPr lang="en-US" baseline="0" dirty="0" smtClean="0"/>
              <a:t>study methodology to the entire design process. </a:t>
            </a:r>
            <a:r>
              <a:rPr lang="en-US" baseline="0" dirty="0" smtClean="0"/>
              <a:t>We </a:t>
            </a:r>
            <a:r>
              <a:rPr lang="en-US" baseline="0" dirty="0" smtClean="0"/>
              <a:t>performed </a:t>
            </a:r>
            <a:r>
              <a:rPr lang="en-US" baseline="0" dirty="0" smtClean="0"/>
              <a:t>interviews </a:t>
            </a:r>
            <a:r>
              <a:rPr lang="en-US" baseline="0" dirty="0" smtClean="0"/>
              <a:t>over 7 months, about once per week, and they lasted about one hour in </a:t>
            </a:r>
            <a:r>
              <a:rPr lang="en-US" baseline="0" dirty="0" smtClean="0"/>
              <a:t>duration. We deployed 8 data sketches over this time. </a:t>
            </a:r>
            <a:r>
              <a:rPr lang="en-US" baseline="0" dirty="0" smtClean="0"/>
              <a:t>Finally we reflected on the design process and wrote a paper that summarized our work. I will </a:t>
            </a:r>
            <a:r>
              <a:rPr lang="en-US" baseline="0" dirty="0" smtClean="0"/>
              <a:t>begin to characterize our analysts’ problem with </a:t>
            </a:r>
            <a:r>
              <a:rPr lang="en-US" baseline="0" dirty="0" smtClean="0"/>
              <a:t>a discussion of their data.</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13</a:t>
            </a:fld>
            <a:endParaRPr lang="en-US"/>
          </a:p>
        </p:txBody>
      </p:sp>
    </p:spTree>
    <p:extLst>
      <p:ext uri="{BB962C8B-B14F-4D97-AF65-F5344CB8AC3E}">
        <p14:creationId xmlns:p14="http://schemas.microsoft.com/office/powerpoint/2010/main" val="61387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14</a:t>
            </a:fld>
            <a:endParaRPr lang="en-US"/>
          </a:p>
        </p:txBody>
      </p:sp>
    </p:spTree>
    <p:extLst>
      <p:ext uri="{BB962C8B-B14F-4D97-AF65-F5344CB8AC3E}">
        <p14:creationId xmlns:p14="http://schemas.microsoft.com/office/powerpoint/2010/main" val="3435031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data are DNA </a:t>
            </a:r>
            <a:r>
              <a:rPr lang="en-US" baseline="0" dirty="0" smtClean="0"/>
              <a:t>sequence variants. A </a:t>
            </a:r>
            <a:r>
              <a:rPr lang="en-US" baseline="0" dirty="0" smtClean="0"/>
              <a:t>variant is </a:t>
            </a:r>
            <a:r>
              <a:rPr lang="en-US" baseline="0" dirty="0" smtClean="0"/>
              <a:t>a difference between the reference genome for the human species and any given human genome.  The reference genome is a consensus sequence of a small group of </a:t>
            </a:r>
            <a:r>
              <a:rPr lang="en-US" baseline="0" dirty="0" smtClean="0"/>
              <a:t>individuals, and is therefore an </a:t>
            </a:r>
            <a:r>
              <a:rPr lang="en-US" baseline="0" dirty="0" smtClean="0"/>
              <a:t>approximation </a:t>
            </a:r>
            <a:r>
              <a:rPr lang="en-US" baseline="0" dirty="0" smtClean="0"/>
              <a:t>that can’t </a:t>
            </a:r>
            <a:r>
              <a:rPr lang="en-US" baseline="0" dirty="0" smtClean="0"/>
              <a:t>capture all human genetic diversity.</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15</a:t>
            </a:fld>
            <a:endParaRPr lang="en-US"/>
          </a:p>
        </p:txBody>
      </p:sp>
    </p:spTree>
    <p:extLst>
      <p:ext uri="{BB962C8B-B14F-4D97-AF65-F5344CB8AC3E}">
        <p14:creationId xmlns:p14="http://schemas.microsoft.com/office/powerpoint/2010/main" val="3504133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can</a:t>
            </a:r>
            <a:r>
              <a:rPr lang="en-US" baseline="0" dirty="0" smtClean="0"/>
              <a:t> therefore be many variants between a genome and the reference genome.</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16</a:t>
            </a:fld>
            <a:endParaRPr lang="en-US"/>
          </a:p>
        </p:txBody>
      </p:sp>
    </p:spTree>
    <p:extLst>
      <p:ext uri="{BB962C8B-B14F-4D97-AF65-F5344CB8AC3E}">
        <p14:creationId xmlns:p14="http://schemas.microsoft.com/office/powerpoint/2010/main" val="402147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is</a:t>
            </a:r>
            <a:r>
              <a:rPr lang="en-US" baseline="0" dirty="0" smtClean="0"/>
              <a:t> to determine which </a:t>
            </a:r>
            <a:r>
              <a:rPr lang="en-US" baseline="0" dirty="0" smtClean="0"/>
              <a:t>are harmful, and which are harmless.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17</a:t>
            </a:fld>
            <a:endParaRPr lang="en-US"/>
          </a:p>
        </p:txBody>
      </p:sp>
    </p:spTree>
    <p:extLst>
      <p:ext uri="{BB962C8B-B14F-4D97-AF65-F5344CB8AC3E}">
        <p14:creationId xmlns:p14="http://schemas.microsoft.com/office/powerpoint/2010/main" val="4019017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a:t>
            </a:r>
            <a:r>
              <a:rPr lang="en-US" dirty="0" smtClean="0"/>
              <a:t>contains </a:t>
            </a:r>
            <a:r>
              <a:rPr lang="en-US" dirty="0" smtClean="0"/>
              <a:t>many different</a:t>
            </a:r>
            <a:r>
              <a:rPr lang="en-US" baseline="0" dirty="0" smtClean="0"/>
              <a:t> scales. At the top </a:t>
            </a:r>
            <a:r>
              <a:rPr lang="en-US" baseline="0" dirty="0" smtClean="0"/>
              <a:t>scale, </a:t>
            </a:r>
            <a:r>
              <a:rPr lang="en-US" baseline="0" dirty="0" smtClean="0"/>
              <a:t>there is the genome. The genome consists of all </a:t>
            </a:r>
            <a:r>
              <a:rPr lang="en-US" baseline="0" dirty="0" smtClean="0"/>
              <a:t>the </a:t>
            </a:r>
            <a:r>
              <a:rPr lang="en-US" baseline="0" dirty="0" smtClean="0"/>
              <a:t>DNA for an organism. It is </a:t>
            </a:r>
            <a:r>
              <a:rPr lang="en-US" baseline="0" dirty="0" smtClean="0"/>
              <a:t>represented by </a:t>
            </a:r>
            <a:r>
              <a:rPr lang="en-US" baseline="0" dirty="0" smtClean="0"/>
              <a:t>a string </a:t>
            </a:r>
            <a:r>
              <a:rPr lang="en-US" baseline="0" dirty="0" smtClean="0"/>
              <a:t>of </a:t>
            </a:r>
            <a:r>
              <a:rPr lang="en-US" baseline="0" dirty="0" smtClean="0"/>
              <a:t>the four letter nucleotide alphabet ATC and G.  The genome </a:t>
            </a:r>
            <a:r>
              <a:rPr lang="en-US" baseline="0" dirty="0" smtClean="0"/>
              <a:t>contains 3 </a:t>
            </a:r>
            <a:r>
              <a:rPr lang="en-US" baseline="0" dirty="0" smtClean="0"/>
              <a:t>billion nucleotide coordinates.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18</a:t>
            </a:fld>
            <a:endParaRPr lang="en-US"/>
          </a:p>
        </p:txBody>
      </p:sp>
    </p:spTree>
    <p:extLst>
      <p:ext uri="{BB962C8B-B14F-4D97-AF65-F5344CB8AC3E}">
        <p14:creationId xmlns:p14="http://schemas.microsoft.com/office/powerpoint/2010/main" val="1527787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a:t>
            </a:r>
            <a:r>
              <a:rPr lang="en-US" baseline="0" dirty="0" smtClean="0"/>
              <a:t> are s</a:t>
            </a:r>
            <a:r>
              <a:rPr lang="en-US" dirty="0" smtClean="0"/>
              <a:t>horter</a:t>
            </a:r>
            <a:r>
              <a:rPr lang="en-US" baseline="0" dirty="0" smtClean="0"/>
              <a:t> </a:t>
            </a:r>
            <a:r>
              <a:rPr lang="en-US" baseline="0" dirty="0" smtClean="0"/>
              <a:t>stretches of nucleotides </a:t>
            </a:r>
            <a:r>
              <a:rPr lang="en-US" baseline="0" dirty="0" smtClean="0"/>
              <a:t>that are sprinkled along the genome. Genes are an important unit for analysis because they are usually functional.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19</a:t>
            </a:fld>
            <a:endParaRPr lang="en-US"/>
          </a:p>
        </p:txBody>
      </p:sp>
    </p:spTree>
    <p:extLst>
      <p:ext uri="{BB962C8B-B14F-4D97-AF65-F5344CB8AC3E}">
        <p14:creationId xmlns:p14="http://schemas.microsoft.com/office/powerpoint/2010/main" val="10861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a:t>
            </a:r>
            <a:r>
              <a:rPr lang="en-US" baseline="0" dirty="0" smtClean="0"/>
              <a:t> we performed an information visualization design study.  We worked with real analysts to determine their data and tasks, and </a:t>
            </a:r>
            <a:r>
              <a:rPr lang="en-US" baseline="0" dirty="0" smtClean="0"/>
              <a:t>built a visualization </a:t>
            </a:r>
            <a:r>
              <a:rPr lang="en-US" baseline="0" dirty="0" smtClean="0"/>
              <a:t>tool to support their work. Afterward, we reflected on the lessons learned during this process, and tried to frame these </a:t>
            </a:r>
            <a:r>
              <a:rPr lang="en-US" baseline="0" dirty="0" smtClean="0"/>
              <a:t>in a general </a:t>
            </a:r>
            <a:r>
              <a:rPr lang="en-US" baseline="0" dirty="0" smtClean="0"/>
              <a:t>way </a:t>
            </a:r>
            <a:r>
              <a:rPr lang="en-US" baseline="0" dirty="0" smtClean="0"/>
              <a:t>to help design study practitioners in </a:t>
            </a:r>
            <a:r>
              <a:rPr lang="en-US" baseline="0" dirty="0" smtClean="0"/>
              <a:t>the future.</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a:t>
            </a:fld>
            <a:endParaRPr lang="en-US"/>
          </a:p>
        </p:txBody>
      </p:sp>
    </p:spTree>
    <p:extLst>
      <p:ext uri="{BB962C8B-B14F-4D97-AF65-F5344CB8AC3E}">
        <p14:creationId xmlns:p14="http://schemas.microsoft.com/office/powerpoint/2010/main" val="383366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 contain </a:t>
            </a:r>
            <a:r>
              <a:rPr lang="en-US" dirty="0" smtClean="0"/>
              <a:t>exons</a:t>
            </a:r>
            <a:r>
              <a:rPr lang="en-US" baseline="0" dirty="0" smtClean="0"/>
              <a:t> that can code for functional products. There </a:t>
            </a:r>
            <a:r>
              <a:rPr lang="en-US" baseline="0" dirty="0" smtClean="0"/>
              <a:t>are regions between exons, but they can have less predictable functional significance for the cell.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20</a:t>
            </a:fld>
            <a:endParaRPr lang="en-US"/>
          </a:p>
        </p:txBody>
      </p:sp>
    </p:spTree>
    <p:extLst>
      <p:ext uri="{BB962C8B-B14F-4D97-AF65-F5344CB8AC3E}">
        <p14:creationId xmlns:p14="http://schemas.microsoft.com/office/powerpoint/2010/main" val="44767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a:t>
            </a:r>
            <a:r>
              <a:rPr lang="en-US" baseline="0" dirty="0" smtClean="0"/>
              <a:t> regions are </a:t>
            </a:r>
            <a:r>
              <a:rPr lang="en-US" baseline="0" dirty="0" smtClean="0"/>
              <a:t>stretches of about 50 amino acids that have important functional </a:t>
            </a:r>
            <a:r>
              <a:rPr lang="en-US" baseline="0" dirty="0" smtClean="0"/>
              <a:t>significance: they may perform </a:t>
            </a:r>
            <a:r>
              <a:rPr lang="en-US" baseline="0" dirty="0" smtClean="0"/>
              <a:t>catalytic activities or provide structure for the cell.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21</a:t>
            </a:fld>
            <a:endParaRPr lang="en-US"/>
          </a:p>
        </p:txBody>
      </p:sp>
    </p:spTree>
    <p:extLst>
      <p:ext uri="{BB962C8B-B14F-4D97-AF65-F5344CB8AC3E}">
        <p14:creationId xmlns:p14="http://schemas.microsoft.com/office/powerpoint/2010/main" val="2138319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previous work that</a:t>
            </a:r>
            <a:r>
              <a:rPr lang="en-US" baseline="0" dirty="0" smtClean="0"/>
              <a:t> allows analysts to visualize variant data and their biological context.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22</a:t>
            </a:fld>
            <a:endParaRPr lang="en-US"/>
          </a:p>
        </p:txBody>
      </p:sp>
    </p:spTree>
    <p:extLst>
      <p:ext uri="{BB962C8B-B14F-4D97-AF65-F5344CB8AC3E}">
        <p14:creationId xmlns:p14="http://schemas.microsoft.com/office/powerpoint/2010/main" val="227347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genome browser is a </a:t>
            </a:r>
            <a:r>
              <a:rPr lang="en-US" dirty="0" smtClean="0"/>
              <a:t>pervasive tool for</a:t>
            </a:r>
            <a:r>
              <a:rPr lang="en-US" baseline="0" dirty="0" smtClean="0"/>
              <a:t> genome and variant data analysis.  I’m showing a screen capture of the </a:t>
            </a:r>
            <a:r>
              <a:rPr lang="en-US" baseline="0" dirty="0" err="1" smtClean="0"/>
              <a:t>Ensembl</a:t>
            </a:r>
            <a:r>
              <a:rPr lang="en-US" baseline="0" dirty="0" smtClean="0"/>
              <a:t> genome browser, but there are others such as the UCSC genome browser. Their approaches to displaying data are similar.</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23</a:t>
            </a:fld>
            <a:endParaRPr lang="en-US"/>
          </a:p>
        </p:txBody>
      </p:sp>
    </p:spTree>
    <p:extLst>
      <p:ext uri="{BB962C8B-B14F-4D97-AF65-F5344CB8AC3E}">
        <p14:creationId xmlns:p14="http://schemas.microsoft.com/office/powerpoint/2010/main" val="1739227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representation, t</a:t>
            </a:r>
            <a:r>
              <a:rPr lang="en-US" dirty="0" smtClean="0"/>
              <a:t>he genome scale is shown at the top</a:t>
            </a:r>
            <a:r>
              <a:rPr lang="en-US" baseline="0" dirty="0" smtClean="0"/>
              <a:t> of the display…</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24</a:t>
            </a:fld>
            <a:endParaRPr lang="en-US"/>
          </a:p>
        </p:txBody>
      </p:sp>
    </p:spTree>
    <p:extLst>
      <p:ext uri="{BB962C8B-B14F-4D97-AF65-F5344CB8AC3E}">
        <p14:creationId xmlns:p14="http://schemas.microsoft.com/office/powerpoint/2010/main" val="925452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user data is stacked in horizontal tracks…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25</a:t>
            </a:fld>
            <a:endParaRPr lang="en-US"/>
          </a:p>
        </p:txBody>
      </p:sp>
    </p:spTree>
    <p:extLst>
      <p:ext uri="{BB962C8B-B14F-4D97-AF65-F5344CB8AC3E}">
        <p14:creationId xmlns:p14="http://schemas.microsoft.com/office/powerpoint/2010/main" val="168877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sz="1200" kern="1200" dirty="0" smtClean="0">
                <a:solidFill>
                  <a:schemeClr val="tx1"/>
                </a:solidFill>
                <a:latin typeface="+mn-lt"/>
                <a:ea typeface="+mn-ea"/>
                <a:cs typeface="+mn-cs"/>
              </a:rPr>
              <a:t>flexibility of a genome browser comes from being able to compare multiple tracks containing different data types; this comparison is made possible by the shared genome coordinate 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x-axis.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26</a:t>
            </a:fld>
            <a:endParaRPr lang="en-US"/>
          </a:p>
        </p:txBody>
      </p:sp>
    </p:spTree>
    <p:extLst>
      <p:ext uri="{BB962C8B-B14F-4D97-AF65-F5344CB8AC3E}">
        <p14:creationId xmlns:p14="http://schemas.microsoft.com/office/powerpoint/2010/main" val="228950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a:t>
            </a:r>
            <a:r>
              <a:rPr lang="en-US" baseline="0" dirty="0" smtClean="0"/>
              <a:t> with the genome scale, however, is that features of interest in the data become small.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27</a:t>
            </a:fld>
            <a:endParaRPr lang="en-US"/>
          </a:p>
        </p:txBody>
      </p:sp>
    </p:spTree>
    <p:extLst>
      <p:ext uri="{BB962C8B-B14F-4D97-AF65-F5344CB8AC3E}">
        <p14:creationId xmlns:p14="http://schemas.microsoft.com/office/powerpoint/2010/main" val="81444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a:t>
            </a:r>
            <a:r>
              <a:rPr lang="en-US" dirty="0" smtClean="0"/>
              <a:t>variant</a:t>
            </a:r>
            <a:r>
              <a:rPr lang="en-US" baseline="0" dirty="0" smtClean="0"/>
              <a:t> </a:t>
            </a:r>
            <a:r>
              <a:rPr lang="en-US" dirty="0" smtClean="0"/>
              <a:t>is </a:t>
            </a:r>
            <a:r>
              <a:rPr lang="en-US" dirty="0" smtClean="0"/>
              <a:t>encoded as a thin, short,</a:t>
            </a:r>
            <a:r>
              <a:rPr lang="en-US" baseline="0" dirty="0" smtClean="0"/>
              <a:t> </a:t>
            </a:r>
            <a:r>
              <a:rPr lang="en-US" baseline="0" dirty="0" err="1" smtClean="0"/>
              <a:t>coloured</a:t>
            </a:r>
            <a:r>
              <a:rPr lang="en-US" baseline="0" dirty="0" smtClean="0"/>
              <a:t> line.</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28</a:t>
            </a:fld>
            <a:endParaRPr lang="en-US"/>
          </a:p>
        </p:txBody>
      </p:sp>
    </p:spTree>
    <p:extLst>
      <p:ext uri="{BB962C8B-B14F-4D97-AF65-F5344CB8AC3E}">
        <p14:creationId xmlns:p14="http://schemas.microsoft.com/office/powerpoint/2010/main" val="2179152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a:t>
            </a:r>
            <a:r>
              <a:rPr lang="en-US" dirty="0" smtClean="0"/>
              <a:t>an exon. These</a:t>
            </a:r>
            <a:r>
              <a:rPr lang="en-US" baseline="0" dirty="0" smtClean="0"/>
              <a:t> features are interesting to the analyst, but at the genome scale, it’s difficult to resolve them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29</a:t>
            </a:fld>
            <a:endParaRPr lang="en-US"/>
          </a:p>
        </p:txBody>
      </p:sp>
    </p:spTree>
    <p:extLst>
      <p:ext uri="{BB962C8B-B14F-4D97-AF65-F5344CB8AC3E}">
        <p14:creationId xmlns:p14="http://schemas.microsoft.com/office/powerpoint/2010/main" val="161278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a:t>
            </a:fld>
            <a:endParaRPr lang="en-US"/>
          </a:p>
        </p:txBody>
      </p:sp>
    </p:spTree>
    <p:extLst>
      <p:ext uri="{BB962C8B-B14F-4D97-AF65-F5344CB8AC3E}">
        <p14:creationId xmlns:p14="http://schemas.microsoft.com/office/powerpoint/2010/main" val="3447358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see these features, the analyst must use interaction techniques such as panning and zooming to areas of interest.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30</a:t>
            </a:fld>
            <a:endParaRPr lang="en-US"/>
          </a:p>
        </p:txBody>
      </p:sp>
    </p:spTree>
    <p:extLst>
      <p:ext uri="{BB962C8B-B14F-4D97-AF65-F5344CB8AC3E}">
        <p14:creationId xmlns:p14="http://schemas.microsoft.com/office/powerpoint/2010/main" val="608279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31</a:t>
            </a:fld>
            <a:endParaRPr lang="en-US"/>
          </a:p>
        </p:txBody>
      </p:sp>
    </p:spTree>
    <p:extLst>
      <p:ext uri="{BB962C8B-B14F-4D97-AF65-F5344CB8AC3E}">
        <p14:creationId xmlns:p14="http://schemas.microsoft.com/office/powerpoint/2010/main" val="3685820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have</a:t>
            </a:r>
            <a:r>
              <a:rPr lang="en-US" baseline="0" dirty="0" smtClean="0"/>
              <a:t> heavy interaction costs such as cognitive load.</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32</a:t>
            </a:fld>
            <a:endParaRPr lang="en-US"/>
          </a:p>
        </p:txBody>
      </p:sp>
    </p:spTree>
    <p:extLst>
      <p:ext uri="{BB962C8B-B14F-4D97-AF65-F5344CB8AC3E}">
        <p14:creationId xmlns:p14="http://schemas.microsoft.com/office/powerpoint/2010/main" val="1961581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33</a:t>
            </a:fld>
            <a:endParaRPr lang="en-US"/>
          </a:p>
        </p:txBody>
      </p:sp>
    </p:spTree>
    <p:extLst>
      <p:ext uri="{BB962C8B-B14F-4D97-AF65-F5344CB8AC3E}">
        <p14:creationId xmlns:p14="http://schemas.microsoft.com/office/powerpoint/2010/main" val="1347736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our analysts inspected</a:t>
            </a:r>
            <a:r>
              <a:rPr lang="en-US" baseline="0" dirty="0" smtClean="0"/>
              <a:t> their variant data in a tabular format.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34</a:t>
            </a:fld>
            <a:endParaRPr lang="en-US"/>
          </a:p>
        </p:txBody>
      </p:sp>
    </p:spTree>
    <p:extLst>
      <p:ext uri="{BB962C8B-B14F-4D97-AF65-F5344CB8AC3E}">
        <p14:creationId xmlns:p14="http://schemas.microsoft.com/office/powerpoint/2010/main" val="3114533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row represents</a:t>
            </a:r>
            <a:r>
              <a:rPr lang="en-US" baseline="0" dirty="0" smtClean="0"/>
              <a:t> one</a:t>
            </a:r>
            <a:r>
              <a:rPr lang="en-US" dirty="0" smtClean="0"/>
              <a:t> variant</a:t>
            </a:r>
            <a:r>
              <a:rPr lang="en-US" baseline="0" dirty="0" smtClean="0"/>
              <a:t> which has several attributes attached to it.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35</a:t>
            </a:fld>
            <a:endParaRPr lang="en-US"/>
          </a:p>
        </p:txBody>
      </p:sp>
    </p:spTree>
    <p:extLst>
      <p:ext uri="{BB962C8B-B14F-4D97-AF65-F5344CB8AC3E}">
        <p14:creationId xmlns:p14="http://schemas.microsoft.com/office/powerpoint/2010/main" val="3537215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36</a:t>
            </a:fld>
            <a:endParaRPr lang="en-US"/>
          </a:p>
        </p:txBody>
      </p:sp>
    </p:spTree>
    <p:extLst>
      <p:ext uri="{BB962C8B-B14F-4D97-AF65-F5344CB8AC3E}">
        <p14:creationId xmlns:p14="http://schemas.microsoft.com/office/powerpoint/2010/main" val="3501100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method of display is variant-centric, but variants can have greater or lesser impact depending upon where they </a:t>
            </a:r>
            <a:r>
              <a:rPr lang="en-US" baseline="0" dirty="0" smtClean="0"/>
              <a:t>reside with </a:t>
            </a:r>
            <a:r>
              <a:rPr lang="en-US" baseline="0" dirty="0" smtClean="0"/>
              <a:t>respect to several levels of biological context. This display is limiting because it does not capture these levels.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37</a:t>
            </a:fld>
            <a:endParaRPr lang="en-US"/>
          </a:p>
        </p:txBody>
      </p:sp>
    </p:spTree>
    <p:extLst>
      <p:ext uri="{BB962C8B-B14F-4D97-AF65-F5344CB8AC3E}">
        <p14:creationId xmlns:p14="http://schemas.microsoft.com/office/powerpoint/2010/main" val="593669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38</a:t>
            </a:fld>
            <a:endParaRPr lang="en-US"/>
          </a:p>
        </p:txBody>
      </p:sp>
    </p:spTree>
    <p:extLst>
      <p:ext uri="{BB962C8B-B14F-4D97-AF65-F5344CB8AC3E}">
        <p14:creationId xmlns:p14="http://schemas.microsoft.com/office/powerpoint/2010/main" val="1394321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to retain some biological levels so we can </a:t>
            </a:r>
            <a:r>
              <a:rPr lang="en-US" baseline="0" dirty="0" smtClean="0"/>
              <a:t>situate a variant within its </a:t>
            </a:r>
            <a:r>
              <a:rPr lang="en-US" baseline="0" dirty="0" smtClean="0"/>
              <a:t>context </a:t>
            </a:r>
            <a:r>
              <a:rPr lang="en-US" baseline="0" dirty="0" smtClean="0"/>
              <a:t>for informed analysis to take place. </a:t>
            </a:r>
            <a:r>
              <a:rPr lang="en-US" dirty="0" smtClean="0"/>
              <a:t>Based on discussions</a:t>
            </a:r>
            <a:r>
              <a:rPr lang="en-US" baseline="0" dirty="0" smtClean="0"/>
              <a:t> with our analysts, we were able to define the structure and features of interest within the </a:t>
            </a:r>
            <a:r>
              <a:rPr lang="en-US" baseline="0" dirty="0" smtClean="0"/>
              <a:t>data that were </a:t>
            </a:r>
            <a:r>
              <a:rPr lang="en-US" baseline="0" dirty="0" smtClean="0"/>
              <a:t>important for variant analysis.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39</a:t>
            </a:fld>
            <a:endParaRPr lang="en-US"/>
          </a:p>
        </p:txBody>
      </p:sp>
    </p:spTree>
    <p:extLst>
      <p:ext uri="{BB962C8B-B14F-4D97-AF65-F5344CB8AC3E}">
        <p14:creationId xmlns:p14="http://schemas.microsoft.com/office/powerpoint/2010/main" val="213590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baseline="0" dirty="0" smtClean="0"/>
              <a:t>collaborated with analysts at the BC Cancer Genome Sciences Centre in Vancouver, Canada. The analysts were studying the genetic basis of leukemia, and </a:t>
            </a:r>
            <a:r>
              <a:rPr lang="en-US" baseline="0" dirty="0" smtClean="0"/>
              <a:t>needed </a:t>
            </a:r>
            <a:r>
              <a:rPr lang="en-US" baseline="0" dirty="0" smtClean="0"/>
              <a:t>help interpreting their data. </a:t>
            </a:r>
            <a:r>
              <a:rPr lang="en-US" baseline="0" dirty="0" smtClean="0"/>
              <a:t>The data </a:t>
            </a:r>
            <a:r>
              <a:rPr lang="en-US" baseline="0" dirty="0" smtClean="0"/>
              <a:t>included multiple scales and levels, so challenges we faced were: what features in the data are significant for their problem, and, using what we know about visual encoding principles and interaction techniques, how do we show these features to them in a way that specifically supports their tasks?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a:t>
            </a:fld>
            <a:endParaRPr lang="en-US"/>
          </a:p>
        </p:txBody>
      </p:sp>
    </p:spTree>
    <p:extLst>
      <p:ext uri="{BB962C8B-B14F-4D97-AF65-F5344CB8AC3E}">
        <p14:creationId xmlns:p14="http://schemas.microsoft.com/office/powerpoint/2010/main" val="515705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it turned out, only some biological levels and scales of the data were beneficial for </a:t>
            </a:r>
            <a:r>
              <a:rPr lang="en-US" baseline="0" dirty="0" smtClean="0"/>
              <a:t>analysis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40</a:t>
            </a:fld>
            <a:endParaRPr lang="en-US"/>
          </a:p>
        </p:txBody>
      </p:sp>
    </p:spTree>
    <p:extLst>
      <p:ext uri="{BB962C8B-B14F-4D97-AF65-F5344CB8AC3E}">
        <p14:creationId xmlns:p14="http://schemas.microsoft.com/office/powerpoint/2010/main" val="3766452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Reasoning about variants for</a:t>
            </a:r>
            <a:r>
              <a:rPr lang="en-US" baseline="0" dirty="0" smtClean="0"/>
              <a:t> our analysts required thinking about a variant’s position and attributes within genes. Since the genome contains a lot of material that does not constitute genes, we could safely </a:t>
            </a:r>
            <a:r>
              <a:rPr lang="en-US" baseline="0" dirty="0" smtClean="0"/>
              <a:t>eliminate it, </a:t>
            </a:r>
            <a:r>
              <a:rPr lang="en-US" baseline="0" dirty="0" smtClean="0"/>
              <a:t>and limit consideration of the data space to just gene coordinates.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41</a:t>
            </a:fld>
            <a:endParaRPr lang="en-US"/>
          </a:p>
        </p:txBody>
      </p:sp>
    </p:spTree>
    <p:extLst>
      <p:ext uri="{BB962C8B-B14F-4D97-AF65-F5344CB8AC3E}">
        <p14:creationId xmlns:p14="http://schemas.microsoft.com/office/powerpoint/2010/main" val="1007578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a:t>
            </a:r>
            <a:r>
              <a:rPr lang="en-US" baseline="0" dirty="0" smtClean="0"/>
              <a:t>more, our analysts were only concerned with performing analysis on exon regions within a gene. Exons can contribute to functional transcript and protein products, so variants affecting these regions could have a big impact on the cell.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42</a:t>
            </a:fld>
            <a:endParaRPr lang="en-US"/>
          </a:p>
        </p:txBody>
      </p:sp>
    </p:spTree>
    <p:extLst>
      <p:ext uri="{BB962C8B-B14F-4D97-AF65-F5344CB8AC3E}">
        <p14:creationId xmlns:p14="http://schemas.microsoft.com/office/powerpoint/2010/main" val="2484555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we were left with a heavily filtered scope that included the transcript</a:t>
            </a:r>
            <a:r>
              <a:rPr lang="en-US" baseline="0" dirty="0" smtClean="0"/>
              <a:t> and protein regions. For our analysts, determining a variant’s effect on the cell required reasoning about a variant’s attributes in concert with its position within the transcript and protein regions. </a:t>
            </a:r>
            <a:r>
              <a:rPr lang="en-US" dirty="0" smtClean="0"/>
              <a:t>Other</a:t>
            </a:r>
            <a:r>
              <a:rPr lang="en-US" baseline="0" dirty="0" smtClean="0"/>
              <a:t> </a:t>
            </a:r>
            <a:r>
              <a:rPr lang="en-US" baseline="0" dirty="0" smtClean="0"/>
              <a:t>tools have attempted this type of filtering, but I’ll show you why we feel they don’t go far enough.</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43</a:t>
            </a:fld>
            <a:endParaRPr lang="en-US"/>
          </a:p>
        </p:txBody>
      </p:sp>
    </p:spTree>
    <p:extLst>
      <p:ext uri="{BB962C8B-B14F-4D97-AF65-F5344CB8AC3E}">
        <p14:creationId xmlns:p14="http://schemas.microsoft.com/office/powerpoint/2010/main" val="2584975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44</a:t>
            </a:fld>
            <a:endParaRPr lang="en-US"/>
          </a:p>
        </p:txBody>
      </p:sp>
    </p:spTree>
    <p:extLst>
      <p:ext uri="{BB962C8B-B14F-4D97-AF65-F5344CB8AC3E}">
        <p14:creationId xmlns:p14="http://schemas.microsoft.com/office/powerpoint/2010/main" val="1199408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top </a:t>
            </a:r>
            <a:r>
              <a:rPr lang="en-US" baseline="0" dirty="0" smtClean="0"/>
              <a:t>of the </a:t>
            </a:r>
            <a:r>
              <a:rPr lang="en-US" baseline="0" dirty="0" err="1" smtClean="0"/>
              <a:t>Ensembl</a:t>
            </a:r>
            <a:r>
              <a:rPr lang="en-US" baseline="0" dirty="0" smtClean="0"/>
              <a:t> Variation Image display: a tool tailored for variant analysis. This tool is available as part of the </a:t>
            </a:r>
            <a:r>
              <a:rPr lang="en-US" baseline="0" dirty="0" err="1" smtClean="0"/>
              <a:t>Ensembl</a:t>
            </a:r>
            <a:r>
              <a:rPr lang="en-US" baseline="0" dirty="0" smtClean="0"/>
              <a:t> genome browser.</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45</a:t>
            </a:fld>
            <a:endParaRPr lang="en-US"/>
          </a:p>
        </p:txBody>
      </p:sp>
    </p:spTree>
    <p:extLst>
      <p:ext uri="{BB962C8B-B14F-4D97-AF65-F5344CB8AC3E}">
        <p14:creationId xmlns:p14="http://schemas.microsoft.com/office/powerpoint/2010/main" val="2135598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display attempts a filtered view of the data. The first filtering step </a:t>
            </a:r>
            <a:r>
              <a:rPr lang="en-US" baseline="0" dirty="0" smtClean="0"/>
              <a:t>was </a:t>
            </a:r>
            <a:r>
              <a:rPr lang="en-US" baseline="0" dirty="0" smtClean="0"/>
              <a:t>to display one gene at a time, leaving  the rest of the genome out.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46</a:t>
            </a:fld>
            <a:endParaRPr lang="en-US"/>
          </a:p>
        </p:txBody>
      </p:sp>
    </p:spTree>
    <p:extLst>
      <p:ext uri="{BB962C8B-B14F-4D97-AF65-F5344CB8AC3E}">
        <p14:creationId xmlns:p14="http://schemas.microsoft.com/office/powerpoint/2010/main" val="832391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the regions </a:t>
            </a:r>
            <a:r>
              <a:rPr lang="en-US" baseline="0" dirty="0" smtClean="0"/>
              <a:t>between </a:t>
            </a:r>
            <a:r>
              <a:rPr lang="en-US" baseline="0" dirty="0" smtClean="0"/>
              <a:t>exons are partially removed </a:t>
            </a:r>
            <a:r>
              <a:rPr lang="en-US" baseline="0" dirty="0" smtClean="0"/>
              <a:t>to slightly exaggerate their </a:t>
            </a:r>
            <a:r>
              <a:rPr lang="en-US" baseline="0" dirty="0" smtClean="0"/>
              <a:t>presence. </a:t>
            </a:r>
            <a:r>
              <a:rPr lang="en-US" baseline="0" dirty="0" smtClean="0"/>
              <a:t>The variation image has taken some important steps toward tailoring the display for variant analysis, but problems that are common to genome browsers still remain.</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47</a:t>
            </a:fld>
            <a:endParaRPr lang="en-US"/>
          </a:p>
        </p:txBody>
      </p:sp>
    </p:spTree>
    <p:extLst>
      <p:ext uri="{BB962C8B-B14F-4D97-AF65-F5344CB8AC3E}">
        <p14:creationId xmlns:p14="http://schemas.microsoft.com/office/powerpoint/2010/main" val="3700992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on the variation image stacks to create a vertically tall display.  The screen capture shown is annotated to show the region of the display that fits into a screen in B and C on the right, while the total display, shown on the left and labeled A, extends across 10 screen lengths.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48</a:t>
            </a:fld>
            <a:endParaRPr lang="en-US"/>
          </a:p>
        </p:txBody>
      </p:sp>
    </p:spTree>
    <p:extLst>
      <p:ext uri="{BB962C8B-B14F-4D97-AF65-F5344CB8AC3E}">
        <p14:creationId xmlns:p14="http://schemas.microsoft.com/office/powerpoint/2010/main" val="1170115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49</a:t>
            </a:fld>
            <a:endParaRPr lang="en-US"/>
          </a:p>
        </p:txBody>
      </p:sp>
    </p:spTree>
    <p:extLst>
      <p:ext uri="{BB962C8B-B14F-4D97-AF65-F5344CB8AC3E}">
        <p14:creationId xmlns:p14="http://schemas.microsoft.com/office/powerpoint/2010/main" val="378957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began with semi</a:t>
            </a:r>
            <a:r>
              <a:rPr lang="en-US" baseline="0" dirty="0" smtClean="0"/>
              <a:t>-structured interviews </a:t>
            </a:r>
            <a:r>
              <a:rPr lang="en-US" baseline="0" dirty="0" smtClean="0"/>
              <a:t>to characterize their problem.</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a:t>
            </a:fld>
            <a:endParaRPr lang="en-US"/>
          </a:p>
        </p:txBody>
      </p:sp>
    </p:spTree>
    <p:extLst>
      <p:ext uri="{BB962C8B-B14F-4D97-AF65-F5344CB8AC3E}">
        <p14:creationId xmlns:p14="http://schemas.microsoft.com/office/powerpoint/2010/main" val="1685843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a:t>
            </a:r>
            <a:r>
              <a:rPr lang="en-US" baseline="0" dirty="0" smtClean="0"/>
              <a:t> to reveal more data has heavy interaction costs, such as cognitive load, because the user must remember the content of previous screens to inform analysis on a current screen.</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50</a:t>
            </a:fld>
            <a:endParaRPr lang="en-US"/>
          </a:p>
        </p:txBody>
      </p:sp>
    </p:spTree>
    <p:extLst>
      <p:ext uri="{BB962C8B-B14F-4D97-AF65-F5344CB8AC3E}">
        <p14:creationId xmlns:p14="http://schemas.microsoft.com/office/powerpoint/2010/main" val="3037019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a:t>
            </a:r>
            <a:r>
              <a:rPr lang="en-US" baseline="0" dirty="0" smtClean="0"/>
              <a:t>the scale </a:t>
            </a:r>
            <a:r>
              <a:rPr lang="en-US" baseline="0" dirty="0" smtClean="0"/>
              <a:t>of the data is too large, so exon regions still appear small, and variants are encoded as thin lines which are difficult to resolve</a:t>
            </a:r>
            <a:r>
              <a:rPr lang="en-US" baseline="0" dirty="0" smtClean="0"/>
              <a:t>. Additionally, a severe practical limitation here is that analysts can’t upload their own data. </a:t>
            </a:r>
            <a:r>
              <a:rPr lang="en-US" baseline="0" dirty="0" smtClean="0"/>
              <a:t>Given the limitations of the previous work, we felt there was still a gap to fill in order to address our analysts tasks.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51</a:t>
            </a:fld>
            <a:endParaRPr lang="en-US"/>
          </a:p>
        </p:txBody>
      </p:sp>
    </p:spTree>
    <p:extLst>
      <p:ext uri="{BB962C8B-B14F-4D97-AF65-F5344CB8AC3E}">
        <p14:creationId xmlns:p14="http://schemas.microsoft.com/office/powerpoint/2010/main" val="604510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was to show all attributes and context necessary for variant analysis, and nothing else.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52</a:t>
            </a:fld>
            <a:endParaRPr lang="en-US"/>
          </a:p>
        </p:txBody>
      </p:sp>
    </p:spTree>
    <p:extLst>
      <p:ext uri="{BB962C8B-B14F-4D97-AF65-F5344CB8AC3E}">
        <p14:creationId xmlns:p14="http://schemas.microsoft.com/office/powerpoint/2010/main" val="1014746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decided to create an information-dense visual encoding that is in contrast to other approaches that encode variants merely as </a:t>
            </a:r>
            <a:r>
              <a:rPr lang="en-US" baseline="0" dirty="0" err="1" smtClean="0"/>
              <a:t>coloured</a:t>
            </a:r>
            <a:r>
              <a:rPr lang="en-US" baseline="0" dirty="0" smtClean="0"/>
              <a:t> lines. In the diagram onscreen, the grey line encodes the position of the variant across several bars representing its biological context - I’ll explain the bars in just a few slides. We encode additional attribute information at the top of the variant line which I will also get to. Note that there are three variants depicted here, and they are all at the same position.  If variants are collocated, the variant encodings will fan out at the top of the variant line, and a bloom-like structure will result emphasizing collocation.</a:t>
            </a:r>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53</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Whenever</a:t>
            </a:r>
            <a:r>
              <a:rPr lang="en-US" baseline="0" dirty="0" smtClean="0"/>
              <a:t> possible, we tried to leverage symbols biologists are familiar </a:t>
            </a:r>
            <a:r>
              <a:rPr lang="en-US" baseline="0" dirty="0" smtClean="0"/>
              <a:t>with. </a:t>
            </a:r>
            <a:r>
              <a:rPr lang="en-US" baseline="0" dirty="0" smtClean="0"/>
              <a:t>A biologist can look at the part of the encoding pointed to on the left, and see that at one of the variants at this position, the human reference genome had a Serine amino acid (the S symbol) …</a:t>
            </a:r>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54</a:t>
            </a:fld>
            <a:endParaRPr lang="en-US"/>
          </a:p>
        </p:txBody>
      </p:sp>
    </p:spTree>
    <p:extLst>
      <p:ext uri="{BB962C8B-B14F-4D97-AF65-F5344CB8AC3E}">
        <p14:creationId xmlns:p14="http://schemas.microsoft.com/office/powerpoint/2010/main" val="2646696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a:t>
            </a:r>
            <a:r>
              <a:rPr lang="en-US" baseline="0" dirty="0" smtClean="0"/>
              <a:t> </a:t>
            </a:r>
            <a:r>
              <a:rPr lang="en-US" dirty="0" smtClean="0"/>
              <a:t>the</a:t>
            </a:r>
            <a:r>
              <a:rPr lang="en-US" baseline="0" dirty="0" smtClean="0"/>
              <a:t> variant amino acid at this position is Threonine (the T symbol).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55</a:t>
            </a:fld>
            <a:endParaRPr lang="en-US"/>
          </a:p>
        </p:txBody>
      </p:sp>
    </p:spTree>
    <p:extLst>
      <p:ext uri="{BB962C8B-B14F-4D97-AF65-F5344CB8AC3E}">
        <p14:creationId xmlns:p14="http://schemas.microsoft.com/office/powerpoint/2010/main" val="2099895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Amino Acids can be grouped in to 4 classes depending on their properties. A change in class means that the variant could be problematic for cell function. We encoded class with color since there are only 4, and because a change in color is highly detectable. Additionally the 4 colors are colorblind safe.</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56</a:t>
            </a:fld>
            <a:endParaRPr lang="en-US"/>
          </a:p>
        </p:txBody>
      </p:sp>
    </p:spTree>
    <p:extLst>
      <p:ext uri="{BB962C8B-B14F-4D97-AF65-F5344CB8AC3E}">
        <p14:creationId xmlns:p14="http://schemas.microsoft.com/office/powerpoint/2010/main" val="354310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variant has an attribute describing its type: knowing the variant type can give the analyst an idea of the kind of impact the variant might have on the cell, especially in combination with the variant’s position: for instance, knowing that a stop or truncation mutation occurs right before an important functional region lets the analyst know that this region might never be produced, which could have dire consequence for the life of the cell. We chose to encode type with icon, since there are icons we could lift from the biological literature </a:t>
            </a:r>
            <a:r>
              <a:rPr lang="en-US" baseline="0" dirty="0" smtClean="0"/>
              <a:t>and </a:t>
            </a:r>
            <a:r>
              <a:rPr lang="en-US" baseline="0" dirty="0" smtClean="0"/>
              <a:t>also </a:t>
            </a:r>
            <a:r>
              <a:rPr lang="en-US" baseline="0" dirty="0" smtClean="0"/>
              <a:t>because </a:t>
            </a:r>
            <a:r>
              <a:rPr lang="en-US" baseline="0" dirty="0" smtClean="0"/>
              <a:t>it allows us to use color for other attributes, such as amino acid class.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57</a:t>
            </a:fld>
            <a:endParaRPr lang="en-US"/>
          </a:p>
        </p:txBody>
      </p:sp>
    </p:spTree>
    <p:extLst>
      <p:ext uri="{BB962C8B-B14F-4D97-AF65-F5344CB8AC3E}">
        <p14:creationId xmlns:p14="http://schemas.microsoft.com/office/powerpoint/2010/main" val="14752353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earlier in the talk, variants are revealed based on comparison to a reference </a:t>
            </a:r>
            <a:r>
              <a:rPr lang="en-US" dirty="0" smtClean="0"/>
              <a:t>genome</a:t>
            </a:r>
            <a:r>
              <a:rPr lang="en-US" baseline="0" dirty="0" smtClean="0"/>
              <a:t>.  </a:t>
            </a:r>
            <a:r>
              <a:rPr lang="en-US" baseline="0" dirty="0" smtClean="0"/>
              <a:t>Curated databases exist which attempt to compensate for the reference genome’s inability to fully capture human genetic diversity. Our analysts’ variant data had attributes describing whether or not a variant had been reported before in a known cancer causing </a:t>
            </a:r>
            <a:r>
              <a:rPr lang="en-US" baseline="0" dirty="0" smtClean="0"/>
              <a:t>or known </a:t>
            </a:r>
            <a:r>
              <a:rPr lang="en-US" baseline="0" dirty="0" smtClean="0"/>
              <a:t>harmless database. We encode this presence in a database with the circle marks shown at the top of the variant encoding.</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58</a:t>
            </a:fld>
            <a:endParaRPr lang="en-US"/>
          </a:p>
        </p:txBody>
      </p:sp>
    </p:spTree>
    <p:extLst>
      <p:ext uri="{BB962C8B-B14F-4D97-AF65-F5344CB8AC3E}">
        <p14:creationId xmlns:p14="http://schemas.microsoft.com/office/powerpoint/2010/main" val="713086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We wanted to show</a:t>
            </a:r>
            <a:r>
              <a:rPr lang="en-US" baseline="0" dirty="0" smtClean="0"/>
              <a:t> our analysts how variants are situated with respect to relevant biological levels. The transcript and protein regions are levels we determined were informative for variant analysis.  We represent these levels as horizontal bars. </a:t>
            </a:r>
            <a:r>
              <a:rPr lang="en-US" dirty="0" smtClean="0"/>
              <a:t>We redundantly</a:t>
            </a:r>
            <a:r>
              <a:rPr lang="en-US" baseline="0" dirty="0" smtClean="0"/>
              <a:t> </a:t>
            </a:r>
            <a:r>
              <a:rPr lang="en-US" baseline="0" dirty="0" smtClean="0"/>
              <a:t>encode them with </a:t>
            </a:r>
            <a:r>
              <a:rPr lang="en-US" baseline="0" dirty="0" smtClean="0"/>
              <a:t>color and spatial position to emphasize the difference between them. Protein regions </a:t>
            </a:r>
            <a:r>
              <a:rPr lang="en-US" baseline="0" dirty="0" smtClean="0"/>
              <a:t>are encoded </a:t>
            </a:r>
            <a:r>
              <a:rPr lang="en-US" baseline="0" dirty="0" smtClean="0"/>
              <a:t>on separate lanes to avoid the overlap and occlusion that can happen if they are encoded on the same horizontal track.</a:t>
            </a:r>
          </a:p>
        </p:txBody>
      </p:sp>
      <p:sp>
        <p:nvSpPr>
          <p:cNvPr id="4" name="Slide Number Placeholder 3"/>
          <p:cNvSpPr>
            <a:spLocks noGrp="1"/>
          </p:cNvSpPr>
          <p:nvPr>
            <p:ph type="sldNum" sz="quarter" idx="10"/>
          </p:nvPr>
        </p:nvSpPr>
        <p:spPr/>
        <p:txBody>
          <a:bodyPr/>
          <a:lstStyle/>
          <a:p>
            <a:fld id="{6D997385-4264-E441-80D6-A2487626D637}" type="slidenum">
              <a:rPr lang="en-US" smtClean="0"/>
              <a:t>59</a:t>
            </a:fld>
            <a:endParaRPr lang="en-US"/>
          </a:p>
        </p:txBody>
      </p:sp>
    </p:spTree>
    <p:extLst>
      <p:ext uri="{BB962C8B-B14F-4D97-AF65-F5344CB8AC3E}">
        <p14:creationId xmlns:p14="http://schemas.microsoft.com/office/powerpoint/2010/main" val="71308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created</a:t>
            </a:r>
            <a:r>
              <a:rPr lang="en-US" baseline="0" dirty="0" smtClean="0"/>
              <a:t> a definition of their data </a:t>
            </a:r>
            <a:r>
              <a:rPr lang="en-US" baseline="0" dirty="0" smtClean="0"/>
              <a:t>and </a:t>
            </a:r>
            <a:r>
              <a:rPr lang="en-US" baseline="0" dirty="0" smtClean="0"/>
              <a:t>tasks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a:t>
            </a:fld>
            <a:endParaRPr lang="en-US"/>
          </a:p>
        </p:txBody>
      </p:sp>
    </p:spTree>
    <p:extLst>
      <p:ext uri="{BB962C8B-B14F-4D97-AF65-F5344CB8AC3E}">
        <p14:creationId xmlns:p14="http://schemas.microsoft.com/office/powerpoint/2010/main" val="13737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60</a:t>
            </a:fld>
            <a:endParaRPr lang="en-US"/>
          </a:p>
        </p:txBody>
      </p:sp>
    </p:spTree>
    <p:extLst>
      <p:ext uri="{BB962C8B-B14F-4D97-AF65-F5344CB8AC3E}">
        <p14:creationId xmlns:p14="http://schemas.microsoft.com/office/powerpoint/2010/main" val="40854887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will now walk you quickly through Variant View, the variant analysis tool we created.</a:t>
            </a:r>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61</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center of the display includes the visual encoding </a:t>
            </a:r>
            <a:r>
              <a:rPr lang="en-US" baseline="0" dirty="0" smtClean="0"/>
              <a:t>for </a:t>
            </a:r>
            <a:r>
              <a:rPr lang="en-US" baseline="0" dirty="0" smtClean="0"/>
              <a:t>the transcript, protein regions, and the variants situated </a:t>
            </a:r>
            <a:r>
              <a:rPr lang="en-US" baseline="0" dirty="0" smtClean="0"/>
              <a:t>within them</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62</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mentioned, we tried to heap as much information into the overview display as possible so as to reduce or completely remove the need for memory intensive pan and zoom navigation techniques.</a:t>
            </a:r>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63</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only show one gene at a time in the main view because variant analysis takes place at the gene level.  However, given a long list of genes, you might be wondering how to prioritize analysis of them. Well, with Variant View, if you know the name of the gene you’re interested in, you can simply type the gene name into the search box and Variant View will retrieve </a:t>
            </a:r>
            <a:r>
              <a:rPr lang="en-US" baseline="0" dirty="0" smtClean="0"/>
              <a:t>it. </a:t>
            </a:r>
            <a:r>
              <a:rPr lang="en-US" baseline="0" dirty="0" smtClean="0"/>
              <a:t>If not, you can also use the gene selection list at the right of the display. The gene selection list is sortable by alphabetical order of gene name, and two newly-derived </a:t>
            </a:r>
            <a:r>
              <a:rPr lang="en-US" baseline="0" dirty="0" smtClean="0"/>
              <a:t>metrics that capture variant </a:t>
            </a:r>
            <a:r>
              <a:rPr lang="en-US" baseline="0" dirty="0" smtClean="0"/>
              <a:t>impact. </a:t>
            </a:r>
            <a:r>
              <a:rPr lang="en-US" baseline="0" dirty="0" smtClean="0"/>
              <a:t>Details of these metrics can be found in the paper.</a:t>
            </a:r>
            <a:endParaRPr lang="en-US" baseline="0" dirty="0" smtClean="0"/>
          </a:p>
        </p:txBody>
      </p:sp>
      <p:sp>
        <p:nvSpPr>
          <p:cNvPr id="4" name="Slide Number Placeholder 3"/>
          <p:cNvSpPr>
            <a:spLocks noGrp="1"/>
          </p:cNvSpPr>
          <p:nvPr>
            <p:ph type="sldNum" sz="quarter" idx="10"/>
          </p:nvPr>
        </p:nvSpPr>
        <p:spPr/>
        <p:txBody>
          <a:bodyPr/>
          <a:lstStyle/>
          <a:p>
            <a:fld id="{6D997385-4264-E441-80D6-A2487626D637}" type="slidenum">
              <a:rPr lang="en-US" smtClean="0"/>
              <a:t>64</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Selecting a gene from the </a:t>
            </a:r>
            <a:r>
              <a:rPr lang="en-US" baseline="0" dirty="0" smtClean="0"/>
              <a:t>list at </a:t>
            </a:r>
            <a:r>
              <a:rPr lang="en-US" baseline="0" dirty="0" smtClean="0"/>
              <a:t>right will display the gene and its variants in </a:t>
            </a:r>
            <a:r>
              <a:rPr lang="en-US" baseline="0" dirty="0" smtClean="0"/>
              <a:t>the </a:t>
            </a:r>
            <a:r>
              <a:rPr lang="en-US" baseline="0" dirty="0" err="1" smtClean="0"/>
              <a:t>centre</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65</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the bottom of the display you’ll notice the tabular view of variants I mentioned before. This table includes additional information for each variant. </a:t>
            </a:r>
            <a:r>
              <a:rPr lang="en-US" baseline="0" dirty="0" smtClean="0"/>
              <a:t>Selecting a </a:t>
            </a:r>
            <a:r>
              <a:rPr lang="en-US" baseline="0" dirty="0" smtClean="0"/>
              <a:t>variant in the main </a:t>
            </a:r>
            <a:r>
              <a:rPr lang="en-US" baseline="0" dirty="0" smtClean="0"/>
              <a:t>view will highlight </a:t>
            </a:r>
            <a:r>
              <a:rPr lang="en-US" baseline="0" dirty="0" smtClean="0"/>
              <a:t>its entry in the table view </a:t>
            </a:r>
            <a:r>
              <a:rPr lang="en-US" baseline="0" dirty="0" smtClean="0"/>
              <a:t>and </a:t>
            </a:r>
            <a:r>
              <a:rPr lang="en-US" baseline="0" dirty="0" smtClean="0"/>
              <a:t>vice versa.</a:t>
            </a:r>
          </a:p>
        </p:txBody>
      </p:sp>
      <p:sp>
        <p:nvSpPr>
          <p:cNvPr id="4" name="Slide Number Placeholder 3"/>
          <p:cNvSpPr>
            <a:spLocks noGrp="1"/>
          </p:cNvSpPr>
          <p:nvPr>
            <p:ph type="sldNum" sz="quarter" idx="10"/>
          </p:nvPr>
        </p:nvSpPr>
        <p:spPr/>
        <p:txBody>
          <a:bodyPr/>
          <a:lstStyle/>
          <a:p>
            <a:fld id="{6D997385-4264-E441-80D6-A2487626D637}" type="slidenum">
              <a:rPr lang="en-US" smtClean="0"/>
              <a:t>66</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couple of recent representations that attempt to target depiction of variants in a single gene view like Variant View. I’ll discuss one of them.</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67</a:t>
            </a:fld>
            <a:endParaRPr lang="en-US"/>
          </a:p>
        </p:txBody>
      </p:sp>
    </p:spTree>
    <p:extLst>
      <p:ext uri="{BB962C8B-B14F-4D97-AF65-F5344CB8AC3E}">
        <p14:creationId xmlns:p14="http://schemas.microsoft.com/office/powerpoint/2010/main" val="17473388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MuSiC</a:t>
            </a:r>
            <a:r>
              <a:rPr lang="en-US" baseline="0" dirty="0" smtClean="0"/>
              <a:t> is a library that creates static plots depicting variants in a single gene view. It is not an interactive tool like Variant View, but, from a visual encoding perspective, </a:t>
            </a:r>
            <a:r>
              <a:rPr lang="en-US" baseline="0" dirty="0" err="1" smtClean="0"/>
              <a:t>MuSiC</a:t>
            </a:r>
            <a:r>
              <a:rPr lang="en-US" baseline="0" dirty="0" smtClean="0"/>
              <a:t> attempts to encode attributes that are important </a:t>
            </a:r>
            <a:r>
              <a:rPr lang="en-US" baseline="0" dirty="0" smtClean="0"/>
              <a:t>for </a:t>
            </a:r>
            <a:r>
              <a:rPr lang="en-US" baseline="0" dirty="0" smtClean="0"/>
              <a:t>variant analysis, so it is useful to compare our visual encoding to </a:t>
            </a:r>
            <a:r>
              <a:rPr lang="en-US" baseline="0" dirty="0" err="1" smtClean="0"/>
              <a:t>MuSiC’s</a:t>
            </a:r>
            <a:r>
              <a:rPr lang="en-US" baseline="0" dirty="0" smtClean="0"/>
              <a:t>.  </a:t>
            </a:r>
            <a:r>
              <a:rPr lang="en-US" baseline="0" dirty="0" smtClean="0"/>
              <a:t>The depictions </a:t>
            </a:r>
            <a:r>
              <a:rPr lang="en-US" baseline="0" dirty="0" smtClean="0"/>
              <a:t>of </a:t>
            </a:r>
            <a:r>
              <a:rPr lang="en-US" baseline="0" dirty="0" err="1" smtClean="0"/>
              <a:t>MuSiC</a:t>
            </a:r>
            <a:r>
              <a:rPr lang="en-US" baseline="0" dirty="0" smtClean="0"/>
              <a:t> I </a:t>
            </a:r>
            <a:r>
              <a:rPr lang="en-US" baseline="0" dirty="0" smtClean="0"/>
              <a:t>show </a:t>
            </a:r>
            <a:r>
              <a:rPr lang="en-US" baseline="0" dirty="0" smtClean="0"/>
              <a:t>are mock-ups </a:t>
            </a:r>
            <a:r>
              <a:rPr lang="en-US" baseline="0" dirty="0" smtClean="0"/>
              <a:t>I created because </a:t>
            </a:r>
            <a:r>
              <a:rPr lang="en-US" baseline="0" dirty="0" smtClean="0"/>
              <a:t>it was not possible to plot our own variant data with </a:t>
            </a:r>
            <a:r>
              <a:rPr lang="en-US" baseline="0" dirty="0" err="1" smtClean="0"/>
              <a:t>MuSiC</a:t>
            </a:r>
            <a:r>
              <a:rPr lang="en-US" baseline="0" dirty="0" smtClean="0"/>
              <a:t>: the plotting capabilities are not </a:t>
            </a:r>
            <a:r>
              <a:rPr lang="en-US" baseline="0" dirty="0" smtClean="0"/>
              <a:t>currently documented.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68</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am showing the same variant data in each display. The </a:t>
            </a:r>
            <a:r>
              <a:rPr lang="en-US" baseline="0" dirty="0" err="1" smtClean="0"/>
              <a:t>MuSiC</a:t>
            </a:r>
            <a:r>
              <a:rPr lang="en-US" baseline="0" dirty="0" smtClean="0"/>
              <a:t> plot is shown at top, and the Variant View display is shown at </a:t>
            </a:r>
            <a:r>
              <a:rPr lang="en-US" baseline="0" smtClean="0"/>
              <a:t>the bottom.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69</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used this knowledge to create a data sketch</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a:t>
            </a:fld>
            <a:endParaRPr lang="en-US"/>
          </a:p>
        </p:txBody>
      </p:sp>
    </p:spTree>
    <p:extLst>
      <p:ext uri="{BB962C8B-B14F-4D97-AF65-F5344CB8AC3E}">
        <p14:creationId xmlns:p14="http://schemas.microsoft.com/office/powerpoint/2010/main" val="866001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first major advantage our encoding has over the </a:t>
            </a:r>
            <a:r>
              <a:rPr lang="en-US" baseline="0" dirty="0" err="1" smtClean="0"/>
              <a:t>MuSiC</a:t>
            </a:r>
            <a:r>
              <a:rPr lang="en-US" baseline="0" dirty="0" smtClean="0"/>
              <a:t> representation concerns the display of protein regions. The </a:t>
            </a:r>
            <a:r>
              <a:rPr lang="en-US" baseline="0" dirty="0" err="1" smtClean="0"/>
              <a:t>MuSiC</a:t>
            </a:r>
            <a:r>
              <a:rPr lang="en-US" baseline="0" dirty="0" smtClean="0"/>
              <a:t> display encodes protein regions all on the same horizontal track, so regions can overlap and occlude each other. We encode regions on separate lanes </a:t>
            </a:r>
            <a:r>
              <a:rPr lang="en-US" baseline="0" dirty="0" smtClean="0"/>
              <a:t>so this occlusion doesn’t happen.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70</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of </a:t>
            </a:r>
            <a:r>
              <a:rPr lang="en-US" baseline="0" dirty="0" smtClean="0"/>
              <a:t>our biggest advantages over </a:t>
            </a:r>
            <a:r>
              <a:rPr lang="en-US" baseline="0" dirty="0" err="1" smtClean="0"/>
              <a:t>MuSiC</a:t>
            </a:r>
            <a:r>
              <a:rPr lang="en-US" baseline="0" dirty="0" smtClean="0"/>
              <a:t> is our display </a:t>
            </a:r>
            <a:r>
              <a:rPr lang="en-US" baseline="0" dirty="0" smtClean="0"/>
              <a:t>of variant collocation. If variants tend to occur at the same position for a particular disease, disruption of that location may be predictive of the disease. With our display, if multiple variants occur at the same location, the encoding will fan out and produce a bloom like structure. This structure is highly visually salient - more so, we would argue, than the encoding for the same number of variants </a:t>
            </a:r>
            <a:r>
              <a:rPr lang="en-US" baseline="0" dirty="0" smtClean="0"/>
              <a:t>in the </a:t>
            </a:r>
            <a:r>
              <a:rPr lang="en-US" baseline="0" dirty="0" err="1" smtClean="0"/>
              <a:t>MuSiC</a:t>
            </a:r>
            <a:r>
              <a:rPr lang="en-US" baseline="0" dirty="0" smtClean="0"/>
              <a:t> representation.</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71</a:t>
            </a:fld>
            <a:endParaRPr lang="en-US"/>
          </a:p>
        </p:txBody>
      </p:sp>
    </p:spTree>
    <p:extLst>
      <p:ext uri="{BB962C8B-B14F-4D97-AF65-F5344CB8AC3E}">
        <p14:creationId xmlns:p14="http://schemas.microsoft.com/office/powerpoint/2010/main" val="11670230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you an idea of how Variant View was used by our analysts, I’ll discuss some of the driving biological tasks it was used for.</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72</a:t>
            </a:fld>
            <a:endParaRPr lang="en-US"/>
          </a:p>
        </p:txBody>
      </p:sp>
    </p:spTree>
    <p:extLst>
      <p:ext uri="{BB962C8B-B14F-4D97-AF65-F5344CB8AC3E}">
        <p14:creationId xmlns:p14="http://schemas.microsoft.com/office/powerpoint/2010/main" val="40245255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Variant View</a:t>
            </a:r>
            <a:r>
              <a:rPr lang="en-US" baseline="0" dirty="0" smtClean="0"/>
              <a:t> was originally designed to discover genes with harmful variants in leukemia. </a:t>
            </a:r>
            <a:r>
              <a:rPr lang="en-US" baseline="0" dirty="0" smtClean="0"/>
              <a:t>We </a:t>
            </a:r>
            <a:r>
              <a:rPr lang="en-US" baseline="0" dirty="0" smtClean="0"/>
              <a:t>wanted to see if using </a:t>
            </a:r>
            <a:r>
              <a:rPr lang="en-US" baseline="0" dirty="0" smtClean="0"/>
              <a:t>the derived sorting metrics </a:t>
            </a:r>
            <a:r>
              <a:rPr lang="en-US" baseline="0" dirty="0" smtClean="0"/>
              <a:t>to prioritize inspection of a long list of genes, along with visual inspection of genes near the top of the sorted selection list, could help identify new genes that were heavily impacted by variants. Heavily impacted genes could be candidate genes for leukemia.</a:t>
            </a:r>
          </a:p>
          <a:p>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73</a:t>
            </a:fld>
            <a:endParaRPr lang="en-US"/>
          </a:p>
        </p:txBody>
      </p:sp>
    </p:spTree>
    <p:extLst>
      <p:ext uri="{BB962C8B-B14F-4D97-AF65-F5344CB8AC3E}">
        <p14:creationId xmlns:p14="http://schemas.microsoft.com/office/powerpoint/2010/main" val="1981729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4.72 seconds)</a:t>
            </a:r>
          </a:p>
          <a:p>
            <a:r>
              <a:rPr lang="en-US" dirty="0" smtClean="0"/>
              <a:t>I’m</a:t>
            </a:r>
            <a:r>
              <a:rPr lang="en-US" baseline="0" dirty="0" smtClean="0"/>
              <a:t> </a:t>
            </a:r>
            <a:r>
              <a:rPr lang="en-US" baseline="0" dirty="0" smtClean="0"/>
              <a:t>going to show a quick video just to give you an idea of Variant View’s use and its interaction techniques.</a:t>
            </a:r>
          </a:p>
          <a:p>
            <a:r>
              <a:rPr lang="en-US" baseline="0" dirty="0" smtClean="0"/>
              <a:t> &lt;&lt; Start Video &gt;&gt; </a:t>
            </a:r>
          </a:p>
          <a:p>
            <a:r>
              <a:rPr lang="en-US" dirty="0" smtClean="0"/>
              <a:t>We are now sorting</a:t>
            </a:r>
            <a:r>
              <a:rPr lang="en-US" baseline="0" dirty="0" smtClean="0"/>
              <a:t> genes in order </a:t>
            </a:r>
            <a:r>
              <a:rPr lang="en-US" baseline="0" dirty="0" smtClean="0"/>
              <a:t>of one of the derived metrics of variant impact. Genes near the top of the list will be highly scored by the metric, and  heavily impacted with variants.</a:t>
            </a:r>
          </a:p>
          <a:p>
            <a:r>
              <a:rPr lang="en-US" baseline="0" dirty="0" smtClean="0"/>
              <a:t>The gene list is blurred out because research of some of these genes are ongoing. Genes lower on the list tend to have less interesting variant distribution patterns.</a:t>
            </a:r>
            <a:endParaRPr lang="en-US" baseline="0" dirty="0" smtClean="0"/>
          </a:p>
          <a:p>
            <a:r>
              <a:rPr lang="en-US" baseline="0" dirty="0" smtClean="0"/>
              <a:t>&lt;&lt; End Video &gt;&gt;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74</a:t>
            </a:fld>
            <a:endParaRPr lang="en-US"/>
          </a:p>
        </p:txBody>
      </p:sp>
    </p:spTree>
    <p:extLst>
      <p:ext uri="{BB962C8B-B14F-4D97-AF65-F5344CB8AC3E}">
        <p14:creationId xmlns:p14="http://schemas.microsoft.com/office/powerpoint/2010/main" val="34801660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b</a:t>
            </a:r>
            <a:r>
              <a:rPr lang="en-US" dirty="0" smtClean="0"/>
              <a:t>y</a:t>
            </a:r>
            <a:r>
              <a:rPr lang="en-US" baseline="0" dirty="0" smtClean="0"/>
              <a:t> sorting by the derived metric, Variant View is able to reveal known leukemia genes, such as the one displayed here.</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75</a:t>
            </a:fld>
            <a:endParaRPr lang="en-US"/>
          </a:p>
        </p:txBody>
      </p:sp>
    </p:spTree>
    <p:extLst>
      <p:ext uri="{BB962C8B-B14F-4D97-AF65-F5344CB8AC3E}">
        <p14:creationId xmlns:p14="http://schemas.microsoft.com/office/powerpoint/2010/main" val="26884138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particular gene was highly scored by the derived metric of variant impact.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76</a:t>
            </a:fld>
            <a:endParaRPr lang="en-US"/>
          </a:p>
        </p:txBody>
      </p:sp>
    </p:spTree>
    <p:extLst>
      <p:ext uri="{BB962C8B-B14F-4D97-AF65-F5344CB8AC3E}">
        <p14:creationId xmlns:p14="http://schemas.microsoft.com/office/powerpoint/2010/main" val="32414602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a:t>
            </a:r>
            <a:r>
              <a:rPr lang="en-US" baseline="0" dirty="0" smtClean="0"/>
              <a:t> inspection of the gene reveals collocation of variants, as the highly visually salient bloom-like structure indicates.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77</a:t>
            </a:fld>
            <a:endParaRPr lang="en-US"/>
          </a:p>
        </p:txBody>
      </p:sp>
    </p:spTree>
    <p:extLst>
      <p:ext uri="{BB962C8B-B14F-4D97-AF65-F5344CB8AC3E}">
        <p14:creationId xmlns:p14="http://schemas.microsoft.com/office/powerpoint/2010/main" val="17850123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well, s</a:t>
            </a:r>
            <a:r>
              <a:rPr lang="en-US" dirty="0" smtClean="0"/>
              <a:t>everal functional</a:t>
            </a:r>
            <a:r>
              <a:rPr lang="en-US" baseline="0" dirty="0" smtClean="0"/>
              <a:t> protein regions are affected by </a:t>
            </a:r>
            <a:r>
              <a:rPr lang="en-US" baseline="0" dirty="0" smtClean="0"/>
              <a:t>variants which may </a:t>
            </a:r>
            <a:r>
              <a:rPr lang="en-US" baseline="0" dirty="0" smtClean="0"/>
              <a:t>disrupt the </a:t>
            </a:r>
            <a:r>
              <a:rPr lang="en-US" baseline="0" dirty="0" smtClean="0"/>
              <a:t>proteins’ </a:t>
            </a:r>
            <a:r>
              <a:rPr lang="en-US" baseline="0" dirty="0" smtClean="0"/>
              <a:t>ability to function as catalysts, or provide structure for the cell.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78</a:t>
            </a:fld>
            <a:endParaRPr lang="en-US"/>
          </a:p>
        </p:txBody>
      </p:sp>
    </p:spTree>
    <p:extLst>
      <p:ext uri="{BB962C8B-B14F-4D97-AF65-F5344CB8AC3E}">
        <p14:creationId xmlns:p14="http://schemas.microsoft.com/office/powerpoint/2010/main" val="19631598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metrics also revealed new, previously unknown genes that might be implicated in leukemia.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79</a:t>
            </a:fld>
            <a:endParaRPr lang="en-US"/>
          </a:p>
        </p:txBody>
      </p:sp>
    </p:spTree>
    <p:extLst>
      <p:ext uri="{BB962C8B-B14F-4D97-AF65-F5344CB8AC3E}">
        <p14:creationId xmlns:p14="http://schemas.microsoft.com/office/powerpoint/2010/main" val="125400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a:t>
            </a:r>
            <a:r>
              <a:rPr lang="en-US" dirty="0" smtClean="0"/>
              <a:t>showed the sketch</a:t>
            </a:r>
            <a:r>
              <a:rPr lang="en-US" baseline="0" dirty="0" smtClean="0"/>
              <a:t> to the analysts to get feedback</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a:t>
            </a:fld>
            <a:endParaRPr lang="en-US"/>
          </a:p>
        </p:txBody>
      </p:sp>
    </p:spTree>
    <p:extLst>
      <p:ext uri="{BB962C8B-B14F-4D97-AF65-F5344CB8AC3E}">
        <p14:creationId xmlns:p14="http://schemas.microsoft.com/office/powerpoint/2010/main" val="3260280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a:t>
            </a:r>
            <a:r>
              <a:rPr lang="en-US" baseline="0" dirty="0" smtClean="0"/>
              <a:t> i</a:t>
            </a:r>
            <a:r>
              <a:rPr lang="en-US" dirty="0" smtClean="0"/>
              <a:t>nspection of the variants</a:t>
            </a:r>
            <a:r>
              <a:rPr lang="en-US" baseline="0" dirty="0" smtClean="0"/>
              <a:t> reveals that a p</a:t>
            </a:r>
            <a:r>
              <a:rPr lang="en-US" dirty="0" smtClean="0"/>
              <a:t>rotein </a:t>
            </a:r>
            <a:r>
              <a:rPr lang="en-US" dirty="0" smtClean="0"/>
              <a:t>chemical class change is</a:t>
            </a:r>
            <a:r>
              <a:rPr lang="en-US" baseline="0" dirty="0" smtClean="0"/>
              <a:t> </a:t>
            </a:r>
            <a:r>
              <a:rPr lang="en-US" dirty="0" smtClean="0"/>
              <a:t>also highly evident. The change from</a:t>
            </a:r>
            <a:r>
              <a:rPr lang="en-US" baseline="0" dirty="0" smtClean="0"/>
              <a:t> red to blue from top to bottom tells the analyst that the variant amino acid is a completely different class from the human reference genome’s amino acid at this position. This could have a big impact on the cell.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80</a:t>
            </a:fld>
            <a:endParaRPr lang="en-US"/>
          </a:p>
        </p:txBody>
      </p:sp>
    </p:spTree>
    <p:extLst>
      <p:ext uri="{BB962C8B-B14F-4D97-AF65-F5344CB8AC3E}">
        <p14:creationId xmlns:p14="http://schemas.microsoft.com/office/powerpoint/2010/main" val="27562609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this gene was low</a:t>
            </a:r>
            <a:r>
              <a:rPr lang="en-US" baseline="0" dirty="0" smtClean="0"/>
              <a:t> scoring based on our derived sorting metrics.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81</a:t>
            </a:fld>
            <a:endParaRPr lang="en-US"/>
          </a:p>
        </p:txBody>
      </p:sp>
    </p:spTree>
    <p:extLst>
      <p:ext uri="{BB962C8B-B14F-4D97-AF65-F5344CB8AC3E}">
        <p14:creationId xmlns:p14="http://schemas.microsoft.com/office/powerpoint/2010/main" val="20496075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notice a relatively</a:t>
            </a:r>
            <a:r>
              <a:rPr lang="en-US" baseline="0" dirty="0" smtClean="0"/>
              <a:t> uniform distribution of variants. There is no collocation of variants.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82</a:t>
            </a:fld>
            <a:endParaRPr lang="en-US"/>
          </a:p>
        </p:txBody>
      </p:sp>
    </p:spTree>
    <p:extLst>
      <p:ext uri="{BB962C8B-B14F-4D97-AF65-F5344CB8AC3E}">
        <p14:creationId xmlns:p14="http://schemas.microsoft.com/office/powerpoint/2010/main" val="3934023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visual inspection, we can also tell that t</a:t>
            </a:r>
            <a:r>
              <a:rPr lang="en-US" dirty="0" smtClean="0"/>
              <a:t>here are mostly</a:t>
            </a:r>
            <a:r>
              <a:rPr lang="en-US" baseline="0" dirty="0" smtClean="0"/>
              <a:t> unaffected protein regions.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83</a:t>
            </a:fld>
            <a:endParaRPr lang="en-US"/>
          </a:p>
        </p:txBody>
      </p:sp>
    </p:spTree>
    <p:extLst>
      <p:ext uri="{BB962C8B-B14F-4D97-AF65-F5344CB8AC3E}">
        <p14:creationId xmlns:p14="http://schemas.microsoft.com/office/powerpoint/2010/main" val="10550393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with the task of discovering new genes that were implicated</a:t>
            </a:r>
            <a:r>
              <a:rPr lang="en-US" baseline="0" dirty="0" smtClean="0"/>
              <a:t> in leukemia. Later, we shared Variant View with other analysts during a meeting, and they identified two potential new tasks for the tool.</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84</a:t>
            </a:fld>
            <a:endParaRPr lang="en-US"/>
          </a:p>
        </p:txBody>
      </p:sp>
    </p:spTree>
    <p:extLst>
      <p:ext uri="{BB962C8B-B14F-4D97-AF65-F5344CB8AC3E}">
        <p14:creationId xmlns:p14="http://schemas.microsoft.com/office/powerpoint/2010/main" val="25612543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new task was a clinical setting application at the BC Cancer </a:t>
            </a:r>
            <a:r>
              <a:rPr lang="en-US" dirty="0" smtClean="0"/>
              <a:t>Centre. </a:t>
            </a:r>
            <a:r>
              <a:rPr lang="en-US" baseline="0" dirty="0" smtClean="0"/>
              <a:t>The </a:t>
            </a:r>
            <a:r>
              <a:rPr lang="en-US" baseline="0" dirty="0" smtClean="0"/>
              <a:t>task was to compare incoming patient </a:t>
            </a:r>
            <a:r>
              <a:rPr lang="en-US" baseline="0" dirty="0" smtClean="0"/>
              <a:t>variant data </a:t>
            </a:r>
            <a:r>
              <a:rPr lang="en-US" baseline="0" dirty="0" smtClean="0"/>
              <a:t>to known harmful variants. If the patient has similar </a:t>
            </a:r>
            <a:r>
              <a:rPr lang="en-US" baseline="0" dirty="0" smtClean="0"/>
              <a:t>variants, </a:t>
            </a:r>
            <a:r>
              <a:rPr lang="en-US" baseline="0" dirty="0" smtClean="0"/>
              <a:t>then the patient may have the disease associated with </a:t>
            </a:r>
            <a:r>
              <a:rPr lang="en-US" baseline="0" dirty="0" smtClean="0"/>
              <a:t>the harmful variants</a:t>
            </a:r>
            <a:r>
              <a:rPr lang="en-US" baseline="0" dirty="0" smtClean="0"/>
              <a:t>. The challenge here is that similarity is loosely understood rather than fully characterized, and what constitutes a good match could require visual inspection.</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85</a:t>
            </a:fld>
            <a:endParaRPr lang="en-US"/>
          </a:p>
        </p:txBody>
      </p:sp>
    </p:spTree>
    <p:extLst>
      <p:ext uri="{BB962C8B-B14F-4D97-AF65-F5344CB8AC3E}">
        <p14:creationId xmlns:p14="http://schemas.microsoft.com/office/powerpoint/2010/main" val="7479763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adapted Variant View with minimal changes to support this comparison task.</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86</a:t>
            </a:fld>
            <a:endParaRPr lang="en-US"/>
          </a:p>
        </p:txBody>
      </p:sp>
    </p:spTree>
    <p:extLst>
      <p:ext uri="{BB962C8B-B14F-4D97-AF65-F5344CB8AC3E}">
        <p14:creationId xmlns:p14="http://schemas.microsoft.com/office/powerpoint/2010/main" val="20476600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select </a:t>
            </a:r>
            <a:r>
              <a:rPr lang="en-US" dirty="0" smtClean="0"/>
              <a:t>the patient and gene we’re interested in.</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87</a:t>
            </a:fld>
            <a:endParaRPr lang="en-US"/>
          </a:p>
        </p:txBody>
      </p:sp>
    </p:spTree>
    <p:extLst>
      <p:ext uri="{BB962C8B-B14F-4D97-AF65-F5344CB8AC3E}">
        <p14:creationId xmlns:p14="http://schemas.microsoft.com/office/powerpoint/2010/main" val="766067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 data is emphasized with arrow</a:t>
            </a:r>
            <a:r>
              <a:rPr lang="en-US" baseline="0" dirty="0" smtClean="0"/>
              <a:t> icons to distinguish them from known harmful variants surrounding them.</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88</a:t>
            </a:fld>
            <a:endParaRPr lang="en-US" dirty="0"/>
          </a:p>
        </p:txBody>
      </p:sp>
    </p:spTree>
    <p:extLst>
      <p:ext uri="{BB962C8B-B14F-4D97-AF65-F5344CB8AC3E}">
        <p14:creationId xmlns:p14="http://schemas.microsoft.com/office/powerpoint/2010/main" val="22297550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patient, in this gene, we can see that the patient has the same L to P variant as in the harmful variant data set. It may be a good idea to follow-up with this patient.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89</a:t>
            </a:fld>
            <a:endParaRPr lang="en-US" dirty="0"/>
          </a:p>
        </p:txBody>
      </p:sp>
    </p:spTree>
    <p:extLst>
      <p:ext uri="{BB962C8B-B14F-4D97-AF65-F5344CB8AC3E}">
        <p14:creationId xmlns:p14="http://schemas.microsoft.com/office/powerpoint/2010/main" val="231308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repeated this </a:t>
            </a:r>
            <a:r>
              <a:rPr lang="en-US" baseline="0" dirty="0" smtClean="0"/>
              <a:t>cycle until </a:t>
            </a:r>
            <a:r>
              <a:rPr lang="en-US" baseline="0" dirty="0" smtClean="0"/>
              <a:t>the tool met their needs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9</a:t>
            </a:fld>
            <a:endParaRPr lang="en-US"/>
          </a:p>
        </p:txBody>
      </p:sp>
    </p:spTree>
    <p:extLst>
      <p:ext uri="{BB962C8B-B14F-4D97-AF65-F5344CB8AC3E}">
        <p14:creationId xmlns:p14="http://schemas.microsoft.com/office/powerpoint/2010/main" val="35665770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these two variants are dissimilar by proximity and attributes, so they probably don</a:t>
            </a:r>
            <a:r>
              <a:rPr lang="fr-FR" dirty="0" smtClean="0"/>
              <a:t>’</a:t>
            </a:r>
            <a:r>
              <a:rPr lang="en-US" dirty="0" smtClean="0"/>
              <a:t>t</a:t>
            </a:r>
            <a:r>
              <a:rPr lang="en-US" baseline="0" dirty="0" smtClean="0"/>
              <a:t> match.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90</a:t>
            </a:fld>
            <a:endParaRPr lang="en-US" dirty="0"/>
          </a:p>
        </p:txBody>
      </p:sp>
    </p:spTree>
    <p:extLst>
      <p:ext uri="{BB962C8B-B14F-4D97-AF65-F5344CB8AC3E}">
        <p14:creationId xmlns:p14="http://schemas.microsoft.com/office/powerpoint/2010/main" val="13457165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last new task we uncovered</a:t>
            </a:r>
            <a:r>
              <a:rPr lang="en-US" baseline="0" dirty="0" smtClean="0"/>
              <a:t> for Variant View was the debug  pipeline task. We wanted to use Variant View to remove errors that could have crept into the data during the data generation pipeline. Our analysts originally did not think they needed this </a:t>
            </a:r>
            <a:r>
              <a:rPr lang="en-US" baseline="0" dirty="0" smtClean="0"/>
              <a:t>support.</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91</a:t>
            </a:fld>
            <a:endParaRPr lang="en-US" dirty="0"/>
          </a:p>
        </p:txBody>
      </p:sp>
    </p:spTree>
    <p:extLst>
      <p:ext uri="{BB962C8B-B14F-4D97-AF65-F5344CB8AC3E}">
        <p14:creationId xmlns:p14="http://schemas.microsoft.com/office/powerpoint/2010/main" val="36810560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an example of a variant that is repeated an abnormal number of times,</a:t>
            </a:r>
            <a:r>
              <a:rPr lang="en-US" baseline="0" dirty="0" smtClean="0"/>
              <a:t> and a quote from one of our analysts: “</a:t>
            </a:r>
            <a:r>
              <a:rPr lang="en-US" i="1" dirty="0" smtClean="0"/>
              <a:t>The tool exposed artifacts in the data that slid past at least two rounds of quality metric filtering … this type of problem would not have been caught by our previous, automated methods.</a:t>
            </a:r>
            <a:r>
              <a:rPr lang="en-US" i="0" dirty="0" smtClean="0"/>
              <a:t>”</a:t>
            </a:r>
            <a:endParaRPr lang="en-US" i="1" dirty="0" smtClean="0"/>
          </a:p>
        </p:txBody>
      </p:sp>
      <p:sp>
        <p:nvSpPr>
          <p:cNvPr id="4" name="Slide Number Placeholder 3"/>
          <p:cNvSpPr>
            <a:spLocks noGrp="1"/>
          </p:cNvSpPr>
          <p:nvPr>
            <p:ph type="sldNum" sz="quarter" idx="10"/>
          </p:nvPr>
        </p:nvSpPr>
        <p:spPr/>
        <p:txBody>
          <a:bodyPr/>
          <a:lstStyle/>
          <a:p>
            <a:fld id="{6D997385-4264-E441-80D6-A2487626D637}" type="slidenum">
              <a:rPr lang="en-US" smtClean="0"/>
              <a:t>92</a:t>
            </a:fld>
            <a:endParaRPr lang="en-US" dirty="0"/>
          </a:p>
        </p:txBody>
      </p:sp>
    </p:spTree>
    <p:extLst>
      <p:ext uri="{BB962C8B-B14F-4D97-AF65-F5344CB8AC3E}">
        <p14:creationId xmlns:p14="http://schemas.microsoft.com/office/powerpoint/2010/main" val="16396968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design study, we designed, implemented,</a:t>
            </a:r>
            <a:r>
              <a:rPr lang="en-US" baseline="0" dirty="0" smtClean="0"/>
              <a:t> and deployed a tool for variant impact assessment. We originally designed Variant View for the discover genes task, but were able to adapt it to two other tasks with minimal changes. We used our knowledge of our analysts’ data and tasks to aggressively filter the scope of the data, and focus acutely on features of interest; we then carefully selected visual encodings for just those biological levels and variant attributes our analysts needed for variant analysis. Our major goals included a navigation-free main overview at the gene level, and to reveal genes of interest to the user, which we accomplished through a gene selection list </a:t>
            </a:r>
            <a:r>
              <a:rPr lang="en-US" baseline="0" dirty="0" smtClean="0"/>
              <a:t>sortable </a:t>
            </a:r>
            <a:r>
              <a:rPr lang="en-US" baseline="0" dirty="0" smtClean="0"/>
              <a:t>by </a:t>
            </a:r>
            <a:r>
              <a:rPr lang="en-US" baseline="0" dirty="0" smtClean="0"/>
              <a:t>new derived </a:t>
            </a:r>
            <a:r>
              <a:rPr lang="en-US" baseline="0" dirty="0" smtClean="0"/>
              <a:t>metrics of variant impact on a gene.  </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93</a:t>
            </a:fld>
            <a:endParaRPr lang="en-US" dirty="0"/>
          </a:p>
        </p:txBody>
      </p:sp>
    </p:spTree>
    <p:extLst>
      <p:ext uri="{BB962C8B-B14F-4D97-AF65-F5344CB8AC3E}">
        <p14:creationId xmlns:p14="http://schemas.microsoft.com/office/powerpoint/2010/main" val="33066142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we would like to thank our collaborators at the BC Genome Science Centre and our sources of funding.</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94</a:t>
            </a:fld>
            <a:endParaRPr lang="en-US"/>
          </a:p>
        </p:txBody>
      </p:sp>
    </p:spTree>
    <p:extLst>
      <p:ext uri="{BB962C8B-B14F-4D97-AF65-F5344CB8AC3E}">
        <p14:creationId xmlns:p14="http://schemas.microsoft.com/office/powerpoint/2010/main" val="2640256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attention.</a:t>
            </a:r>
            <a:r>
              <a:rPr lang="en-US" baseline="0" dirty="0" smtClean="0"/>
              <a:t> I can now take any questions.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95</a:t>
            </a:fld>
            <a:endParaRPr lang="en-US"/>
          </a:p>
        </p:txBody>
      </p:sp>
    </p:spTree>
    <p:extLst>
      <p:ext uri="{BB962C8B-B14F-4D97-AF65-F5344CB8AC3E}">
        <p14:creationId xmlns:p14="http://schemas.microsoft.com/office/powerpoint/2010/main" val="36211826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successfully solved the problem of variant analysis</a:t>
            </a:r>
            <a:r>
              <a:rPr lang="en-US" baseline="0" dirty="0" smtClean="0"/>
              <a:t> for our current analysts’ data and </a:t>
            </a:r>
            <a:r>
              <a:rPr lang="en-US" baseline="0" dirty="0" smtClean="0"/>
              <a:t>tasks. But you could </a:t>
            </a:r>
            <a:r>
              <a:rPr lang="en-US" baseline="0" dirty="0" smtClean="0"/>
              <a:t>imagine tasks that require seeing more than the 50 variants we currently can display in the main view. Scaling up the number of variants which were specified by our current design target could involve integration of Variant View with tools such as </a:t>
            </a:r>
            <a:r>
              <a:rPr lang="en-US" baseline="0" dirty="0" err="1" smtClean="0"/>
              <a:t>MedSavant</a:t>
            </a:r>
            <a:r>
              <a:rPr lang="en-US" baseline="0" dirty="0" smtClean="0"/>
              <a:t>, which specifically targets interactive filtering of very large variant data sets.</a:t>
            </a:r>
            <a:endParaRPr lang="en-US" dirty="0"/>
          </a:p>
        </p:txBody>
      </p:sp>
      <p:sp>
        <p:nvSpPr>
          <p:cNvPr id="4" name="Slide Number Placeholder 3"/>
          <p:cNvSpPr>
            <a:spLocks noGrp="1"/>
          </p:cNvSpPr>
          <p:nvPr>
            <p:ph type="sldNum" sz="quarter" idx="10"/>
          </p:nvPr>
        </p:nvSpPr>
        <p:spPr/>
        <p:txBody>
          <a:bodyPr/>
          <a:lstStyle/>
          <a:p>
            <a:fld id="{6D997385-4264-E441-80D6-A2487626D637}" type="slidenum">
              <a:rPr lang="en-US" smtClean="0"/>
              <a:t>96</a:t>
            </a:fld>
            <a:endParaRPr lang="en-US"/>
          </a:p>
        </p:txBody>
      </p:sp>
    </p:spTree>
    <p:extLst>
      <p:ext uri="{BB962C8B-B14F-4D97-AF65-F5344CB8AC3E}">
        <p14:creationId xmlns:p14="http://schemas.microsoft.com/office/powerpoint/2010/main" val="423756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0169" y="610371"/>
            <a:ext cx="7772400" cy="1102519"/>
          </a:xfrm>
        </p:spPr>
        <p:txBody>
          <a:bodyPr>
            <a:normAutofit/>
          </a:bodyPr>
          <a:lstStyle>
            <a:lvl1pPr algn="l">
              <a:defRPr sz="4800" b="1">
                <a:latin typeface="Gill Sans"/>
              </a:defRPr>
            </a:lvl1pPr>
          </a:lstStyle>
          <a:p>
            <a:r>
              <a:rPr lang="en-CA" dirty="0" smtClean="0"/>
              <a:t>Variant View</a:t>
            </a:r>
            <a:endParaRPr lang="en-US" dirty="0"/>
          </a:p>
        </p:txBody>
      </p:sp>
      <p:sp>
        <p:nvSpPr>
          <p:cNvPr id="3" name="Subtitle 2"/>
          <p:cNvSpPr>
            <a:spLocks noGrp="1"/>
          </p:cNvSpPr>
          <p:nvPr>
            <p:ph type="subTitle" idx="1" hasCustomPrompt="1"/>
          </p:nvPr>
        </p:nvSpPr>
        <p:spPr>
          <a:xfrm>
            <a:off x="190169" y="1729631"/>
            <a:ext cx="8838376" cy="660278"/>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Visualizing Sequence Variants in their Gene Context  </a:t>
            </a:r>
            <a:endParaRPr lang="en-US" dirty="0"/>
          </a:p>
        </p:txBody>
      </p:sp>
      <p:sp>
        <p:nvSpPr>
          <p:cNvPr id="4" name="Date Placeholder 3"/>
          <p:cNvSpPr>
            <a:spLocks noGrp="1"/>
          </p:cNvSpPr>
          <p:nvPr>
            <p:ph type="dt" sz="half" idx="10"/>
          </p:nvPr>
        </p:nvSpPr>
        <p:spPr/>
        <p:txBody>
          <a:bodyPr/>
          <a:lstStyle/>
          <a:p>
            <a:fld id="{89C672D7-B09A-864A-9514-58BE192D6990}" type="datetime1">
              <a:rPr lang="en-CA" smtClean="0"/>
              <a:t>13-10-15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80777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2FC909B-4529-A945-962C-4AF01EF68633}" type="datetime1">
              <a:rPr lang="en-CA" smtClean="0"/>
              <a:t>13-10-15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251718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EE7F9D2-9AE7-B147-B894-371AFFDD22D4}" type="datetime1">
              <a:rPr lang="en-CA" smtClean="0"/>
              <a:t>13-10-15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37497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Gill Sans"/>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a:defRPr>
            </a:lvl1pPr>
            <a:lvl2pPr>
              <a:defRPr>
                <a:latin typeface="Gill Sans"/>
              </a:defRPr>
            </a:lvl2pPr>
            <a:lvl3pPr>
              <a:defRPr>
                <a:latin typeface="Gill Sans"/>
              </a:defRPr>
            </a:lvl3pPr>
            <a:lvl4pPr>
              <a:defRPr>
                <a:latin typeface="Gill Sans"/>
              </a:defRPr>
            </a:lvl4pPr>
            <a:lvl5pPr>
              <a:defRPr>
                <a:latin typeface="Gill Sans"/>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10"/>
          </p:nvPr>
        </p:nvSpPr>
        <p:spPr/>
        <p:txBody>
          <a:bodyPr/>
          <a:lstStyle/>
          <a:p>
            <a:fld id="{BC1C3119-1919-F84A-A20D-BB150D5A1218}" type="datetime1">
              <a:rPr lang="en-CA" smtClean="0"/>
              <a:t>13-10-15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134742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8D4574F-72E6-1C4D-824F-CAF8C953337F}" type="datetime1">
              <a:rPr lang="en-CA" smtClean="0"/>
              <a:t>13-10-15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402048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5F14575-6FFC-2842-9337-A01C06924620}" type="datetime1">
              <a:rPr lang="en-CA" smtClean="0"/>
              <a:t>13-10-15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357753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CAD349F-2F33-C349-99CE-DABEB76B0930}" type="datetime1">
              <a:rPr lang="en-CA" smtClean="0"/>
              <a:t>13-10-15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342574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1EEDDE4-AB7B-5A49-B038-D10584145E34}" type="datetime1">
              <a:rPr lang="en-CA" smtClean="0"/>
              <a:t>13-10-15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420724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95F7A-CFBE-E44F-A9FD-92DCE378B772}" type="datetime1">
              <a:rPr lang="en-CA" smtClean="0"/>
              <a:t>13-10-15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219730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AA22977-B474-A14E-823B-ED68BFC7D64D}" type="datetime1">
              <a:rPr lang="en-CA" smtClean="0"/>
              <a:t>13-10-15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0517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A45F9A4-9E2B-6F40-A3ED-B474B579B3A3}" type="datetime1">
              <a:rPr lang="en-CA" smtClean="0"/>
              <a:t>13-10-15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1BACD-3D58-6A47-A896-AF4D0B95ED25}" type="slidenum">
              <a:rPr lang="en-US" smtClean="0"/>
              <a:t>‹#›</a:t>
            </a:fld>
            <a:endParaRPr lang="en-US"/>
          </a:p>
        </p:txBody>
      </p:sp>
    </p:spTree>
    <p:extLst>
      <p:ext uri="{BB962C8B-B14F-4D97-AF65-F5344CB8AC3E}">
        <p14:creationId xmlns:p14="http://schemas.microsoft.com/office/powerpoint/2010/main" val="97092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A94F8AA-0FE7-294C-B751-18229BEBAD02}" type="datetime1">
              <a:rPr lang="en-CA" smtClean="0"/>
              <a:t>13-10-15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F1BACD-3D58-6A47-A896-AF4D0B95ED25}" type="slidenum">
              <a:rPr lang="en-US" smtClean="0"/>
              <a:t>‹#›</a:t>
            </a:fld>
            <a:endParaRPr lang="en-US"/>
          </a:p>
        </p:txBody>
      </p:sp>
    </p:spTree>
    <p:extLst>
      <p:ext uri="{BB962C8B-B14F-4D97-AF65-F5344CB8AC3E}">
        <p14:creationId xmlns:p14="http://schemas.microsoft.com/office/powerpoint/2010/main" val="130224835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4.xml"/><Relationship Id="rId5" Type="http://schemas.openxmlformats.org/officeDocument/2006/relationships/image" Target="../media/image31.png"/><Relationship Id="rId1" Type="http://schemas.microsoft.com/office/2007/relationships/media" Target="../media/media1.mov"/><Relationship Id="rId2" Type="http://schemas.openxmlformats.org/officeDocument/2006/relationships/video" Target="../media/media1.mov"/></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3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3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3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3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3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3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3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3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3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3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3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 y="12960"/>
            <a:ext cx="9144001" cy="4865018"/>
          </a:xfrm>
          <a:prstGeom prst="rect">
            <a:avLst/>
          </a:prstGeom>
          <a:ln>
            <a:solidFill>
              <a:schemeClr val="tx1"/>
            </a:solidFill>
          </a:ln>
        </p:spPr>
      </p:pic>
      <p:sp>
        <p:nvSpPr>
          <p:cNvPr id="7" name="Rectangle 6"/>
          <p:cNvSpPr/>
          <p:nvPr/>
        </p:nvSpPr>
        <p:spPr>
          <a:xfrm>
            <a:off x="1" y="1762560"/>
            <a:ext cx="9144000" cy="3395520"/>
          </a:xfrm>
          <a:prstGeom prst="rect">
            <a:avLst/>
          </a:prstGeom>
          <a:solidFill>
            <a:schemeClr val="accent1">
              <a:lumMod val="20000"/>
              <a:lumOff val="80000"/>
              <a:alpha val="91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90169" y="1867491"/>
            <a:ext cx="7772400" cy="1102519"/>
          </a:xfrm>
        </p:spPr>
        <p:txBody>
          <a:bodyPr>
            <a:normAutofit/>
          </a:bodyPr>
          <a:lstStyle/>
          <a:p>
            <a:r>
              <a:rPr lang="en-US" sz="5400" dirty="0" smtClean="0"/>
              <a:t>Variant View</a:t>
            </a:r>
            <a:endParaRPr lang="en-US" sz="5400" dirty="0"/>
          </a:p>
        </p:txBody>
      </p:sp>
      <p:sp>
        <p:nvSpPr>
          <p:cNvPr id="3" name="Subtitle 2"/>
          <p:cNvSpPr>
            <a:spLocks noGrp="1"/>
          </p:cNvSpPr>
          <p:nvPr>
            <p:ph type="subTitle" idx="1"/>
          </p:nvPr>
        </p:nvSpPr>
        <p:spPr>
          <a:xfrm>
            <a:off x="190169" y="2754959"/>
            <a:ext cx="8838376" cy="660278"/>
          </a:xfrm>
        </p:spPr>
        <p:txBody>
          <a:bodyPr>
            <a:normAutofit/>
          </a:bodyPr>
          <a:lstStyle/>
          <a:p>
            <a:r>
              <a:rPr lang="en-US" dirty="0" smtClean="0">
                <a:solidFill>
                  <a:schemeClr val="tx1"/>
                </a:solidFill>
                <a:latin typeface="Gill Sans Light"/>
              </a:rPr>
              <a:t>Visualizing Sequence Variants in their Gene Context</a:t>
            </a:r>
            <a:endParaRPr lang="en-US" dirty="0">
              <a:solidFill>
                <a:schemeClr val="tx1"/>
              </a:solidFill>
              <a:latin typeface="Gill Sans Light"/>
            </a:endParaRPr>
          </a:p>
        </p:txBody>
      </p:sp>
      <p:sp>
        <p:nvSpPr>
          <p:cNvPr id="5" name="Subtitle 2"/>
          <p:cNvSpPr txBox="1">
            <a:spLocks/>
          </p:cNvSpPr>
          <p:nvPr/>
        </p:nvSpPr>
        <p:spPr>
          <a:xfrm>
            <a:off x="240829" y="3646079"/>
            <a:ext cx="8838376" cy="66027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baseline="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latin typeface="Gill Sans Light"/>
              </a:rPr>
              <a:t>Joel A. Ferstay</a:t>
            </a:r>
            <a:r>
              <a:rPr lang="en-US" baseline="30000" dirty="0" smtClean="0">
                <a:solidFill>
                  <a:schemeClr val="tx1"/>
                </a:solidFill>
                <a:latin typeface="Gill Sans Light"/>
              </a:rPr>
              <a:t>1*</a:t>
            </a:r>
            <a:r>
              <a:rPr lang="en-US" dirty="0" smtClean="0">
                <a:solidFill>
                  <a:schemeClr val="tx1"/>
                </a:solidFill>
                <a:latin typeface="Gill Sans Light"/>
              </a:rPr>
              <a:t>, </a:t>
            </a:r>
            <a:r>
              <a:rPr lang="en-US" dirty="0" err="1" smtClean="0">
                <a:solidFill>
                  <a:schemeClr val="tx1"/>
                </a:solidFill>
                <a:latin typeface="Gill Sans Light"/>
              </a:rPr>
              <a:t>Cydney</a:t>
            </a:r>
            <a:r>
              <a:rPr lang="en-US" dirty="0" smtClean="0">
                <a:solidFill>
                  <a:schemeClr val="tx1"/>
                </a:solidFill>
                <a:latin typeface="Gill Sans Light"/>
              </a:rPr>
              <a:t> B. Nielsen</a:t>
            </a:r>
            <a:r>
              <a:rPr lang="en-US" baseline="30000" dirty="0" smtClean="0">
                <a:solidFill>
                  <a:schemeClr val="tx1"/>
                </a:solidFill>
                <a:latin typeface="Gill Sans Light"/>
              </a:rPr>
              <a:t>2</a:t>
            </a:r>
            <a:r>
              <a:rPr lang="en-US" dirty="0" smtClean="0">
                <a:solidFill>
                  <a:schemeClr val="tx1"/>
                </a:solidFill>
                <a:latin typeface="Gill Sans Light"/>
              </a:rPr>
              <a:t>, Tamara Munzner</a:t>
            </a:r>
            <a:r>
              <a:rPr lang="en-US" baseline="30000" dirty="0" smtClean="0">
                <a:solidFill>
                  <a:schemeClr val="tx1"/>
                </a:solidFill>
                <a:latin typeface="Gill Sans Light"/>
              </a:rPr>
              <a:t>1</a:t>
            </a:r>
            <a:endParaRPr lang="en-US" baseline="30000" dirty="0">
              <a:solidFill>
                <a:schemeClr val="tx1"/>
              </a:solidFill>
              <a:latin typeface="Gill Sans Light"/>
            </a:endParaRPr>
          </a:p>
        </p:txBody>
      </p:sp>
      <p:sp>
        <p:nvSpPr>
          <p:cNvPr id="6" name="Subtitle 2"/>
          <p:cNvSpPr txBox="1">
            <a:spLocks/>
          </p:cNvSpPr>
          <p:nvPr/>
        </p:nvSpPr>
        <p:spPr>
          <a:xfrm>
            <a:off x="240829" y="4329838"/>
            <a:ext cx="8838376" cy="112632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baseline="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smtClean="0">
                <a:solidFill>
                  <a:schemeClr val="tx1"/>
                </a:solidFill>
                <a:latin typeface="Gill Sans Light"/>
              </a:rPr>
              <a:t>University of British Columbia</a:t>
            </a:r>
            <a:r>
              <a:rPr lang="en-US" sz="1800" baseline="30000" dirty="0" smtClean="0">
                <a:solidFill>
                  <a:schemeClr val="tx1"/>
                </a:solidFill>
                <a:latin typeface="Gill Sans Light"/>
              </a:rPr>
              <a:t>1</a:t>
            </a:r>
            <a:r>
              <a:rPr lang="en-US" sz="1800" dirty="0" smtClean="0">
                <a:solidFill>
                  <a:schemeClr val="tx1"/>
                </a:solidFill>
                <a:latin typeface="Gill Sans Light"/>
              </a:rPr>
              <a:t>, now at </a:t>
            </a:r>
            <a:r>
              <a:rPr lang="en-US" sz="1800" dirty="0" err="1" smtClean="0">
                <a:solidFill>
                  <a:schemeClr val="tx1"/>
                </a:solidFill>
                <a:latin typeface="Gill Sans Light"/>
              </a:rPr>
              <a:t>AeroInfo</a:t>
            </a:r>
            <a:r>
              <a:rPr lang="en-US" sz="1800" dirty="0" smtClean="0">
                <a:solidFill>
                  <a:schemeClr val="tx1"/>
                </a:solidFill>
                <a:latin typeface="Gill Sans Light"/>
              </a:rPr>
              <a:t> Systems/Boeing Canada*</a:t>
            </a:r>
            <a:endParaRPr lang="en-US" sz="1800" baseline="30000" dirty="0">
              <a:solidFill>
                <a:schemeClr val="tx1"/>
              </a:solidFill>
              <a:latin typeface="Gill Sans Light"/>
            </a:endParaRPr>
          </a:p>
          <a:p>
            <a:r>
              <a:rPr lang="en-US" sz="1800" dirty="0" smtClean="0">
                <a:solidFill>
                  <a:schemeClr val="tx1"/>
                </a:solidFill>
                <a:latin typeface="Gill Sans Light"/>
              </a:rPr>
              <a:t>BC Cancer Agency</a:t>
            </a:r>
            <a:r>
              <a:rPr lang="en-US" sz="1800" baseline="30000" dirty="0" smtClean="0">
                <a:solidFill>
                  <a:schemeClr val="tx1"/>
                </a:solidFill>
                <a:latin typeface="Gill Sans Light"/>
              </a:rPr>
              <a:t>2</a:t>
            </a:r>
            <a:endParaRPr lang="en-US" sz="1800" baseline="30000" dirty="0">
              <a:solidFill>
                <a:schemeClr val="tx1"/>
              </a:solidFill>
              <a:latin typeface="Gill Sans Light"/>
            </a:endParaRPr>
          </a:p>
        </p:txBody>
      </p:sp>
      <p:sp>
        <p:nvSpPr>
          <p:cNvPr id="10" name="Slide Number Placeholder 9"/>
          <p:cNvSpPr>
            <a:spLocks noGrp="1"/>
          </p:cNvSpPr>
          <p:nvPr>
            <p:ph type="sldNum" sz="quarter" idx="12"/>
          </p:nvPr>
        </p:nvSpPr>
        <p:spPr/>
        <p:txBody>
          <a:bodyPr/>
          <a:lstStyle/>
          <a:p>
            <a:fld id="{2754ED01-E2A0-4C1E-8E21-014B99041579}" type="slidenum">
              <a:rPr lang="en-US" smtClean="0"/>
              <a:pPr/>
              <a:t>1</a:t>
            </a:fld>
            <a:endParaRPr lang="en-US"/>
          </a:p>
        </p:txBody>
      </p:sp>
    </p:spTree>
    <p:extLst>
      <p:ext uri="{BB962C8B-B14F-4D97-AF65-F5344CB8AC3E}">
        <p14:creationId xmlns:p14="http://schemas.microsoft.com/office/powerpoint/2010/main" val="5784951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Data sketches</a:t>
            </a:r>
            <a:endParaRPr lang="en-US" dirty="0"/>
          </a:p>
        </p:txBody>
      </p:sp>
      <p:sp>
        <p:nvSpPr>
          <p:cNvPr id="3" name="Content Placeholder 2"/>
          <p:cNvSpPr>
            <a:spLocks noGrp="1"/>
          </p:cNvSpPr>
          <p:nvPr>
            <p:ph idx="1"/>
          </p:nvPr>
        </p:nvSpPr>
        <p:spPr>
          <a:xfrm>
            <a:off x="457200" y="1497349"/>
            <a:ext cx="4906920" cy="2406713"/>
          </a:xfrm>
          <a:solidFill>
            <a:schemeClr val="bg1">
              <a:lumMod val="85000"/>
            </a:schemeClr>
          </a:solidFill>
          <a:ln>
            <a:solidFill>
              <a:schemeClr val="tx1"/>
            </a:solidFill>
          </a:ln>
        </p:spPr>
        <p:txBody>
          <a:bodyPr>
            <a:normAutofit/>
          </a:bodyPr>
          <a:lstStyle/>
          <a:p>
            <a:r>
              <a:rPr lang="en-US" sz="2400" dirty="0" smtClean="0">
                <a:latin typeface="Gill Sans Light"/>
              </a:rPr>
              <a:t>Alternative to paper prototyping</a:t>
            </a:r>
          </a:p>
          <a:p>
            <a:endParaRPr lang="en-US" sz="2400" dirty="0" smtClean="0">
              <a:latin typeface="Gill Sans Light"/>
            </a:endParaRPr>
          </a:p>
          <a:p>
            <a:r>
              <a:rPr lang="en-US" sz="2400" dirty="0" smtClean="0">
                <a:latin typeface="Gill Sans Light"/>
              </a:rPr>
              <a:t>Load and show real data</a:t>
            </a:r>
          </a:p>
          <a:p>
            <a:endParaRPr lang="en-US" sz="2400" dirty="0">
              <a:latin typeface="Gill Sans Light"/>
            </a:endParaRPr>
          </a:p>
          <a:p>
            <a:r>
              <a:rPr lang="en-US" sz="2400" dirty="0" smtClean="0">
                <a:latin typeface="Gill Sans Light"/>
              </a:rPr>
              <a:t>Beneficial when the data is complex</a:t>
            </a:r>
            <a:endParaRPr lang="en-US" sz="2000" dirty="0">
              <a:latin typeface="Gill Sans Light"/>
            </a:endParaRPr>
          </a:p>
        </p:txBody>
      </p:sp>
      <p:pic>
        <p:nvPicPr>
          <p:cNvPr id="5" name="Picture 4"/>
          <p:cNvPicPr>
            <a:picLocks noChangeAspect="1"/>
          </p:cNvPicPr>
          <p:nvPr/>
        </p:nvPicPr>
        <p:blipFill>
          <a:blip r:embed="rId3"/>
          <a:stretch>
            <a:fillRect/>
          </a:stretch>
        </p:blipFill>
        <p:spPr>
          <a:xfrm>
            <a:off x="5873853" y="97907"/>
            <a:ext cx="2755900" cy="1803400"/>
          </a:xfrm>
          <a:prstGeom prst="rect">
            <a:avLst/>
          </a:prstGeom>
        </p:spPr>
      </p:pic>
      <p:pic>
        <p:nvPicPr>
          <p:cNvPr id="6" name="Picture 5"/>
          <p:cNvPicPr>
            <a:picLocks noChangeAspect="1"/>
          </p:cNvPicPr>
          <p:nvPr/>
        </p:nvPicPr>
        <p:blipFill>
          <a:blip r:embed="rId4"/>
          <a:stretch>
            <a:fillRect/>
          </a:stretch>
        </p:blipFill>
        <p:spPr>
          <a:xfrm>
            <a:off x="5702403" y="1103702"/>
            <a:ext cx="3098800" cy="1803400"/>
          </a:xfrm>
          <a:prstGeom prst="rect">
            <a:avLst/>
          </a:prstGeom>
        </p:spPr>
      </p:pic>
      <p:pic>
        <p:nvPicPr>
          <p:cNvPr id="7" name="Picture 6"/>
          <p:cNvPicPr>
            <a:picLocks noChangeAspect="1"/>
          </p:cNvPicPr>
          <p:nvPr/>
        </p:nvPicPr>
        <p:blipFill>
          <a:blip r:embed="rId5"/>
          <a:stretch>
            <a:fillRect/>
          </a:stretch>
        </p:blipFill>
        <p:spPr>
          <a:xfrm>
            <a:off x="5608432" y="2626881"/>
            <a:ext cx="3317359" cy="2161722"/>
          </a:xfrm>
          <a:prstGeom prst="rect">
            <a:avLst/>
          </a:prstGeom>
        </p:spPr>
      </p:pic>
      <p:sp>
        <p:nvSpPr>
          <p:cNvPr id="8" name="Slide Number Placeholder 7"/>
          <p:cNvSpPr>
            <a:spLocks noGrp="1"/>
          </p:cNvSpPr>
          <p:nvPr>
            <p:ph type="sldNum" sz="quarter" idx="12"/>
          </p:nvPr>
        </p:nvSpPr>
        <p:spPr/>
        <p:txBody>
          <a:bodyPr/>
          <a:lstStyle/>
          <a:p>
            <a:fld id="{24F1BACD-3D58-6A47-A896-AF4D0B95ED25}" type="slidenum">
              <a:rPr lang="en-US" smtClean="0"/>
              <a:t>10</a:t>
            </a:fld>
            <a:endParaRPr lang="en-US"/>
          </a:p>
        </p:txBody>
      </p:sp>
      <p:sp>
        <p:nvSpPr>
          <p:cNvPr id="13" name="Content Placeholder 2"/>
          <p:cNvSpPr txBox="1">
            <a:spLocks/>
          </p:cNvSpPr>
          <p:nvPr/>
        </p:nvSpPr>
        <p:spPr>
          <a:xfrm>
            <a:off x="457200" y="4687113"/>
            <a:ext cx="4119874" cy="430616"/>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Gill Sans Light"/>
              </a:rPr>
              <a:t> [Lloyd and Dykes, </a:t>
            </a:r>
            <a:r>
              <a:rPr lang="en-US" sz="1600" dirty="0" err="1" smtClean="0">
                <a:latin typeface="Gill Sans Light"/>
              </a:rPr>
              <a:t>InfoVis</a:t>
            </a:r>
            <a:r>
              <a:rPr lang="en-US" sz="1600" dirty="0" smtClean="0">
                <a:latin typeface="Gill Sans Light"/>
              </a:rPr>
              <a:t> 2011]</a:t>
            </a:r>
            <a:endParaRPr lang="en-US" sz="1600" dirty="0">
              <a:latin typeface="Gill Sans Light"/>
            </a:endParaRPr>
          </a:p>
        </p:txBody>
      </p:sp>
    </p:spTree>
    <p:extLst>
      <p:ext uri="{BB962C8B-B14F-4D97-AF65-F5344CB8AC3E}">
        <p14:creationId xmlns:p14="http://schemas.microsoft.com/office/powerpoint/2010/main" val="18455183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008627" cy="857250"/>
          </a:xfrm>
        </p:spPr>
        <p:txBody>
          <a:bodyPr>
            <a:normAutofit fontScale="90000"/>
          </a:bodyPr>
          <a:lstStyle/>
          <a:p>
            <a:r>
              <a:rPr lang="en-US" dirty="0" smtClean="0"/>
              <a:t>Can identify features of </a:t>
            </a:r>
            <a:r>
              <a:rPr lang="en-US" b="1" dirty="0" smtClean="0"/>
              <a:t>interest</a:t>
            </a:r>
            <a:r>
              <a:rPr lang="en-US" dirty="0" smtClean="0"/>
              <a:t> in data</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11</a:t>
            </a:fld>
            <a:endParaRPr lang="en-US"/>
          </a:p>
        </p:txBody>
      </p:sp>
      <p:pic>
        <p:nvPicPr>
          <p:cNvPr id="7" name="Picture 6"/>
          <p:cNvPicPr>
            <a:picLocks noChangeAspect="1"/>
          </p:cNvPicPr>
          <p:nvPr/>
        </p:nvPicPr>
        <p:blipFill>
          <a:blip r:embed="rId3"/>
          <a:stretch>
            <a:fillRect/>
          </a:stretch>
        </p:blipFill>
        <p:spPr>
          <a:xfrm>
            <a:off x="541866" y="1483076"/>
            <a:ext cx="2755900" cy="1803400"/>
          </a:xfrm>
          <a:prstGeom prst="rect">
            <a:avLst/>
          </a:prstGeom>
        </p:spPr>
      </p:pic>
      <p:pic>
        <p:nvPicPr>
          <p:cNvPr id="12" name="Picture 11"/>
          <p:cNvPicPr>
            <a:picLocks noChangeAspect="1"/>
          </p:cNvPicPr>
          <p:nvPr/>
        </p:nvPicPr>
        <p:blipFill>
          <a:blip r:embed="rId4"/>
          <a:stretch>
            <a:fillRect/>
          </a:stretch>
        </p:blipFill>
        <p:spPr>
          <a:xfrm>
            <a:off x="1748366" y="1797754"/>
            <a:ext cx="3098800" cy="1803400"/>
          </a:xfrm>
          <a:prstGeom prst="rect">
            <a:avLst/>
          </a:prstGeom>
        </p:spPr>
      </p:pic>
      <p:pic>
        <p:nvPicPr>
          <p:cNvPr id="13" name="Picture 12"/>
          <p:cNvPicPr>
            <a:picLocks noChangeAspect="1"/>
          </p:cNvPicPr>
          <p:nvPr/>
        </p:nvPicPr>
        <p:blipFill>
          <a:blip r:embed="rId5"/>
          <a:stretch>
            <a:fillRect/>
          </a:stretch>
        </p:blipFill>
        <p:spPr>
          <a:xfrm>
            <a:off x="2374900" y="2235200"/>
            <a:ext cx="4394200" cy="2374900"/>
          </a:xfrm>
          <a:prstGeom prst="rect">
            <a:avLst/>
          </a:prstGeom>
        </p:spPr>
      </p:pic>
      <p:pic>
        <p:nvPicPr>
          <p:cNvPr id="14" name="Picture 13"/>
          <p:cNvPicPr>
            <a:picLocks noChangeAspect="1"/>
          </p:cNvPicPr>
          <p:nvPr/>
        </p:nvPicPr>
        <p:blipFill>
          <a:blip r:embed="rId6"/>
          <a:stretch>
            <a:fillRect/>
          </a:stretch>
        </p:blipFill>
        <p:spPr>
          <a:xfrm>
            <a:off x="4860677" y="1511171"/>
            <a:ext cx="1432278" cy="972534"/>
          </a:xfrm>
          <a:prstGeom prst="rect">
            <a:avLst/>
          </a:prstGeom>
        </p:spPr>
      </p:pic>
      <p:pic>
        <p:nvPicPr>
          <p:cNvPr id="15" name="Picture 14"/>
          <p:cNvPicPr>
            <a:picLocks noChangeAspect="1"/>
          </p:cNvPicPr>
          <p:nvPr/>
        </p:nvPicPr>
        <p:blipFill>
          <a:blip r:embed="rId6"/>
          <a:stretch>
            <a:fillRect/>
          </a:stretch>
        </p:blipFill>
        <p:spPr>
          <a:xfrm rot="19202625">
            <a:off x="5309546" y="1851381"/>
            <a:ext cx="1406761" cy="955208"/>
          </a:xfrm>
          <a:prstGeom prst="rect">
            <a:avLst/>
          </a:prstGeom>
        </p:spPr>
      </p:pic>
      <p:sp>
        <p:nvSpPr>
          <p:cNvPr id="16" name="Content Placeholder 2"/>
          <p:cNvSpPr txBox="1">
            <a:spLocks/>
          </p:cNvSpPr>
          <p:nvPr/>
        </p:nvSpPr>
        <p:spPr>
          <a:xfrm>
            <a:off x="6387539" y="1008567"/>
            <a:ext cx="2237609" cy="1578373"/>
          </a:xfrm>
          <a:prstGeom prst="rect">
            <a:avLst/>
          </a:prstGeom>
          <a:solidFill>
            <a:schemeClr val="bg1">
              <a:lumMod val="85000"/>
            </a:schemeClr>
          </a:solidFill>
          <a:ln>
            <a:solidFill>
              <a:schemeClr val="tx1"/>
            </a:solidFill>
          </a:ln>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Gill Sans Light"/>
              </a:rPr>
              <a:t>Emphasize some features over others</a:t>
            </a:r>
            <a:endParaRPr lang="en-US" dirty="0">
              <a:latin typeface="Gill Sans Light"/>
            </a:endParaRPr>
          </a:p>
        </p:txBody>
      </p:sp>
    </p:spTree>
    <p:extLst>
      <p:ext uri="{BB962C8B-B14F-4D97-AF65-F5344CB8AC3E}">
        <p14:creationId xmlns:p14="http://schemas.microsoft.com/office/powerpoint/2010/main" val="23894451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008627" cy="857250"/>
          </a:xfrm>
        </p:spPr>
        <p:txBody>
          <a:bodyPr>
            <a:normAutofit fontScale="90000"/>
          </a:bodyPr>
          <a:lstStyle/>
          <a:p>
            <a:r>
              <a:rPr lang="en-US" dirty="0" smtClean="0"/>
              <a:t>Can identify </a:t>
            </a:r>
            <a:r>
              <a:rPr lang="en-US" b="1" dirty="0" smtClean="0"/>
              <a:t>design dead ends </a:t>
            </a:r>
            <a:r>
              <a:rPr lang="en-US" dirty="0" smtClean="0"/>
              <a:t>early</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12</a:t>
            </a:fld>
            <a:endParaRPr lang="en-US"/>
          </a:p>
        </p:txBody>
      </p:sp>
      <p:pic>
        <p:nvPicPr>
          <p:cNvPr id="17" name="Picture 16"/>
          <p:cNvPicPr>
            <a:picLocks noChangeAspect="1"/>
          </p:cNvPicPr>
          <p:nvPr/>
        </p:nvPicPr>
        <p:blipFill>
          <a:blip r:embed="rId3"/>
          <a:stretch>
            <a:fillRect/>
          </a:stretch>
        </p:blipFill>
        <p:spPr>
          <a:xfrm>
            <a:off x="387289" y="1109846"/>
            <a:ext cx="3098800" cy="2019300"/>
          </a:xfrm>
          <a:prstGeom prst="rect">
            <a:avLst/>
          </a:prstGeom>
        </p:spPr>
      </p:pic>
      <p:pic>
        <p:nvPicPr>
          <p:cNvPr id="18" name="Picture 17"/>
          <p:cNvPicPr>
            <a:picLocks noChangeAspect="1"/>
          </p:cNvPicPr>
          <p:nvPr/>
        </p:nvPicPr>
        <p:blipFill>
          <a:blip r:embed="rId4"/>
          <a:stretch>
            <a:fillRect/>
          </a:stretch>
        </p:blipFill>
        <p:spPr>
          <a:xfrm>
            <a:off x="2427756" y="1660179"/>
            <a:ext cx="5397500" cy="3251200"/>
          </a:xfrm>
          <a:prstGeom prst="rect">
            <a:avLst/>
          </a:prstGeom>
        </p:spPr>
      </p:pic>
      <p:grpSp>
        <p:nvGrpSpPr>
          <p:cNvPr id="19" name="Group 18"/>
          <p:cNvGrpSpPr/>
          <p:nvPr/>
        </p:nvGrpSpPr>
        <p:grpSpPr>
          <a:xfrm>
            <a:off x="4573957" y="2760510"/>
            <a:ext cx="3660160" cy="2247900"/>
            <a:chOff x="541866" y="5334000"/>
            <a:chExt cx="2111023" cy="917222"/>
          </a:xfrm>
        </p:grpSpPr>
        <p:cxnSp>
          <p:nvCxnSpPr>
            <p:cNvPr id="20" name="Straight Connector 19"/>
            <p:cNvCxnSpPr/>
            <p:nvPr/>
          </p:nvCxnSpPr>
          <p:spPr>
            <a:xfrm>
              <a:off x="541866" y="5334000"/>
              <a:ext cx="2111023" cy="917222"/>
            </a:xfrm>
            <a:prstGeom prst="line">
              <a:avLst/>
            </a:prstGeom>
            <a:ln w="730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41866" y="5334000"/>
              <a:ext cx="2111023" cy="917222"/>
            </a:xfrm>
            <a:prstGeom prst="line">
              <a:avLst/>
            </a:prstGeom>
            <a:ln w="73025">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96468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Methods and durations</a:t>
            </a:r>
            <a:endParaRPr lang="en-US" dirty="0"/>
          </a:p>
        </p:txBody>
      </p:sp>
      <p:sp>
        <p:nvSpPr>
          <p:cNvPr id="3" name="Content Placeholder 2"/>
          <p:cNvSpPr>
            <a:spLocks noGrp="1"/>
          </p:cNvSpPr>
          <p:nvPr>
            <p:ph idx="1"/>
          </p:nvPr>
        </p:nvSpPr>
        <p:spPr>
          <a:xfrm>
            <a:off x="457200" y="1497349"/>
            <a:ext cx="4244850" cy="3269914"/>
          </a:xfrm>
          <a:solidFill>
            <a:schemeClr val="bg1">
              <a:lumMod val="85000"/>
            </a:schemeClr>
          </a:solidFill>
          <a:ln>
            <a:solidFill>
              <a:schemeClr val="tx1"/>
            </a:solidFill>
          </a:ln>
        </p:spPr>
        <p:txBody>
          <a:bodyPr>
            <a:normAutofit/>
          </a:bodyPr>
          <a:lstStyle/>
          <a:p>
            <a:r>
              <a:rPr lang="en-US" sz="2400" dirty="0" smtClean="0">
                <a:latin typeface="Gill Sans Light"/>
              </a:rPr>
              <a:t>Semi-structured interviews</a:t>
            </a:r>
          </a:p>
          <a:p>
            <a:pPr lvl="1"/>
            <a:r>
              <a:rPr lang="en-US" sz="1600" dirty="0" smtClean="0">
                <a:latin typeface="Gill Sans Light"/>
              </a:rPr>
              <a:t>7 months</a:t>
            </a:r>
          </a:p>
          <a:p>
            <a:pPr lvl="1"/>
            <a:r>
              <a:rPr lang="en-US" sz="1600" dirty="0" smtClean="0">
                <a:latin typeface="Gill Sans Light"/>
              </a:rPr>
              <a:t>Once per week</a:t>
            </a:r>
          </a:p>
          <a:p>
            <a:pPr lvl="1"/>
            <a:r>
              <a:rPr lang="en-US" sz="1600" dirty="0" smtClean="0">
                <a:latin typeface="Gill Sans Light"/>
              </a:rPr>
              <a:t>One hour in duration</a:t>
            </a:r>
          </a:p>
          <a:p>
            <a:endParaRPr lang="en-US" sz="2000" dirty="0" smtClean="0">
              <a:latin typeface="Gill Sans Light"/>
            </a:endParaRPr>
          </a:p>
          <a:p>
            <a:r>
              <a:rPr lang="en-US" sz="2400" dirty="0" smtClean="0">
                <a:latin typeface="Gill Sans Light"/>
              </a:rPr>
              <a:t>Presented data sketches</a:t>
            </a:r>
          </a:p>
          <a:p>
            <a:pPr lvl="1"/>
            <a:r>
              <a:rPr lang="en-US" sz="1600" dirty="0" smtClean="0">
                <a:latin typeface="Gill Sans Light"/>
              </a:rPr>
              <a:t>8 deployed over 5 months</a:t>
            </a:r>
          </a:p>
          <a:p>
            <a:pPr lvl="1"/>
            <a:r>
              <a:rPr lang="en-US" sz="1600" dirty="0" smtClean="0">
                <a:latin typeface="Gill Sans Light"/>
              </a:rPr>
              <a:t>Implemented with D3 toolkit </a:t>
            </a:r>
          </a:p>
          <a:p>
            <a:pPr marL="457200" lvl="1" indent="0">
              <a:buNone/>
            </a:pPr>
            <a:r>
              <a:rPr lang="en-US" sz="1600" dirty="0" smtClean="0">
                <a:latin typeface="Gill Sans Light"/>
              </a:rPr>
              <a:t>         [</a:t>
            </a:r>
            <a:r>
              <a:rPr lang="en-US" sz="1600" dirty="0" err="1" smtClean="0">
                <a:latin typeface="Gill Sans Light"/>
              </a:rPr>
              <a:t>Bostock</a:t>
            </a:r>
            <a:r>
              <a:rPr lang="en-US" sz="1600" dirty="0" smtClean="0">
                <a:latin typeface="Gill Sans Light"/>
              </a:rPr>
              <a:t> et al., </a:t>
            </a:r>
            <a:r>
              <a:rPr lang="en-US" sz="1600" dirty="0" err="1" smtClean="0">
                <a:latin typeface="Gill Sans Light"/>
              </a:rPr>
              <a:t>InfoVis</a:t>
            </a:r>
            <a:r>
              <a:rPr lang="en-US" sz="1600" dirty="0" smtClean="0">
                <a:latin typeface="Gill Sans Light"/>
              </a:rPr>
              <a:t> 2011 ]</a:t>
            </a:r>
            <a:endParaRPr lang="en-US" sz="1600" dirty="0">
              <a:latin typeface="Gill Sans Light"/>
            </a:endParaRPr>
          </a:p>
        </p:txBody>
      </p:sp>
      <p:sp>
        <p:nvSpPr>
          <p:cNvPr id="8" name="Slide Number Placeholder 7"/>
          <p:cNvSpPr>
            <a:spLocks noGrp="1"/>
          </p:cNvSpPr>
          <p:nvPr>
            <p:ph type="sldNum" sz="quarter" idx="12"/>
          </p:nvPr>
        </p:nvSpPr>
        <p:spPr/>
        <p:txBody>
          <a:bodyPr/>
          <a:lstStyle/>
          <a:p>
            <a:fld id="{24F1BACD-3D58-6A47-A896-AF4D0B95ED25}" type="slidenum">
              <a:rPr lang="en-US" smtClean="0"/>
              <a:t>13</a:t>
            </a:fld>
            <a:endParaRPr lang="en-US" dirty="0"/>
          </a:p>
        </p:txBody>
      </p:sp>
      <p:pic>
        <p:nvPicPr>
          <p:cNvPr id="4" name="Picture 3"/>
          <p:cNvPicPr>
            <a:picLocks noChangeAspect="1"/>
          </p:cNvPicPr>
          <p:nvPr/>
        </p:nvPicPr>
        <p:blipFill>
          <a:blip r:embed="rId3"/>
          <a:stretch>
            <a:fillRect/>
          </a:stretch>
        </p:blipFill>
        <p:spPr>
          <a:xfrm>
            <a:off x="4823650" y="1509503"/>
            <a:ext cx="4227966" cy="1559915"/>
          </a:xfrm>
          <a:prstGeom prst="rect">
            <a:avLst/>
          </a:prstGeom>
          <a:ln>
            <a:solidFill>
              <a:schemeClr val="tx1"/>
            </a:solidFill>
          </a:ln>
        </p:spPr>
      </p:pic>
      <p:sp>
        <p:nvSpPr>
          <p:cNvPr id="9" name="Content Placeholder 2"/>
          <p:cNvSpPr txBox="1">
            <a:spLocks/>
          </p:cNvSpPr>
          <p:nvPr/>
        </p:nvSpPr>
        <p:spPr>
          <a:xfrm>
            <a:off x="4823646" y="3109945"/>
            <a:ext cx="4119874" cy="430616"/>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Gill Sans Light"/>
              </a:rPr>
              <a:t>Design study methodology [</a:t>
            </a:r>
            <a:r>
              <a:rPr lang="en-US" sz="1600" dirty="0" err="1" smtClean="0">
                <a:latin typeface="Gill Sans Light"/>
              </a:rPr>
              <a:t>Sedlmair</a:t>
            </a:r>
            <a:r>
              <a:rPr lang="en-US" sz="1600" dirty="0" smtClean="0">
                <a:latin typeface="Gill Sans Light"/>
              </a:rPr>
              <a:t> et al., 2012]</a:t>
            </a:r>
            <a:endParaRPr lang="en-US" sz="1600" dirty="0">
              <a:latin typeface="Gill Sans Light"/>
            </a:endParaRPr>
          </a:p>
        </p:txBody>
      </p:sp>
    </p:spTree>
    <p:extLst>
      <p:ext uri="{BB962C8B-B14F-4D97-AF65-F5344CB8AC3E}">
        <p14:creationId xmlns:p14="http://schemas.microsoft.com/office/powerpoint/2010/main" val="16323161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273729" y="2025019"/>
            <a:ext cx="6585409" cy="133868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Problem characterization:</a:t>
            </a:r>
          </a:p>
          <a:p>
            <a:pPr algn="ctr"/>
            <a:r>
              <a:rPr lang="en-US" dirty="0" smtClean="0">
                <a:solidFill>
                  <a:schemeClr val="bg1"/>
                </a:solidFill>
              </a:rPr>
              <a:t>Data</a:t>
            </a:r>
          </a:p>
          <a:p>
            <a:pPr algn="ctr"/>
            <a:endParaRPr lang="en-US" sz="3900" dirty="0"/>
          </a:p>
        </p:txBody>
      </p:sp>
      <p:sp>
        <p:nvSpPr>
          <p:cNvPr id="10" name="Slide Number Placeholder 9"/>
          <p:cNvSpPr>
            <a:spLocks noGrp="1"/>
          </p:cNvSpPr>
          <p:nvPr>
            <p:ph type="sldNum" sz="quarter" idx="12"/>
          </p:nvPr>
        </p:nvSpPr>
        <p:spPr/>
        <p:txBody>
          <a:bodyPr/>
          <a:lstStyle/>
          <a:p>
            <a:fld id="{24F1BACD-3D58-6A47-A896-AF4D0B95ED25}" type="slidenum">
              <a:rPr lang="en-US" smtClean="0"/>
              <a:t>14</a:t>
            </a:fld>
            <a:endParaRPr lang="en-US"/>
          </a:p>
        </p:txBody>
      </p:sp>
    </p:spTree>
    <p:extLst>
      <p:ext uri="{BB962C8B-B14F-4D97-AF65-F5344CB8AC3E}">
        <p14:creationId xmlns:p14="http://schemas.microsoft.com/office/powerpoint/2010/main" val="30915762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The data</a:t>
            </a:r>
            <a:endParaRPr lang="en-US" dirty="0"/>
          </a:p>
        </p:txBody>
      </p:sp>
      <p:sp>
        <p:nvSpPr>
          <p:cNvPr id="3" name="Content Placeholder 2"/>
          <p:cNvSpPr>
            <a:spLocks noGrp="1"/>
          </p:cNvSpPr>
          <p:nvPr>
            <p:ph idx="1"/>
          </p:nvPr>
        </p:nvSpPr>
        <p:spPr>
          <a:xfrm>
            <a:off x="268037" y="1090247"/>
            <a:ext cx="4244850" cy="1190915"/>
          </a:xfrm>
          <a:solidFill>
            <a:schemeClr val="bg1">
              <a:lumMod val="85000"/>
            </a:schemeClr>
          </a:solidFill>
          <a:ln>
            <a:solidFill>
              <a:schemeClr val="tx1"/>
            </a:solidFill>
          </a:ln>
        </p:spPr>
        <p:txBody>
          <a:bodyPr>
            <a:normAutofit/>
          </a:bodyPr>
          <a:lstStyle/>
          <a:p>
            <a:r>
              <a:rPr lang="en-US" sz="2400" dirty="0" smtClean="0">
                <a:latin typeface="Gill Sans Light"/>
              </a:rPr>
              <a:t>Data are </a:t>
            </a:r>
            <a:r>
              <a:rPr lang="en-US" sz="2400" b="1" dirty="0" smtClean="0">
                <a:latin typeface="Gill Sans Light"/>
              </a:rPr>
              <a:t>sequence variants</a:t>
            </a:r>
          </a:p>
          <a:p>
            <a:pPr lvl="1"/>
            <a:r>
              <a:rPr lang="en-US" sz="2000" b="1" dirty="0" smtClean="0">
                <a:latin typeface="Gill Sans Light"/>
              </a:rPr>
              <a:t>Difference between reference genome and a given genome</a:t>
            </a:r>
          </a:p>
        </p:txBody>
      </p:sp>
      <p:sp>
        <p:nvSpPr>
          <p:cNvPr id="8" name="Slide Number Placeholder 7"/>
          <p:cNvSpPr>
            <a:spLocks noGrp="1"/>
          </p:cNvSpPr>
          <p:nvPr>
            <p:ph type="sldNum" sz="quarter" idx="12"/>
          </p:nvPr>
        </p:nvSpPr>
        <p:spPr/>
        <p:txBody>
          <a:bodyPr/>
          <a:lstStyle/>
          <a:p>
            <a:fld id="{24F1BACD-3D58-6A47-A896-AF4D0B95ED25}" type="slidenum">
              <a:rPr lang="en-US" smtClean="0"/>
              <a:t>15</a:t>
            </a:fld>
            <a:endParaRPr lang="en-US" dirty="0"/>
          </a:p>
        </p:txBody>
      </p:sp>
      <p:pic>
        <p:nvPicPr>
          <p:cNvPr id="7" name="Picture 6"/>
          <p:cNvPicPr>
            <a:picLocks noChangeAspect="1"/>
          </p:cNvPicPr>
          <p:nvPr/>
        </p:nvPicPr>
        <p:blipFill>
          <a:blip r:embed="rId3"/>
          <a:stretch>
            <a:fillRect/>
          </a:stretch>
        </p:blipFill>
        <p:spPr>
          <a:xfrm>
            <a:off x="4714759" y="696358"/>
            <a:ext cx="4379486" cy="1802259"/>
          </a:xfrm>
          <a:prstGeom prst="rect">
            <a:avLst/>
          </a:prstGeom>
        </p:spPr>
      </p:pic>
    </p:spTree>
    <p:extLst>
      <p:ext uri="{BB962C8B-B14F-4D97-AF65-F5344CB8AC3E}">
        <p14:creationId xmlns:p14="http://schemas.microsoft.com/office/powerpoint/2010/main" val="22242709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The data</a:t>
            </a:r>
            <a:endParaRPr lang="en-US" dirty="0"/>
          </a:p>
        </p:txBody>
      </p:sp>
      <p:sp>
        <p:nvSpPr>
          <p:cNvPr id="3" name="Content Placeholder 2"/>
          <p:cNvSpPr>
            <a:spLocks noGrp="1"/>
          </p:cNvSpPr>
          <p:nvPr>
            <p:ph idx="1"/>
          </p:nvPr>
        </p:nvSpPr>
        <p:spPr>
          <a:xfrm>
            <a:off x="268037" y="1090247"/>
            <a:ext cx="4244850" cy="1190915"/>
          </a:xfrm>
          <a:solidFill>
            <a:schemeClr val="bg1">
              <a:lumMod val="85000"/>
            </a:schemeClr>
          </a:solidFill>
          <a:ln>
            <a:solidFill>
              <a:schemeClr val="tx1"/>
            </a:solidFill>
          </a:ln>
        </p:spPr>
        <p:txBody>
          <a:bodyPr>
            <a:normAutofit/>
          </a:bodyPr>
          <a:lstStyle/>
          <a:p>
            <a:r>
              <a:rPr lang="en-US" sz="2400" dirty="0" smtClean="0">
                <a:latin typeface="Gill Sans Light"/>
              </a:rPr>
              <a:t>Data are </a:t>
            </a:r>
            <a:r>
              <a:rPr lang="en-US" sz="2400" b="1" dirty="0" smtClean="0">
                <a:latin typeface="Gill Sans Light"/>
              </a:rPr>
              <a:t>sequence variants</a:t>
            </a:r>
          </a:p>
          <a:p>
            <a:pPr lvl="1"/>
            <a:r>
              <a:rPr lang="en-US" sz="2000" b="1" dirty="0" smtClean="0">
                <a:latin typeface="Gill Sans Light"/>
              </a:rPr>
              <a:t>Difference between reference genome and a given genome</a:t>
            </a:r>
          </a:p>
        </p:txBody>
      </p:sp>
      <p:sp>
        <p:nvSpPr>
          <p:cNvPr id="8" name="Slide Number Placeholder 7"/>
          <p:cNvSpPr>
            <a:spLocks noGrp="1"/>
          </p:cNvSpPr>
          <p:nvPr>
            <p:ph type="sldNum" sz="quarter" idx="12"/>
          </p:nvPr>
        </p:nvSpPr>
        <p:spPr/>
        <p:txBody>
          <a:bodyPr/>
          <a:lstStyle/>
          <a:p>
            <a:fld id="{24F1BACD-3D58-6A47-A896-AF4D0B95ED25}" type="slidenum">
              <a:rPr lang="en-US" smtClean="0"/>
              <a:t>16</a:t>
            </a:fld>
            <a:endParaRPr lang="en-US" dirty="0"/>
          </a:p>
        </p:txBody>
      </p:sp>
      <p:pic>
        <p:nvPicPr>
          <p:cNvPr id="7" name="Picture 6"/>
          <p:cNvPicPr>
            <a:picLocks noChangeAspect="1"/>
          </p:cNvPicPr>
          <p:nvPr/>
        </p:nvPicPr>
        <p:blipFill>
          <a:blip r:embed="rId3"/>
          <a:stretch>
            <a:fillRect/>
          </a:stretch>
        </p:blipFill>
        <p:spPr>
          <a:xfrm>
            <a:off x="4714759" y="696358"/>
            <a:ext cx="4379486" cy="1802259"/>
          </a:xfrm>
          <a:prstGeom prst="rect">
            <a:avLst/>
          </a:prstGeom>
        </p:spPr>
      </p:pic>
      <p:sp>
        <p:nvSpPr>
          <p:cNvPr id="6" name="Content Placeholder 2"/>
          <p:cNvSpPr txBox="1">
            <a:spLocks/>
          </p:cNvSpPr>
          <p:nvPr/>
        </p:nvSpPr>
        <p:spPr>
          <a:xfrm>
            <a:off x="268037" y="2498617"/>
            <a:ext cx="7163363" cy="2432118"/>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latin typeface="Gill Sans Light"/>
              </a:rPr>
              <a:t>Reference Genome DNA:		ATA TGA TCA ACA CTT</a:t>
            </a:r>
          </a:p>
          <a:p>
            <a:pPr marL="0" indent="0">
              <a:buNone/>
            </a:pPr>
            <a:endParaRPr lang="en-US" sz="2400" b="1" dirty="0">
              <a:latin typeface="Gill Sans Light"/>
            </a:endParaRPr>
          </a:p>
          <a:p>
            <a:pPr marL="0" indent="0">
              <a:buNone/>
            </a:pPr>
            <a:r>
              <a:rPr lang="en-US" sz="2400" b="1" dirty="0" smtClean="0">
                <a:latin typeface="Gill Sans Light"/>
              </a:rPr>
              <a:t>Sample 1 Genome DNA:		ATA TG</a:t>
            </a:r>
            <a:r>
              <a:rPr lang="en-US" sz="2400" b="1" dirty="0" smtClean="0">
                <a:solidFill>
                  <a:srgbClr val="FF0000"/>
                </a:solidFill>
                <a:latin typeface="Gill Sans Light"/>
              </a:rPr>
              <a:t>G</a:t>
            </a:r>
            <a:r>
              <a:rPr lang="en-US" sz="2400" b="1" dirty="0" smtClean="0">
                <a:latin typeface="Gill Sans Light"/>
              </a:rPr>
              <a:t> TCA A</a:t>
            </a:r>
            <a:r>
              <a:rPr lang="en-US" sz="2400" b="1" dirty="0" smtClean="0">
                <a:solidFill>
                  <a:srgbClr val="FF0000"/>
                </a:solidFill>
                <a:latin typeface="Gill Sans Light"/>
              </a:rPr>
              <a:t>T</a:t>
            </a:r>
            <a:r>
              <a:rPr lang="en-US" sz="2400" b="1" dirty="0" smtClean="0">
                <a:latin typeface="Gill Sans Light"/>
              </a:rPr>
              <a:t>A CTT</a:t>
            </a:r>
          </a:p>
          <a:p>
            <a:pPr marL="0" indent="0">
              <a:buNone/>
            </a:pPr>
            <a:endParaRPr lang="en-US" sz="2400" b="1" dirty="0">
              <a:latin typeface="Gill Sans Light"/>
            </a:endParaRPr>
          </a:p>
          <a:p>
            <a:pPr marL="0" indent="0">
              <a:buNone/>
            </a:pPr>
            <a:r>
              <a:rPr lang="en-US" sz="2400" b="1" dirty="0" smtClean="0">
                <a:latin typeface="Gill Sans Light"/>
              </a:rPr>
              <a:t>Sample 2 Genome DNA:		ATA T</a:t>
            </a:r>
            <a:r>
              <a:rPr lang="en-US" sz="2400" b="1" dirty="0">
                <a:latin typeface="Gill Sans Light"/>
              </a:rPr>
              <a:t>G</a:t>
            </a:r>
            <a:r>
              <a:rPr lang="en-US" sz="2400" b="1" dirty="0" smtClean="0">
                <a:latin typeface="Gill Sans Light"/>
              </a:rPr>
              <a:t>A T</a:t>
            </a:r>
            <a:r>
              <a:rPr lang="en-US" sz="2400" b="1" dirty="0" smtClean="0">
                <a:solidFill>
                  <a:srgbClr val="FF0000"/>
                </a:solidFill>
                <a:latin typeface="Gill Sans Light"/>
              </a:rPr>
              <a:t>G</a:t>
            </a:r>
            <a:r>
              <a:rPr lang="en-US" sz="2400" b="1" dirty="0" smtClean="0">
                <a:latin typeface="Gill Sans Light"/>
              </a:rPr>
              <a:t>A ACA C</a:t>
            </a:r>
            <a:r>
              <a:rPr lang="en-US" sz="2400" b="1" dirty="0" smtClean="0">
                <a:solidFill>
                  <a:srgbClr val="FF0000"/>
                </a:solidFill>
                <a:latin typeface="Gill Sans Light"/>
              </a:rPr>
              <a:t>C</a:t>
            </a:r>
            <a:r>
              <a:rPr lang="en-US" sz="2400" b="1" dirty="0" smtClean="0">
                <a:latin typeface="Gill Sans Light"/>
              </a:rPr>
              <a:t>T</a:t>
            </a:r>
          </a:p>
          <a:p>
            <a:pPr marL="0" indent="0">
              <a:buNone/>
            </a:pPr>
            <a:endParaRPr lang="en-US" sz="2000" b="1" dirty="0">
              <a:latin typeface="Gill Sans Light"/>
            </a:endParaRPr>
          </a:p>
        </p:txBody>
      </p:sp>
      <p:sp>
        <p:nvSpPr>
          <p:cNvPr id="9" name="Oval 8"/>
          <p:cNvSpPr/>
          <p:nvPr/>
        </p:nvSpPr>
        <p:spPr>
          <a:xfrm>
            <a:off x="4735367" y="3287868"/>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02697" y="3287868"/>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543848" y="4175597"/>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152486" y="4177336"/>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0643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The data</a:t>
            </a:r>
            <a:endParaRPr lang="en-US" dirty="0"/>
          </a:p>
        </p:txBody>
      </p:sp>
      <p:sp>
        <p:nvSpPr>
          <p:cNvPr id="3" name="Content Placeholder 2"/>
          <p:cNvSpPr>
            <a:spLocks noGrp="1"/>
          </p:cNvSpPr>
          <p:nvPr>
            <p:ph idx="1"/>
          </p:nvPr>
        </p:nvSpPr>
        <p:spPr>
          <a:xfrm>
            <a:off x="268037" y="1090247"/>
            <a:ext cx="4244850" cy="1190915"/>
          </a:xfrm>
          <a:solidFill>
            <a:schemeClr val="bg1">
              <a:lumMod val="85000"/>
            </a:schemeClr>
          </a:solidFill>
          <a:ln>
            <a:solidFill>
              <a:schemeClr val="tx1"/>
            </a:solidFill>
          </a:ln>
        </p:spPr>
        <p:txBody>
          <a:bodyPr>
            <a:normAutofit/>
          </a:bodyPr>
          <a:lstStyle/>
          <a:p>
            <a:r>
              <a:rPr lang="en-US" sz="2400" dirty="0" smtClean="0">
                <a:latin typeface="Gill Sans Light"/>
              </a:rPr>
              <a:t>Data are </a:t>
            </a:r>
            <a:r>
              <a:rPr lang="en-US" sz="2400" b="1" dirty="0" smtClean="0">
                <a:latin typeface="Gill Sans Light"/>
              </a:rPr>
              <a:t>sequence variants</a:t>
            </a:r>
          </a:p>
          <a:p>
            <a:pPr lvl="1"/>
            <a:r>
              <a:rPr lang="en-US" sz="2000" b="1" dirty="0" smtClean="0">
                <a:latin typeface="Gill Sans Light"/>
              </a:rPr>
              <a:t>Difference between reference genome and a given genome</a:t>
            </a:r>
          </a:p>
        </p:txBody>
      </p:sp>
      <p:sp>
        <p:nvSpPr>
          <p:cNvPr id="8" name="Slide Number Placeholder 7"/>
          <p:cNvSpPr>
            <a:spLocks noGrp="1"/>
          </p:cNvSpPr>
          <p:nvPr>
            <p:ph type="sldNum" sz="quarter" idx="12"/>
          </p:nvPr>
        </p:nvSpPr>
        <p:spPr/>
        <p:txBody>
          <a:bodyPr/>
          <a:lstStyle/>
          <a:p>
            <a:fld id="{24F1BACD-3D58-6A47-A896-AF4D0B95ED25}" type="slidenum">
              <a:rPr lang="en-US" smtClean="0"/>
              <a:t>17</a:t>
            </a:fld>
            <a:endParaRPr lang="en-US" dirty="0"/>
          </a:p>
        </p:txBody>
      </p:sp>
      <p:pic>
        <p:nvPicPr>
          <p:cNvPr id="7" name="Picture 6"/>
          <p:cNvPicPr>
            <a:picLocks noChangeAspect="1"/>
          </p:cNvPicPr>
          <p:nvPr/>
        </p:nvPicPr>
        <p:blipFill>
          <a:blip r:embed="rId3"/>
          <a:stretch>
            <a:fillRect/>
          </a:stretch>
        </p:blipFill>
        <p:spPr>
          <a:xfrm>
            <a:off x="4714759" y="696358"/>
            <a:ext cx="4379486" cy="1802259"/>
          </a:xfrm>
          <a:prstGeom prst="rect">
            <a:avLst/>
          </a:prstGeom>
        </p:spPr>
      </p:pic>
      <p:sp>
        <p:nvSpPr>
          <p:cNvPr id="6" name="Content Placeholder 2"/>
          <p:cNvSpPr txBox="1">
            <a:spLocks/>
          </p:cNvSpPr>
          <p:nvPr/>
        </p:nvSpPr>
        <p:spPr>
          <a:xfrm>
            <a:off x="268037" y="2498617"/>
            <a:ext cx="7163363" cy="2432118"/>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latin typeface="Gill Sans Light"/>
              </a:rPr>
              <a:t>Reference Genome DNA:		ATA TGA TCA ACA CTT</a:t>
            </a:r>
          </a:p>
          <a:p>
            <a:pPr marL="0" indent="0">
              <a:buNone/>
            </a:pPr>
            <a:endParaRPr lang="en-US" sz="2400" b="1" dirty="0">
              <a:latin typeface="Gill Sans Light"/>
            </a:endParaRPr>
          </a:p>
          <a:p>
            <a:pPr marL="0" indent="0">
              <a:buNone/>
            </a:pPr>
            <a:r>
              <a:rPr lang="en-US" sz="2400" b="1" dirty="0" smtClean="0">
                <a:latin typeface="Gill Sans Light"/>
              </a:rPr>
              <a:t>Sample 1 Genome DNA:		ATA TG</a:t>
            </a:r>
            <a:r>
              <a:rPr lang="en-US" sz="2400" b="1" dirty="0" smtClean="0">
                <a:solidFill>
                  <a:srgbClr val="FF0000"/>
                </a:solidFill>
                <a:latin typeface="Gill Sans Light"/>
              </a:rPr>
              <a:t>G</a:t>
            </a:r>
            <a:r>
              <a:rPr lang="en-US" sz="2400" b="1" dirty="0" smtClean="0">
                <a:latin typeface="Gill Sans Light"/>
              </a:rPr>
              <a:t> TCA A</a:t>
            </a:r>
            <a:r>
              <a:rPr lang="en-US" sz="2400" b="1" dirty="0" smtClean="0">
                <a:solidFill>
                  <a:srgbClr val="FF0000"/>
                </a:solidFill>
                <a:latin typeface="Gill Sans Light"/>
              </a:rPr>
              <a:t>T</a:t>
            </a:r>
            <a:r>
              <a:rPr lang="en-US" sz="2400" b="1" dirty="0" smtClean="0">
                <a:latin typeface="Gill Sans Light"/>
              </a:rPr>
              <a:t>A CTT</a:t>
            </a:r>
          </a:p>
          <a:p>
            <a:pPr marL="0" indent="0">
              <a:buNone/>
            </a:pPr>
            <a:endParaRPr lang="en-US" sz="2400" b="1" dirty="0">
              <a:latin typeface="Gill Sans Light"/>
            </a:endParaRPr>
          </a:p>
          <a:p>
            <a:pPr marL="0" indent="0">
              <a:buNone/>
            </a:pPr>
            <a:r>
              <a:rPr lang="en-US" sz="2400" b="1" dirty="0" smtClean="0">
                <a:latin typeface="Gill Sans Light"/>
              </a:rPr>
              <a:t>Sample 2 Genome DNA:		ATA T</a:t>
            </a:r>
            <a:r>
              <a:rPr lang="en-US" sz="2400" b="1" dirty="0">
                <a:latin typeface="Gill Sans Light"/>
              </a:rPr>
              <a:t>G</a:t>
            </a:r>
            <a:r>
              <a:rPr lang="en-US" sz="2400" b="1" dirty="0" smtClean="0">
                <a:latin typeface="Gill Sans Light"/>
              </a:rPr>
              <a:t>A T</a:t>
            </a:r>
            <a:r>
              <a:rPr lang="en-US" sz="2400" b="1" dirty="0" smtClean="0">
                <a:solidFill>
                  <a:srgbClr val="FF0000"/>
                </a:solidFill>
                <a:latin typeface="Gill Sans Light"/>
              </a:rPr>
              <a:t>G</a:t>
            </a:r>
            <a:r>
              <a:rPr lang="en-US" sz="2400" b="1" dirty="0" smtClean="0">
                <a:latin typeface="Gill Sans Light"/>
              </a:rPr>
              <a:t>A ACA C</a:t>
            </a:r>
            <a:r>
              <a:rPr lang="en-US" sz="2400" b="1" dirty="0" smtClean="0">
                <a:solidFill>
                  <a:srgbClr val="FF0000"/>
                </a:solidFill>
                <a:latin typeface="Gill Sans Light"/>
              </a:rPr>
              <a:t>C</a:t>
            </a:r>
            <a:r>
              <a:rPr lang="en-US" sz="2400" b="1" dirty="0" smtClean="0">
                <a:latin typeface="Gill Sans Light"/>
              </a:rPr>
              <a:t>T</a:t>
            </a:r>
          </a:p>
          <a:p>
            <a:pPr marL="0" indent="0">
              <a:buNone/>
            </a:pPr>
            <a:endParaRPr lang="en-US" sz="2000" b="1" dirty="0">
              <a:latin typeface="Gill Sans Light"/>
            </a:endParaRPr>
          </a:p>
        </p:txBody>
      </p:sp>
      <p:sp>
        <p:nvSpPr>
          <p:cNvPr id="9" name="Oval 8"/>
          <p:cNvSpPr/>
          <p:nvPr/>
        </p:nvSpPr>
        <p:spPr>
          <a:xfrm>
            <a:off x="4735367" y="3287868"/>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02697" y="3287868"/>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543848" y="4175597"/>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152486" y="4177336"/>
            <a:ext cx="709967" cy="616944"/>
          </a:xfrm>
          <a:prstGeom prst="ellipse">
            <a:avLst/>
          </a:prstGeom>
          <a:noFill/>
          <a:ln w="9842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7346539" y="3188566"/>
            <a:ext cx="1787335" cy="1594599"/>
          </a:xfrm>
          <a:prstGeom prst="rect">
            <a:avLst/>
          </a:prstGeom>
          <a:solidFill>
            <a:schemeClr val="accent1">
              <a:lumMod val="60000"/>
              <a:lumOff val="4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Gill Sans Light"/>
              </a:rPr>
              <a:t>Harmful?</a:t>
            </a:r>
          </a:p>
          <a:p>
            <a:pPr algn="l"/>
            <a:endParaRPr lang="en-US" sz="3200" b="1" dirty="0">
              <a:latin typeface="Gill Sans Light"/>
            </a:endParaRPr>
          </a:p>
          <a:p>
            <a:pPr algn="l"/>
            <a:r>
              <a:rPr lang="en-US" sz="3200" b="1" dirty="0" smtClean="0">
                <a:latin typeface="Gill Sans Light"/>
              </a:rPr>
              <a:t>Harmless?</a:t>
            </a:r>
            <a:endParaRPr lang="en-US" sz="2800" b="1" dirty="0">
              <a:latin typeface="Gill Sans Light"/>
            </a:endParaRPr>
          </a:p>
        </p:txBody>
      </p:sp>
    </p:spTree>
    <p:extLst>
      <p:ext uri="{BB962C8B-B14F-4D97-AF65-F5344CB8AC3E}">
        <p14:creationId xmlns:p14="http://schemas.microsoft.com/office/powerpoint/2010/main" val="3946228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M</a:t>
            </a:r>
            <a:r>
              <a:rPr lang="en-US" dirty="0" smtClean="0"/>
              <a:t>ulti-scale data</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18</a:t>
            </a:fld>
            <a:endParaRPr lang="en-US" dirty="0"/>
          </a:p>
        </p:txBody>
      </p:sp>
      <p:pic>
        <p:nvPicPr>
          <p:cNvPr id="13" name="Picture 12"/>
          <p:cNvPicPr>
            <a:picLocks noChangeAspect="1"/>
          </p:cNvPicPr>
          <p:nvPr/>
        </p:nvPicPr>
        <p:blipFill>
          <a:blip r:embed="rId3"/>
          <a:stretch>
            <a:fillRect/>
          </a:stretch>
        </p:blipFill>
        <p:spPr>
          <a:xfrm>
            <a:off x="59764" y="1528463"/>
            <a:ext cx="8924864" cy="2510118"/>
          </a:xfrm>
          <a:prstGeom prst="rect">
            <a:avLst/>
          </a:prstGeom>
        </p:spPr>
      </p:pic>
      <p:cxnSp>
        <p:nvCxnSpPr>
          <p:cNvPr id="16" name="Straight Arrow Connector 15"/>
          <p:cNvCxnSpPr/>
          <p:nvPr/>
        </p:nvCxnSpPr>
        <p:spPr>
          <a:xfrm flipH="1">
            <a:off x="4323726" y="1063229"/>
            <a:ext cx="1283604" cy="465234"/>
          </a:xfrm>
          <a:prstGeom prst="straightConnector1">
            <a:avLst/>
          </a:prstGeom>
          <a:ln w="63500">
            <a:solidFill>
              <a:srgbClr val="E4C112"/>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idx="1"/>
          </p:nvPr>
        </p:nvSpPr>
        <p:spPr>
          <a:xfrm>
            <a:off x="5755962" y="778479"/>
            <a:ext cx="3228665" cy="56844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DNA of the organism</a:t>
            </a:r>
          </a:p>
        </p:txBody>
      </p:sp>
    </p:spTree>
    <p:extLst>
      <p:ext uri="{BB962C8B-B14F-4D97-AF65-F5344CB8AC3E}">
        <p14:creationId xmlns:p14="http://schemas.microsoft.com/office/powerpoint/2010/main" val="42071370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M</a:t>
            </a:r>
            <a:r>
              <a:rPr lang="en-US" dirty="0" smtClean="0"/>
              <a:t>ulti-scale data</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19</a:t>
            </a:fld>
            <a:endParaRPr lang="en-US" dirty="0"/>
          </a:p>
        </p:txBody>
      </p:sp>
      <p:pic>
        <p:nvPicPr>
          <p:cNvPr id="13" name="Picture 12"/>
          <p:cNvPicPr>
            <a:picLocks noChangeAspect="1"/>
          </p:cNvPicPr>
          <p:nvPr/>
        </p:nvPicPr>
        <p:blipFill>
          <a:blip r:embed="rId3"/>
          <a:stretch>
            <a:fillRect/>
          </a:stretch>
        </p:blipFill>
        <p:spPr>
          <a:xfrm>
            <a:off x="59764" y="1528463"/>
            <a:ext cx="8924864" cy="2510118"/>
          </a:xfrm>
          <a:prstGeom prst="rect">
            <a:avLst/>
          </a:prstGeom>
        </p:spPr>
      </p:pic>
      <p:cxnSp>
        <p:nvCxnSpPr>
          <p:cNvPr id="16" name="Straight Arrow Connector 15"/>
          <p:cNvCxnSpPr/>
          <p:nvPr/>
        </p:nvCxnSpPr>
        <p:spPr>
          <a:xfrm flipH="1">
            <a:off x="4121046" y="1954823"/>
            <a:ext cx="1283604" cy="465234"/>
          </a:xfrm>
          <a:prstGeom prst="straightConnector1">
            <a:avLst/>
          </a:prstGeom>
          <a:ln w="63500">
            <a:solidFill>
              <a:srgbClr val="E4C112"/>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idx="1"/>
          </p:nvPr>
        </p:nvSpPr>
        <p:spPr>
          <a:xfrm>
            <a:off x="5553282" y="1670073"/>
            <a:ext cx="3431345" cy="56844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Genes are functional units</a:t>
            </a:r>
          </a:p>
        </p:txBody>
      </p:sp>
    </p:spTree>
    <p:extLst>
      <p:ext uri="{BB962C8B-B14F-4D97-AF65-F5344CB8AC3E}">
        <p14:creationId xmlns:p14="http://schemas.microsoft.com/office/powerpoint/2010/main" val="20869472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lstStyle/>
          <a:p>
            <a:r>
              <a:rPr lang="en-US" dirty="0" smtClean="0"/>
              <a:t>Design study</a:t>
            </a:r>
            <a:endParaRPr lang="en-US" dirty="0"/>
          </a:p>
        </p:txBody>
      </p:sp>
      <p:sp>
        <p:nvSpPr>
          <p:cNvPr id="3" name="Content Placeholder 2"/>
          <p:cNvSpPr>
            <a:spLocks noGrp="1"/>
          </p:cNvSpPr>
          <p:nvPr>
            <p:ph idx="1"/>
          </p:nvPr>
        </p:nvSpPr>
        <p:spPr>
          <a:xfrm>
            <a:off x="457200" y="1200151"/>
            <a:ext cx="4296914" cy="3394472"/>
          </a:xfrm>
          <a:solidFill>
            <a:schemeClr val="bg1">
              <a:lumMod val="85000"/>
            </a:schemeClr>
          </a:solidFill>
          <a:ln>
            <a:solidFill>
              <a:schemeClr val="tx1"/>
            </a:solidFill>
          </a:ln>
        </p:spPr>
        <p:txBody>
          <a:bodyPr>
            <a:normAutofit/>
          </a:bodyPr>
          <a:lstStyle/>
          <a:p>
            <a:r>
              <a:rPr lang="en-US" sz="2400" dirty="0" smtClean="0">
                <a:latin typeface="Gill Sans Light"/>
              </a:rPr>
              <a:t>Real users, real tasks, real data</a:t>
            </a:r>
          </a:p>
          <a:p>
            <a:endParaRPr lang="en-US" sz="2400" dirty="0">
              <a:latin typeface="Gill Sans Light"/>
            </a:endParaRPr>
          </a:p>
          <a:p>
            <a:r>
              <a:rPr lang="en-US" sz="2400" dirty="0" smtClean="0">
                <a:latin typeface="Gill Sans Light"/>
              </a:rPr>
              <a:t>Find out what users are doing</a:t>
            </a:r>
          </a:p>
          <a:p>
            <a:endParaRPr lang="en-US" sz="2400" dirty="0">
              <a:latin typeface="Gill Sans Light"/>
            </a:endParaRPr>
          </a:p>
          <a:p>
            <a:r>
              <a:rPr lang="en-US" sz="2400" dirty="0" smtClean="0">
                <a:latin typeface="Gill Sans Light"/>
              </a:rPr>
              <a:t>Support with visualization tool</a:t>
            </a:r>
          </a:p>
          <a:p>
            <a:endParaRPr lang="en-US" sz="2400" dirty="0">
              <a:latin typeface="Gill Sans Light"/>
            </a:endParaRPr>
          </a:p>
          <a:p>
            <a:r>
              <a:rPr lang="en-US" sz="2400" dirty="0" smtClean="0">
                <a:latin typeface="Gill Sans Light"/>
              </a:rPr>
              <a:t>Reflect and present guidelines</a:t>
            </a:r>
            <a:endParaRPr lang="en-US" sz="2400" dirty="0">
              <a:latin typeface="Gill Sans Light"/>
            </a:endParaRPr>
          </a:p>
        </p:txBody>
      </p:sp>
      <p:pic>
        <p:nvPicPr>
          <p:cNvPr id="4" name="Picture 3"/>
          <p:cNvPicPr>
            <a:picLocks noChangeAspect="1"/>
          </p:cNvPicPr>
          <p:nvPr/>
        </p:nvPicPr>
        <p:blipFill>
          <a:blip r:embed="rId3"/>
          <a:stretch>
            <a:fillRect/>
          </a:stretch>
        </p:blipFill>
        <p:spPr>
          <a:xfrm>
            <a:off x="6160849" y="2721967"/>
            <a:ext cx="2913127" cy="1924496"/>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929770" y="199758"/>
            <a:ext cx="2912290" cy="2138713"/>
          </a:xfrm>
          <a:prstGeom prst="rect">
            <a:avLst/>
          </a:prstGeom>
        </p:spPr>
      </p:pic>
      <p:sp>
        <p:nvSpPr>
          <p:cNvPr id="7" name="Content Placeholder 2"/>
          <p:cNvSpPr txBox="1">
            <a:spLocks/>
          </p:cNvSpPr>
          <p:nvPr/>
        </p:nvSpPr>
        <p:spPr>
          <a:xfrm>
            <a:off x="7842060" y="1845031"/>
            <a:ext cx="1256456" cy="6562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latin typeface="Gill Sans Light"/>
              </a:rPr>
              <a:t>Analyst</a:t>
            </a:r>
            <a:endParaRPr lang="en-US" sz="2400" b="1" dirty="0">
              <a:latin typeface="Gill Sans Light"/>
            </a:endParaRPr>
          </a:p>
        </p:txBody>
      </p:sp>
      <p:sp>
        <p:nvSpPr>
          <p:cNvPr id="8" name="Content Placeholder 2"/>
          <p:cNvSpPr txBox="1">
            <a:spLocks/>
          </p:cNvSpPr>
          <p:nvPr/>
        </p:nvSpPr>
        <p:spPr>
          <a:xfrm>
            <a:off x="5505484" y="4174711"/>
            <a:ext cx="1256456" cy="6562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latin typeface="Gill Sans Light"/>
              </a:rPr>
              <a:t>Tool</a:t>
            </a:r>
            <a:endParaRPr lang="en-US" sz="2400" b="1" dirty="0">
              <a:latin typeface="Gill Sans Light"/>
            </a:endParaRPr>
          </a:p>
        </p:txBody>
      </p:sp>
      <p:sp>
        <p:nvSpPr>
          <p:cNvPr id="11" name="Slide Number Placeholder 10"/>
          <p:cNvSpPr>
            <a:spLocks noGrp="1"/>
          </p:cNvSpPr>
          <p:nvPr>
            <p:ph type="sldNum" sz="quarter" idx="12"/>
          </p:nvPr>
        </p:nvSpPr>
        <p:spPr/>
        <p:txBody>
          <a:bodyPr/>
          <a:lstStyle/>
          <a:p>
            <a:fld id="{24F1BACD-3D58-6A47-A896-AF4D0B95ED25}" type="slidenum">
              <a:rPr lang="en-US" smtClean="0"/>
              <a:t>2</a:t>
            </a:fld>
            <a:endParaRPr lang="en-US"/>
          </a:p>
        </p:txBody>
      </p:sp>
    </p:spTree>
    <p:extLst>
      <p:ext uri="{BB962C8B-B14F-4D97-AF65-F5344CB8AC3E}">
        <p14:creationId xmlns:p14="http://schemas.microsoft.com/office/powerpoint/2010/main" val="1747657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M</a:t>
            </a:r>
            <a:r>
              <a:rPr lang="en-US" dirty="0" smtClean="0"/>
              <a:t>ulti-scale data</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20</a:t>
            </a:fld>
            <a:endParaRPr lang="en-US" dirty="0"/>
          </a:p>
        </p:txBody>
      </p:sp>
      <p:pic>
        <p:nvPicPr>
          <p:cNvPr id="13" name="Picture 12"/>
          <p:cNvPicPr>
            <a:picLocks noChangeAspect="1"/>
          </p:cNvPicPr>
          <p:nvPr/>
        </p:nvPicPr>
        <p:blipFill>
          <a:blip r:embed="rId3"/>
          <a:stretch>
            <a:fillRect/>
          </a:stretch>
        </p:blipFill>
        <p:spPr>
          <a:xfrm>
            <a:off x="59764" y="1528463"/>
            <a:ext cx="8924864" cy="2510118"/>
          </a:xfrm>
          <a:prstGeom prst="rect">
            <a:avLst/>
          </a:prstGeom>
        </p:spPr>
      </p:pic>
      <p:cxnSp>
        <p:nvCxnSpPr>
          <p:cNvPr id="16" name="Straight Arrow Connector 15"/>
          <p:cNvCxnSpPr/>
          <p:nvPr/>
        </p:nvCxnSpPr>
        <p:spPr>
          <a:xfrm flipH="1">
            <a:off x="4026462" y="2711327"/>
            <a:ext cx="1283604" cy="465234"/>
          </a:xfrm>
          <a:prstGeom prst="straightConnector1">
            <a:avLst/>
          </a:prstGeom>
          <a:ln w="63500">
            <a:solidFill>
              <a:srgbClr val="E4C112"/>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idx="1"/>
          </p:nvPr>
        </p:nvSpPr>
        <p:spPr>
          <a:xfrm>
            <a:off x="5512752" y="2453595"/>
            <a:ext cx="3134698" cy="56844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Exons code for proteins</a:t>
            </a:r>
          </a:p>
        </p:txBody>
      </p:sp>
    </p:spTree>
    <p:extLst>
      <p:ext uri="{BB962C8B-B14F-4D97-AF65-F5344CB8AC3E}">
        <p14:creationId xmlns:p14="http://schemas.microsoft.com/office/powerpoint/2010/main" val="10963781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M</a:t>
            </a:r>
            <a:r>
              <a:rPr lang="en-US" dirty="0" smtClean="0"/>
              <a:t>ulti-scale data</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21</a:t>
            </a:fld>
            <a:endParaRPr lang="en-US" dirty="0"/>
          </a:p>
        </p:txBody>
      </p:sp>
      <p:pic>
        <p:nvPicPr>
          <p:cNvPr id="13" name="Picture 12"/>
          <p:cNvPicPr>
            <a:picLocks noChangeAspect="1"/>
          </p:cNvPicPr>
          <p:nvPr/>
        </p:nvPicPr>
        <p:blipFill>
          <a:blip r:embed="rId3"/>
          <a:stretch>
            <a:fillRect/>
          </a:stretch>
        </p:blipFill>
        <p:spPr>
          <a:xfrm>
            <a:off x="59764" y="1528463"/>
            <a:ext cx="8924864" cy="2510118"/>
          </a:xfrm>
          <a:prstGeom prst="rect">
            <a:avLst/>
          </a:prstGeom>
        </p:spPr>
      </p:pic>
      <p:cxnSp>
        <p:nvCxnSpPr>
          <p:cNvPr id="16" name="Straight Arrow Connector 15"/>
          <p:cNvCxnSpPr/>
          <p:nvPr/>
        </p:nvCxnSpPr>
        <p:spPr>
          <a:xfrm flipH="1">
            <a:off x="3675150" y="3413795"/>
            <a:ext cx="1283604" cy="465234"/>
          </a:xfrm>
          <a:prstGeom prst="straightConnector1">
            <a:avLst/>
          </a:prstGeom>
          <a:ln w="63500">
            <a:solidFill>
              <a:srgbClr val="E4C112"/>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idx="1"/>
          </p:nvPr>
        </p:nvSpPr>
        <p:spPr>
          <a:xfrm>
            <a:off x="5052200" y="2923894"/>
            <a:ext cx="3823188" cy="722966"/>
          </a:xfrm>
          <a:solidFill>
            <a:schemeClr val="bg1">
              <a:lumMod val="85000"/>
            </a:schemeClr>
          </a:solidFill>
          <a:ln>
            <a:solidFill>
              <a:schemeClr val="tx1"/>
            </a:solidFill>
          </a:ln>
        </p:spPr>
        <p:txBody>
          <a:bodyPr>
            <a:normAutofit fontScale="92500" lnSpcReduction="10000"/>
          </a:bodyPr>
          <a:lstStyle/>
          <a:p>
            <a:pPr marL="0" indent="0">
              <a:buNone/>
            </a:pPr>
            <a:r>
              <a:rPr lang="en-US" sz="2400" b="1" dirty="0" smtClean="0">
                <a:latin typeface="Gill Sans Light"/>
              </a:rPr>
              <a:t>Regions within proteins perform activities</a:t>
            </a:r>
          </a:p>
        </p:txBody>
      </p:sp>
    </p:spTree>
    <p:extLst>
      <p:ext uri="{BB962C8B-B14F-4D97-AF65-F5344CB8AC3E}">
        <p14:creationId xmlns:p14="http://schemas.microsoft.com/office/powerpoint/2010/main" val="36742187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273729" y="2025019"/>
            <a:ext cx="6585409" cy="133868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Related work:</a:t>
            </a:r>
          </a:p>
          <a:p>
            <a:pPr algn="ctr"/>
            <a:r>
              <a:rPr lang="en-US" dirty="0" smtClean="0">
                <a:solidFill>
                  <a:schemeClr val="bg1"/>
                </a:solidFill>
              </a:rPr>
              <a:t>Genome scale</a:t>
            </a:r>
          </a:p>
          <a:p>
            <a:pPr algn="ctr"/>
            <a:endParaRPr lang="en-US" sz="3900" dirty="0"/>
          </a:p>
        </p:txBody>
      </p:sp>
      <p:sp>
        <p:nvSpPr>
          <p:cNvPr id="10" name="Slide Number Placeholder 9"/>
          <p:cNvSpPr>
            <a:spLocks noGrp="1"/>
          </p:cNvSpPr>
          <p:nvPr>
            <p:ph type="sldNum" sz="quarter" idx="12"/>
          </p:nvPr>
        </p:nvSpPr>
        <p:spPr/>
        <p:txBody>
          <a:bodyPr/>
          <a:lstStyle/>
          <a:p>
            <a:fld id="{24F1BACD-3D58-6A47-A896-AF4D0B95ED25}" type="slidenum">
              <a:rPr lang="en-US" smtClean="0"/>
              <a:t>22</a:t>
            </a:fld>
            <a:endParaRPr lang="en-US"/>
          </a:p>
        </p:txBody>
      </p:sp>
    </p:spTree>
    <p:extLst>
      <p:ext uri="{BB962C8B-B14F-4D97-AF65-F5344CB8AC3E}">
        <p14:creationId xmlns:p14="http://schemas.microsoft.com/office/powerpoint/2010/main" val="33957322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err="1" smtClean="0"/>
              <a:t>Ensembl</a:t>
            </a:r>
            <a:r>
              <a:rPr lang="en-US" dirty="0" smtClean="0"/>
              <a:t> genome browser</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23</a:t>
            </a:fld>
            <a:endParaRPr lang="en-US" dirty="0"/>
          </a:p>
        </p:txBody>
      </p:sp>
      <p:pic>
        <p:nvPicPr>
          <p:cNvPr id="10" name="Picture 9"/>
          <p:cNvPicPr>
            <a:picLocks noChangeAspect="1"/>
          </p:cNvPicPr>
          <p:nvPr/>
        </p:nvPicPr>
        <p:blipFill>
          <a:blip r:embed="rId3"/>
          <a:stretch>
            <a:fillRect/>
          </a:stretch>
        </p:blipFill>
        <p:spPr>
          <a:xfrm>
            <a:off x="3674939" y="1206887"/>
            <a:ext cx="5107625" cy="3398272"/>
          </a:xfrm>
          <a:prstGeom prst="rect">
            <a:avLst/>
          </a:prstGeom>
        </p:spPr>
      </p:pic>
      <p:sp>
        <p:nvSpPr>
          <p:cNvPr id="11" name="Content Placeholder 2"/>
          <p:cNvSpPr>
            <a:spLocks noGrp="1"/>
          </p:cNvSpPr>
          <p:nvPr>
            <p:ph idx="1"/>
          </p:nvPr>
        </p:nvSpPr>
        <p:spPr>
          <a:xfrm>
            <a:off x="173453" y="1184810"/>
            <a:ext cx="3406902" cy="1287312"/>
          </a:xfrm>
          <a:solidFill>
            <a:schemeClr val="bg1">
              <a:lumMod val="85000"/>
            </a:schemeClr>
          </a:solidFill>
          <a:ln>
            <a:solidFill>
              <a:schemeClr val="tx1"/>
            </a:solidFill>
          </a:ln>
        </p:spPr>
        <p:txBody>
          <a:bodyPr>
            <a:normAutofit/>
          </a:bodyPr>
          <a:lstStyle/>
          <a:p>
            <a:r>
              <a:rPr lang="en-US" sz="2400" dirty="0" smtClean="0">
                <a:latin typeface="Gill Sans Light"/>
              </a:rPr>
              <a:t>Explore genome and variant data</a:t>
            </a:r>
          </a:p>
          <a:p>
            <a:pPr marL="0" indent="0">
              <a:buNone/>
            </a:pPr>
            <a:r>
              <a:rPr lang="en-US" sz="1800" b="1" dirty="0" smtClean="0">
                <a:latin typeface="Gill Sans Light"/>
              </a:rPr>
              <a:t>[Chen et al., BMC Genomics 2010]</a:t>
            </a:r>
          </a:p>
        </p:txBody>
      </p:sp>
    </p:spTree>
    <p:extLst>
      <p:ext uri="{BB962C8B-B14F-4D97-AF65-F5344CB8AC3E}">
        <p14:creationId xmlns:p14="http://schemas.microsoft.com/office/powerpoint/2010/main" val="28256435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Genome scale shown at the top</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24</a:t>
            </a:fld>
            <a:endParaRPr lang="en-US" dirty="0"/>
          </a:p>
        </p:txBody>
      </p:sp>
      <p:pic>
        <p:nvPicPr>
          <p:cNvPr id="10" name="Picture 9"/>
          <p:cNvPicPr>
            <a:picLocks noChangeAspect="1"/>
          </p:cNvPicPr>
          <p:nvPr/>
        </p:nvPicPr>
        <p:blipFill>
          <a:blip r:embed="rId3"/>
          <a:stretch>
            <a:fillRect/>
          </a:stretch>
        </p:blipFill>
        <p:spPr>
          <a:xfrm>
            <a:off x="1877892" y="1232971"/>
            <a:ext cx="5662741" cy="3767609"/>
          </a:xfrm>
          <a:prstGeom prst="rect">
            <a:avLst/>
          </a:prstGeom>
        </p:spPr>
      </p:pic>
      <p:sp>
        <p:nvSpPr>
          <p:cNvPr id="7" name="Rectangle 6"/>
          <p:cNvSpPr/>
          <p:nvPr/>
        </p:nvSpPr>
        <p:spPr>
          <a:xfrm>
            <a:off x="1770024" y="1219462"/>
            <a:ext cx="6012679" cy="334962"/>
          </a:xfrm>
          <a:prstGeom prst="rect">
            <a:avLst/>
          </a:prstGeom>
          <a:solidFill>
            <a:schemeClr val="accent1">
              <a:alpha val="0"/>
            </a:schemeClr>
          </a:solidFill>
          <a:ln w="41783">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1859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fontScale="90000"/>
          </a:bodyPr>
          <a:lstStyle/>
          <a:p>
            <a:r>
              <a:rPr lang="en-US" dirty="0" smtClean="0"/>
              <a:t>User data is stacked in horizontal tracks</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25</a:t>
            </a:fld>
            <a:endParaRPr lang="en-US" dirty="0"/>
          </a:p>
        </p:txBody>
      </p:sp>
      <p:pic>
        <p:nvPicPr>
          <p:cNvPr id="10" name="Picture 9"/>
          <p:cNvPicPr>
            <a:picLocks noChangeAspect="1"/>
          </p:cNvPicPr>
          <p:nvPr/>
        </p:nvPicPr>
        <p:blipFill>
          <a:blip r:embed="rId3"/>
          <a:stretch>
            <a:fillRect/>
          </a:stretch>
        </p:blipFill>
        <p:spPr>
          <a:xfrm>
            <a:off x="1877892" y="1232971"/>
            <a:ext cx="5662741" cy="3767609"/>
          </a:xfrm>
          <a:prstGeom prst="rect">
            <a:avLst/>
          </a:prstGeom>
        </p:spPr>
      </p:pic>
      <p:sp>
        <p:nvSpPr>
          <p:cNvPr id="7" name="Rectangle 6"/>
          <p:cNvSpPr/>
          <p:nvPr/>
        </p:nvSpPr>
        <p:spPr>
          <a:xfrm>
            <a:off x="1770024" y="1422097"/>
            <a:ext cx="6012679" cy="334962"/>
          </a:xfrm>
          <a:prstGeom prst="rect">
            <a:avLst/>
          </a:prstGeom>
          <a:solidFill>
            <a:schemeClr val="accent1">
              <a:alpha val="0"/>
            </a:schemeClr>
          </a:solidFill>
          <a:ln w="41783">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5971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fontScale="90000"/>
          </a:bodyPr>
          <a:lstStyle/>
          <a:p>
            <a:r>
              <a:rPr lang="en-US" dirty="0" smtClean="0"/>
              <a:t>User data is stacked in horizontal tracks</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26</a:t>
            </a:fld>
            <a:endParaRPr lang="en-US" dirty="0"/>
          </a:p>
        </p:txBody>
      </p:sp>
      <p:pic>
        <p:nvPicPr>
          <p:cNvPr id="10" name="Picture 9"/>
          <p:cNvPicPr>
            <a:picLocks noChangeAspect="1"/>
          </p:cNvPicPr>
          <p:nvPr/>
        </p:nvPicPr>
        <p:blipFill>
          <a:blip r:embed="rId3"/>
          <a:stretch>
            <a:fillRect/>
          </a:stretch>
        </p:blipFill>
        <p:spPr>
          <a:xfrm>
            <a:off x="1877892" y="1232971"/>
            <a:ext cx="5662741" cy="3767609"/>
          </a:xfrm>
          <a:prstGeom prst="rect">
            <a:avLst/>
          </a:prstGeom>
        </p:spPr>
      </p:pic>
      <p:sp>
        <p:nvSpPr>
          <p:cNvPr id="7" name="Rectangle 6"/>
          <p:cNvSpPr/>
          <p:nvPr/>
        </p:nvSpPr>
        <p:spPr>
          <a:xfrm>
            <a:off x="1770024" y="1800349"/>
            <a:ext cx="6012679" cy="198964"/>
          </a:xfrm>
          <a:prstGeom prst="rect">
            <a:avLst/>
          </a:prstGeom>
          <a:solidFill>
            <a:schemeClr val="accent1">
              <a:alpha val="0"/>
            </a:schemeClr>
          </a:solidFill>
          <a:ln w="41783">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6355690" y="2269489"/>
            <a:ext cx="2369885" cy="405266"/>
          </a:xfrm>
          <a:solidFill>
            <a:schemeClr val="bg1">
              <a:lumMod val="85000"/>
            </a:schemeClr>
          </a:solidFill>
          <a:ln>
            <a:solidFill>
              <a:schemeClr val="tx1"/>
            </a:solidFill>
          </a:ln>
        </p:spPr>
        <p:txBody>
          <a:bodyPr>
            <a:normAutofit/>
          </a:bodyPr>
          <a:lstStyle/>
          <a:p>
            <a:pPr marL="0" indent="0">
              <a:buNone/>
            </a:pPr>
            <a:r>
              <a:rPr lang="en-US" sz="1800" b="1" dirty="0" smtClean="0">
                <a:latin typeface="Gill Sans Light"/>
              </a:rPr>
              <a:t>Very flexible framework</a:t>
            </a:r>
          </a:p>
        </p:txBody>
      </p:sp>
    </p:spTree>
    <p:extLst>
      <p:ext uri="{BB962C8B-B14F-4D97-AF65-F5344CB8AC3E}">
        <p14:creationId xmlns:p14="http://schemas.microsoft.com/office/powerpoint/2010/main" val="4881818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Problem</a:t>
            </a:r>
            <a:r>
              <a:rPr lang="en-US" dirty="0" smtClean="0"/>
              <a:t> with the genome scale</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27</a:t>
            </a:fld>
            <a:endParaRPr lang="en-US" dirty="0"/>
          </a:p>
        </p:txBody>
      </p:sp>
      <p:pic>
        <p:nvPicPr>
          <p:cNvPr id="10" name="Picture 9"/>
          <p:cNvPicPr>
            <a:picLocks noChangeAspect="1"/>
          </p:cNvPicPr>
          <p:nvPr/>
        </p:nvPicPr>
        <p:blipFill>
          <a:blip r:embed="rId3"/>
          <a:stretch>
            <a:fillRect/>
          </a:stretch>
        </p:blipFill>
        <p:spPr>
          <a:xfrm>
            <a:off x="1877892" y="1232971"/>
            <a:ext cx="5662741" cy="3767609"/>
          </a:xfrm>
          <a:prstGeom prst="rect">
            <a:avLst/>
          </a:prstGeom>
        </p:spPr>
      </p:pic>
      <p:sp>
        <p:nvSpPr>
          <p:cNvPr id="9" name="Content Placeholder 2"/>
          <p:cNvSpPr txBox="1">
            <a:spLocks/>
          </p:cNvSpPr>
          <p:nvPr/>
        </p:nvSpPr>
        <p:spPr>
          <a:xfrm>
            <a:off x="173453" y="1184810"/>
            <a:ext cx="3406902" cy="814503"/>
          </a:xfrm>
          <a:prstGeom prst="rect">
            <a:avLst/>
          </a:prstGeom>
          <a:solidFill>
            <a:schemeClr val="bg1">
              <a:lumMod val="85000"/>
            </a:schemeClr>
          </a:solidFill>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Features of interest become small</a:t>
            </a:r>
            <a:endParaRPr lang="en-US" sz="1800" b="1" dirty="0">
              <a:latin typeface="Gill Sans Light"/>
            </a:endParaRPr>
          </a:p>
        </p:txBody>
      </p:sp>
    </p:spTree>
    <p:extLst>
      <p:ext uri="{BB962C8B-B14F-4D97-AF65-F5344CB8AC3E}">
        <p14:creationId xmlns:p14="http://schemas.microsoft.com/office/powerpoint/2010/main" val="31459761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Problem</a:t>
            </a:r>
            <a:r>
              <a:rPr lang="en-US" dirty="0" smtClean="0"/>
              <a:t> with the genome scale</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28</a:t>
            </a:fld>
            <a:endParaRPr lang="en-US" dirty="0"/>
          </a:p>
        </p:txBody>
      </p:sp>
      <p:pic>
        <p:nvPicPr>
          <p:cNvPr id="10" name="Picture 9"/>
          <p:cNvPicPr>
            <a:picLocks noChangeAspect="1"/>
          </p:cNvPicPr>
          <p:nvPr/>
        </p:nvPicPr>
        <p:blipFill>
          <a:blip r:embed="rId3"/>
          <a:stretch>
            <a:fillRect/>
          </a:stretch>
        </p:blipFill>
        <p:spPr>
          <a:xfrm>
            <a:off x="1877892" y="1232971"/>
            <a:ext cx="5662741" cy="3767609"/>
          </a:xfrm>
          <a:prstGeom prst="rect">
            <a:avLst/>
          </a:prstGeom>
        </p:spPr>
      </p:pic>
      <p:sp>
        <p:nvSpPr>
          <p:cNvPr id="9" name="Content Placeholder 2"/>
          <p:cNvSpPr txBox="1">
            <a:spLocks/>
          </p:cNvSpPr>
          <p:nvPr/>
        </p:nvSpPr>
        <p:spPr>
          <a:xfrm>
            <a:off x="173453" y="1184810"/>
            <a:ext cx="3406902" cy="814503"/>
          </a:xfrm>
          <a:prstGeom prst="rect">
            <a:avLst/>
          </a:prstGeom>
          <a:solidFill>
            <a:schemeClr val="bg1">
              <a:lumMod val="85000"/>
            </a:schemeClr>
          </a:solidFill>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Features of interest become small</a:t>
            </a:r>
            <a:endParaRPr lang="en-US" sz="1800" b="1" dirty="0">
              <a:latin typeface="Gill Sans Light"/>
            </a:endParaRPr>
          </a:p>
        </p:txBody>
      </p:sp>
      <p:sp>
        <p:nvSpPr>
          <p:cNvPr id="11" name="Content Placeholder 2"/>
          <p:cNvSpPr txBox="1">
            <a:spLocks/>
          </p:cNvSpPr>
          <p:nvPr/>
        </p:nvSpPr>
        <p:spPr>
          <a:xfrm>
            <a:off x="7727217" y="1232971"/>
            <a:ext cx="1109164"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Variant</a:t>
            </a:r>
            <a:endParaRPr lang="en-US" sz="1800" b="1" dirty="0">
              <a:latin typeface="Gill Sans Light"/>
            </a:endParaRPr>
          </a:p>
        </p:txBody>
      </p:sp>
      <p:cxnSp>
        <p:nvCxnSpPr>
          <p:cNvPr id="12" name="Straight Arrow Connector 11"/>
          <p:cNvCxnSpPr>
            <a:stCxn id="11" idx="1"/>
          </p:cNvCxnSpPr>
          <p:nvPr/>
        </p:nvCxnSpPr>
        <p:spPr>
          <a:xfrm flipH="1">
            <a:off x="5911398" y="1469461"/>
            <a:ext cx="1815819" cy="236489"/>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4631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Problem</a:t>
            </a:r>
            <a:r>
              <a:rPr lang="en-US" dirty="0" smtClean="0"/>
              <a:t> with the genome scale</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29</a:t>
            </a:fld>
            <a:endParaRPr lang="en-US" dirty="0"/>
          </a:p>
        </p:txBody>
      </p:sp>
      <p:pic>
        <p:nvPicPr>
          <p:cNvPr id="10" name="Picture 9"/>
          <p:cNvPicPr>
            <a:picLocks noChangeAspect="1"/>
          </p:cNvPicPr>
          <p:nvPr/>
        </p:nvPicPr>
        <p:blipFill>
          <a:blip r:embed="rId3"/>
          <a:stretch>
            <a:fillRect/>
          </a:stretch>
        </p:blipFill>
        <p:spPr>
          <a:xfrm>
            <a:off x="1877892" y="1232971"/>
            <a:ext cx="5662741" cy="3767609"/>
          </a:xfrm>
          <a:prstGeom prst="rect">
            <a:avLst/>
          </a:prstGeom>
        </p:spPr>
      </p:pic>
      <p:sp>
        <p:nvSpPr>
          <p:cNvPr id="9" name="Content Placeholder 2"/>
          <p:cNvSpPr txBox="1">
            <a:spLocks/>
          </p:cNvSpPr>
          <p:nvPr/>
        </p:nvSpPr>
        <p:spPr>
          <a:xfrm>
            <a:off x="173453" y="1184810"/>
            <a:ext cx="3406902" cy="814503"/>
          </a:xfrm>
          <a:prstGeom prst="rect">
            <a:avLst/>
          </a:prstGeom>
          <a:solidFill>
            <a:schemeClr val="bg1">
              <a:lumMod val="85000"/>
            </a:schemeClr>
          </a:solidFill>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Features of interest become small</a:t>
            </a:r>
            <a:endParaRPr lang="en-US" sz="1800" b="1" dirty="0">
              <a:latin typeface="Gill Sans Light"/>
            </a:endParaRPr>
          </a:p>
        </p:txBody>
      </p:sp>
      <p:sp>
        <p:nvSpPr>
          <p:cNvPr id="11" name="Content Placeholder 2"/>
          <p:cNvSpPr txBox="1">
            <a:spLocks/>
          </p:cNvSpPr>
          <p:nvPr/>
        </p:nvSpPr>
        <p:spPr>
          <a:xfrm>
            <a:off x="7727217" y="1232971"/>
            <a:ext cx="1109164"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Variant</a:t>
            </a:r>
            <a:endParaRPr lang="en-US" sz="1800" b="1" dirty="0">
              <a:latin typeface="Gill Sans Light"/>
            </a:endParaRPr>
          </a:p>
        </p:txBody>
      </p:sp>
      <p:cxnSp>
        <p:nvCxnSpPr>
          <p:cNvPr id="12" name="Straight Arrow Connector 11"/>
          <p:cNvCxnSpPr>
            <a:stCxn id="11" idx="1"/>
          </p:cNvCxnSpPr>
          <p:nvPr/>
        </p:nvCxnSpPr>
        <p:spPr>
          <a:xfrm flipH="1">
            <a:off x="5911398" y="1469461"/>
            <a:ext cx="1815819" cy="236489"/>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6212427" y="2117557"/>
            <a:ext cx="1514790" cy="341056"/>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7727217" y="2222123"/>
            <a:ext cx="771602" cy="472979"/>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Exon</a:t>
            </a:r>
            <a:endParaRPr lang="en-US" sz="1800" b="1" dirty="0">
              <a:latin typeface="Gill Sans Light"/>
            </a:endParaRPr>
          </a:p>
        </p:txBody>
      </p:sp>
    </p:spTree>
    <p:extLst>
      <p:ext uri="{BB962C8B-B14F-4D97-AF65-F5344CB8AC3E}">
        <p14:creationId xmlns:p14="http://schemas.microsoft.com/office/powerpoint/2010/main" val="36138219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lstStyle/>
          <a:p>
            <a:r>
              <a:rPr lang="en-US" dirty="0" smtClean="0"/>
              <a:t>Design Study</a:t>
            </a:r>
            <a:endParaRPr lang="en-US" dirty="0"/>
          </a:p>
        </p:txBody>
      </p:sp>
      <p:sp>
        <p:nvSpPr>
          <p:cNvPr id="9" name="Title 1"/>
          <p:cNvSpPr txBox="1">
            <a:spLocks/>
          </p:cNvSpPr>
          <p:nvPr/>
        </p:nvSpPr>
        <p:spPr>
          <a:xfrm>
            <a:off x="1273729" y="2025019"/>
            <a:ext cx="658540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The Design Process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3</a:t>
            </a:fld>
            <a:endParaRPr lang="en-US"/>
          </a:p>
        </p:txBody>
      </p:sp>
    </p:spTree>
    <p:extLst>
      <p:ext uri="{BB962C8B-B14F-4D97-AF65-F5344CB8AC3E}">
        <p14:creationId xmlns:p14="http://schemas.microsoft.com/office/powerpoint/2010/main" val="38587208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Analysts must pan and zoom</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30</a:t>
            </a:fld>
            <a:endParaRPr lang="en-US" dirty="0"/>
          </a:p>
        </p:txBody>
      </p:sp>
      <p:pic>
        <p:nvPicPr>
          <p:cNvPr id="10" name="Picture 9"/>
          <p:cNvPicPr>
            <a:picLocks noChangeAspect="1"/>
          </p:cNvPicPr>
          <p:nvPr/>
        </p:nvPicPr>
        <p:blipFill>
          <a:blip r:embed="rId3"/>
          <a:stretch>
            <a:fillRect/>
          </a:stretch>
        </p:blipFill>
        <p:spPr>
          <a:xfrm>
            <a:off x="1877892" y="1232971"/>
            <a:ext cx="5662741" cy="3767609"/>
          </a:xfrm>
          <a:prstGeom prst="rect">
            <a:avLst/>
          </a:prstGeom>
        </p:spPr>
      </p:pic>
    </p:spTree>
    <p:extLst>
      <p:ext uri="{BB962C8B-B14F-4D97-AF65-F5344CB8AC3E}">
        <p14:creationId xmlns:p14="http://schemas.microsoft.com/office/powerpoint/2010/main" val="35478465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Analysts must pan and zoom</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31</a:t>
            </a:fld>
            <a:endParaRPr lang="en-US" dirty="0"/>
          </a:p>
        </p:txBody>
      </p:sp>
      <p:sp>
        <p:nvSpPr>
          <p:cNvPr id="5" name="Content Placeholder 2"/>
          <p:cNvSpPr txBox="1">
            <a:spLocks/>
          </p:cNvSpPr>
          <p:nvPr/>
        </p:nvSpPr>
        <p:spPr>
          <a:xfrm>
            <a:off x="173453" y="1184810"/>
            <a:ext cx="5163644" cy="517307"/>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Heavy interaction costs with zooming</a:t>
            </a:r>
            <a:endParaRPr lang="en-US" sz="1800" b="1" dirty="0">
              <a:latin typeface="Gill Sans Light"/>
            </a:endParaRPr>
          </a:p>
        </p:txBody>
      </p:sp>
      <p:pic>
        <p:nvPicPr>
          <p:cNvPr id="13" name="Picture 12"/>
          <p:cNvPicPr>
            <a:picLocks noChangeAspect="1"/>
          </p:cNvPicPr>
          <p:nvPr/>
        </p:nvPicPr>
        <p:blipFill>
          <a:blip r:embed="rId3"/>
          <a:stretch>
            <a:fillRect/>
          </a:stretch>
        </p:blipFill>
        <p:spPr>
          <a:xfrm>
            <a:off x="1337398" y="3414523"/>
            <a:ext cx="2560479" cy="1703572"/>
          </a:xfrm>
          <a:prstGeom prst="rect">
            <a:avLst/>
          </a:prstGeom>
        </p:spPr>
      </p:pic>
    </p:spTree>
    <p:extLst>
      <p:ext uri="{BB962C8B-B14F-4D97-AF65-F5344CB8AC3E}">
        <p14:creationId xmlns:p14="http://schemas.microsoft.com/office/powerpoint/2010/main" val="10384262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Analysts must pan and zoom</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32</a:t>
            </a:fld>
            <a:endParaRPr lang="en-US" dirty="0"/>
          </a:p>
        </p:txBody>
      </p:sp>
      <p:sp>
        <p:nvSpPr>
          <p:cNvPr id="5" name="Content Placeholder 2"/>
          <p:cNvSpPr txBox="1">
            <a:spLocks/>
          </p:cNvSpPr>
          <p:nvPr/>
        </p:nvSpPr>
        <p:spPr>
          <a:xfrm>
            <a:off x="173453" y="1184810"/>
            <a:ext cx="5163644" cy="517307"/>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Heavy interaction costs with zooming</a:t>
            </a:r>
            <a:endParaRPr lang="en-US" sz="1800" b="1" dirty="0">
              <a:latin typeface="Gill Sans Light"/>
            </a:endParaRPr>
          </a:p>
        </p:txBody>
      </p:sp>
      <p:pic>
        <p:nvPicPr>
          <p:cNvPr id="13" name="Picture 12"/>
          <p:cNvPicPr>
            <a:picLocks noChangeAspect="1"/>
          </p:cNvPicPr>
          <p:nvPr/>
        </p:nvPicPr>
        <p:blipFill>
          <a:blip r:embed="rId3"/>
          <a:stretch>
            <a:fillRect/>
          </a:stretch>
        </p:blipFill>
        <p:spPr>
          <a:xfrm>
            <a:off x="1337398" y="3414523"/>
            <a:ext cx="2560479" cy="1703572"/>
          </a:xfrm>
          <a:prstGeom prst="rect">
            <a:avLst/>
          </a:prstGeom>
        </p:spPr>
      </p:pic>
      <p:sp>
        <p:nvSpPr>
          <p:cNvPr id="14" name="Rectangle 13"/>
          <p:cNvSpPr/>
          <p:nvPr/>
        </p:nvSpPr>
        <p:spPr>
          <a:xfrm>
            <a:off x="1337733" y="3496698"/>
            <a:ext cx="1337733" cy="152401"/>
          </a:xfrm>
          <a:prstGeom prst="rect">
            <a:avLst/>
          </a:prstGeom>
          <a:solidFill>
            <a:schemeClr val="accent1">
              <a:alpha val="0"/>
            </a:schemeClr>
          </a:solidFill>
          <a:ln w="41783">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7024" y="1850626"/>
            <a:ext cx="9116975" cy="1136231"/>
          </a:xfrm>
          <a:prstGeom prst="rect">
            <a:avLst/>
          </a:prstGeom>
          <a:solidFill>
            <a:schemeClr val="accent1">
              <a:alpha val="0"/>
            </a:schemeClr>
          </a:solidFill>
          <a:ln w="41783">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7024" y="2986857"/>
            <a:ext cx="1310709" cy="509841"/>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675468" y="2986857"/>
            <a:ext cx="6408767" cy="509841"/>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4"/>
          <a:stretch>
            <a:fillRect/>
          </a:stretch>
        </p:blipFill>
        <p:spPr>
          <a:xfrm>
            <a:off x="74706" y="1883436"/>
            <a:ext cx="9009529" cy="1060030"/>
          </a:xfrm>
          <a:prstGeom prst="rect">
            <a:avLst/>
          </a:prstGeom>
        </p:spPr>
      </p:pic>
      <p:sp>
        <p:nvSpPr>
          <p:cNvPr id="11" name="Content Placeholder 2"/>
          <p:cNvSpPr txBox="1">
            <a:spLocks/>
          </p:cNvSpPr>
          <p:nvPr/>
        </p:nvSpPr>
        <p:spPr>
          <a:xfrm>
            <a:off x="7727217" y="1232971"/>
            <a:ext cx="1109164"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Variant</a:t>
            </a:r>
            <a:endParaRPr lang="en-US" sz="1800" b="1" dirty="0">
              <a:latin typeface="Gill Sans Light"/>
            </a:endParaRPr>
          </a:p>
        </p:txBody>
      </p:sp>
      <p:cxnSp>
        <p:nvCxnSpPr>
          <p:cNvPr id="12" name="Straight Arrow Connector 11"/>
          <p:cNvCxnSpPr>
            <a:stCxn id="11" idx="1"/>
          </p:cNvCxnSpPr>
          <p:nvPr/>
        </p:nvCxnSpPr>
        <p:spPr>
          <a:xfrm flipH="1">
            <a:off x="6728795" y="1469461"/>
            <a:ext cx="998422" cy="1191785"/>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txBox="1">
            <a:spLocks/>
          </p:cNvSpPr>
          <p:nvPr/>
        </p:nvSpPr>
        <p:spPr>
          <a:xfrm>
            <a:off x="6213910" y="3406444"/>
            <a:ext cx="2649719" cy="472979"/>
          </a:xfrm>
          <a:prstGeom prst="rect">
            <a:avLst/>
          </a:prstGeom>
          <a:solidFill>
            <a:schemeClr val="bg1">
              <a:lumMod val="85000"/>
            </a:schemeClr>
          </a:solidFill>
          <a:ln>
            <a:solidFill>
              <a:schemeClr val="tx1"/>
            </a:solidFill>
          </a:ln>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Must know where to look</a:t>
            </a:r>
            <a:endParaRPr lang="en-US" sz="1800" b="1" dirty="0">
              <a:latin typeface="Gill Sans Light"/>
            </a:endParaRPr>
          </a:p>
        </p:txBody>
      </p:sp>
      <p:cxnSp>
        <p:nvCxnSpPr>
          <p:cNvPr id="20" name="Straight Arrow Connector 19"/>
          <p:cNvCxnSpPr>
            <a:stCxn id="19" idx="1"/>
          </p:cNvCxnSpPr>
          <p:nvPr/>
        </p:nvCxnSpPr>
        <p:spPr>
          <a:xfrm flipH="1">
            <a:off x="2675468" y="3642934"/>
            <a:ext cx="3538442" cy="6165"/>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5476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273729" y="2025019"/>
            <a:ext cx="6585409" cy="1338688"/>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Raw variant data</a:t>
            </a:r>
          </a:p>
          <a:p>
            <a:pPr algn="ctr"/>
            <a:r>
              <a:rPr lang="en-US" dirty="0" smtClean="0">
                <a:solidFill>
                  <a:schemeClr val="bg1"/>
                </a:solidFill>
              </a:rPr>
              <a:t>(What they looked at before) </a:t>
            </a:r>
          </a:p>
          <a:p>
            <a:pPr algn="ctr"/>
            <a:endParaRPr lang="en-US" sz="3900" dirty="0"/>
          </a:p>
        </p:txBody>
      </p:sp>
      <p:sp>
        <p:nvSpPr>
          <p:cNvPr id="10" name="Slide Number Placeholder 9"/>
          <p:cNvSpPr>
            <a:spLocks noGrp="1"/>
          </p:cNvSpPr>
          <p:nvPr>
            <p:ph type="sldNum" sz="quarter" idx="12"/>
          </p:nvPr>
        </p:nvSpPr>
        <p:spPr/>
        <p:txBody>
          <a:bodyPr/>
          <a:lstStyle/>
          <a:p>
            <a:fld id="{24F1BACD-3D58-6A47-A896-AF4D0B95ED25}" type="slidenum">
              <a:rPr lang="en-US" smtClean="0"/>
              <a:t>33</a:t>
            </a:fld>
            <a:endParaRPr lang="en-US"/>
          </a:p>
        </p:txBody>
      </p:sp>
    </p:spTree>
    <p:extLst>
      <p:ext uri="{BB962C8B-B14F-4D97-AF65-F5344CB8AC3E}">
        <p14:creationId xmlns:p14="http://schemas.microsoft.com/office/powerpoint/2010/main" val="20383630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Raw data </a:t>
            </a:r>
            <a:r>
              <a:rPr lang="en-US" b="1" dirty="0" smtClean="0"/>
              <a:t>variant-centric</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34</a:t>
            </a:fld>
            <a:endParaRPr lang="en-US" dirty="0"/>
          </a:p>
        </p:txBody>
      </p:sp>
      <p:sp>
        <p:nvSpPr>
          <p:cNvPr id="5" name="Content Placeholder 2"/>
          <p:cNvSpPr txBox="1">
            <a:spLocks/>
          </p:cNvSpPr>
          <p:nvPr/>
        </p:nvSpPr>
        <p:spPr>
          <a:xfrm>
            <a:off x="173453" y="1184810"/>
            <a:ext cx="2839642" cy="517307"/>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Tabular data format</a:t>
            </a:r>
            <a:endParaRPr lang="en-US" sz="1800" b="1" dirty="0">
              <a:latin typeface="Gill Sans Light"/>
            </a:endParaRPr>
          </a:p>
        </p:txBody>
      </p:sp>
      <p:pic>
        <p:nvPicPr>
          <p:cNvPr id="6" name="Picture 5"/>
          <p:cNvPicPr>
            <a:picLocks noChangeAspect="1"/>
          </p:cNvPicPr>
          <p:nvPr/>
        </p:nvPicPr>
        <p:blipFill>
          <a:blip r:embed="rId3"/>
          <a:stretch>
            <a:fillRect/>
          </a:stretch>
        </p:blipFill>
        <p:spPr>
          <a:xfrm>
            <a:off x="173453" y="1972995"/>
            <a:ext cx="8786846" cy="2632004"/>
          </a:xfrm>
          <a:prstGeom prst="rect">
            <a:avLst/>
          </a:prstGeom>
          <a:ln>
            <a:solidFill>
              <a:schemeClr val="tx1"/>
            </a:solidFill>
          </a:ln>
        </p:spPr>
      </p:pic>
    </p:spTree>
    <p:extLst>
      <p:ext uri="{BB962C8B-B14F-4D97-AF65-F5344CB8AC3E}">
        <p14:creationId xmlns:p14="http://schemas.microsoft.com/office/powerpoint/2010/main" val="24051081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Raw data </a:t>
            </a:r>
            <a:r>
              <a:rPr lang="en-US" b="1" dirty="0" smtClean="0"/>
              <a:t>variant-centric</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35</a:t>
            </a:fld>
            <a:endParaRPr lang="en-US" dirty="0"/>
          </a:p>
        </p:txBody>
      </p:sp>
      <p:sp>
        <p:nvSpPr>
          <p:cNvPr id="5" name="Content Placeholder 2"/>
          <p:cNvSpPr txBox="1">
            <a:spLocks/>
          </p:cNvSpPr>
          <p:nvPr/>
        </p:nvSpPr>
        <p:spPr>
          <a:xfrm>
            <a:off x="173453" y="1184810"/>
            <a:ext cx="2839642" cy="517307"/>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Tabular data format</a:t>
            </a:r>
            <a:endParaRPr lang="en-US" sz="1800" b="1" dirty="0">
              <a:latin typeface="Gill Sans Light"/>
            </a:endParaRPr>
          </a:p>
        </p:txBody>
      </p:sp>
      <p:pic>
        <p:nvPicPr>
          <p:cNvPr id="6" name="Picture 5"/>
          <p:cNvPicPr>
            <a:picLocks noChangeAspect="1"/>
          </p:cNvPicPr>
          <p:nvPr/>
        </p:nvPicPr>
        <p:blipFill>
          <a:blip r:embed="rId3"/>
          <a:stretch>
            <a:fillRect/>
          </a:stretch>
        </p:blipFill>
        <p:spPr>
          <a:xfrm>
            <a:off x="173453" y="1972995"/>
            <a:ext cx="8786846" cy="263200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751874" y="1304031"/>
            <a:ext cx="1826559" cy="1240256"/>
          </a:xfrm>
          <a:prstGeom prst="rect">
            <a:avLst/>
          </a:prstGeom>
        </p:spPr>
      </p:pic>
      <p:sp>
        <p:nvSpPr>
          <p:cNvPr id="9" name="Content Placeholder 2"/>
          <p:cNvSpPr txBox="1">
            <a:spLocks/>
          </p:cNvSpPr>
          <p:nvPr/>
        </p:nvSpPr>
        <p:spPr>
          <a:xfrm>
            <a:off x="4738700" y="1184809"/>
            <a:ext cx="2030630" cy="517307"/>
          </a:xfrm>
          <a:prstGeom prst="rect">
            <a:avLst/>
          </a:prstGeom>
          <a:solidFill>
            <a:schemeClr val="bg1">
              <a:lumMod val="75000"/>
            </a:schemeClr>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Gill Sans Light"/>
              </a:rPr>
              <a:t>Variant row 1</a:t>
            </a:r>
            <a:endParaRPr lang="en-US" sz="2400" b="1" dirty="0">
              <a:latin typeface="Gill Sans Light"/>
            </a:endParaRPr>
          </a:p>
        </p:txBody>
      </p:sp>
    </p:spTree>
    <p:extLst>
      <p:ext uri="{BB962C8B-B14F-4D97-AF65-F5344CB8AC3E}">
        <p14:creationId xmlns:p14="http://schemas.microsoft.com/office/powerpoint/2010/main" val="28464976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Raw data </a:t>
            </a:r>
            <a:r>
              <a:rPr lang="en-US" b="1" dirty="0" smtClean="0"/>
              <a:t>variant-centric</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36</a:t>
            </a:fld>
            <a:endParaRPr lang="en-US" dirty="0"/>
          </a:p>
        </p:txBody>
      </p:sp>
      <p:sp>
        <p:nvSpPr>
          <p:cNvPr id="5" name="Content Placeholder 2"/>
          <p:cNvSpPr txBox="1">
            <a:spLocks/>
          </p:cNvSpPr>
          <p:nvPr/>
        </p:nvSpPr>
        <p:spPr>
          <a:xfrm>
            <a:off x="173453" y="1184810"/>
            <a:ext cx="2839642" cy="517307"/>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Tabular data format</a:t>
            </a:r>
            <a:endParaRPr lang="en-US" sz="1800" b="1" dirty="0">
              <a:latin typeface="Gill Sans Light"/>
            </a:endParaRPr>
          </a:p>
        </p:txBody>
      </p:sp>
      <p:pic>
        <p:nvPicPr>
          <p:cNvPr id="6" name="Picture 5"/>
          <p:cNvPicPr>
            <a:picLocks noChangeAspect="1"/>
          </p:cNvPicPr>
          <p:nvPr/>
        </p:nvPicPr>
        <p:blipFill>
          <a:blip r:embed="rId3"/>
          <a:stretch>
            <a:fillRect/>
          </a:stretch>
        </p:blipFill>
        <p:spPr>
          <a:xfrm>
            <a:off x="173453" y="1972995"/>
            <a:ext cx="8786846" cy="263200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751874" y="1547193"/>
            <a:ext cx="1826559" cy="1240256"/>
          </a:xfrm>
          <a:prstGeom prst="rect">
            <a:avLst/>
          </a:prstGeom>
        </p:spPr>
      </p:pic>
      <p:sp>
        <p:nvSpPr>
          <p:cNvPr id="9" name="Content Placeholder 2"/>
          <p:cNvSpPr txBox="1">
            <a:spLocks/>
          </p:cNvSpPr>
          <p:nvPr/>
        </p:nvSpPr>
        <p:spPr>
          <a:xfrm>
            <a:off x="4738700" y="1482007"/>
            <a:ext cx="2030630" cy="517307"/>
          </a:xfrm>
          <a:prstGeom prst="rect">
            <a:avLst/>
          </a:prstGeom>
          <a:solidFill>
            <a:schemeClr val="bg1">
              <a:lumMod val="75000"/>
            </a:schemeClr>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Gill Sans Light"/>
              </a:rPr>
              <a:t>Variant row 2</a:t>
            </a:r>
            <a:endParaRPr lang="en-US" sz="2400" b="1" dirty="0">
              <a:latin typeface="Gill Sans Light"/>
            </a:endParaRPr>
          </a:p>
        </p:txBody>
      </p:sp>
    </p:spTree>
    <p:extLst>
      <p:ext uri="{BB962C8B-B14F-4D97-AF65-F5344CB8AC3E}">
        <p14:creationId xmlns:p14="http://schemas.microsoft.com/office/powerpoint/2010/main" val="26093848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Raw data </a:t>
            </a:r>
            <a:r>
              <a:rPr lang="en-US" b="1" dirty="0" smtClean="0"/>
              <a:t>variant-centric</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37</a:t>
            </a:fld>
            <a:endParaRPr lang="en-US" dirty="0"/>
          </a:p>
        </p:txBody>
      </p:sp>
      <p:sp>
        <p:nvSpPr>
          <p:cNvPr id="5" name="Content Placeholder 2"/>
          <p:cNvSpPr txBox="1">
            <a:spLocks/>
          </p:cNvSpPr>
          <p:nvPr/>
        </p:nvSpPr>
        <p:spPr>
          <a:xfrm>
            <a:off x="173453" y="1184810"/>
            <a:ext cx="2839642" cy="517307"/>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Tabular data format</a:t>
            </a:r>
            <a:endParaRPr lang="en-US" sz="1800" b="1" dirty="0">
              <a:latin typeface="Gill Sans Light"/>
            </a:endParaRPr>
          </a:p>
        </p:txBody>
      </p:sp>
      <p:pic>
        <p:nvPicPr>
          <p:cNvPr id="6" name="Picture 5"/>
          <p:cNvPicPr>
            <a:picLocks noChangeAspect="1"/>
          </p:cNvPicPr>
          <p:nvPr/>
        </p:nvPicPr>
        <p:blipFill>
          <a:blip r:embed="rId3"/>
          <a:stretch>
            <a:fillRect/>
          </a:stretch>
        </p:blipFill>
        <p:spPr>
          <a:xfrm>
            <a:off x="173453" y="1972995"/>
            <a:ext cx="8786846" cy="263200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751874" y="1547193"/>
            <a:ext cx="1826559" cy="1240256"/>
          </a:xfrm>
          <a:prstGeom prst="rect">
            <a:avLst/>
          </a:prstGeom>
        </p:spPr>
      </p:pic>
      <p:sp>
        <p:nvSpPr>
          <p:cNvPr id="9" name="Content Placeholder 2"/>
          <p:cNvSpPr txBox="1">
            <a:spLocks/>
          </p:cNvSpPr>
          <p:nvPr/>
        </p:nvSpPr>
        <p:spPr>
          <a:xfrm>
            <a:off x="4738700" y="1482007"/>
            <a:ext cx="2030630" cy="517307"/>
          </a:xfrm>
          <a:prstGeom prst="rect">
            <a:avLst/>
          </a:prstGeom>
          <a:solidFill>
            <a:schemeClr val="bg1">
              <a:lumMod val="75000"/>
            </a:schemeClr>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Gill Sans Light"/>
              </a:rPr>
              <a:t>Variant row 2</a:t>
            </a:r>
            <a:endParaRPr lang="en-US" sz="2400" b="1" dirty="0">
              <a:latin typeface="Gill Sans Light"/>
            </a:endParaRPr>
          </a:p>
        </p:txBody>
      </p:sp>
      <p:sp>
        <p:nvSpPr>
          <p:cNvPr id="10" name="Content Placeholder 2"/>
          <p:cNvSpPr txBox="1">
            <a:spLocks/>
          </p:cNvSpPr>
          <p:nvPr/>
        </p:nvSpPr>
        <p:spPr>
          <a:xfrm>
            <a:off x="173453" y="2787449"/>
            <a:ext cx="8284831" cy="56274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Difficult to reason about variants without their biological context</a:t>
            </a:r>
            <a:endParaRPr lang="en-US" sz="1800" b="1" dirty="0">
              <a:latin typeface="Gill Sans Light"/>
            </a:endParaRPr>
          </a:p>
        </p:txBody>
      </p:sp>
    </p:spTree>
    <p:extLst>
      <p:ext uri="{BB962C8B-B14F-4D97-AF65-F5344CB8AC3E}">
        <p14:creationId xmlns:p14="http://schemas.microsoft.com/office/powerpoint/2010/main" val="3760717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2025019"/>
            <a:ext cx="8958215" cy="133868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Multiple biological levels/scales</a:t>
            </a:r>
          </a:p>
          <a:p>
            <a:pPr algn="ctr"/>
            <a:r>
              <a:rPr lang="en-US" dirty="0" smtClean="0">
                <a:solidFill>
                  <a:schemeClr val="bg1"/>
                </a:solidFill>
              </a:rPr>
              <a:t>What to show?</a:t>
            </a:r>
          </a:p>
          <a:p>
            <a:pPr algn="ctr"/>
            <a:endParaRPr lang="en-US" sz="3900" dirty="0"/>
          </a:p>
        </p:txBody>
      </p:sp>
      <p:sp>
        <p:nvSpPr>
          <p:cNvPr id="10" name="Slide Number Placeholder 9"/>
          <p:cNvSpPr>
            <a:spLocks noGrp="1"/>
          </p:cNvSpPr>
          <p:nvPr>
            <p:ph type="sldNum" sz="quarter" idx="12"/>
          </p:nvPr>
        </p:nvSpPr>
        <p:spPr/>
        <p:txBody>
          <a:bodyPr/>
          <a:lstStyle/>
          <a:p>
            <a:fld id="{24F1BACD-3D58-6A47-A896-AF4D0B95ED25}" type="slidenum">
              <a:rPr lang="en-US" smtClean="0"/>
              <a:t>38</a:t>
            </a:fld>
            <a:endParaRPr lang="en-US"/>
          </a:p>
        </p:txBody>
      </p:sp>
    </p:spTree>
    <p:extLst>
      <p:ext uri="{BB962C8B-B14F-4D97-AF65-F5344CB8AC3E}">
        <p14:creationId xmlns:p14="http://schemas.microsoft.com/office/powerpoint/2010/main" val="138010943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Many biological levels and scales</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39</a:t>
            </a:fld>
            <a:endParaRPr lang="en-US" dirty="0"/>
          </a:p>
        </p:txBody>
      </p:sp>
      <p:pic>
        <p:nvPicPr>
          <p:cNvPr id="11" name="Picture 10"/>
          <p:cNvPicPr>
            <a:picLocks noChangeAspect="1"/>
          </p:cNvPicPr>
          <p:nvPr/>
        </p:nvPicPr>
        <p:blipFill>
          <a:blip r:embed="rId3"/>
          <a:stretch>
            <a:fillRect/>
          </a:stretch>
        </p:blipFill>
        <p:spPr>
          <a:xfrm>
            <a:off x="526966" y="1340291"/>
            <a:ext cx="7471934" cy="3646780"/>
          </a:xfrm>
          <a:prstGeom prst="rect">
            <a:avLst/>
          </a:prstGeom>
        </p:spPr>
      </p:pic>
    </p:spTree>
    <p:extLst>
      <p:ext uri="{BB962C8B-B14F-4D97-AF65-F5344CB8AC3E}">
        <p14:creationId xmlns:p14="http://schemas.microsoft.com/office/powerpoint/2010/main" val="31264400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fontScale="90000"/>
          </a:bodyPr>
          <a:lstStyle/>
          <a:p>
            <a:r>
              <a:rPr lang="en-US" dirty="0" smtClean="0"/>
              <a:t>Collaborated with analysts at the Genome Sciences Centre</a:t>
            </a:r>
            <a:endParaRPr lang="en-US" dirty="0"/>
          </a:p>
        </p:txBody>
      </p:sp>
      <p:pic>
        <p:nvPicPr>
          <p:cNvPr id="9" name="Picture 8"/>
          <p:cNvPicPr>
            <a:picLocks noChangeAspect="1"/>
          </p:cNvPicPr>
          <p:nvPr/>
        </p:nvPicPr>
        <p:blipFill>
          <a:blip r:embed="rId3"/>
          <a:stretch>
            <a:fillRect/>
          </a:stretch>
        </p:blipFill>
        <p:spPr>
          <a:xfrm>
            <a:off x="17147" y="1310360"/>
            <a:ext cx="9099829" cy="3821157"/>
          </a:xfrm>
          <a:prstGeom prst="rect">
            <a:avLst/>
          </a:prstGeom>
        </p:spPr>
      </p:pic>
      <p:sp>
        <p:nvSpPr>
          <p:cNvPr id="3" name="Content Placeholder 2"/>
          <p:cNvSpPr>
            <a:spLocks noGrp="1"/>
          </p:cNvSpPr>
          <p:nvPr>
            <p:ph idx="1"/>
          </p:nvPr>
        </p:nvSpPr>
        <p:spPr>
          <a:xfrm>
            <a:off x="457200" y="1497349"/>
            <a:ext cx="4906920" cy="3082156"/>
          </a:xfrm>
          <a:solidFill>
            <a:schemeClr val="bg1">
              <a:lumMod val="85000"/>
            </a:schemeClr>
          </a:solidFill>
          <a:ln>
            <a:solidFill>
              <a:schemeClr val="tx1"/>
            </a:solidFill>
          </a:ln>
        </p:spPr>
        <p:txBody>
          <a:bodyPr>
            <a:normAutofit/>
          </a:bodyPr>
          <a:lstStyle/>
          <a:p>
            <a:r>
              <a:rPr lang="en-US" sz="2400" dirty="0" smtClean="0">
                <a:latin typeface="Gill Sans Light"/>
              </a:rPr>
              <a:t>Study genetic basis of leukemia</a:t>
            </a:r>
          </a:p>
          <a:p>
            <a:endParaRPr lang="en-US" sz="2400" dirty="0" smtClean="0">
              <a:latin typeface="Gill Sans Light"/>
            </a:endParaRPr>
          </a:p>
          <a:p>
            <a:r>
              <a:rPr lang="en-US" sz="2400" dirty="0" smtClean="0">
                <a:latin typeface="Gill Sans Light"/>
              </a:rPr>
              <a:t>Needed help interpreting their data</a:t>
            </a:r>
          </a:p>
          <a:p>
            <a:endParaRPr lang="en-US" sz="2400" dirty="0">
              <a:latin typeface="Gill Sans Light"/>
            </a:endParaRPr>
          </a:p>
          <a:p>
            <a:r>
              <a:rPr lang="en-US" sz="2400" dirty="0" smtClean="0">
                <a:latin typeface="Gill Sans Light"/>
              </a:rPr>
              <a:t>Major problems:</a:t>
            </a:r>
          </a:p>
          <a:p>
            <a:pPr lvl="1"/>
            <a:r>
              <a:rPr lang="en-US" sz="2000" dirty="0" smtClean="0">
                <a:latin typeface="Gill Sans Light"/>
              </a:rPr>
              <a:t>What do we show?</a:t>
            </a:r>
          </a:p>
          <a:p>
            <a:pPr lvl="1"/>
            <a:r>
              <a:rPr lang="en-US" sz="2000" dirty="0" smtClean="0">
                <a:latin typeface="Gill Sans Light"/>
              </a:rPr>
              <a:t>How do we show it?</a:t>
            </a:r>
            <a:endParaRPr lang="en-US" sz="2000" dirty="0">
              <a:latin typeface="Gill Sans Light"/>
            </a:endParaRPr>
          </a:p>
        </p:txBody>
      </p:sp>
      <p:sp>
        <p:nvSpPr>
          <p:cNvPr id="10" name="Slide Number Placeholder 9"/>
          <p:cNvSpPr>
            <a:spLocks noGrp="1"/>
          </p:cNvSpPr>
          <p:nvPr>
            <p:ph type="sldNum" sz="quarter" idx="12"/>
          </p:nvPr>
        </p:nvSpPr>
        <p:spPr/>
        <p:txBody>
          <a:bodyPr/>
          <a:lstStyle/>
          <a:p>
            <a:fld id="{24F1BACD-3D58-6A47-A896-AF4D0B95ED25}" type="slidenum">
              <a:rPr lang="en-US" smtClean="0"/>
              <a:t>4</a:t>
            </a:fld>
            <a:endParaRPr lang="en-US"/>
          </a:p>
        </p:txBody>
      </p:sp>
    </p:spTree>
    <p:extLst>
      <p:ext uri="{BB962C8B-B14F-4D97-AF65-F5344CB8AC3E}">
        <p14:creationId xmlns:p14="http://schemas.microsoft.com/office/powerpoint/2010/main" val="2743834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fontScale="90000"/>
          </a:bodyPr>
          <a:lstStyle/>
          <a:p>
            <a:r>
              <a:rPr lang="en-US" dirty="0" smtClean="0"/>
              <a:t>Only some levels and scales </a:t>
            </a:r>
            <a:br>
              <a:rPr lang="en-US" dirty="0" smtClean="0"/>
            </a:br>
            <a:r>
              <a:rPr lang="en-US" dirty="0" smtClean="0"/>
              <a:t>are beneficial for variant analysis </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40</a:t>
            </a:fld>
            <a:endParaRPr lang="en-US" dirty="0"/>
          </a:p>
        </p:txBody>
      </p:sp>
      <p:pic>
        <p:nvPicPr>
          <p:cNvPr id="11" name="Picture 10"/>
          <p:cNvPicPr>
            <a:picLocks noChangeAspect="1"/>
          </p:cNvPicPr>
          <p:nvPr/>
        </p:nvPicPr>
        <p:blipFill>
          <a:blip r:embed="rId3"/>
          <a:stretch>
            <a:fillRect/>
          </a:stretch>
        </p:blipFill>
        <p:spPr>
          <a:xfrm>
            <a:off x="526966" y="1340291"/>
            <a:ext cx="7471934" cy="3646780"/>
          </a:xfrm>
          <a:prstGeom prst="rect">
            <a:avLst/>
          </a:prstGeom>
        </p:spPr>
      </p:pic>
    </p:spTree>
    <p:extLst>
      <p:ext uri="{BB962C8B-B14F-4D97-AF65-F5344CB8AC3E}">
        <p14:creationId xmlns:p14="http://schemas.microsoft.com/office/powerpoint/2010/main" val="65172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Filter out whole genome; keep genes</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41</a:t>
            </a:fld>
            <a:endParaRPr lang="en-US" dirty="0"/>
          </a:p>
        </p:txBody>
      </p:sp>
      <p:pic>
        <p:nvPicPr>
          <p:cNvPr id="11" name="Picture 10"/>
          <p:cNvPicPr>
            <a:picLocks noChangeAspect="1"/>
          </p:cNvPicPr>
          <p:nvPr/>
        </p:nvPicPr>
        <p:blipFill>
          <a:blip r:embed="rId3"/>
          <a:stretch>
            <a:fillRect/>
          </a:stretch>
        </p:blipFill>
        <p:spPr>
          <a:xfrm>
            <a:off x="526966" y="1340291"/>
            <a:ext cx="7471934" cy="3646780"/>
          </a:xfrm>
          <a:prstGeom prst="rect">
            <a:avLst/>
          </a:prstGeom>
        </p:spPr>
      </p:pic>
      <p:grpSp>
        <p:nvGrpSpPr>
          <p:cNvPr id="9" name="Group 8"/>
          <p:cNvGrpSpPr/>
          <p:nvPr/>
        </p:nvGrpSpPr>
        <p:grpSpPr>
          <a:xfrm>
            <a:off x="1810559" y="1377903"/>
            <a:ext cx="573062" cy="324213"/>
            <a:chOff x="8390726" y="1580537"/>
            <a:chExt cx="573062" cy="324213"/>
          </a:xfrm>
        </p:grpSpPr>
        <p:cxnSp>
          <p:nvCxnSpPr>
            <p:cNvPr id="4" name="Straight Connector 3"/>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2733123" y="1377904"/>
            <a:ext cx="573062" cy="324213"/>
            <a:chOff x="8390726" y="1580537"/>
            <a:chExt cx="573062" cy="324213"/>
          </a:xfrm>
        </p:grpSpPr>
        <p:cxnSp>
          <p:nvCxnSpPr>
            <p:cNvPr id="13" name="Straight Connector 12"/>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3489381" y="1368197"/>
            <a:ext cx="573062" cy="324213"/>
            <a:chOff x="8390726" y="1580537"/>
            <a:chExt cx="573062" cy="324213"/>
          </a:xfrm>
        </p:grpSpPr>
        <p:cxnSp>
          <p:nvCxnSpPr>
            <p:cNvPr id="16" name="Straight Connector 15"/>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4087272" y="1358491"/>
            <a:ext cx="573062" cy="324213"/>
            <a:chOff x="8390726" y="1580537"/>
            <a:chExt cx="573062" cy="324213"/>
          </a:xfrm>
        </p:grpSpPr>
        <p:cxnSp>
          <p:nvCxnSpPr>
            <p:cNvPr id="19" name="Straight Connector 18"/>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4812734" y="1350885"/>
            <a:ext cx="573062" cy="324213"/>
            <a:chOff x="8390726" y="1580537"/>
            <a:chExt cx="573062" cy="324213"/>
          </a:xfrm>
        </p:grpSpPr>
        <p:cxnSp>
          <p:nvCxnSpPr>
            <p:cNvPr id="22" name="Straight Connector 21"/>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5407473" y="1350887"/>
            <a:ext cx="573062" cy="324213"/>
            <a:chOff x="8390726" y="1580537"/>
            <a:chExt cx="573062" cy="324213"/>
          </a:xfrm>
        </p:grpSpPr>
        <p:cxnSp>
          <p:nvCxnSpPr>
            <p:cNvPr id="25" name="Straight Connector 24"/>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113850" y="1341180"/>
            <a:ext cx="573062" cy="324213"/>
            <a:chOff x="8390726" y="1580537"/>
            <a:chExt cx="573062" cy="324213"/>
          </a:xfrm>
        </p:grpSpPr>
        <p:cxnSp>
          <p:nvCxnSpPr>
            <p:cNvPr id="28" name="Straight Connector 27"/>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6720526" y="1350887"/>
            <a:ext cx="573062" cy="324213"/>
            <a:chOff x="8390726" y="1580537"/>
            <a:chExt cx="573062" cy="324213"/>
          </a:xfrm>
        </p:grpSpPr>
        <p:cxnSp>
          <p:nvCxnSpPr>
            <p:cNvPr id="31" name="Straight Connector 30"/>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7410696" y="1354690"/>
            <a:ext cx="573062" cy="324213"/>
            <a:chOff x="8390726" y="1580537"/>
            <a:chExt cx="573062" cy="324213"/>
          </a:xfrm>
        </p:grpSpPr>
        <p:cxnSp>
          <p:nvCxnSpPr>
            <p:cNvPr id="34" name="Straight Connector 33"/>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172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Filter out non-exon regions</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42</a:t>
            </a:fld>
            <a:endParaRPr lang="en-US" dirty="0"/>
          </a:p>
        </p:txBody>
      </p:sp>
      <p:pic>
        <p:nvPicPr>
          <p:cNvPr id="11" name="Picture 10"/>
          <p:cNvPicPr>
            <a:picLocks noChangeAspect="1"/>
          </p:cNvPicPr>
          <p:nvPr/>
        </p:nvPicPr>
        <p:blipFill>
          <a:blip r:embed="rId3"/>
          <a:stretch>
            <a:fillRect/>
          </a:stretch>
        </p:blipFill>
        <p:spPr>
          <a:xfrm>
            <a:off x="526966" y="1340291"/>
            <a:ext cx="7471934" cy="3646780"/>
          </a:xfrm>
          <a:prstGeom prst="rect">
            <a:avLst/>
          </a:prstGeom>
        </p:spPr>
      </p:pic>
      <p:grpSp>
        <p:nvGrpSpPr>
          <p:cNvPr id="9" name="Group 8"/>
          <p:cNvGrpSpPr/>
          <p:nvPr/>
        </p:nvGrpSpPr>
        <p:grpSpPr>
          <a:xfrm>
            <a:off x="1810559" y="1377903"/>
            <a:ext cx="573062" cy="324213"/>
            <a:chOff x="8390726" y="1580537"/>
            <a:chExt cx="573062" cy="324213"/>
          </a:xfrm>
        </p:grpSpPr>
        <p:cxnSp>
          <p:nvCxnSpPr>
            <p:cNvPr id="4" name="Straight Connector 3"/>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2733123" y="1377904"/>
            <a:ext cx="573062" cy="324213"/>
            <a:chOff x="8390726" y="1580537"/>
            <a:chExt cx="573062" cy="324213"/>
          </a:xfrm>
        </p:grpSpPr>
        <p:cxnSp>
          <p:nvCxnSpPr>
            <p:cNvPr id="13" name="Straight Connector 12"/>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3489381" y="1368197"/>
            <a:ext cx="573062" cy="324213"/>
            <a:chOff x="8390726" y="1580537"/>
            <a:chExt cx="573062" cy="324213"/>
          </a:xfrm>
        </p:grpSpPr>
        <p:cxnSp>
          <p:nvCxnSpPr>
            <p:cNvPr id="16" name="Straight Connector 15"/>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4087272" y="1358491"/>
            <a:ext cx="573062" cy="324213"/>
            <a:chOff x="8390726" y="1580537"/>
            <a:chExt cx="573062" cy="324213"/>
          </a:xfrm>
        </p:grpSpPr>
        <p:cxnSp>
          <p:nvCxnSpPr>
            <p:cNvPr id="19" name="Straight Connector 18"/>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4812734" y="1350885"/>
            <a:ext cx="573062" cy="324213"/>
            <a:chOff x="8390726" y="1580537"/>
            <a:chExt cx="573062" cy="324213"/>
          </a:xfrm>
        </p:grpSpPr>
        <p:cxnSp>
          <p:nvCxnSpPr>
            <p:cNvPr id="22" name="Straight Connector 21"/>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5407473" y="1350887"/>
            <a:ext cx="573062" cy="324213"/>
            <a:chOff x="8390726" y="1580537"/>
            <a:chExt cx="573062" cy="324213"/>
          </a:xfrm>
        </p:grpSpPr>
        <p:cxnSp>
          <p:nvCxnSpPr>
            <p:cNvPr id="25" name="Straight Connector 24"/>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113850" y="1341180"/>
            <a:ext cx="573062" cy="324213"/>
            <a:chOff x="8390726" y="1580537"/>
            <a:chExt cx="573062" cy="324213"/>
          </a:xfrm>
        </p:grpSpPr>
        <p:cxnSp>
          <p:nvCxnSpPr>
            <p:cNvPr id="28" name="Straight Connector 27"/>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6720526" y="1350887"/>
            <a:ext cx="573062" cy="324213"/>
            <a:chOff x="8390726" y="1580537"/>
            <a:chExt cx="573062" cy="324213"/>
          </a:xfrm>
        </p:grpSpPr>
        <p:cxnSp>
          <p:nvCxnSpPr>
            <p:cNvPr id="31" name="Straight Connector 30"/>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7410696" y="1354690"/>
            <a:ext cx="573062" cy="324213"/>
            <a:chOff x="8390726" y="1580537"/>
            <a:chExt cx="573062" cy="324213"/>
          </a:xfrm>
        </p:grpSpPr>
        <p:cxnSp>
          <p:nvCxnSpPr>
            <p:cNvPr id="34" name="Straight Connector 33"/>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2200597" y="2583995"/>
            <a:ext cx="573062" cy="324213"/>
            <a:chOff x="8390726" y="1580537"/>
            <a:chExt cx="573062" cy="324213"/>
          </a:xfrm>
        </p:grpSpPr>
        <p:cxnSp>
          <p:nvCxnSpPr>
            <p:cNvPr id="37" name="Straight Connector 36"/>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650113" y="2601307"/>
            <a:ext cx="573062" cy="324213"/>
            <a:chOff x="8390726" y="1580537"/>
            <a:chExt cx="573062" cy="324213"/>
          </a:xfrm>
        </p:grpSpPr>
        <p:cxnSp>
          <p:nvCxnSpPr>
            <p:cNvPr id="40" name="Straight Connector 39"/>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5366711" y="2601308"/>
            <a:ext cx="573062" cy="324213"/>
            <a:chOff x="8390726" y="1580537"/>
            <a:chExt cx="573062" cy="324213"/>
          </a:xfrm>
        </p:grpSpPr>
        <p:cxnSp>
          <p:nvCxnSpPr>
            <p:cNvPr id="43" name="Straight Connector 42"/>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7007057" y="2591602"/>
            <a:ext cx="573062" cy="324213"/>
            <a:chOff x="8390726" y="1580537"/>
            <a:chExt cx="573062" cy="324213"/>
          </a:xfrm>
        </p:grpSpPr>
        <p:cxnSp>
          <p:nvCxnSpPr>
            <p:cNvPr id="46" name="Straight Connector 45"/>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831871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Left with a </a:t>
            </a:r>
            <a:r>
              <a:rPr lang="en-US" b="1" dirty="0" smtClean="0"/>
              <a:t>filtered scope</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43</a:t>
            </a:fld>
            <a:endParaRPr lang="en-US" dirty="0"/>
          </a:p>
        </p:txBody>
      </p:sp>
      <p:pic>
        <p:nvPicPr>
          <p:cNvPr id="11" name="Picture 10"/>
          <p:cNvPicPr>
            <a:picLocks noChangeAspect="1"/>
          </p:cNvPicPr>
          <p:nvPr/>
        </p:nvPicPr>
        <p:blipFill>
          <a:blip r:embed="rId3"/>
          <a:stretch>
            <a:fillRect/>
          </a:stretch>
        </p:blipFill>
        <p:spPr>
          <a:xfrm>
            <a:off x="526966" y="1340291"/>
            <a:ext cx="7471934" cy="3646780"/>
          </a:xfrm>
          <a:prstGeom prst="rect">
            <a:avLst/>
          </a:prstGeom>
        </p:spPr>
      </p:pic>
      <p:grpSp>
        <p:nvGrpSpPr>
          <p:cNvPr id="9" name="Group 8"/>
          <p:cNvGrpSpPr/>
          <p:nvPr/>
        </p:nvGrpSpPr>
        <p:grpSpPr>
          <a:xfrm>
            <a:off x="1810559" y="1377903"/>
            <a:ext cx="573062" cy="324213"/>
            <a:chOff x="8390726" y="1580537"/>
            <a:chExt cx="573062" cy="324213"/>
          </a:xfrm>
        </p:grpSpPr>
        <p:cxnSp>
          <p:nvCxnSpPr>
            <p:cNvPr id="4" name="Straight Connector 3"/>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2733123" y="1377904"/>
            <a:ext cx="573062" cy="324213"/>
            <a:chOff x="8390726" y="1580537"/>
            <a:chExt cx="573062" cy="324213"/>
          </a:xfrm>
        </p:grpSpPr>
        <p:cxnSp>
          <p:nvCxnSpPr>
            <p:cNvPr id="13" name="Straight Connector 12"/>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3489381" y="1368197"/>
            <a:ext cx="573062" cy="324213"/>
            <a:chOff x="8390726" y="1580537"/>
            <a:chExt cx="573062" cy="324213"/>
          </a:xfrm>
        </p:grpSpPr>
        <p:cxnSp>
          <p:nvCxnSpPr>
            <p:cNvPr id="16" name="Straight Connector 15"/>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4087272" y="1358491"/>
            <a:ext cx="573062" cy="324213"/>
            <a:chOff x="8390726" y="1580537"/>
            <a:chExt cx="573062" cy="324213"/>
          </a:xfrm>
        </p:grpSpPr>
        <p:cxnSp>
          <p:nvCxnSpPr>
            <p:cNvPr id="19" name="Straight Connector 18"/>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4812734" y="1350885"/>
            <a:ext cx="573062" cy="324213"/>
            <a:chOff x="8390726" y="1580537"/>
            <a:chExt cx="573062" cy="324213"/>
          </a:xfrm>
        </p:grpSpPr>
        <p:cxnSp>
          <p:nvCxnSpPr>
            <p:cNvPr id="22" name="Straight Connector 21"/>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5407473" y="1350887"/>
            <a:ext cx="573062" cy="324213"/>
            <a:chOff x="8390726" y="1580537"/>
            <a:chExt cx="573062" cy="324213"/>
          </a:xfrm>
        </p:grpSpPr>
        <p:cxnSp>
          <p:nvCxnSpPr>
            <p:cNvPr id="25" name="Straight Connector 24"/>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113850" y="1341180"/>
            <a:ext cx="573062" cy="324213"/>
            <a:chOff x="8390726" y="1580537"/>
            <a:chExt cx="573062" cy="324213"/>
          </a:xfrm>
        </p:grpSpPr>
        <p:cxnSp>
          <p:nvCxnSpPr>
            <p:cNvPr id="28" name="Straight Connector 27"/>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6720526" y="1350887"/>
            <a:ext cx="573062" cy="324213"/>
            <a:chOff x="8390726" y="1580537"/>
            <a:chExt cx="573062" cy="324213"/>
          </a:xfrm>
        </p:grpSpPr>
        <p:cxnSp>
          <p:nvCxnSpPr>
            <p:cNvPr id="31" name="Straight Connector 30"/>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7410696" y="1354690"/>
            <a:ext cx="573062" cy="324213"/>
            <a:chOff x="8390726" y="1580537"/>
            <a:chExt cx="573062" cy="324213"/>
          </a:xfrm>
        </p:grpSpPr>
        <p:cxnSp>
          <p:nvCxnSpPr>
            <p:cNvPr id="34" name="Straight Connector 33"/>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2200597" y="2583995"/>
            <a:ext cx="573062" cy="324213"/>
            <a:chOff x="8390726" y="1580537"/>
            <a:chExt cx="573062" cy="324213"/>
          </a:xfrm>
        </p:grpSpPr>
        <p:cxnSp>
          <p:nvCxnSpPr>
            <p:cNvPr id="37" name="Straight Connector 36"/>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650113" y="2601307"/>
            <a:ext cx="573062" cy="324213"/>
            <a:chOff x="8390726" y="1580537"/>
            <a:chExt cx="573062" cy="324213"/>
          </a:xfrm>
        </p:grpSpPr>
        <p:cxnSp>
          <p:nvCxnSpPr>
            <p:cNvPr id="40" name="Straight Connector 39"/>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5366711" y="2601308"/>
            <a:ext cx="573062" cy="324213"/>
            <a:chOff x="8390726" y="1580537"/>
            <a:chExt cx="573062" cy="324213"/>
          </a:xfrm>
        </p:grpSpPr>
        <p:cxnSp>
          <p:nvCxnSpPr>
            <p:cNvPr id="43" name="Straight Connector 42"/>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7007057" y="2591602"/>
            <a:ext cx="573062" cy="324213"/>
            <a:chOff x="8390726" y="1580537"/>
            <a:chExt cx="573062" cy="324213"/>
          </a:xfrm>
        </p:grpSpPr>
        <p:cxnSp>
          <p:nvCxnSpPr>
            <p:cNvPr id="46" name="Straight Connector 45"/>
            <p:cNvCxnSpPr/>
            <p:nvPr/>
          </p:nvCxnSpPr>
          <p:spPr>
            <a:xfrm>
              <a:off x="8390726" y="1580537"/>
              <a:ext cx="553977" cy="3242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8409811" y="1580538"/>
              <a:ext cx="553977" cy="324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649540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2025019"/>
            <a:ext cx="8958215" cy="133868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Related work:</a:t>
            </a:r>
          </a:p>
          <a:p>
            <a:pPr algn="ctr"/>
            <a:r>
              <a:rPr lang="en-US" dirty="0" smtClean="0">
                <a:solidFill>
                  <a:schemeClr val="bg1"/>
                </a:solidFill>
              </a:rPr>
              <a:t>Filtered scope</a:t>
            </a:r>
          </a:p>
          <a:p>
            <a:pPr algn="ctr"/>
            <a:endParaRPr lang="en-US" sz="3900" dirty="0"/>
          </a:p>
        </p:txBody>
      </p:sp>
      <p:sp>
        <p:nvSpPr>
          <p:cNvPr id="10" name="Slide Number Placeholder 9"/>
          <p:cNvSpPr>
            <a:spLocks noGrp="1"/>
          </p:cNvSpPr>
          <p:nvPr>
            <p:ph type="sldNum" sz="quarter" idx="12"/>
          </p:nvPr>
        </p:nvSpPr>
        <p:spPr/>
        <p:txBody>
          <a:bodyPr/>
          <a:lstStyle/>
          <a:p>
            <a:fld id="{24F1BACD-3D58-6A47-A896-AF4D0B95ED25}" type="slidenum">
              <a:rPr lang="en-US" smtClean="0"/>
              <a:t>44</a:t>
            </a:fld>
            <a:endParaRPr lang="en-US"/>
          </a:p>
        </p:txBody>
      </p:sp>
    </p:spTree>
    <p:extLst>
      <p:ext uri="{BB962C8B-B14F-4D97-AF65-F5344CB8AC3E}">
        <p14:creationId xmlns:p14="http://schemas.microsoft.com/office/powerpoint/2010/main" val="6220551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The </a:t>
            </a:r>
            <a:r>
              <a:rPr lang="en-US" dirty="0" err="1" smtClean="0"/>
              <a:t>Ensembl</a:t>
            </a:r>
            <a:r>
              <a:rPr lang="en-US" dirty="0" smtClean="0"/>
              <a:t> Variation Image</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45</a:t>
            </a:fld>
            <a:endParaRPr lang="en-US" dirty="0"/>
          </a:p>
        </p:txBody>
      </p:sp>
      <p:sp>
        <p:nvSpPr>
          <p:cNvPr id="52" name="Content Placeholder 2"/>
          <p:cNvSpPr txBox="1">
            <a:spLocks/>
          </p:cNvSpPr>
          <p:nvPr/>
        </p:nvSpPr>
        <p:spPr>
          <a:xfrm>
            <a:off x="4971241" y="4661805"/>
            <a:ext cx="3326061" cy="36579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Gill Sans Light"/>
              </a:rPr>
              <a:t>[Chen et al., BMC Genomics 2010] </a:t>
            </a:r>
            <a:endParaRPr lang="en-US" sz="1800" b="1" dirty="0">
              <a:latin typeface="Gill Sans Light"/>
            </a:endParaRPr>
          </a:p>
        </p:txBody>
      </p:sp>
      <p:pic>
        <p:nvPicPr>
          <p:cNvPr id="54" name="Picture 53"/>
          <p:cNvPicPr>
            <a:picLocks noChangeAspect="1"/>
          </p:cNvPicPr>
          <p:nvPr/>
        </p:nvPicPr>
        <p:blipFill>
          <a:blip r:embed="rId3"/>
          <a:stretch>
            <a:fillRect/>
          </a:stretch>
        </p:blipFill>
        <p:spPr>
          <a:xfrm>
            <a:off x="567504" y="1425930"/>
            <a:ext cx="7742159" cy="3343675"/>
          </a:xfrm>
          <a:prstGeom prst="rect">
            <a:avLst/>
          </a:prstGeom>
        </p:spPr>
      </p:pic>
    </p:spTree>
    <p:extLst>
      <p:ext uri="{BB962C8B-B14F-4D97-AF65-F5344CB8AC3E}">
        <p14:creationId xmlns:p14="http://schemas.microsoft.com/office/powerpoint/2010/main" val="29844306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First filtering step: per-gene view</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46</a:t>
            </a:fld>
            <a:endParaRPr lang="en-US" dirty="0"/>
          </a:p>
        </p:txBody>
      </p:sp>
      <p:sp>
        <p:nvSpPr>
          <p:cNvPr id="52" name="Content Placeholder 2"/>
          <p:cNvSpPr txBox="1">
            <a:spLocks/>
          </p:cNvSpPr>
          <p:nvPr/>
        </p:nvSpPr>
        <p:spPr>
          <a:xfrm>
            <a:off x="4971241" y="4661805"/>
            <a:ext cx="3326061" cy="36579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Gill Sans Light"/>
              </a:rPr>
              <a:t>[Chen et al., BMC Genomics 2010] </a:t>
            </a:r>
            <a:endParaRPr lang="en-US" sz="1800" b="1" dirty="0">
              <a:latin typeface="Gill Sans Light"/>
            </a:endParaRPr>
          </a:p>
        </p:txBody>
      </p:sp>
      <p:sp>
        <p:nvSpPr>
          <p:cNvPr id="6" name="Content Placeholder 2"/>
          <p:cNvSpPr txBox="1">
            <a:spLocks/>
          </p:cNvSpPr>
          <p:nvPr/>
        </p:nvSpPr>
        <p:spPr>
          <a:xfrm>
            <a:off x="6363980" y="921302"/>
            <a:ext cx="2341100"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One gene shown</a:t>
            </a:r>
            <a:endParaRPr lang="en-US" sz="1800" b="1" dirty="0">
              <a:latin typeface="Gill Sans Light"/>
            </a:endParaRPr>
          </a:p>
        </p:txBody>
      </p:sp>
      <p:pic>
        <p:nvPicPr>
          <p:cNvPr id="10" name="Picture 9"/>
          <p:cNvPicPr>
            <a:picLocks noChangeAspect="1"/>
          </p:cNvPicPr>
          <p:nvPr/>
        </p:nvPicPr>
        <p:blipFill>
          <a:blip r:embed="rId3"/>
          <a:stretch>
            <a:fillRect/>
          </a:stretch>
        </p:blipFill>
        <p:spPr>
          <a:xfrm>
            <a:off x="567504" y="1425930"/>
            <a:ext cx="7742159" cy="3343675"/>
          </a:xfrm>
          <a:prstGeom prst="rect">
            <a:avLst/>
          </a:prstGeom>
        </p:spPr>
      </p:pic>
      <p:cxnSp>
        <p:nvCxnSpPr>
          <p:cNvPr id="7" name="Straight Arrow Connector 6"/>
          <p:cNvCxnSpPr>
            <a:stCxn id="6" idx="1"/>
          </p:cNvCxnSpPr>
          <p:nvPr/>
        </p:nvCxnSpPr>
        <p:spPr>
          <a:xfrm flipH="1">
            <a:off x="5256026" y="1157792"/>
            <a:ext cx="1107954" cy="409236"/>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7984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fontScale="90000"/>
          </a:bodyPr>
          <a:lstStyle/>
          <a:p>
            <a:r>
              <a:rPr lang="en-US" dirty="0" smtClean="0"/>
              <a:t>Second filtering step: </a:t>
            </a:r>
            <a:br>
              <a:rPr lang="en-US" dirty="0" smtClean="0"/>
            </a:br>
            <a:r>
              <a:rPr lang="en-US" dirty="0" smtClean="0"/>
              <a:t>partial removal inter-exon regions</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47</a:t>
            </a:fld>
            <a:endParaRPr lang="en-US" dirty="0"/>
          </a:p>
        </p:txBody>
      </p:sp>
      <p:pic>
        <p:nvPicPr>
          <p:cNvPr id="48" name="Picture 47"/>
          <p:cNvPicPr>
            <a:picLocks noChangeAspect="1"/>
          </p:cNvPicPr>
          <p:nvPr/>
        </p:nvPicPr>
        <p:blipFill>
          <a:blip r:embed="rId3"/>
          <a:stretch>
            <a:fillRect/>
          </a:stretch>
        </p:blipFill>
        <p:spPr>
          <a:xfrm>
            <a:off x="567504" y="1425930"/>
            <a:ext cx="7742159" cy="3343675"/>
          </a:xfrm>
          <a:prstGeom prst="rect">
            <a:avLst/>
          </a:prstGeom>
        </p:spPr>
      </p:pic>
      <p:sp>
        <p:nvSpPr>
          <p:cNvPr id="52" name="Content Placeholder 2"/>
          <p:cNvSpPr txBox="1">
            <a:spLocks/>
          </p:cNvSpPr>
          <p:nvPr/>
        </p:nvSpPr>
        <p:spPr>
          <a:xfrm>
            <a:off x="4971241" y="4661805"/>
            <a:ext cx="3326061" cy="36579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Gill Sans Light"/>
              </a:rPr>
              <a:t>[Chen et al., BMC Genomics 2010] </a:t>
            </a:r>
            <a:endParaRPr lang="en-US" sz="1800" b="1" dirty="0">
              <a:latin typeface="Gill Sans Light"/>
            </a:endParaRPr>
          </a:p>
        </p:txBody>
      </p:sp>
      <p:sp>
        <p:nvSpPr>
          <p:cNvPr id="9" name="Content Placeholder 2"/>
          <p:cNvSpPr txBox="1">
            <a:spLocks/>
          </p:cNvSpPr>
          <p:nvPr/>
        </p:nvSpPr>
        <p:spPr>
          <a:xfrm>
            <a:off x="6213910" y="3406444"/>
            <a:ext cx="1987653"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Partial removal</a:t>
            </a:r>
            <a:endParaRPr lang="en-US" sz="1800" b="1" dirty="0">
              <a:latin typeface="Gill Sans Light"/>
            </a:endParaRPr>
          </a:p>
        </p:txBody>
      </p:sp>
      <p:cxnSp>
        <p:nvCxnSpPr>
          <p:cNvPr id="10" name="Straight Arrow Connector 9"/>
          <p:cNvCxnSpPr>
            <a:stCxn id="9" idx="1"/>
          </p:cNvCxnSpPr>
          <p:nvPr/>
        </p:nvCxnSpPr>
        <p:spPr>
          <a:xfrm flipH="1">
            <a:off x="4080514" y="3642934"/>
            <a:ext cx="2133396" cy="679903"/>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2206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Problem: </a:t>
            </a:r>
            <a:r>
              <a:rPr lang="en-US" dirty="0"/>
              <a:t>E</a:t>
            </a:r>
            <a:r>
              <a:rPr lang="en-US" dirty="0" smtClean="0"/>
              <a:t>xtends multiple screens</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48</a:t>
            </a:fld>
            <a:endParaRPr lang="en-US" dirty="0"/>
          </a:p>
        </p:txBody>
      </p:sp>
      <p:sp>
        <p:nvSpPr>
          <p:cNvPr id="52" name="Content Placeholder 2"/>
          <p:cNvSpPr txBox="1">
            <a:spLocks/>
          </p:cNvSpPr>
          <p:nvPr/>
        </p:nvSpPr>
        <p:spPr>
          <a:xfrm>
            <a:off x="4971241" y="4661805"/>
            <a:ext cx="3326061" cy="36579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Gill Sans Light"/>
              </a:rPr>
              <a:t>[Chen et al., BMC Genomics 2010] </a:t>
            </a:r>
            <a:endParaRPr lang="en-US" sz="1800" b="1" dirty="0">
              <a:latin typeface="Gill Sans Light"/>
            </a:endParaRPr>
          </a:p>
        </p:txBody>
      </p:sp>
      <p:pic>
        <p:nvPicPr>
          <p:cNvPr id="6" name="Picture 5"/>
          <p:cNvPicPr>
            <a:picLocks noChangeAspect="1"/>
          </p:cNvPicPr>
          <p:nvPr/>
        </p:nvPicPr>
        <p:blipFill>
          <a:blip r:embed="rId3"/>
          <a:stretch>
            <a:fillRect/>
          </a:stretch>
        </p:blipFill>
        <p:spPr>
          <a:xfrm>
            <a:off x="1994698" y="968665"/>
            <a:ext cx="2951139" cy="4080271"/>
          </a:xfrm>
          <a:prstGeom prst="rect">
            <a:avLst/>
          </a:prstGeom>
        </p:spPr>
      </p:pic>
    </p:spTree>
    <p:extLst>
      <p:ext uri="{BB962C8B-B14F-4D97-AF65-F5344CB8AC3E}">
        <p14:creationId xmlns:p14="http://schemas.microsoft.com/office/powerpoint/2010/main" val="24889710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a:t>Problem: </a:t>
            </a:r>
            <a:r>
              <a:rPr lang="en-US" dirty="0"/>
              <a:t>Extends multiple screens</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49</a:t>
            </a:fld>
            <a:endParaRPr lang="en-US" dirty="0"/>
          </a:p>
        </p:txBody>
      </p:sp>
      <p:sp>
        <p:nvSpPr>
          <p:cNvPr id="52" name="Content Placeholder 2"/>
          <p:cNvSpPr txBox="1">
            <a:spLocks/>
          </p:cNvSpPr>
          <p:nvPr/>
        </p:nvSpPr>
        <p:spPr>
          <a:xfrm>
            <a:off x="4971241" y="4661805"/>
            <a:ext cx="3326061" cy="36579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Gill Sans Light"/>
              </a:rPr>
              <a:t>[Chen et al., BMC Genomics 2010] </a:t>
            </a:r>
            <a:endParaRPr lang="en-US" sz="1800" b="1" dirty="0">
              <a:latin typeface="Gill Sans Light"/>
            </a:endParaRPr>
          </a:p>
        </p:txBody>
      </p:sp>
      <p:pic>
        <p:nvPicPr>
          <p:cNvPr id="11" name="Picture 10"/>
          <p:cNvPicPr>
            <a:picLocks noChangeAspect="1"/>
          </p:cNvPicPr>
          <p:nvPr/>
        </p:nvPicPr>
        <p:blipFill>
          <a:blip r:embed="rId3"/>
          <a:stretch>
            <a:fillRect/>
          </a:stretch>
        </p:blipFill>
        <p:spPr>
          <a:xfrm>
            <a:off x="1994698" y="968665"/>
            <a:ext cx="2951139" cy="4080271"/>
          </a:xfrm>
          <a:prstGeom prst="rect">
            <a:avLst/>
          </a:prstGeom>
        </p:spPr>
      </p:pic>
      <p:pic>
        <p:nvPicPr>
          <p:cNvPr id="6" name="Picture 5"/>
          <p:cNvPicPr>
            <a:picLocks noChangeAspect="1"/>
          </p:cNvPicPr>
          <p:nvPr/>
        </p:nvPicPr>
        <p:blipFill>
          <a:blip r:embed="rId4"/>
          <a:stretch>
            <a:fillRect/>
          </a:stretch>
        </p:blipFill>
        <p:spPr>
          <a:xfrm>
            <a:off x="1685399" y="1113468"/>
            <a:ext cx="444500" cy="698500"/>
          </a:xfrm>
          <a:prstGeom prst="rect">
            <a:avLst/>
          </a:prstGeom>
        </p:spPr>
      </p:pic>
      <p:sp>
        <p:nvSpPr>
          <p:cNvPr id="7" name="Content Placeholder 2"/>
          <p:cNvSpPr txBox="1">
            <a:spLocks/>
          </p:cNvSpPr>
          <p:nvPr/>
        </p:nvSpPr>
        <p:spPr>
          <a:xfrm>
            <a:off x="292258" y="1236949"/>
            <a:ext cx="1393141"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1</a:t>
            </a:r>
            <a:r>
              <a:rPr lang="en-US" sz="2400" baseline="30000" dirty="0" smtClean="0">
                <a:latin typeface="Gill Sans Light"/>
              </a:rPr>
              <a:t>st</a:t>
            </a:r>
            <a:r>
              <a:rPr lang="en-US" sz="2400" dirty="0" smtClean="0">
                <a:latin typeface="Gill Sans Light"/>
              </a:rPr>
              <a:t> Screen</a:t>
            </a:r>
            <a:endParaRPr lang="en-US" sz="1800" b="1" dirty="0">
              <a:latin typeface="Gill Sans Light"/>
            </a:endParaRPr>
          </a:p>
        </p:txBody>
      </p:sp>
    </p:spTree>
    <p:extLst>
      <p:ext uri="{BB962C8B-B14F-4D97-AF65-F5344CB8AC3E}">
        <p14:creationId xmlns:p14="http://schemas.microsoft.com/office/powerpoint/2010/main" val="33913429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Design cycle</a:t>
            </a:r>
            <a:endParaRPr lang="en-US" dirty="0"/>
          </a:p>
        </p:txBody>
      </p:sp>
      <p:sp>
        <p:nvSpPr>
          <p:cNvPr id="6" name="Content Placeholder 2"/>
          <p:cNvSpPr>
            <a:spLocks noGrp="1"/>
          </p:cNvSpPr>
          <p:nvPr>
            <p:ph idx="1"/>
          </p:nvPr>
        </p:nvSpPr>
        <p:spPr>
          <a:xfrm>
            <a:off x="457200" y="1200151"/>
            <a:ext cx="1393894" cy="56951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Interview</a:t>
            </a:r>
            <a:endParaRPr lang="en-US" sz="2400" b="1" dirty="0">
              <a:latin typeface="Gill Sans Light"/>
            </a:endParaRPr>
          </a:p>
        </p:txBody>
      </p:sp>
      <p:pic>
        <p:nvPicPr>
          <p:cNvPr id="7" name="Picture 6"/>
          <p:cNvPicPr>
            <a:picLocks noChangeAspect="1"/>
          </p:cNvPicPr>
          <p:nvPr/>
        </p:nvPicPr>
        <p:blipFill>
          <a:blip r:embed="rId3"/>
          <a:stretch>
            <a:fillRect/>
          </a:stretch>
        </p:blipFill>
        <p:spPr>
          <a:xfrm>
            <a:off x="457200" y="1792191"/>
            <a:ext cx="2934221" cy="2154819"/>
          </a:xfrm>
          <a:prstGeom prst="rect">
            <a:avLst/>
          </a:prstGeom>
        </p:spPr>
      </p:pic>
      <p:sp>
        <p:nvSpPr>
          <p:cNvPr id="4" name="Slide Number Placeholder 3"/>
          <p:cNvSpPr>
            <a:spLocks noGrp="1"/>
          </p:cNvSpPr>
          <p:nvPr>
            <p:ph type="sldNum" sz="quarter" idx="12"/>
          </p:nvPr>
        </p:nvSpPr>
        <p:spPr/>
        <p:txBody>
          <a:bodyPr/>
          <a:lstStyle/>
          <a:p>
            <a:fld id="{24F1BACD-3D58-6A47-A896-AF4D0B95ED25}" type="slidenum">
              <a:rPr lang="en-US" smtClean="0"/>
              <a:t>5</a:t>
            </a:fld>
            <a:endParaRPr lang="en-US"/>
          </a:p>
        </p:txBody>
      </p:sp>
    </p:spTree>
    <p:extLst>
      <p:ext uri="{BB962C8B-B14F-4D97-AF65-F5344CB8AC3E}">
        <p14:creationId xmlns:p14="http://schemas.microsoft.com/office/powerpoint/2010/main" val="38120592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a:t>Problem: </a:t>
            </a:r>
            <a:r>
              <a:rPr lang="en-US" dirty="0"/>
              <a:t>Extends multiple screens</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50</a:t>
            </a:fld>
            <a:endParaRPr lang="en-US" dirty="0"/>
          </a:p>
        </p:txBody>
      </p:sp>
      <p:sp>
        <p:nvSpPr>
          <p:cNvPr id="52" name="Content Placeholder 2"/>
          <p:cNvSpPr txBox="1">
            <a:spLocks/>
          </p:cNvSpPr>
          <p:nvPr/>
        </p:nvSpPr>
        <p:spPr>
          <a:xfrm>
            <a:off x="4971241" y="4661805"/>
            <a:ext cx="3326061" cy="36579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Gill Sans Light"/>
              </a:rPr>
              <a:t>[Chen et al., BMC Genomics 2010] </a:t>
            </a:r>
            <a:endParaRPr lang="en-US" sz="1800" b="1" dirty="0">
              <a:latin typeface="Gill Sans Light"/>
            </a:endParaRPr>
          </a:p>
        </p:txBody>
      </p:sp>
      <p:pic>
        <p:nvPicPr>
          <p:cNvPr id="11" name="Picture 10"/>
          <p:cNvPicPr>
            <a:picLocks noChangeAspect="1"/>
          </p:cNvPicPr>
          <p:nvPr/>
        </p:nvPicPr>
        <p:blipFill>
          <a:blip r:embed="rId3"/>
          <a:stretch>
            <a:fillRect/>
          </a:stretch>
        </p:blipFill>
        <p:spPr>
          <a:xfrm>
            <a:off x="1994698" y="968665"/>
            <a:ext cx="2951139" cy="4080271"/>
          </a:xfrm>
          <a:prstGeom prst="rect">
            <a:avLst/>
          </a:prstGeom>
        </p:spPr>
      </p:pic>
      <p:pic>
        <p:nvPicPr>
          <p:cNvPr id="6" name="Picture 5"/>
          <p:cNvPicPr>
            <a:picLocks noChangeAspect="1"/>
          </p:cNvPicPr>
          <p:nvPr/>
        </p:nvPicPr>
        <p:blipFill>
          <a:blip r:embed="rId4"/>
          <a:stretch>
            <a:fillRect/>
          </a:stretch>
        </p:blipFill>
        <p:spPr>
          <a:xfrm>
            <a:off x="1685399" y="1518738"/>
            <a:ext cx="444500" cy="698500"/>
          </a:xfrm>
          <a:prstGeom prst="rect">
            <a:avLst/>
          </a:prstGeom>
        </p:spPr>
      </p:pic>
      <p:sp>
        <p:nvSpPr>
          <p:cNvPr id="7" name="Content Placeholder 2"/>
          <p:cNvSpPr txBox="1">
            <a:spLocks/>
          </p:cNvSpPr>
          <p:nvPr/>
        </p:nvSpPr>
        <p:spPr>
          <a:xfrm>
            <a:off x="292258" y="1642219"/>
            <a:ext cx="1393141" cy="472979"/>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2</a:t>
            </a:r>
            <a:r>
              <a:rPr lang="en-US" sz="2400" baseline="30000" dirty="0" smtClean="0">
                <a:latin typeface="Gill Sans Light"/>
              </a:rPr>
              <a:t>nd</a:t>
            </a:r>
            <a:r>
              <a:rPr lang="en-US" sz="2400" dirty="0" smtClean="0">
                <a:latin typeface="Gill Sans Light"/>
              </a:rPr>
              <a:t> Screen</a:t>
            </a:r>
            <a:endParaRPr lang="en-US" sz="1800" b="1" dirty="0">
              <a:latin typeface="Gill Sans Light"/>
            </a:endParaRPr>
          </a:p>
        </p:txBody>
      </p:sp>
    </p:spTree>
    <p:extLst>
      <p:ext uri="{BB962C8B-B14F-4D97-AF65-F5344CB8AC3E}">
        <p14:creationId xmlns:p14="http://schemas.microsoft.com/office/powerpoint/2010/main" val="29232519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Problem</a:t>
            </a:r>
            <a:r>
              <a:rPr lang="en-US" dirty="0" smtClean="0"/>
              <a:t>:</a:t>
            </a:r>
            <a:r>
              <a:rPr lang="en-US" dirty="0"/>
              <a:t> </a:t>
            </a:r>
            <a:r>
              <a:rPr lang="en-US" dirty="0" smtClean="0"/>
              <a:t>Features of interest small</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51</a:t>
            </a:fld>
            <a:endParaRPr lang="en-US" dirty="0"/>
          </a:p>
        </p:txBody>
      </p:sp>
      <p:sp>
        <p:nvSpPr>
          <p:cNvPr id="52" name="Content Placeholder 2"/>
          <p:cNvSpPr txBox="1">
            <a:spLocks/>
          </p:cNvSpPr>
          <p:nvPr/>
        </p:nvSpPr>
        <p:spPr>
          <a:xfrm>
            <a:off x="4971241" y="4661805"/>
            <a:ext cx="3326061" cy="36579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Gill Sans Light"/>
              </a:rPr>
              <a:t>[Chen et al., BMC Genomics 2010] </a:t>
            </a:r>
            <a:endParaRPr lang="en-US" sz="1800" b="1" dirty="0">
              <a:latin typeface="Gill Sans Light"/>
            </a:endParaRPr>
          </a:p>
        </p:txBody>
      </p:sp>
      <p:pic>
        <p:nvPicPr>
          <p:cNvPr id="11" name="Picture 10"/>
          <p:cNvPicPr>
            <a:picLocks noChangeAspect="1"/>
          </p:cNvPicPr>
          <p:nvPr/>
        </p:nvPicPr>
        <p:blipFill>
          <a:blip r:embed="rId3"/>
          <a:stretch>
            <a:fillRect/>
          </a:stretch>
        </p:blipFill>
        <p:spPr>
          <a:xfrm>
            <a:off x="1994698" y="968665"/>
            <a:ext cx="2951139" cy="4080271"/>
          </a:xfrm>
          <a:prstGeom prst="rect">
            <a:avLst/>
          </a:prstGeom>
        </p:spPr>
      </p:pic>
      <p:sp>
        <p:nvSpPr>
          <p:cNvPr id="9" name="Content Placeholder 2"/>
          <p:cNvSpPr txBox="1">
            <a:spLocks/>
          </p:cNvSpPr>
          <p:nvPr/>
        </p:nvSpPr>
        <p:spPr>
          <a:xfrm>
            <a:off x="6080236" y="1327368"/>
            <a:ext cx="2286091" cy="472979"/>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Exon regions small</a:t>
            </a:r>
            <a:endParaRPr lang="en-US" sz="1800" b="1" dirty="0">
              <a:latin typeface="Gill Sans Light"/>
            </a:endParaRPr>
          </a:p>
        </p:txBody>
      </p:sp>
      <p:cxnSp>
        <p:nvCxnSpPr>
          <p:cNvPr id="10" name="Straight Arrow Connector 9"/>
          <p:cNvCxnSpPr/>
          <p:nvPr/>
        </p:nvCxnSpPr>
        <p:spPr>
          <a:xfrm flipH="1">
            <a:off x="4565751" y="1563858"/>
            <a:ext cx="1514485" cy="443414"/>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6080236" y="2207669"/>
            <a:ext cx="1756513" cy="750772"/>
          </a:xfrm>
          <a:prstGeom prst="rect">
            <a:avLst/>
          </a:prstGeom>
          <a:solidFill>
            <a:schemeClr val="bg1">
              <a:lumMod val="85000"/>
            </a:schemeClr>
          </a:solidFill>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Color coding difficult to see</a:t>
            </a:r>
            <a:endParaRPr lang="en-US" sz="1800" b="1" dirty="0">
              <a:latin typeface="Gill Sans Light"/>
            </a:endParaRPr>
          </a:p>
        </p:txBody>
      </p:sp>
      <p:cxnSp>
        <p:nvCxnSpPr>
          <p:cNvPr id="13" name="Straight Arrow Connector 12"/>
          <p:cNvCxnSpPr/>
          <p:nvPr/>
        </p:nvCxnSpPr>
        <p:spPr>
          <a:xfrm flipH="1" flipV="1">
            <a:off x="4565751" y="2207669"/>
            <a:ext cx="1514486" cy="23649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7916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2025019"/>
            <a:ext cx="8958215" cy="1338688"/>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Our Goal:</a:t>
            </a:r>
          </a:p>
          <a:p>
            <a:pPr algn="ctr"/>
            <a:r>
              <a:rPr lang="en-US" dirty="0" smtClean="0">
                <a:solidFill>
                  <a:schemeClr val="bg1"/>
                </a:solidFill>
              </a:rPr>
              <a:t>Show attributes necessary for </a:t>
            </a:r>
            <a:r>
              <a:rPr lang="en-US" b="1" dirty="0" smtClean="0">
                <a:solidFill>
                  <a:schemeClr val="bg1"/>
                </a:solidFill>
              </a:rPr>
              <a:t>variant analysis</a:t>
            </a:r>
          </a:p>
        </p:txBody>
      </p:sp>
      <p:sp>
        <p:nvSpPr>
          <p:cNvPr id="10" name="Slide Number Placeholder 9"/>
          <p:cNvSpPr>
            <a:spLocks noGrp="1"/>
          </p:cNvSpPr>
          <p:nvPr>
            <p:ph type="sldNum" sz="quarter" idx="12"/>
          </p:nvPr>
        </p:nvSpPr>
        <p:spPr/>
        <p:txBody>
          <a:bodyPr/>
          <a:lstStyle/>
          <a:p>
            <a:fld id="{24F1BACD-3D58-6A47-A896-AF4D0B95ED25}" type="slidenum">
              <a:rPr lang="en-US" smtClean="0"/>
              <a:t>52</a:t>
            </a:fld>
            <a:endParaRPr lang="en-US"/>
          </a:p>
        </p:txBody>
      </p:sp>
    </p:spTree>
    <p:extLst>
      <p:ext uri="{BB962C8B-B14F-4D97-AF65-F5344CB8AC3E}">
        <p14:creationId xmlns:p14="http://schemas.microsoft.com/office/powerpoint/2010/main" val="213668637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Use information-dense visual encoding</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53</a:t>
            </a:fld>
            <a:endParaRPr lang="en-US" dirty="0"/>
          </a:p>
        </p:txBody>
      </p:sp>
      <p:pic>
        <p:nvPicPr>
          <p:cNvPr id="14" name="Picture 13"/>
          <p:cNvPicPr>
            <a:picLocks noChangeAspect="1"/>
          </p:cNvPicPr>
          <p:nvPr/>
        </p:nvPicPr>
        <p:blipFill>
          <a:blip r:embed="rId3"/>
          <a:stretch>
            <a:fillRect/>
          </a:stretch>
        </p:blipFill>
        <p:spPr>
          <a:xfrm>
            <a:off x="4037039" y="1063229"/>
            <a:ext cx="1064201" cy="3941211"/>
          </a:xfrm>
          <a:prstGeom prst="rect">
            <a:avLst/>
          </a:prstGeom>
        </p:spPr>
      </p:pic>
      <p:pic>
        <p:nvPicPr>
          <p:cNvPr id="19" name="Picture 18"/>
          <p:cNvPicPr>
            <a:picLocks noChangeAspect="1"/>
          </p:cNvPicPr>
          <p:nvPr/>
        </p:nvPicPr>
        <p:blipFill>
          <a:blip r:embed="rId4"/>
          <a:stretch>
            <a:fillRect/>
          </a:stretch>
        </p:blipFill>
        <p:spPr>
          <a:xfrm>
            <a:off x="4471158" y="3186714"/>
            <a:ext cx="3467100" cy="368300"/>
          </a:xfrm>
          <a:prstGeom prst="rect">
            <a:avLst/>
          </a:prstGeom>
        </p:spPr>
      </p:pic>
    </p:spTree>
    <p:extLst>
      <p:ext uri="{BB962C8B-B14F-4D97-AF65-F5344CB8AC3E}">
        <p14:creationId xmlns:p14="http://schemas.microsoft.com/office/powerpoint/2010/main" val="27090966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Use information-dense visual encoding</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54</a:t>
            </a:fld>
            <a:endParaRPr lang="en-US" dirty="0"/>
          </a:p>
        </p:txBody>
      </p:sp>
      <p:pic>
        <p:nvPicPr>
          <p:cNvPr id="14" name="Picture 13"/>
          <p:cNvPicPr>
            <a:picLocks noChangeAspect="1"/>
          </p:cNvPicPr>
          <p:nvPr/>
        </p:nvPicPr>
        <p:blipFill>
          <a:blip r:embed="rId3"/>
          <a:stretch>
            <a:fillRect/>
          </a:stretch>
        </p:blipFill>
        <p:spPr>
          <a:xfrm>
            <a:off x="4037039" y="1063229"/>
            <a:ext cx="1064201" cy="3941211"/>
          </a:xfrm>
          <a:prstGeom prst="rect">
            <a:avLst/>
          </a:prstGeom>
        </p:spPr>
      </p:pic>
      <p:pic>
        <p:nvPicPr>
          <p:cNvPr id="19" name="Picture 18"/>
          <p:cNvPicPr>
            <a:picLocks noChangeAspect="1"/>
          </p:cNvPicPr>
          <p:nvPr/>
        </p:nvPicPr>
        <p:blipFill>
          <a:blip r:embed="rId4"/>
          <a:stretch>
            <a:fillRect/>
          </a:stretch>
        </p:blipFill>
        <p:spPr>
          <a:xfrm>
            <a:off x="4471158" y="3186714"/>
            <a:ext cx="3467100" cy="368300"/>
          </a:xfrm>
          <a:prstGeom prst="rect">
            <a:avLst/>
          </a:prstGeom>
        </p:spPr>
      </p:pic>
      <p:pic>
        <p:nvPicPr>
          <p:cNvPr id="20" name="Picture 19"/>
          <p:cNvPicPr>
            <a:picLocks noChangeAspect="1"/>
          </p:cNvPicPr>
          <p:nvPr/>
        </p:nvPicPr>
        <p:blipFill>
          <a:blip r:embed="rId5"/>
          <a:stretch>
            <a:fillRect/>
          </a:stretch>
        </p:blipFill>
        <p:spPr>
          <a:xfrm>
            <a:off x="0" y="1472168"/>
            <a:ext cx="4635500" cy="762000"/>
          </a:xfrm>
          <a:prstGeom prst="rect">
            <a:avLst/>
          </a:prstGeom>
        </p:spPr>
      </p:pic>
    </p:spTree>
    <p:extLst>
      <p:ext uri="{BB962C8B-B14F-4D97-AF65-F5344CB8AC3E}">
        <p14:creationId xmlns:p14="http://schemas.microsoft.com/office/powerpoint/2010/main" val="17848245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Use information-dense visual encoding</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55</a:t>
            </a:fld>
            <a:endParaRPr lang="en-US" dirty="0"/>
          </a:p>
        </p:txBody>
      </p:sp>
      <p:pic>
        <p:nvPicPr>
          <p:cNvPr id="14" name="Picture 13"/>
          <p:cNvPicPr>
            <a:picLocks noChangeAspect="1"/>
          </p:cNvPicPr>
          <p:nvPr/>
        </p:nvPicPr>
        <p:blipFill>
          <a:blip r:embed="rId3"/>
          <a:stretch>
            <a:fillRect/>
          </a:stretch>
        </p:blipFill>
        <p:spPr>
          <a:xfrm>
            <a:off x="4037039" y="1063229"/>
            <a:ext cx="1064201" cy="3941211"/>
          </a:xfrm>
          <a:prstGeom prst="rect">
            <a:avLst/>
          </a:prstGeom>
        </p:spPr>
      </p:pic>
      <p:pic>
        <p:nvPicPr>
          <p:cNvPr id="19" name="Picture 18"/>
          <p:cNvPicPr>
            <a:picLocks noChangeAspect="1"/>
          </p:cNvPicPr>
          <p:nvPr/>
        </p:nvPicPr>
        <p:blipFill>
          <a:blip r:embed="rId4"/>
          <a:stretch>
            <a:fillRect/>
          </a:stretch>
        </p:blipFill>
        <p:spPr>
          <a:xfrm>
            <a:off x="4471158" y="3186714"/>
            <a:ext cx="3467100" cy="368300"/>
          </a:xfrm>
          <a:prstGeom prst="rect">
            <a:avLst/>
          </a:prstGeom>
        </p:spPr>
      </p:pic>
      <p:pic>
        <p:nvPicPr>
          <p:cNvPr id="20" name="Picture 19"/>
          <p:cNvPicPr>
            <a:picLocks noChangeAspect="1"/>
          </p:cNvPicPr>
          <p:nvPr/>
        </p:nvPicPr>
        <p:blipFill>
          <a:blip r:embed="rId5"/>
          <a:stretch>
            <a:fillRect/>
          </a:stretch>
        </p:blipFill>
        <p:spPr>
          <a:xfrm>
            <a:off x="0" y="1472168"/>
            <a:ext cx="4635500" cy="762000"/>
          </a:xfrm>
          <a:prstGeom prst="rect">
            <a:avLst/>
          </a:prstGeom>
        </p:spPr>
      </p:pic>
      <p:pic>
        <p:nvPicPr>
          <p:cNvPr id="21" name="Picture 20"/>
          <p:cNvPicPr>
            <a:picLocks noChangeAspect="1"/>
          </p:cNvPicPr>
          <p:nvPr/>
        </p:nvPicPr>
        <p:blipFill>
          <a:blip r:embed="rId6"/>
          <a:stretch>
            <a:fillRect/>
          </a:stretch>
        </p:blipFill>
        <p:spPr>
          <a:xfrm>
            <a:off x="432844" y="1843467"/>
            <a:ext cx="4191000" cy="787400"/>
          </a:xfrm>
          <a:prstGeom prst="rect">
            <a:avLst/>
          </a:prstGeom>
        </p:spPr>
      </p:pic>
    </p:spTree>
    <p:extLst>
      <p:ext uri="{BB962C8B-B14F-4D97-AF65-F5344CB8AC3E}">
        <p14:creationId xmlns:p14="http://schemas.microsoft.com/office/powerpoint/2010/main" val="17848245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Use information-dense visual encoding</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56</a:t>
            </a:fld>
            <a:endParaRPr lang="en-US" dirty="0"/>
          </a:p>
        </p:txBody>
      </p:sp>
      <p:pic>
        <p:nvPicPr>
          <p:cNvPr id="14" name="Picture 13"/>
          <p:cNvPicPr>
            <a:picLocks noChangeAspect="1"/>
          </p:cNvPicPr>
          <p:nvPr/>
        </p:nvPicPr>
        <p:blipFill>
          <a:blip r:embed="rId3"/>
          <a:stretch>
            <a:fillRect/>
          </a:stretch>
        </p:blipFill>
        <p:spPr>
          <a:xfrm>
            <a:off x="4037039" y="1063229"/>
            <a:ext cx="1064201" cy="3941211"/>
          </a:xfrm>
          <a:prstGeom prst="rect">
            <a:avLst/>
          </a:prstGeom>
        </p:spPr>
      </p:pic>
      <p:pic>
        <p:nvPicPr>
          <p:cNvPr id="19" name="Picture 18"/>
          <p:cNvPicPr>
            <a:picLocks noChangeAspect="1"/>
          </p:cNvPicPr>
          <p:nvPr/>
        </p:nvPicPr>
        <p:blipFill>
          <a:blip r:embed="rId4"/>
          <a:stretch>
            <a:fillRect/>
          </a:stretch>
        </p:blipFill>
        <p:spPr>
          <a:xfrm>
            <a:off x="4471158" y="3186714"/>
            <a:ext cx="3467100" cy="368300"/>
          </a:xfrm>
          <a:prstGeom prst="rect">
            <a:avLst/>
          </a:prstGeom>
        </p:spPr>
      </p:pic>
      <p:pic>
        <p:nvPicPr>
          <p:cNvPr id="20" name="Picture 19"/>
          <p:cNvPicPr>
            <a:picLocks noChangeAspect="1"/>
          </p:cNvPicPr>
          <p:nvPr/>
        </p:nvPicPr>
        <p:blipFill>
          <a:blip r:embed="rId5"/>
          <a:stretch>
            <a:fillRect/>
          </a:stretch>
        </p:blipFill>
        <p:spPr>
          <a:xfrm>
            <a:off x="0" y="1472168"/>
            <a:ext cx="4635500" cy="762000"/>
          </a:xfrm>
          <a:prstGeom prst="rect">
            <a:avLst/>
          </a:prstGeom>
        </p:spPr>
      </p:pic>
      <p:pic>
        <p:nvPicPr>
          <p:cNvPr id="21" name="Picture 20"/>
          <p:cNvPicPr>
            <a:picLocks noChangeAspect="1"/>
          </p:cNvPicPr>
          <p:nvPr/>
        </p:nvPicPr>
        <p:blipFill>
          <a:blip r:embed="rId6"/>
          <a:stretch>
            <a:fillRect/>
          </a:stretch>
        </p:blipFill>
        <p:spPr>
          <a:xfrm>
            <a:off x="432844" y="1843467"/>
            <a:ext cx="4191000" cy="787400"/>
          </a:xfrm>
          <a:prstGeom prst="rect">
            <a:avLst/>
          </a:prstGeom>
        </p:spPr>
      </p:pic>
      <p:pic>
        <p:nvPicPr>
          <p:cNvPr id="9" name="Picture 8"/>
          <p:cNvPicPr>
            <a:picLocks noChangeAspect="1"/>
          </p:cNvPicPr>
          <p:nvPr/>
        </p:nvPicPr>
        <p:blipFill>
          <a:blip r:embed="rId7"/>
          <a:stretch>
            <a:fillRect/>
          </a:stretch>
        </p:blipFill>
        <p:spPr>
          <a:xfrm>
            <a:off x="91363" y="2683478"/>
            <a:ext cx="3071126" cy="1743072"/>
          </a:xfrm>
          <a:prstGeom prst="rect">
            <a:avLst/>
          </a:prstGeom>
        </p:spPr>
      </p:pic>
    </p:spTree>
    <p:extLst>
      <p:ext uri="{BB962C8B-B14F-4D97-AF65-F5344CB8AC3E}">
        <p14:creationId xmlns:p14="http://schemas.microsoft.com/office/powerpoint/2010/main" val="196380011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Use information-dense visual encoding</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57</a:t>
            </a:fld>
            <a:endParaRPr lang="en-US" dirty="0"/>
          </a:p>
        </p:txBody>
      </p:sp>
      <p:pic>
        <p:nvPicPr>
          <p:cNvPr id="14" name="Picture 13"/>
          <p:cNvPicPr>
            <a:picLocks noChangeAspect="1"/>
          </p:cNvPicPr>
          <p:nvPr/>
        </p:nvPicPr>
        <p:blipFill>
          <a:blip r:embed="rId3"/>
          <a:stretch>
            <a:fillRect/>
          </a:stretch>
        </p:blipFill>
        <p:spPr>
          <a:xfrm>
            <a:off x="4037039" y="1063229"/>
            <a:ext cx="1064201" cy="3941211"/>
          </a:xfrm>
          <a:prstGeom prst="rect">
            <a:avLst/>
          </a:prstGeom>
        </p:spPr>
      </p:pic>
      <p:pic>
        <p:nvPicPr>
          <p:cNvPr id="19" name="Picture 18"/>
          <p:cNvPicPr>
            <a:picLocks noChangeAspect="1"/>
          </p:cNvPicPr>
          <p:nvPr/>
        </p:nvPicPr>
        <p:blipFill>
          <a:blip r:embed="rId4"/>
          <a:stretch>
            <a:fillRect/>
          </a:stretch>
        </p:blipFill>
        <p:spPr>
          <a:xfrm>
            <a:off x="4471158" y="3267768"/>
            <a:ext cx="3467100" cy="368300"/>
          </a:xfrm>
          <a:prstGeom prst="rect">
            <a:avLst/>
          </a:prstGeom>
        </p:spPr>
      </p:pic>
      <p:pic>
        <p:nvPicPr>
          <p:cNvPr id="20" name="Picture 19"/>
          <p:cNvPicPr>
            <a:picLocks noChangeAspect="1"/>
          </p:cNvPicPr>
          <p:nvPr/>
        </p:nvPicPr>
        <p:blipFill>
          <a:blip r:embed="rId5"/>
          <a:stretch>
            <a:fillRect/>
          </a:stretch>
        </p:blipFill>
        <p:spPr>
          <a:xfrm>
            <a:off x="0" y="1472168"/>
            <a:ext cx="4635500" cy="762000"/>
          </a:xfrm>
          <a:prstGeom prst="rect">
            <a:avLst/>
          </a:prstGeom>
        </p:spPr>
      </p:pic>
      <p:pic>
        <p:nvPicPr>
          <p:cNvPr id="21" name="Picture 20"/>
          <p:cNvPicPr>
            <a:picLocks noChangeAspect="1"/>
          </p:cNvPicPr>
          <p:nvPr/>
        </p:nvPicPr>
        <p:blipFill>
          <a:blip r:embed="rId6"/>
          <a:stretch>
            <a:fillRect/>
          </a:stretch>
        </p:blipFill>
        <p:spPr>
          <a:xfrm>
            <a:off x="432844" y="1843467"/>
            <a:ext cx="4191000" cy="787400"/>
          </a:xfrm>
          <a:prstGeom prst="rect">
            <a:avLst/>
          </a:prstGeom>
        </p:spPr>
      </p:pic>
      <p:pic>
        <p:nvPicPr>
          <p:cNvPr id="9" name="Picture 8"/>
          <p:cNvPicPr>
            <a:picLocks noChangeAspect="1"/>
          </p:cNvPicPr>
          <p:nvPr/>
        </p:nvPicPr>
        <p:blipFill>
          <a:blip r:embed="rId7"/>
          <a:stretch>
            <a:fillRect/>
          </a:stretch>
        </p:blipFill>
        <p:spPr>
          <a:xfrm>
            <a:off x="91363" y="2683478"/>
            <a:ext cx="3071126" cy="1743072"/>
          </a:xfrm>
          <a:prstGeom prst="rect">
            <a:avLst/>
          </a:prstGeom>
        </p:spPr>
      </p:pic>
      <p:pic>
        <p:nvPicPr>
          <p:cNvPr id="10" name="Picture 9"/>
          <p:cNvPicPr>
            <a:picLocks noChangeAspect="1"/>
          </p:cNvPicPr>
          <p:nvPr/>
        </p:nvPicPr>
        <p:blipFill>
          <a:blip r:embed="rId8"/>
          <a:stretch>
            <a:fillRect/>
          </a:stretch>
        </p:blipFill>
        <p:spPr>
          <a:xfrm>
            <a:off x="4847693" y="914953"/>
            <a:ext cx="2826623" cy="2379834"/>
          </a:xfrm>
          <a:prstGeom prst="rect">
            <a:avLst/>
          </a:prstGeom>
        </p:spPr>
      </p:pic>
    </p:spTree>
    <p:extLst>
      <p:ext uri="{BB962C8B-B14F-4D97-AF65-F5344CB8AC3E}">
        <p14:creationId xmlns:p14="http://schemas.microsoft.com/office/powerpoint/2010/main" val="352816609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Use information-dense visual encoding</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58</a:t>
            </a:fld>
            <a:endParaRPr lang="en-US" dirty="0"/>
          </a:p>
        </p:txBody>
      </p:sp>
      <p:pic>
        <p:nvPicPr>
          <p:cNvPr id="14" name="Picture 13"/>
          <p:cNvPicPr>
            <a:picLocks noChangeAspect="1"/>
          </p:cNvPicPr>
          <p:nvPr/>
        </p:nvPicPr>
        <p:blipFill>
          <a:blip r:embed="rId3"/>
          <a:stretch>
            <a:fillRect/>
          </a:stretch>
        </p:blipFill>
        <p:spPr>
          <a:xfrm>
            <a:off x="4037039" y="1063229"/>
            <a:ext cx="1064201" cy="3941211"/>
          </a:xfrm>
          <a:prstGeom prst="rect">
            <a:avLst/>
          </a:prstGeom>
        </p:spPr>
      </p:pic>
      <p:pic>
        <p:nvPicPr>
          <p:cNvPr id="19" name="Picture 18"/>
          <p:cNvPicPr>
            <a:picLocks noChangeAspect="1"/>
          </p:cNvPicPr>
          <p:nvPr/>
        </p:nvPicPr>
        <p:blipFill>
          <a:blip r:embed="rId4"/>
          <a:stretch>
            <a:fillRect/>
          </a:stretch>
        </p:blipFill>
        <p:spPr>
          <a:xfrm>
            <a:off x="4471158" y="3267768"/>
            <a:ext cx="3467100" cy="368300"/>
          </a:xfrm>
          <a:prstGeom prst="rect">
            <a:avLst/>
          </a:prstGeom>
        </p:spPr>
      </p:pic>
      <p:pic>
        <p:nvPicPr>
          <p:cNvPr id="20" name="Picture 19"/>
          <p:cNvPicPr>
            <a:picLocks noChangeAspect="1"/>
          </p:cNvPicPr>
          <p:nvPr/>
        </p:nvPicPr>
        <p:blipFill>
          <a:blip r:embed="rId5"/>
          <a:stretch>
            <a:fillRect/>
          </a:stretch>
        </p:blipFill>
        <p:spPr>
          <a:xfrm>
            <a:off x="0" y="1620767"/>
            <a:ext cx="4635500" cy="762000"/>
          </a:xfrm>
          <a:prstGeom prst="rect">
            <a:avLst/>
          </a:prstGeom>
        </p:spPr>
      </p:pic>
      <p:pic>
        <p:nvPicPr>
          <p:cNvPr id="21" name="Picture 20"/>
          <p:cNvPicPr>
            <a:picLocks noChangeAspect="1"/>
          </p:cNvPicPr>
          <p:nvPr/>
        </p:nvPicPr>
        <p:blipFill>
          <a:blip r:embed="rId6"/>
          <a:stretch>
            <a:fillRect/>
          </a:stretch>
        </p:blipFill>
        <p:spPr>
          <a:xfrm>
            <a:off x="432844" y="1992066"/>
            <a:ext cx="4191000" cy="787400"/>
          </a:xfrm>
          <a:prstGeom prst="rect">
            <a:avLst/>
          </a:prstGeom>
        </p:spPr>
      </p:pic>
      <p:pic>
        <p:nvPicPr>
          <p:cNvPr id="9" name="Picture 8"/>
          <p:cNvPicPr>
            <a:picLocks noChangeAspect="1"/>
          </p:cNvPicPr>
          <p:nvPr/>
        </p:nvPicPr>
        <p:blipFill>
          <a:blip r:embed="rId7"/>
          <a:stretch>
            <a:fillRect/>
          </a:stretch>
        </p:blipFill>
        <p:spPr>
          <a:xfrm>
            <a:off x="91363" y="2953658"/>
            <a:ext cx="3071126" cy="1743072"/>
          </a:xfrm>
          <a:prstGeom prst="rect">
            <a:avLst/>
          </a:prstGeom>
        </p:spPr>
      </p:pic>
      <p:pic>
        <p:nvPicPr>
          <p:cNvPr id="10" name="Picture 9"/>
          <p:cNvPicPr>
            <a:picLocks noChangeAspect="1"/>
          </p:cNvPicPr>
          <p:nvPr/>
        </p:nvPicPr>
        <p:blipFill>
          <a:blip r:embed="rId8"/>
          <a:stretch>
            <a:fillRect/>
          </a:stretch>
        </p:blipFill>
        <p:spPr>
          <a:xfrm>
            <a:off x="4847693" y="914953"/>
            <a:ext cx="2826623" cy="2379834"/>
          </a:xfrm>
          <a:prstGeom prst="rect">
            <a:avLst/>
          </a:prstGeom>
        </p:spPr>
      </p:pic>
      <p:pic>
        <p:nvPicPr>
          <p:cNvPr id="11" name="Picture 10"/>
          <p:cNvPicPr>
            <a:picLocks noChangeAspect="1"/>
          </p:cNvPicPr>
          <p:nvPr/>
        </p:nvPicPr>
        <p:blipFill>
          <a:blip r:embed="rId9"/>
          <a:stretch>
            <a:fillRect/>
          </a:stretch>
        </p:blipFill>
        <p:spPr>
          <a:xfrm>
            <a:off x="24820" y="966157"/>
            <a:ext cx="4675688" cy="1069759"/>
          </a:xfrm>
          <a:prstGeom prst="rect">
            <a:avLst/>
          </a:prstGeom>
        </p:spPr>
      </p:pic>
    </p:spTree>
    <p:extLst>
      <p:ext uri="{BB962C8B-B14F-4D97-AF65-F5344CB8AC3E}">
        <p14:creationId xmlns:p14="http://schemas.microsoft.com/office/powerpoint/2010/main" val="247437345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Use information-dense visual encoding</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59</a:t>
            </a:fld>
            <a:endParaRPr lang="en-US" dirty="0"/>
          </a:p>
        </p:txBody>
      </p:sp>
      <p:pic>
        <p:nvPicPr>
          <p:cNvPr id="14" name="Picture 13"/>
          <p:cNvPicPr>
            <a:picLocks noChangeAspect="1"/>
          </p:cNvPicPr>
          <p:nvPr/>
        </p:nvPicPr>
        <p:blipFill>
          <a:blip r:embed="rId3"/>
          <a:stretch>
            <a:fillRect/>
          </a:stretch>
        </p:blipFill>
        <p:spPr>
          <a:xfrm>
            <a:off x="4037039" y="1063229"/>
            <a:ext cx="1064201" cy="3941211"/>
          </a:xfrm>
          <a:prstGeom prst="rect">
            <a:avLst/>
          </a:prstGeom>
        </p:spPr>
      </p:pic>
      <p:pic>
        <p:nvPicPr>
          <p:cNvPr id="19" name="Picture 18"/>
          <p:cNvPicPr>
            <a:picLocks noChangeAspect="1"/>
          </p:cNvPicPr>
          <p:nvPr/>
        </p:nvPicPr>
        <p:blipFill>
          <a:blip r:embed="rId4"/>
          <a:stretch>
            <a:fillRect/>
          </a:stretch>
        </p:blipFill>
        <p:spPr>
          <a:xfrm>
            <a:off x="4471158" y="3267768"/>
            <a:ext cx="3467100" cy="368300"/>
          </a:xfrm>
          <a:prstGeom prst="rect">
            <a:avLst/>
          </a:prstGeom>
        </p:spPr>
      </p:pic>
      <p:pic>
        <p:nvPicPr>
          <p:cNvPr id="20" name="Picture 19"/>
          <p:cNvPicPr>
            <a:picLocks noChangeAspect="1"/>
          </p:cNvPicPr>
          <p:nvPr/>
        </p:nvPicPr>
        <p:blipFill>
          <a:blip r:embed="rId5"/>
          <a:stretch>
            <a:fillRect/>
          </a:stretch>
        </p:blipFill>
        <p:spPr>
          <a:xfrm>
            <a:off x="0" y="1620767"/>
            <a:ext cx="4635500" cy="762000"/>
          </a:xfrm>
          <a:prstGeom prst="rect">
            <a:avLst/>
          </a:prstGeom>
        </p:spPr>
      </p:pic>
      <p:pic>
        <p:nvPicPr>
          <p:cNvPr id="21" name="Picture 20"/>
          <p:cNvPicPr>
            <a:picLocks noChangeAspect="1"/>
          </p:cNvPicPr>
          <p:nvPr/>
        </p:nvPicPr>
        <p:blipFill>
          <a:blip r:embed="rId6"/>
          <a:stretch>
            <a:fillRect/>
          </a:stretch>
        </p:blipFill>
        <p:spPr>
          <a:xfrm>
            <a:off x="432844" y="1992066"/>
            <a:ext cx="4191000" cy="787400"/>
          </a:xfrm>
          <a:prstGeom prst="rect">
            <a:avLst/>
          </a:prstGeom>
        </p:spPr>
      </p:pic>
      <p:pic>
        <p:nvPicPr>
          <p:cNvPr id="9" name="Picture 8"/>
          <p:cNvPicPr>
            <a:picLocks noChangeAspect="1"/>
          </p:cNvPicPr>
          <p:nvPr/>
        </p:nvPicPr>
        <p:blipFill>
          <a:blip r:embed="rId7"/>
          <a:stretch>
            <a:fillRect/>
          </a:stretch>
        </p:blipFill>
        <p:spPr>
          <a:xfrm>
            <a:off x="91363" y="2953658"/>
            <a:ext cx="3071126" cy="1743072"/>
          </a:xfrm>
          <a:prstGeom prst="rect">
            <a:avLst/>
          </a:prstGeom>
        </p:spPr>
      </p:pic>
      <p:pic>
        <p:nvPicPr>
          <p:cNvPr id="10" name="Picture 9"/>
          <p:cNvPicPr>
            <a:picLocks noChangeAspect="1"/>
          </p:cNvPicPr>
          <p:nvPr/>
        </p:nvPicPr>
        <p:blipFill>
          <a:blip r:embed="rId8"/>
          <a:stretch>
            <a:fillRect/>
          </a:stretch>
        </p:blipFill>
        <p:spPr>
          <a:xfrm>
            <a:off x="4847693" y="914953"/>
            <a:ext cx="2826623" cy="2379834"/>
          </a:xfrm>
          <a:prstGeom prst="rect">
            <a:avLst/>
          </a:prstGeom>
        </p:spPr>
      </p:pic>
      <p:pic>
        <p:nvPicPr>
          <p:cNvPr id="11" name="Picture 10"/>
          <p:cNvPicPr>
            <a:picLocks noChangeAspect="1"/>
          </p:cNvPicPr>
          <p:nvPr/>
        </p:nvPicPr>
        <p:blipFill>
          <a:blip r:embed="rId9"/>
          <a:stretch>
            <a:fillRect/>
          </a:stretch>
        </p:blipFill>
        <p:spPr>
          <a:xfrm>
            <a:off x="24820" y="966157"/>
            <a:ext cx="4675688" cy="1069759"/>
          </a:xfrm>
          <a:prstGeom prst="rect">
            <a:avLst/>
          </a:prstGeom>
        </p:spPr>
      </p:pic>
      <p:pic>
        <p:nvPicPr>
          <p:cNvPr id="12" name="Picture 11"/>
          <p:cNvPicPr>
            <a:picLocks noChangeAspect="1"/>
          </p:cNvPicPr>
          <p:nvPr/>
        </p:nvPicPr>
        <p:blipFill>
          <a:blip r:embed="rId10"/>
          <a:stretch>
            <a:fillRect/>
          </a:stretch>
        </p:blipFill>
        <p:spPr>
          <a:xfrm>
            <a:off x="5396946" y="3620376"/>
            <a:ext cx="2495983" cy="1397365"/>
          </a:xfrm>
          <a:prstGeom prst="rect">
            <a:avLst/>
          </a:prstGeom>
        </p:spPr>
      </p:pic>
    </p:spTree>
    <p:extLst>
      <p:ext uri="{BB962C8B-B14F-4D97-AF65-F5344CB8AC3E}">
        <p14:creationId xmlns:p14="http://schemas.microsoft.com/office/powerpoint/2010/main" val="14594458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Design cycle</a:t>
            </a:r>
          </a:p>
        </p:txBody>
      </p:sp>
      <p:sp>
        <p:nvSpPr>
          <p:cNvPr id="6" name="Content Placeholder 2"/>
          <p:cNvSpPr>
            <a:spLocks noGrp="1"/>
          </p:cNvSpPr>
          <p:nvPr>
            <p:ph idx="1"/>
          </p:nvPr>
        </p:nvSpPr>
        <p:spPr>
          <a:xfrm>
            <a:off x="457200" y="1200151"/>
            <a:ext cx="1393894" cy="56951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Interview</a:t>
            </a:r>
            <a:endParaRPr lang="en-US" sz="2400" b="1" dirty="0">
              <a:latin typeface="Gill Sans Light"/>
            </a:endParaRPr>
          </a:p>
        </p:txBody>
      </p:sp>
      <p:pic>
        <p:nvPicPr>
          <p:cNvPr id="7" name="Picture 6"/>
          <p:cNvPicPr>
            <a:picLocks noChangeAspect="1"/>
          </p:cNvPicPr>
          <p:nvPr/>
        </p:nvPicPr>
        <p:blipFill>
          <a:blip r:embed="rId3"/>
          <a:stretch>
            <a:fillRect/>
          </a:stretch>
        </p:blipFill>
        <p:spPr>
          <a:xfrm>
            <a:off x="457200" y="1792191"/>
            <a:ext cx="2934221" cy="2154819"/>
          </a:xfrm>
          <a:prstGeom prst="rect">
            <a:avLst/>
          </a:prstGeom>
        </p:spPr>
      </p:pic>
      <p:sp>
        <p:nvSpPr>
          <p:cNvPr id="5" name="Right Arrow 4"/>
          <p:cNvSpPr/>
          <p:nvPr/>
        </p:nvSpPr>
        <p:spPr>
          <a:xfrm>
            <a:off x="3788993" y="1208857"/>
            <a:ext cx="1347946" cy="538319"/>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713227" y="1200151"/>
            <a:ext cx="2092727"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Data and Tasks</a:t>
            </a:r>
            <a:endParaRPr lang="en-US" sz="2400" b="1" dirty="0">
              <a:latin typeface="Gill Sans Light"/>
            </a:endParaRPr>
          </a:p>
        </p:txBody>
      </p:sp>
      <p:sp>
        <p:nvSpPr>
          <p:cNvPr id="4" name="Slide Number Placeholder 3"/>
          <p:cNvSpPr>
            <a:spLocks noGrp="1"/>
          </p:cNvSpPr>
          <p:nvPr>
            <p:ph type="sldNum" sz="quarter" idx="12"/>
          </p:nvPr>
        </p:nvSpPr>
        <p:spPr/>
        <p:txBody>
          <a:bodyPr/>
          <a:lstStyle/>
          <a:p>
            <a:fld id="{24F1BACD-3D58-6A47-A896-AF4D0B95ED25}" type="slidenum">
              <a:rPr lang="en-US" smtClean="0"/>
              <a:t>6</a:t>
            </a:fld>
            <a:endParaRPr lang="en-US"/>
          </a:p>
        </p:txBody>
      </p:sp>
    </p:spTree>
    <p:extLst>
      <p:ext uri="{BB962C8B-B14F-4D97-AF65-F5344CB8AC3E}">
        <p14:creationId xmlns:p14="http://schemas.microsoft.com/office/powerpoint/2010/main" val="23013931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2025019"/>
            <a:ext cx="8958215" cy="133868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The tool:</a:t>
            </a:r>
          </a:p>
          <a:p>
            <a:pPr algn="ctr"/>
            <a:r>
              <a:rPr lang="en-US" dirty="0" smtClean="0">
                <a:solidFill>
                  <a:schemeClr val="bg1"/>
                </a:solidFill>
              </a:rPr>
              <a:t>Variant View</a:t>
            </a:r>
          </a:p>
          <a:p>
            <a:pPr algn="ctr"/>
            <a:endParaRPr lang="en-US" sz="3900" dirty="0"/>
          </a:p>
        </p:txBody>
      </p:sp>
      <p:sp>
        <p:nvSpPr>
          <p:cNvPr id="10" name="Slide Number Placeholder 9"/>
          <p:cNvSpPr>
            <a:spLocks noGrp="1"/>
          </p:cNvSpPr>
          <p:nvPr>
            <p:ph type="sldNum" sz="quarter" idx="12"/>
          </p:nvPr>
        </p:nvSpPr>
        <p:spPr/>
        <p:txBody>
          <a:bodyPr/>
          <a:lstStyle/>
          <a:p>
            <a:fld id="{24F1BACD-3D58-6A47-A896-AF4D0B95ED25}" type="slidenum">
              <a:rPr lang="en-US" smtClean="0"/>
              <a:t>60</a:t>
            </a:fld>
            <a:endParaRPr lang="en-US"/>
          </a:p>
        </p:txBody>
      </p:sp>
    </p:spTree>
    <p:extLst>
      <p:ext uri="{BB962C8B-B14F-4D97-AF65-F5344CB8AC3E}">
        <p14:creationId xmlns:p14="http://schemas.microsoft.com/office/powerpoint/2010/main" val="25061736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Variant View</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61</a:t>
            </a:fld>
            <a:endParaRPr lang="en-US" dirty="0"/>
          </a:p>
        </p:txBody>
      </p:sp>
      <p:pic>
        <p:nvPicPr>
          <p:cNvPr id="6" name="Picture 5"/>
          <p:cNvPicPr>
            <a:picLocks noChangeAspect="1"/>
          </p:cNvPicPr>
          <p:nvPr/>
        </p:nvPicPr>
        <p:blipFill>
          <a:blip r:embed="rId3"/>
          <a:stretch>
            <a:fillRect/>
          </a:stretch>
        </p:blipFill>
        <p:spPr>
          <a:xfrm>
            <a:off x="1574748" y="1078047"/>
            <a:ext cx="6153911" cy="4065453"/>
          </a:xfrm>
          <a:prstGeom prst="rect">
            <a:avLst/>
          </a:prstGeom>
          <a:ln>
            <a:solidFill>
              <a:schemeClr val="tx1"/>
            </a:solidFill>
          </a:ln>
        </p:spPr>
      </p:pic>
    </p:spTree>
    <p:extLst>
      <p:ext uri="{BB962C8B-B14F-4D97-AF65-F5344CB8AC3E}">
        <p14:creationId xmlns:p14="http://schemas.microsoft.com/office/powerpoint/2010/main" val="309150136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Variant View</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62</a:t>
            </a:fld>
            <a:endParaRPr lang="en-US" dirty="0"/>
          </a:p>
        </p:txBody>
      </p:sp>
      <p:pic>
        <p:nvPicPr>
          <p:cNvPr id="6" name="Picture 5"/>
          <p:cNvPicPr>
            <a:picLocks noChangeAspect="1"/>
          </p:cNvPicPr>
          <p:nvPr/>
        </p:nvPicPr>
        <p:blipFill>
          <a:blip r:embed="rId3"/>
          <a:stretch>
            <a:fillRect/>
          </a:stretch>
        </p:blipFill>
        <p:spPr>
          <a:xfrm>
            <a:off x="1574748" y="1078047"/>
            <a:ext cx="6153911" cy="4065453"/>
          </a:xfrm>
          <a:prstGeom prst="rect">
            <a:avLst/>
          </a:prstGeom>
          <a:ln>
            <a:solidFill>
              <a:schemeClr val="tx1"/>
            </a:solidFill>
          </a:ln>
        </p:spPr>
      </p:pic>
      <p:sp>
        <p:nvSpPr>
          <p:cNvPr id="7" name="Content Placeholder 2"/>
          <p:cNvSpPr txBox="1">
            <a:spLocks/>
          </p:cNvSpPr>
          <p:nvPr/>
        </p:nvSpPr>
        <p:spPr>
          <a:xfrm>
            <a:off x="5188468" y="880616"/>
            <a:ext cx="3810282" cy="472979"/>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Information-dense single gene view</a:t>
            </a:r>
            <a:endParaRPr lang="en-US" sz="1800" b="1" dirty="0">
              <a:latin typeface="Gill Sans Light"/>
            </a:endParaRPr>
          </a:p>
        </p:txBody>
      </p:sp>
      <p:cxnSp>
        <p:nvCxnSpPr>
          <p:cNvPr id="9" name="Straight Arrow Connector 8"/>
          <p:cNvCxnSpPr>
            <a:stCxn id="7" idx="1"/>
          </p:cNvCxnSpPr>
          <p:nvPr/>
        </p:nvCxnSpPr>
        <p:spPr>
          <a:xfrm flipH="1">
            <a:off x="4215631" y="1117106"/>
            <a:ext cx="972837" cy="131449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67222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Variant View</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63</a:t>
            </a:fld>
            <a:endParaRPr lang="en-US" dirty="0"/>
          </a:p>
        </p:txBody>
      </p:sp>
      <p:pic>
        <p:nvPicPr>
          <p:cNvPr id="6" name="Picture 5"/>
          <p:cNvPicPr>
            <a:picLocks noChangeAspect="1"/>
          </p:cNvPicPr>
          <p:nvPr/>
        </p:nvPicPr>
        <p:blipFill>
          <a:blip r:embed="rId3"/>
          <a:stretch>
            <a:fillRect/>
          </a:stretch>
        </p:blipFill>
        <p:spPr>
          <a:xfrm>
            <a:off x="1574748" y="1078047"/>
            <a:ext cx="6153911" cy="4065453"/>
          </a:xfrm>
          <a:prstGeom prst="rect">
            <a:avLst/>
          </a:prstGeom>
          <a:ln>
            <a:solidFill>
              <a:schemeClr val="tx1"/>
            </a:solidFill>
          </a:ln>
        </p:spPr>
      </p:pic>
      <p:sp>
        <p:nvSpPr>
          <p:cNvPr id="7" name="Content Placeholder 2"/>
          <p:cNvSpPr txBox="1">
            <a:spLocks/>
          </p:cNvSpPr>
          <p:nvPr/>
        </p:nvSpPr>
        <p:spPr>
          <a:xfrm>
            <a:off x="5188468" y="880616"/>
            <a:ext cx="3810282" cy="472979"/>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Information-dense single gene view</a:t>
            </a:r>
            <a:endParaRPr lang="en-US" sz="1800" b="1" dirty="0">
              <a:latin typeface="Gill Sans Light"/>
            </a:endParaRPr>
          </a:p>
        </p:txBody>
      </p:sp>
      <p:cxnSp>
        <p:nvCxnSpPr>
          <p:cNvPr id="9" name="Straight Arrow Connector 8"/>
          <p:cNvCxnSpPr>
            <a:stCxn id="7" idx="1"/>
          </p:cNvCxnSpPr>
          <p:nvPr/>
        </p:nvCxnSpPr>
        <p:spPr>
          <a:xfrm flipH="1">
            <a:off x="4215631" y="1117106"/>
            <a:ext cx="972837" cy="131449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5188468" y="3761806"/>
            <a:ext cx="3350886" cy="472979"/>
          </a:xfrm>
          <a:prstGeom prst="rect">
            <a:avLst/>
          </a:prstGeom>
          <a:solidFill>
            <a:schemeClr val="bg1">
              <a:lumMod val="85000"/>
            </a:schemeClr>
          </a:solidFill>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No need for pan and zoom</a:t>
            </a:r>
            <a:endParaRPr lang="en-US" sz="1800" b="1" dirty="0">
              <a:latin typeface="Gill Sans Light"/>
            </a:endParaRPr>
          </a:p>
        </p:txBody>
      </p:sp>
      <p:cxnSp>
        <p:nvCxnSpPr>
          <p:cNvPr id="11" name="Straight Arrow Connector 10"/>
          <p:cNvCxnSpPr>
            <a:stCxn id="10" idx="1"/>
          </p:cNvCxnSpPr>
          <p:nvPr/>
        </p:nvCxnSpPr>
        <p:spPr>
          <a:xfrm flipH="1" flipV="1">
            <a:off x="4215632" y="3242128"/>
            <a:ext cx="972836" cy="756168"/>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8377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Variant View</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64</a:t>
            </a:fld>
            <a:endParaRPr lang="en-US" dirty="0"/>
          </a:p>
        </p:txBody>
      </p:sp>
      <p:pic>
        <p:nvPicPr>
          <p:cNvPr id="6" name="Picture 5"/>
          <p:cNvPicPr>
            <a:picLocks noChangeAspect="1"/>
          </p:cNvPicPr>
          <p:nvPr/>
        </p:nvPicPr>
        <p:blipFill>
          <a:blip r:embed="rId3"/>
          <a:stretch>
            <a:fillRect/>
          </a:stretch>
        </p:blipFill>
        <p:spPr>
          <a:xfrm>
            <a:off x="1574748" y="1078047"/>
            <a:ext cx="6153911" cy="4065453"/>
          </a:xfrm>
          <a:prstGeom prst="rect">
            <a:avLst/>
          </a:prstGeom>
          <a:ln>
            <a:solidFill>
              <a:schemeClr val="tx1"/>
            </a:solidFill>
          </a:ln>
        </p:spPr>
      </p:pic>
      <p:sp>
        <p:nvSpPr>
          <p:cNvPr id="10" name="Content Placeholder 2"/>
          <p:cNvSpPr txBox="1">
            <a:spLocks/>
          </p:cNvSpPr>
          <p:nvPr/>
        </p:nvSpPr>
        <p:spPr>
          <a:xfrm>
            <a:off x="189163" y="1005053"/>
            <a:ext cx="4736471"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Sorting metrics guide gene navigation </a:t>
            </a:r>
            <a:endParaRPr lang="en-US" sz="1800" b="1" dirty="0">
              <a:latin typeface="Gill Sans Light"/>
            </a:endParaRPr>
          </a:p>
        </p:txBody>
      </p:sp>
      <p:cxnSp>
        <p:nvCxnSpPr>
          <p:cNvPr id="11" name="Straight Arrow Connector 10"/>
          <p:cNvCxnSpPr>
            <a:stCxn id="10" idx="3"/>
          </p:cNvCxnSpPr>
          <p:nvPr/>
        </p:nvCxnSpPr>
        <p:spPr>
          <a:xfrm>
            <a:off x="4925634" y="1241543"/>
            <a:ext cx="1884231" cy="447065"/>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83542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Variant View</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65</a:t>
            </a:fld>
            <a:endParaRPr lang="en-US" dirty="0"/>
          </a:p>
        </p:txBody>
      </p:sp>
      <p:pic>
        <p:nvPicPr>
          <p:cNvPr id="6" name="Picture 5"/>
          <p:cNvPicPr>
            <a:picLocks noChangeAspect="1"/>
          </p:cNvPicPr>
          <p:nvPr/>
        </p:nvPicPr>
        <p:blipFill>
          <a:blip r:embed="rId3"/>
          <a:stretch>
            <a:fillRect/>
          </a:stretch>
        </p:blipFill>
        <p:spPr>
          <a:xfrm>
            <a:off x="1574748" y="1078047"/>
            <a:ext cx="6153911" cy="4065453"/>
          </a:xfrm>
          <a:prstGeom prst="rect">
            <a:avLst/>
          </a:prstGeom>
          <a:ln>
            <a:solidFill>
              <a:schemeClr val="tx1"/>
            </a:solidFill>
          </a:ln>
        </p:spPr>
      </p:pic>
      <p:sp>
        <p:nvSpPr>
          <p:cNvPr id="10" name="Content Placeholder 2"/>
          <p:cNvSpPr txBox="1">
            <a:spLocks/>
          </p:cNvSpPr>
          <p:nvPr/>
        </p:nvSpPr>
        <p:spPr>
          <a:xfrm>
            <a:off x="189163" y="1005053"/>
            <a:ext cx="4736471"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Sorting metrics guide gene navigation </a:t>
            </a:r>
            <a:endParaRPr lang="en-US" sz="1800" b="1" dirty="0">
              <a:latin typeface="Gill Sans Light"/>
            </a:endParaRPr>
          </a:p>
        </p:txBody>
      </p:sp>
      <p:cxnSp>
        <p:nvCxnSpPr>
          <p:cNvPr id="11" name="Straight Arrow Connector 10"/>
          <p:cNvCxnSpPr>
            <a:stCxn id="10" idx="3"/>
          </p:cNvCxnSpPr>
          <p:nvPr/>
        </p:nvCxnSpPr>
        <p:spPr>
          <a:xfrm>
            <a:off x="4925634" y="1241543"/>
            <a:ext cx="1884231" cy="447065"/>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206314" y="3818699"/>
            <a:ext cx="3685043"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Control what shows up here</a:t>
            </a:r>
            <a:endParaRPr lang="en-US" sz="1800" b="1" dirty="0">
              <a:latin typeface="Gill Sans Light"/>
            </a:endParaRPr>
          </a:p>
        </p:txBody>
      </p:sp>
      <p:cxnSp>
        <p:nvCxnSpPr>
          <p:cNvPr id="9" name="Straight Arrow Connector 8"/>
          <p:cNvCxnSpPr>
            <a:stCxn id="7" idx="3"/>
          </p:cNvCxnSpPr>
          <p:nvPr/>
        </p:nvCxnSpPr>
        <p:spPr>
          <a:xfrm flipV="1">
            <a:off x="3891357" y="3107039"/>
            <a:ext cx="675582" cy="94815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41685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smtClean="0"/>
              <a:t>Variant View</a:t>
            </a:r>
            <a:endParaRPr lang="en-US" b="1" dirty="0"/>
          </a:p>
        </p:txBody>
      </p:sp>
      <p:sp>
        <p:nvSpPr>
          <p:cNvPr id="8" name="Slide Number Placeholder 7"/>
          <p:cNvSpPr>
            <a:spLocks noGrp="1"/>
          </p:cNvSpPr>
          <p:nvPr>
            <p:ph type="sldNum" sz="quarter" idx="12"/>
          </p:nvPr>
        </p:nvSpPr>
        <p:spPr/>
        <p:txBody>
          <a:bodyPr/>
          <a:lstStyle/>
          <a:p>
            <a:fld id="{24F1BACD-3D58-6A47-A896-AF4D0B95ED25}" type="slidenum">
              <a:rPr lang="en-US" smtClean="0"/>
              <a:t>66</a:t>
            </a:fld>
            <a:endParaRPr lang="en-US" dirty="0"/>
          </a:p>
        </p:txBody>
      </p:sp>
      <p:pic>
        <p:nvPicPr>
          <p:cNvPr id="6" name="Picture 5"/>
          <p:cNvPicPr>
            <a:picLocks noChangeAspect="1"/>
          </p:cNvPicPr>
          <p:nvPr/>
        </p:nvPicPr>
        <p:blipFill>
          <a:blip r:embed="rId3"/>
          <a:stretch>
            <a:fillRect/>
          </a:stretch>
        </p:blipFill>
        <p:spPr>
          <a:xfrm>
            <a:off x="1574748" y="1078047"/>
            <a:ext cx="6153911" cy="4065453"/>
          </a:xfrm>
          <a:prstGeom prst="rect">
            <a:avLst/>
          </a:prstGeom>
          <a:ln>
            <a:solidFill>
              <a:schemeClr val="tx1"/>
            </a:solidFill>
          </a:ln>
        </p:spPr>
      </p:pic>
      <p:sp>
        <p:nvSpPr>
          <p:cNvPr id="10" name="Content Placeholder 2"/>
          <p:cNvSpPr txBox="1">
            <a:spLocks/>
          </p:cNvSpPr>
          <p:nvPr/>
        </p:nvSpPr>
        <p:spPr>
          <a:xfrm>
            <a:off x="5188468" y="4168206"/>
            <a:ext cx="3350886" cy="472979"/>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Peripheral supporting data</a:t>
            </a:r>
            <a:endParaRPr lang="en-US" sz="1800" b="1" dirty="0">
              <a:latin typeface="Gill Sans Light"/>
            </a:endParaRPr>
          </a:p>
        </p:txBody>
      </p:sp>
      <p:cxnSp>
        <p:nvCxnSpPr>
          <p:cNvPr id="11" name="Straight Arrow Connector 10"/>
          <p:cNvCxnSpPr>
            <a:stCxn id="10" idx="1"/>
          </p:cNvCxnSpPr>
          <p:nvPr/>
        </p:nvCxnSpPr>
        <p:spPr>
          <a:xfrm flipH="1" flipV="1">
            <a:off x="3931886" y="4168206"/>
            <a:ext cx="1256582" cy="23649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48134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2025019"/>
            <a:ext cx="8958215" cy="1338688"/>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dirty="0" smtClean="0">
                <a:solidFill>
                  <a:schemeClr val="bg1"/>
                </a:solidFill>
              </a:rPr>
              <a:t>Related work:</a:t>
            </a:r>
          </a:p>
          <a:p>
            <a:pPr algn="ctr"/>
            <a:r>
              <a:rPr lang="en-US" dirty="0" smtClean="0">
                <a:solidFill>
                  <a:schemeClr val="bg1"/>
                </a:solidFill>
              </a:rPr>
              <a:t>Targeted for variant analysis</a:t>
            </a:r>
          </a:p>
          <a:p>
            <a:pPr algn="ctr"/>
            <a:endParaRPr lang="en-US" sz="3900" dirty="0"/>
          </a:p>
        </p:txBody>
      </p:sp>
      <p:sp>
        <p:nvSpPr>
          <p:cNvPr id="10" name="Slide Number Placeholder 9"/>
          <p:cNvSpPr>
            <a:spLocks noGrp="1"/>
          </p:cNvSpPr>
          <p:nvPr>
            <p:ph type="sldNum" sz="quarter" idx="12"/>
          </p:nvPr>
        </p:nvSpPr>
        <p:spPr/>
        <p:txBody>
          <a:bodyPr/>
          <a:lstStyle/>
          <a:p>
            <a:fld id="{24F1BACD-3D58-6A47-A896-AF4D0B95ED25}" type="slidenum">
              <a:rPr lang="en-US" smtClean="0"/>
              <a:t>67</a:t>
            </a:fld>
            <a:endParaRPr lang="en-US"/>
          </a:p>
        </p:txBody>
      </p:sp>
    </p:spTree>
    <p:extLst>
      <p:ext uri="{BB962C8B-B14F-4D97-AF65-F5344CB8AC3E}">
        <p14:creationId xmlns:p14="http://schemas.microsoft.com/office/powerpoint/2010/main" val="407526724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b="1" dirty="0" err="1" smtClean="0"/>
              <a:t>MuSiC</a:t>
            </a:r>
            <a:r>
              <a:rPr lang="en-US" b="1" dirty="0" smtClean="0"/>
              <a:t> </a:t>
            </a:r>
            <a:r>
              <a:rPr lang="en-US" dirty="0" smtClean="0"/>
              <a:t>variant visualization plot</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68</a:t>
            </a:fld>
            <a:endParaRPr lang="en-US" dirty="0"/>
          </a:p>
        </p:txBody>
      </p:sp>
      <p:pic>
        <p:nvPicPr>
          <p:cNvPr id="12" name="Picture 11"/>
          <p:cNvPicPr>
            <a:picLocks noChangeAspect="1"/>
          </p:cNvPicPr>
          <p:nvPr/>
        </p:nvPicPr>
        <p:blipFill>
          <a:blip r:embed="rId3"/>
          <a:stretch>
            <a:fillRect/>
          </a:stretch>
        </p:blipFill>
        <p:spPr>
          <a:xfrm>
            <a:off x="422582" y="1063229"/>
            <a:ext cx="7958667" cy="3280920"/>
          </a:xfrm>
          <a:prstGeom prst="rect">
            <a:avLst/>
          </a:prstGeom>
          <a:ln>
            <a:solidFill>
              <a:schemeClr val="tx1"/>
            </a:solidFill>
          </a:ln>
        </p:spPr>
      </p:pic>
      <p:sp>
        <p:nvSpPr>
          <p:cNvPr id="13" name="Content Placeholder 2"/>
          <p:cNvSpPr txBox="1">
            <a:spLocks/>
          </p:cNvSpPr>
          <p:nvPr/>
        </p:nvSpPr>
        <p:spPr>
          <a:xfrm>
            <a:off x="4434460" y="4607822"/>
            <a:ext cx="3810282" cy="366986"/>
          </a:xfrm>
          <a:prstGeom prst="rect">
            <a:avLst/>
          </a:prstGeom>
          <a:solidFill>
            <a:schemeClr val="bg1">
              <a:lumMod val="85000"/>
            </a:schemeClr>
          </a:solidFill>
          <a:ln>
            <a:solidFill>
              <a:schemeClr val="tx1"/>
            </a:solidFill>
          </a:ln>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[Dees et al., Genome Research 2012]</a:t>
            </a:r>
            <a:endParaRPr lang="en-US" sz="1800" b="1" dirty="0">
              <a:latin typeface="Gill Sans Light"/>
            </a:endParaRPr>
          </a:p>
        </p:txBody>
      </p:sp>
    </p:spTree>
    <p:extLst>
      <p:ext uri="{BB962C8B-B14F-4D97-AF65-F5344CB8AC3E}">
        <p14:creationId xmlns:p14="http://schemas.microsoft.com/office/powerpoint/2010/main" val="143402141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Side-by-side comparison</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69</a:t>
            </a:fld>
            <a:endParaRPr lang="en-US" dirty="0"/>
          </a:p>
        </p:txBody>
      </p:sp>
      <p:pic>
        <p:nvPicPr>
          <p:cNvPr id="12" name="Picture 11"/>
          <p:cNvPicPr>
            <a:picLocks noChangeAspect="1"/>
          </p:cNvPicPr>
          <p:nvPr/>
        </p:nvPicPr>
        <p:blipFill>
          <a:blip r:embed="rId3"/>
          <a:stretch>
            <a:fillRect/>
          </a:stretch>
        </p:blipFill>
        <p:spPr>
          <a:xfrm>
            <a:off x="2531338" y="1121992"/>
            <a:ext cx="4241505" cy="1748539"/>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1547528" y="2888460"/>
            <a:ext cx="5513088" cy="2192340"/>
          </a:xfrm>
          <a:prstGeom prst="rect">
            <a:avLst/>
          </a:prstGeom>
          <a:ln>
            <a:solidFill>
              <a:schemeClr val="tx1"/>
            </a:solidFill>
          </a:ln>
        </p:spPr>
      </p:pic>
    </p:spTree>
    <p:extLst>
      <p:ext uri="{BB962C8B-B14F-4D97-AF65-F5344CB8AC3E}">
        <p14:creationId xmlns:p14="http://schemas.microsoft.com/office/powerpoint/2010/main" val="7264508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Design cycle</a:t>
            </a:r>
          </a:p>
        </p:txBody>
      </p:sp>
      <p:sp>
        <p:nvSpPr>
          <p:cNvPr id="6" name="Content Placeholder 2"/>
          <p:cNvSpPr>
            <a:spLocks noGrp="1"/>
          </p:cNvSpPr>
          <p:nvPr>
            <p:ph idx="1"/>
          </p:nvPr>
        </p:nvSpPr>
        <p:spPr>
          <a:xfrm>
            <a:off x="457200" y="1200151"/>
            <a:ext cx="1393894" cy="56951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Interview</a:t>
            </a:r>
            <a:endParaRPr lang="en-US" sz="2400" b="1" dirty="0">
              <a:latin typeface="Gill Sans Light"/>
            </a:endParaRPr>
          </a:p>
        </p:txBody>
      </p:sp>
      <p:pic>
        <p:nvPicPr>
          <p:cNvPr id="7" name="Picture 6"/>
          <p:cNvPicPr>
            <a:picLocks noChangeAspect="1"/>
          </p:cNvPicPr>
          <p:nvPr/>
        </p:nvPicPr>
        <p:blipFill>
          <a:blip r:embed="rId3"/>
          <a:stretch>
            <a:fillRect/>
          </a:stretch>
        </p:blipFill>
        <p:spPr>
          <a:xfrm>
            <a:off x="457200" y="1792191"/>
            <a:ext cx="2934221" cy="2154819"/>
          </a:xfrm>
          <a:prstGeom prst="rect">
            <a:avLst/>
          </a:prstGeom>
        </p:spPr>
      </p:pic>
      <p:sp>
        <p:nvSpPr>
          <p:cNvPr id="5" name="Right Arrow 4"/>
          <p:cNvSpPr/>
          <p:nvPr/>
        </p:nvSpPr>
        <p:spPr>
          <a:xfrm>
            <a:off x="3788993" y="1208857"/>
            <a:ext cx="1347946" cy="538319"/>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713227" y="1200151"/>
            <a:ext cx="2092727"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Data and Tasks</a:t>
            </a:r>
            <a:endParaRPr lang="en-US" sz="2400" b="1" dirty="0">
              <a:latin typeface="Gill Sans Light"/>
            </a:endParaRPr>
          </a:p>
        </p:txBody>
      </p:sp>
      <p:pic>
        <p:nvPicPr>
          <p:cNvPr id="9" name="Picture 8"/>
          <p:cNvPicPr>
            <a:picLocks noChangeAspect="1"/>
          </p:cNvPicPr>
          <p:nvPr/>
        </p:nvPicPr>
        <p:blipFill>
          <a:blip r:embed="rId4"/>
          <a:stretch>
            <a:fillRect/>
          </a:stretch>
        </p:blipFill>
        <p:spPr>
          <a:xfrm>
            <a:off x="5713227" y="1792191"/>
            <a:ext cx="2934221" cy="2154819"/>
          </a:xfrm>
          <a:prstGeom prst="rect">
            <a:avLst/>
          </a:prstGeom>
        </p:spPr>
      </p:pic>
      <p:sp>
        <p:nvSpPr>
          <p:cNvPr id="10" name="Content Placeholder 2"/>
          <p:cNvSpPr txBox="1">
            <a:spLocks/>
          </p:cNvSpPr>
          <p:nvPr/>
        </p:nvSpPr>
        <p:spPr>
          <a:xfrm>
            <a:off x="5726740" y="3974028"/>
            <a:ext cx="2609940"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Create Data Sketch</a:t>
            </a:r>
            <a:endParaRPr lang="en-US" sz="2400" b="1" dirty="0">
              <a:latin typeface="Gill Sans Light"/>
            </a:endParaRPr>
          </a:p>
        </p:txBody>
      </p:sp>
      <p:sp>
        <p:nvSpPr>
          <p:cNvPr id="4" name="Slide Number Placeholder 3"/>
          <p:cNvSpPr>
            <a:spLocks noGrp="1"/>
          </p:cNvSpPr>
          <p:nvPr>
            <p:ph type="sldNum" sz="quarter" idx="12"/>
          </p:nvPr>
        </p:nvSpPr>
        <p:spPr/>
        <p:txBody>
          <a:bodyPr/>
          <a:lstStyle/>
          <a:p>
            <a:fld id="{24F1BACD-3D58-6A47-A896-AF4D0B95ED25}" type="slidenum">
              <a:rPr lang="en-US" smtClean="0"/>
              <a:t>7</a:t>
            </a:fld>
            <a:endParaRPr lang="en-US"/>
          </a:p>
        </p:txBody>
      </p:sp>
    </p:spTree>
    <p:extLst>
      <p:ext uri="{BB962C8B-B14F-4D97-AF65-F5344CB8AC3E}">
        <p14:creationId xmlns:p14="http://schemas.microsoft.com/office/powerpoint/2010/main" val="163860165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Side-by-side comparison</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70</a:t>
            </a:fld>
            <a:endParaRPr lang="en-US" dirty="0"/>
          </a:p>
        </p:txBody>
      </p:sp>
      <p:pic>
        <p:nvPicPr>
          <p:cNvPr id="12" name="Picture 11"/>
          <p:cNvPicPr>
            <a:picLocks noChangeAspect="1"/>
          </p:cNvPicPr>
          <p:nvPr/>
        </p:nvPicPr>
        <p:blipFill>
          <a:blip r:embed="rId3"/>
          <a:stretch>
            <a:fillRect/>
          </a:stretch>
        </p:blipFill>
        <p:spPr>
          <a:xfrm>
            <a:off x="2531338" y="1121992"/>
            <a:ext cx="4241505" cy="1748539"/>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1547528" y="2888460"/>
            <a:ext cx="5513088" cy="2192340"/>
          </a:xfrm>
          <a:prstGeom prst="rect">
            <a:avLst/>
          </a:prstGeom>
          <a:ln>
            <a:solidFill>
              <a:schemeClr val="tx1"/>
            </a:solidFill>
          </a:ln>
        </p:spPr>
      </p:pic>
      <p:sp>
        <p:nvSpPr>
          <p:cNvPr id="10" name="Content Placeholder 2"/>
          <p:cNvSpPr txBox="1">
            <a:spLocks/>
          </p:cNvSpPr>
          <p:nvPr/>
        </p:nvSpPr>
        <p:spPr>
          <a:xfrm>
            <a:off x="69147" y="1279209"/>
            <a:ext cx="3039481" cy="472979"/>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Protein regions can overlap</a:t>
            </a:r>
            <a:endParaRPr lang="en-US" sz="1800" b="1" dirty="0">
              <a:latin typeface="Gill Sans Light"/>
            </a:endParaRPr>
          </a:p>
        </p:txBody>
      </p:sp>
      <p:cxnSp>
        <p:nvCxnSpPr>
          <p:cNvPr id="11" name="Straight Arrow Connector 10"/>
          <p:cNvCxnSpPr>
            <a:stCxn id="10" idx="3"/>
          </p:cNvCxnSpPr>
          <p:nvPr/>
        </p:nvCxnSpPr>
        <p:spPr>
          <a:xfrm>
            <a:off x="3108628" y="1515699"/>
            <a:ext cx="1732897" cy="1113913"/>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69148" y="3043101"/>
            <a:ext cx="3039480" cy="472979"/>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Regions get separate lanes</a:t>
            </a:r>
            <a:endParaRPr lang="en-US" sz="1800" b="1" dirty="0">
              <a:latin typeface="Gill Sans Light"/>
            </a:endParaRPr>
          </a:p>
        </p:txBody>
      </p:sp>
      <p:cxnSp>
        <p:nvCxnSpPr>
          <p:cNvPr id="15" name="Straight Arrow Connector 14"/>
          <p:cNvCxnSpPr>
            <a:stCxn id="14" idx="3"/>
          </p:cNvCxnSpPr>
          <p:nvPr/>
        </p:nvCxnSpPr>
        <p:spPr>
          <a:xfrm>
            <a:off x="3108628" y="3279591"/>
            <a:ext cx="476217" cy="1033672"/>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932264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40365" cy="857250"/>
          </a:xfrm>
        </p:spPr>
        <p:txBody>
          <a:bodyPr>
            <a:normAutofit/>
          </a:bodyPr>
          <a:lstStyle/>
          <a:p>
            <a:r>
              <a:rPr lang="en-US" dirty="0" smtClean="0"/>
              <a:t>Side-by-side comparison</a:t>
            </a:r>
            <a:endParaRPr lang="en-US" dirty="0"/>
          </a:p>
        </p:txBody>
      </p:sp>
      <p:sp>
        <p:nvSpPr>
          <p:cNvPr id="8" name="Slide Number Placeholder 7"/>
          <p:cNvSpPr>
            <a:spLocks noGrp="1"/>
          </p:cNvSpPr>
          <p:nvPr>
            <p:ph type="sldNum" sz="quarter" idx="12"/>
          </p:nvPr>
        </p:nvSpPr>
        <p:spPr/>
        <p:txBody>
          <a:bodyPr/>
          <a:lstStyle/>
          <a:p>
            <a:fld id="{24F1BACD-3D58-6A47-A896-AF4D0B95ED25}" type="slidenum">
              <a:rPr lang="en-US" smtClean="0"/>
              <a:t>71</a:t>
            </a:fld>
            <a:endParaRPr lang="en-US" dirty="0"/>
          </a:p>
        </p:txBody>
      </p:sp>
      <p:pic>
        <p:nvPicPr>
          <p:cNvPr id="12" name="Picture 11"/>
          <p:cNvPicPr>
            <a:picLocks noChangeAspect="1"/>
          </p:cNvPicPr>
          <p:nvPr/>
        </p:nvPicPr>
        <p:blipFill>
          <a:blip r:embed="rId3"/>
          <a:stretch>
            <a:fillRect/>
          </a:stretch>
        </p:blipFill>
        <p:spPr>
          <a:xfrm>
            <a:off x="1331903" y="1121992"/>
            <a:ext cx="4241505" cy="1748539"/>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348093" y="2888460"/>
            <a:ext cx="5513088" cy="2192340"/>
          </a:xfrm>
          <a:prstGeom prst="rect">
            <a:avLst/>
          </a:prstGeom>
          <a:ln>
            <a:solidFill>
              <a:schemeClr val="tx1"/>
            </a:solidFill>
          </a:ln>
        </p:spPr>
      </p:pic>
      <p:sp>
        <p:nvSpPr>
          <p:cNvPr id="10" name="Content Placeholder 2"/>
          <p:cNvSpPr txBox="1">
            <a:spLocks/>
          </p:cNvSpPr>
          <p:nvPr/>
        </p:nvSpPr>
        <p:spPr>
          <a:xfrm>
            <a:off x="6214976" y="2888460"/>
            <a:ext cx="2789324" cy="122634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Large bloom of repeated elements: more salient</a:t>
            </a:r>
            <a:endParaRPr lang="en-US" sz="1800" b="1" dirty="0">
              <a:latin typeface="Gill Sans Light"/>
            </a:endParaRPr>
          </a:p>
        </p:txBody>
      </p:sp>
      <p:cxnSp>
        <p:nvCxnSpPr>
          <p:cNvPr id="11" name="Straight Arrow Connector 10"/>
          <p:cNvCxnSpPr>
            <a:stCxn id="10" idx="1"/>
          </p:cNvCxnSpPr>
          <p:nvPr/>
        </p:nvCxnSpPr>
        <p:spPr>
          <a:xfrm flipH="1">
            <a:off x="5715000" y="3501630"/>
            <a:ext cx="499976" cy="26148"/>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6148654" y="1126888"/>
            <a:ext cx="2817546" cy="877424"/>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Gill Sans Light"/>
              </a:rPr>
              <a:t>Many collocated variants</a:t>
            </a:r>
            <a:endParaRPr lang="en-US" sz="1800" b="1" dirty="0">
              <a:latin typeface="Gill Sans Light"/>
            </a:endParaRPr>
          </a:p>
        </p:txBody>
      </p:sp>
      <p:cxnSp>
        <p:nvCxnSpPr>
          <p:cNvPr id="15" name="Straight Arrow Connector 14"/>
          <p:cNvCxnSpPr>
            <a:stCxn id="14" idx="1"/>
          </p:cNvCxnSpPr>
          <p:nvPr/>
        </p:nvCxnSpPr>
        <p:spPr>
          <a:xfrm flipH="1">
            <a:off x="5397500" y="1565600"/>
            <a:ext cx="751154" cy="5299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02343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2025019"/>
            <a:ext cx="8958215" cy="133868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Gill Sans"/>
                <a:ea typeface="+mj-ea"/>
                <a:cs typeface="+mj-cs"/>
              </a:defRPr>
            </a:lvl1pPr>
          </a:lstStyle>
          <a:p>
            <a:pPr algn="ctr"/>
            <a:r>
              <a:rPr lang="en-US" b="1" dirty="0" smtClean="0">
                <a:solidFill>
                  <a:schemeClr val="bg1"/>
                </a:solidFill>
              </a:rPr>
              <a:t>Driving biological tasks</a:t>
            </a:r>
          </a:p>
        </p:txBody>
      </p:sp>
      <p:sp>
        <p:nvSpPr>
          <p:cNvPr id="10" name="Slide Number Placeholder 9"/>
          <p:cNvSpPr>
            <a:spLocks noGrp="1"/>
          </p:cNvSpPr>
          <p:nvPr>
            <p:ph type="sldNum" sz="quarter" idx="12"/>
          </p:nvPr>
        </p:nvSpPr>
        <p:spPr/>
        <p:txBody>
          <a:bodyPr/>
          <a:lstStyle/>
          <a:p>
            <a:fld id="{24F1BACD-3D58-6A47-A896-AF4D0B95ED25}" type="slidenum">
              <a:rPr lang="en-US" smtClean="0"/>
              <a:t>72</a:t>
            </a:fld>
            <a:endParaRPr lang="en-US"/>
          </a:p>
        </p:txBody>
      </p:sp>
    </p:spTree>
    <p:extLst>
      <p:ext uri="{BB962C8B-B14F-4D97-AF65-F5344CB8AC3E}">
        <p14:creationId xmlns:p14="http://schemas.microsoft.com/office/powerpoint/2010/main" val="21569402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Task 1: Discover genes</a:t>
            </a:r>
            <a:endParaRPr lang="en-US" dirty="0"/>
          </a:p>
        </p:txBody>
      </p:sp>
      <p:pic>
        <p:nvPicPr>
          <p:cNvPr id="9" name="Picture 8"/>
          <p:cNvPicPr>
            <a:picLocks noChangeAspect="1"/>
          </p:cNvPicPr>
          <p:nvPr/>
        </p:nvPicPr>
        <p:blipFill>
          <a:blip r:embed="rId3"/>
          <a:stretch>
            <a:fillRect/>
          </a:stretch>
        </p:blipFill>
        <p:spPr>
          <a:xfrm>
            <a:off x="17147" y="1310360"/>
            <a:ext cx="9099829" cy="3821157"/>
          </a:xfrm>
          <a:prstGeom prst="rect">
            <a:avLst/>
          </a:prstGeom>
        </p:spPr>
      </p:pic>
      <p:sp>
        <p:nvSpPr>
          <p:cNvPr id="3" name="Content Placeholder 2"/>
          <p:cNvSpPr>
            <a:spLocks noGrp="1"/>
          </p:cNvSpPr>
          <p:nvPr>
            <p:ph idx="1"/>
          </p:nvPr>
        </p:nvSpPr>
        <p:spPr>
          <a:xfrm>
            <a:off x="457199" y="1497349"/>
            <a:ext cx="6096001" cy="3082156"/>
          </a:xfrm>
          <a:solidFill>
            <a:schemeClr val="bg1">
              <a:lumMod val="85000"/>
            </a:schemeClr>
          </a:solidFill>
          <a:ln>
            <a:solidFill>
              <a:schemeClr val="tx1"/>
            </a:solidFill>
          </a:ln>
        </p:spPr>
        <p:txBody>
          <a:bodyPr>
            <a:normAutofit/>
          </a:bodyPr>
          <a:lstStyle/>
          <a:p>
            <a:r>
              <a:rPr lang="en-US" sz="2400" dirty="0" smtClean="0">
                <a:latin typeface="Gill Sans Light"/>
              </a:rPr>
              <a:t>Tool originally designed to </a:t>
            </a:r>
            <a:r>
              <a:rPr lang="en-US" sz="2400" b="1" dirty="0" smtClean="0">
                <a:latin typeface="Gill Sans Light"/>
              </a:rPr>
              <a:t>discover</a:t>
            </a:r>
            <a:r>
              <a:rPr lang="en-US" sz="2400" dirty="0" smtClean="0">
                <a:latin typeface="Gill Sans Light"/>
              </a:rPr>
              <a:t> </a:t>
            </a:r>
            <a:r>
              <a:rPr lang="en-US" sz="2400" b="1" dirty="0" smtClean="0">
                <a:latin typeface="Gill Sans Light"/>
              </a:rPr>
              <a:t>genes </a:t>
            </a:r>
          </a:p>
          <a:p>
            <a:pPr marL="0" indent="0">
              <a:buNone/>
            </a:pPr>
            <a:r>
              <a:rPr lang="en-US" sz="2400" dirty="0">
                <a:latin typeface="Gill Sans Light"/>
              </a:rPr>
              <a:t>	</a:t>
            </a:r>
            <a:r>
              <a:rPr lang="en-US" sz="2400" dirty="0" smtClean="0">
                <a:latin typeface="Gill Sans Light"/>
              </a:rPr>
              <a:t>with harmful variants</a:t>
            </a:r>
          </a:p>
          <a:p>
            <a:pPr lvl="1"/>
            <a:r>
              <a:rPr lang="en-US" sz="2000" dirty="0" smtClean="0">
                <a:latin typeface="Gill Sans Light"/>
              </a:rPr>
              <a:t>Sorting metrics guide single gene navigation</a:t>
            </a:r>
          </a:p>
          <a:p>
            <a:pPr lvl="1"/>
            <a:r>
              <a:rPr lang="en-US" sz="2000" dirty="0" smtClean="0">
                <a:latin typeface="Gill Sans Light"/>
              </a:rPr>
              <a:t>Uncover new genes affected by variants in leukemia</a:t>
            </a:r>
          </a:p>
          <a:p>
            <a:endParaRPr lang="en-US" sz="2400" dirty="0">
              <a:latin typeface="Gill Sans Light"/>
            </a:endParaRPr>
          </a:p>
          <a:p>
            <a:r>
              <a:rPr lang="en-US" sz="2400" dirty="0" smtClean="0">
                <a:latin typeface="Gill Sans Light"/>
              </a:rPr>
              <a:t>Want to see if  Variant View exposed known genes in leukemia</a:t>
            </a:r>
            <a:endParaRPr lang="en-US" sz="2400" dirty="0">
              <a:latin typeface="Gill Sans Light"/>
            </a:endParaRPr>
          </a:p>
        </p:txBody>
      </p:sp>
      <p:sp>
        <p:nvSpPr>
          <p:cNvPr id="10" name="Slide Number Placeholder 9"/>
          <p:cNvSpPr>
            <a:spLocks noGrp="1"/>
          </p:cNvSpPr>
          <p:nvPr>
            <p:ph type="sldNum" sz="quarter" idx="12"/>
          </p:nvPr>
        </p:nvSpPr>
        <p:spPr/>
        <p:txBody>
          <a:bodyPr/>
          <a:lstStyle/>
          <a:p>
            <a:fld id="{24F1BACD-3D58-6A47-A896-AF4D0B95ED25}" type="slidenum">
              <a:rPr lang="en-US" smtClean="0"/>
              <a:t>73</a:t>
            </a:fld>
            <a:endParaRPr lang="en-US"/>
          </a:p>
        </p:txBody>
      </p:sp>
    </p:spTree>
    <p:extLst>
      <p:ext uri="{BB962C8B-B14F-4D97-AF65-F5344CB8AC3E}">
        <p14:creationId xmlns:p14="http://schemas.microsoft.com/office/powerpoint/2010/main" val="75767359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4F1BACD-3D58-6A47-A896-AF4D0B95ED25}" type="slidenum">
              <a:rPr lang="en-US" smtClean="0"/>
              <a:t>74</a:t>
            </a:fld>
            <a:endParaRPr lang="en-US"/>
          </a:p>
        </p:txBody>
      </p:sp>
      <p:pic>
        <p:nvPicPr>
          <p:cNvPr id="2" name="Screen Recording 34.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980" y="54610"/>
            <a:ext cx="9144001" cy="5078413"/>
          </a:xfrm>
          <a:prstGeom prst="rect">
            <a:avLst/>
          </a:prstGeom>
        </p:spPr>
      </p:pic>
    </p:spTree>
    <p:extLst>
      <p:ext uri="{BB962C8B-B14F-4D97-AF65-F5344CB8AC3E}">
        <p14:creationId xmlns:p14="http://schemas.microsoft.com/office/powerpoint/2010/main" val="217269247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fontScale="90000"/>
          </a:bodyPr>
          <a:lstStyle/>
          <a:p>
            <a:r>
              <a:rPr lang="en-US" dirty="0" smtClean="0"/>
              <a:t>Sorting by derived metric revealed known leukemia genes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75</a:t>
            </a:fld>
            <a:endParaRPr lang="en-US"/>
          </a:p>
        </p:txBody>
      </p:sp>
      <p:pic>
        <p:nvPicPr>
          <p:cNvPr id="7" name="Picture 6"/>
          <p:cNvPicPr>
            <a:picLocks noChangeAspect="1"/>
          </p:cNvPicPr>
          <p:nvPr/>
        </p:nvPicPr>
        <p:blipFill>
          <a:blip r:embed="rId3"/>
          <a:stretch>
            <a:fillRect/>
          </a:stretch>
        </p:blipFill>
        <p:spPr>
          <a:xfrm>
            <a:off x="1746760" y="1300870"/>
            <a:ext cx="5727183" cy="3773597"/>
          </a:xfrm>
          <a:prstGeom prst="rect">
            <a:avLst/>
          </a:prstGeom>
          <a:ln>
            <a:solidFill>
              <a:schemeClr val="tx1"/>
            </a:solidFill>
          </a:ln>
        </p:spPr>
      </p:pic>
    </p:spTree>
    <p:extLst>
      <p:ext uri="{BB962C8B-B14F-4D97-AF65-F5344CB8AC3E}">
        <p14:creationId xmlns:p14="http://schemas.microsoft.com/office/powerpoint/2010/main" val="385566570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fontScale="90000"/>
          </a:bodyPr>
          <a:lstStyle/>
          <a:p>
            <a:r>
              <a:rPr lang="en-US" dirty="0" smtClean="0"/>
              <a:t>Highly scored gene by sorting metric</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76</a:t>
            </a:fld>
            <a:endParaRPr lang="en-US"/>
          </a:p>
        </p:txBody>
      </p:sp>
      <p:pic>
        <p:nvPicPr>
          <p:cNvPr id="7" name="Picture 6"/>
          <p:cNvPicPr>
            <a:picLocks noChangeAspect="1"/>
          </p:cNvPicPr>
          <p:nvPr/>
        </p:nvPicPr>
        <p:blipFill>
          <a:blip r:embed="rId3"/>
          <a:stretch>
            <a:fillRect/>
          </a:stretch>
        </p:blipFill>
        <p:spPr>
          <a:xfrm>
            <a:off x="1746760" y="1300870"/>
            <a:ext cx="5727183" cy="3773597"/>
          </a:xfrm>
          <a:prstGeom prst="rect">
            <a:avLst/>
          </a:prstGeom>
          <a:ln>
            <a:solidFill>
              <a:schemeClr val="tx1"/>
            </a:solidFill>
          </a:ln>
        </p:spPr>
      </p:pic>
    </p:spTree>
    <p:extLst>
      <p:ext uri="{BB962C8B-B14F-4D97-AF65-F5344CB8AC3E}">
        <p14:creationId xmlns:p14="http://schemas.microsoft.com/office/powerpoint/2010/main" val="396564011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fontScale="90000"/>
          </a:bodyPr>
          <a:lstStyle/>
          <a:p>
            <a:r>
              <a:rPr lang="en-US" dirty="0" smtClean="0"/>
              <a:t>Visual inspection reveals collocation of variants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77</a:t>
            </a:fld>
            <a:endParaRPr lang="en-US"/>
          </a:p>
        </p:txBody>
      </p:sp>
      <p:pic>
        <p:nvPicPr>
          <p:cNvPr id="7" name="Picture 6"/>
          <p:cNvPicPr>
            <a:picLocks noChangeAspect="1"/>
          </p:cNvPicPr>
          <p:nvPr/>
        </p:nvPicPr>
        <p:blipFill>
          <a:blip r:embed="rId3"/>
          <a:stretch>
            <a:fillRect/>
          </a:stretch>
        </p:blipFill>
        <p:spPr>
          <a:xfrm>
            <a:off x="1746760" y="1300870"/>
            <a:ext cx="5727183" cy="3773597"/>
          </a:xfrm>
          <a:prstGeom prst="rect">
            <a:avLst/>
          </a:prstGeom>
          <a:ln>
            <a:solidFill>
              <a:schemeClr val="tx1"/>
            </a:solidFill>
          </a:ln>
        </p:spPr>
      </p:pic>
      <p:sp>
        <p:nvSpPr>
          <p:cNvPr id="5" name="Rectangle 4"/>
          <p:cNvSpPr/>
          <p:nvPr/>
        </p:nvSpPr>
        <p:spPr>
          <a:xfrm>
            <a:off x="5784144" y="1548011"/>
            <a:ext cx="1538112" cy="3493095"/>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64011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fontScale="90000"/>
          </a:bodyPr>
          <a:lstStyle/>
          <a:p>
            <a:r>
              <a:rPr lang="en-US" dirty="0" smtClean="0"/>
              <a:t>Several functional protein regions affected</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78</a:t>
            </a:fld>
            <a:endParaRPr lang="en-US"/>
          </a:p>
        </p:txBody>
      </p:sp>
      <p:pic>
        <p:nvPicPr>
          <p:cNvPr id="7" name="Picture 6"/>
          <p:cNvPicPr>
            <a:picLocks noChangeAspect="1"/>
          </p:cNvPicPr>
          <p:nvPr/>
        </p:nvPicPr>
        <p:blipFill>
          <a:blip r:embed="rId3"/>
          <a:stretch>
            <a:fillRect/>
          </a:stretch>
        </p:blipFill>
        <p:spPr>
          <a:xfrm>
            <a:off x="1746760" y="1300870"/>
            <a:ext cx="5727183" cy="3773597"/>
          </a:xfrm>
          <a:prstGeom prst="rect">
            <a:avLst/>
          </a:prstGeom>
          <a:ln>
            <a:solidFill>
              <a:schemeClr val="tx1"/>
            </a:solidFill>
          </a:ln>
        </p:spPr>
      </p:pic>
      <p:sp>
        <p:nvSpPr>
          <p:cNvPr id="5" name="Rectangle 4"/>
          <p:cNvSpPr/>
          <p:nvPr/>
        </p:nvSpPr>
        <p:spPr>
          <a:xfrm>
            <a:off x="5784144" y="3519412"/>
            <a:ext cx="1538112" cy="886468"/>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18499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fontScale="90000"/>
          </a:bodyPr>
          <a:lstStyle/>
          <a:p>
            <a:r>
              <a:rPr lang="en-US" dirty="0" smtClean="0"/>
              <a:t>Highly scored by metric and not known</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79</a:t>
            </a:fld>
            <a:endParaRPr lang="en-US"/>
          </a:p>
        </p:txBody>
      </p:sp>
      <p:pic>
        <p:nvPicPr>
          <p:cNvPr id="6" name="Picture 5"/>
          <p:cNvPicPr>
            <a:picLocks noChangeAspect="1"/>
          </p:cNvPicPr>
          <p:nvPr/>
        </p:nvPicPr>
        <p:blipFill>
          <a:blip r:embed="rId3"/>
          <a:stretch>
            <a:fillRect/>
          </a:stretch>
        </p:blipFill>
        <p:spPr>
          <a:xfrm>
            <a:off x="1182159" y="1428537"/>
            <a:ext cx="6640491" cy="3533039"/>
          </a:xfrm>
          <a:prstGeom prst="rect">
            <a:avLst/>
          </a:prstGeom>
          <a:ln>
            <a:solidFill>
              <a:schemeClr val="tx1"/>
            </a:solidFill>
          </a:ln>
        </p:spPr>
      </p:pic>
    </p:spTree>
    <p:extLst>
      <p:ext uri="{BB962C8B-B14F-4D97-AF65-F5344CB8AC3E}">
        <p14:creationId xmlns:p14="http://schemas.microsoft.com/office/powerpoint/2010/main" val="18115125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Design cycle</a:t>
            </a:r>
          </a:p>
        </p:txBody>
      </p:sp>
      <p:sp>
        <p:nvSpPr>
          <p:cNvPr id="6" name="Content Placeholder 2"/>
          <p:cNvSpPr>
            <a:spLocks noGrp="1"/>
          </p:cNvSpPr>
          <p:nvPr>
            <p:ph idx="1"/>
          </p:nvPr>
        </p:nvSpPr>
        <p:spPr>
          <a:xfrm>
            <a:off x="457200" y="1200151"/>
            <a:ext cx="1393894" cy="56951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Interview</a:t>
            </a:r>
            <a:endParaRPr lang="en-US" sz="2400" b="1" dirty="0">
              <a:latin typeface="Gill Sans Light"/>
            </a:endParaRPr>
          </a:p>
        </p:txBody>
      </p:sp>
      <p:pic>
        <p:nvPicPr>
          <p:cNvPr id="7" name="Picture 6"/>
          <p:cNvPicPr>
            <a:picLocks noChangeAspect="1"/>
          </p:cNvPicPr>
          <p:nvPr/>
        </p:nvPicPr>
        <p:blipFill>
          <a:blip r:embed="rId3"/>
          <a:stretch>
            <a:fillRect/>
          </a:stretch>
        </p:blipFill>
        <p:spPr>
          <a:xfrm>
            <a:off x="457200" y="1792191"/>
            <a:ext cx="2934221" cy="2154819"/>
          </a:xfrm>
          <a:prstGeom prst="rect">
            <a:avLst/>
          </a:prstGeom>
        </p:spPr>
      </p:pic>
      <p:sp>
        <p:nvSpPr>
          <p:cNvPr id="5" name="Right Arrow 4"/>
          <p:cNvSpPr/>
          <p:nvPr/>
        </p:nvSpPr>
        <p:spPr>
          <a:xfrm>
            <a:off x="3788993" y="1208857"/>
            <a:ext cx="1347946" cy="538319"/>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713227" y="1200151"/>
            <a:ext cx="2092727"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Data and Tasks</a:t>
            </a:r>
            <a:endParaRPr lang="en-US" sz="2400" b="1" dirty="0">
              <a:latin typeface="Gill Sans Light"/>
            </a:endParaRPr>
          </a:p>
        </p:txBody>
      </p:sp>
      <p:pic>
        <p:nvPicPr>
          <p:cNvPr id="9" name="Picture 8"/>
          <p:cNvPicPr>
            <a:picLocks noChangeAspect="1"/>
          </p:cNvPicPr>
          <p:nvPr/>
        </p:nvPicPr>
        <p:blipFill>
          <a:blip r:embed="rId4"/>
          <a:stretch>
            <a:fillRect/>
          </a:stretch>
        </p:blipFill>
        <p:spPr>
          <a:xfrm>
            <a:off x="5713227" y="1792191"/>
            <a:ext cx="2934221" cy="2154819"/>
          </a:xfrm>
          <a:prstGeom prst="rect">
            <a:avLst/>
          </a:prstGeom>
        </p:spPr>
      </p:pic>
      <p:sp>
        <p:nvSpPr>
          <p:cNvPr id="10" name="Content Placeholder 2"/>
          <p:cNvSpPr txBox="1">
            <a:spLocks/>
          </p:cNvSpPr>
          <p:nvPr/>
        </p:nvSpPr>
        <p:spPr>
          <a:xfrm>
            <a:off x="5726740" y="3974028"/>
            <a:ext cx="2609940"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Create Data Sketch</a:t>
            </a:r>
            <a:endParaRPr lang="en-US" sz="2400" b="1" dirty="0">
              <a:latin typeface="Gill Sans Light"/>
            </a:endParaRPr>
          </a:p>
        </p:txBody>
      </p:sp>
      <p:sp>
        <p:nvSpPr>
          <p:cNvPr id="11" name="Right Arrow 10"/>
          <p:cNvSpPr/>
          <p:nvPr/>
        </p:nvSpPr>
        <p:spPr>
          <a:xfrm rot="10800000">
            <a:off x="3788993" y="4005219"/>
            <a:ext cx="1347946" cy="538319"/>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457200" y="3991710"/>
            <a:ext cx="2609940"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Present Data Sketch</a:t>
            </a:r>
            <a:endParaRPr lang="en-US" sz="2400" b="1" dirty="0">
              <a:latin typeface="Gill Sans Light"/>
            </a:endParaRPr>
          </a:p>
        </p:txBody>
      </p:sp>
      <p:sp>
        <p:nvSpPr>
          <p:cNvPr id="4" name="Slide Number Placeholder 3"/>
          <p:cNvSpPr>
            <a:spLocks noGrp="1"/>
          </p:cNvSpPr>
          <p:nvPr>
            <p:ph type="sldNum" sz="quarter" idx="12"/>
          </p:nvPr>
        </p:nvSpPr>
        <p:spPr/>
        <p:txBody>
          <a:bodyPr/>
          <a:lstStyle/>
          <a:p>
            <a:fld id="{24F1BACD-3D58-6A47-A896-AF4D0B95ED25}" type="slidenum">
              <a:rPr lang="en-US" smtClean="0"/>
              <a:t>8</a:t>
            </a:fld>
            <a:endParaRPr lang="en-US"/>
          </a:p>
        </p:txBody>
      </p:sp>
    </p:spTree>
    <p:extLst>
      <p:ext uri="{BB962C8B-B14F-4D97-AF65-F5344CB8AC3E}">
        <p14:creationId xmlns:p14="http://schemas.microsoft.com/office/powerpoint/2010/main" val="169957199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fontScale="90000"/>
          </a:bodyPr>
          <a:lstStyle/>
          <a:p>
            <a:r>
              <a:rPr lang="en-US" dirty="0" smtClean="0"/>
              <a:t>Protein chemical class change evident</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80</a:t>
            </a:fld>
            <a:endParaRPr lang="en-US"/>
          </a:p>
        </p:txBody>
      </p:sp>
      <p:pic>
        <p:nvPicPr>
          <p:cNvPr id="6" name="Picture 5"/>
          <p:cNvPicPr>
            <a:picLocks noChangeAspect="1"/>
          </p:cNvPicPr>
          <p:nvPr/>
        </p:nvPicPr>
        <p:blipFill>
          <a:blip r:embed="rId3"/>
          <a:stretch>
            <a:fillRect/>
          </a:stretch>
        </p:blipFill>
        <p:spPr>
          <a:xfrm>
            <a:off x="1182159" y="1428537"/>
            <a:ext cx="6640491" cy="3533039"/>
          </a:xfrm>
          <a:prstGeom prst="rect">
            <a:avLst/>
          </a:prstGeom>
          <a:ln>
            <a:solidFill>
              <a:schemeClr val="tx1"/>
            </a:solidFill>
          </a:ln>
        </p:spPr>
      </p:pic>
      <p:sp>
        <p:nvSpPr>
          <p:cNvPr id="7" name="Rectangle 6"/>
          <p:cNvSpPr/>
          <p:nvPr/>
        </p:nvSpPr>
        <p:spPr>
          <a:xfrm>
            <a:off x="6060722" y="1691029"/>
            <a:ext cx="1284112" cy="465604"/>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11970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In contrast, low scoring gene</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81</a:t>
            </a:fld>
            <a:endParaRPr lang="en-US"/>
          </a:p>
        </p:txBody>
      </p:sp>
      <p:pic>
        <p:nvPicPr>
          <p:cNvPr id="7" name="Picture 6"/>
          <p:cNvPicPr>
            <a:picLocks noChangeAspect="1"/>
          </p:cNvPicPr>
          <p:nvPr/>
        </p:nvPicPr>
        <p:blipFill>
          <a:blip r:embed="rId3"/>
          <a:stretch>
            <a:fillRect/>
          </a:stretch>
        </p:blipFill>
        <p:spPr>
          <a:xfrm>
            <a:off x="0" y="1363811"/>
            <a:ext cx="9144000" cy="3403452"/>
          </a:xfrm>
          <a:prstGeom prst="rect">
            <a:avLst/>
          </a:prstGeom>
          <a:ln>
            <a:solidFill>
              <a:schemeClr val="tx1"/>
            </a:solidFill>
          </a:ln>
        </p:spPr>
      </p:pic>
    </p:spTree>
    <p:extLst>
      <p:ext uri="{BB962C8B-B14F-4D97-AF65-F5344CB8AC3E}">
        <p14:creationId xmlns:p14="http://schemas.microsoft.com/office/powerpoint/2010/main" val="151733716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No collocation of variants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82</a:t>
            </a:fld>
            <a:endParaRPr lang="en-US"/>
          </a:p>
        </p:txBody>
      </p:sp>
      <p:pic>
        <p:nvPicPr>
          <p:cNvPr id="7" name="Picture 6"/>
          <p:cNvPicPr>
            <a:picLocks noChangeAspect="1"/>
          </p:cNvPicPr>
          <p:nvPr/>
        </p:nvPicPr>
        <p:blipFill>
          <a:blip r:embed="rId3"/>
          <a:stretch>
            <a:fillRect/>
          </a:stretch>
        </p:blipFill>
        <p:spPr>
          <a:xfrm>
            <a:off x="0" y="1363811"/>
            <a:ext cx="9144000" cy="3403452"/>
          </a:xfrm>
          <a:prstGeom prst="rect">
            <a:avLst/>
          </a:prstGeom>
          <a:ln>
            <a:solidFill>
              <a:schemeClr val="tx1"/>
            </a:solidFill>
          </a:ln>
        </p:spPr>
      </p:pic>
      <p:sp>
        <p:nvSpPr>
          <p:cNvPr id="9" name="Rectangle 8"/>
          <p:cNvSpPr/>
          <p:nvPr/>
        </p:nvSpPr>
        <p:spPr>
          <a:xfrm>
            <a:off x="1460206" y="1363812"/>
            <a:ext cx="7521747" cy="1639596"/>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36159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Mostly unaffected protein regions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83</a:t>
            </a:fld>
            <a:endParaRPr lang="en-US"/>
          </a:p>
        </p:txBody>
      </p:sp>
      <p:pic>
        <p:nvPicPr>
          <p:cNvPr id="7" name="Picture 6"/>
          <p:cNvPicPr>
            <a:picLocks noChangeAspect="1"/>
          </p:cNvPicPr>
          <p:nvPr/>
        </p:nvPicPr>
        <p:blipFill>
          <a:blip r:embed="rId3"/>
          <a:stretch>
            <a:fillRect/>
          </a:stretch>
        </p:blipFill>
        <p:spPr>
          <a:xfrm>
            <a:off x="0" y="1363811"/>
            <a:ext cx="9144000" cy="3403452"/>
          </a:xfrm>
          <a:prstGeom prst="rect">
            <a:avLst/>
          </a:prstGeom>
          <a:ln>
            <a:solidFill>
              <a:schemeClr val="tx1"/>
            </a:solidFill>
          </a:ln>
        </p:spPr>
      </p:pic>
      <p:sp>
        <p:nvSpPr>
          <p:cNvPr id="6" name="Rectangle 5"/>
          <p:cNvSpPr/>
          <p:nvPr/>
        </p:nvSpPr>
        <p:spPr>
          <a:xfrm>
            <a:off x="1250244" y="3936401"/>
            <a:ext cx="7668203" cy="823351"/>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0437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Variant tasks</a:t>
            </a:r>
            <a:endParaRPr lang="en-US" dirty="0"/>
          </a:p>
        </p:txBody>
      </p:sp>
      <p:pic>
        <p:nvPicPr>
          <p:cNvPr id="9" name="Picture 8"/>
          <p:cNvPicPr>
            <a:picLocks noChangeAspect="1"/>
          </p:cNvPicPr>
          <p:nvPr/>
        </p:nvPicPr>
        <p:blipFill>
          <a:blip r:embed="rId3"/>
          <a:stretch>
            <a:fillRect/>
          </a:stretch>
        </p:blipFill>
        <p:spPr>
          <a:xfrm>
            <a:off x="17147" y="1310360"/>
            <a:ext cx="9099829" cy="3821157"/>
          </a:xfrm>
          <a:prstGeom prst="rect">
            <a:avLst/>
          </a:prstGeom>
        </p:spPr>
      </p:pic>
      <p:sp>
        <p:nvSpPr>
          <p:cNvPr id="3" name="Content Placeholder 2"/>
          <p:cNvSpPr>
            <a:spLocks noGrp="1"/>
          </p:cNvSpPr>
          <p:nvPr>
            <p:ph idx="1"/>
          </p:nvPr>
        </p:nvSpPr>
        <p:spPr>
          <a:xfrm>
            <a:off x="457199" y="1722276"/>
            <a:ext cx="6096001" cy="2921759"/>
          </a:xfrm>
          <a:solidFill>
            <a:schemeClr val="bg1">
              <a:lumMod val="85000"/>
            </a:schemeClr>
          </a:solidFill>
          <a:ln>
            <a:solidFill>
              <a:schemeClr val="tx1"/>
            </a:solidFill>
          </a:ln>
        </p:spPr>
        <p:txBody>
          <a:bodyPr>
            <a:normAutofit lnSpcReduction="10000"/>
          </a:bodyPr>
          <a:lstStyle/>
          <a:p>
            <a:r>
              <a:rPr lang="en-US" sz="2400" dirty="0" smtClean="0">
                <a:latin typeface="Gill Sans Light"/>
              </a:rPr>
              <a:t>Started with the main task of discover gene</a:t>
            </a:r>
          </a:p>
          <a:p>
            <a:endParaRPr lang="en-US" sz="2400" dirty="0">
              <a:latin typeface="Gill Sans Light"/>
            </a:endParaRPr>
          </a:p>
          <a:p>
            <a:r>
              <a:rPr lang="en-US" sz="2400" dirty="0" smtClean="0">
                <a:latin typeface="Gill Sans Light"/>
              </a:rPr>
              <a:t>Shared tool with analysts</a:t>
            </a:r>
          </a:p>
          <a:p>
            <a:endParaRPr lang="en-US" sz="2400" dirty="0" smtClean="0">
              <a:latin typeface="Gill Sans Light"/>
            </a:endParaRPr>
          </a:p>
          <a:p>
            <a:r>
              <a:rPr lang="en-US" sz="2400" dirty="0" smtClean="0">
                <a:latin typeface="Gill Sans Light"/>
              </a:rPr>
              <a:t>Identified two more tasks!</a:t>
            </a:r>
          </a:p>
          <a:p>
            <a:pPr lvl="1"/>
            <a:r>
              <a:rPr lang="en-US" sz="2000" dirty="0" smtClean="0">
                <a:latin typeface="Gill Sans Light"/>
              </a:rPr>
              <a:t>Patient compare</a:t>
            </a:r>
          </a:p>
          <a:p>
            <a:pPr lvl="1"/>
            <a:r>
              <a:rPr lang="en-US" sz="2000" dirty="0" smtClean="0">
                <a:latin typeface="Gill Sans Light"/>
              </a:rPr>
              <a:t>Debug pipeline</a:t>
            </a:r>
            <a:endParaRPr lang="en-US" sz="2000" dirty="0">
              <a:latin typeface="Gill Sans Light"/>
            </a:endParaRPr>
          </a:p>
        </p:txBody>
      </p:sp>
      <p:sp>
        <p:nvSpPr>
          <p:cNvPr id="10" name="Slide Number Placeholder 9"/>
          <p:cNvSpPr>
            <a:spLocks noGrp="1"/>
          </p:cNvSpPr>
          <p:nvPr>
            <p:ph type="sldNum" sz="quarter" idx="12"/>
          </p:nvPr>
        </p:nvSpPr>
        <p:spPr/>
        <p:txBody>
          <a:bodyPr/>
          <a:lstStyle/>
          <a:p>
            <a:fld id="{24F1BACD-3D58-6A47-A896-AF4D0B95ED25}" type="slidenum">
              <a:rPr lang="en-US" smtClean="0"/>
              <a:t>84</a:t>
            </a:fld>
            <a:endParaRPr lang="en-US"/>
          </a:p>
        </p:txBody>
      </p:sp>
    </p:spTree>
    <p:extLst>
      <p:ext uri="{BB962C8B-B14F-4D97-AF65-F5344CB8AC3E}">
        <p14:creationId xmlns:p14="http://schemas.microsoft.com/office/powerpoint/2010/main" val="286763556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Task 2: Patient compare</a:t>
            </a:r>
            <a:endParaRPr lang="en-US" dirty="0"/>
          </a:p>
        </p:txBody>
      </p:sp>
      <p:pic>
        <p:nvPicPr>
          <p:cNvPr id="9" name="Picture 8"/>
          <p:cNvPicPr>
            <a:picLocks noChangeAspect="1"/>
          </p:cNvPicPr>
          <p:nvPr/>
        </p:nvPicPr>
        <p:blipFill>
          <a:blip r:embed="rId3"/>
          <a:stretch>
            <a:fillRect/>
          </a:stretch>
        </p:blipFill>
        <p:spPr>
          <a:xfrm>
            <a:off x="17147" y="1310360"/>
            <a:ext cx="9099829" cy="3821157"/>
          </a:xfrm>
          <a:prstGeom prst="rect">
            <a:avLst/>
          </a:prstGeom>
        </p:spPr>
      </p:pic>
      <p:sp>
        <p:nvSpPr>
          <p:cNvPr id="3" name="Content Placeholder 2"/>
          <p:cNvSpPr>
            <a:spLocks noGrp="1"/>
          </p:cNvSpPr>
          <p:nvPr>
            <p:ph idx="1"/>
          </p:nvPr>
        </p:nvSpPr>
        <p:spPr>
          <a:xfrm>
            <a:off x="457199" y="1497349"/>
            <a:ext cx="7942714" cy="3082156"/>
          </a:xfrm>
          <a:solidFill>
            <a:schemeClr val="bg1">
              <a:lumMod val="85000"/>
            </a:schemeClr>
          </a:solidFill>
          <a:ln>
            <a:solidFill>
              <a:schemeClr val="tx1"/>
            </a:solidFill>
          </a:ln>
        </p:spPr>
        <p:txBody>
          <a:bodyPr>
            <a:normAutofit/>
          </a:bodyPr>
          <a:lstStyle/>
          <a:p>
            <a:r>
              <a:rPr lang="en-US" sz="2400" dirty="0" smtClean="0">
                <a:latin typeface="Gill Sans Light"/>
              </a:rPr>
              <a:t>Clinical setting application</a:t>
            </a:r>
          </a:p>
          <a:p>
            <a:endParaRPr lang="en-US" sz="2400" dirty="0" smtClean="0">
              <a:latin typeface="Gill Sans Light"/>
            </a:endParaRPr>
          </a:p>
          <a:p>
            <a:r>
              <a:rPr lang="en-US" sz="2400" dirty="0" smtClean="0">
                <a:latin typeface="Gill Sans Light"/>
              </a:rPr>
              <a:t>Compare patient data to known harmful variants </a:t>
            </a:r>
          </a:p>
          <a:p>
            <a:pPr marL="0" indent="0">
              <a:buNone/>
            </a:pPr>
            <a:endParaRPr lang="en-US" sz="2400" dirty="0" smtClean="0">
              <a:latin typeface="Gill Sans Light"/>
            </a:endParaRPr>
          </a:p>
          <a:p>
            <a:r>
              <a:rPr lang="en-US" sz="2400" dirty="0" smtClean="0">
                <a:latin typeface="Gill Sans Light"/>
              </a:rPr>
              <a:t>The </a:t>
            </a:r>
            <a:r>
              <a:rPr lang="en-US" sz="2400" b="1" dirty="0" smtClean="0">
                <a:latin typeface="Gill Sans Light"/>
              </a:rPr>
              <a:t>challenge</a:t>
            </a:r>
          </a:p>
          <a:p>
            <a:pPr lvl="1"/>
            <a:r>
              <a:rPr lang="en-US" sz="2000" b="1" dirty="0" smtClean="0">
                <a:latin typeface="Gill Sans Light"/>
              </a:rPr>
              <a:t>Similarity is loosely understood rather than fully characterized</a:t>
            </a:r>
          </a:p>
          <a:p>
            <a:pPr lvl="1"/>
            <a:r>
              <a:rPr lang="en-US" sz="2000" b="1" dirty="0" smtClean="0">
                <a:latin typeface="Gill Sans Light"/>
              </a:rPr>
              <a:t>What constitutes a match requires visual inspection</a:t>
            </a:r>
          </a:p>
          <a:p>
            <a:pPr lvl="1"/>
            <a:endParaRPr lang="en-US" sz="2000" b="1" dirty="0" smtClean="0">
              <a:latin typeface="Gill Sans Light"/>
            </a:endParaRPr>
          </a:p>
        </p:txBody>
      </p:sp>
      <p:sp>
        <p:nvSpPr>
          <p:cNvPr id="10" name="Slide Number Placeholder 9"/>
          <p:cNvSpPr>
            <a:spLocks noGrp="1"/>
          </p:cNvSpPr>
          <p:nvPr>
            <p:ph type="sldNum" sz="quarter" idx="12"/>
          </p:nvPr>
        </p:nvSpPr>
        <p:spPr/>
        <p:txBody>
          <a:bodyPr/>
          <a:lstStyle/>
          <a:p>
            <a:fld id="{24F1BACD-3D58-6A47-A896-AF4D0B95ED25}" type="slidenum">
              <a:rPr lang="en-US" smtClean="0"/>
              <a:t>85</a:t>
            </a:fld>
            <a:endParaRPr lang="en-US"/>
          </a:p>
        </p:txBody>
      </p:sp>
    </p:spTree>
    <p:extLst>
      <p:ext uri="{BB962C8B-B14F-4D97-AF65-F5344CB8AC3E}">
        <p14:creationId xmlns:p14="http://schemas.microsoft.com/office/powerpoint/2010/main" val="391982443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13341" cy="857250"/>
          </a:xfrm>
        </p:spPr>
        <p:txBody>
          <a:bodyPr>
            <a:normAutofit fontScale="90000"/>
          </a:bodyPr>
          <a:lstStyle/>
          <a:p>
            <a:r>
              <a:rPr lang="en-US" dirty="0" smtClean="0"/>
              <a:t>Adapted Variant View with minimal changes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86</a:t>
            </a:fld>
            <a:endParaRPr lang="en-US"/>
          </a:p>
        </p:txBody>
      </p:sp>
      <p:pic>
        <p:nvPicPr>
          <p:cNvPr id="7" name="Picture 6"/>
          <p:cNvPicPr>
            <a:picLocks noChangeAspect="1"/>
          </p:cNvPicPr>
          <p:nvPr/>
        </p:nvPicPr>
        <p:blipFill>
          <a:blip r:embed="rId3"/>
          <a:stretch>
            <a:fillRect/>
          </a:stretch>
        </p:blipFill>
        <p:spPr>
          <a:xfrm>
            <a:off x="1035435" y="1006134"/>
            <a:ext cx="7311566" cy="4034973"/>
          </a:xfrm>
          <a:prstGeom prst="rect">
            <a:avLst/>
          </a:prstGeom>
          <a:ln>
            <a:solidFill>
              <a:schemeClr val="tx1"/>
            </a:solidFill>
          </a:ln>
        </p:spPr>
      </p:pic>
    </p:spTree>
    <p:extLst>
      <p:ext uri="{BB962C8B-B14F-4D97-AF65-F5344CB8AC3E}">
        <p14:creationId xmlns:p14="http://schemas.microsoft.com/office/powerpoint/2010/main" val="41726894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13341" cy="857250"/>
          </a:xfrm>
        </p:spPr>
        <p:txBody>
          <a:bodyPr>
            <a:normAutofit/>
          </a:bodyPr>
          <a:lstStyle/>
          <a:p>
            <a:r>
              <a:rPr lang="en-US" dirty="0" smtClean="0"/>
              <a:t>Navigate through patient data with list</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87</a:t>
            </a:fld>
            <a:endParaRPr lang="en-US"/>
          </a:p>
        </p:txBody>
      </p:sp>
      <p:pic>
        <p:nvPicPr>
          <p:cNvPr id="7" name="Picture 6"/>
          <p:cNvPicPr>
            <a:picLocks noChangeAspect="1"/>
          </p:cNvPicPr>
          <p:nvPr/>
        </p:nvPicPr>
        <p:blipFill>
          <a:blip r:embed="rId3"/>
          <a:stretch>
            <a:fillRect/>
          </a:stretch>
        </p:blipFill>
        <p:spPr>
          <a:xfrm>
            <a:off x="1035435" y="1006134"/>
            <a:ext cx="7311566" cy="4034973"/>
          </a:xfrm>
          <a:prstGeom prst="rect">
            <a:avLst/>
          </a:prstGeom>
          <a:ln>
            <a:solidFill>
              <a:schemeClr val="tx1"/>
            </a:solidFill>
          </a:ln>
        </p:spPr>
      </p:pic>
      <p:sp>
        <p:nvSpPr>
          <p:cNvPr id="5" name="Rectangle 4"/>
          <p:cNvSpPr/>
          <p:nvPr/>
        </p:nvSpPr>
        <p:spPr>
          <a:xfrm>
            <a:off x="806921" y="1006134"/>
            <a:ext cx="2652889" cy="462492"/>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6778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13341" cy="857250"/>
          </a:xfrm>
        </p:spPr>
        <p:txBody>
          <a:bodyPr>
            <a:normAutofit/>
          </a:bodyPr>
          <a:lstStyle/>
          <a:p>
            <a:r>
              <a:rPr lang="en-US" dirty="0" smtClean="0"/>
              <a:t>Patient data emphasized with arrows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88</a:t>
            </a:fld>
            <a:endParaRPr lang="en-US"/>
          </a:p>
        </p:txBody>
      </p:sp>
      <p:pic>
        <p:nvPicPr>
          <p:cNvPr id="7" name="Picture 6"/>
          <p:cNvPicPr>
            <a:picLocks noChangeAspect="1"/>
          </p:cNvPicPr>
          <p:nvPr/>
        </p:nvPicPr>
        <p:blipFill>
          <a:blip r:embed="rId3"/>
          <a:stretch>
            <a:fillRect/>
          </a:stretch>
        </p:blipFill>
        <p:spPr>
          <a:xfrm>
            <a:off x="1035435" y="1006134"/>
            <a:ext cx="7311566" cy="4034973"/>
          </a:xfrm>
          <a:prstGeom prst="rect">
            <a:avLst/>
          </a:prstGeom>
          <a:ln>
            <a:solidFill>
              <a:schemeClr val="tx1"/>
            </a:solidFill>
          </a:ln>
        </p:spPr>
      </p:pic>
      <p:sp>
        <p:nvSpPr>
          <p:cNvPr id="6" name="Rectangle 5"/>
          <p:cNvSpPr/>
          <p:nvPr/>
        </p:nvSpPr>
        <p:spPr>
          <a:xfrm>
            <a:off x="3892900" y="1714499"/>
            <a:ext cx="270933" cy="973667"/>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301980" y="1714499"/>
            <a:ext cx="270933" cy="973667"/>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82267" y="1715846"/>
            <a:ext cx="270933" cy="973667"/>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07480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13341" cy="857250"/>
          </a:xfrm>
        </p:spPr>
        <p:txBody>
          <a:bodyPr>
            <a:normAutofit fontScale="90000"/>
          </a:bodyPr>
          <a:lstStyle/>
          <a:p>
            <a:r>
              <a:rPr lang="en-US" dirty="0" smtClean="0"/>
              <a:t>Patient has same harmful L to P mutation</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89</a:t>
            </a:fld>
            <a:endParaRPr lang="en-US" dirty="0"/>
          </a:p>
        </p:txBody>
      </p:sp>
      <p:pic>
        <p:nvPicPr>
          <p:cNvPr id="7" name="Picture 6"/>
          <p:cNvPicPr>
            <a:picLocks noChangeAspect="1"/>
          </p:cNvPicPr>
          <p:nvPr/>
        </p:nvPicPr>
        <p:blipFill>
          <a:blip r:embed="rId3"/>
          <a:stretch>
            <a:fillRect/>
          </a:stretch>
        </p:blipFill>
        <p:spPr>
          <a:xfrm>
            <a:off x="1035435" y="1006134"/>
            <a:ext cx="7311566" cy="4034973"/>
          </a:xfrm>
          <a:prstGeom prst="rect">
            <a:avLst/>
          </a:prstGeom>
          <a:ln>
            <a:solidFill>
              <a:schemeClr val="tx1"/>
            </a:solidFill>
          </a:ln>
        </p:spPr>
      </p:pic>
      <p:sp>
        <p:nvSpPr>
          <p:cNvPr id="6" name="Rectangle 5"/>
          <p:cNvSpPr/>
          <p:nvPr/>
        </p:nvSpPr>
        <p:spPr>
          <a:xfrm>
            <a:off x="3743584" y="1714499"/>
            <a:ext cx="446706" cy="973667"/>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9383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a:t>Design cycle</a:t>
            </a:r>
          </a:p>
        </p:txBody>
      </p:sp>
      <p:sp>
        <p:nvSpPr>
          <p:cNvPr id="6" name="Content Placeholder 2"/>
          <p:cNvSpPr>
            <a:spLocks noGrp="1"/>
          </p:cNvSpPr>
          <p:nvPr>
            <p:ph idx="1"/>
          </p:nvPr>
        </p:nvSpPr>
        <p:spPr>
          <a:xfrm>
            <a:off x="457200" y="1200151"/>
            <a:ext cx="1393894" cy="569510"/>
          </a:xfrm>
          <a:solidFill>
            <a:schemeClr val="bg1">
              <a:lumMod val="85000"/>
            </a:schemeClr>
          </a:solidFill>
          <a:ln>
            <a:solidFill>
              <a:schemeClr val="tx1"/>
            </a:solidFill>
          </a:ln>
        </p:spPr>
        <p:txBody>
          <a:bodyPr>
            <a:normAutofit/>
          </a:bodyPr>
          <a:lstStyle/>
          <a:p>
            <a:pPr marL="0" indent="0">
              <a:buNone/>
            </a:pPr>
            <a:r>
              <a:rPr lang="en-US" sz="2400" b="1" dirty="0" smtClean="0">
                <a:latin typeface="Gill Sans Light"/>
              </a:rPr>
              <a:t>Interview</a:t>
            </a:r>
            <a:endParaRPr lang="en-US" sz="2400" b="1" dirty="0">
              <a:latin typeface="Gill Sans Light"/>
            </a:endParaRPr>
          </a:p>
        </p:txBody>
      </p:sp>
      <p:pic>
        <p:nvPicPr>
          <p:cNvPr id="7" name="Picture 6"/>
          <p:cNvPicPr>
            <a:picLocks noChangeAspect="1"/>
          </p:cNvPicPr>
          <p:nvPr/>
        </p:nvPicPr>
        <p:blipFill>
          <a:blip r:embed="rId3"/>
          <a:stretch>
            <a:fillRect/>
          </a:stretch>
        </p:blipFill>
        <p:spPr>
          <a:xfrm>
            <a:off x="457200" y="1792191"/>
            <a:ext cx="2934221" cy="2154819"/>
          </a:xfrm>
          <a:prstGeom prst="rect">
            <a:avLst/>
          </a:prstGeom>
        </p:spPr>
      </p:pic>
      <p:sp>
        <p:nvSpPr>
          <p:cNvPr id="5" name="Right Arrow 4"/>
          <p:cNvSpPr/>
          <p:nvPr/>
        </p:nvSpPr>
        <p:spPr>
          <a:xfrm>
            <a:off x="3788993" y="1208857"/>
            <a:ext cx="1347946" cy="538319"/>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713227" y="1200151"/>
            <a:ext cx="2092727"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Data and Tasks</a:t>
            </a:r>
            <a:endParaRPr lang="en-US" sz="2400" b="1" dirty="0">
              <a:latin typeface="Gill Sans Light"/>
            </a:endParaRPr>
          </a:p>
        </p:txBody>
      </p:sp>
      <p:pic>
        <p:nvPicPr>
          <p:cNvPr id="9" name="Picture 8"/>
          <p:cNvPicPr>
            <a:picLocks noChangeAspect="1"/>
          </p:cNvPicPr>
          <p:nvPr/>
        </p:nvPicPr>
        <p:blipFill>
          <a:blip r:embed="rId4"/>
          <a:stretch>
            <a:fillRect/>
          </a:stretch>
        </p:blipFill>
        <p:spPr>
          <a:xfrm>
            <a:off x="5713227" y="1792191"/>
            <a:ext cx="2934221" cy="2154819"/>
          </a:xfrm>
          <a:prstGeom prst="rect">
            <a:avLst/>
          </a:prstGeom>
        </p:spPr>
      </p:pic>
      <p:sp>
        <p:nvSpPr>
          <p:cNvPr id="10" name="Content Placeholder 2"/>
          <p:cNvSpPr txBox="1">
            <a:spLocks/>
          </p:cNvSpPr>
          <p:nvPr/>
        </p:nvSpPr>
        <p:spPr>
          <a:xfrm>
            <a:off x="5726740" y="3974028"/>
            <a:ext cx="2609940"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Create Data Sketch</a:t>
            </a:r>
            <a:endParaRPr lang="en-US" sz="2400" b="1" dirty="0">
              <a:latin typeface="Gill Sans Light"/>
            </a:endParaRPr>
          </a:p>
        </p:txBody>
      </p:sp>
      <p:sp>
        <p:nvSpPr>
          <p:cNvPr id="11" name="Right Arrow 10"/>
          <p:cNvSpPr/>
          <p:nvPr/>
        </p:nvSpPr>
        <p:spPr>
          <a:xfrm rot="10800000">
            <a:off x="3788993" y="4005219"/>
            <a:ext cx="1347946" cy="538319"/>
          </a:xfrm>
          <a:prstGeom prst="rightArrow">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457200" y="3991710"/>
            <a:ext cx="2609940"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Present Data Sketch</a:t>
            </a:r>
            <a:endParaRPr lang="en-US" sz="2400" b="1" dirty="0">
              <a:latin typeface="Gill Sans Light"/>
            </a:endParaRPr>
          </a:p>
        </p:txBody>
      </p:sp>
      <p:sp>
        <p:nvSpPr>
          <p:cNvPr id="13" name="Content Placeholder 2"/>
          <p:cNvSpPr txBox="1">
            <a:spLocks/>
          </p:cNvSpPr>
          <p:nvPr/>
        </p:nvSpPr>
        <p:spPr>
          <a:xfrm>
            <a:off x="3892939" y="2527822"/>
            <a:ext cx="1200960" cy="569510"/>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latin typeface="Gill Sans Light"/>
              </a:rPr>
              <a:t>REPEAT</a:t>
            </a:r>
            <a:endParaRPr lang="en-US" sz="2400" b="1" dirty="0">
              <a:latin typeface="Gill Sans Light"/>
            </a:endParaRPr>
          </a:p>
        </p:txBody>
      </p:sp>
      <p:sp>
        <p:nvSpPr>
          <p:cNvPr id="4" name="Slide Number Placeholder 3"/>
          <p:cNvSpPr>
            <a:spLocks noGrp="1"/>
          </p:cNvSpPr>
          <p:nvPr>
            <p:ph type="sldNum" sz="quarter" idx="12"/>
          </p:nvPr>
        </p:nvSpPr>
        <p:spPr/>
        <p:txBody>
          <a:bodyPr/>
          <a:lstStyle/>
          <a:p>
            <a:fld id="{24F1BACD-3D58-6A47-A896-AF4D0B95ED25}" type="slidenum">
              <a:rPr lang="en-US" smtClean="0"/>
              <a:t>9</a:t>
            </a:fld>
            <a:endParaRPr lang="en-US"/>
          </a:p>
        </p:txBody>
      </p:sp>
    </p:spTree>
    <p:extLst>
      <p:ext uri="{BB962C8B-B14F-4D97-AF65-F5344CB8AC3E}">
        <p14:creationId xmlns:p14="http://schemas.microsoft.com/office/powerpoint/2010/main" val="281127711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13341" cy="857250"/>
          </a:xfrm>
        </p:spPr>
        <p:txBody>
          <a:bodyPr>
            <a:normAutofit/>
          </a:bodyPr>
          <a:lstStyle/>
          <a:p>
            <a:r>
              <a:rPr lang="en-US" dirty="0" smtClean="0"/>
              <a:t>These variants probably do not match</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90</a:t>
            </a:fld>
            <a:endParaRPr lang="en-US" dirty="0"/>
          </a:p>
        </p:txBody>
      </p:sp>
      <p:pic>
        <p:nvPicPr>
          <p:cNvPr id="7" name="Picture 6"/>
          <p:cNvPicPr>
            <a:picLocks noChangeAspect="1"/>
          </p:cNvPicPr>
          <p:nvPr/>
        </p:nvPicPr>
        <p:blipFill>
          <a:blip r:embed="rId3"/>
          <a:stretch>
            <a:fillRect/>
          </a:stretch>
        </p:blipFill>
        <p:spPr>
          <a:xfrm>
            <a:off x="1035435" y="1006134"/>
            <a:ext cx="7311566" cy="4034973"/>
          </a:xfrm>
          <a:prstGeom prst="rect">
            <a:avLst/>
          </a:prstGeom>
          <a:ln>
            <a:solidFill>
              <a:schemeClr val="tx1"/>
            </a:solidFill>
          </a:ln>
        </p:spPr>
      </p:pic>
      <p:sp>
        <p:nvSpPr>
          <p:cNvPr id="6" name="Rectangle 5"/>
          <p:cNvSpPr/>
          <p:nvPr/>
        </p:nvSpPr>
        <p:spPr>
          <a:xfrm>
            <a:off x="5807184" y="1714499"/>
            <a:ext cx="846606" cy="973667"/>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505931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Task 3: Debug pipeline</a:t>
            </a:r>
            <a:endParaRPr lang="en-US" dirty="0"/>
          </a:p>
        </p:txBody>
      </p:sp>
      <p:pic>
        <p:nvPicPr>
          <p:cNvPr id="9" name="Picture 8"/>
          <p:cNvPicPr>
            <a:picLocks noChangeAspect="1"/>
          </p:cNvPicPr>
          <p:nvPr/>
        </p:nvPicPr>
        <p:blipFill>
          <a:blip r:embed="rId3"/>
          <a:stretch>
            <a:fillRect/>
          </a:stretch>
        </p:blipFill>
        <p:spPr>
          <a:xfrm>
            <a:off x="17147" y="1310360"/>
            <a:ext cx="9099829" cy="3821157"/>
          </a:xfrm>
          <a:prstGeom prst="rect">
            <a:avLst/>
          </a:prstGeom>
        </p:spPr>
      </p:pic>
      <p:sp>
        <p:nvSpPr>
          <p:cNvPr id="3" name="Content Placeholder 2"/>
          <p:cNvSpPr>
            <a:spLocks noGrp="1"/>
          </p:cNvSpPr>
          <p:nvPr>
            <p:ph idx="1"/>
          </p:nvPr>
        </p:nvSpPr>
        <p:spPr>
          <a:xfrm>
            <a:off x="470427" y="1933972"/>
            <a:ext cx="7334217" cy="1942677"/>
          </a:xfrm>
          <a:solidFill>
            <a:schemeClr val="bg1">
              <a:lumMod val="85000"/>
            </a:schemeClr>
          </a:solidFill>
          <a:ln>
            <a:solidFill>
              <a:schemeClr val="tx1"/>
            </a:solidFill>
          </a:ln>
        </p:spPr>
        <p:txBody>
          <a:bodyPr>
            <a:normAutofit/>
          </a:bodyPr>
          <a:lstStyle/>
          <a:p>
            <a:r>
              <a:rPr lang="en-US" sz="2400" dirty="0" smtClean="0">
                <a:latin typeface="Gill Sans Light"/>
              </a:rPr>
              <a:t>Debug data generation pipeline</a:t>
            </a:r>
          </a:p>
          <a:p>
            <a:pPr lvl="1"/>
            <a:r>
              <a:rPr lang="en-US" sz="1600" dirty="0" smtClean="0">
                <a:latin typeface="Gill Sans Light"/>
              </a:rPr>
              <a:t>Remove errors from data before analysis takes place</a:t>
            </a:r>
            <a:endParaRPr lang="en-US" sz="1600" dirty="0">
              <a:latin typeface="Gill Sans Light"/>
            </a:endParaRPr>
          </a:p>
          <a:p>
            <a:endParaRPr lang="en-US" sz="2400" dirty="0" smtClean="0">
              <a:latin typeface="Gill Sans Light"/>
            </a:endParaRPr>
          </a:p>
          <a:p>
            <a:r>
              <a:rPr lang="en-US" sz="2400" dirty="0" smtClean="0">
                <a:latin typeface="Gill Sans Light"/>
              </a:rPr>
              <a:t>Analysts originally did not think they needed this support</a:t>
            </a:r>
            <a:endParaRPr lang="en-US" sz="2000" b="1" dirty="0" smtClean="0">
              <a:latin typeface="Gill Sans Light"/>
            </a:endParaRPr>
          </a:p>
          <a:p>
            <a:pPr lvl="1"/>
            <a:endParaRPr lang="en-US" sz="2000" b="1" dirty="0" smtClean="0">
              <a:latin typeface="Gill Sans Light"/>
            </a:endParaRPr>
          </a:p>
        </p:txBody>
      </p:sp>
      <p:sp>
        <p:nvSpPr>
          <p:cNvPr id="10" name="Slide Number Placeholder 9"/>
          <p:cNvSpPr>
            <a:spLocks noGrp="1"/>
          </p:cNvSpPr>
          <p:nvPr>
            <p:ph type="sldNum" sz="quarter" idx="12"/>
          </p:nvPr>
        </p:nvSpPr>
        <p:spPr/>
        <p:txBody>
          <a:bodyPr/>
          <a:lstStyle/>
          <a:p>
            <a:fld id="{24F1BACD-3D58-6A47-A896-AF4D0B95ED25}" type="slidenum">
              <a:rPr lang="en-US" smtClean="0"/>
              <a:t>91</a:t>
            </a:fld>
            <a:endParaRPr lang="en-US" dirty="0"/>
          </a:p>
        </p:txBody>
      </p:sp>
    </p:spTree>
    <p:extLst>
      <p:ext uri="{BB962C8B-B14F-4D97-AF65-F5344CB8AC3E}">
        <p14:creationId xmlns:p14="http://schemas.microsoft.com/office/powerpoint/2010/main" val="412461569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 y="205979"/>
            <a:ext cx="9113341" cy="857250"/>
          </a:xfrm>
        </p:spPr>
        <p:txBody>
          <a:bodyPr>
            <a:normAutofit/>
          </a:bodyPr>
          <a:lstStyle/>
          <a:p>
            <a:r>
              <a:rPr lang="en-US" dirty="0" smtClean="0"/>
              <a:t>Tool revealed errors in the data</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92</a:t>
            </a:fld>
            <a:endParaRPr lang="en-US" dirty="0"/>
          </a:p>
        </p:txBody>
      </p:sp>
      <p:pic>
        <p:nvPicPr>
          <p:cNvPr id="8" name="Picture 7"/>
          <p:cNvPicPr>
            <a:picLocks noChangeAspect="1"/>
          </p:cNvPicPr>
          <p:nvPr/>
        </p:nvPicPr>
        <p:blipFill>
          <a:blip r:embed="rId3"/>
          <a:stretch>
            <a:fillRect/>
          </a:stretch>
        </p:blipFill>
        <p:spPr>
          <a:xfrm>
            <a:off x="824890" y="1305845"/>
            <a:ext cx="7149283" cy="2218086"/>
          </a:xfrm>
          <a:prstGeom prst="rect">
            <a:avLst/>
          </a:prstGeom>
          <a:ln>
            <a:solidFill>
              <a:schemeClr val="tx1"/>
            </a:solidFill>
          </a:ln>
        </p:spPr>
      </p:pic>
      <p:sp>
        <p:nvSpPr>
          <p:cNvPr id="9" name="Content Placeholder 2"/>
          <p:cNvSpPr>
            <a:spLocks noGrp="1"/>
          </p:cNvSpPr>
          <p:nvPr>
            <p:ph idx="1"/>
          </p:nvPr>
        </p:nvSpPr>
        <p:spPr>
          <a:xfrm>
            <a:off x="648182" y="3722706"/>
            <a:ext cx="7511187" cy="1307586"/>
          </a:xfrm>
          <a:solidFill>
            <a:schemeClr val="bg1">
              <a:lumMod val="85000"/>
            </a:schemeClr>
          </a:solidFill>
          <a:ln>
            <a:solidFill>
              <a:schemeClr val="tx1"/>
            </a:solidFill>
          </a:ln>
        </p:spPr>
        <p:txBody>
          <a:bodyPr>
            <a:normAutofit fontScale="70000" lnSpcReduction="20000"/>
          </a:bodyPr>
          <a:lstStyle/>
          <a:p>
            <a:pPr marL="0" indent="0">
              <a:buNone/>
            </a:pPr>
            <a:r>
              <a:rPr lang="en-US" i="1" dirty="0" smtClean="0"/>
              <a:t>The tool exposed artifacts in the data that slid past at least two rounds of quality metric filtering … this type of problem would not have been caught by our previous, automated methods.</a:t>
            </a:r>
          </a:p>
          <a:p>
            <a:pPr marL="0" indent="0">
              <a:buNone/>
            </a:pPr>
            <a:r>
              <a:rPr lang="en-US" dirty="0" smtClean="0"/>
              <a:t>													- Analyst 3</a:t>
            </a:r>
          </a:p>
          <a:p>
            <a:pPr marL="457200" lvl="1" indent="0">
              <a:buNone/>
            </a:pPr>
            <a:endParaRPr lang="en-US" sz="2000" b="1" dirty="0" smtClean="0">
              <a:latin typeface="Gill Sans Light"/>
            </a:endParaRPr>
          </a:p>
        </p:txBody>
      </p:sp>
    </p:spTree>
    <p:extLst>
      <p:ext uri="{BB962C8B-B14F-4D97-AF65-F5344CB8AC3E}">
        <p14:creationId xmlns:p14="http://schemas.microsoft.com/office/powerpoint/2010/main" val="372862132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Conclusions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93</a:t>
            </a:fld>
            <a:endParaRPr lang="en-US" dirty="0"/>
          </a:p>
        </p:txBody>
      </p:sp>
      <p:sp>
        <p:nvSpPr>
          <p:cNvPr id="7" name="Content Placeholder 2"/>
          <p:cNvSpPr txBox="1">
            <a:spLocks/>
          </p:cNvSpPr>
          <p:nvPr/>
        </p:nvSpPr>
        <p:spPr>
          <a:xfrm>
            <a:off x="457199" y="1061234"/>
            <a:ext cx="7003511" cy="3715253"/>
          </a:xfrm>
          <a:prstGeom prst="rect">
            <a:avLst/>
          </a:prstGeom>
          <a:solidFill>
            <a:schemeClr val="bg1">
              <a:lumMod val="85000"/>
            </a:schemeClr>
          </a:solidFill>
          <a:ln>
            <a:solidFill>
              <a:schemeClr val="tx1"/>
            </a:solidFill>
          </a:ln>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Designed, implemented, and deployed tool for visual variant impact assessment</a:t>
            </a:r>
          </a:p>
          <a:p>
            <a:endParaRPr lang="en-US" dirty="0" smtClean="0"/>
          </a:p>
          <a:p>
            <a:r>
              <a:rPr lang="en-US" dirty="0" smtClean="0"/>
              <a:t>Originally designed for Discover Genes task</a:t>
            </a:r>
          </a:p>
          <a:p>
            <a:pPr lvl="1"/>
            <a:r>
              <a:rPr lang="en-US" dirty="0" smtClean="0"/>
              <a:t>Adapted to two others with minimal changes</a:t>
            </a:r>
          </a:p>
          <a:p>
            <a:endParaRPr lang="en-US" dirty="0" smtClean="0"/>
          </a:p>
          <a:p>
            <a:r>
              <a:rPr lang="en-US" dirty="0" smtClean="0"/>
              <a:t>Methods</a:t>
            </a:r>
          </a:p>
          <a:p>
            <a:pPr lvl="1"/>
            <a:r>
              <a:rPr lang="en-US" dirty="0" smtClean="0"/>
              <a:t>What to show</a:t>
            </a:r>
          </a:p>
          <a:p>
            <a:pPr lvl="2"/>
            <a:r>
              <a:rPr lang="en-US" dirty="0" smtClean="0"/>
              <a:t>Filtering data scope</a:t>
            </a:r>
          </a:p>
          <a:p>
            <a:pPr lvl="1"/>
            <a:r>
              <a:rPr lang="en-US" dirty="0" smtClean="0"/>
              <a:t>How to show it</a:t>
            </a:r>
          </a:p>
          <a:p>
            <a:pPr lvl="2"/>
            <a:r>
              <a:rPr lang="en-US" dirty="0" smtClean="0"/>
              <a:t>Carefully selected visual encodings</a:t>
            </a:r>
          </a:p>
          <a:p>
            <a:pPr marL="457200" lvl="1" indent="0">
              <a:buNone/>
            </a:pPr>
            <a:endParaRPr lang="en-US" dirty="0" smtClean="0"/>
          </a:p>
          <a:p>
            <a:r>
              <a:rPr lang="en-US" dirty="0" smtClean="0"/>
              <a:t>Goals</a:t>
            </a:r>
          </a:p>
          <a:p>
            <a:pPr lvl="1"/>
            <a:r>
              <a:rPr lang="en-US" dirty="0" smtClean="0"/>
              <a:t>Navigation-free main overview at gene level</a:t>
            </a:r>
          </a:p>
          <a:p>
            <a:pPr lvl="1"/>
            <a:r>
              <a:rPr lang="en-US" dirty="0" smtClean="0"/>
              <a:t>Reveal genes of interest; accomplished by sorting by new, derived metrics</a:t>
            </a:r>
          </a:p>
          <a:p>
            <a:pPr marL="457200" lvl="1" indent="0">
              <a:buNone/>
            </a:pPr>
            <a:endParaRPr lang="en-US" dirty="0" smtClean="0"/>
          </a:p>
          <a:p>
            <a:pPr marL="457200" lvl="1" indent="0">
              <a:buNone/>
            </a:pPr>
            <a:endParaRPr lang="en-US" dirty="0" smtClean="0"/>
          </a:p>
          <a:p>
            <a:pPr marL="0" indent="0">
              <a:buNone/>
            </a:pPr>
            <a:endParaRPr lang="en-US" sz="2000" dirty="0" smtClean="0">
              <a:latin typeface="Gill Sans Light"/>
            </a:endParaRPr>
          </a:p>
        </p:txBody>
      </p:sp>
      <p:pic>
        <p:nvPicPr>
          <p:cNvPr id="6" name="Picture 5"/>
          <p:cNvPicPr>
            <a:picLocks noChangeAspect="1"/>
          </p:cNvPicPr>
          <p:nvPr/>
        </p:nvPicPr>
        <p:blipFill>
          <a:blip r:embed="rId3"/>
          <a:stretch>
            <a:fillRect/>
          </a:stretch>
        </p:blipFill>
        <p:spPr>
          <a:xfrm>
            <a:off x="7649711" y="507537"/>
            <a:ext cx="1167048" cy="4259726"/>
          </a:xfrm>
          <a:prstGeom prst="rect">
            <a:avLst/>
          </a:prstGeom>
          <a:ln>
            <a:solidFill>
              <a:schemeClr val="tx1"/>
            </a:solidFill>
          </a:ln>
        </p:spPr>
      </p:pic>
    </p:spTree>
    <p:extLst>
      <p:ext uri="{BB962C8B-B14F-4D97-AF65-F5344CB8AC3E}">
        <p14:creationId xmlns:p14="http://schemas.microsoft.com/office/powerpoint/2010/main" val="409440144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Acknowledgements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94</a:t>
            </a:fld>
            <a:endParaRPr lang="en-US"/>
          </a:p>
        </p:txBody>
      </p:sp>
      <p:sp>
        <p:nvSpPr>
          <p:cNvPr id="7" name="Content Placeholder 2"/>
          <p:cNvSpPr txBox="1">
            <a:spLocks/>
          </p:cNvSpPr>
          <p:nvPr/>
        </p:nvSpPr>
        <p:spPr>
          <a:xfrm>
            <a:off x="457199" y="1193544"/>
            <a:ext cx="7003511" cy="3556339"/>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Our collaborators at the GSC</a:t>
            </a:r>
          </a:p>
          <a:p>
            <a:pPr lvl="1"/>
            <a:r>
              <a:rPr lang="en-US" dirty="0" err="1" smtClean="0"/>
              <a:t>Dr</a:t>
            </a:r>
            <a:r>
              <a:rPr lang="en-US" dirty="0" smtClean="0"/>
              <a:t> </a:t>
            </a:r>
            <a:r>
              <a:rPr lang="en-US" dirty="0" err="1" smtClean="0"/>
              <a:t>Aly</a:t>
            </a:r>
            <a:r>
              <a:rPr lang="en-US" dirty="0" smtClean="0"/>
              <a:t> </a:t>
            </a:r>
            <a:r>
              <a:rPr lang="en-US" dirty="0" err="1" smtClean="0"/>
              <a:t>Karsan</a:t>
            </a:r>
            <a:endParaRPr lang="en-US" dirty="0" smtClean="0"/>
          </a:p>
          <a:p>
            <a:pPr lvl="1"/>
            <a:r>
              <a:rPr lang="en-US" dirty="0" smtClean="0"/>
              <a:t>Rod Docking</a:t>
            </a:r>
          </a:p>
          <a:p>
            <a:pPr lvl="1"/>
            <a:r>
              <a:rPr lang="en-US" dirty="0" err="1" smtClean="0"/>
              <a:t>Dr</a:t>
            </a:r>
            <a:r>
              <a:rPr lang="en-US" dirty="0" smtClean="0"/>
              <a:t> Linda Chang</a:t>
            </a:r>
          </a:p>
          <a:p>
            <a:pPr lvl="1"/>
            <a:r>
              <a:rPr lang="en-US" dirty="0" err="1" smtClean="0"/>
              <a:t>Dr</a:t>
            </a:r>
            <a:r>
              <a:rPr lang="en-US" dirty="0" smtClean="0"/>
              <a:t> </a:t>
            </a:r>
            <a:r>
              <a:rPr lang="en-US" dirty="0" err="1" smtClean="0"/>
              <a:t>Gerben</a:t>
            </a:r>
            <a:r>
              <a:rPr lang="en-US" dirty="0" smtClean="0"/>
              <a:t> Duns</a:t>
            </a:r>
          </a:p>
          <a:p>
            <a:pPr lvl="1"/>
            <a:r>
              <a:rPr lang="en-US" dirty="0" smtClean="0"/>
              <a:t>Simon Chang</a:t>
            </a:r>
          </a:p>
          <a:p>
            <a:pPr marL="365760" lvl="1" indent="0">
              <a:buNone/>
            </a:pPr>
            <a:endParaRPr lang="en-US" dirty="0" smtClean="0"/>
          </a:p>
          <a:p>
            <a:r>
              <a:rPr lang="en-US" dirty="0" smtClean="0"/>
              <a:t>Funding </a:t>
            </a:r>
          </a:p>
          <a:p>
            <a:pPr lvl="1"/>
            <a:r>
              <a:rPr lang="en-US" dirty="0" smtClean="0"/>
              <a:t>VIVA, </a:t>
            </a:r>
            <a:r>
              <a:rPr lang="en-US" dirty="0" err="1" smtClean="0"/>
              <a:t>AeroInfo</a:t>
            </a:r>
            <a:r>
              <a:rPr lang="en-US" dirty="0" smtClean="0"/>
              <a:t> Systems/Boeing Canada, MITACS </a:t>
            </a:r>
          </a:p>
          <a:p>
            <a:pPr marL="457200" lvl="1" indent="0">
              <a:buNone/>
            </a:pPr>
            <a:endParaRPr lang="en-US" dirty="0" smtClean="0"/>
          </a:p>
          <a:p>
            <a:pPr marL="457200" lvl="1" indent="0">
              <a:buNone/>
            </a:pPr>
            <a:endParaRPr lang="en-US" dirty="0" smtClean="0"/>
          </a:p>
          <a:p>
            <a:pPr marL="0" indent="0">
              <a:buNone/>
            </a:pPr>
            <a:endParaRPr lang="en-US" sz="2000" dirty="0" smtClean="0">
              <a:latin typeface="Gill Sans Light"/>
            </a:endParaRPr>
          </a:p>
        </p:txBody>
      </p:sp>
      <p:pic>
        <p:nvPicPr>
          <p:cNvPr id="6" name="Picture 5"/>
          <p:cNvPicPr>
            <a:picLocks noChangeAspect="1"/>
          </p:cNvPicPr>
          <p:nvPr/>
        </p:nvPicPr>
        <p:blipFill>
          <a:blip r:embed="rId3"/>
          <a:stretch>
            <a:fillRect/>
          </a:stretch>
        </p:blipFill>
        <p:spPr>
          <a:xfrm>
            <a:off x="7649711" y="507537"/>
            <a:ext cx="1167048" cy="4259726"/>
          </a:xfrm>
          <a:prstGeom prst="rect">
            <a:avLst/>
          </a:prstGeom>
          <a:ln>
            <a:solidFill>
              <a:schemeClr val="tx1"/>
            </a:solidFill>
          </a:ln>
        </p:spPr>
      </p:pic>
    </p:spTree>
    <p:extLst>
      <p:ext uri="{BB962C8B-B14F-4D97-AF65-F5344CB8AC3E}">
        <p14:creationId xmlns:p14="http://schemas.microsoft.com/office/powerpoint/2010/main" val="96285163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Questions?</a:t>
            </a:r>
            <a:endParaRPr lang="en-US" dirty="0"/>
          </a:p>
        </p:txBody>
      </p:sp>
      <p:sp>
        <p:nvSpPr>
          <p:cNvPr id="10" name="Slide Number Placeholder 9"/>
          <p:cNvSpPr>
            <a:spLocks noGrp="1"/>
          </p:cNvSpPr>
          <p:nvPr>
            <p:ph type="sldNum" sz="quarter" idx="12"/>
          </p:nvPr>
        </p:nvSpPr>
        <p:spPr/>
        <p:txBody>
          <a:bodyPr/>
          <a:lstStyle/>
          <a:p>
            <a:fld id="{24F1BACD-3D58-6A47-A896-AF4D0B95ED25}" type="slidenum">
              <a:rPr lang="en-US" smtClean="0"/>
              <a:t>95</a:t>
            </a:fld>
            <a:endParaRPr lang="en-US"/>
          </a:p>
        </p:txBody>
      </p:sp>
      <p:pic>
        <p:nvPicPr>
          <p:cNvPr id="8" name="Picture 7"/>
          <p:cNvPicPr>
            <a:picLocks noChangeAspect="1"/>
          </p:cNvPicPr>
          <p:nvPr/>
        </p:nvPicPr>
        <p:blipFill>
          <a:blip r:embed="rId3"/>
          <a:stretch>
            <a:fillRect/>
          </a:stretch>
        </p:blipFill>
        <p:spPr>
          <a:xfrm>
            <a:off x="1212155" y="1030111"/>
            <a:ext cx="6571322" cy="3496237"/>
          </a:xfrm>
          <a:prstGeom prst="rect">
            <a:avLst/>
          </a:prstGeom>
          <a:ln>
            <a:solidFill>
              <a:schemeClr val="tx1"/>
            </a:solidFill>
          </a:ln>
        </p:spPr>
      </p:pic>
      <p:sp>
        <p:nvSpPr>
          <p:cNvPr id="9" name="Subtitle 2"/>
          <p:cNvSpPr txBox="1">
            <a:spLocks/>
          </p:cNvSpPr>
          <p:nvPr/>
        </p:nvSpPr>
        <p:spPr>
          <a:xfrm>
            <a:off x="555587" y="3092633"/>
            <a:ext cx="7757019" cy="1950156"/>
          </a:xfrm>
          <a:prstGeom prst="rect">
            <a:avLst/>
          </a:prstGeom>
          <a:solidFill>
            <a:schemeClr val="bg1">
              <a:lumMod val="85000"/>
            </a:schemeClr>
          </a:solidFill>
          <a:ln>
            <a:solidFill>
              <a:schemeClr val="tx1"/>
            </a:solidFill>
          </a:ln>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Joel Ferstay: </a:t>
            </a:r>
            <a:r>
              <a:rPr lang="en-US" b="1" dirty="0" err="1" smtClean="0"/>
              <a:t>joel.ferstay@gmail.com</a:t>
            </a:r>
            <a:endParaRPr lang="en-US" b="1" dirty="0" smtClean="0"/>
          </a:p>
          <a:p>
            <a:pPr marL="0" indent="0">
              <a:buNone/>
            </a:pPr>
            <a:r>
              <a:rPr lang="en-US" dirty="0" smtClean="0"/>
              <a:t>Paper Page:</a:t>
            </a:r>
          </a:p>
          <a:p>
            <a:pPr marL="0" indent="0">
              <a:buNone/>
            </a:pPr>
            <a:r>
              <a:rPr lang="pl-PL" b="1" dirty="0" smtClean="0"/>
              <a:t>	http://www.cs.ubc.ca/labs/imager/tr/2013/	</a:t>
            </a:r>
            <a:r>
              <a:rPr lang="pl-PL" b="1" dirty="0" err="1" smtClean="0"/>
              <a:t>VariantView</a:t>
            </a:r>
            <a:r>
              <a:rPr lang="pl-PL" b="1" dirty="0" smtClean="0"/>
              <a:t>/</a:t>
            </a:r>
            <a:endParaRPr lang="en-US" b="1" dirty="0" smtClean="0"/>
          </a:p>
          <a:p>
            <a:pPr marL="0" indent="0">
              <a:buNone/>
            </a:pPr>
            <a:r>
              <a:rPr lang="en-US" dirty="0" smtClean="0"/>
              <a:t>Software Available as Open Source</a:t>
            </a:r>
            <a:endParaRPr lang="en-US" dirty="0"/>
          </a:p>
        </p:txBody>
      </p:sp>
    </p:spTree>
    <p:extLst>
      <p:ext uri="{BB962C8B-B14F-4D97-AF65-F5344CB8AC3E}">
        <p14:creationId xmlns:p14="http://schemas.microsoft.com/office/powerpoint/2010/main" val="296033101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 y="205979"/>
            <a:ext cx="8229600" cy="857250"/>
          </a:xfrm>
        </p:spPr>
        <p:txBody>
          <a:bodyPr>
            <a:normAutofit/>
          </a:bodyPr>
          <a:lstStyle/>
          <a:p>
            <a:r>
              <a:rPr lang="en-US" dirty="0" smtClean="0"/>
              <a:t>Future work: Other use contexts</a:t>
            </a:r>
            <a:endParaRPr lang="en-US" dirty="0"/>
          </a:p>
        </p:txBody>
      </p:sp>
      <p:pic>
        <p:nvPicPr>
          <p:cNvPr id="9" name="Picture 8"/>
          <p:cNvPicPr>
            <a:picLocks noChangeAspect="1"/>
          </p:cNvPicPr>
          <p:nvPr/>
        </p:nvPicPr>
        <p:blipFill>
          <a:blip r:embed="rId3"/>
          <a:stretch>
            <a:fillRect/>
          </a:stretch>
        </p:blipFill>
        <p:spPr>
          <a:xfrm>
            <a:off x="17147" y="1310360"/>
            <a:ext cx="9099829" cy="3821157"/>
          </a:xfrm>
          <a:prstGeom prst="rect">
            <a:avLst/>
          </a:prstGeom>
        </p:spPr>
      </p:pic>
      <p:sp>
        <p:nvSpPr>
          <p:cNvPr id="10" name="Slide Number Placeholder 9"/>
          <p:cNvSpPr>
            <a:spLocks noGrp="1"/>
          </p:cNvSpPr>
          <p:nvPr>
            <p:ph type="sldNum" sz="quarter" idx="12"/>
          </p:nvPr>
        </p:nvSpPr>
        <p:spPr/>
        <p:txBody>
          <a:bodyPr/>
          <a:lstStyle/>
          <a:p>
            <a:fld id="{24F1BACD-3D58-6A47-A896-AF4D0B95ED25}" type="slidenum">
              <a:rPr lang="en-US" smtClean="0"/>
              <a:t>96</a:t>
            </a:fld>
            <a:endParaRPr lang="en-US" dirty="0"/>
          </a:p>
        </p:txBody>
      </p:sp>
      <p:sp>
        <p:nvSpPr>
          <p:cNvPr id="7" name="Content Placeholder 2"/>
          <p:cNvSpPr txBox="1">
            <a:spLocks/>
          </p:cNvSpPr>
          <p:nvPr/>
        </p:nvSpPr>
        <p:spPr>
          <a:xfrm>
            <a:off x="457199" y="1325854"/>
            <a:ext cx="7003511" cy="3157245"/>
          </a:xfrm>
          <a:prstGeom prst="rect">
            <a:avLst/>
          </a:prstGeom>
          <a:solidFill>
            <a:schemeClr val="bg1">
              <a:lumMod val="85000"/>
            </a:schemeClr>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ill Sans Light"/>
              </a:rPr>
              <a:t>Scaling up beyond the current design target</a:t>
            </a:r>
          </a:p>
          <a:p>
            <a:pPr lvl="1"/>
            <a:r>
              <a:rPr lang="en-US" sz="2000" dirty="0" smtClean="0">
                <a:latin typeface="Gill Sans Light"/>
              </a:rPr>
              <a:t>~50 variants at once</a:t>
            </a:r>
          </a:p>
          <a:p>
            <a:pPr lvl="1"/>
            <a:endParaRPr lang="en-US" sz="2400" dirty="0" smtClean="0">
              <a:latin typeface="Gill Sans Light"/>
            </a:endParaRPr>
          </a:p>
          <a:p>
            <a:r>
              <a:rPr lang="en-US" sz="2400" dirty="0" smtClean="0">
                <a:latin typeface="Gill Sans Light"/>
              </a:rPr>
              <a:t>Possibly integrate Variant View with </a:t>
            </a:r>
            <a:r>
              <a:rPr lang="en-US" sz="2400" dirty="0" err="1" smtClean="0">
                <a:latin typeface="Gill Sans Light"/>
              </a:rPr>
              <a:t>MedSavant</a:t>
            </a:r>
            <a:endParaRPr lang="en-US" sz="2400" dirty="0" smtClean="0">
              <a:latin typeface="Gill Sans Light"/>
            </a:endParaRPr>
          </a:p>
          <a:p>
            <a:pPr lvl="1"/>
            <a:r>
              <a:rPr lang="en-US" sz="2000" dirty="0" smtClean="0">
                <a:latin typeface="Gill Sans Light"/>
              </a:rPr>
              <a:t>Tool by Fiume et al., </a:t>
            </a:r>
            <a:r>
              <a:rPr lang="en-US" sz="2000" dirty="0" err="1" smtClean="0">
                <a:latin typeface="Gill Sans Light"/>
              </a:rPr>
              <a:t>BioVis</a:t>
            </a:r>
            <a:r>
              <a:rPr lang="en-US" sz="2000" dirty="0" smtClean="0">
                <a:latin typeface="Gill Sans Light"/>
              </a:rPr>
              <a:t> </a:t>
            </a:r>
            <a:r>
              <a:rPr lang="en-US" sz="2000" dirty="0" smtClean="0">
                <a:latin typeface="Gill Sans Light"/>
              </a:rPr>
              <a:t>P</a:t>
            </a:r>
            <a:r>
              <a:rPr lang="en-US" sz="2000" dirty="0" smtClean="0">
                <a:latin typeface="Gill Sans Light"/>
              </a:rPr>
              <a:t>osters 2012 </a:t>
            </a:r>
            <a:endParaRPr lang="en-US" sz="2000" dirty="0" smtClean="0">
              <a:latin typeface="Gill Sans Light"/>
            </a:endParaRPr>
          </a:p>
          <a:p>
            <a:pPr lvl="1"/>
            <a:r>
              <a:rPr lang="en-US" sz="2000" dirty="0">
                <a:latin typeface="Gill Sans Light"/>
              </a:rPr>
              <a:t>F</a:t>
            </a:r>
            <a:r>
              <a:rPr lang="en-US" sz="2000" dirty="0" smtClean="0">
                <a:latin typeface="Gill Sans Light"/>
              </a:rPr>
              <a:t>ocus on interactive filtering</a:t>
            </a:r>
          </a:p>
        </p:txBody>
      </p:sp>
    </p:spTree>
    <p:extLst>
      <p:ext uri="{BB962C8B-B14F-4D97-AF65-F5344CB8AC3E}">
        <p14:creationId xmlns:p14="http://schemas.microsoft.com/office/powerpoint/2010/main" val="2728045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10429</TotalTime>
  <Words>5005</Words>
  <Application>Microsoft Macintosh PowerPoint</Application>
  <PresentationFormat>On-screen Show (16:9)</PresentationFormat>
  <Paragraphs>570</Paragraphs>
  <Slides>96</Slides>
  <Notes>96</Notes>
  <HiddenSlides>0</HiddenSlides>
  <MMClips>1</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Variant View</vt:lpstr>
      <vt:lpstr>Design study</vt:lpstr>
      <vt:lpstr>Design Study</vt:lpstr>
      <vt:lpstr>Collaborated with analysts at the Genome Sciences Centre</vt:lpstr>
      <vt:lpstr>Design cycle</vt:lpstr>
      <vt:lpstr>Design cycle</vt:lpstr>
      <vt:lpstr>Design cycle</vt:lpstr>
      <vt:lpstr>Design cycle</vt:lpstr>
      <vt:lpstr>Design cycle</vt:lpstr>
      <vt:lpstr>Data sketches</vt:lpstr>
      <vt:lpstr>Can identify features of interest in data</vt:lpstr>
      <vt:lpstr>Can identify design dead ends early</vt:lpstr>
      <vt:lpstr>Methods and durations</vt:lpstr>
      <vt:lpstr>PowerPoint Presentation</vt:lpstr>
      <vt:lpstr>The data</vt:lpstr>
      <vt:lpstr>The data</vt:lpstr>
      <vt:lpstr>The data</vt:lpstr>
      <vt:lpstr>Multi-scale data</vt:lpstr>
      <vt:lpstr>Multi-scale data</vt:lpstr>
      <vt:lpstr>Multi-scale data</vt:lpstr>
      <vt:lpstr>Multi-scale data</vt:lpstr>
      <vt:lpstr>PowerPoint Presentation</vt:lpstr>
      <vt:lpstr>Ensembl genome browser</vt:lpstr>
      <vt:lpstr>Genome scale shown at the top</vt:lpstr>
      <vt:lpstr>User data is stacked in horizontal tracks</vt:lpstr>
      <vt:lpstr>User data is stacked in horizontal tracks</vt:lpstr>
      <vt:lpstr>Problem with the genome scale</vt:lpstr>
      <vt:lpstr>Problem with the genome scale</vt:lpstr>
      <vt:lpstr>Problem with the genome scale</vt:lpstr>
      <vt:lpstr>Analysts must pan and zoom</vt:lpstr>
      <vt:lpstr>Analysts must pan and zoom</vt:lpstr>
      <vt:lpstr>Analysts must pan and zoom</vt:lpstr>
      <vt:lpstr>PowerPoint Presentation</vt:lpstr>
      <vt:lpstr>Raw data variant-centric</vt:lpstr>
      <vt:lpstr>Raw data variant-centric</vt:lpstr>
      <vt:lpstr>Raw data variant-centric</vt:lpstr>
      <vt:lpstr>Raw data variant-centric</vt:lpstr>
      <vt:lpstr>PowerPoint Presentation</vt:lpstr>
      <vt:lpstr>Many biological levels and scales</vt:lpstr>
      <vt:lpstr>Only some levels and scales  are beneficial for variant analysis </vt:lpstr>
      <vt:lpstr>Filter out whole genome; keep genes</vt:lpstr>
      <vt:lpstr>Filter out non-exon regions</vt:lpstr>
      <vt:lpstr>Left with a filtered scope</vt:lpstr>
      <vt:lpstr>PowerPoint Presentation</vt:lpstr>
      <vt:lpstr>The Ensembl Variation Image</vt:lpstr>
      <vt:lpstr>First filtering step: per-gene view</vt:lpstr>
      <vt:lpstr>Second filtering step:  partial removal inter-exon regions</vt:lpstr>
      <vt:lpstr>Problem: Extends multiple screens</vt:lpstr>
      <vt:lpstr>Problem: Extends multiple screens</vt:lpstr>
      <vt:lpstr>Problem: Extends multiple screens</vt:lpstr>
      <vt:lpstr>Problem: Features of interest small</vt:lpstr>
      <vt:lpstr>PowerPoint Presentation</vt:lpstr>
      <vt:lpstr>Use information-dense visual encoding</vt:lpstr>
      <vt:lpstr>Use information-dense visual encoding</vt:lpstr>
      <vt:lpstr>Use information-dense visual encoding</vt:lpstr>
      <vt:lpstr>Use information-dense visual encoding</vt:lpstr>
      <vt:lpstr>Use information-dense visual encoding</vt:lpstr>
      <vt:lpstr>Use information-dense visual encoding</vt:lpstr>
      <vt:lpstr>Use information-dense visual encoding</vt:lpstr>
      <vt:lpstr>PowerPoint Presentation</vt:lpstr>
      <vt:lpstr>Variant View</vt:lpstr>
      <vt:lpstr>Variant View</vt:lpstr>
      <vt:lpstr>Variant View</vt:lpstr>
      <vt:lpstr>Variant View</vt:lpstr>
      <vt:lpstr>Variant View</vt:lpstr>
      <vt:lpstr>Variant View</vt:lpstr>
      <vt:lpstr>PowerPoint Presentation</vt:lpstr>
      <vt:lpstr>MuSiC variant visualization plot</vt:lpstr>
      <vt:lpstr>Side-by-side comparison</vt:lpstr>
      <vt:lpstr>Side-by-side comparison</vt:lpstr>
      <vt:lpstr>Side-by-side comparison</vt:lpstr>
      <vt:lpstr>PowerPoint Presentation</vt:lpstr>
      <vt:lpstr>Task 1: Discover genes</vt:lpstr>
      <vt:lpstr>PowerPoint Presentation</vt:lpstr>
      <vt:lpstr>Sorting by derived metric revealed known leukemia genes</vt:lpstr>
      <vt:lpstr>Highly scored gene by sorting metric</vt:lpstr>
      <vt:lpstr>Visual inspection reveals collocation of variants</vt:lpstr>
      <vt:lpstr>Several functional protein regions affected</vt:lpstr>
      <vt:lpstr>Highly scored by metric and not known</vt:lpstr>
      <vt:lpstr>Protein chemical class change evident</vt:lpstr>
      <vt:lpstr>In contrast, low scoring gene</vt:lpstr>
      <vt:lpstr>No collocation of variants</vt:lpstr>
      <vt:lpstr>Mostly unaffected protein regions</vt:lpstr>
      <vt:lpstr>Variant tasks</vt:lpstr>
      <vt:lpstr>Task 2: Patient compare</vt:lpstr>
      <vt:lpstr>Adapted Variant View with minimal changes</vt:lpstr>
      <vt:lpstr>Navigate through patient data with list</vt:lpstr>
      <vt:lpstr>Patient data emphasized with arrows</vt:lpstr>
      <vt:lpstr>Patient has same harmful L to P mutation</vt:lpstr>
      <vt:lpstr>These variants probably do not match</vt:lpstr>
      <vt:lpstr>Task 3: Debug pipeline</vt:lpstr>
      <vt:lpstr>Tool revealed errors in the data</vt:lpstr>
      <vt:lpstr>Conclusions</vt:lpstr>
      <vt:lpstr>Acknowledgements</vt:lpstr>
      <vt:lpstr>Questions?</vt:lpstr>
      <vt:lpstr>Future work: Other use contexts</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Ferstay</dc:creator>
  <cp:lastModifiedBy>Joel Ferstay</cp:lastModifiedBy>
  <cp:revision>739</cp:revision>
  <dcterms:created xsi:type="dcterms:W3CDTF">2013-10-06T23:06:35Z</dcterms:created>
  <dcterms:modified xsi:type="dcterms:W3CDTF">2013-10-17T12:49:45Z</dcterms:modified>
</cp:coreProperties>
</file>