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handoutMasterIdLst>
    <p:handoutMasterId r:id="rId32"/>
  </p:handoutMasterIdLst>
  <p:sldIdLst>
    <p:sldId id="256" r:id="rId2"/>
    <p:sldId id="274" r:id="rId3"/>
    <p:sldId id="258" r:id="rId4"/>
    <p:sldId id="284" r:id="rId5"/>
    <p:sldId id="257" r:id="rId6"/>
    <p:sldId id="261" r:id="rId7"/>
    <p:sldId id="262" r:id="rId8"/>
    <p:sldId id="276" r:id="rId9"/>
    <p:sldId id="263" r:id="rId10"/>
    <p:sldId id="266" r:id="rId11"/>
    <p:sldId id="270" r:id="rId12"/>
    <p:sldId id="271" r:id="rId13"/>
    <p:sldId id="272" r:id="rId14"/>
    <p:sldId id="278" r:id="rId15"/>
    <p:sldId id="279" r:id="rId16"/>
    <p:sldId id="280" r:id="rId17"/>
    <p:sldId id="281" r:id="rId18"/>
    <p:sldId id="282" r:id="rId19"/>
    <p:sldId id="287" r:id="rId20"/>
    <p:sldId id="286" r:id="rId21"/>
    <p:sldId id="288" r:id="rId22"/>
    <p:sldId id="265" r:id="rId23"/>
    <p:sldId id="264" r:id="rId24"/>
    <p:sldId id="289" r:id="rId25"/>
    <p:sldId id="259" r:id="rId26"/>
    <p:sldId id="267" r:id="rId27"/>
    <p:sldId id="268" r:id="rId28"/>
    <p:sldId id="260" r:id="rId29"/>
    <p:sldId id="273" r:id="rId3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00FF00"/>
    <a:srgbClr val="0070C0"/>
    <a:srgbClr val="2D2DFF"/>
    <a:srgbClr val="FF3333"/>
    <a:srgbClr val="FF3B3B"/>
    <a:srgbClr val="FF68FF"/>
    <a:srgbClr val="BC8FDD"/>
    <a:srgbClr val="A7B6FF"/>
    <a:srgbClr val="8181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778" autoAdjust="0"/>
    <p:restoredTop sz="79000" autoAdjust="0"/>
  </p:normalViewPr>
  <p:slideViewPr>
    <p:cSldViewPr>
      <p:cViewPr varScale="1">
        <p:scale>
          <a:sx n="59" d="100"/>
          <a:sy n="59" d="100"/>
        </p:scale>
        <p:origin x="-126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508" y="-9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9" tIns="48330" rIns="96659" bIns="48330" rtlCol="0"/>
          <a:lstStyle>
            <a:lvl1pPr algn="l">
              <a:defRPr sz="1400"/>
            </a:lvl1pPr>
          </a:lstStyle>
          <a:p>
            <a:endParaRPr lang="en-US"/>
          </a:p>
        </p:txBody>
      </p:sp>
      <p:sp>
        <p:nvSpPr>
          <p:cNvPr id="3" name="Date Placeholder 2"/>
          <p:cNvSpPr>
            <a:spLocks noGrp="1"/>
          </p:cNvSpPr>
          <p:nvPr>
            <p:ph type="dt" sz="quarter" idx="1"/>
          </p:nvPr>
        </p:nvSpPr>
        <p:spPr>
          <a:xfrm>
            <a:off x="4143587" y="1"/>
            <a:ext cx="3169920" cy="480060"/>
          </a:xfrm>
          <a:prstGeom prst="rect">
            <a:avLst/>
          </a:prstGeom>
        </p:spPr>
        <p:txBody>
          <a:bodyPr vert="horz" lIns="96659" tIns="48330" rIns="96659" bIns="48330" rtlCol="0"/>
          <a:lstStyle>
            <a:lvl1pPr algn="r">
              <a:defRPr sz="1400"/>
            </a:lvl1pPr>
          </a:lstStyle>
          <a:p>
            <a:fld id="{2F7EF028-7F92-4A32-9F9B-C50FC8C97B9E}" type="datetimeFigureOut">
              <a:rPr lang="en-US" smtClean="0"/>
              <a:pPr/>
              <a:t>6/16/2012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9" tIns="48330" rIns="96659" bIns="48330" rtlCol="0" anchor="b"/>
          <a:lstStyle>
            <a:lvl1pPr algn="l">
              <a:defRPr sz="14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9" tIns="48330" rIns="96659" bIns="48330" rtlCol="0" anchor="b"/>
          <a:lstStyle>
            <a:lvl1pPr algn="r">
              <a:defRPr sz="1400"/>
            </a:lvl1pPr>
          </a:lstStyle>
          <a:p>
            <a:fld id="{28523AFA-F44A-4A55-A14D-327230A7129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9" tIns="48330" rIns="96659" bIns="48330" rtlCol="0"/>
          <a:lstStyle>
            <a:lvl1pPr algn="l">
              <a:defRPr sz="14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9" tIns="48330" rIns="96659" bIns="48330" rtlCol="0"/>
          <a:lstStyle>
            <a:lvl1pPr algn="r">
              <a:defRPr sz="1400"/>
            </a:lvl1pPr>
          </a:lstStyle>
          <a:p>
            <a:fld id="{0DB4D4C8-2A2B-4093-B7AC-E8CB311AF02F}" type="datetimeFigureOut">
              <a:rPr lang="en-US" smtClean="0"/>
              <a:pPr/>
              <a:t>6/16/2012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9" tIns="48330" rIns="96659" bIns="48330"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9" tIns="48330" rIns="96659" bIns="4833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9" tIns="48330" rIns="96659" bIns="48330" rtlCol="0" anchor="b"/>
          <a:lstStyle>
            <a:lvl1pPr algn="l">
              <a:defRPr sz="14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9" tIns="48330" rIns="96659" bIns="48330" rtlCol="0" anchor="b"/>
          <a:lstStyle>
            <a:lvl1pPr algn="r">
              <a:defRPr sz="1400"/>
            </a:lvl1pPr>
          </a:lstStyle>
          <a:p>
            <a:fld id="{0CD3CAB2-5014-407D-B7EA-D1B7A6E12D6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a:t>
            </a:r>
            <a:r>
              <a:rPr lang="en-CA" baseline="0" dirty="0" smtClean="0"/>
              <a:t> is a</a:t>
            </a:r>
            <a:r>
              <a:rPr lang="en-CA" dirty="0" smtClean="0"/>
              <a:t> joint work at</a:t>
            </a:r>
            <a:r>
              <a:rPr lang="en-CA" baseline="0" dirty="0" smtClean="0"/>
              <a:t> UBC with my colleagues..</a:t>
            </a:r>
          </a:p>
          <a:p>
            <a:r>
              <a:rPr lang="en-CA" dirty="0" smtClean="0"/>
              <a:t>We propose a</a:t>
            </a:r>
            <a:r>
              <a:rPr lang="en-CA" baseline="0" dirty="0" smtClean="0"/>
              <a:t> new method for color restoration of </a:t>
            </a:r>
            <a:r>
              <a:rPr lang="en-CA" baseline="0" dirty="0" err="1" smtClean="0"/>
              <a:t>desaturated</a:t>
            </a:r>
            <a:r>
              <a:rPr lang="en-CA" baseline="0" dirty="0" smtClean="0"/>
              <a:t> images.</a:t>
            </a:r>
          </a:p>
          <a:p>
            <a:r>
              <a:rPr lang="en-CA" dirty="0" smtClean="0"/>
              <a:t>In</a:t>
            </a:r>
            <a:r>
              <a:rPr lang="en-CA" baseline="0" dirty="0" smtClean="0"/>
              <a:t> this </a:t>
            </a:r>
            <a:r>
              <a:rPr lang="en-CA" baseline="0" dirty="0" smtClean="0"/>
              <a:t>work, </a:t>
            </a:r>
            <a:r>
              <a:rPr lang="en-CA" baseline="0" dirty="0" smtClean="0"/>
              <a:t>we focus on </a:t>
            </a:r>
            <a:r>
              <a:rPr lang="en-CA" baseline="0" dirty="0" err="1" smtClean="0"/>
              <a:t>colored</a:t>
            </a:r>
            <a:r>
              <a:rPr lang="en-CA" baseline="0" dirty="0" smtClean="0"/>
              <a:t> light sources or </a:t>
            </a:r>
            <a:r>
              <a:rPr lang="en-CA" baseline="0" dirty="0" err="1" smtClean="0"/>
              <a:t>specularities</a:t>
            </a:r>
            <a:r>
              <a:rPr lang="en-CA" baseline="0" dirty="0" smtClean="0"/>
              <a:t>, which are </a:t>
            </a:r>
            <a:r>
              <a:rPr lang="en-CA" baseline="0" dirty="0" smtClean="0"/>
              <a:t>quite common in </a:t>
            </a:r>
            <a:r>
              <a:rPr lang="en-CA" baseline="0" dirty="0" smtClean="0"/>
              <a:t>modern environment.</a:t>
            </a:r>
          </a:p>
          <a:p>
            <a:r>
              <a:rPr lang="en-CA" baseline="0" dirty="0" smtClean="0"/>
              <a:t>But sensor clipping destroys the hue of such highlights.</a:t>
            </a:r>
          </a:p>
          <a:p>
            <a:r>
              <a:rPr lang="en-CA" dirty="0" smtClean="0"/>
              <a:t>We apply</a:t>
            </a:r>
            <a:r>
              <a:rPr lang="en-CA" baseline="0" dirty="0" smtClean="0"/>
              <a:t> </a:t>
            </a:r>
            <a:r>
              <a:rPr lang="en-CA" dirty="0" smtClean="0"/>
              <a:t>cross-channel </a:t>
            </a:r>
            <a:r>
              <a:rPr lang="en-CA" dirty="0" smtClean="0"/>
              <a:t>correlations</a:t>
            </a:r>
            <a:r>
              <a:rPr lang="en-CA" baseline="0" dirty="0" smtClean="0"/>
              <a:t> in the gradient domain</a:t>
            </a:r>
            <a:r>
              <a:rPr lang="en-CA" dirty="0" smtClean="0"/>
              <a:t> </a:t>
            </a:r>
            <a:r>
              <a:rPr lang="en-CA" dirty="0" smtClean="0"/>
              <a:t>to</a:t>
            </a:r>
            <a:r>
              <a:rPr lang="en-CA" baseline="0" dirty="0" smtClean="0"/>
              <a:t> restore partially clipped </a:t>
            </a:r>
            <a:r>
              <a:rPr lang="en-CA" baseline="0" dirty="0" smtClean="0"/>
              <a:t>pixels.</a:t>
            </a:r>
            <a:endParaRPr lang="en-CA" dirty="0" smtClean="0"/>
          </a:p>
        </p:txBody>
      </p:sp>
      <p:sp>
        <p:nvSpPr>
          <p:cNvPr id="4" name="Slide Number Placeholder 3"/>
          <p:cNvSpPr>
            <a:spLocks noGrp="1"/>
          </p:cNvSpPr>
          <p:nvPr>
            <p:ph type="sldNum" sz="quarter" idx="10"/>
          </p:nvPr>
        </p:nvSpPr>
        <p:spPr/>
        <p:txBody>
          <a:bodyPr/>
          <a:lstStyle/>
          <a:p>
            <a:fld id="{0CD3CAB2-5014-407D-B7EA-D1B7A6E12D64}"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a:t>
            </a:r>
            <a:r>
              <a:rPr lang="en-US" baseline="0" dirty="0" smtClean="0"/>
              <a:t> example capture</a:t>
            </a:r>
          </a:p>
          <a:p>
            <a:r>
              <a:rPr lang="en-US" baseline="0" dirty="0" smtClean="0"/>
              <a:t>Note how the red neon light gets clipped and looks yellow</a:t>
            </a:r>
          </a:p>
          <a:p>
            <a:r>
              <a:rPr lang="en-US" baseline="0" dirty="0" smtClean="0"/>
              <a:t>Also note that the curtain has lost details and looks flat</a:t>
            </a:r>
          </a:p>
          <a:p>
            <a:r>
              <a:rPr lang="en-US" baseline="0" dirty="0" smtClean="0"/>
              <a:t>A simulated low exposure shows the artifact better. If you hold an ND filter like that, the light source definitely should not look yellow.</a:t>
            </a:r>
          </a:p>
          <a:p>
            <a:r>
              <a:rPr lang="en-US" baseline="0" dirty="0" smtClean="0"/>
              <a:t>Here are the close ups.</a:t>
            </a:r>
          </a:p>
          <a:p>
            <a:r>
              <a:rPr lang="en-US" baseline="0" dirty="0" smtClean="0"/>
              <a:t>Our algorithm restores details on the neon sign and the curtain.</a:t>
            </a:r>
          </a:p>
          <a:p>
            <a:endParaRPr lang="en-US" baseline="0" dirty="0" smtClean="0"/>
          </a:p>
        </p:txBody>
      </p:sp>
      <p:sp>
        <p:nvSpPr>
          <p:cNvPr id="4" name="Slide Number Placeholder 3"/>
          <p:cNvSpPr>
            <a:spLocks noGrp="1"/>
          </p:cNvSpPr>
          <p:nvPr>
            <p:ph type="sldNum" sz="quarter" idx="10"/>
          </p:nvPr>
        </p:nvSpPr>
        <p:spPr/>
        <p:txBody>
          <a:bodyPr/>
          <a:lstStyle/>
          <a:p>
            <a:fld id="{0CD3CAB2-5014-407D-B7EA-D1B7A6E12D6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we attack this problem?</a:t>
            </a:r>
          </a:p>
          <a:p>
            <a:r>
              <a:rPr lang="en-US" dirty="0" smtClean="0"/>
              <a:t>Let’s</a:t>
            </a:r>
            <a:r>
              <a:rPr lang="en-US" baseline="0" dirty="0" smtClean="0"/>
              <a:t> look at a synthetic example.</a:t>
            </a:r>
            <a:endParaRPr lang="en-US" dirty="0" smtClean="0"/>
          </a:p>
          <a:p>
            <a:r>
              <a:rPr lang="en-US" dirty="0" smtClean="0"/>
              <a:t>We</a:t>
            </a:r>
            <a:r>
              <a:rPr lang="en-US" baseline="0" dirty="0" smtClean="0"/>
              <a:t> observe that colored light sources get clipped differently on different channels.</a:t>
            </a:r>
          </a:p>
          <a:p>
            <a:r>
              <a:rPr lang="en-US" baseline="0" dirty="0" smtClean="0"/>
              <a:t>The blue, green, and red saturations masks.</a:t>
            </a:r>
          </a:p>
          <a:p>
            <a:r>
              <a:rPr lang="en-US" baseline="0" dirty="0" smtClean="0"/>
              <a:t>And this is exactly why the hue changes. </a:t>
            </a:r>
          </a:p>
          <a:p>
            <a:r>
              <a:rPr lang="en-US" baseline="0" dirty="0" smtClean="0"/>
              <a:t>One of the channel values get clipped at 1, here the blue channel, and the other channels still have headroom for the values to increase.</a:t>
            </a:r>
          </a:p>
          <a:p>
            <a:r>
              <a:rPr lang="en-US" dirty="0" smtClean="0"/>
              <a:t>Clearly red and green channels have more scene detail than</a:t>
            </a:r>
            <a:r>
              <a:rPr lang="en-US" baseline="0" dirty="0" smtClean="0"/>
              <a:t> the blue channel in this case.</a:t>
            </a:r>
          </a:p>
          <a:p>
            <a:r>
              <a:rPr lang="en-US" baseline="0" dirty="0" smtClean="0"/>
              <a:t>And we can transfer this detail back to the blue channel.</a:t>
            </a:r>
          </a:p>
          <a:p>
            <a:r>
              <a:rPr lang="en-US" baseline="0" dirty="0" smtClean="0"/>
              <a:t>Because in natural images, hue or color is approximately locally constant. We use this prior in this image to transfer detail from the red and green channel to the blue channel.</a:t>
            </a:r>
          </a:p>
          <a:p>
            <a:r>
              <a:rPr lang="en-US" dirty="0" smtClean="0"/>
              <a:t>From the input, which is shown in a split</a:t>
            </a:r>
            <a:r>
              <a:rPr lang="en-US" baseline="0" dirty="0" smtClean="0"/>
              <a:t> exposure here,</a:t>
            </a:r>
          </a:p>
          <a:p>
            <a:r>
              <a:rPr lang="en-US" baseline="0" dirty="0" smtClean="0"/>
              <a:t>We get the restored image, where the light source appears blue. </a:t>
            </a:r>
          </a:p>
        </p:txBody>
      </p:sp>
      <p:sp>
        <p:nvSpPr>
          <p:cNvPr id="4" name="Slide Number Placeholder 3"/>
          <p:cNvSpPr>
            <a:spLocks noGrp="1"/>
          </p:cNvSpPr>
          <p:nvPr>
            <p:ph type="sldNum" sz="quarter" idx="10"/>
          </p:nvPr>
        </p:nvSpPr>
        <p:spPr/>
        <p:txBody>
          <a:bodyPr/>
          <a:lstStyle/>
          <a:p>
            <a:fld id="{0CD3CAB2-5014-407D-B7EA-D1B7A6E12D6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Similar </a:t>
            </a:r>
            <a:r>
              <a:rPr lang="en-US" baseline="0" dirty="0" smtClean="0"/>
              <a:t>approaches have been explored by others before.</a:t>
            </a:r>
          </a:p>
          <a:p>
            <a:r>
              <a:rPr lang="en-US" baseline="0" dirty="0" smtClean="0"/>
              <a:t>Zhang and </a:t>
            </a:r>
            <a:r>
              <a:rPr lang="en-US" baseline="0" dirty="0" err="1" smtClean="0"/>
              <a:t>Brainard</a:t>
            </a:r>
            <a:r>
              <a:rPr lang="en-US" baseline="0" dirty="0" smtClean="0"/>
              <a:t> modeled pixel RGB values as a 3D Gaussian distribution. Their method lacks local control.</a:t>
            </a:r>
          </a:p>
          <a:p>
            <a:r>
              <a:rPr lang="en-US" baseline="0" dirty="0" err="1" smtClean="0"/>
              <a:t>Guo</a:t>
            </a:r>
            <a:r>
              <a:rPr lang="en-US" baseline="0" dirty="0" smtClean="0"/>
              <a:t> et al. and </a:t>
            </a:r>
            <a:r>
              <a:rPr lang="en-US" baseline="0" dirty="0" err="1" smtClean="0"/>
              <a:t>Masood</a:t>
            </a:r>
            <a:r>
              <a:rPr lang="en-US" baseline="0" dirty="0" smtClean="0"/>
              <a:t> et al. utilized similar ideas but in the spatial domain, which can suffer from severe discontinuity artifacts, which we will show later.</a:t>
            </a:r>
            <a:endParaRPr lang="en-US" dirty="0"/>
          </a:p>
        </p:txBody>
      </p:sp>
      <p:sp>
        <p:nvSpPr>
          <p:cNvPr id="4" name="Slide Number Placeholder 3"/>
          <p:cNvSpPr>
            <a:spLocks noGrp="1"/>
          </p:cNvSpPr>
          <p:nvPr>
            <p:ph type="sldNum" sz="quarter" idx="10"/>
          </p:nvPr>
        </p:nvSpPr>
        <p:spPr/>
        <p:txBody>
          <a:bodyPr/>
          <a:lstStyle/>
          <a:p>
            <a:fld id="{0CD3CAB2-5014-407D-B7EA-D1B7A6E12D6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Instead we solve this problem in the gradient domain.</a:t>
            </a:r>
          </a:p>
          <a:p>
            <a:r>
              <a:rPr lang="en-US" dirty="0" smtClean="0"/>
              <a:t>We restore the</a:t>
            </a:r>
            <a:r>
              <a:rPr lang="en-US" baseline="0" dirty="0" smtClean="0"/>
              <a:t> gradients instead of the actual pixel values.</a:t>
            </a:r>
          </a:p>
          <a:p>
            <a:endParaRPr lang="en-US" baseline="0" dirty="0" smtClean="0"/>
          </a:p>
          <a:p>
            <a:r>
              <a:rPr lang="en-US" baseline="0" dirty="0" smtClean="0"/>
              <a:t>Now we go into the details of the algorithm.</a:t>
            </a:r>
          </a:p>
        </p:txBody>
      </p:sp>
      <p:sp>
        <p:nvSpPr>
          <p:cNvPr id="4" name="Slide Number Placeholder 3"/>
          <p:cNvSpPr>
            <a:spLocks noGrp="1"/>
          </p:cNvSpPr>
          <p:nvPr>
            <p:ph type="sldNum" sz="quarter" idx="10"/>
          </p:nvPr>
        </p:nvSpPr>
        <p:spPr/>
        <p:txBody>
          <a:bodyPr/>
          <a:lstStyle/>
          <a:p>
            <a:fld id="{0CD3CAB2-5014-407D-B7EA-D1B7A6E12D6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a:t>
            </a:r>
            <a:r>
              <a:rPr lang="en-US" baseline="0" dirty="0" smtClean="0"/>
              <a:t> we estimate the hue or the color of the saturated regions.</a:t>
            </a:r>
          </a:p>
          <a:p>
            <a:endParaRPr lang="en-US" baseline="0" dirty="0" smtClean="0"/>
          </a:p>
          <a:p>
            <a:r>
              <a:rPr lang="en-US" baseline="0" dirty="0" smtClean="0"/>
              <a:t>We take the saturation boundary, we assume that hue is locally constant or smoothly varying, and therefore we simply </a:t>
            </a:r>
            <a:r>
              <a:rPr lang="en-US" baseline="0" dirty="0" err="1" smtClean="0"/>
              <a:t>inpaint</a:t>
            </a:r>
            <a:r>
              <a:rPr lang="en-US" baseline="0" dirty="0" smtClean="0"/>
              <a:t> the region with a Poisson solver.</a:t>
            </a:r>
          </a:p>
          <a:p>
            <a:endParaRPr lang="en-US" baseline="0" dirty="0" smtClean="0"/>
          </a:p>
          <a:p>
            <a:r>
              <a:rPr lang="en-US" dirty="0" smtClean="0"/>
              <a:t>The hue is not the hue in the traditional</a:t>
            </a:r>
            <a:r>
              <a:rPr lang="en-US" baseline="0" dirty="0" smtClean="0"/>
              <a:t> color space sense. Hue in our case basically gives the ratios of intensities between channels. Because color approximately locally constant, hue expresses the ratio </a:t>
            </a:r>
            <a:r>
              <a:rPr lang="en-US" baseline="0" dirty="0" err="1" smtClean="0"/>
              <a:t>beween</a:t>
            </a:r>
            <a:r>
              <a:rPr lang="en-US" baseline="0" dirty="0" smtClean="0"/>
              <a:t> gradients as well</a:t>
            </a:r>
          </a:p>
          <a:p>
            <a:endParaRPr lang="en-US" baseline="0" dirty="0" smtClean="0"/>
          </a:p>
          <a:p>
            <a:r>
              <a:rPr lang="en-US" dirty="0" smtClean="0"/>
              <a:t>We</a:t>
            </a:r>
            <a:r>
              <a:rPr lang="en-US" baseline="0" dirty="0" smtClean="0"/>
              <a:t> can now use this hue information to restore the gradients.</a:t>
            </a:r>
            <a:endParaRPr lang="en-US" dirty="0"/>
          </a:p>
        </p:txBody>
      </p:sp>
      <p:sp>
        <p:nvSpPr>
          <p:cNvPr id="4" name="Slide Number Placeholder 3"/>
          <p:cNvSpPr>
            <a:spLocks noGrp="1"/>
          </p:cNvSpPr>
          <p:nvPr>
            <p:ph type="sldNum" sz="quarter" idx="10"/>
          </p:nvPr>
        </p:nvSpPr>
        <p:spPr/>
        <p:txBody>
          <a:bodyPr/>
          <a:lstStyle/>
          <a:p>
            <a:fld id="{0CD3CAB2-5014-407D-B7EA-D1B7A6E12D6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a:t>
            </a:r>
            <a:r>
              <a:rPr lang="en-US" baseline="0" dirty="0" smtClean="0"/>
              <a:t> each channel, we can compute the image gradients.</a:t>
            </a:r>
          </a:p>
          <a:p>
            <a:endParaRPr lang="en-US" baseline="0" dirty="0" smtClean="0"/>
          </a:p>
        </p:txBody>
      </p:sp>
      <p:sp>
        <p:nvSpPr>
          <p:cNvPr id="4" name="Slide Number Placeholder 3"/>
          <p:cNvSpPr>
            <a:spLocks noGrp="1"/>
          </p:cNvSpPr>
          <p:nvPr>
            <p:ph type="sldNum" sz="quarter" idx="10"/>
          </p:nvPr>
        </p:nvSpPr>
        <p:spPr/>
        <p:txBody>
          <a:bodyPr/>
          <a:lstStyle/>
          <a:p>
            <a:fld id="{0CD3CAB2-5014-407D-B7EA-D1B7A6E12D6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a region is clipped in all three channels, we fill in those gradients with a Gaussian blob. This is an optional step.</a:t>
            </a:r>
            <a:endParaRPr lang="en-US" dirty="0" smtClean="0"/>
          </a:p>
          <a:p>
            <a:endParaRPr lang="en-US" dirty="0"/>
          </a:p>
        </p:txBody>
      </p:sp>
      <p:sp>
        <p:nvSpPr>
          <p:cNvPr id="4" name="Slide Number Placeholder 3"/>
          <p:cNvSpPr>
            <a:spLocks noGrp="1"/>
          </p:cNvSpPr>
          <p:nvPr>
            <p:ph type="sldNum" sz="quarter" idx="10"/>
          </p:nvPr>
        </p:nvSpPr>
        <p:spPr/>
        <p:txBody>
          <a:bodyPr/>
          <a:lstStyle/>
          <a:p>
            <a:fld id="{0CD3CAB2-5014-407D-B7EA-D1B7A6E12D6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we apply the estimated hue.</a:t>
            </a:r>
          </a:p>
          <a:p>
            <a:endParaRPr lang="en-US" baseline="0" dirty="0" smtClean="0"/>
          </a:p>
          <a:p>
            <a:r>
              <a:rPr lang="en-US" dirty="0" smtClean="0"/>
              <a:t>Here</a:t>
            </a:r>
            <a:r>
              <a:rPr lang="en-US" baseline="0" dirty="0" smtClean="0"/>
              <a:t> we see how the green channel gradients will be fixed. </a:t>
            </a:r>
          </a:p>
          <a:p>
            <a:endParaRPr lang="en-US" baseline="0" dirty="0" smtClean="0"/>
          </a:p>
          <a:p>
            <a:r>
              <a:rPr lang="en-US" dirty="0" smtClean="0"/>
              <a:t>The</a:t>
            </a:r>
            <a:r>
              <a:rPr lang="en-US" baseline="0" dirty="0" smtClean="0"/>
              <a:t> red channel has details.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D3CAB2-5014-407D-B7EA-D1B7A6E12D6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24600"/>
            <a:ext cx="2590800" cy="365125"/>
          </a:xfrm>
          <a:prstGeom prst="rect">
            <a:avLst/>
          </a:prstGeom>
        </p:spPr>
        <p:txBody>
          <a:bodyPr/>
          <a:lstStyle/>
          <a:p>
            <a:endParaRPr lang="en-U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24600"/>
            <a:ext cx="259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781800" y="6400800"/>
            <a:ext cx="2133600" cy="152400"/>
          </a:xfrm>
          <a:prstGeom prst="rect">
            <a:avLst/>
          </a:prstGeom>
        </p:spPr>
        <p:txBody>
          <a:bodyPr/>
          <a:lstStyle/>
          <a:p>
            <a:fld id="{4D750AA1-C0D4-42E0-9FD8-B7F3273C721C}"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24600"/>
            <a:ext cx="259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781800" y="6400800"/>
            <a:ext cx="2133600" cy="152400"/>
          </a:xfrm>
          <a:prstGeom prst="rect">
            <a:avLst/>
          </a:prstGeom>
        </p:spPr>
        <p:txBody>
          <a:bodyPr/>
          <a:lstStyle/>
          <a:p>
            <a:fld id="{4D750AA1-C0D4-42E0-9FD8-B7F3273C721C}"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a:normAutofit/>
          </a:bodyPr>
          <a:lstStyle>
            <a:lvl1pPr algn="l">
              <a:defRPr sz="3600" b="1" cap="none" spc="50">
                <a:ln w="13500">
                  <a:solidFill>
                    <a:schemeClr val="accent1">
                      <a:shade val="2500"/>
                      <a:alpha val="6500"/>
                    </a:schemeClr>
                  </a:solidFill>
                  <a:prstDash val="solid"/>
                </a:ln>
                <a:solidFill>
                  <a:srgbClr val="A7B6FF"/>
                </a:solidFill>
                <a:effectLst>
                  <a:innerShdw blurRad="50900" dist="38500" dir="13500000">
                    <a:srgbClr val="000000">
                      <a:alpha val="60000"/>
                    </a:srgbClr>
                  </a:inn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609600"/>
            <a:ext cx="8686800" cy="5943600"/>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7772400" cy="1362075"/>
          </a:xfrm>
        </p:spPr>
        <p:txBody>
          <a:bodyPr anchor="t"/>
          <a:lstStyle>
            <a:lvl1pPr algn="l">
              <a:defRPr sz="4000" b="1" cap="none" baseline="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893887"/>
          </a:xfrm>
        </p:spPr>
        <p:txBody>
          <a:bodyPr anchor="b">
            <a:normAutofit/>
          </a:bodyP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24600"/>
            <a:ext cx="259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010400" y="6705600"/>
            <a:ext cx="2133600" cy="152400"/>
          </a:xfrm>
          <a:prstGeom prst="rect">
            <a:avLst/>
          </a:prstGeom>
        </p:spPr>
        <p:txBody>
          <a:bodyPr/>
          <a:lstStyle/>
          <a:p>
            <a:fld id="{4D750AA1-C0D4-42E0-9FD8-B7F3273C721C}"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52400" y="762000"/>
            <a:ext cx="4343400" cy="5364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762000"/>
            <a:ext cx="4343400" cy="5364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24600"/>
            <a:ext cx="259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781800" y="6400800"/>
            <a:ext cx="2133600" cy="152400"/>
          </a:xfrm>
          <a:prstGeom prst="rect">
            <a:avLst/>
          </a:prstGeom>
        </p:spPr>
        <p:txBody>
          <a:bodyPr/>
          <a:lstStyle/>
          <a:p>
            <a:fld id="{4D750AA1-C0D4-42E0-9FD8-B7F3273C721C}"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381000"/>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52400" y="1143000"/>
            <a:ext cx="4344988" cy="4983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381000"/>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143000"/>
            <a:ext cx="4346575" cy="4983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24600"/>
            <a:ext cx="259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010400" y="6689725"/>
            <a:ext cx="2133600" cy="168275"/>
          </a:xfrm>
          <a:prstGeom prst="rect">
            <a:avLst/>
          </a:prstGeom>
        </p:spPr>
        <p:txBody>
          <a:bodyPr/>
          <a:lstStyle/>
          <a:p>
            <a:fld id="{4D750AA1-C0D4-42E0-9FD8-B7F3273C721C}"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24600"/>
            <a:ext cx="259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781800" y="6400800"/>
            <a:ext cx="2133600" cy="152400"/>
          </a:xfrm>
          <a:prstGeom prst="rect">
            <a:avLst/>
          </a:prstGeom>
        </p:spPr>
        <p:txBody>
          <a:bodyPr/>
          <a:lstStyle/>
          <a:p>
            <a:fld id="{4D750AA1-C0D4-42E0-9FD8-B7F3273C721C}"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24600"/>
            <a:ext cx="259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781800" y="6400800"/>
            <a:ext cx="2133600" cy="152400"/>
          </a:xfrm>
          <a:prstGeom prst="rect">
            <a:avLst/>
          </a:prstGeom>
        </p:spPr>
        <p:txBody>
          <a:bodyPr/>
          <a:lstStyle/>
          <a:p>
            <a:fld id="{4D750AA1-C0D4-42E0-9FD8-B7F3273C721C}"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24600"/>
            <a:ext cx="259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781800" y="6400800"/>
            <a:ext cx="2133600" cy="152400"/>
          </a:xfrm>
          <a:prstGeom prst="rect">
            <a:avLst/>
          </a:prstGeom>
        </p:spPr>
        <p:txBody>
          <a:bodyPr/>
          <a:lstStyle/>
          <a:p>
            <a:fld id="{4D750AA1-C0D4-42E0-9FD8-B7F3273C721C}"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24600"/>
            <a:ext cx="259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781800" y="6400800"/>
            <a:ext cx="2133600" cy="152400"/>
          </a:xfrm>
          <a:prstGeom prst="rect">
            <a:avLst/>
          </a:prstGeom>
        </p:spPr>
        <p:txBody>
          <a:bodyPr/>
          <a:lstStyle/>
          <a:p>
            <a:fld id="{4D750AA1-C0D4-42E0-9FD8-B7F3273C721C}"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457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1" descr="C:\Users\Maliha\Desktop\images\darklogo.bmp"/>
          <p:cNvPicPr>
            <a:picLocks noChangeAspect="1" noChangeArrowheads="1"/>
          </p:cNvPicPr>
          <p:nvPr userDrawn="1"/>
        </p:nvPicPr>
        <p:blipFill>
          <a:blip r:embed="rId13" cstate="print"/>
          <a:srcRect/>
          <a:stretch>
            <a:fillRect/>
          </a:stretch>
        </p:blipFill>
        <p:spPr bwMode="auto">
          <a:xfrm>
            <a:off x="8382000" y="-1"/>
            <a:ext cx="762000" cy="1032387"/>
          </a:xfrm>
          <a:prstGeom prst="rect">
            <a:avLst/>
          </a:prstGeom>
          <a:noFill/>
        </p:spPr>
      </p:pic>
      <p:sp>
        <p:nvSpPr>
          <p:cNvPr id="8" name="Footer Placeholder 4"/>
          <p:cNvSpPr txBox="1">
            <a:spLocks/>
          </p:cNvSpPr>
          <p:nvPr userDrawn="1"/>
        </p:nvSpPr>
        <p:spPr>
          <a:xfrm>
            <a:off x="0" y="6629400"/>
            <a:ext cx="5029200" cy="228600"/>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mn-lt"/>
                <a:ea typeface="+mn-ea"/>
                <a:cs typeface="+mn-cs"/>
              </a:rPr>
              <a:t>PROCAMS 2012</a:t>
            </a:r>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Slide Number Placeholder 5"/>
          <p:cNvSpPr txBox="1">
            <a:spLocks/>
          </p:cNvSpPr>
          <p:nvPr userDrawn="1"/>
        </p:nvSpPr>
        <p:spPr>
          <a:xfrm>
            <a:off x="7010400" y="6629400"/>
            <a:ext cx="2133600" cy="228600"/>
          </a:xfrm>
          <a:prstGeom prst="rect">
            <a:avLst/>
          </a:prstGeo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750AA1-C0D4-42E0-9FD8-B7F3273C721C}" type="slidenum">
              <a:rPr kumimoji="0" lang="en-US" sz="14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chemeClr val="bg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iming>
    <p:tnLst>
      <p:par>
        <p:cTn id="1" dur="indefinite" restart="never" nodeType="tmRoot"/>
      </p:par>
    </p:tnLst>
  </p:timing>
  <p:hf hdr="0" ftr="0" dt="0"/>
  <p:txStyles>
    <p:titleStyle>
      <a:lvl1pPr algn="l" defTabSz="914400" rtl="0" eaLnBrk="1" latinLnBrk="0" hangingPunct="1">
        <a:spcBef>
          <a:spcPct val="0"/>
        </a:spcBef>
        <a:buNone/>
        <a:defRPr lang="en-US" sz="3600" b="1" kern="1200" cap="none" spc="50" dirty="0" smtClean="0">
          <a:ln w="13500">
            <a:solidFill>
              <a:schemeClr val="accent1">
                <a:shade val="2500"/>
                <a:alpha val="6500"/>
              </a:schemeClr>
            </a:solidFill>
            <a:prstDash val="solid"/>
          </a:ln>
          <a:solidFill>
            <a:srgbClr val="A7B6FF"/>
          </a:solidFill>
          <a:effectLst>
            <a:innerShdw blurRad="50900" dist="38500" dir="13500000">
              <a:srgbClr val="000000">
                <a:alpha val="60000"/>
              </a:srgbClr>
            </a:inn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30.png"/><Relationship Id="rId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image" Target="../media/image34.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066800"/>
            <a:ext cx="9144000" cy="1143000"/>
          </a:xfrm>
        </p:spPr>
        <p:txBody>
          <a:bodyPr>
            <a:noAutofit/>
          </a:bodyPr>
          <a:lstStyle/>
          <a:p>
            <a:r>
              <a:rPr lang="en-US" sz="2400" dirty="0" smtClean="0">
                <a:solidFill>
                  <a:schemeClr val="bg1"/>
                </a:solidFill>
              </a:rPr>
              <a:t>Mushfiqur  ‘</a:t>
            </a:r>
            <a:r>
              <a:rPr lang="en-US" sz="2400" dirty="0" err="1" smtClean="0">
                <a:solidFill>
                  <a:schemeClr val="bg1"/>
                </a:solidFill>
              </a:rPr>
              <a:t>Nasa</a:t>
            </a:r>
            <a:r>
              <a:rPr lang="en-US" sz="2400" dirty="0" smtClean="0">
                <a:solidFill>
                  <a:schemeClr val="bg1"/>
                </a:solidFill>
              </a:rPr>
              <a:t>’  </a:t>
            </a:r>
            <a:r>
              <a:rPr lang="en-US" sz="2400" dirty="0" err="1" smtClean="0">
                <a:solidFill>
                  <a:schemeClr val="bg1"/>
                </a:solidFill>
              </a:rPr>
              <a:t>Rouf</a:t>
            </a:r>
            <a:r>
              <a:rPr lang="en-US" sz="2400" dirty="0" smtClean="0">
                <a:solidFill>
                  <a:schemeClr val="bg1"/>
                </a:solidFill>
              </a:rPr>
              <a:t>          Cheryl Lau         Wolfgang  </a:t>
            </a:r>
            <a:r>
              <a:rPr lang="en-US" sz="2400" dirty="0" err="1" smtClean="0">
                <a:solidFill>
                  <a:schemeClr val="bg1"/>
                </a:solidFill>
              </a:rPr>
              <a:t>Heidrich</a:t>
            </a:r>
            <a:endParaRPr lang="en-US" sz="2400" dirty="0" smtClean="0">
              <a:solidFill>
                <a:schemeClr val="bg1"/>
              </a:solidFill>
            </a:endParaRPr>
          </a:p>
          <a:p>
            <a:r>
              <a:rPr lang="en-US" sz="2800" b="1" dirty="0" smtClean="0">
                <a:solidFill>
                  <a:schemeClr val="bg1"/>
                </a:solidFill>
              </a:rPr>
              <a:t>University of British Columbia</a:t>
            </a:r>
            <a:r>
              <a:rPr lang="en-US" sz="2800" dirty="0" smtClean="0">
                <a:solidFill>
                  <a:schemeClr val="bg1"/>
                </a:solidFill>
              </a:rPr>
              <a:t> </a:t>
            </a:r>
            <a:endParaRPr lang="en-US" sz="4000" dirty="0"/>
          </a:p>
        </p:txBody>
      </p:sp>
      <p:sp>
        <p:nvSpPr>
          <p:cNvPr id="13" name="Title 1"/>
          <p:cNvSpPr txBox="1">
            <a:spLocks/>
          </p:cNvSpPr>
          <p:nvPr/>
        </p:nvSpPr>
        <p:spPr>
          <a:xfrm>
            <a:off x="685800" y="0"/>
            <a:ext cx="7772400" cy="20002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19" name="Rectangle 18"/>
          <p:cNvSpPr/>
          <p:nvPr/>
        </p:nvSpPr>
        <p:spPr>
          <a:xfrm>
            <a:off x="9296400" y="304800"/>
            <a:ext cx="6858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0" y="0"/>
            <a:ext cx="9144000" cy="990600"/>
          </a:xfrm>
        </p:spPr>
        <p:txBody>
          <a:bodyPr>
            <a:normAutofit fontScale="90000"/>
          </a:bodyPr>
          <a:lstStyle/>
          <a:p>
            <a:pPr algn="ctr"/>
            <a:r>
              <a:rPr lang="en-CA" spc="0" dirty="0" smtClean="0">
                <a:solidFill>
                  <a:schemeClr val="bg1">
                    <a:lumMod val="85000"/>
                  </a:schemeClr>
                </a:solidFill>
              </a:rPr>
              <a:t>Gradient Domain Color Restoration </a:t>
            </a:r>
            <a:br>
              <a:rPr lang="en-CA" spc="0" dirty="0" smtClean="0">
                <a:solidFill>
                  <a:schemeClr val="bg1">
                    <a:lumMod val="85000"/>
                  </a:schemeClr>
                </a:solidFill>
              </a:rPr>
            </a:br>
            <a:r>
              <a:rPr lang="en-CA" spc="0" dirty="0" smtClean="0">
                <a:solidFill>
                  <a:schemeClr val="bg1">
                    <a:lumMod val="85000"/>
                  </a:schemeClr>
                </a:solidFill>
              </a:rPr>
              <a:t>of Clipped Highlights</a:t>
            </a:r>
            <a:endParaRPr lang="en-US" spc="0" dirty="0">
              <a:solidFill>
                <a:schemeClr val="bg1">
                  <a:lumMod val="85000"/>
                </a:schemeClr>
              </a:solidFill>
            </a:endParaRPr>
          </a:p>
        </p:txBody>
      </p:sp>
      <p:pic>
        <p:nvPicPr>
          <p:cNvPr id="3074" name="Picture 2"/>
          <p:cNvPicPr>
            <a:picLocks noChangeAspect="1" noChangeArrowheads="1"/>
          </p:cNvPicPr>
          <p:nvPr/>
        </p:nvPicPr>
        <p:blipFill>
          <a:blip r:embed="rId3" cstate="print"/>
          <a:srcRect/>
          <a:stretch>
            <a:fillRect/>
          </a:stretch>
        </p:blipFill>
        <p:spPr bwMode="auto">
          <a:xfrm>
            <a:off x="9677400" y="2133600"/>
            <a:ext cx="7162800" cy="3181282"/>
          </a:xfrm>
          <a:prstGeom prst="rect">
            <a:avLst/>
          </a:prstGeom>
          <a:noFill/>
          <a:ln w="9525">
            <a:noFill/>
            <a:miter lim="800000"/>
            <a:headEnd/>
            <a:tailEnd/>
          </a:ln>
        </p:spPr>
      </p:pic>
      <p:sp>
        <p:nvSpPr>
          <p:cNvPr id="7" name="Subtitle 2"/>
          <p:cNvSpPr txBox="1">
            <a:spLocks/>
          </p:cNvSpPr>
          <p:nvPr/>
        </p:nvSpPr>
        <p:spPr>
          <a:xfrm>
            <a:off x="0" y="5867400"/>
            <a:ext cx="9144000" cy="7620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International Workshop on Projector-Camera Systems 2012</a:t>
            </a:r>
            <a:endParaRPr kumimoji="0" lang="en-US" sz="36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026" name="Picture 2" descr="C:\Users\Maliha\Desktop\procams2012\light_stack_new\in_full.png"/>
          <p:cNvPicPr>
            <a:picLocks noChangeAspect="1" noChangeArrowheads="1"/>
          </p:cNvPicPr>
          <p:nvPr/>
        </p:nvPicPr>
        <p:blipFill>
          <a:blip r:embed="rId4">
            <a:lum bright="-29000" contrast="-29000"/>
          </a:blip>
          <a:srcRect/>
          <a:stretch>
            <a:fillRect/>
          </a:stretch>
        </p:blipFill>
        <p:spPr bwMode="auto">
          <a:xfrm>
            <a:off x="1676400" y="2057400"/>
            <a:ext cx="2438400" cy="3649133"/>
          </a:xfrm>
          <a:prstGeom prst="rect">
            <a:avLst/>
          </a:prstGeom>
          <a:noFill/>
        </p:spPr>
      </p:pic>
      <p:pic>
        <p:nvPicPr>
          <p:cNvPr id="1027" name="Picture 3" descr="C:\Users\Maliha\Desktop\procams2012\light_stack_new\tonemapped.png"/>
          <p:cNvPicPr>
            <a:picLocks noChangeAspect="1" noChangeArrowheads="1"/>
          </p:cNvPicPr>
          <p:nvPr/>
        </p:nvPicPr>
        <p:blipFill>
          <a:blip r:embed="rId5"/>
          <a:srcRect/>
          <a:stretch>
            <a:fillRect/>
          </a:stretch>
        </p:blipFill>
        <p:spPr bwMode="auto">
          <a:xfrm>
            <a:off x="5029200" y="2057400"/>
            <a:ext cx="2438400" cy="3649133"/>
          </a:xfrm>
          <a:prstGeom prst="rect">
            <a:avLst/>
          </a:prstGeom>
          <a:noFill/>
        </p:spPr>
      </p:pic>
      <p:sp>
        <p:nvSpPr>
          <p:cNvPr id="10" name="Right Arrow 9"/>
          <p:cNvSpPr/>
          <p:nvPr/>
        </p:nvSpPr>
        <p:spPr>
          <a:xfrm>
            <a:off x="4191000" y="3657600"/>
            <a:ext cx="685800" cy="381000"/>
          </a:xfrm>
          <a:prstGeom prst="right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41809">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11" descr="C:\Users\Maliha\Desktop\video\in.png"/>
          <p:cNvPicPr>
            <a:picLocks noChangeAspect="1" noChangeArrowheads="1"/>
          </p:cNvPicPr>
          <p:nvPr/>
        </p:nvPicPr>
        <p:blipFill>
          <a:blip r:embed="rId2"/>
          <a:stretch>
            <a:fillRect/>
          </a:stretch>
        </p:blipFill>
        <p:spPr bwMode="auto">
          <a:xfrm>
            <a:off x="0" y="3276600"/>
            <a:ext cx="2590800" cy="2590800"/>
          </a:xfrm>
          <a:prstGeom prst="rect">
            <a:avLst/>
          </a:prstGeom>
          <a:noFill/>
          <a:ln>
            <a:solidFill>
              <a:schemeClr val="bg1"/>
            </a:solidFill>
          </a:ln>
        </p:spPr>
      </p:pic>
      <p:sp>
        <p:nvSpPr>
          <p:cNvPr id="18" name="TextBox 17"/>
          <p:cNvSpPr txBox="1"/>
          <p:nvPr/>
        </p:nvSpPr>
        <p:spPr>
          <a:xfrm>
            <a:off x="0" y="5410200"/>
            <a:ext cx="2590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pic>
        <p:nvPicPr>
          <p:cNvPr id="43" name="Picture 12" descr="C:\Users\Maliha\Desktop\video\in_b.png"/>
          <p:cNvPicPr>
            <a:picLocks noChangeAspect="1" noChangeArrowheads="1"/>
          </p:cNvPicPr>
          <p:nvPr/>
        </p:nvPicPr>
        <p:blipFill>
          <a:blip r:embed="rId3" cstate="print"/>
          <a:srcRect/>
          <a:stretch>
            <a:fillRect/>
          </a:stretch>
        </p:blipFill>
        <p:spPr bwMode="auto">
          <a:xfrm>
            <a:off x="2057400" y="5176838"/>
            <a:ext cx="1681163" cy="1681162"/>
          </a:xfrm>
          <a:prstGeom prst="rect">
            <a:avLst/>
          </a:prstGeom>
          <a:noFill/>
          <a:ln>
            <a:solidFill>
              <a:schemeClr val="bg1"/>
            </a:solidFill>
          </a:ln>
        </p:spPr>
      </p:pic>
      <p:pic>
        <p:nvPicPr>
          <p:cNvPr id="49" name="Picture 15" descr="C:\Users\Maliha\Desktop\video\ingrad_b.png"/>
          <p:cNvPicPr>
            <a:picLocks noChangeAspect="1" noChangeArrowheads="1"/>
          </p:cNvPicPr>
          <p:nvPr/>
        </p:nvPicPr>
        <p:blipFill>
          <a:blip r:embed="rId4"/>
          <a:stretch>
            <a:fillRect/>
          </a:stretch>
        </p:blipFill>
        <p:spPr bwMode="auto">
          <a:xfrm>
            <a:off x="2057400" y="5176838"/>
            <a:ext cx="1681162" cy="1681162"/>
          </a:xfrm>
          <a:prstGeom prst="rect">
            <a:avLst/>
          </a:prstGeom>
          <a:noFill/>
          <a:ln>
            <a:solidFill>
              <a:schemeClr val="bg1"/>
            </a:solidFill>
          </a:ln>
        </p:spPr>
      </p:pic>
      <p:pic>
        <p:nvPicPr>
          <p:cNvPr id="50" name="Picture 9" descr="C:\Users\Maliha\Desktop\video\ingrad_g.png"/>
          <p:cNvPicPr>
            <a:picLocks noChangeAspect="1" noChangeArrowheads="1"/>
          </p:cNvPicPr>
          <p:nvPr/>
        </p:nvPicPr>
        <p:blipFill>
          <a:blip r:embed="rId5"/>
          <a:stretch>
            <a:fillRect/>
          </a:stretch>
        </p:blipFill>
        <p:spPr bwMode="auto">
          <a:xfrm>
            <a:off x="1905000" y="3886200"/>
            <a:ext cx="1681162" cy="1681162"/>
          </a:xfrm>
          <a:prstGeom prst="rect">
            <a:avLst/>
          </a:prstGeom>
          <a:noFill/>
          <a:ln>
            <a:solidFill>
              <a:schemeClr val="bg1"/>
            </a:solidFill>
          </a:ln>
        </p:spPr>
      </p:pic>
      <p:sp>
        <p:nvSpPr>
          <p:cNvPr id="51" name="TextBox 50"/>
          <p:cNvSpPr txBox="1"/>
          <p:nvPr/>
        </p:nvSpPr>
        <p:spPr>
          <a:xfrm>
            <a:off x="2057400" y="6396335"/>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Red</a:t>
            </a:r>
            <a:endParaRPr lang="en-US" sz="2400" dirty="0">
              <a:solidFill>
                <a:schemeClr val="bg1"/>
              </a:solidFill>
              <a:effectLst>
                <a:outerShdw blurRad="38100" dist="38100" dir="2700000" algn="tl">
                  <a:srgbClr val="000000">
                    <a:alpha val="43137"/>
                  </a:srgbClr>
                </a:outerShdw>
              </a:effectLst>
            </a:endParaRPr>
          </a:p>
        </p:txBody>
      </p:sp>
      <p:sp>
        <p:nvSpPr>
          <p:cNvPr id="52" name="TextBox 51"/>
          <p:cNvSpPr txBox="1"/>
          <p:nvPr/>
        </p:nvSpPr>
        <p:spPr>
          <a:xfrm>
            <a:off x="1905000" y="51054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Green</a:t>
            </a:r>
            <a:endParaRPr lang="en-US" sz="2400" dirty="0">
              <a:solidFill>
                <a:schemeClr val="bg1"/>
              </a:solidFill>
              <a:effectLst>
                <a:outerShdw blurRad="38100" dist="38100" dir="2700000" algn="tl">
                  <a:srgbClr val="000000">
                    <a:alpha val="43137"/>
                  </a:srgbClr>
                </a:outerShdw>
              </a:effectLst>
            </a:endParaRPr>
          </a:p>
        </p:txBody>
      </p:sp>
      <p:pic>
        <p:nvPicPr>
          <p:cNvPr id="6154" name="Picture 10" descr="C:\Users\Maliha\Desktop\video\ingrad_r.png"/>
          <p:cNvPicPr>
            <a:picLocks noChangeAspect="1" noChangeArrowheads="1"/>
          </p:cNvPicPr>
          <p:nvPr/>
        </p:nvPicPr>
        <p:blipFill>
          <a:blip r:embed="rId6"/>
          <a:stretch>
            <a:fillRect/>
          </a:stretch>
        </p:blipFill>
        <p:spPr bwMode="auto">
          <a:xfrm>
            <a:off x="1752600" y="2590800"/>
            <a:ext cx="1681162" cy="1681162"/>
          </a:xfrm>
          <a:prstGeom prst="rect">
            <a:avLst/>
          </a:prstGeom>
          <a:noFill/>
          <a:ln>
            <a:solidFill>
              <a:schemeClr val="bg1"/>
            </a:solidFill>
          </a:ln>
        </p:spPr>
      </p:pic>
      <p:sp>
        <p:nvSpPr>
          <p:cNvPr id="21" name="TextBox 20"/>
          <p:cNvSpPr txBox="1"/>
          <p:nvPr/>
        </p:nvSpPr>
        <p:spPr>
          <a:xfrm>
            <a:off x="1752600" y="38100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Blue</a:t>
            </a:r>
            <a:endParaRPr lang="en-US" sz="2400" dirty="0">
              <a:solidFill>
                <a:schemeClr val="bg1"/>
              </a:solidFill>
              <a:effectLst>
                <a:outerShdw blurRad="38100" dist="38100" dir="2700000" algn="tl">
                  <a:srgbClr val="000000">
                    <a:alpha val="43137"/>
                  </a:srgbClr>
                </a:outerShdw>
              </a:effectLst>
            </a:endParaRPr>
          </a:p>
        </p:txBody>
      </p:sp>
      <p:grpSp>
        <p:nvGrpSpPr>
          <p:cNvPr id="46" name="Group 45"/>
          <p:cNvGrpSpPr/>
          <p:nvPr/>
        </p:nvGrpSpPr>
        <p:grpSpPr>
          <a:xfrm>
            <a:off x="6248400" y="2133600"/>
            <a:ext cx="2895600" cy="2209800"/>
            <a:chOff x="6248400" y="2133600"/>
            <a:chExt cx="2895600" cy="2209800"/>
          </a:xfrm>
        </p:grpSpPr>
        <p:sp>
          <p:nvSpPr>
            <p:cNvPr id="45" name="Rectangle 44"/>
            <p:cNvSpPr/>
            <p:nvPr/>
          </p:nvSpPr>
          <p:spPr>
            <a:xfrm>
              <a:off x="6248400" y="2133600"/>
              <a:ext cx="2851355" cy="2209800"/>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TextBox 43"/>
            <p:cNvSpPr txBox="1"/>
            <p:nvPr/>
          </p:nvSpPr>
          <p:spPr>
            <a:xfrm>
              <a:off x="6248400" y="2514600"/>
              <a:ext cx="2895600" cy="1815882"/>
            </a:xfrm>
            <a:prstGeom prst="rect">
              <a:avLst/>
            </a:prstGeom>
            <a:noFill/>
          </p:spPr>
          <p:txBody>
            <a:bodyPr wrap="square" rtlCol="0">
              <a:spAutoFit/>
            </a:bodyPr>
            <a:lstStyle/>
            <a:p>
              <a:pPr marL="265113" indent="-265113">
                <a:buFont typeface="Arial" pitchFamily="34" charset="0"/>
                <a:buChar char="•"/>
              </a:pPr>
              <a:r>
                <a:rPr lang="en-CA" sz="2800" dirty="0" smtClean="0">
                  <a:solidFill>
                    <a:schemeClr val="bg1"/>
                  </a:solidFill>
                </a:rPr>
                <a:t>Confidence </a:t>
              </a:r>
              <a:br>
                <a:rPr lang="en-CA" sz="2800" dirty="0" smtClean="0">
                  <a:solidFill>
                    <a:schemeClr val="bg1"/>
                  </a:solidFill>
                </a:rPr>
              </a:br>
              <a:r>
                <a:rPr lang="en-CA" sz="2800" dirty="0" smtClean="0">
                  <a:solidFill>
                    <a:schemeClr val="bg1"/>
                  </a:solidFill>
                </a:rPr>
                <a:t>in terms of expected noise</a:t>
              </a:r>
            </a:p>
            <a:p>
              <a:pPr marL="265113" indent="-265113">
                <a:buFont typeface="Arial" pitchFamily="34" charset="0"/>
                <a:buChar char="•"/>
              </a:pPr>
              <a:r>
                <a:rPr lang="en-CA" sz="2800" dirty="0" smtClean="0">
                  <a:solidFill>
                    <a:schemeClr val="bg1"/>
                  </a:solidFill>
                </a:rPr>
                <a:t>Smooth function</a:t>
              </a:r>
              <a:endParaRPr lang="en-CA" sz="2800" dirty="0">
                <a:solidFill>
                  <a:schemeClr val="bg1"/>
                </a:solidFill>
              </a:endParaRPr>
            </a:p>
          </p:txBody>
        </p:sp>
      </p:grpSp>
      <p:sp>
        <p:nvSpPr>
          <p:cNvPr id="2" name="Title 1"/>
          <p:cNvSpPr>
            <a:spLocks noGrp="1"/>
          </p:cNvSpPr>
          <p:nvPr>
            <p:ph type="title"/>
          </p:nvPr>
        </p:nvSpPr>
        <p:spPr/>
        <p:txBody>
          <a:bodyPr>
            <a:normAutofit fontScale="90000"/>
          </a:bodyPr>
          <a:lstStyle/>
          <a:p>
            <a:r>
              <a:rPr lang="en-CA" dirty="0" smtClean="0"/>
              <a:t>Step 2: Gradient-space restoration</a:t>
            </a:r>
            <a:endParaRPr lang="en-CA" dirty="0"/>
          </a:p>
        </p:txBody>
      </p:sp>
      <p:sp>
        <p:nvSpPr>
          <p:cNvPr id="3" name="Content Placeholder 2"/>
          <p:cNvSpPr>
            <a:spLocks noGrp="1"/>
          </p:cNvSpPr>
          <p:nvPr>
            <p:ph idx="1"/>
          </p:nvPr>
        </p:nvSpPr>
        <p:spPr>
          <a:xfrm>
            <a:off x="228600" y="609600"/>
            <a:ext cx="8686800" cy="2209800"/>
          </a:xfrm>
        </p:spPr>
        <p:txBody>
          <a:bodyPr/>
          <a:lstStyle/>
          <a:p>
            <a:r>
              <a:rPr lang="en-CA" dirty="0" smtClean="0"/>
              <a:t>Compute gradients</a:t>
            </a:r>
          </a:p>
          <a:p>
            <a:r>
              <a:rPr lang="en-CA" b="1" dirty="0" smtClean="0">
                <a:solidFill>
                  <a:srgbClr val="FFFF00"/>
                </a:solidFill>
              </a:rPr>
              <a:t>Merge gradients</a:t>
            </a:r>
          </a:p>
          <a:p>
            <a:pPr>
              <a:spcBef>
                <a:spcPts val="0"/>
              </a:spcBef>
              <a:buNone/>
            </a:pPr>
            <a:r>
              <a:rPr lang="en-CA" dirty="0" smtClean="0"/>
              <a:t>	multiply with “hue”</a:t>
            </a:r>
          </a:p>
          <a:p>
            <a:r>
              <a:rPr lang="en-CA" b="1" dirty="0" smtClean="0">
                <a:solidFill>
                  <a:srgbClr val="FFFF00"/>
                </a:solidFill>
              </a:rPr>
              <a:t>Linearly combine </a:t>
            </a:r>
            <a:r>
              <a:rPr lang="en-CA" dirty="0" smtClean="0"/>
              <a:t>multiple channels </a:t>
            </a:r>
            <a:r>
              <a:rPr lang="en-CA" dirty="0" smtClean="0">
                <a:sym typeface="Wingdings" pitchFamily="2" charset="2"/>
              </a:rPr>
              <a:t> </a:t>
            </a:r>
            <a:r>
              <a:rPr lang="en-CA" b="1" dirty="0" smtClean="0">
                <a:solidFill>
                  <a:srgbClr val="FFFF00"/>
                </a:solidFill>
                <a:sym typeface="Wingdings" pitchFamily="2" charset="2"/>
              </a:rPr>
              <a:t>weights</a:t>
            </a:r>
            <a:r>
              <a:rPr lang="en-CA" dirty="0" smtClean="0">
                <a:sym typeface="Wingdings" pitchFamily="2" charset="2"/>
              </a:rPr>
              <a:t>!!</a:t>
            </a:r>
            <a:endParaRPr lang="en-CA" dirty="0"/>
          </a:p>
        </p:txBody>
      </p:sp>
      <p:grpSp>
        <p:nvGrpSpPr>
          <p:cNvPr id="30" name="Group 29"/>
          <p:cNvGrpSpPr/>
          <p:nvPr/>
        </p:nvGrpSpPr>
        <p:grpSpPr>
          <a:xfrm>
            <a:off x="3429000" y="3886200"/>
            <a:ext cx="4191000" cy="2971800"/>
            <a:chOff x="3429000" y="3886200"/>
            <a:chExt cx="4191000" cy="2971800"/>
          </a:xfrm>
        </p:grpSpPr>
        <p:grpSp>
          <p:nvGrpSpPr>
            <p:cNvPr id="29" name="Group 28"/>
            <p:cNvGrpSpPr/>
            <p:nvPr/>
          </p:nvGrpSpPr>
          <p:grpSpPr>
            <a:xfrm>
              <a:off x="3581400" y="5181600"/>
              <a:ext cx="4038600" cy="1676400"/>
              <a:chOff x="3581400" y="5181600"/>
              <a:chExt cx="4038600" cy="1676400"/>
            </a:xfrm>
          </p:grpSpPr>
          <p:grpSp>
            <p:nvGrpSpPr>
              <p:cNvPr id="25" name="Group 24"/>
              <p:cNvGrpSpPr/>
              <p:nvPr/>
            </p:nvGrpSpPr>
            <p:grpSpPr>
              <a:xfrm>
                <a:off x="3810000" y="5181600"/>
                <a:ext cx="3810000" cy="1676400"/>
                <a:chOff x="3810000" y="5181600"/>
                <a:chExt cx="3810000" cy="1676400"/>
              </a:xfrm>
            </p:grpSpPr>
            <p:pic>
              <p:nvPicPr>
                <p:cNvPr id="8196" name="Picture 4" descr="C:\Users\Maliha\Desktop\video\ingrad_br_b.png"/>
                <p:cNvPicPr>
                  <a:picLocks noChangeAspect="1" noChangeArrowheads="1"/>
                </p:cNvPicPr>
                <p:nvPr/>
              </p:nvPicPr>
              <p:blipFill>
                <a:blip r:embed="rId7"/>
                <a:stretch>
                  <a:fillRect/>
                </a:stretch>
              </p:blipFill>
              <p:spPr bwMode="auto">
                <a:xfrm>
                  <a:off x="3810000" y="5181600"/>
                  <a:ext cx="1676400" cy="1676400"/>
                </a:xfrm>
                <a:prstGeom prst="rect">
                  <a:avLst/>
                </a:prstGeom>
                <a:noFill/>
                <a:ln>
                  <a:solidFill>
                    <a:schemeClr val="bg1"/>
                  </a:solidFill>
                </a:ln>
              </p:spPr>
            </p:pic>
            <p:sp>
              <p:nvSpPr>
                <p:cNvPr id="22" name="TextBox 21"/>
                <p:cNvSpPr txBox="1"/>
                <p:nvPr/>
              </p:nvSpPr>
              <p:spPr>
                <a:xfrm>
                  <a:off x="3810000" y="6396335"/>
                  <a:ext cx="38100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Red to</a:t>
                  </a:r>
                  <a:r>
                    <a:rPr lang="en-US" sz="2400" dirty="0" smtClean="0">
                      <a:solidFill>
                        <a:schemeClr val="bg1"/>
                      </a:solidFill>
                      <a:effectLst>
                        <a:outerShdw blurRad="38100" dist="38100" dir="2700000" algn="tl">
                          <a:srgbClr val="000000">
                            <a:alpha val="43137"/>
                          </a:srgbClr>
                        </a:outerShdw>
                      </a:effectLst>
                      <a:sym typeface="Wingdings" pitchFamily="2" charset="2"/>
                    </a:rPr>
                    <a:t> blue estimate</a:t>
                  </a:r>
                  <a:endParaRPr lang="en-US" sz="2400" dirty="0">
                    <a:solidFill>
                      <a:schemeClr val="bg1"/>
                    </a:solidFill>
                    <a:effectLst>
                      <a:outerShdw blurRad="38100" dist="38100" dir="2700000" algn="tl">
                        <a:srgbClr val="000000">
                          <a:alpha val="43137"/>
                        </a:srgbClr>
                      </a:outerShdw>
                    </a:effectLst>
                  </a:endParaRPr>
                </a:p>
              </p:txBody>
            </p:sp>
          </p:grpSp>
          <p:sp>
            <p:nvSpPr>
              <p:cNvPr id="26" name="Down Arrow 25"/>
              <p:cNvSpPr/>
              <p:nvPr/>
            </p:nvSpPr>
            <p:spPr>
              <a:xfrm rot="16200000">
                <a:off x="3657600" y="5791200"/>
                <a:ext cx="304800" cy="457200"/>
              </a:xfrm>
              <a:prstGeom prst="downArrow">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8" name="Group 27"/>
            <p:cNvGrpSpPr/>
            <p:nvPr/>
          </p:nvGrpSpPr>
          <p:grpSpPr>
            <a:xfrm>
              <a:off x="3429000" y="3886200"/>
              <a:ext cx="4038600" cy="1680865"/>
              <a:chOff x="3429000" y="3886200"/>
              <a:chExt cx="4038600" cy="1680865"/>
            </a:xfrm>
          </p:grpSpPr>
          <p:grpSp>
            <p:nvGrpSpPr>
              <p:cNvPr id="24" name="Group 23"/>
              <p:cNvGrpSpPr/>
              <p:nvPr/>
            </p:nvGrpSpPr>
            <p:grpSpPr>
              <a:xfrm>
                <a:off x="3657600" y="3886200"/>
                <a:ext cx="3810000" cy="1680865"/>
                <a:chOff x="3657600" y="3886200"/>
                <a:chExt cx="3810000" cy="1680865"/>
              </a:xfrm>
            </p:grpSpPr>
            <p:pic>
              <p:nvPicPr>
                <p:cNvPr id="8195" name="Picture 3" descr="C:\Users\Maliha\Desktop\video\ingrad_gr_g.png"/>
                <p:cNvPicPr>
                  <a:picLocks noChangeAspect="1" noChangeArrowheads="1"/>
                </p:cNvPicPr>
                <p:nvPr/>
              </p:nvPicPr>
              <p:blipFill>
                <a:blip r:embed="rId8"/>
                <a:stretch>
                  <a:fillRect/>
                </a:stretch>
              </p:blipFill>
              <p:spPr bwMode="auto">
                <a:xfrm>
                  <a:off x="3657600" y="3886200"/>
                  <a:ext cx="1676400" cy="1676400"/>
                </a:xfrm>
                <a:prstGeom prst="rect">
                  <a:avLst/>
                </a:prstGeom>
                <a:noFill/>
                <a:ln>
                  <a:solidFill>
                    <a:schemeClr val="bg1"/>
                  </a:solidFill>
                </a:ln>
              </p:spPr>
            </p:pic>
            <p:sp>
              <p:nvSpPr>
                <p:cNvPr id="23" name="TextBox 22"/>
                <p:cNvSpPr txBox="1"/>
                <p:nvPr/>
              </p:nvSpPr>
              <p:spPr>
                <a:xfrm>
                  <a:off x="3657600" y="5105400"/>
                  <a:ext cx="38100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sym typeface="Wingdings" pitchFamily="2" charset="2"/>
                    </a:rPr>
                    <a:t>Green to blue estimate</a:t>
                  </a:r>
                  <a:endParaRPr lang="en-US" sz="2400" dirty="0">
                    <a:solidFill>
                      <a:schemeClr val="bg1"/>
                    </a:solidFill>
                    <a:effectLst>
                      <a:outerShdw blurRad="38100" dist="38100" dir="2700000" algn="tl">
                        <a:srgbClr val="000000">
                          <a:alpha val="43137"/>
                        </a:srgbClr>
                      </a:outerShdw>
                    </a:effectLst>
                  </a:endParaRPr>
                </a:p>
              </p:txBody>
            </p:sp>
          </p:grpSp>
          <p:sp>
            <p:nvSpPr>
              <p:cNvPr id="27" name="Down Arrow 26"/>
              <p:cNvSpPr/>
              <p:nvPr/>
            </p:nvSpPr>
            <p:spPr>
              <a:xfrm rot="16200000">
                <a:off x="3505200" y="4495800"/>
                <a:ext cx="304800" cy="457200"/>
              </a:xfrm>
              <a:prstGeom prst="downArrow">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40" name="Group 39"/>
          <p:cNvGrpSpPr/>
          <p:nvPr/>
        </p:nvGrpSpPr>
        <p:grpSpPr>
          <a:xfrm>
            <a:off x="4953000" y="2590800"/>
            <a:ext cx="2241566" cy="3549251"/>
            <a:chOff x="4921234" y="2667000"/>
            <a:chExt cx="2241566" cy="3549251"/>
          </a:xfrm>
        </p:grpSpPr>
        <p:grpSp>
          <p:nvGrpSpPr>
            <p:cNvPr id="38" name="Group 37"/>
            <p:cNvGrpSpPr/>
            <p:nvPr/>
          </p:nvGrpSpPr>
          <p:grpSpPr>
            <a:xfrm>
              <a:off x="5486400" y="2667000"/>
              <a:ext cx="1676400" cy="1680865"/>
              <a:chOff x="5486400" y="2667000"/>
              <a:chExt cx="1676400" cy="1680865"/>
            </a:xfrm>
          </p:grpSpPr>
          <p:pic>
            <p:nvPicPr>
              <p:cNvPr id="8194" name="Picture 2" descr="C:\Users\Maliha\Desktop\video\outgrad_r.png"/>
              <p:cNvPicPr>
                <a:picLocks noChangeAspect="1" noChangeArrowheads="1"/>
              </p:cNvPicPr>
              <p:nvPr/>
            </p:nvPicPr>
            <p:blipFill>
              <a:blip r:embed="rId9"/>
              <a:stretch>
                <a:fillRect/>
              </a:stretch>
            </p:blipFill>
            <p:spPr bwMode="auto">
              <a:xfrm>
                <a:off x="5486400" y="2667000"/>
                <a:ext cx="1676400" cy="1676400"/>
              </a:xfrm>
              <a:prstGeom prst="rect">
                <a:avLst/>
              </a:prstGeom>
              <a:noFill/>
              <a:ln>
                <a:solidFill>
                  <a:schemeClr val="bg1"/>
                </a:solidFill>
              </a:ln>
            </p:spPr>
          </p:pic>
          <p:sp>
            <p:nvSpPr>
              <p:cNvPr id="37" name="TextBox 36"/>
              <p:cNvSpPr txBox="1"/>
              <p:nvPr/>
            </p:nvSpPr>
            <p:spPr>
              <a:xfrm>
                <a:off x="5486400" y="38862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Blue</a:t>
                </a:r>
                <a:endParaRPr lang="en-US" sz="2400" dirty="0">
                  <a:solidFill>
                    <a:schemeClr val="bg1"/>
                  </a:solidFill>
                  <a:effectLst>
                    <a:outerShdw blurRad="38100" dist="38100" dir="2700000" algn="tl">
                      <a:srgbClr val="000000">
                        <a:alpha val="43137"/>
                      </a:srgbClr>
                    </a:outerShdw>
                  </a:effectLst>
                </a:endParaRPr>
              </a:p>
            </p:txBody>
          </p:sp>
        </p:grpSp>
        <p:sp>
          <p:nvSpPr>
            <p:cNvPr id="33" name="Down Arrow 32"/>
            <p:cNvSpPr/>
            <p:nvPr/>
          </p:nvSpPr>
          <p:spPr>
            <a:xfrm rot="13517554">
              <a:off x="5249243" y="3775863"/>
              <a:ext cx="304800" cy="960818"/>
            </a:xfrm>
            <a:prstGeom prst="downArrow">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Down Arrow 38"/>
            <p:cNvSpPr/>
            <p:nvPr/>
          </p:nvSpPr>
          <p:spPr>
            <a:xfrm rot="12222103">
              <a:off x="5614882" y="3996532"/>
              <a:ext cx="304800" cy="2219719"/>
            </a:xfrm>
            <a:prstGeom prst="downArrow">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2" name="Group 41"/>
          <p:cNvGrpSpPr/>
          <p:nvPr/>
        </p:nvGrpSpPr>
        <p:grpSpPr>
          <a:xfrm>
            <a:off x="7086600" y="4876800"/>
            <a:ext cx="1752600" cy="1757065"/>
            <a:chOff x="7086600" y="4876800"/>
            <a:chExt cx="1752600" cy="1757065"/>
          </a:xfrm>
        </p:grpSpPr>
        <p:pic>
          <p:nvPicPr>
            <p:cNvPr id="32" name="Picture 4" descr="C:\Users\Maliha\Desktop\video\w.png"/>
            <p:cNvPicPr>
              <a:picLocks noChangeAspect="1" noChangeArrowheads="1"/>
            </p:cNvPicPr>
            <p:nvPr/>
          </p:nvPicPr>
          <p:blipFill>
            <a:blip r:embed="rId10"/>
            <a:stretch>
              <a:fillRect/>
            </a:stretch>
          </p:blipFill>
          <p:spPr bwMode="auto">
            <a:xfrm>
              <a:off x="7086600" y="4876800"/>
              <a:ext cx="1752600" cy="1752600"/>
            </a:xfrm>
            <a:prstGeom prst="rect">
              <a:avLst/>
            </a:prstGeom>
            <a:noFill/>
            <a:ln>
              <a:solidFill>
                <a:schemeClr val="bg1"/>
              </a:solidFill>
            </a:ln>
          </p:spPr>
        </p:pic>
        <p:sp>
          <p:nvSpPr>
            <p:cNvPr id="41" name="TextBox 40"/>
            <p:cNvSpPr txBox="1"/>
            <p:nvPr/>
          </p:nvSpPr>
          <p:spPr>
            <a:xfrm>
              <a:off x="7086600" y="6172200"/>
              <a:ext cx="1752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Weights</a:t>
              </a:r>
              <a:endParaRPr lang="en-US" sz="2400" dirty="0">
                <a:solidFill>
                  <a:schemeClr val="bg1"/>
                </a:solidFill>
                <a:effectLst>
                  <a:outerShdw blurRad="38100" dist="38100" dir="2700000" algn="tl">
                    <a:srgbClr val="000000">
                      <a:alpha val="43137"/>
                    </a:srgbClr>
                  </a:outerShdw>
                </a:effectLst>
              </a:endParaRPr>
            </a:p>
          </p:txBody>
        </p:sp>
      </p:grpSp>
      <p:sp>
        <p:nvSpPr>
          <p:cNvPr id="47" name="Down Arrow 46"/>
          <p:cNvSpPr/>
          <p:nvPr/>
        </p:nvSpPr>
        <p:spPr>
          <a:xfrm rot="16200000">
            <a:off x="4343400" y="2209800"/>
            <a:ext cx="304800" cy="2438400"/>
          </a:xfrm>
          <a:prstGeom prst="downArrow">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xit" presetSubtype="0" fill="hold" nodeType="withEffect">
                                  <p:stCondLst>
                                    <p:cond delay="0"/>
                                  </p:stCondLst>
                                  <p:childTnLst>
                                    <p:animEffect transition="out" filter="fade">
                                      <p:cBhvr>
                                        <p:cTn id="22" dur="500"/>
                                        <p:tgtEl>
                                          <p:spTgt spid="46"/>
                                        </p:tgtEl>
                                      </p:cBhvr>
                                    </p:animEffect>
                                    <p:set>
                                      <p:cBhvr>
                                        <p:cTn id="23" dur="1" fill="hold">
                                          <p:stCondLst>
                                            <p:cond delay="499"/>
                                          </p:stCondLst>
                                        </p:cTn>
                                        <p:tgtEl>
                                          <p:spTgt spid="4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5" descr="C:\Users\Maliha\Desktop\video\ingrad_b.png"/>
          <p:cNvPicPr>
            <a:picLocks noChangeAspect="1" noChangeArrowheads="1"/>
          </p:cNvPicPr>
          <p:nvPr/>
        </p:nvPicPr>
        <p:blipFill>
          <a:blip r:embed="rId2"/>
          <a:stretch>
            <a:fillRect/>
          </a:stretch>
        </p:blipFill>
        <p:spPr bwMode="auto">
          <a:xfrm>
            <a:off x="5715000" y="5176838"/>
            <a:ext cx="1681162" cy="1681162"/>
          </a:xfrm>
          <a:prstGeom prst="rect">
            <a:avLst/>
          </a:prstGeom>
          <a:noFill/>
          <a:ln>
            <a:solidFill>
              <a:schemeClr val="bg1"/>
            </a:solidFill>
          </a:ln>
        </p:spPr>
      </p:pic>
      <p:sp>
        <p:nvSpPr>
          <p:cNvPr id="25" name="TextBox 24"/>
          <p:cNvSpPr txBox="1"/>
          <p:nvPr/>
        </p:nvSpPr>
        <p:spPr>
          <a:xfrm>
            <a:off x="5715000" y="6396335"/>
            <a:ext cx="3429000" cy="461665"/>
          </a:xfrm>
          <a:prstGeom prst="rect">
            <a:avLst/>
          </a:prstGeom>
          <a:solidFill>
            <a:schemeClr val="tx1">
              <a:alpha val="65000"/>
            </a:schemeClr>
          </a:solidFill>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rPr>
              <a:t>Red = </a:t>
            </a:r>
            <a:r>
              <a:rPr lang="en-US" sz="2400" b="1" dirty="0" err="1" smtClean="0">
                <a:solidFill>
                  <a:srgbClr val="FFFF00"/>
                </a:solidFill>
                <a:effectLst>
                  <a:outerShdw blurRad="38100" dist="38100" dir="2700000" algn="tl">
                    <a:srgbClr val="000000">
                      <a:alpha val="43137"/>
                    </a:srgbClr>
                  </a:outerShdw>
                </a:effectLst>
              </a:rPr>
              <a:t>infilled</a:t>
            </a:r>
            <a:r>
              <a:rPr lang="en-US" sz="2400" b="1" dirty="0" smtClean="0">
                <a:solidFill>
                  <a:srgbClr val="FFFF00"/>
                </a:solidFill>
                <a:effectLst>
                  <a:outerShdw blurRad="38100" dist="38100" dir="2700000" algn="tl">
                    <a:srgbClr val="000000">
                      <a:alpha val="43137"/>
                    </a:srgbClr>
                  </a:outerShdw>
                </a:effectLst>
              </a:rPr>
              <a:t> gradients</a:t>
            </a:r>
            <a:endParaRPr lang="en-US" sz="2400" b="1" dirty="0">
              <a:solidFill>
                <a:srgbClr val="FFFF00"/>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normAutofit fontScale="90000"/>
          </a:bodyPr>
          <a:lstStyle/>
          <a:p>
            <a:r>
              <a:rPr lang="en-CA" dirty="0" smtClean="0"/>
              <a:t>Step 2: Gradient-space restoration</a:t>
            </a:r>
            <a:endParaRPr lang="en-CA" dirty="0"/>
          </a:p>
        </p:txBody>
      </p:sp>
      <p:sp>
        <p:nvSpPr>
          <p:cNvPr id="3" name="Content Placeholder 2"/>
          <p:cNvSpPr>
            <a:spLocks noGrp="1"/>
          </p:cNvSpPr>
          <p:nvPr>
            <p:ph idx="1"/>
          </p:nvPr>
        </p:nvSpPr>
        <p:spPr>
          <a:xfrm>
            <a:off x="228600" y="609600"/>
            <a:ext cx="8686800" cy="5486400"/>
          </a:xfrm>
        </p:spPr>
        <p:txBody>
          <a:bodyPr/>
          <a:lstStyle/>
          <a:p>
            <a:r>
              <a:rPr lang="en-CA" dirty="0" smtClean="0"/>
              <a:t>Compute gradients</a:t>
            </a:r>
          </a:p>
          <a:p>
            <a:r>
              <a:rPr lang="en-CA" b="1" dirty="0" smtClean="0">
                <a:solidFill>
                  <a:srgbClr val="FFFF00"/>
                </a:solidFill>
              </a:rPr>
              <a:t>Merge gradients</a:t>
            </a:r>
          </a:p>
          <a:p>
            <a:pPr>
              <a:spcBef>
                <a:spcPts val="0"/>
              </a:spcBef>
              <a:buNone/>
            </a:pPr>
            <a:r>
              <a:rPr lang="en-CA" dirty="0" smtClean="0"/>
              <a:t>	multiply with “hue”</a:t>
            </a:r>
          </a:p>
          <a:p>
            <a:r>
              <a:rPr lang="en-CA" b="1" dirty="0" smtClean="0">
                <a:solidFill>
                  <a:srgbClr val="FFFF00"/>
                </a:solidFill>
              </a:rPr>
              <a:t>Linearly combine </a:t>
            </a:r>
            <a:r>
              <a:rPr lang="en-CA" dirty="0" smtClean="0"/>
              <a:t>multiple channels </a:t>
            </a:r>
            <a:r>
              <a:rPr lang="en-CA" dirty="0" smtClean="0">
                <a:sym typeface="Wingdings" pitchFamily="2" charset="2"/>
              </a:rPr>
              <a:t> </a:t>
            </a:r>
            <a:r>
              <a:rPr lang="en-CA" b="1" dirty="0" smtClean="0">
                <a:solidFill>
                  <a:srgbClr val="FFFF00"/>
                </a:solidFill>
                <a:sym typeface="Wingdings" pitchFamily="2" charset="2"/>
              </a:rPr>
              <a:t>weights</a:t>
            </a:r>
            <a:r>
              <a:rPr lang="en-CA" dirty="0" smtClean="0">
                <a:sym typeface="Wingdings" pitchFamily="2" charset="2"/>
              </a:rPr>
              <a:t>!!</a:t>
            </a:r>
          </a:p>
          <a:p>
            <a:r>
              <a:rPr lang="en-CA" dirty="0" smtClean="0">
                <a:sym typeface="Wingdings" pitchFamily="2" charset="2"/>
              </a:rPr>
              <a:t>Poisson solve</a:t>
            </a:r>
          </a:p>
          <a:p>
            <a:pPr lvl="1"/>
            <a:r>
              <a:rPr lang="en-CA" dirty="0" smtClean="0">
                <a:sym typeface="Wingdings" pitchFamily="2" charset="2"/>
              </a:rPr>
              <a:t>Given a gradient field</a:t>
            </a:r>
            <a:br>
              <a:rPr lang="en-CA" dirty="0" smtClean="0">
                <a:sym typeface="Wingdings" pitchFamily="2" charset="2"/>
              </a:rPr>
            </a:br>
            <a:r>
              <a:rPr lang="en-CA" dirty="0" smtClean="0">
                <a:sym typeface="Wingdings" pitchFamily="2" charset="2"/>
              </a:rPr>
              <a:t>reconstruct the values</a:t>
            </a:r>
            <a:endParaRPr lang="en-CA" dirty="0"/>
          </a:p>
        </p:txBody>
      </p:sp>
      <p:grpSp>
        <p:nvGrpSpPr>
          <p:cNvPr id="15" name="Group 14"/>
          <p:cNvGrpSpPr/>
          <p:nvPr/>
        </p:nvGrpSpPr>
        <p:grpSpPr>
          <a:xfrm>
            <a:off x="5638800" y="3886200"/>
            <a:ext cx="1676400" cy="1680865"/>
            <a:chOff x="5638800" y="3886200"/>
            <a:chExt cx="1676400" cy="1680865"/>
          </a:xfrm>
        </p:grpSpPr>
        <p:pic>
          <p:nvPicPr>
            <p:cNvPr id="16" name="Picture 2" descr="C:\Users\Maliha\Desktop\video\ingrad_br_g.png"/>
            <p:cNvPicPr>
              <a:picLocks noChangeAspect="1" noChangeArrowheads="1"/>
            </p:cNvPicPr>
            <p:nvPr/>
          </p:nvPicPr>
          <p:blipFill>
            <a:blip r:embed="rId3"/>
            <a:stretch>
              <a:fillRect/>
            </a:stretch>
          </p:blipFill>
          <p:spPr bwMode="auto">
            <a:xfrm>
              <a:off x="5638800" y="3886200"/>
              <a:ext cx="1676400" cy="1676400"/>
            </a:xfrm>
            <a:prstGeom prst="rect">
              <a:avLst/>
            </a:prstGeom>
            <a:noFill/>
            <a:ln>
              <a:solidFill>
                <a:schemeClr val="bg1"/>
              </a:solidFill>
            </a:ln>
          </p:spPr>
        </p:pic>
        <p:sp>
          <p:nvSpPr>
            <p:cNvPr id="17" name="TextBox 16"/>
            <p:cNvSpPr txBox="1"/>
            <p:nvPr/>
          </p:nvSpPr>
          <p:spPr>
            <a:xfrm>
              <a:off x="5638800" y="51054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Green</a:t>
              </a:r>
              <a:endParaRPr lang="en-US" sz="2400" dirty="0">
                <a:solidFill>
                  <a:schemeClr val="bg1"/>
                </a:solidFill>
                <a:effectLst>
                  <a:outerShdw blurRad="38100" dist="38100" dir="2700000" algn="tl">
                    <a:srgbClr val="000000">
                      <a:alpha val="43137"/>
                    </a:srgbClr>
                  </a:outerShdw>
                </a:effectLst>
              </a:endParaRPr>
            </a:p>
          </p:txBody>
        </p:sp>
      </p:grpSp>
      <p:pic>
        <p:nvPicPr>
          <p:cNvPr id="22" name="Picture 2" descr="C:\Users\Maliha\Desktop\video\outgrad_r.png"/>
          <p:cNvPicPr>
            <a:picLocks noChangeAspect="1" noChangeArrowheads="1"/>
          </p:cNvPicPr>
          <p:nvPr/>
        </p:nvPicPr>
        <p:blipFill>
          <a:blip r:embed="rId4"/>
          <a:stretch>
            <a:fillRect/>
          </a:stretch>
        </p:blipFill>
        <p:spPr bwMode="auto">
          <a:xfrm>
            <a:off x="5518166" y="2590800"/>
            <a:ext cx="1676400" cy="1676400"/>
          </a:xfrm>
          <a:prstGeom prst="rect">
            <a:avLst/>
          </a:prstGeom>
          <a:noFill/>
          <a:ln>
            <a:solidFill>
              <a:schemeClr val="bg1"/>
            </a:solidFill>
          </a:ln>
        </p:spPr>
      </p:pic>
      <p:sp>
        <p:nvSpPr>
          <p:cNvPr id="23" name="TextBox 22"/>
          <p:cNvSpPr txBox="1"/>
          <p:nvPr/>
        </p:nvSpPr>
        <p:spPr>
          <a:xfrm>
            <a:off x="5518166" y="38100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Blue</a:t>
            </a:r>
            <a:endParaRPr lang="en-US" sz="2400" dirty="0">
              <a:solidFill>
                <a:schemeClr val="bg1"/>
              </a:solidFill>
              <a:effectLst>
                <a:outerShdw blurRad="38100" dist="38100" dir="2700000" algn="tl">
                  <a:srgbClr val="000000">
                    <a:alpha val="43137"/>
                  </a:srgbClr>
                </a:outerShdw>
              </a:effectLst>
            </a:endParaRPr>
          </a:p>
        </p:txBody>
      </p:sp>
      <p:grpSp>
        <p:nvGrpSpPr>
          <p:cNvPr id="28" name="Group 27"/>
          <p:cNvGrpSpPr/>
          <p:nvPr/>
        </p:nvGrpSpPr>
        <p:grpSpPr>
          <a:xfrm>
            <a:off x="6477000" y="3276600"/>
            <a:ext cx="2590800" cy="2595265"/>
            <a:chOff x="6553199" y="3276600"/>
            <a:chExt cx="2590800" cy="2595265"/>
          </a:xfrm>
        </p:grpSpPr>
        <p:pic>
          <p:nvPicPr>
            <p:cNvPr id="26" name="Picture 11" descr="C:\Users\Maliha\Desktop\video\in.png"/>
            <p:cNvPicPr>
              <a:picLocks noChangeAspect="1" noChangeArrowheads="1"/>
            </p:cNvPicPr>
            <p:nvPr/>
          </p:nvPicPr>
          <p:blipFill>
            <a:blip r:embed="rId5">
              <a:lum contrast="13000"/>
            </a:blip>
            <a:stretch>
              <a:fillRect/>
            </a:stretch>
          </p:blipFill>
          <p:spPr bwMode="auto">
            <a:xfrm>
              <a:off x="6553199" y="3276600"/>
              <a:ext cx="2590800" cy="2590800"/>
            </a:xfrm>
            <a:prstGeom prst="rect">
              <a:avLst/>
            </a:prstGeom>
            <a:noFill/>
            <a:ln>
              <a:solidFill>
                <a:schemeClr val="bg1"/>
              </a:solidFill>
            </a:ln>
          </p:spPr>
        </p:pic>
        <p:sp>
          <p:nvSpPr>
            <p:cNvPr id="27" name="TextBox 26"/>
            <p:cNvSpPr txBox="1"/>
            <p:nvPr/>
          </p:nvSpPr>
          <p:spPr>
            <a:xfrm>
              <a:off x="6553199" y="5410200"/>
              <a:ext cx="2590800" cy="461665"/>
            </a:xfrm>
            <a:prstGeom prst="rect">
              <a:avLst/>
            </a:prstGeom>
            <a:solidFill>
              <a:schemeClr val="tx1">
                <a:alpha val="65000"/>
              </a:schemeClr>
            </a:solid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rPr>
                <a:t>Final result</a:t>
              </a:r>
              <a:endParaRPr lang="en-US" sz="2400" dirty="0">
                <a:solidFill>
                  <a:schemeClr val="bg1"/>
                </a:solidFill>
                <a:effectLst>
                  <a:outerShdw blurRad="38100" dist="38100" dir="2700000" algn="tl">
                    <a:srgbClr val="000000">
                      <a:alpha val="43137"/>
                    </a:srgbClr>
                  </a:outerShdw>
                </a:effectLst>
              </a:endParaRPr>
            </a:p>
          </p:txBody>
        </p:sp>
      </p:grpSp>
      <p:sp>
        <p:nvSpPr>
          <p:cNvPr id="29" name="TextBox 28"/>
          <p:cNvSpPr txBox="1"/>
          <p:nvPr/>
        </p:nvSpPr>
        <p:spPr>
          <a:xfrm rot="16200000">
            <a:off x="3126435" y="4493567"/>
            <a:ext cx="4267200" cy="461665"/>
          </a:xfrm>
          <a:prstGeom prst="rect">
            <a:avLst/>
          </a:prstGeom>
          <a:solidFill>
            <a:schemeClr val="tx1">
              <a:lumMod val="75000"/>
              <a:lumOff val="25000"/>
              <a:alpha val="65000"/>
            </a:schemeClr>
          </a:solid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sym typeface="Wingdings" pitchFamily="2" charset="2"/>
              </a:rPr>
              <a:t>Reconstructed gradients</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Summary</a:t>
            </a:r>
            <a:endParaRPr lang="en-CA" dirty="0"/>
          </a:p>
        </p:txBody>
      </p:sp>
      <p:grpSp>
        <p:nvGrpSpPr>
          <p:cNvPr id="32" name="Group 31"/>
          <p:cNvGrpSpPr/>
          <p:nvPr/>
        </p:nvGrpSpPr>
        <p:grpSpPr>
          <a:xfrm>
            <a:off x="4648200" y="685800"/>
            <a:ext cx="1752600" cy="1757065"/>
            <a:chOff x="7086600" y="4876800"/>
            <a:chExt cx="1752600" cy="1757065"/>
          </a:xfrm>
        </p:grpSpPr>
        <p:pic>
          <p:nvPicPr>
            <p:cNvPr id="33" name="Picture 4" descr="C:\Users\Maliha\Desktop\video\w.png"/>
            <p:cNvPicPr>
              <a:picLocks noChangeAspect="1" noChangeArrowheads="1"/>
            </p:cNvPicPr>
            <p:nvPr/>
          </p:nvPicPr>
          <p:blipFill>
            <a:blip r:embed="rId2"/>
            <a:stretch>
              <a:fillRect/>
            </a:stretch>
          </p:blipFill>
          <p:spPr bwMode="auto">
            <a:xfrm>
              <a:off x="7086600" y="4876800"/>
              <a:ext cx="1752600" cy="1752600"/>
            </a:xfrm>
            <a:prstGeom prst="rect">
              <a:avLst/>
            </a:prstGeom>
            <a:noFill/>
            <a:ln>
              <a:solidFill>
                <a:schemeClr val="bg1"/>
              </a:solidFill>
            </a:ln>
          </p:spPr>
        </p:pic>
        <p:sp>
          <p:nvSpPr>
            <p:cNvPr id="34" name="TextBox 33"/>
            <p:cNvSpPr txBox="1"/>
            <p:nvPr/>
          </p:nvSpPr>
          <p:spPr>
            <a:xfrm>
              <a:off x="7086600" y="6172200"/>
              <a:ext cx="1752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Weights</a:t>
              </a:r>
              <a:endParaRPr lang="en-US" sz="2400" dirty="0">
                <a:solidFill>
                  <a:schemeClr val="bg1"/>
                </a:solidFill>
                <a:effectLst>
                  <a:outerShdw blurRad="38100" dist="38100" dir="2700000" algn="tl">
                    <a:srgbClr val="000000">
                      <a:alpha val="43137"/>
                    </a:srgbClr>
                  </a:outerShdw>
                </a:effectLst>
              </a:endParaRPr>
            </a:p>
          </p:txBody>
        </p:sp>
      </p:grpSp>
      <p:grpSp>
        <p:nvGrpSpPr>
          <p:cNvPr id="35" name="Group 34"/>
          <p:cNvGrpSpPr/>
          <p:nvPr/>
        </p:nvGrpSpPr>
        <p:grpSpPr>
          <a:xfrm>
            <a:off x="2743200" y="685800"/>
            <a:ext cx="1752600" cy="1757065"/>
            <a:chOff x="5791200" y="1524000"/>
            <a:chExt cx="1752600" cy="1757065"/>
          </a:xfrm>
        </p:grpSpPr>
        <p:pic>
          <p:nvPicPr>
            <p:cNvPr id="36" name="Picture 4" descr="C:\Users\Maliha\Desktop\video\ratio2.png"/>
            <p:cNvPicPr>
              <a:picLocks noChangeAspect="1" noChangeArrowheads="1"/>
            </p:cNvPicPr>
            <p:nvPr/>
          </p:nvPicPr>
          <p:blipFill>
            <a:blip r:embed="rId3"/>
            <a:stretch>
              <a:fillRect/>
            </a:stretch>
          </p:blipFill>
          <p:spPr bwMode="auto">
            <a:xfrm>
              <a:off x="5791200" y="1524000"/>
              <a:ext cx="1752600" cy="1752600"/>
            </a:xfrm>
            <a:prstGeom prst="rect">
              <a:avLst/>
            </a:prstGeom>
            <a:noFill/>
            <a:ln>
              <a:solidFill>
                <a:schemeClr val="bg1"/>
              </a:solidFill>
            </a:ln>
          </p:spPr>
        </p:pic>
        <p:sp>
          <p:nvSpPr>
            <p:cNvPr id="37" name="TextBox 36"/>
            <p:cNvSpPr txBox="1"/>
            <p:nvPr/>
          </p:nvSpPr>
          <p:spPr>
            <a:xfrm>
              <a:off x="5791200" y="2819400"/>
              <a:ext cx="1752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“Hue”</a:t>
              </a:r>
              <a:endParaRPr lang="en-US" sz="2400" dirty="0">
                <a:solidFill>
                  <a:schemeClr val="bg1"/>
                </a:solidFill>
                <a:effectLst>
                  <a:outerShdw blurRad="38100" dist="38100" dir="2700000" algn="tl">
                    <a:srgbClr val="000000">
                      <a:alpha val="43137"/>
                    </a:srgbClr>
                  </a:outerShdw>
                </a:effectLst>
              </a:endParaRPr>
            </a:p>
          </p:txBody>
        </p:sp>
      </p:grpSp>
      <p:sp>
        <p:nvSpPr>
          <p:cNvPr id="39" name="TextBox 38"/>
          <p:cNvSpPr txBox="1"/>
          <p:nvPr/>
        </p:nvSpPr>
        <p:spPr>
          <a:xfrm rot="16200000">
            <a:off x="1831033" y="4493567"/>
            <a:ext cx="4267200" cy="461665"/>
          </a:xfrm>
          <a:prstGeom prst="rect">
            <a:avLst/>
          </a:prstGeom>
          <a:solidFill>
            <a:schemeClr val="tx1">
              <a:lumMod val="75000"/>
              <a:lumOff val="25000"/>
              <a:alpha val="65000"/>
            </a:schemeClr>
          </a:solid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sym typeface="Wingdings" pitchFamily="2" charset="2"/>
              </a:rPr>
              <a:t>Input gradients</a:t>
            </a:r>
            <a:endParaRPr lang="en-US" sz="2400" dirty="0">
              <a:solidFill>
                <a:schemeClr val="bg1"/>
              </a:solidFill>
              <a:effectLst>
                <a:outerShdw blurRad="38100" dist="38100" dir="2700000" algn="tl">
                  <a:srgbClr val="000000">
                    <a:alpha val="43137"/>
                  </a:srgbClr>
                </a:outerShdw>
              </a:effectLst>
            </a:endParaRPr>
          </a:p>
        </p:txBody>
      </p:sp>
      <p:pic>
        <p:nvPicPr>
          <p:cNvPr id="40" name="Picture 15" descr="C:\Users\Maliha\Desktop\video\ingrad_b.png"/>
          <p:cNvPicPr>
            <a:picLocks noChangeAspect="1" noChangeArrowheads="1"/>
          </p:cNvPicPr>
          <p:nvPr/>
        </p:nvPicPr>
        <p:blipFill>
          <a:blip r:embed="rId4"/>
          <a:stretch>
            <a:fillRect/>
          </a:stretch>
        </p:blipFill>
        <p:spPr bwMode="auto">
          <a:xfrm>
            <a:off x="5715000" y="5176838"/>
            <a:ext cx="1681162" cy="1681162"/>
          </a:xfrm>
          <a:prstGeom prst="rect">
            <a:avLst/>
          </a:prstGeom>
          <a:noFill/>
          <a:ln>
            <a:solidFill>
              <a:schemeClr val="bg1"/>
            </a:solidFill>
          </a:ln>
        </p:spPr>
      </p:pic>
      <p:grpSp>
        <p:nvGrpSpPr>
          <p:cNvPr id="42" name="Group 41"/>
          <p:cNvGrpSpPr/>
          <p:nvPr/>
        </p:nvGrpSpPr>
        <p:grpSpPr>
          <a:xfrm>
            <a:off x="5638800" y="3886200"/>
            <a:ext cx="1676400" cy="1680865"/>
            <a:chOff x="5638800" y="3886200"/>
            <a:chExt cx="1676400" cy="1680865"/>
          </a:xfrm>
        </p:grpSpPr>
        <p:pic>
          <p:nvPicPr>
            <p:cNvPr id="43" name="Picture 2" descr="C:\Users\Maliha\Desktop\video\ingrad_br_g.png"/>
            <p:cNvPicPr>
              <a:picLocks noChangeAspect="1" noChangeArrowheads="1"/>
            </p:cNvPicPr>
            <p:nvPr/>
          </p:nvPicPr>
          <p:blipFill>
            <a:blip r:embed="rId5"/>
            <a:stretch>
              <a:fillRect/>
            </a:stretch>
          </p:blipFill>
          <p:spPr bwMode="auto">
            <a:xfrm>
              <a:off x="5638800" y="3886200"/>
              <a:ext cx="1676400" cy="1676400"/>
            </a:xfrm>
            <a:prstGeom prst="rect">
              <a:avLst/>
            </a:prstGeom>
            <a:noFill/>
            <a:ln>
              <a:solidFill>
                <a:schemeClr val="bg1"/>
              </a:solidFill>
            </a:ln>
          </p:spPr>
        </p:pic>
        <p:sp>
          <p:nvSpPr>
            <p:cNvPr id="44" name="TextBox 43"/>
            <p:cNvSpPr txBox="1"/>
            <p:nvPr/>
          </p:nvSpPr>
          <p:spPr>
            <a:xfrm>
              <a:off x="5638800" y="51054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Green</a:t>
              </a:r>
              <a:endParaRPr lang="en-US" sz="2400" dirty="0">
                <a:solidFill>
                  <a:schemeClr val="bg1"/>
                </a:solidFill>
                <a:effectLst>
                  <a:outerShdw blurRad="38100" dist="38100" dir="2700000" algn="tl">
                    <a:srgbClr val="000000">
                      <a:alpha val="43137"/>
                    </a:srgbClr>
                  </a:outerShdw>
                </a:effectLst>
              </a:endParaRPr>
            </a:p>
          </p:txBody>
        </p:sp>
      </p:grpSp>
      <p:pic>
        <p:nvPicPr>
          <p:cNvPr id="45" name="Picture 2" descr="C:\Users\Maliha\Desktop\video\outgrad_r.png"/>
          <p:cNvPicPr>
            <a:picLocks noChangeAspect="1" noChangeArrowheads="1"/>
          </p:cNvPicPr>
          <p:nvPr/>
        </p:nvPicPr>
        <p:blipFill>
          <a:blip r:embed="rId6"/>
          <a:stretch>
            <a:fillRect/>
          </a:stretch>
        </p:blipFill>
        <p:spPr bwMode="auto">
          <a:xfrm>
            <a:off x="5518166" y="2590800"/>
            <a:ext cx="1676400" cy="1676400"/>
          </a:xfrm>
          <a:prstGeom prst="rect">
            <a:avLst/>
          </a:prstGeom>
          <a:noFill/>
          <a:ln>
            <a:solidFill>
              <a:schemeClr val="bg1"/>
            </a:solidFill>
          </a:ln>
        </p:spPr>
      </p:pic>
      <p:sp>
        <p:nvSpPr>
          <p:cNvPr id="46" name="TextBox 45"/>
          <p:cNvSpPr txBox="1"/>
          <p:nvPr/>
        </p:nvSpPr>
        <p:spPr>
          <a:xfrm>
            <a:off x="5518166" y="38100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Blue</a:t>
            </a:r>
            <a:endParaRPr lang="en-US" sz="2400" dirty="0">
              <a:solidFill>
                <a:schemeClr val="bg1"/>
              </a:solidFill>
              <a:effectLst>
                <a:outerShdw blurRad="38100" dist="38100" dir="2700000" algn="tl">
                  <a:srgbClr val="000000">
                    <a:alpha val="43137"/>
                  </a:srgbClr>
                </a:outerShdw>
              </a:effectLst>
            </a:endParaRPr>
          </a:p>
        </p:txBody>
      </p:sp>
      <p:grpSp>
        <p:nvGrpSpPr>
          <p:cNvPr id="47" name="Group 46"/>
          <p:cNvGrpSpPr/>
          <p:nvPr/>
        </p:nvGrpSpPr>
        <p:grpSpPr>
          <a:xfrm>
            <a:off x="6477000" y="3276600"/>
            <a:ext cx="2590800" cy="2595265"/>
            <a:chOff x="6553199" y="3276600"/>
            <a:chExt cx="2590800" cy="2595265"/>
          </a:xfrm>
        </p:grpSpPr>
        <p:pic>
          <p:nvPicPr>
            <p:cNvPr id="48" name="Picture 11" descr="C:\Users\Maliha\Desktop\video\in.png"/>
            <p:cNvPicPr>
              <a:picLocks noChangeAspect="1" noChangeArrowheads="1"/>
            </p:cNvPicPr>
            <p:nvPr/>
          </p:nvPicPr>
          <p:blipFill>
            <a:blip r:embed="rId7">
              <a:lum contrast="16000"/>
            </a:blip>
            <a:stretch>
              <a:fillRect/>
            </a:stretch>
          </p:blipFill>
          <p:spPr bwMode="auto">
            <a:xfrm>
              <a:off x="6553199" y="3276600"/>
              <a:ext cx="2590800" cy="2590800"/>
            </a:xfrm>
            <a:prstGeom prst="rect">
              <a:avLst/>
            </a:prstGeom>
            <a:noFill/>
            <a:ln>
              <a:solidFill>
                <a:schemeClr val="bg1"/>
              </a:solidFill>
            </a:ln>
          </p:spPr>
        </p:pic>
        <p:sp>
          <p:nvSpPr>
            <p:cNvPr id="49" name="TextBox 48"/>
            <p:cNvSpPr txBox="1"/>
            <p:nvPr/>
          </p:nvSpPr>
          <p:spPr>
            <a:xfrm>
              <a:off x="6553199" y="5410200"/>
              <a:ext cx="2590800" cy="461665"/>
            </a:xfrm>
            <a:prstGeom prst="rect">
              <a:avLst/>
            </a:prstGeom>
            <a:solidFill>
              <a:schemeClr val="tx1">
                <a:alpha val="65000"/>
              </a:schemeClr>
            </a:solid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rPr>
                <a:t>Final result</a:t>
              </a:r>
              <a:endParaRPr lang="en-US" sz="2400" dirty="0">
                <a:solidFill>
                  <a:schemeClr val="bg1"/>
                </a:solidFill>
                <a:effectLst>
                  <a:outerShdw blurRad="38100" dist="38100" dir="2700000" algn="tl">
                    <a:srgbClr val="000000">
                      <a:alpha val="43137"/>
                    </a:srgbClr>
                  </a:outerShdw>
                </a:effectLst>
              </a:endParaRPr>
            </a:p>
          </p:txBody>
        </p:sp>
      </p:grpSp>
      <p:sp>
        <p:nvSpPr>
          <p:cNvPr id="50" name="TextBox 49"/>
          <p:cNvSpPr txBox="1"/>
          <p:nvPr/>
        </p:nvSpPr>
        <p:spPr>
          <a:xfrm rot="16200000">
            <a:off x="3126435" y="4493567"/>
            <a:ext cx="4267200" cy="461665"/>
          </a:xfrm>
          <a:prstGeom prst="rect">
            <a:avLst/>
          </a:prstGeom>
          <a:solidFill>
            <a:schemeClr val="tx1">
              <a:lumMod val="75000"/>
              <a:lumOff val="25000"/>
              <a:alpha val="65000"/>
            </a:schemeClr>
          </a:solid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sym typeface="Wingdings" pitchFamily="2" charset="2"/>
              </a:rPr>
              <a:t>Reconstructed gradients</a:t>
            </a:r>
            <a:endParaRPr lang="en-US" sz="2400" dirty="0">
              <a:solidFill>
                <a:schemeClr val="bg1"/>
              </a:solidFill>
              <a:effectLst>
                <a:outerShdw blurRad="38100" dist="38100" dir="2700000" algn="tl">
                  <a:srgbClr val="000000">
                    <a:alpha val="43137"/>
                  </a:srgbClr>
                </a:outerShdw>
              </a:effectLst>
            </a:endParaRPr>
          </a:p>
        </p:txBody>
      </p:sp>
      <p:pic>
        <p:nvPicPr>
          <p:cNvPr id="51" name="Picture 11" descr="C:\Users\Maliha\Desktop\video\in.png"/>
          <p:cNvPicPr>
            <a:picLocks noChangeAspect="1" noChangeArrowheads="1"/>
          </p:cNvPicPr>
          <p:nvPr/>
        </p:nvPicPr>
        <p:blipFill>
          <a:blip r:embed="rId8">
            <a:lum contrast="13000"/>
          </a:blip>
          <a:stretch>
            <a:fillRect/>
          </a:stretch>
        </p:blipFill>
        <p:spPr bwMode="auto">
          <a:xfrm>
            <a:off x="0" y="3276600"/>
            <a:ext cx="2590800" cy="2590800"/>
          </a:xfrm>
          <a:prstGeom prst="rect">
            <a:avLst/>
          </a:prstGeom>
          <a:noFill/>
          <a:ln>
            <a:solidFill>
              <a:schemeClr val="bg1"/>
            </a:solidFill>
          </a:ln>
        </p:spPr>
      </p:pic>
      <p:sp>
        <p:nvSpPr>
          <p:cNvPr id="52" name="TextBox 51"/>
          <p:cNvSpPr txBox="1"/>
          <p:nvPr/>
        </p:nvSpPr>
        <p:spPr>
          <a:xfrm>
            <a:off x="0" y="5410200"/>
            <a:ext cx="2590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pic>
        <p:nvPicPr>
          <p:cNvPr id="53" name="Picture 12" descr="C:\Users\Maliha\Desktop\video\in_b.png"/>
          <p:cNvPicPr>
            <a:picLocks noChangeAspect="1" noChangeArrowheads="1"/>
          </p:cNvPicPr>
          <p:nvPr/>
        </p:nvPicPr>
        <p:blipFill>
          <a:blip r:embed="rId9"/>
          <a:stretch>
            <a:fillRect/>
          </a:stretch>
        </p:blipFill>
        <p:spPr bwMode="auto">
          <a:xfrm>
            <a:off x="2057400" y="5176838"/>
            <a:ext cx="1681162" cy="1681162"/>
          </a:xfrm>
          <a:prstGeom prst="rect">
            <a:avLst/>
          </a:prstGeom>
          <a:noFill/>
          <a:ln>
            <a:solidFill>
              <a:schemeClr val="bg1"/>
            </a:solidFill>
          </a:ln>
        </p:spPr>
      </p:pic>
      <p:pic>
        <p:nvPicPr>
          <p:cNvPr id="54" name="Picture 13" descr="C:\Users\Maliha\Desktop\video\in_g.png"/>
          <p:cNvPicPr>
            <a:picLocks noChangeAspect="1" noChangeArrowheads="1"/>
          </p:cNvPicPr>
          <p:nvPr/>
        </p:nvPicPr>
        <p:blipFill>
          <a:blip r:embed="rId10"/>
          <a:stretch>
            <a:fillRect/>
          </a:stretch>
        </p:blipFill>
        <p:spPr bwMode="auto">
          <a:xfrm>
            <a:off x="1905000" y="3886200"/>
            <a:ext cx="1681162" cy="1681162"/>
          </a:xfrm>
          <a:prstGeom prst="rect">
            <a:avLst/>
          </a:prstGeom>
          <a:noFill/>
          <a:ln>
            <a:solidFill>
              <a:schemeClr val="bg1"/>
            </a:solidFill>
          </a:ln>
        </p:spPr>
      </p:pic>
      <p:pic>
        <p:nvPicPr>
          <p:cNvPr id="55" name="Picture 14" descr="C:\Users\Maliha\Desktop\video\in_r.png"/>
          <p:cNvPicPr>
            <a:picLocks noChangeAspect="1" noChangeArrowheads="1"/>
          </p:cNvPicPr>
          <p:nvPr/>
        </p:nvPicPr>
        <p:blipFill>
          <a:blip r:embed="rId11"/>
          <a:stretch>
            <a:fillRect/>
          </a:stretch>
        </p:blipFill>
        <p:spPr bwMode="auto">
          <a:xfrm>
            <a:off x="1752600" y="2590800"/>
            <a:ext cx="1681162" cy="1681162"/>
          </a:xfrm>
          <a:prstGeom prst="rect">
            <a:avLst/>
          </a:prstGeom>
          <a:noFill/>
          <a:ln>
            <a:solidFill>
              <a:schemeClr val="bg1"/>
            </a:solidFill>
          </a:ln>
        </p:spPr>
      </p:pic>
      <p:pic>
        <p:nvPicPr>
          <p:cNvPr id="56" name="Picture 15" descr="C:\Users\Maliha\Desktop\video\ingrad_b.png"/>
          <p:cNvPicPr>
            <a:picLocks noChangeAspect="1" noChangeArrowheads="1"/>
          </p:cNvPicPr>
          <p:nvPr/>
        </p:nvPicPr>
        <p:blipFill>
          <a:blip r:embed="rId12"/>
          <a:stretch>
            <a:fillRect/>
          </a:stretch>
        </p:blipFill>
        <p:spPr bwMode="auto">
          <a:xfrm>
            <a:off x="2057400" y="5176838"/>
            <a:ext cx="1681162" cy="1681162"/>
          </a:xfrm>
          <a:prstGeom prst="rect">
            <a:avLst/>
          </a:prstGeom>
          <a:noFill/>
          <a:ln>
            <a:solidFill>
              <a:schemeClr val="bg1"/>
            </a:solidFill>
          </a:ln>
        </p:spPr>
      </p:pic>
      <p:pic>
        <p:nvPicPr>
          <p:cNvPr id="57" name="Picture 9" descr="C:\Users\Maliha\Desktop\video\ingrad_g.png"/>
          <p:cNvPicPr>
            <a:picLocks noChangeAspect="1" noChangeArrowheads="1"/>
          </p:cNvPicPr>
          <p:nvPr/>
        </p:nvPicPr>
        <p:blipFill>
          <a:blip r:embed="rId13"/>
          <a:stretch>
            <a:fillRect/>
          </a:stretch>
        </p:blipFill>
        <p:spPr bwMode="auto">
          <a:xfrm>
            <a:off x="1905000" y="3886200"/>
            <a:ext cx="1681162" cy="1681162"/>
          </a:xfrm>
          <a:prstGeom prst="rect">
            <a:avLst/>
          </a:prstGeom>
          <a:noFill/>
          <a:ln>
            <a:solidFill>
              <a:schemeClr val="bg1"/>
            </a:solidFill>
          </a:ln>
        </p:spPr>
      </p:pic>
      <p:pic>
        <p:nvPicPr>
          <p:cNvPr id="58" name="Picture 10" descr="C:\Users\Maliha\Desktop\video\ingrad_r.png"/>
          <p:cNvPicPr>
            <a:picLocks noChangeAspect="1" noChangeArrowheads="1"/>
          </p:cNvPicPr>
          <p:nvPr/>
        </p:nvPicPr>
        <p:blipFill>
          <a:blip r:embed="rId14"/>
          <a:stretch>
            <a:fillRect/>
          </a:stretch>
        </p:blipFill>
        <p:spPr bwMode="auto">
          <a:xfrm>
            <a:off x="1752600" y="2590800"/>
            <a:ext cx="1681162" cy="1681162"/>
          </a:xfrm>
          <a:prstGeom prst="rect">
            <a:avLst/>
          </a:prstGeom>
          <a:noFill/>
          <a:ln>
            <a:solidFill>
              <a:schemeClr val="bg1"/>
            </a:solidFill>
          </a:ln>
        </p:spPr>
      </p:pic>
      <p:sp>
        <p:nvSpPr>
          <p:cNvPr id="59" name="TextBox 58"/>
          <p:cNvSpPr txBox="1"/>
          <p:nvPr/>
        </p:nvSpPr>
        <p:spPr>
          <a:xfrm>
            <a:off x="2057400" y="6396335"/>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Red</a:t>
            </a:r>
            <a:endParaRPr lang="en-US" sz="2400" dirty="0">
              <a:solidFill>
                <a:schemeClr val="bg1"/>
              </a:solidFill>
              <a:effectLst>
                <a:outerShdw blurRad="38100" dist="38100" dir="2700000" algn="tl">
                  <a:srgbClr val="000000">
                    <a:alpha val="43137"/>
                  </a:srgbClr>
                </a:outerShdw>
              </a:effectLst>
            </a:endParaRPr>
          </a:p>
        </p:txBody>
      </p:sp>
      <p:sp>
        <p:nvSpPr>
          <p:cNvPr id="60" name="TextBox 59"/>
          <p:cNvSpPr txBox="1"/>
          <p:nvPr/>
        </p:nvSpPr>
        <p:spPr>
          <a:xfrm>
            <a:off x="1905000" y="51054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Green</a:t>
            </a:r>
            <a:endParaRPr lang="en-US" sz="2400" dirty="0">
              <a:solidFill>
                <a:schemeClr val="bg1"/>
              </a:solidFill>
              <a:effectLst>
                <a:outerShdw blurRad="38100" dist="38100" dir="2700000" algn="tl">
                  <a:srgbClr val="000000">
                    <a:alpha val="43137"/>
                  </a:srgbClr>
                </a:outerShdw>
              </a:effectLst>
            </a:endParaRPr>
          </a:p>
        </p:txBody>
      </p:sp>
      <p:sp>
        <p:nvSpPr>
          <p:cNvPr id="61" name="TextBox 60"/>
          <p:cNvSpPr txBox="1"/>
          <p:nvPr/>
        </p:nvSpPr>
        <p:spPr>
          <a:xfrm>
            <a:off x="1752600" y="38100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Blue</a:t>
            </a:r>
            <a:endParaRPr lang="en-US" sz="2400" dirty="0">
              <a:solidFill>
                <a:schemeClr val="bg1"/>
              </a:solidFill>
              <a:effectLst>
                <a:outerShdw blurRad="38100" dist="38100" dir="2700000" algn="tl">
                  <a:srgbClr val="000000">
                    <a:alpha val="43137"/>
                  </a:srgbClr>
                </a:outerShdw>
              </a:effectLst>
            </a:endParaRPr>
          </a:p>
        </p:txBody>
      </p:sp>
      <p:sp>
        <p:nvSpPr>
          <p:cNvPr id="62" name="TextBox 61"/>
          <p:cNvSpPr txBox="1"/>
          <p:nvPr/>
        </p:nvSpPr>
        <p:spPr>
          <a:xfrm>
            <a:off x="5715000" y="6396335"/>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Red</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Results</a:t>
            </a:r>
            <a:endParaRPr lang="en-CA" dirty="0"/>
          </a:p>
        </p:txBody>
      </p:sp>
      <p:sp>
        <p:nvSpPr>
          <p:cNvPr id="3" name="Content Placeholder 2"/>
          <p:cNvSpPr>
            <a:spLocks noGrp="1"/>
          </p:cNvSpPr>
          <p:nvPr>
            <p:ph idx="1"/>
          </p:nvPr>
        </p:nvSpPr>
        <p:spPr/>
        <p:txBody>
          <a:bodyPr/>
          <a:lstStyle/>
          <a:p>
            <a:endParaRPr lang="en-CA"/>
          </a:p>
        </p:txBody>
      </p:sp>
      <p:pic>
        <p:nvPicPr>
          <p:cNvPr id="2050" name="Picture 2" descr="C:\Users\Maliha\Desktop\procams2012\00813_irishclovers_1440x900.jpg\in_eiv.png"/>
          <p:cNvPicPr>
            <a:picLocks noChangeAspect="1" noChangeArrowheads="1"/>
          </p:cNvPicPr>
          <p:nvPr/>
        </p:nvPicPr>
        <p:blipFill>
          <a:blip r:embed="rId2"/>
          <a:srcRect/>
          <a:stretch>
            <a:fillRect/>
          </a:stretch>
        </p:blipFill>
        <p:spPr bwMode="auto">
          <a:xfrm>
            <a:off x="228600" y="1295400"/>
            <a:ext cx="7440220" cy="4648200"/>
          </a:xfrm>
          <a:prstGeom prst="rect">
            <a:avLst/>
          </a:prstGeom>
          <a:noFill/>
        </p:spPr>
      </p:pic>
      <p:pic>
        <p:nvPicPr>
          <p:cNvPr id="2051" name="Picture 3" descr="C:\Users\Maliha\Desktop\procams2012\00813_irishclovers_1440x900.jpg\in_eiv.ax.png"/>
          <p:cNvPicPr>
            <a:picLocks noChangeAspect="1" noChangeArrowheads="1"/>
          </p:cNvPicPr>
          <p:nvPr/>
        </p:nvPicPr>
        <p:blipFill>
          <a:blip r:embed="rId3"/>
          <a:srcRect/>
          <a:stretch>
            <a:fillRect/>
          </a:stretch>
        </p:blipFill>
        <p:spPr bwMode="auto">
          <a:xfrm>
            <a:off x="5943600" y="3657600"/>
            <a:ext cx="2649537" cy="2649537"/>
          </a:xfrm>
          <a:prstGeom prst="rect">
            <a:avLst/>
          </a:prstGeom>
          <a:noFill/>
        </p:spPr>
      </p:pic>
      <p:sp>
        <p:nvSpPr>
          <p:cNvPr id="6" name="Rectangle 5"/>
          <p:cNvSpPr/>
          <p:nvPr/>
        </p:nvSpPr>
        <p:spPr>
          <a:xfrm>
            <a:off x="3048000" y="3962400"/>
            <a:ext cx="457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943600" y="3657600"/>
            <a:ext cx="2667000" cy="2667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228600" y="762000"/>
            <a:ext cx="7467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Results</a:t>
            </a:r>
            <a:endParaRPr lang="en-CA" dirty="0"/>
          </a:p>
        </p:txBody>
      </p:sp>
      <p:sp>
        <p:nvSpPr>
          <p:cNvPr id="3" name="Content Placeholder 2"/>
          <p:cNvSpPr>
            <a:spLocks noGrp="1"/>
          </p:cNvSpPr>
          <p:nvPr>
            <p:ph idx="1"/>
          </p:nvPr>
        </p:nvSpPr>
        <p:spPr/>
        <p:txBody>
          <a:bodyPr/>
          <a:lstStyle/>
          <a:p>
            <a:endParaRPr lang="en-CA"/>
          </a:p>
        </p:txBody>
      </p:sp>
      <p:pic>
        <p:nvPicPr>
          <p:cNvPr id="2050" name="Picture 2" descr="C:\Users\Maliha\Desktop\procams2012\00813_irishclovers_1440x900.jpg\in_eiv.png"/>
          <p:cNvPicPr>
            <a:picLocks noChangeAspect="1" noChangeArrowheads="1"/>
          </p:cNvPicPr>
          <p:nvPr/>
        </p:nvPicPr>
        <p:blipFill>
          <a:blip r:embed="rId2"/>
          <a:stretch>
            <a:fillRect/>
          </a:stretch>
        </p:blipFill>
        <p:spPr bwMode="auto">
          <a:xfrm>
            <a:off x="228600" y="1295401"/>
            <a:ext cx="7440220" cy="4648198"/>
          </a:xfrm>
          <a:prstGeom prst="rect">
            <a:avLst/>
          </a:prstGeom>
          <a:noFill/>
        </p:spPr>
      </p:pic>
      <p:pic>
        <p:nvPicPr>
          <p:cNvPr id="2051" name="Picture 3" descr="C:\Users\Maliha\Desktop\procams2012\00813_irishclovers_1440x900.jpg\in_eiv.ax.png"/>
          <p:cNvPicPr>
            <a:picLocks noChangeAspect="1" noChangeArrowheads="1"/>
          </p:cNvPicPr>
          <p:nvPr/>
        </p:nvPicPr>
        <p:blipFill>
          <a:blip r:embed="rId3"/>
          <a:stretch>
            <a:fillRect/>
          </a:stretch>
        </p:blipFill>
        <p:spPr bwMode="auto">
          <a:xfrm>
            <a:off x="5943600" y="3657600"/>
            <a:ext cx="2649537" cy="2649537"/>
          </a:xfrm>
          <a:prstGeom prst="rect">
            <a:avLst/>
          </a:prstGeom>
          <a:noFill/>
        </p:spPr>
      </p:pic>
      <p:sp>
        <p:nvSpPr>
          <p:cNvPr id="6" name="Rectangle 5"/>
          <p:cNvSpPr/>
          <p:nvPr/>
        </p:nvSpPr>
        <p:spPr>
          <a:xfrm>
            <a:off x="3048000" y="3962400"/>
            <a:ext cx="457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943600" y="3657600"/>
            <a:ext cx="2667000" cy="2667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228600" y="762000"/>
            <a:ext cx="7467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Output</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Results</a:t>
            </a:r>
            <a:endParaRPr lang="en-CA" dirty="0"/>
          </a:p>
        </p:txBody>
      </p:sp>
      <p:sp>
        <p:nvSpPr>
          <p:cNvPr id="3" name="Content Placeholder 2"/>
          <p:cNvSpPr>
            <a:spLocks noGrp="1"/>
          </p:cNvSpPr>
          <p:nvPr>
            <p:ph idx="1"/>
          </p:nvPr>
        </p:nvSpPr>
        <p:spPr/>
        <p:txBody>
          <a:bodyPr/>
          <a:lstStyle/>
          <a:p>
            <a:endParaRPr lang="en-CA" dirty="0"/>
          </a:p>
        </p:txBody>
      </p:sp>
      <p:pic>
        <p:nvPicPr>
          <p:cNvPr id="2050" name="Picture 2" descr="C:\Users\Maliha\Desktop\procams2012\00813_irishclovers_1440x900.jpg\in_eiv.png"/>
          <p:cNvPicPr>
            <a:picLocks noChangeAspect="1" noChangeArrowheads="1"/>
          </p:cNvPicPr>
          <p:nvPr/>
        </p:nvPicPr>
        <p:blipFill>
          <a:blip r:embed="rId2" cstate="print"/>
          <a:stretch>
            <a:fillRect/>
          </a:stretch>
        </p:blipFill>
        <p:spPr bwMode="auto">
          <a:xfrm>
            <a:off x="457646" y="1295400"/>
            <a:ext cx="6982128" cy="4648200"/>
          </a:xfrm>
          <a:prstGeom prst="rect">
            <a:avLst/>
          </a:prstGeom>
          <a:noFill/>
        </p:spPr>
      </p:pic>
      <p:pic>
        <p:nvPicPr>
          <p:cNvPr id="2051" name="Picture 3" descr="C:\Users\Maliha\Desktop\procams2012\00813_irishclovers_1440x900.jpg\in_eiv.ax.png"/>
          <p:cNvPicPr>
            <a:picLocks noChangeAspect="1" noChangeArrowheads="1"/>
          </p:cNvPicPr>
          <p:nvPr/>
        </p:nvPicPr>
        <p:blipFill>
          <a:blip r:embed="rId3"/>
          <a:stretch>
            <a:fillRect/>
          </a:stretch>
        </p:blipFill>
        <p:spPr bwMode="auto">
          <a:xfrm>
            <a:off x="5943600" y="3657600"/>
            <a:ext cx="2649537" cy="2649537"/>
          </a:xfrm>
          <a:prstGeom prst="rect">
            <a:avLst/>
          </a:prstGeom>
          <a:noFill/>
        </p:spPr>
      </p:pic>
      <p:sp>
        <p:nvSpPr>
          <p:cNvPr id="7" name="Rectangle 6"/>
          <p:cNvSpPr/>
          <p:nvPr/>
        </p:nvSpPr>
        <p:spPr>
          <a:xfrm>
            <a:off x="5943600" y="3657600"/>
            <a:ext cx="2667000" cy="26670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105400" y="4038600"/>
            <a:ext cx="381000" cy="381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724400" y="4038600"/>
            <a:ext cx="381000" cy="3810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228600" y="762000"/>
            <a:ext cx="7467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pic>
        <p:nvPicPr>
          <p:cNvPr id="8" name="Picture 3" descr="C:\Users\Maliha\Desktop\procams2012\00813_irishclovers_1440x900.jpg\in_eiv.ax.png"/>
          <p:cNvPicPr>
            <a:picLocks noChangeAspect="1" noChangeArrowheads="1"/>
          </p:cNvPicPr>
          <p:nvPr/>
        </p:nvPicPr>
        <p:blipFill>
          <a:blip r:embed="rId4"/>
          <a:stretch>
            <a:fillRect/>
          </a:stretch>
        </p:blipFill>
        <p:spPr bwMode="auto">
          <a:xfrm>
            <a:off x="5943600" y="838200"/>
            <a:ext cx="2649537" cy="2649537"/>
          </a:xfrm>
          <a:prstGeom prst="rect">
            <a:avLst/>
          </a:prstGeom>
          <a:noFill/>
        </p:spPr>
      </p:pic>
      <p:sp>
        <p:nvSpPr>
          <p:cNvPr id="10" name="Rectangle 9"/>
          <p:cNvSpPr/>
          <p:nvPr/>
        </p:nvSpPr>
        <p:spPr>
          <a:xfrm>
            <a:off x="5943600" y="838200"/>
            <a:ext cx="2667000" cy="2667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Results</a:t>
            </a:r>
            <a:endParaRPr lang="en-CA" dirty="0"/>
          </a:p>
        </p:txBody>
      </p:sp>
      <p:sp>
        <p:nvSpPr>
          <p:cNvPr id="3" name="Content Placeholder 2"/>
          <p:cNvSpPr>
            <a:spLocks noGrp="1"/>
          </p:cNvSpPr>
          <p:nvPr>
            <p:ph idx="1"/>
          </p:nvPr>
        </p:nvSpPr>
        <p:spPr/>
        <p:txBody>
          <a:bodyPr/>
          <a:lstStyle/>
          <a:p>
            <a:endParaRPr lang="en-CA" dirty="0"/>
          </a:p>
        </p:txBody>
      </p:sp>
      <p:pic>
        <p:nvPicPr>
          <p:cNvPr id="2050" name="Picture 2" descr="C:\Users\Maliha\Desktop\procams2012\00813_irishclovers_1440x900.jpg\in_eiv.png"/>
          <p:cNvPicPr>
            <a:picLocks noChangeAspect="1" noChangeArrowheads="1"/>
          </p:cNvPicPr>
          <p:nvPr/>
        </p:nvPicPr>
        <p:blipFill>
          <a:blip r:embed="rId2" cstate="print"/>
          <a:stretch>
            <a:fillRect/>
          </a:stretch>
        </p:blipFill>
        <p:spPr bwMode="auto">
          <a:xfrm>
            <a:off x="457646" y="1295400"/>
            <a:ext cx="6982128" cy="4648199"/>
          </a:xfrm>
          <a:prstGeom prst="rect">
            <a:avLst/>
          </a:prstGeom>
          <a:noFill/>
        </p:spPr>
      </p:pic>
      <p:pic>
        <p:nvPicPr>
          <p:cNvPr id="2051" name="Picture 3" descr="C:\Users\Maliha\Desktop\procams2012\00813_irishclovers_1440x900.jpg\in_eiv.ax.png"/>
          <p:cNvPicPr>
            <a:picLocks noChangeAspect="1" noChangeArrowheads="1"/>
          </p:cNvPicPr>
          <p:nvPr/>
        </p:nvPicPr>
        <p:blipFill>
          <a:blip r:embed="rId3"/>
          <a:stretch>
            <a:fillRect/>
          </a:stretch>
        </p:blipFill>
        <p:spPr bwMode="auto">
          <a:xfrm>
            <a:off x="5943600" y="3657600"/>
            <a:ext cx="2649537" cy="2649537"/>
          </a:xfrm>
          <a:prstGeom prst="rect">
            <a:avLst/>
          </a:prstGeom>
          <a:noFill/>
        </p:spPr>
      </p:pic>
      <p:sp>
        <p:nvSpPr>
          <p:cNvPr id="7" name="Rectangle 6"/>
          <p:cNvSpPr/>
          <p:nvPr/>
        </p:nvSpPr>
        <p:spPr>
          <a:xfrm>
            <a:off x="5943600" y="3657600"/>
            <a:ext cx="2667000" cy="26670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137709" y="4038600"/>
            <a:ext cx="304800" cy="304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4778654" y="4037990"/>
            <a:ext cx="304800" cy="3048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228600" y="762000"/>
            <a:ext cx="7467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Output</a:t>
            </a:r>
            <a:endParaRPr lang="en-US" sz="2400" dirty="0">
              <a:solidFill>
                <a:schemeClr val="bg1"/>
              </a:solidFill>
              <a:effectLst>
                <a:outerShdw blurRad="38100" dist="38100" dir="2700000" algn="tl">
                  <a:srgbClr val="000000">
                    <a:alpha val="43137"/>
                  </a:srgbClr>
                </a:outerShdw>
              </a:effectLst>
            </a:endParaRPr>
          </a:p>
        </p:txBody>
      </p:sp>
      <p:pic>
        <p:nvPicPr>
          <p:cNvPr id="8" name="Picture 3" descr="C:\Users\Maliha\Desktop\procams2012\00813_irishclovers_1440x900.jpg\in_eiv.ax.png"/>
          <p:cNvPicPr>
            <a:picLocks noChangeAspect="1" noChangeArrowheads="1"/>
          </p:cNvPicPr>
          <p:nvPr/>
        </p:nvPicPr>
        <p:blipFill>
          <a:blip r:embed="rId4"/>
          <a:stretch>
            <a:fillRect/>
          </a:stretch>
        </p:blipFill>
        <p:spPr bwMode="auto">
          <a:xfrm>
            <a:off x="5943600" y="838200"/>
            <a:ext cx="2649537" cy="2649537"/>
          </a:xfrm>
          <a:prstGeom prst="rect">
            <a:avLst/>
          </a:prstGeom>
          <a:noFill/>
        </p:spPr>
      </p:pic>
      <p:sp>
        <p:nvSpPr>
          <p:cNvPr id="10" name="Rectangle 9"/>
          <p:cNvSpPr/>
          <p:nvPr/>
        </p:nvSpPr>
        <p:spPr>
          <a:xfrm>
            <a:off x="5943600" y="838200"/>
            <a:ext cx="2667000" cy="2667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Results</a:t>
            </a:r>
            <a:endParaRPr lang="en-CA" dirty="0"/>
          </a:p>
        </p:txBody>
      </p:sp>
      <p:sp>
        <p:nvSpPr>
          <p:cNvPr id="3" name="Content Placeholder 2"/>
          <p:cNvSpPr>
            <a:spLocks noGrp="1"/>
          </p:cNvSpPr>
          <p:nvPr>
            <p:ph idx="1"/>
          </p:nvPr>
        </p:nvSpPr>
        <p:spPr/>
        <p:txBody>
          <a:bodyPr/>
          <a:lstStyle/>
          <a:p>
            <a:endParaRPr lang="en-CA" dirty="0"/>
          </a:p>
        </p:txBody>
      </p:sp>
      <p:pic>
        <p:nvPicPr>
          <p:cNvPr id="2050" name="Picture 2" descr="C:\Users\Maliha\Desktop\procams2012\00813_irishclovers_1440x900.jpg\in_eiv.png"/>
          <p:cNvPicPr>
            <a:picLocks noChangeAspect="1" noChangeArrowheads="1"/>
          </p:cNvPicPr>
          <p:nvPr/>
        </p:nvPicPr>
        <p:blipFill>
          <a:blip r:embed="rId2" cstate="print"/>
          <a:stretch>
            <a:fillRect/>
          </a:stretch>
        </p:blipFill>
        <p:spPr bwMode="auto">
          <a:xfrm>
            <a:off x="462561" y="1295400"/>
            <a:ext cx="6972298" cy="4648199"/>
          </a:xfrm>
          <a:prstGeom prst="rect">
            <a:avLst/>
          </a:prstGeom>
          <a:noFill/>
        </p:spPr>
      </p:pic>
      <p:pic>
        <p:nvPicPr>
          <p:cNvPr id="2051" name="Picture 3" descr="C:\Users\Maliha\Desktop\procams2012\00813_irishclovers_1440x900.jpg\in_eiv.ax.png"/>
          <p:cNvPicPr>
            <a:picLocks noChangeAspect="1" noChangeArrowheads="1"/>
          </p:cNvPicPr>
          <p:nvPr/>
        </p:nvPicPr>
        <p:blipFill>
          <a:blip r:embed="rId3"/>
          <a:stretch>
            <a:fillRect/>
          </a:stretch>
        </p:blipFill>
        <p:spPr bwMode="auto">
          <a:xfrm>
            <a:off x="5943600" y="3657600"/>
            <a:ext cx="2649537" cy="2649537"/>
          </a:xfrm>
          <a:prstGeom prst="rect">
            <a:avLst/>
          </a:prstGeom>
          <a:noFill/>
        </p:spPr>
      </p:pic>
      <p:sp>
        <p:nvSpPr>
          <p:cNvPr id="7" name="Rectangle 6"/>
          <p:cNvSpPr/>
          <p:nvPr/>
        </p:nvSpPr>
        <p:spPr>
          <a:xfrm>
            <a:off x="5943600" y="3657600"/>
            <a:ext cx="2667000" cy="26670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800600" y="3200400"/>
            <a:ext cx="304800" cy="3048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228600" y="762000"/>
            <a:ext cx="7467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Results</a:t>
            </a:r>
            <a:endParaRPr lang="en-CA" dirty="0"/>
          </a:p>
        </p:txBody>
      </p:sp>
      <p:sp>
        <p:nvSpPr>
          <p:cNvPr id="3" name="Content Placeholder 2"/>
          <p:cNvSpPr>
            <a:spLocks noGrp="1"/>
          </p:cNvSpPr>
          <p:nvPr>
            <p:ph idx="1"/>
          </p:nvPr>
        </p:nvSpPr>
        <p:spPr/>
        <p:txBody>
          <a:bodyPr/>
          <a:lstStyle/>
          <a:p>
            <a:endParaRPr lang="en-CA" dirty="0"/>
          </a:p>
        </p:txBody>
      </p:sp>
      <p:pic>
        <p:nvPicPr>
          <p:cNvPr id="2050" name="Picture 2" descr="C:\Users\Maliha\Desktop\procams2012\00813_irishclovers_1440x900.jpg\in_eiv.png"/>
          <p:cNvPicPr>
            <a:picLocks noChangeAspect="1" noChangeArrowheads="1"/>
          </p:cNvPicPr>
          <p:nvPr/>
        </p:nvPicPr>
        <p:blipFill>
          <a:blip r:embed="rId2" cstate="print"/>
          <a:stretch>
            <a:fillRect/>
          </a:stretch>
        </p:blipFill>
        <p:spPr bwMode="auto">
          <a:xfrm>
            <a:off x="462561" y="1295400"/>
            <a:ext cx="6972298" cy="4648198"/>
          </a:xfrm>
          <a:prstGeom prst="rect">
            <a:avLst/>
          </a:prstGeom>
          <a:noFill/>
        </p:spPr>
      </p:pic>
      <p:pic>
        <p:nvPicPr>
          <p:cNvPr id="2051" name="Picture 3" descr="C:\Users\Maliha\Desktop\procams2012\00813_irishclovers_1440x900.jpg\in_eiv.ax.png"/>
          <p:cNvPicPr>
            <a:picLocks noChangeAspect="1" noChangeArrowheads="1"/>
          </p:cNvPicPr>
          <p:nvPr/>
        </p:nvPicPr>
        <p:blipFill>
          <a:blip r:embed="rId3"/>
          <a:stretch>
            <a:fillRect/>
          </a:stretch>
        </p:blipFill>
        <p:spPr bwMode="auto">
          <a:xfrm>
            <a:off x="5943600" y="3657600"/>
            <a:ext cx="2649537" cy="2649537"/>
          </a:xfrm>
          <a:prstGeom prst="rect">
            <a:avLst/>
          </a:prstGeom>
          <a:noFill/>
        </p:spPr>
      </p:pic>
      <p:sp>
        <p:nvSpPr>
          <p:cNvPr id="7" name="Rectangle 6"/>
          <p:cNvSpPr/>
          <p:nvPr/>
        </p:nvSpPr>
        <p:spPr>
          <a:xfrm>
            <a:off x="5943600" y="3657600"/>
            <a:ext cx="2667000" cy="26670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800600" y="3200400"/>
            <a:ext cx="304800" cy="3048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228600" y="762000"/>
            <a:ext cx="7467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Output</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Results</a:t>
            </a:r>
            <a:endParaRPr lang="en-CA" dirty="0"/>
          </a:p>
        </p:txBody>
      </p:sp>
      <p:sp>
        <p:nvSpPr>
          <p:cNvPr id="3" name="Content Placeholder 2"/>
          <p:cNvSpPr>
            <a:spLocks noGrp="1"/>
          </p:cNvSpPr>
          <p:nvPr>
            <p:ph idx="1"/>
          </p:nvPr>
        </p:nvSpPr>
        <p:spPr/>
        <p:txBody>
          <a:bodyPr/>
          <a:lstStyle/>
          <a:p>
            <a:endParaRPr lang="en-CA" dirty="0"/>
          </a:p>
        </p:txBody>
      </p:sp>
      <p:pic>
        <p:nvPicPr>
          <p:cNvPr id="2050" name="Picture 2" descr="C:\Users\Maliha\Desktop\procams2012\00813_irishclovers_1440x900.jpg\in_eiv.png"/>
          <p:cNvPicPr>
            <a:picLocks noChangeAspect="1" noChangeArrowheads="1"/>
          </p:cNvPicPr>
          <p:nvPr/>
        </p:nvPicPr>
        <p:blipFill>
          <a:blip r:embed="rId2"/>
          <a:stretch>
            <a:fillRect/>
          </a:stretch>
        </p:blipFill>
        <p:spPr bwMode="auto">
          <a:xfrm>
            <a:off x="462561" y="1295400"/>
            <a:ext cx="6972297" cy="4648198"/>
          </a:xfrm>
          <a:prstGeom prst="rect">
            <a:avLst/>
          </a:prstGeom>
          <a:noFill/>
        </p:spPr>
      </p:pic>
      <p:pic>
        <p:nvPicPr>
          <p:cNvPr id="2051" name="Picture 3" descr="C:\Users\Maliha\Desktop\procams2012\00813_irishclovers_1440x900.jpg\in_eiv.ax.png"/>
          <p:cNvPicPr>
            <a:picLocks noChangeAspect="1" noChangeArrowheads="1"/>
          </p:cNvPicPr>
          <p:nvPr/>
        </p:nvPicPr>
        <p:blipFill>
          <a:blip r:embed="rId3"/>
          <a:stretch>
            <a:fillRect/>
          </a:stretch>
        </p:blipFill>
        <p:spPr bwMode="auto">
          <a:xfrm>
            <a:off x="5943600" y="3657600"/>
            <a:ext cx="2649537" cy="2649537"/>
          </a:xfrm>
          <a:prstGeom prst="rect">
            <a:avLst/>
          </a:prstGeom>
          <a:noFill/>
        </p:spPr>
      </p:pic>
      <p:sp>
        <p:nvSpPr>
          <p:cNvPr id="7" name="Rectangle 6"/>
          <p:cNvSpPr/>
          <p:nvPr/>
        </p:nvSpPr>
        <p:spPr>
          <a:xfrm>
            <a:off x="5943600" y="3657600"/>
            <a:ext cx="2667000" cy="26670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362200" y="2667000"/>
            <a:ext cx="304800" cy="3048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228600" y="762000"/>
            <a:ext cx="7467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Color restoration</a:t>
            </a:r>
            <a:endParaRPr lang="en-US" dirty="0"/>
          </a:p>
        </p:txBody>
      </p:sp>
      <p:pic>
        <p:nvPicPr>
          <p:cNvPr id="1026" name="Picture 2" descr="C:\Users\Maliha\Desktop\procams2012\HH_new1\in-gamma2.2.jpg"/>
          <p:cNvPicPr>
            <a:picLocks noChangeAspect="1" noChangeArrowheads="1"/>
          </p:cNvPicPr>
          <p:nvPr/>
        </p:nvPicPr>
        <p:blipFill>
          <a:blip r:embed="rId3" cstate="print"/>
          <a:srcRect/>
          <a:stretch>
            <a:fillRect/>
          </a:stretch>
        </p:blipFill>
        <p:spPr bwMode="auto">
          <a:xfrm>
            <a:off x="304800" y="1066800"/>
            <a:ext cx="7239000" cy="4797415"/>
          </a:xfrm>
          <a:prstGeom prst="rect">
            <a:avLst/>
          </a:prstGeom>
          <a:noFill/>
        </p:spPr>
      </p:pic>
      <p:pic>
        <p:nvPicPr>
          <p:cNvPr id="6" name="Picture 2" descr="C:\Users\Maliha\Desktop\procams2012\HH_new1\in-gamma2.2.jpg"/>
          <p:cNvPicPr>
            <a:picLocks noChangeAspect="1" noChangeArrowheads="1"/>
          </p:cNvPicPr>
          <p:nvPr/>
        </p:nvPicPr>
        <p:blipFill>
          <a:blip r:embed="rId4" cstate="print"/>
          <a:stretch>
            <a:fillRect/>
          </a:stretch>
        </p:blipFill>
        <p:spPr bwMode="auto">
          <a:xfrm>
            <a:off x="304800" y="1066800"/>
            <a:ext cx="7239000" cy="4796611"/>
          </a:xfrm>
          <a:prstGeom prst="rect">
            <a:avLst/>
          </a:prstGeom>
          <a:noFill/>
        </p:spPr>
      </p:pic>
      <p:pic>
        <p:nvPicPr>
          <p:cNvPr id="7" name="Picture 2" descr="C:\Users\Maliha\Desktop\procams2012\HH_new1\in-gamma2.2.jpg"/>
          <p:cNvPicPr>
            <a:picLocks noChangeAspect="1" noChangeArrowheads="1"/>
          </p:cNvPicPr>
          <p:nvPr/>
        </p:nvPicPr>
        <p:blipFill>
          <a:blip r:embed="rId5" cstate="print"/>
          <a:stretch>
            <a:fillRect/>
          </a:stretch>
        </p:blipFill>
        <p:spPr bwMode="auto">
          <a:xfrm>
            <a:off x="304800" y="1066800"/>
            <a:ext cx="7238998" cy="4796611"/>
          </a:xfrm>
          <a:prstGeom prst="rect">
            <a:avLst/>
          </a:prstGeom>
          <a:noFill/>
        </p:spPr>
      </p:pic>
      <p:sp>
        <p:nvSpPr>
          <p:cNvPr id="5" name="Rectangle 4"/>
          <p:cNvSpPr/>
          <p:nvPr/>
        </p:nvSpPr>
        <p:spPr>
          <a:xfrm>
            <a:off x="1828800" y="3581400"/>
            <a:ext cx="457200" cy="457200"/>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9" name="Picture 5" descr="C:\Users\Maliha\Desktop\procams2012\HH_new1\in_eiv.ax.png"/>
          <p:cNvPicPr>
            <a:picLocks noChangeAspect="1" noChangeArrowheads="1"/>
          </p:cNvPicPr>
          <p:nvPr/>
        </p:nvPicPr>
        <p:blipFill>
          <a:blip r:embed="rId6"/>
          <a:srcRect/>
          <a:stretch>
            <a:fillRect/>
          </a:stretch>
        </p:blipFill>
        <p:spPr bwMode="auto">
          <a:xfrm>
            <a:off x="6781800" y="2362200"/>
            <a:ext cx="1981200" cy="1981200"/>
          </a:xfrm>
          <a:prstGeom prst="rect">
            <a:avLst/>
          </a:prstGeom>
          <a:noFill/>
        </p:spPr>
      </p:pic>
      <p:pic>
        <p:nvPicPr>
          <p:cNvPr id="1030" name="Picture 6" descr="C:\Users\Maliha\Desktop\procams2012\HH_new1\in_eiv.cx.png"/>
          <p:cNvPicPr>
            <a:picLocks noChangeAspect="1" noChangeArrowheads="1"/>
          </p:cNvPicPr>
          <p:nvPr/>
        </p:nvPicPr>
        <p:blipFill>
          <a:blip r:embed="rId7"/>
          <a:srcRect/>
          <a:stretch>
            <a:fillRect/>
          </a:stretch>
        </p:blipFill>
        <p:spPr bwMode="auto">
          <a:xfrm>
            <a:off x="6781800" y="4419600"/>
            <a:ext cx="1981200" cy="1981200"/>
          </a:xfrm>
          <a:prstGeom prst="rect">
            <a:avLst/>
          </a:prstGeom>
          <a:noFill/>
        </p:spPr>
      </p:pic>
      <p:pic>
        <p:nvPicPr>
          <p:cNvPr id="1027" name="Picture 3" descr="C:\Users\Maliha\Desktop\procams2012\HH_new1\result_eiv.ax.png"/>
          <p:cNvPicPr>
            <a:picLocks noChangeAspect="1" noChangeArrowheads="1"/>
          </p:cNvPicPr>
          <p:nvPr/>
        </p:nvPicPr>
        <p:blipFill>
          <a:blip r:embed="rId8"/>
          <a:srcRect/>
          <a:stretch>
            <a:fillRect/>
          </a:stretch>
        </p:blipFill>
        <p:spPr bwMode="auto">
          <a:xfrm>
            <a:off x="6781800" y="2362200"/>
            <a:ext cx="1981200" cy="1981200"/>
          </a:xfrm>
          <a:prstGeom prst="rect">
            <a:avLst/>
          </a:prstGeom>
          <a:noFill/>
        </p:spPr>
      </p:pic>
      <p:pic>
        <p:nvPicPr>
          <p:cNvPr id="1028" name="Picture 4" descr="C:\Users\Maliha\Desktop\procams2012\HH_new1\result_eiv.cx.png"/>
          <p:cNvPicPr>
            <a:picLocks noChangeAspect="1" noChangeArrowheads="1"/>
          </p:cNvPicPr>
          <p:nvPr/>
        </p:nvPicPr>
        <p:blipFill>
          <a:blip r:embed="rId9"/>
          <a:srcRect/>
          <a:stretch>
            <a:fillRect/>
          </a:stretch>
        </p:blipFill>
        <p:spPr bwMode="auto">
          <a:xfrm>
            <a:off x="6781800" y="4419600"/>
            <a:ext cx="1981200" cy="1981200"/>
          </a:xfrm>
          <a:prstGeom prst="rect">
            <a:avLst/>
          </a:prstGeom>
          <a:noFill/>
        </p:spPr>
      </p:pic>
      <p:sp>
        <p:nvSpPr>
          <p:cNvPr id="12" name="Rectangle 11"/>
          <p:cNvSpPr/>
          <p:nvPr/>
        </p:nvSpPr>
        <p:spPr>
          <a:xfrm>
            <a:off x="5105400" y="3124200"/>
            <a:ext cx="304800" cy="3048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6781800" y="2362200"/>
            <a:ext cx="1981200" cy="19812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6781800" y="4419600"/>
            <a:ext cx="1981200" cy="1981200"/>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2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Results</a:t>
            </a:r>
            <a:endParaRPr lang="en-CA" dirty="0"/>
          </a:p>
        </p:txBody>
      </p:sp>
      <p:sp>
        <p:nvSpPr>
          <p:cNvPr id="3" name="Content Placeholder 2"/>
          <p:cNvSpPr>
            <a:spLocks noGrp="1"/>
          </p:cNvSpPr>
          <p:nvPr>
            <p:ph idx="1"/>
          </p:nvPr>
        </p:nvSpPr>
        <p:spPr/>
        <p:txBody>
          <a:bodyPr/>
          <a:lstStyle/>
          <a:p>
            <a:endParaRPr lang="en-CA" dirty="0"/>
          </a:p>
        </p:txBody>
      </p:sp>
      <p:pic>
        <p:nvPicPr>
          <p:cNvPr id="2050" name="Picture 2" descr="C:\Users\Maliha\Desktop\procams2012\00813_irishclovers_1440x900.jpg\in_eiv.png"/>
          <p:cNvPicPr>
            <a:picLocks noChangeAspect="1" noChangeArrowheads="1"/>
          </p:cNvPicPr>
          <p:nvPr/>
        </p:nvPicPr>
        <p:blipFill>
          <a:blip r:embed="rId2"/>
          <a:stretch>
            <a:fillRect/>
          </a:stretch>
        </p:blipFill>
        <p:spPr bwMode="auto">
          <a:xfrm>
            <a:off x="462561" y="1295400"/>
            <a:ext cx="6972297" cy="4648198"/>
          </a:xfrm>
          <a:prstGeom prst="rect">
            <a:avLst/>
          </a:prstGeom>
          <a:noFill/>
        </p:spPr>
      </p:pic>
      <p:pic>
        <p:nvPicPr>
          <p:cNvPr id="2051" name="Picture 3" descr="C:\Users\Maliha\Desktop\procams2012\00813_irishclovers_1440x900.jpg\in_eiv.ax.png"/>
          <p:cNvPicPr>
            <a:picLocks noChangeAspect="1" noChangeArrowheads="1"/>
          </p:cNvPicPr>
          <p:nvPr/>
        </p:nvPicPr>
        <p:blipFill>
          <a:blip r:embed="rId3"/>
          <a:stretch>
            <a:fillRect/>
          </a:stretch>
        </p:blipFill>
        <p:spPr bwMode="auto">
          <a:xfrm>
            <a:off x="5943600" y="3657600"/>
            <a:ext cx="2649537" cy="2649537"/>
          </a:xfrm>
          <a:prstGeom prst="rect">
            <a:avLst/>
          </a:prstGeom>
          <a:noFill/>
        </p:spPr>
      </p:pic>
      <p:sp>
        <p:nvSpPr>
          <p:cNvPr id="7" name="Rectangle 6"/>
          <p:cNvSpPr/>
          <p:nvPr/>
        </p:nvSpPr>
        <p:spPr>
          <a:xfrm>
            <a:off x="5943600" y="3657600"/>
            <a:ext cx="2667000" cy="26670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362200" y="2667000"/>
            <a:ext cx="304800" cy="304800"/>
          </a:xfrm>
          <a:prstGeom prst="rect">
            <a:avLst/>
          </a:prstGeom>
          <a:noFill/>
          <a:ln w="50800">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228600" y="762000"/>
            <a:ext cx="74676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Output</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mtClean="0"/>
              <a:t>Why gradients?</a:t>
            </a:r>
            <a:endParaRPr lang="en-US" dirty="0"/>
          </a:p>
        </p:txBody>
      </p:sp>
      <p:sp>
        <p:nvSpPr>
          <p:cNvPr id="3" name="Content Placeholder 2"/>
          <p:cNvSpPr>
            <a:spLocks noGrp="1"/>
          </p:cNvSpPr>
          <p:nvPr>
            <p:ph idx="1"/>
          </p:nvPr>
        </p:nvSpPr>
        <p:spPr/>
        <p:txBody>
          <a:bodyPr/>
          <a:lstStyle/>
          <a:p>
            <a:r>
              <a:rPr lang="en-US" dirty="0" smtClean="0"/>
              <a:t>Standard tools such as a Poisson solver</a:t>
            </a:r>
          </a:p>
          <a:p>
            <a:r>
              <a:rPr lang="en-US" dirty="0" smtClean="0"/>
              <a:t>Local control</a:t>
            </a:r>
          </a:p>
          <a:p>
            <a:r>
              <a:rPr lang="en-US" dirty="0" smtClean="0"/>
              <a:t>Robust reconstruction</a:t>
            </a:r>
            <a:endParaRPr lang="en-US" dirty="0"/>
          </a:p>
        </p:txBody>
      </p:sp>
      <p:pic>
        <p:nvPicPr>
          <p:cNvPr id="3074" name="Picture 2"/>
          <p:cNvPicPr>
            <a:picLocks noChangeAspect="1" noChangeArrowheads="1"/>
          </p:cNvPicPr>
          <p:nvPr/>
        </p:nvPicPr>
        <p:blipFill>
          <a:blip r:embed="rId2"/>
          <a:srcRect/>
          <a:stretch>
            <a:fillRect/>
          </a:stretch>
        </p:blipFill>
        <p:spPr bwMode="auto">
          <a:xfrm>
            <a:off x="304800" y="2286000"/>
            <a:ext cx="8534400" cy="4275102"/>
          </a:xfrm>
          <a:prstGeom prst="rect">
            <a:avLst/>
          </a:prstGeom>
          <a:noFill/>
          <a:ln w="9525">
            <a:noFill/>
            <a:miter lim="800000"/>
            <a:headEnd/>
            <a:tailEnd/>
          </a:ln>
          <a:effectLst/>
        </p:spPr>
      </p:pic>
      <p:sp>
        <p:nvSpPr>
          <p:cNvPr id="6" name="Rectangle 5"/>
          <p:cNvSpPr/>
          <p:nvPr/>
        </p:nvSpPr>
        <p:spPr>
          <a:xfrm>
            <a:off x="304800" y="4419600"/>
            <a:ext cx="2133600" cy="220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38400" y="4419600"/>
            <a:ext cx="21336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419600"/>
            <a:ext cx="21336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05600" y="4419600"/>
            <a:ext cx="21336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38400" y="2133600"/>
            <a:ext cx="21336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2000" y="2133600"/>
            <a:ext cx="21336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05600" y="2133600"/>
            <a:ext cx="21336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3196181">
            <a:off x="6187514" y="4389436"/>
            <a:ext cx="381000" cy="609600"/>
          </a:xfrm>
          <a:prstGeom prst="downArrow">
            <a:avLst>
              <a:gd name="adj1" fmla="val 35465"/>
              <a:gd name="adj2" fmla="val 74893"/>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196181">
            <a:off x="4053914" y="2239964"/>
            <a:ext cx="381000" cy="609600"/>
          </a:xfrm>
          <a:prstGeom prst="downArrow">
            <a:avLst>
              <a:gd name="adj1" fmla="val 35465"/>
              <a:gd name="adj2" fmla="val 74893"/>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Conclusion</a:t>
            </a:r>
            <a:endParaRPr lang="en-CA" dirty="0"/>
          </a:p>
        </p:txBody>
      </p:sp>
      <p:sp>
        <p:nvSpPr>
          <p:cNvPr id="3" name="Content Placeholder 2"/>
          <p:cNvSpPr>
            <a:spLocks noGrp="1"/>
          </p:cNvSpPr>
          <p:nvPr>
            <p:ph idx="1"/>
          </p:nvPr>
        </p:nvSpPr>
        <p:spPr/>
        <p:txBody>
          <a:bodyPr/>
          <a:lstStyle/>
          <a:p>
            <a:endParaRPr lang="en-CA" dirty="0" smtClean="0"/>
          </a:p>
          <a:p>
            <a:r>
              <a:rPr lang="en-CA" dirty="0" smtClean="0"/>
              <a:t>We “replicate” known gradients </a:t>
            </a:r>
            <a:br>
              <a:rPr lang="en-CA" dirty="0" smtClean="0"/>
            </a:br>
            <a:r>
              <a:rPr lang="en-CA" dirty="0" smtClean="0"/>
              <a:t>to estimate the unknown</a:t>
            </a:r>
          </a:p>
          <a:p>
            <a:r>
              <a:rPr lang="en-CA" dirty="0" smtClean="0"/>
              <a:t>Gradient-space, robust computation</a:t>
            </a:r>
            <a:endParaRPr lang="en-CA" dirty="0"/>
          </a:p>
        </p:txBody>
      </p:sp>
      <p:sp>
        <p:nvSpPr>
          <p:cNvPr id="4" name="Subtitle 4"/>
          <p:cNvSpPr txBox="1">
            <a:spLocks/>
          </p:cNvSpPr>
          <p:nvPr/>
        </p:nvSpPr>
        <p:spPr>
          <a:xfrm>
            <a:off x="685800" y="3886200"/>
            <a:ext cx="70866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solidFill>
                <a:effectLst/>
                <a:uLnTx/>
                <a:uFillTx/>
                <a:latin typeface="+mn-lt"/>
                <a:ea typeface="+mn-ea"/>
                <a:cs typeface="+mn-cs"/>
              </a:rPr>
              <a:t>Acknowledgement:</a:t>
            </a:r>
          </a:p>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    Dolby Canada Research Chair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2800" b="0" i="0" u="none" strike="noStrike" kern="1200" cap="none" spc="0" normalizeH="0" baseline="0" noProof="0" dirty="0">
              <a:ln>
                <a:noFill/>
              </a:ln>
              <a:solidFill>
                <a:schemeClr val="bg1"/>
              </a:solidFill>
              <a:effectLst/>
              <a:uLnTx/>
              <a:uFillTx/>
              <a:latin typeface="+mn-lt"/>
              <a:ea typeface="+mn-ea"/>
              <a:cs typeface="+mn-cs"/>
            </a:endParaRPr>
          </a:p>
        </p:txBody>
      </p:sp>
      <p:pic>
        <p:nvPicPr>
          <p:cNvPr id="6" name="Picture 11" descr="C:\Users\Maliha\Desktop\video\in.png"/>
          <p:cNvPicPr>
            <a:picLocks noChangeAspect="1" noChangeArrowheads="1"/>
          </p:cNvPicPr>
          <p:nvPr/>
        </p:nvPicPr>
        <p:blipFill>
          <a:blip r:embed="rId2"/>
          <a:stretch>
            <a:fillRect/>
          </a:stretch>
        </p:blipFill>
        <p:spPr bwMode="auto">
          <a:xfrm>
            <a:off x="6477000" y="3276600"/>
            <a:ext cx="2590800" cy="2590800"/>
          </a:xfrm>
          <a:prstGeom prst="rect">
            <a:avLst/>
          </a:prstGeom>
          <a:noFill/>
          <a:ln>
            <a:solidFill>
              <a:schemeClr val="bg1"/>
            </a:solidFill>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smtClean="0"/>
              <a:t>Thanks!</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endParaRPr lang="en-CA" dirty="0"/>
          </a:p>
        </p:txBody>
      </p:sp>
      <p:sp>
        <p:nvSpPr>
          <p:cNvPr id="8" name="Subtitle 4"/>
          <p:cNvSpPr txBox="1">
            <a:spLocks/>
          </p:cNvSpPr>
          <p:nvPr/>
        </p:nvSpPr>
        <p:spPr>
          <a:xfrm>
            <a:off x="685800" y="3886200"/>
            <a:ext cx="70866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solidFill>
                <a:effectLst/>
                <a:uLnTx/>
                <a:uFillTx/>
                <a:latin typeface="+mn-lt"/>
                <a:ea typeface="+mn-ea"/>
                <a:cs typeface="+mn-cs"/>
              </a:rPr>
              <a:t>Acknowledgements:</a:t>
            </a:r>
          </a:p>
          <a:p>
            <a:pPr marL="742950" lvl="1" indent="-285750">
              <a:spcBef>
                <a:spcPct val="20000"/>
              </a:spcBef>
              <a:defRPr/>
            </a:pPr>
            <a:r>
              <a:rPr lang="en-US" sz="2400" dirty="0" smtClean="0">
                <a:solidFill>
                  <a:schemeClr val="bg1"/>
                </a:solidFill>
              </a:rPr>
              <a:t>Dolby Canada Research Chair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28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smtClean="0"/>
              <a:t>Thanks!</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endParaRPr lang="en-CA" dirty="0"/>
          </a:p>
        </p:txBody>
      </p:sp>
      <p:sp>
        <p:nvSpPr>
          <p:cNvPr id="8" name="Subtitle 4"/>
          <p:cNvSpPr txBox="1">
            <a:spLocks/>
          </p:cNvSpPr>
          <p:nvPr/>
        </p:nvSpPr>
        <p:spPr>
          <a:xfrm>
            <a:off x="685800" y="3886200"/>
            <a:ext cx="70866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solidFill>
                <a:effectLst/>
                <a:uLnTx/>
                <a:uFillTx/>
                <a:latin typeface="+mn-lt"/>
                <a:ea typeface="+mn-ea"/>
                <a:cs typeface="+mn-cs"/>
              </a:rPr>
              <a:t>Acknowledgements:</a:t>
            </a:r>
          </a:p>
          <a:p>
            <a:pPr marL="742950" lvl="1" indent="-285750">
              <a:spcBef>
                <a:spcPct val="20000"/>
              </a:spcBef>
              <a:defRPr/>
            </a:pPr>
            <a:r>
              <a:rPr lang="en-US" sz="2400" dirty="0" smtClean="0">
                <a:solidFill>
                  <a:schemeClr val="bg1"/>
                </a:solidFill>
              </a:rPr>
              <a:t>Dolby Canada Research Chair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28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Maliha\Desktop\video\in_scaled.png"/>
          <p:cNvPicPr>
            <a:picLocks noChangeAspect="1" noChangeArrowheads="1"/>
          </p:cNvPicPr>
          <p:nvPr/>
        </p:nvPicPr>
        <p:blipFill>
          <a:blip r:embed="rId2" cstate="print"/>
          <a:srcRect/>
          <a:stretch>
            <a:fillRect/>
          </a:stretch>
        </p:blipFill>
        <p:spPr bwMode="auto">
          <a:xfrm>
            <a:off x="1219200" y="4267200"/>
            <a:ext cx="2302933" cy="2302933"/>
          </a:xfrm>
          <a:prstGeom prst="rect">
            <a:avLst/>
          </a:prstGeom>
          <a:noFill/>
          <a:ln>
            <a:solidFill>
              <a:schemeClr val="bg1"/>
            </a:solidFill>
          </a:ln>
        </p:spPr>
      </p:pic>
      <p:pic>
        <p:nvPicPr>
          <p:cNvPr id="12" name="Picture 12" descr="C:\Users\Maliha\Desktop\video\w_b.png"/>
          <p:cNvPicPr>
            <a:picLocks noChangeAspect="1" noChangeArrowheads="1"/>
          </p:cNvPicPr>
          <p:nvPr/>
        </p:nvPicPr>
        <p:blipFill>
          <a:blip r:embed="rId3" cstate="print"/>
          <a:srcRect/>
          <a:stretch>
            <a:fillRect/>
          </a:stretch>
        </p:blipFill>
        <p:spPr bwMode="auto">
          <a:xfrm>
            <a:off x="3886200" y="5334000"/>
            <a:ext cx="1295400" cy="1295400"/>
          </a:xfrm>
          <a:prstGeom prst="rect">
            <a:avLst/>
          </a:prstGeom>
          <a:noFill/>
          <a:ln>
            <a:solidFill>
              <a:schemeClr val="bg1"/>
            </a:solidFill>
          </a:ln>
        </p:spPr>
      </p:pic>
      <p:sp>
        <p:nvSpPr>
          <p:cNvPr id="2" name="Title 1"/>
          <p:cNvSpPr>
            <a:spLocks noGrp="1"/>
          </p:cNvSpPr>
          <p:nvPr>
            <p:ph type="title"/>
          </p:nvPr>
        </p:nvSpPr>
        <p:spPr/>
        <p:txBody>
          <a:bodyPr>
            <a:normAutofit fontScale="90000"/>
          </a:bodyPr>
          <a:lstStyle/>
          <a:p>
            <a:r>
              <a:rPr lang="en-CA" dirty="0" smtClean="0"/>
              <a:t>Linear</a:t>
            </a:r>
            <a:r>
              <a:rPr lang="en-CA" baseline="0" dirty="0" smtClean="0"/>
              <a:t> combination</a:t>
            </a:r>
            <a:r>
              <a:rPr lang="en-CA" dirty="0" smtClean="0"/>
              <a:t> Weights</a:t>
            </a:r>
            <a:endParaRPr lang="en-CA" dirty="0"/>
          </a:p>
        </p:txBody>
      </p:sp>
      <p:sp>
        <p:nvSpPr>
          <p:cNvPr id="4" name="Slide Number Placeholder 3"/>
          <p:cNvSpPr>
            <a:spLocks noGrp="1"/>
          </p:cNvSpPr>
          <p:nvPr>
            <p:ph type="sldNum" sz="quarter" idx="4294967295"/>
          </p:nvPr>
        </p:nvSpPr>
        <p:spPr>
          <a:xfrm>
            <a:off x="7010400" y="6629400"/>
            <a:ext cx="2133600" cy="228600"/>
          </a:xfrm>
          <a:prstGeom prst="rect">
            <a:avLst/>
          </a:prstGeom>
        </p:spPr>
        <p:txBody>
          <a:bodyPr/>
          <a:lstStyle/>
          <a:p>
            <a:fld id="{4D750AA1-C0D4-42E0-9FD8-B7F3273C721C}" type="slidenum">
              <a:rPr lang="en-US" smtClean="0"/>
              <a:pPr/>
              <a:t>25</a:t>
            </a:fld>
            <a:endParaRPr lang="en-US" dirty="0"/>
          </a:p>
        </p:txBody>
      </p:sp>
      <p:pic>
        <p:nvPicPr>
          <p:cNvPr id="1028" name="Picture 4" descr="C:\Users\Maliha\Desktop\video\w.png"/>
          <p:cNvPicPr>
            <a:picLocks noChangeAspect="1" noChangeArrowheads="1"/>
          </p:cNvPicPr>
          <p:nvPr/>
        </p:nvPicPr>
        <p:blipFill>
          <a:blip r:embed="rId4" cstate="print"/>
          <a:srcRect/>
          <a:stretch>
            <a:fillRect/>
          </a:stretch>
        </p:blipFill>
        <p:spPr bwMode="auto">
          <a:xfrm>
            <a:off x="5867400" y="4267200"/>
            <a:ext cx="2302933" cy="2302933"/>
          </a:xfrm>
          <a:prstGeom prst="rect">
            <a:avLst/>
          </a:prstGeom>
          <a:noFill/>
          <a:ln>
            <a:solidFill>
              <a:schemeClr val="bg1"/>
            </a:solidFill>
          </a:ln>
        </p:spPr>
      </p:pic>
      <p:pic>
        <p:nvPicPr>
          <p:cNvPr id="10" name="Picture 10" descr="C:\Users\Maliha\Desktop\video\w_g.png"/>
          <p:cNvPicPr>
            <a:picLocks noChangeAspect="1" noChangeArrowheads="1"/>
          </p:cNvPicPr>
          <p:nvPr/>
        </p:nvPicPr>
        <p:blipFill>
          <a:blip r:embed="rId5" cstate="print"/>
          <a:srcRect/>
          <a:stretch>
            <a:fillRect/>
          </a:stretch>
        </p:blipFill>
        <p:spPr bwMode="auto">
          <a:xfrm>
            <a:off x="3581400" y="4343400"/>
            <a:ext cx="1295400" cy="1295400"/>
          </a:xfrm>
          <a:prstGeom prst="rect">
            <a:avLst/>
          </a:prstGeom>
          <a:noFill/>
          <a:ln>
            <a:solidFill>
              <a:schemeClr val="bg1"/>
            </a:solidFill>
          </a:ln>
        </p:spPr>
      </p:pic>
      <p:pic>
        <p:nvPicPr>
          <p:cNvPr id="11" name="Picture 11" descr="C:\Users\Maliha\Desktop\video\w_r.png"/>
          <p:cNvPicPr>
            <a:picLocks noChangeAspect="1" noChangeArrowheads="1"/>
          </p:cNvPicPr>
          <p:nvPr/>
        </p:nvPicPr>
        <p:blipFill>
          <a:blip r:embed="rId6" cstate="print"/>
          <a:srcRect/>
          <a:stretch>
            <a:fillRect/>
          </a:stretch>
        </p:blipFill>
        <p:spPr bwMode="auto">
          <a:xfrm>
            <a:off x="3276600" y="3352800"/>
            <a:ext cx="1295400" cy="1295400"/>
          </a:xfrm>
          <a:prstGeom prst="rect">
            <a:avLst/>
          </a:prstGeom>
          <a:noFill/>
          <a:ln>
            <a:solidFill>
              <a:schemeClr val="bg1"/>
            </a:solidFill>
          </a:ln>
        </p:spPr>
      </p:pic>
      <p:sp>
        <p:nvSpPr>
          <p:cNvPr id="13" name="Content Placeholder 12"/>
          <p:cNvSpPr>
            <a:spLocks noGrp="1"/>
          </p:cNvSpPr>
          <p:nvPr>
            <p:ph idx="1"/>
          </p:nvPr>
        </p:nvSpPr>
        <p:spPr>
          <a:xfrm>
            <a:off x="228600" y="609600"/>
            <a:ext cx="8686800" cy="2133600"/>
          </a:xfrm>
        </p:spPr>
        <p:txBody>
          <a:bodyPr/>
          <a:lstStyle/>
          <a:p>
            <a:r>
              <a:rPr lang="en-CA" dirty="0" smtClean="0"/>
              <a:t>Dictated by “some” noise model</a:t>
            </a:r>
          </a:p>
          <a:p>
            <a:pPr lvl="1"/>
            <a:r>
              <a:rPr lang="en-CA" dirty="0" smtClean="0"/>
              <a:t>Smaller values </a:t>
            </a:r>
            <a:r>
              <a:rPr lang="en-CA" dirty="0" smtClean="0">
                <a:sym typeface="Wingdings" pitchFamily="2" charset="2"/>
              </a:rPr>
              <a:t> higher noise  lower</a:t>
            </a:r>
            <a:r>
              <a:rPr lang="en-CA" baseline="0" dirty="0" smtClean="0">
                <a:sym typeface="Wingdings" pitchFamily="2" charset="2"/>
              </a:rPr>
              <a:t> confidence/weight</a:t>
            </a:r>
          </a:p>
          <a:p>
            <a:pPr lvl="0"/>
            <a:r>
              <a:rPr lang="en-CA" baseline="0" dirty="0" smtClean="0">
                <a:sym typeface="Wingdings" pitchFamily="2" charset="2"/>
              </a:rPr>
              <a:t>Smooth function to avoid </a:t>
            </a:r>
            <a:br>
              <a:rPr lang="en-CA" baseline="0" dirty="0" smtClean="0">
                <a:sym typeface="Wingdings" pitchFamily="2" charset="2"/>
              </a:rPr>
            </a:br>
            <a:r>
              <a:rPr lang="en-CA" baseline="0" dirty="0" smtClean="0">
                <a:sym typeface="Wingdings" pitchFamily="2" charset="2"/>
              </a:rPr>
              <a:t>discontinuities like Mach band</a:t>
            </a:r>
          </a:p>
          <a:p>
            <a:pPr lvl="1"/>
            <a:endParaRPr lang="en-CA"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Comparison - 1 </a:t>
            </a:r>
            <a:endParaRPr lang="en-CA"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36409" y="1524001"/>
            <a:ext cx="9180409" cy="409854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Comparison - 2</a:t>
            </a:r>
            <a:endParaRPr lang="en-CA" dirty="0"/>
          </a:p>
        </p:txBody>
      </p:sp>
      <p:pic>
        <p:nvPicPr>
          <p:cNvPr id="11266" name="Picture 2"/>
          <p:cNvPicPr>
            <a:picLocks noGrp="1" noChangeAspect="1" noChangeArrowheads="1"/>
          </p:cNvPicPr>
          <p:nvPr>
            <p:ph idx="1"/>
          </p:nvPr>
        </p:nvPicPr>
        <p:blipFill>
          <a:blip r:embed="rId2" cstate="print"/>
          <a:stretch>
            <a:fillRect/>
          </a:stretch>
        </p:blipFill>
        <p:spPr bwMode="auto">
          <a:xfrm>
            <a:off x="762000" y="1051512"/>
            <a:ext cx="7620000" cy="505977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Failure</a:t>
            </a:r>
            <a:endParaRPr lang="en-CA" dirty="0"/>
          </a:p>
        </p:txBody>
      </p:sp>
      <p:sp>
        <p:nvSpPr>
          <p:cNvPr id="4" name="Slide Number Placeholder 3"/>
          <p:cNvSpPr>
            <a:spLocks noGrp="1"/>
          </p:cNvSpPr>
          <p:nvPr>
            <p:ph type="sldNum" sz="quarter" idx="4294967295"/>
          </p:nvPr>
        </p:nvSpPr>
        <p:spPr>
          <a:xfrm>
            <a:off x="7010400" y="6629400"/>
            <a:ext cx="2133600" cy="228600"/>
          </a:xfrm>
          <a:prstGeom prst="rect">
            <a:avLst/>
          </a:prstGeom>
        </p:spPr>
        <p:txBody>
          <a:bodyPr/>
          <a:lstStyle/>
          <a:p>
            <a:fld id="{4D750AA1-C0D4-42E0-9FD8-B7F3273C721C}" type="slidenum">
              <a:rPr lang="en-US" smtClean="0"/>
              <a:pPr/>
              <a:t>28</a:t>
            </a:fld>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637117" y="609600"/>
            <a:ext cx="5869766" cy="5943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mtClean="0"/>
              <a:t>Conclusion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Acknowledgements</a:t>
            </a:r>
          </a:p>
          <a:p>
            <a:pPr lvl="1"/>
            <a:r>
              <a:rPr lang="en-US" dirty="0" smtClean="0"/>
              <a:t>Dolby Canada research chair</a:t>
            </a:r>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419600" y="1828800"/>
            <a:ext cx="3124200" cy="3128665"/>
            <a:chOff x="5181600" y="1828800"/>
            <a:chExt cx="3124200" cy="3128665"/>
          </a:xfrm>
        </p:grpSpPr>
        <p:pic>
          <p:nvPicPr>
            <p:cNvPr id="5" name="Picture 2" descr="C:\Users\Maliha\Desktop\video\in.png"/>
            <p:cNvPicPr>
              <a:picLocks noChangeAspect="1" noChangeArrowheads="1"/>
            </p:cNvPicPr>
            <p:nvPr/>
          </p:nvPicPr>
          <p:blipFill>
            <a:blip r:embed="rId3"/>
            <a:stretch>
              <a:fillRect/>
            </a:stretch>
          </p:blipFill>
          <p:spPr bwMode="auto">
            <a:xfrm>
              <a:off x="5181600" y="1828800"/>
              <a:ext cx="3124200" cy="3124200"/>
            </a:xfrm>
            <a:prstGeom prst="rect">
              <a:avLst/>
            </a:prstGeom>
            <a:noFill/>
            <a:ln>
              <a:solidFill>
                <a:schemeClr val="bg1"/>
              </a:solidFill>
            </a:ln>
          </p:spPr>
        </p:pic>
        <p:sp>
          <p:nvSpPr>
            <p:cNvPr id="26" name="TextBox 25"/>
            <p:cNvSpPr txBox="1"/>
            <p:nvPr/>
          </p:nvSpPr>
          <p:spPr>
            <a:xfrm>
              <a:off x="5181600" y="4495800"/>
              <a:ext cx="3124200" cy="461665"/>
            </a:xfrm>
            <a:prstGeom prst="rect">
              <a:avLst/>
            </a:prstGeom>
            <a:solidFill>
              <a:schemeClr val="tx1">
                <a:alpha val="65000"/>
              </a:schemeClr>
            </a:solid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rPr>
                <a:t>Regular exposure</a:t>
              </a:r>
              <a:endParaRPr lang="en-US" sz="2400" b="1" dirty="0">
                <a:solidFill>
                  <a:schemeClr val="bg1"/>
                </a:solidFill>
                <a:effectLst>
                  <a:outerShdw blurRad="38100" dist="38100" dir="2700000" algn="tl">
                    <a:srgbClr val="000000">
                      <a:alpha val="43137"/>
                    </a:srgbClr>
                  </a:outerShdw>
                </a:effectLst>
              </a:endParaRPr>
            </a:p>
          </p:txBody>
        </p:sp>
      </p:grpSp>
      <p:grpSp>
        <p:nvGrpSpPr>
          <p:cNvPr id="35" name="Group 34"/>
          <p:cNvGrpSpPr/>
          <p:nvPr/>
        </p:nvGrpSpPr>
        <p:grpSpPr>
          <a:xfrm>
            <a:off x="4419600" y="1828800"/>
            <a:ext cx="3124200" cy="3128665"/>
            <a:chOff x="8686800" y="1752600"/>
            <a:chExt cx="3124200" cy="3128665"/>
          </a:xfrm>
        </p:grpSpPr>
        <p:pic>
          <p:nvPicPr>
            <p:cNvPr id="4100" name="Picture 4" descr="C:\Users\Maliha\Desktop\video\mask_r.png"/>
            <p:cNvPicPr>
              <a:picLocks noChangeAspect="1" noChangeArrowheads="1"/>
            </p:cNvPicPr>
            <p:nvPr/>
          </p:nvPicPr>
          <p:blipFill>
            <a:blip r:embed="rId4"/>
            <a:stretch>
              <a:fillRect/>
            </a:stretch>
          </p:blipFill>
          <p:spPr bwMode="auto">
            <a:xfrm>
              <a:off x="8686800" y="1752600"/>
              <a:ext cx="3124200" cy="3124200"/>
            </a:xfrm>
            <a:prstGeom prst="rect">
              <a:avLst/>
            </a:prstGeom>
            <a:noFill/>
            <a:ln>
              <a:solidFill>
                <a:schemeClr val="bg1"/>
              </a:solidFill>
            </a:ln>
          </p:spPr>
        </p:pic>
        <p:sp>
          <p:nvSpPr>
            <p:cNvPr id="32" name="TextBox 31"/>
            <p:cNvSpPr txBox="1"/>
            <p:nvPr/>
          </p:nvSpPr>
          <p:spPr>
            <a:xfrm>
              <a:off x="8686800" y="4419600"/>
              <a:ext cx="3124200" cy="461665"/>
            </a:xfrm>
            <a:prstGeom prst="rect">
              <a:avLst/>
            </a:prstGeom>
            <a:solidFill>
              <a:schemeClr val="tx1">
                <a:alpha val="65000"/>
              </a:schemeClr>
            </a:solid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Saturation mask: BLUE</a:t>
              </a:r>
              <a:endParaRPr lang="en-US" sz="2400" b="1" dirty="0">
                <a:solidFill>
                  <a:schemeClr val="bg1"/>
                </a:solidFill>
                <a:effectLst>
                  <a:outerShdw blurRad="38100" dist="38100" dir="2700000" algn="tl">
                    <a:srgbClr val="000000">
                      <a:alpha val="43137"/>
                    </a:srgbClr>
                  </a:outerShdw>
                </a:effectLst>
              </a:endParaRPr>
            </a:p>
          </p:txBody>
        </p:sp>
      </p:grpSp>
      <p:grpSp>
        <p:nvGrpSpPr>
          <p:cNvPr id="36" name="Group 35"/>
          <p:cNvGrpSpPr/>
          <p:nvPr/>
        </p:nvGrpSpPr>
        <p:grpSpPr>
          <a:xfrm>
            <a:off x="4419600" y="1828800"/>
            <a:ext cx="3276600" cy="3128665"/>
            <a:chOff x="7848600" y="1828800"/>
            <a:chExt cx="3276600" cy="3128665"/>
          </a:xfrm>
        </p:grpSpPr>
        <p:pic>
          <p:nvPicPr>
            <p:cNvPr id="4099" name="Picture 3" descr="C:\Users\Maliha\Desktop\video\mask_g.png"/>
            <p:cNvPicPr>
              <a:picLocks noChangeAspect="1" noChangeArrowheads="1"/>
            </p:cNvPicPr>
            <p:nvPr/>
          </p:nvPicPr>
          <p:blipFill>
            <a:blip r:embed="rId5"/>
            <a:stretch>
              <a:fillRect/>
            </a:stretch>
          </p:blipFill>
          <p:spPr bwMode="auto">
            <a:xfrm>
              <a:off x="7848600" y="1828800"/>
              <a:ext cx="3124200" cy="3124200"/>
            </a:xfrm>
            <a:prstGeom prst="rect">
              <a:avLst/>
            </a:prstGeom>
            <a:noFill/>
            <a:ln>
              <a:solidFill>
                <a:schemeClr val="bg1"/>
              </a:solidFill>
            </a:ln>
          </p:spPr>
        </p:pic>
        <p:sp>
          <p:nvSpPr>
            <p:cNvPr id="33" name="TextBox 32"/>
            <p:cNvSpPr txBox="1"/>
            <p:nvPr/>
          </p:nvSpPr>
          <p:spPr>
            <a:xfrm>
              <a:off x="7848600" y="4495800"/>
              <a:ext cx="3276600" cy="461665"/>
            </a:xfrm>
            <a:prstGeom prst="rect">
              <a:avLst/>
            </a:prstGeom>
            <a:solidFill>
              <a:schemeClr val="tx1">
                <a:alpha val="65000"/>
              </a:schemeClr>
            </a:solid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Saturation mask: GREEN</a:t>
              </a:r>
              <a:endParaRPr lang="en-US" sz="2400" b="1" dirty="0">
                <a:solidFill>
                  <a:schemeClr val="bg1"/>
                </a:solidFill>
                <a:effectLst>
                  <a:outerShdw blurRad="38100" dist="38100" dir="2700000" algn="tl">
                    <a:srgbClr val="000000">
                      <a:alpha val="43137"/>
                    </a:srgbClr>
                  </a:outerShdw>
                </a:effectLst>
              </a:endParaRPr>
            </a:p>
          </p:txBody>
        </p:sp>
      </p:grpSp>
      <p:grpSp>
        <p:nvGrpSpPr>
          <p:cNvPr id="37" name="Group 36"/>
          <p:cNvGrpSpPr/>
          <p:nvPr/>
        </p:nvGrpSpPr>
        <p:grpSpPr>
          <a:xfrm>
            <a:off x="4419600" y="1828800"/>
            <a:ext cx="3162300" cy="3128665"/>
            <a:chOff x="7543800" y="1828800"/>
            <a:chExt cx="3162300" cy="3128665"/>
          </a:xfrm>
        </p:grpSpPr>
        <p:pic>
          <p:nvPicPr>
            <p:cNvPr id="4098" name="Picture 2" descr="C:\Users\Maliha\Desktop\video\mask_b.png"/>
            <p:cNvPicPr>
              <a:picLocks noChangeAspect="1" noChangeArrowheads="1"/>
            </p:cNvPicPr>
            <p:nvPr/>
          </p:nvPicPr>
          <p:blipFill>
            <a:blip r:embed="rId6"/>
            <a:stretch>
              <a:fillRect/>
            </a:stretch>
          </p:blipFill>
          <p:spPr bwMode="auto">
            <a:xfrm>
              <a:off x="7543800" y="1828800"/>
              <a:ext cx="3124200" cy="3124200"/>
            </a:xfrm>
            <a:prstGeom prst="rect">
              <a:avLst/>
            </a:prstGeom>
            <a:noFill/>
            <a:ln>
              <a:solidFill>
                <a:schemeClr val="bg1"/>
              </a:solidFill>
            </a:ln>
          </p:spPr>
        </p:pic>
        <p:sp>
          <p:nvSpPr>
            <p:cNvPr id="34" name="TextBox 33"/>
            <p:cNvSpPr txBox="1"/>
            <p:nvPr/>
          </p:nvSpPr>
          <p:spPr>
            <a:xfrm>
              <a:off x="7543800" y="4495800"/>
              <a:ext cx="3162300" cy="461665"/>
            </a:xfrm>
            <a:prstGeom prst="rect">
              <a:avLst/>
            </a:prstGeom>
            <a:solidFill>
              <a:schemeClr val="tx1">
                <a:alpha val="65000"/>
              </a:schemeClr>
            </a:solid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Saturation mask: RED</a:t>
              </a:r>
              <a:endParaRPr lang="en-US" sz="2400" b="1" dirty="0">
                <a:solidFill>
                  <a:schemeClr val="bg1"/>
                </a:solidFill>
                <a:effectLst>
                  <a:outerShdw blurRad="38100" dist="38100" dir="2700000" algn="tl">
                    <a:srgbClr val="000000">
                      <a:alpha val="43137"/>
                    </a:srgbClr>
                  </a:outerShdw>
                </a:effectLst>
              </a:endParaRPr>
            </a:p>
          </p:txBody>
        </p:sp>
      </p:grpSp>
      <p:grpSp>
        <p:nvGrpSpPr>
          <p:cNvPr id="25" name="Group 24"/>
          <p:cNvGrpSpPr/>
          <p:nvPr/>
        </p:nvGrpSpPr>
        <p:grpSpPr>
          <a:xfrm>
            <a:off x="9525000" y="1676400"/>
            <a:ext cx="3124200" cy="3128665"/>
            <a:chOff x="6324600" y="3048000"/>
            <a:chExt cx="3124200" cy="3128665"/>
          </a:xfrm>
        </p:grpSpPr>
        <p:pic>
          <p:nvPicPr>
            <p:cNvPr id="6" name="Picture 3" descr="C:\Users\Maliha\Desktop\video\in_scaled.png"/>
            <p:cNvPicPr>
              <a:picLocks noChangeAspect="1" noChangeArrowheads="1"/>
            </p:cNvPicPr>
            <p:nvPr/>
          </p:nvPicPr>
          <p:blipFill>
            <a:blip r:embed="rId7" cstate="print"/>
            <a:srcRect/>
            <a:stretch>
              <a:fillRect/>
            </a:stretch>
          </p:blipFill>
          <p:spPr bwMode="auto">
            <a:xfrm>
              <a:off x="6324600" y="3048000"/>
              <a:ext cx="3124200" cy="3124200"/>
            </a:xfrm>
            <a:prstGeom prst="rect">
              <a:avLst/>
            </a:prstGeom>
            <a:noFill/>
            <a:ln>
              <a:solidFill>
                <a:schemeClr val="bg1"/>
              </a:solidFill>
            </a:ln>
          </p:spPr>
        </p:pic>
        <p:sp>
          <p:nvSpPr>
            <p:cNvPr id="24" name="TextBox 23"/>
            <p:cNvSpPr txBox="1"/>
            <p:nvPr/>
          </p:nvSpPr>
          <p:spPr>
            <a:xfrm>
              <a:off x="6324600" y="5715000"/>
              <a:ext cx="3124200" cy="461665"/>
            </a:xfrm>
            <a:prstGeom prst="rect">
              <a:avLst/>
            </a:prstGeom>
            <a:solidFill>
              <a:schemeClr val="tx1">
                <a:alpha val="65000"/>
              </a:schemeClr>
            </a:solidFill>
          </p:spPr>
          <p:txBody>
            <a:bodyPr wrap="square" rtlCol="0">
              <a:spAutoFit/>
            </a:bodyPr>
            <a:lstStyle/>
            <a:p>
              <a:pPr algn="r"/>
              <a:r>
                <a:rPr lang="en-US" sz="2400" b="1" i="1" dirty="0" smtClean="0">
                  <a:solidFill>
                    <a:schemeClr val="bg1"/>
                  </a:solidFill>
                  <a:effectLst>
                    <a:outerShdw blurRad="38100" dist="38100" dir="2700000" algn="tl">
                      <a:srgbClr val="000000">
                        <a:alpha val="43137"/>
                      </a:srgbClr>
                    </a:outerShdw>
                  </a:effectLst>
                </a:rPr>
                <a:t>Virtual</a:t>
              </a:r>
              <a:r>
                <a:rPr lang="en-US" sz="2400" b="1" dirty="0" smtClean="0">
                  <a:solidFill>
                    <a:schemeClr val="bg1"/>
                  </a:solidFill>
                  <a:effectLst>
                    <a:outerShdw blurRad="38100" dist="38100" dir="2700000" algn="tl">
                      <a:srgbClr val="000000">
                        <a:alpha val="43137"/>
                      </a:srgbClr>
                    </a:outerShdw>
                  </a:effectLst>
                </a:rPr>
                <a:t> low exposure</a:t>
              </a:r>
              <a:endParaRPr lang="en-US" sz="2400" b="1" dirty="0">
                <a:solidFill>
                  <a:schemeClr val="bg1"/>
                </a:solidFill>
                <a:effectLst>
                  <a:outerShdw blurRad="38100" dist="38100" dir="2700000" algn="tl">
                    <a:srgbClr val="000000">
                      <a:alpha val="43137"/>
                    </a:srgbClr>
                  </a:outerShdw>
                </a:effectLst>
              </a:endParaRPr>
            </a:p>
          </p:txBody>
        </p:sp>
      </p:grpSp>
      <p:sp>
        <p:nvSpPr>
          <p:cNvPr id="2" name="Title 1"/>
          <p:cNvSpPr>
            <a:spLocks noGrp="1"/>
          </p:cNvSpPr>
          <p:nvPr>
            <p:ph type="title"/>
          </p:nvPr>
        </p:nvSpPr>
        <p:spPr/>
        <p:txBody>
          <a:bodyPr>
            <a:normAutofit fontScale="90000"/>
          </a:bodyPr>
          <a:lstStyle/>
          <a:p>
            <a:r>
              <a:rPr lang="en-CA" dirty="0" smtClean="0"/>
              <a:t>Motivation</a:t>
            </a:r>
            <a:endParaRPr lang="en-CA" dirty="0"/>
          </a:p>
        </p:txBody>
      </p:sp>
      <p:sp>
        <p:nvSpPr>
          <p:cNvPr id="3" name="Content Placeholder 2"/>
          <p:cNvSpPr>
            <a:spLocks noGrp="1"/>
          </p:cNvSpPr>
          <p:nvPr>
            <p:ph idx="1"/>
          </p:nvPr>
        </p:nvSpPr>
        <p:spPr>
          <a:xfrm>
            <a:off x="228600" y="609600"/>
            <a:ext cx="6705600" cy="5943600"/>
          </a:xfrm>
        </p:spPr>
        <p:txBody>
          <a:bodyPr/>
          <a:lstStyle/>
          <a:p>
            <a:r>
              <a:rPr lang="en-CA" dirty="0" smtClean="0"/>
              <a:t>Chromatic light sources are very common</a:t>
            </a:r>
          </a:p>
          <a:p>
            <a:pPr lvl="1"/>
            <a:r>
              <a:rPr lang="en-CA" dirty="0" smtClean="0"/>
              <a:t>Neon signs etc</a:t>
            </a:r>
          </a:p>
          <a:p>
            <a:endParaRPr lang="en-CA" dirty="0" smtClean="0"/>
          </a:p>
          <a:p>
            <a:r>
              <a:rPr lang="en-CA" dirty="0" smtClean="0"/>
              <a:t>They </a:t>
            </a:r>
            <a:r>
              <a:rPr lang="en-CA" b="1" dirty="0" smtClean="0">
                <a:solidFill>
                  <a:srgbClr val="FFFF00"/>
                </a:solidFill>
              </a:rPr>
              <a:t>saturate</a:t>
            </a:r>
            <a:r>
              <a:rPr lang="en-CA" dirty="0" smtClean="0"/>
              <a:t> sensor </a:t>
            </a:r>
            <a:br>
              <a:rPr lang="en-CA" dirty="0" smtClean="0"/>
            </a:br>
            <a:r>
              <a:rPr lang="en-CA" dirty="0" smtClean="0"/>
              <a:t>channels </a:t>
            </a:r>
            <a:r>
              <a:rPr lang="en-CA" b="1" dirty="0" smtClean="0">
                <a:solidFill>
                  <a:srgbClr val="FFFF00"/>
                </a:solidFill>
              </a:rPr>
              <a:t>differently</a:t>
            </a:r>
          </a:p>
          <a:p>
            <a:pPr lvl="1"/>
            <a:r>
              <a:rPr lang="en-CA" b="1" dirty="0" smtClean="0">
                <a:solidFill>
                  <a:srgbClr val="FFFF00"/>
                </a:solidFill>
              </a:rPr>
              <a:t>Spectral overlap</a:t>
            </a:r>
            <a:r>
              <a:rPr lang="en-CA" dirty="0" smtClean="0">
                <a:solidFill>
                  <a:srgbClr val="FFFF00"/>
                </a:solidFill>
              </a:rPr>
              <a:t> </a:t>
            </a:r>
            <a:r>
              <a:rPr lang="en-CA" dirty="0" smtClean="0"/>
              <a:t>of</a:t>
            </a:r>
            <a:r>
              <a:rPr lang="en-CA" dirty="0" smtClean="0">
                <a:solidFill>
                  <a:srgbClr val="FFFF00"/>
                </a:solidFill>
              </a:rPr>
              <a:t> </a:t>
            </a:r>
            <a:br>
              <a:rPr lang="en-CA" dirty="0" smtClean="0">
                <a:solidFill>
                  <a:srgbClr val="FFFF00"/>
                </a:solidFill>
              </a:rPr>
            </a:br>
            <a:r>
              <a:rPr lang="en-CA" dirty="0" smtClean="0"/>
              <a:t>sensor channels</a:t>
            </a:r>
          </a:p>
          <a:p>
            <a:pPr lvl="1"/>
            <a:r>
              <a:rPr lang="en-CA" dirty="0" smtClean="0"/>
              <a:t>Wide band light sources</a:t>
            </a:r>
          </a:p>
          <a:p>
            <a:pPr lvl="1"/>
            <a:r>
              <a:rPr lang="en-CA" b="1" dirty="0" smtClean="0">
                <a:solidFill>
                  <a:srgbClr val="FFFF00"/>
                </a:solidFill>
              </a:rPr>
              <a:t>Color </a:t>
            </a:r>
            <a:r>
              <a:rPr lang="en-CA" b="1" dirty="0" err="1" smtClean="0">
                <a:solidFill>
                  <a:srgbClr val="FFFF00"/>
                </a:solidFill>
              </a:rPr>
              <a:t>artifacts</a:t>
            </a:r>
            <a:endParaRPr lang="en-CA" b="1" dirty="0" smtClean="0">
              <a:solidFill>
                <a:srgbClr val="FFFF00"/>
              </a:solidFill>
            </a:endParaRPr>
          </a:p>
          <a:p>
            <a:pPr lvl="1"/>
            <a:r>
              <a:rPr lang="en-CA" dirty="0" smtClean="0"/>
              <a:t>Gives us </a:t>
            </a:r>
            <a:r>
              <a:rPr lang="en-CA" b="1" dirty="0" smtClean="0">
                <a:solidFill>
                  <a:srgbClr val="FFFF00"/>
                </a:solidFill>
              </a:rPr>
              <a:t>additional info</a:t>
            </a:r>
            <a:r>
              <a:rPr lang="en-CA" dirty="0" smtClean="0">
                <a:solidFill>
                  <a:srgbClr val="FFFF00"/>
                </a:solidFill>
              </a:rPr>
              <a:t> </a:t>
            </a:r>
            <a:r>
              <a:rPr lang="en-CA" dirty="0" smtClean="0"/>
              <a:t/>
            </a:r>
            <a:br>
              <a:rPr lang="en-CA" dirty="0" smtClean="0"/>
            </a:br>
            <a:r>
              <a:rPr lang="en-CA" dirty="0" smtClean="0"/>
              <a:t>we can use for restoration</a:t>
            </a:r>
            <a:br>
              <a:rPr lang="en-CA" dirty="0" smtClean="0"/>
            </a:br>
            <a:r>
              <a:rPr lang="en-CA" dirty="0" smtClean="0"/>
              <a:t>with</a:t>
            </a:r>
            <a:br>
              <a:rPr lang="en-CA" dirty="0" smtClean="0"/>
            </a:br>
            <a:r>
              <a:rPr lang="en-CA" b="1" dirty="0" smtClean="0">
                <a:solidFill>
                  <a:srgbClr val="FFFF00"/>
                </a:solidFill>
              </a:rPr>
              <a:t>Cross-channel correlation</a:t>
            </a:r>
            <a:endParaRPr lang="en-CA" b="1" dirty="0">
              <a:solidFill>
                <a:srgbClr val="FFFF00"/>
              </a:solidFill>
            </a:endParaRPr>
          </a:p>
        </p:txBody>
      </p:sp>
      <p:sp>
        <p:nvSpPr>
          <p:cNvPr id="4" name="Slide Number Placeholder 3"/>
          <p:cNvSpPr>
            <a:spLocks noGrp="1"/>
          </p:cNvSpPr>
          <p:nvPr>
            <p:ph type="sldNum" sz="quarter" idx="4294967295"/>
          </p:nvPr>
        </p:nvSpPr>
        <p:spPr>
          <a:xfrm>
            <a:off x="7010400" y="6629400"/>
            <a:ext cx="2133600" cy="228600"/>
          </a:xfrm>
          <a:prstGeom prst="rect">
            <a:avLst/>
          </a:prstGeom>
        </p:spPr>
        <p:txBody>
          <a:bodyPr/>
          <a:lstStyle/>
          <a:p>
            <a:fld id="{4D750AA1-C0D4-42E0-9FD8-B7F3273C721C}" type="slidenum">
              <a:rPr lang="en-US" smtClean="0"/>
              <a:pPr/>
              <a:t>3</a:t>
            </a:fld>
            <a:endParaRPr lang="en-US" dirty="0"/>
          </a:p>
        </p:txBody>
      </p:sp>
      <p:grpSp>
        <p:nvGrpSpPr>
          <p:cNvPr id="18" name="Group 17"/>
          <p:cNvGrpSpPr/>
          <p:nvPr/>
        </p:nvGrpSpPr>
        <p:grpSpPr>
          <a:xfrm>
            <a:off x="2057400" y="4038600"/>
            <a:ext cx="4776019" cy="1619414"/>
            <a:chOff x="685800" y="-988817"/>
            <a:chExt cx="4776019" cy="1619414"/>
          </a:xfrm>
        </p:grpSpPr>
        <p:cxnSp>
          <p:nvCxnSpPr>
            <p:cNvPr id="19" name="Straight Arrow Connector 18"/>
            <p:cNvCxnSpPr/>
            <p:nvPr/>
          </p:nvCxnSpPr>
          <p:spPr>
            <a:xfrm flipV="1">
              <a:off x="3276600" y="-988817"/>
              <a:ext cx="2185219" cy="1310150"/>
            </a:xfrm>
            <a:prstGeom prst="straightConnector1">
              <a:avLst/>
            </a:prstGeom>
            <a:ln w="444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5800" y="168932"/>
              <a:ext cx="2590800" cy="461665"/>
            </a:xfrm>
            <a:prstGeom prst="rect">
              <a:avLst/>
            </a:prstGeom>
            <a:noFill/>
          </p:spPr>
          <p:txBody>
            <a:bodyPr wrap="square" rtlCol="0">
              <a:spAutoFit/>
            </a:bodyPr>
            <a:lstStyle/>
            <a:p>
              <a:pPr algn="r"/>
              <a:r>
                <a:rPr lang="en-US" sz="2400" b="1" dirty="0" smtClean="0">
                  <a:solidFill>
                    <a:srgbClr val="FF3333"/>
                  </a:solidFill>
                  <a:effectLst>
                    <a:outerShdw blurRad="38100" dist="38100" dir="2700000" algn="tl">
                      <a:srgbClr val="000000">
                        <a:alpha val="43137"/>
                      </a:srgbClr>
                    </a:outerShdw>
                  </a:effectLst>
                </a:rPr>
                <a:t>Bluish glare</a:t>
              </a:r>
              <a:endParaRPr lang="en-US" sz="2400" b="1" dirty="0">
                <a:solidFill>
                  <a:srgbClr val="FF3333"/>
                </a:solidFill>
                <a:effectLst>
                  <a:outerShdw blurRad="38100" dist="38100" dir="2700000" algn="tl">
                    <a:srgbClr val="000000">
                      <a:alpha val="43137"/>
                    </a:srgbClr>
                  </a:outerShdw>
                </a:effectLst>
              </a:endParaRPr>
            </a:p>
          </p:txBody>
        </p:sp>
        <p:cxnSp>
          <p:nvCxnSpPr>
            <p:cNvPr id="21" name="Straight Arrow Connector 20"/>
            <p:cNvCxnSpPr/>
            <p:nvPr/>
          </p:nvCxnSpPr>
          <p:spPr>
            <a:xfrm flipV="1">
              <a:off x="3276600" y="-929823"/>
              <a:ext cx="2133600" cy="1251155"/>
            </a:xfrm>
            <a:prstGeom prst="straightConnector1">
              <a:avLst/>
            </a:prstGeom>
            <a:ln w="25400">
              <a:solidFill>
                <a:srgbClr val="FF333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4101" name="Picture 5" descr="C:\Users\Maliha\Desktop\video\mask_r.png"/>
          <p:cNvPicPr>
            <a:picLocks noChangeAspect="1" noChangeArrowheads="1"/>
          </p:cNvPicPr>
          <p:nvPr/>
        </p:nvPicPr>
        <p:blipFill>
          <a:blip r:embed="rId4"/>
          <a:stretch>
            <a:fillRect/>
          </a:stretch>
        </p:blipFill>
        <p:spPr bwMode="auto">
          <a:xfrm>
            <a:off x="7696200" y="1143000"/>
            <a:ext cx="1428750" cy="1428750"/>
          </a:xfrm>
          <a:prstGeom prst="rect">
            <a:avLst/>
          </a:prstGeom>
          <a:noFill/>
          <a:ln>
            <a:solidFill>
              <a:schemeClr val="bg1"/>
            </a:solidFill>
          </a:ln>
        </p:spPr>
      </p:pic>
      <p:pic>
        <p:nvPicPr>
          <p:cNvPr id="4102" name="Picture 6" descr="C:\Users\Maliha\Desktop\video\mask_b.png"/>
          <p:cNvPicPr>
            <a:picLocks noChangeAspect="1" noChangeArrowheads="1"/>
          </p:cNvPicPr>
          <p:nvPr/>
        </p:nvPicPr>
        <p:blipFill>
          <a:blip r:embed="rId6"/>
          <a:stretch>
            <a:fillRect/>
          </a:stretch>
        </p:blipFill>
        <p:spPr bwMode="auto">
          <a:xfrm>
            <a:off x="7696200" y="4191000"/>
            <a:ext cx="1428750" cy="1428750"/>
          </a:xfrm>
          <a:prstGeom prst="rect">
            <a:avLst/>
          </a:prstGeom>
          <a:noFill/>
          <a:ln>
            <a:solidFill>
              <a:schemeClr val="bg1"/>
            </a:solidFill>
          </a:ln>
        </p:spPr>
      </p:pic>
      <p:pic>
        <p:nvPicPr>
          <p:cNvPr id="4103" name="Picture 7" descr="C:\Users\Maliha\Desktop\video\mask_g.png"/>
          <p:cNvPicPr>
            <a:picLocks noChangeAspect="1" noChangeArrowheads="1"/>
          </p:cNvPicPr>
          <p:nvPr/>
        </p:nvPicPr>
        <p:blipFill>
          <a:blip r:embed="rId5"/>
          <a:stretch>
            <a:fillRect/>
          </a:stretch>
        </p:blipFill>
        <p:spPr bwMode="auto">
          <a:xfrm>
            <a:off x="7696200" y="2667000"/>
            <a:ext cx="1428750" cy="1428750"/>
          </a:xfrm>
          <a:prstGeom prst="rect">
            <a:avLst/>
          </a:prstGeom>
          <a:noFill/>
          <a:ln>
            <a:solidFill>
              <a:schemeClr val="bg1"/>
            </a:solidFill>
          </a:ln>
        </p:spPr>
      </p:pic>
      <p:sp>
        <p:nvSpPr>
          <p:cNvPr id="41" name="Rectangle 40"/>
          <p:cNvSpPr/>
          <p:nvPr/>
        </p:nvSpPr>
        <p:spPr>
          <a:xfrm>
            <a:off x="9677400" y="3657600"/>
            <a:ext cx="838200" cy="838200"/>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2" name="Group 41"/>
          <p:cNvGrpSpPr/>
          <p:nvPr/>
        </p:nvGrpSpPr>
        <p:grpSpPr>
          <a:xfrm>
            <a:off x="4038600" y="4724400"/>
            <a:ext cx="3962400" cy="228600"/>
            <a:chOff x="3200400" y="1356177"/>
            <a:chExt cx="3962400" cy="228600"/>
          </a:xfrm>
        </p:grpSpPr>
        <p:cxnSp>
          <p:nvCxnSpPr>
            <p:cNvPr id="43" name="Straight Arrow Connector 42"/>
            <p:cNvCxnSpPr/>
            <p:nvPr/>
          </p:nvCxnSpPr>
          <p:spPr>
            <a:xfrm flipV="1">
              <a:off x="3505200" y="1356177"/>
              <a:ext cx="3657600" cy="228600"/>
            </a:xfrm>
            <a:prstGeom prst="straightConnector1">
              <a:avLst/>
            </a:prstGeom>
            <a:ln w="444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3200400" y="1356177"/>
              <a:ext cx="3886200" cy="228600"/>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038600" y="3505200"/>
            <a:ext cx="3886200" cy="1371600"/>
            <a:chOff x="3200400" y="136977"/>
            <a:chExt cx="3886200" cy="1371600"/>
          </a:xfrm>
        </p:grpSpPr>
        <p:cxnSp>
          <p:nvCxnSpPr>
            <p:cNvPr id="8" name="Straight Arrow Connector 7"/>
            <p:cNvCxnSpPr/>
            <p:nvPr/>
          </p:nvCxnSpPr>
          <p:spPr>
            <a:xfrm flipV="1">
              <a:off x="3200400" y="136977"/>
              <a:ext cx="3886200" cy="1371600"/>
            </a:xfrm>
            <a:prstGeom prst="straightConnector1">
              <a:avLst/>
            </a:prstGeom>
            <a:ln w="444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200400" y="136979"/>
              <a:ext cx="3886200" cy="1371598"/>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752600" y="4038600"/>
            <a:ext cx="4778477" cy="1103220"/>
            <a:chOff x="685800" y="-472623"/>
            <a:chExt cx="4778477" cy="1103220"/>
          </a:xfrm>
        </p:grpSpPr>
        <p:cxnSp>
          <p:nvCxnSpPr>
            <p:cNvPr id="50" name="Straight Arrow Connector 49"/>
            <p:cNvCxnSpPr/>
            <p:nvPr/>
          </p:nvCxnSpPr>
          <p:spPr>
            <a:xfrm flipV="1">
              <a:off x="3276600" y="-472623"/>
              <a:ext cx="2187677" cy="793955"/>
            </a:xfrm>
            <a:prstGeom prst="straightConnector1">
              <a:avLst/>
            </a:prstGeom>
            <a:ln w="444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85800" y="168932"/>
              <a:ext cx="2590800" cy="461665"/>
            </a:xfrm>
            <a:prstGeom prst="rect">
              <a:avLst/>
            </a:prstGeom>
            <a:noFill/>
          </p:spPr>
          <p:txBody>
            <a:bodyPr wrap="square" rtlCol="0">
              <a:spAutoFit/>
            </a:bodyPr>
            <a:lstStyle/>
            <a:p>
              <a:pPr algn="r"/>
              <a:r>
                <a:rPr lang="en-US" sz="2400" b="1" dirty="0" smtClean="0">
                  <a:solidFill>
                    <a:srgbClr val="FFFF00"/>
                  </a:solidFill>
                  <a:effectLst>
                    <a:outerShdw blurRad="38100" dist="38100" dir="2700000" algn="tl">
                      <a:srgbClr val="000000">
                        <a:alpha val="43137"/>
                      </a:srgbClr>
                    </a:outerShdw>
                  </a:effectLst>
                </a:rPr>
                <a:t>Hue is off here</a:t>
              </a:r>
              <a:endParaRPr lang="en-US" sz="2400" b="1" dirty="0">
                <a:solidFill>
                  <a:srgbClr val="FFFF00"/>
                </a:solidFill>
                <a:effectLst>
                  <a:outerShdw blurRad="38100" dist="38100" dir="2700000" algn="tl">
                    <a:srgbClr val="000000">
                      <a:alpha val="43137"/>
                    </a:srgbClr>
                  </a:outerShdw>
                </a:effectLst>
              </a:endParaRPr>
            </a:p>
          </p:txBody>
        </p:sp>
        <p:cxnSp>
          <p:nvCxnSpPr>
            <p:cNvPr id="52" name="Straight Arrow Connector 51"/>
            <p:cNvCxnSpPr/>
            <p:nvPr/>
          </p:nvCxnSpPr>
          <p:spPr>
            <a:xfrm flipV="1">
              <a:off x="3276600" y="-440668"/>
              <a:ext cx="2133600" cy="762000"/>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6934200" y="5638800"/>
            <a:ext cx="2209800" cy="830997"/>
          </a:xfrm>
          <a:prstGeom prst="rect">
            <a:avLst/>
          </a:prstGeom>
          <a:solidFill>
            <a:schemeClr val="tx1">
              <a:alpha val="65000"/>
            </a:schemeClr>
          </a:solid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rPr>
              <a:t>Saturation masks</a:t>
            </a:r>
            <a:endParaRPr lang="en-US" sz="2400" b="1" dirty="0">
              <a:solidFill>
                <a:schemeClr val="bg1"/>
              </a:solidFill>
              <a:effectLst>
                <a:outerShdw blurRad="38100" dist="38100" dir="2700000" algn="tl">
                  <a:srgbClr val="000000">
                    <a:alpha val="43137"/>
                  </a:srgbClr>
                </a:outerShdw>
              </a:effectLst>
            </a:endParaRPr>
          </a:p>
        </p:txBody>
      </p:sp>
      <p:grpSp>
        <p:nvGrpSpPr>
          <p:cNvPr id="57" name="Group 56"/>
          <p:cNvGrpSpPr/>
          <p:nvPr/>
        </p:nvGrpSpPr>
        <p:grpSpPr>
          <a:xfrm>
            <a:off x="4419600" y="1828800"/>
            <a:ext cx="3162300" cy="3128665"/>
            <a:chOff x="4419600" y="1828800"/>
            <a:chExt cx="3162300" cy="3128665"/>
          </a:xfrm>
        </p:grpSpPr>
        <p:pic>
          <p:nvPicPr>
            <p:cNvPr id="4104" name="Picture 8" descr="C:\Users\Maliha\Desktop\video\mask.png"/>
            <p:cNvPicPr>
              <a:picLocks noChangeAspect="1" noChangeArrowheads="1"/>
            </p:cNvPicPr>
            <p:nvPr/>
          </p:nvPicPr>
          <p:blipFill>
            <a:blip r:embed="rId8"/>
            <a:stretch>
              <a:fillRect/>
            </a:stretch>
          </p:blipFill>
          <p:spPr bwMode="auto">
            <a:xfrm>
              <a:off x="4419600" y="1828800"/>
              <a:ext cx="3124200" cy="3124200"/>
            </a:xfrm>
            <a:prstGeom prst="rect">
              <a:avLst/>
            </a:prstGeom>
            <a:noFill/>
            <a:ln>
              <a:solidFill>
                <a:schemeClr val="bg1"/>
              </a:solidFill>
            </a:ln>
          </p:spPr>
        </p:pic>
        <p:sp>
          <p:nvSpPr>
            <p:cNvPr id="56" name="TextBox 55"/>
            <p:cNvSpPr txBox="1"/>
            <p:nvPr/>
          </p:nvSpPr>
          <p:spPr>
            <a:xfrm>
              <a:off x="4419600" y="4495800"/>
              <a:ext cx="3162300" cy="461665"/>
            </a:xfrm>
            <a:prstGeom prst="rect">
              <a:avLst/>
            </a:prstGeom>
            <a:solidFill>
              <a:schemeClr val="tx1">
                <a:alpha val="65000"/>
              </a:schemeClr>
            </a:solid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Saturation mask</a:t>
              </a:r>
              <a:endParaRPr lang="en-US" sz="2400" b="1" dirty="0">
                <a:solidFill>
                  <a:schemeClr val="bg1"/>
                </a:solidFill>
                <a:effectLst>
                  <a:outerShdw blurRad="38100" dist="38100" dir="2700000" algn="tl">
                    <a:srgbClr val="000000">
                      <a:alpha val="43137"/>
                    </a:srgbClr>
                  </a:outerShdw>
                </a:effectLst>
              </a:endParaRPr>
            </a:p>
          </p:txBody>
        </p:sp>
      </p:grpSp>
      <p:pic>
        <p:nvPicPr>
          <p:cNvPr id="45" name="Picture 2" descr="C:\Users\Maliha\Desktop\video\in.png"/>
          <p:cNvPicPr>
            <a:picLocks noChangeAspect="1" noChangeArrowheads="1"/>
          </p:cNvPicPr>
          <p:nvPr/>
        </p:nvPicPr>
        <p:blipFill>
          <a:blip r:embed="rId9">
            <a:lum contrast="16000"/>
          </a:blip>
          <a:stretch>
            <a:fillRect/>
          </a:stretch>
        </p:blipFill>
        <p:spPr bwMode="auto">
          <a:xfrm>
            <a:off x="4419600" y="1828800"/>
            <a:ext cx="3124200" cy="3124200"/>
          </a:xfrm>
          <a:prstGeom prst="rect">
            <a:avLst/>
          </a:prstGeom>
          <a:noFill/>
          <a:ln>
            <a:solidFill>
              <a:schemeClr val="bg1"/>
            </a:solidFill>
          </a:ln>
        </p:spPr>
      </p:pic>
      <p:sp>
        <p:nvSpPr>
          <p:cNvPr id="53" name="TextBox 52"/>
          <p:cNvSpPr txBox="1"/>
          <p:nvPr/>
        </p:nvSpPr>
        <p:spPr>
          <a:xfrm>
            <a:off x="4419600" y="4495800"/>
            <a:ext cx="3124200" cy="461665"/>
          </a:xfrm>
          <a:prstGeom prst="rect">
            <a:avLst/>
          </a:prstGeom>
          <a:solidFill>
            <a:schemeClr val="tx1">
              <a:alpha val="65000"/>
            </a:schemeClr>
          </a:solid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Split exposure Input</a:t>
            </a:r>
            <a:endParaRPr lang="en-US" sz="2400" b="1" dirty="0">
              <a:solidFill>
                <a:schemeClr val="bg1"/>
              </a:solidFill>
              <a:effectLst>
                <a:outerShdw blurRad="38100" dist="38100" dir="2700000" algn="tl">
                  <a:srgbClr val="000000">
                    <a:alpha val="43137"/>
                  </a:srgbClr>
                </a:outerShdw>
              </a:effectLst>
            </a:endParaRPr>
          </a:p>
        </p:txBody>
      </p:sp>
      <p:pic>
        <p:nvPicPr>
          <p:cNvPr id="47" name="Picture 7" descr="C:\Users\Maliha\Desktop\video\result_scaled.png"/>
          <p:cNvPicPr>
            <a:picLocks noChangeAspect="1" noChangeArrowheads="1"/>
          </p:cNvPicPr>
          <p:nvPr/>
        </p:nvPicPr>
        <p:blipFill>
          <a:blip r:embed="rId10">
            <a:lum contrast="16000"/>
          </a:blip>
          <a:stretch>
            <a:fillRect/>
          </a:stretch>
        </p:blipFill>
        <p:spPr bwMode="auto">
          <a:xfrm>
            <a:off x="4419600" y="1828800"/>
            <a:ext cx="3124200" cy="3124200"/>
          </a:xfrm>
          <a:prstGeom prst="rect">
            <a:avLst/>
          </a:prstGeom>
          <a:noFill/>
          <a:ln>
            <a:solidFill>
              <a:schemeClr val="bg1"/>
            </a:solidFill>
          </a:ln>
        </p:spPr>
      </p:pic>
      <p:sp>
        <p:nvSpPr>
          <p:cNvPr id="48" name="TextBox 47"/>
          <p:cNvSpPr txBox="1"/>
          <p:nvPr/>
        </p:nvSpPr>
        <p:spPr>
          <a:xfrm>
            <a:off x="4419600" y="4495800"/>
            <a:ext cx="3124200" cy="461665"/>
          </a:xfrm>
          <a:prstGeom prst="rect">
            <a:avLst/>
          </a:prstGeom>
          <a:solidFill>
            <a:schemeClr val="tx1">
              <a:alpha val="65000"/>
            </a:schemeClr>
          </a:solid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Split exposure Output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7"/>
                                        </p:tgtEl>
                                      </p:cBhvr>
                                    </p:animEffect>
                                    <p:set>
                                      <p:cBhvr>
                                        <p:cTn id="21" dur="1" fill="hold">
                                          <p:stCondLst>
                                            <p:cond delay="499"/>
                                          </p:stCondLst>
                                        </p:cTn>
                                        <p:tgtEl>
                                          <p:spTgt spid="5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4101"/>
                                        </p:tgtEl>
                                        <p:attrNameLst>
                                          <p:attrName>style.visibility</p:attrName>
                                        </p:attrNameLst>
                                      </p:cBhvr>
                                      <p:to>
                                        <p:strVal val="visible"/>
                                      </p:to>
                                    </p:set>
                                    <p:animEffect transition="in" filter="fade">
                                      <p:cBhvr>
                                        <p:cTn id="27" dur="500"/>
                                        <p:tgtEl>
                                          <p:spTgt spid="41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4103"/>
                                        </p:tgtEl>
                                        <p:attrNameLst>
                                          <p:attrName>style.visibility</p:attrName>
                                        </p:attrNameLst>
                                      </p:cBhvr>
                                      <p:to>
                                        <p:strVal val="visible"/>
                                      </p:to>
                                    </p:set>
                                    <p:animEffect transition="in" filter="fade">
                                      <p:cBhvr>
                                        <p:cTn id="35" dur="500"/>
                                        <p:tgtEl>
                                          <p:spTgt spid="410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41"/>
                                        </p:tgtEl>
                                      </p:cBhvr>
                                    </p:animEffect>
                                    <p:set>
                                      <p:cBhvr>
                                        <p:cTn id="54" dur="1" fill="hold">
                                          <p:stCondLst>
                                            <p:cond delay="499"/>
                                          </p:stCondLst>
                                        </p:cTn>
                                        <p:tgtEl>
                                          <p:spTgt spid="4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7"/>
                                        </p:tgtEl>
                                      </p:cBhvr>
                                    </p:animEffect>
                                    <p:set>
                                      <p:cBhvr>
                                        <p:cTn id="60" dur="1" fill="hold">
                                          <p:stCondLst>
                                            <p:cond delay="499"/>
                                          </p:stCondLst>
                                        </p:cTn>
                                        <p:tgtEl>
                                          <p:spTgt spid="37"/>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fade">
                                      <p:cBhvr>
                                        <p:cTn id="68" dur="500"/>
                                        <p:tgtEl>
                                          <p:spTgt spid="3">
                                            <p:txEl>
                                              <p:pRg st="6" end="6"/>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par>
                                <p:cTn id="72" presetID="10" presetClass="entr" presetSubtype="0"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9"/>
                                        </p:tgtEl>
                                      </p:cBhvr>
                                    </p:animEffect>
                                    <p:set>
                                      <p:cBhvr>
                                        <p:cTn id="79" dur="1" fill="hold">
                                          <p:stCondLst>
                                            <p:cond delay="499"/>
                                          </p:stCondLst>
                                        </p:cTn>
                                        <p:tgtEl>
                                          <p:spTgt spid="49"/>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3">
                                            <p:txEl>
                                              <p:pRg st="7" end="7"/>
                                            </p:txEl>
                                          </p:spTgt>
                                        </p:tgtEl>
                                        <p:attrNameLst>
                                          <p:attrName>style.visibility</p:attrName>
                                        </p:attrNameLst>
                                      </p:cBhvr>
                                      <p:to>
                                        <p:strVal val="visible"/>
                                      </p:to>
                                    </p:set>
                                    <p:animEffect transition="in" filter="fade">
                                      <p:cBhvr>
                                        <p:cTn id="85" dur="500"/>
                                        <p:tgtEl>
                                          <p:spTgt spid="3">
                                            <p:txEl>
                                              <p:pRg st="7" end="7"/>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par>
                                <p:cTn id="89" presetID="10"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4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2" animBg="1"/>
      <p:bldP spid="54" grpId="0" animBg="1"/>
      <p:bldP spid="53"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mtClean="0"/>
              <a:t>Previous Work</a:t>
            </a:r>
            <a:endParaRPr lang="en-US" dirty="0"/>
          </a:p>
        </p:txBody>
      </p:sp>
      <p:sp>
        <p:nvSpPr>
          <p:cNvPr id="3" name="Content Placeholder 2"/>
          <p:cNvSpPr>
            <a:spLocks noGrp="1"/>
          </p:cNvSpPr>
          <p:nvPr>
            <p:ph idx="1"/>
          </p:nvPr>
        </p:nvSpPr>
        <p:spPr/>
        <p:txBody>
          <a:bodyPr/>
          <a:lstStyle/>
          <a:p>
            <a:endParaRPr lang="en-US" b="1" dirty="0" smtClean="0">
              <a:solidFill>
                <a:srgbClr val="FFFF00"/>
              </a:solidFill>
            </a:endParaRPr>
          </a:p>
          <a:p>
            <a:endParaRPr lang="en-US" b="1" dirty="0" smtClean="0">
              <a:solidFill>
                <a:srgbClr val="FFFF00"/>
              </a:solidFill>
            </a:endParaRPr>
          </a:p>
          <a:p>
            <a:r>
              <a:rPr lang="en-US" b="1" dirty="0" smtClean="0">
                <a:solidFill>
                  <a:srgbClr val="FFFF00"/>
                </a:solidFill>
              </a:rPr>
              <a:t>Zhang  and </a:t>
            </a:r>
            <a:r>
              <a:rPr lang="en-US" b="1" dirty="0" err="1" smtClean="0">
                <a:solidFill>
                  <a:srgbClr val="FFFF00"/>
                </a:solidFill>
              </a:rPr>
              <a:t>Brainard</a:t>
            </a:r>
            <a:r>
              <a:rPr lang="en-US" dirty="0" smtClean="0"/>
              <a:t> pixels modeled as a 3D Gaussian</a:t>
            </a:r>
          </a:p>
          <a:p>
            <a:pPr lvl="1">
              <a:buNone/>
            </a:pPr>
            <a:r>
              <a:rPr lang="en-US" dirty="0" smtClean="0"/>
              <a:t>		No local control</a:t>
            </a:r>
          </a:p>
          <a:p>
            <a:pPr lvl="1">
              <a:buNone/>
            </a:pPr>
            <a:endParaRPr lang="en-US" dirty="0" smtClean="0"/>
          </a:p>
          <a:p>
            <a:r>
              <a:rPr lang="en-US" b="1" dirty="0" err="1" smtClean="0">
                <a:solidFill>
                  <a:srgbClr val="FFFF00"/>
                </a:solidFill>
              </a:rPr>
              <a:t>Guo</a:t>
            </a:r>
            <a:r>
              <a:rPr lang="en-US" b="1" dirty="0" smtClean="0">
                <a:solidFill>
                  <a:srgbClr val="FFFF00"/>
                </a:solidFill>
              </a:rPr>
              <a:t> et al.</a:t>
            </a:r>
            <a:r>
              <a:rPr lang="en-US" dirty="0" smtClean="0"/>
              <a:t> propagation of information</a:t>
            </a:r>
          </a:p>
          <a:p>
            <a:r>
              <a:rPr lang="en-US" b="1" dirty="0" err="1" smtClean="0">
                <a:solidFill>
                  <a:srgbClr val="FFFF00"/>
                </a:solidFill>
              </a:rPr>
              <a:t>Masood</a:t>
            </a:r>
            <a:r>
              <a:rPr lang="en-US" b="1" dirty="0" smtClean="0">
                <a:solidFill>
                  <a:srgbClr val="FFFF00"/>
                </a:solidFill>
              </a:rPr>
              <a:t> et al.</a:t>
            </a:r>
            <a:r>
              <a:rPr lang="en-US" dirty="0" smtClean="0"/>
              <a:t> approach is similar to ours</a:t>
            </a:r>
          </a:p>
          <a:p>
            <a:pPr lvl="1">
              <a:buNone/>
            </a:pPr>
            <a:r>
              <a:rPr lang="en-US" dirty="0" smtClean="0"/>
              <a:t>		Spatial domain</a:t>
            </a:r>
          </a:p>
          <a:p>
            <a:pPr>
              <a:buNone/>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152400" y="1066800"/>
            <a:ext cx="4114800" cy="2600325"/>
            <a:chOff x="0" y="914400"/>
            <a:chExt cx="4114800" cy="2600325"/>
          </a:xfrm>
        </p:grpSpPr>
        <p:grpSp>
          <p:nvGrpSpPr>
            <p:cNvPr id="104" name="Group 103"/>
            <p:cNvGrpSpPr/>
            <p:nvPr/>
          </p:nvGrpSpPr>
          <p:grpSpPr>
            <a:xfrm>
              <a:off x="0" y="914400"/>
              <a:ext cx="2600325" cy="2600325"/>
              <a:chOff x="0" y="914400"/>
              <a:chExt cx="2600325" cy="2600325"/>
            </a:xfrm>
          </p:grpSpPr>
          <p:pic>
            <p:nvPicPr>
              <p:cNvPr id="2050" name="Picture 2" descr="C:\Users\Maliha\Desktop\video\in.png"/>
              <p:cNvPicPr>
                <a:picLocks noChangeAspect="1" noChangeArrowheads="1"/>
              </p:cNvPicPr>
              <p:nvPr/>
            </p:nvPicPr>
            <p:blipFill>
              <a:blip r:embed="rId3">
                <a:lum contrast="16000"/>
              </a:blip>
              <a:stretch>
                <a:fillRect/>
              </a:stretch>
            </p:blipFill>
            <p:spPr bwMode="auto">
              <a:xfrm>
                <a:off x="0" y="914400"/>
                <a:ext cx="2600325" cy="2600325"/>
              </a:xfrm>
              <a:prstGeom prst="rect">
                <a:avLst/>
              </a:prstGeom>
              <a:noFill/>
              <a:ln>
                <a:solidFill>
                  <a:schemeClr val="bg1"/>
                </a:solidFill>
              </a:ln>
            </p:spPr>
          </p:pic>
          <p:sp>
            <p:nvSpPr>
              <p:cNvPr id="53" name="TextBox 52"/>
              <p:cNvSpPr txBox="1"/>
              <p:nvPr/>
            </p:nvSpPr>
            <p:spPr>
              <a:xfrm>
                <a:off x="0" y="914400"/>
                <a:ext cx="2590800" cy="461665"/>
              </a:xfrm>
              <a:prstGeom prst="rect">
                <a:avLst/>
              </a:prstGeom>
              <a:solidFill>
                <a:schemeClr val="tx1">
                  <a:alpha val="65000"/>
                </a:schemeClr>
              </a:solid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rPr>
                  <a:t>Split exposure</a:t>
                </a:r>
                <a:endParaRPr lang="en-US" sz="2400" b="1" dirty="0">
                  <a:solidFill>
                    <a:schemeClr val="bg1"/>
                  </a:solidFill>
                  <a:effectLst>
                    <a:outerShdw blurRad="38100" dist="38100" dir="2700000" algn="tl">
                      <a:srgbClr val="000000">
                        <a:alpha val="43137"/>
                      </a:srgbClr>
                    </a:outerShdw>
                  </a:effectLst>
                </a:endParaRPr>
              </a:p>
            </p:txBody>
          </p:sp>
        </p:grpSp>
        <p:sp>
          <p:nvSpPr>
            <p:cNvPr id="55" name="TextBox 54"/>
            <p:cNvSpPr txBox="1"/>
            <p:nvPr/>
          </p:nvSpPr>
          <p:spPr>
            <a:xfrm>
              <a:off x="2743200" y="2286000"/>
              <a:ext cx="1371600" cy="584775"/>
            </a:xfrm>
            <a:prstGeom prst="rect">
              <a:avLst/>
            </a:prstGeom>
            <a:solidFill>
              <a:schemeClr val="tx1">
                <a:alpha val="65000"/>
              </a:schemeClr>
            </a:soli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Input</a:t>
              </a:r>
              <a:endParaRPr lang="en-US" sz="3200" b="1" dirty="0">
                <a:solidFill>
                  <a:schemeClr val="bg1"/>
                </a:solidFill>
                <a:effectLst>
                  <a:outerShdw blurRad="38100" dist="38100" dir="2700000" algn="tl">
                    <a:srgbClr val="000000">
                      <a:alpha val="43137"/>
                    </a:srgbClr>
                  </a:outerShdw>
                </a:effectLst>
              </a:endParaRPr>
            </a:p>
          </p:txBody>
        </p:sp>
      </p:grpSp>
      <p:grpSp>
        <p:nvGrpSpPr>
          <p:cNvPr id="103" name="Group 102"/>
          <p:cNvGrpSpPr/>
          <p:nvPr/>
        </p:nvGrpSpPr>
        <p:grpSpPr>
          <a:xfrm>
            <a:off x="4495800" y="1066800"/>
            <a:ext cx="4495800" cy="2590800"/>
            <a:chOff x="4495800" y="914400"/>
            <a:chExt cx="4495800" cy="2590800"/>
          </a:xfrm>
        </p:grpSpPr>
        <p:grpSp>
          <p:nvGrpSpPr>
            <p:cNvPr id="101" name="Group 100"/>
            <p:cNvGrpSpPr/>
            <p:nvPr/>
          </p:nvGrpSpPr>
          <p:grpSpPr>
            <a:xfrm>
              <a:off x="6400800" y="914400"/>
              <a:ext cx="2590800" cy="2590800"/>
              <a:chOff x="6400800" y="914400"/>
              <a:chExt cx="2590800" cy="2590800"/>
            </a:xfrm>
          </p:grpSpPr>
          <p:pic>
            <p:nvPicPr>
              <p:cNvPr id="2055" name="Picture 7" descr="C:\Users\Maliha\Desktop\video\result_scaled.png"/>
              <p:cNvPicPr>
                <a:picLocks noChangeAspect="1" noChangeArrowheads="1"/>
              </p:cNvPicPr>
              <p:nvPr/>
            </p:nvPicPr>
            <p:blipFill>
              <a:blip r:embed="rId4">
                <a:lum contrast="16000"/>
              </a:blip>
              <a:stretch>
                <a:fillRect/>
              </a:stretch>
            </p:blipFill>
            <p:spPr bwMode="auto">
              <a:xfrm>
                <a:off x="6400800" y="914400"/>
                <a:ext cx="2590800" cy="2590800"/>
              </a:xfrm>
              <a:prstGeom prst="rect">
                <a:avLst/>
              </a:prstGeom>
              <a:noFill/>
              <a:ln>
                <a:solidFill>
                  <a:schemeClr val="bg1"/>
                </a:solidFill>
              </a:ln>
            </p:spPr>
          </p:pic>
          <p:sp>
            <p:nvSpPr>
              <p:cNvPr id="54" name="TextBox 53"/>
              <p:cNvSpPr txBox="1"/>
              <p:nvPr/>
            </p:nvSpPr>
            <p:spPr>
              <a:xfrm>
                <a:off x="6400800" y="914400"/>
                <a:ext cx="2590800" cy="461665"/>
              </a:xfrm>
              <a:prstGeom prst="rect">
                <a:avLst/>
              </a:prstGeom>
              <a:solidFill>
                <a:schemeClr val="tx1">
                  <a:alpha val="65000"/>
                </a:schemeClr>
              </a:solid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rPr>
                  <a:t>Split exposure</a:t>
                </a:r>
                <a:endParaRPr lang="en-US" sz="2400" b="1" dirty="0">
                  <a:solidFill>
                    <a:schemeClr val="bg1"/>
                  </a:solidFill>
                  <a:effectLst>
                    <a:outerShdw blurRad="38100" dist="38100" dir="2700000" algn="tl">
                      <a:srgbClr val="000000">
                        <a:alpha val="43137"/>
                      </a:srgbClr>
                    </a:outerShdw>
                  </a:effectLst>
                </a:endParaRPr>
              </a:p>
            </p:txBody>
          </p:sp>
        </p:grpSp>
        <p:sp>
          <p:nvSpPr>
            <p:cNvPr id="56" name="TextBox 55"/>
            <p:cNvSpPr txBox="1"/>
            <p:nvPr/>
          </p:nvSpPr>
          <p:spPr>
            <a:xfrm>
              <a:off x="4495800" y="2286000"/>
              <a:ext cx="1752600" cy="584775"/>
            </a:xfrm>
            <a:prstGeom prst="rect">
              <a:avLst/>
            </a:prstGeom>
            <a:solidFill>
              <a:schemeClr val="tx1">
                <a:alpha val="65000"/>
              </a:schemeClr>
            </a:solid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rPr>
                <a:t>Output</a:t>
              </a:r>
              <a:endParaRPr lang="en-US" sz="3200" b="1" dirty="0">
                <a:solidFill>
                  <a:schemeClr val="bg1"/>
                </a:solidFill>
                <a:effectLst>
                  <a:outerShdw blurRad="38100" dist="38100" dir="2700000" algn="tl">
                    <a:srgbClr val="000000">
                      <a:alpha val="43137"/>
                    </a:srgbClr>
                  </a:outerShdw>
                </a:effectLst>
              </a:endParaRPr>
            </a:p>
          </p:txBody>
        </p:sp>
      </p:grpSp>
      <p:sp>
        <p:nvSpPr>
          <p:cNvPr id="2" name="Title 1"/>
          <p:cNvSpPr>
            <a:spLocks noGrp="1"/>
          </p:cNvSpPr>
          <p:nvPr>
            <p:ph type="title"/>
          </p:nvPr>
        </p:nvSpPr>
        <p:spPr/>
        <p:txBody>
          <a:bodyPr>
            <a:normAutofit fontScale="90000"/>
          </a:bodyPr>
          <a:lstStyle/>
          <a:p>
            <a:r>
              <a:rPr lang="en-CA" dirty="0" smtClean="0"/>
              <a:t>Overview</a:t>
            </a:r>
            <a:endParaRPr lang="en-CA" dirty="0"/>
          </a:p>
        </p:txBody>
      </p:sp>
      <p:sp>
        <p:nvSpPr>
          <p:cNvPr id="4" name="Slide Number Placeholder 3"/>
          <p:cNvSpPr>
            <a:spLocks noGrp="1"/>
          </p:cNvSpPr>
          <p:nvPr>
            <p:ph type="sldNum" sz="quarter" idx="4294967295"/>
          </p:nvPr>
        </p:nvSpPr>
        <p:spPr>
          <a:xfrm>
            <a:off x="7010400" y="6629400"/>
            <a:ext cx="2133600" cy="228600"/>
          </a:xfrm>
          <a:prstGeom prst="rect">
            <a:avLst/>
          </a:prstGeom>
        </p:spPr>
        <p:txBody>
          <a:bodyPr/>
          <a:lstStyle/>
          <a:p>
            <a:fld id="{4D750AA1-C0D4-42E0-9FD8-B7F3273C721C}" type="slidenum">
              <a:rPr lang="en-US" smtClean="0"/>
              <a:pPr/>
              <a:t>5</a:t>
            </a:fld>
            <a:endParaRPr lang="en-US" dirty="0"/>
          </a:p>
        </p:txBody>
      </p:sp>
      <p:grpSp>
        <p:nvGrpSpPr>
          <p:cNvPr id="25" name="Group 24"/>
          <p:cNvGrpSpPr/>
          <p:nvPr/>
        </p:nvGrpSpPr>
        <p:grpSpPr>
          <a:xfrm>
            <a:off x="2971800" y="2362200"/>
            <a:ext cx="3124200" cy="1588"/>
            <a:chOff x="3429000" y="2895600"/>
            <a:chExt cx="3124200" cy="1588"/>
          </a:xfrm>
        </p:grpSpPr>
        <p:cxnSp>
          <p:nvCxnSpPr>
            <p:cNvPr id="24" name="Straight Arrow Connector 23"/>
            <p:cNvCxnSpPr/>
            <p:nvPr/>
          </p:nvCxnSpPr>
          <p:spPr>
            <a:xfrm>
              <a:off x="3429000" y="2895600"/>
              <a:ext cx="2286000" cy="158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29000" y="2895600"/>
              <a:ext cx="3124200" cy="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609600" y="2712021"/>
            <a:ext cx="7924800" cy="3917379"/>
            <a:chOff x="609600" y="2712021"/>
            <a:chExt cx="7924800" cy="3917379"/>
          </a:xfrm>
        </p:grpSpPr>
        <p:sp>
          <p:nvSpPr>
            <p:cNvPr id="57" name="Rectangle 56"/>
            <p:cNvSpPr/>
            <p:nvPr/>
          </p:nvSpPr>
          <p:spPr>
            <a:xfrm>
              <a:off x="609600" y="3276600"/>
              <a:ext cx="7924800" cy="3352800"/>
            </a:xfrm>
            <a:prstGeom prst="rect">
              <a:avLst/>
            </a:prstGeom>
            <a:solidFill>
              <a:schemeClr val="tx1">
                <a:alpha val="73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1" name="Group 60"/>
            <p:cNvGrpSpPr/>
            <p:nvPr/>
          </p:nvGrpSpPr>
          <p:grpSpPr>
            <a:xfrm>
              <a:off x="1295400" y="3505200"/>
              <a:ext cx="3048000" cy="3052465"/>
              <a:chOff x="1295400" y="3505200"/>
              <a:chExt cx="3048000" cy="3052465"/>
            </a:xfrm>
          </p:grpSpPr>
          <p:pic>
            <p:nvPicPr>
              <p:cNvPr id="2064" name="Picture 16" descr="C:\Users\Maliha\Desktop\video\ingrad.png"/>
              <p:cNvPicPr>
                <a:picLocks noChangeAspect="1" noChangeArrowheads="1"/>
              </p:cNvPicPr>
              <p:nvPr/>
            </p:nvPicPr>
            <p:blipFill>
              <a:blip r:embed="rId5"/>
              <a:stretch>
                <a:fillRect/>
              </a:stretch>
            </p:blipFill>
            <p:spPr bwMode="auto">
              <a:xfrm>
                <a:off x="1295400" y="3505200"/>
                <a:ext cx="2971800" cy="2971800"/>
              </a:xfrm>
              <a:prstGeom prst="rect">
                <a:avLst/>
              </a:prstGeom>
              <a:noFill/>
              <a:ln>
                <a:solidFill>
                  <a:schemeClr val="bg1"/>
                </a:solidFill>
              </a:ln>
            </p:spPr>
          </p:pic>
          <p:sp>
            <p:nvSpPr>
              <p:cNvPr id="58" name="TextBox 57"/>
              <p:cNvSpPr txBox="1"/>
              <p:nvPr/>
            </p:nvSpPr>
            <p:spPr>
              <a:xfrm>
                <a:off x="1295400" y="6096000"/>
                <a:ext cx="3048000" cy="461665"/>
              </a:xfrm>
              <a:prstGeom prst="rect">
                <a:avLst/>
              </a:prstGeom>
              <a:solidFill>
                <a:schemeClr val="tx1">
                  <a:alpha val="65000"/>
                </a:schemeClr>
              </a:solid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Input gradients</a:t>
                </a:r>
                <a:endParaRPr lang="en-US" sz="2400" b="1" dirty="0">
                  <a:solidFill>
                    <a:schemeClr val="bg1"/>
                  </a:solidFill>
                  <a:effectLst>
                    <a:outerShdw blurRad="38100" dist="38100" dir="2700000" algn="tl">
                      <a:srgbClr val="000000">
                        <a:alpha val="43137"/>
                      </a:srgbClr>
                    </a:outerShdw>
                  </a:effectLst>
                </a:endParaRPr>
              </a:p>
            </p:txBody>
          </p:sp>
        </p:grpSp>
        <p:grpSp>
          <p:nvGrpSpPr>
            <p:cNvPr id="60" name="Group 59"/>
            <p:cNvGrpSpPr/>
            <p:nvPr/>
          </p:nvGrpSpPr>
          <p:grpSpPr>
            <a:xfrm>
              <a:off x="2438400" y="3505200"/>
              <a:ext cx="5486400" cy="3052465"/>
              <a:chOff x="2438400" y="3505200"/>
              <a:chExt cx="5486400" cy="3052465"/>
            </a:xfrm>
          </p:grpSpPr>
          <p:pic>
            <p:nvPicPr>
              <p:cNvPr id="2065" name="Picture 17" descr="C:\Users\Maliha\Desktop\video\outgrad.png"/>
              <p:cNvPicPr>
                <a:picLocks noChangeAspect="1" noChangeArrowheads="1"/>
              </p:cNvPicPr>
              <p:nvPr/>
            </p:nvPicPr>
            <p:blipFill>
              <a:blip r:embed="rId6"/>
              <a:stretch>
                <a:fillRect/>
              </a:stretch>
            </p:blipFill>
            <p:spPr bwMode="auto">
              <a:xfrm>
                <a:off x="4876800" y="3505200"/>
                <a:ext cx="2971800" cy="2971800"/>
              </a:xfrm>
              <a:prstGeom prst="rect">
                <a:avLst/>
              </a:prstGeom>
              <a:noFill/>
              <a:ln>
                <a:solidFill>
                  <a:schemeClr val="bg1"/>
                </a:solidFill>
              </a:ln>
            </p:spPr>
          </p:pic>
          <p:sp>
            <p:nvSpPr>
              <p:cNvPr id="59" name="TextBox 58"/>
              <p:cNvSpPr txBox="1"/>
              <p:nvPr/>
            </p:nvSpPr>
            <p:spPr>
              <a:xfrm>
                <a:off x="4876800" y="6096000"/>
                <a:ext cx="3048000" cy="461665"/>
              </a:xfrm>
              <a:prstGeom prst="rect">
                <a:avLst/>
              </a:prstGeom>
              <a:solidFill>
                <a:schemeClr val="tx1">
                  <a:alpha val="65000"/>
                </a:schemeClr>
              </a:solid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rPr>
                  <a:t>Restored gradients</a:t>
                </a:r>
                <a:endParaRPr lang="en-US" sz="2400" b="1" dirty="0">
                  <a:solidFill>
                    <a:schemeClr val="bg1"/>
                  </a:solidFill>
                  <a:effectLst>
                    <a:outerShdw blurRad="38100" dist="38100" dir="2700000" algn="tl">
                      <a:srgbClr val="000000">
                        <a:alpha val="43137"/>
                      </a:srgbClr>
                    </a:outerShdw>
                  </a:effectLst>
                </a:endParaRPr>
              </a:p>
            </p:txBody>
          </p:sp>
          <p:sp>
            <p:nvSpPr>
              <p:cNvPr id="65" name="TextBox 64"/>
              <p:cNvSpPr txBox="1"/>
              <p:nvPr/>
            </p:nvSpPr>
            <p:spPr>
              <a:xfrm>
                <a:off x="2438400" y="4038600"/>
                <a:ext cx="4495800" cy="461665"/>
              </a:xfrm>
              <a:prstGeom prst="rect">
                <a:avLst/>
              </a:prstGeom>
              <a:solidFill>
                <a:schemeClr val="tx1">
                  <a:alpha val="65000"/>
                </a:schemeClr>
              </a:solid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Gradient space computations</a:t>
                </a:r>
                <a:endParaRPr lang="en-US" sz="2400" b="1" dirty="0">
                  <a:solidFill>
                    <a:schemeClr val="bg1"/>
                  </a:solidFill>
                  <a:effectLst>
                    <a:outerShdw blurRad="38100" dist="38100" dir="2700000" algn="tl">
                      <a:srgbClr val="000000">
                        <a:alpha val="43137"/>
                      </a:srgbClr>
                    </a:outerShdw>
                  </a:effectLst>
                </a:endParaRPr>
              </a:p>
            </p:txBody>
          </p:sp>
        </p:grpSp>
        <p:grpSp>
          <p:nvGrpSpPr>
            <p:cNvPr id="29" name="Group 28"/>
            <p:cNvGrpSpPr/>
            <p:nvPr/>
          </p:nvGrpSpPr>
          <p:grpSpPr>
            <a:xfrm>
              <a:off x="3962400" y="4648200"/>
              <a:ext cx="1371600" cy="1588"/>
              <a:chOff x="4038600" y="2895600"/>
              <a:chExt cx="1371600" cy="1588"/>
            </a:xfrm>
          </p:grpSpPr>
          <p:cxnSp>
            <p:nvCxnSpPr>
              <p:cNvPr id="30" name="Straight Arrow Connector 29"/>
              <p:cNvCxnSpPr/>
              <p:nvPr/>
            </p:nvCxnSpPr>
            <p:spPr>
              <a:xfrm>
                <a:off x="4038600" y="2895600"/>
                <a:ext cx="1371600" cy="158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038600" y="2895600"/>
                <a:ext cx="1295400" cy="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rot="2998054">
              <a:off x="1279929" y="3496620"/>
              <a:ext cx="1371600" cy="1589"/>
              <a:chOff x="3578816" y="3205985"/>
              <a:chExt cx="1371600" cy="1589"/>
            </a:xfrm>
          </p:grpSpPr>
          <p:cxnSp>
            <p:nvCxnSpPr>
              <p:cNvPr id="43" name="Straight Arrow Connector 42"/>
              <p:cNvCxnSpPr/>
              <p:nvPr/>
            </p:nvCxnSpPr>
            <p:spPr>
              <a:xfrm>
                <a:off x="3578816" y="3205985"/>
                <a:ext cx="1371600" cy="158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578816" y="3205986"/>
                <a:ext cx="1295400" cy="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8799924">
              <a:off x="6559637" y="3397454"/>
              <a:ext cx="1386709" cy="15843"/>
              <a:chOff x="4500378" y="3179009"/>
              <a:chExt cx="1386709" cy="15843"/>
            </a:xfrm>
          </p:grpSpPr>
          <p:cxnSp>
            <p:nvCxnSpPr>
              <p:cNvPr id="49" name="Straight Arrow Connector 48"/>
              <p:cNvCxnSpPr/>
              <p:nvPr/>
            </p:nvCxnSpPr>
            <p:spPr>
              <a:xfrm>
                <a:off x="4515487" y="3179009"/>
                <a:ext cx="1371600" cy="158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500378" y="3193264"/>
                <a:ext cx="1295400" cy="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6" name="Group 65"/>
          <p:cNvGrpSpPr/>
          <p:nvPr/>
        </p:nvGrpSpPr>
        <p:grpSpPr>
          <a:xfrm>
            <a:off x="1784558" y="2403989"/>
            <a:ext cx="3701842" cy="2492476"/>
            <a:chOff x="1708358" y="-583234"/>
            <a:chExt cx="3701842" cy="2492476"/>
          </a:xfrm>
        </p:grpSpPr>
        <p:cxnSp>
          <p:nvCxnSpPr>
            <p:cNvPr id="67" name="Straight Arrow Connector 66"/>
            <p:cNvCxnSpPr/>
            <p:nvPr/>
          </p:nvCxnSpPr>
          <p:spPr>
            <a:xfrm rot="5400000">
              <a:off x="2036508" y="745349"/>
              <a:ext cx="1543665" cy="784121"/>
            </a:xfrm>
            <a:prstGeom prst="straightConnector1">
              <a:avLst/>
            </a:prstGeom>
            <a:ln w="444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819400" y="-15423"/>
              <a:ext cx="2590800" cy="461665"/>
            </a:xfrm>
            <a:prstGeom prst="rect">
              <a:avLst/>
            </a:prstGeom>
            <a:noFill/>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rPr>
                <a:t>Flat</a:t>
              </a:r>
              <a:endParaRPr lang="en-US" sz="2400" b="1" dirty="0">
                <a:solidFill>
                  <a:srgbClr val="FFFF00"/>
                </a:solidFill>
                <a:effectLst>
                  <a:outerShdw blurRad="38100" dist="38100" dir="2700000" algn="tl">
                    <a:srgbClr val="000000">
                      <a:alpha val="43137"/>
                    </a:srgbClr>
                  </a:outerShdw>
                </a:effectLst>
              </a:endParaRPr>
            </a:p>
          </p:txBody>
        </p:sp>
        <p:cxnSp>
          <p:nvCxnSpPr>
            <p:cNvPr id="69" name="Straight Arrow Connector 68"/>
            <p:cNvCxnSpPr/>
            <p:nvPr/>
          </p:nvCxnSpPr>
          <p:spPr>
            <a:xfrm rot="5400000">
              <a:off x="2073379" y="730600"/>
              <a:ext cx="1492042" cy="762000"/>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a:off x="1708358" y="-583234"/>
              <a:ext cx="1194617" cy="619430"/>
            </a:xfrm>
            <a:prstGeom prst="straightConnector1">
              <a:avLst/>
            </a:prstGeom>
            <a:ln w="444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10800000">
              <a:off x="1752600" y="-548820"/>
              <a:ext cx="1143000" cy="609597"/>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5279922" y="2514600"/>
            <a:ext cx="2568678" cy="2438400"/>
            <a:chOff x="3048000" y="-396423"/>
            <a:chExt cx="2568678" cy="2438400"/>
          </a:xfrm>
        </p:grpSpPr>
        <p:cxnSp>
          <p:nvCxnSpPr>
            <p:cNvPr id="73" name="Straight Arrow Connector 72"/>
            <p:cNvCxnSpPr/>
            <p:nvPr/>
          </p:nvCxnSpPr>
          <p:spPr>
            <a:xfrm rot="16200000" flipH="1">
              <a:off x="2835380" y="1013279"/>
              <a:ext cx="1523998" cy="533398"/>
            </a:xfrm>
            <a:prstGeom prst="straightConnector1">
              <a:avLst/>
            </a:prstGeom>
            <a:ln w="444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3048000" y="56312"/>
              <a:ext cx="1120878" cy="461665"/>
            </a:xfrm>
            <a:prstGeom prst="rect">
              <a:avLst/>
            </a:prstGeom>
            <a:noFill/>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rPr>
                <a:t>Detail</a:t>
              </a:r>
              <a:endParaRPr lang="en-US" sz="2400" b="1" dirty="0">
                <a:solidFill>
                  <a:srgbClr val="FFFF00"/>
                </a:solidFill>
                <a:effectLst>
                  <a:outerShdw blurRad="38100" dist="38100" dir="2700000" algn="tl">
                    <a:srgbClr val="000000">
                      <a:alpha val="43137"/>
                    </a:srgbClr>
                  </a:outerShdw>
                </a:effectLst>
              </a:endParaRPr>
            </a:p>
          </p:txBody>
        </p:sp>
        <p:cxnSp>
          <p:nvCxnSpPr>
            <p:cNvPr id="75" name="Straight Arrow Connector 74"/>
            <p:cNvCxnSpPr/>
            <p:nvPr/>
          </p:nvCxnSpPr>
          <p:spPr>
            <a:xfrm rot="16200000" flipH="1">
              <a:off x="2846439" y="1002220"/>
              <a:ext cx="1489590" cy="521108"/>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3864078" y="-396423"/>
              <a:ext cx="1752600" cy="457201"/>
            </a:xfrm>
            <a:prstGeom prst="straightConnector1">
              <a:avLst/>
            </a:prstGeom>
            <a:ln w="444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3864080" y="-396423"/>
              <a:ext cx="1676398" cy="457202"/>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9372600" y="2438400"/>
            <a:ext cx="4800600" cy="2600325"/>
            <a:chOff x="0" y="914400"/>
            <a:chExt cx="4800600" cy="2600325"/>
          </a:xfrm>
        </p:grpSpPr>
        <p:grpSp>
          <p:nvGrpSpPr>
            <p:cNvPr id="51" name="Group 50"/>
            <p:cNvGrpSpPr/>
            <p:nvPr/>
          </p:nvGrpSpPr>
          <p:grpSpPr>
            <a:xfrm>
              <a:off x="0" y="914400"/>
              <a:ext cx="2600325" cy="2600325"/>
              <a:chOff x="0" y="914400"/>
              <a:chExt cx="2600325" cy="2600325"/>
            </a:xfrm>
          </p:grpSpPr>
          <p:pic>
            <p:nvPicPr>
              <p:cNvPr id="62" name="Picture 2" descr="C:\Users\Maliha\Desktop\video\in.png"/>
              <p:cNvPicPr>
                <a:picLocks noChangeAspect="1" noChangeArrowheads="1"/>
              </p:cNvPicPr>
              <p:nvPr/>
            </p:nvPicPr>
            <p:blipFill>
              <a:blip r:embed="rId7"/>
              <a:stretch>
                <a:fillRect/>
              </a:stretch>
            </p:blipFill>
            <p:spPr bwMode="auto">
              <a:xfrm>
                <a:off x="0" y="914400"/>
                <a:ext cx="2600325" cy="2600325"/>
              </a:xfrm>
              <a:prstGeom prst="rect">
                <a:avLst/>
              </a:prstGeom>
              <a:noFill/>
              <a:ln>
                <a:solidFill>
                  <a:schemeClr val="bg1"/>
                </a:solidFill>
              </a:ln>
            </p:spPr>
          </p:pic>
          <p:sp>
            <p:nvSpPr>
              <p:cNvPr id="64" name="TextBox 63"/>
              <p:cNvSpPr txBox="1"/>
              <p:nvPr/>
            </p:nvSpPr>
            <p:spPr>
              <a:xfrm>
                <a:off x="0" y="914400"/>
                <a:ext cx="2590800" cy="461665"/>
              </a:xfrm>
              <a:prstGeom prst="rect">
                <a:avLst/>
              </a:prstGeom>
              <a:solidFill>
                <a:schemeClr val="tx1">
                  <a:alpha val="65000"/>
                </a:schemeClr>
              </a:solid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rPr>
                  <a:t>Full exposure</a:t>
                </a:r>
                <a:endParaRPr lang="en-US" sz="2400" b="1" dirty="0">
                  <a:solidFill>
                    <a:schemeClr val="bg1"/>
                  </a:solidFill>
                  <a:effectLst>
                    <a:outerShdw blurRad="38100" dist="38100" dir="2700000" algn="tl">
                      <a:srgbClr val="000000">
                        <a:alpha val="43137"/>
                      </a:srgbClr>
                    </a:outerShdw>
                  </a:effectLst>
                </a:endParaRPr>
              </a:p>
            </p:txBody>
          </p:sp>
        </p:grpSp>
        <p:sp>
          <p:nvSpPr>
            <p:cNvPr id="52" name="TextBox 51"/>
            <p:cNvSpPr txBox="1"/>
            <p:nvPr/>
          </p:nvSpPr>
          <p:spPr>
            <a:xfrm>
              <a:off x="3429000" y="990600"/>
              <a:ext cx="1371600" cy="584775"/>
            </a:xfrm>
            <a:prstGeom prst="rect">
              <a:avLst/>
            </a:prstGeom>
            <a:solidFill>
              <a:schemeClr val="tx1">
                <a:alpha val="65000"/>
              </a:schemeClr>
            </a:solidFill>
          </p:spPr>
          <p:txBody>
            <a:bodyPr wrap="square" rtlCol="0">
              <a:spAutoFit/>
            </a:bodyPr>
            <a:lstStyle/>
            <a:p>
              <a:endParaRPr lang="en-US" sz="3200" b="1" dirty="0">
                <a:solidFill>
                  <a:schemeClr val="bg1"/>
                </a:solidFill>
                <a:effectLst>
                  <a:outerShdw blurRad="38100" dist="38100" dir="2700000" algn="tl">
                    <a:srgbClr val="000000">
                      <a:alpha val="43137"/>
                    </a:srgbClr>
                  </a:outerShdw>
                </a:effectLst>
              </a:endParaRPr>
            </a:p>
          </p:txBody>
        </p:sp>
      </p:grpSp>
      <p:grpSp>
        <p:nvGrpSpPr>
          <p:cNvPr id="70" name="Group 69"/>
          <p:cNvGrpSpPr/>
          <p:nvPr/>
        </p:nvGrpSpPr>
        <p:grpSpPr>
          <a:xfrm>
            <a:off x="12573000" y="2362200"/>
            <a:ext cx="5638800" cy="2667000"/>
            <a:chOff x="3352800" y="838200"/>
            <a:chExt cx="5638800" cy="2667000"/>
          </a:xfrm>
        </p:grpSpPr>
        <p:grpSp>
          <p:nvGrpSpPr>
            <p:cNvPr id="71" name="Group 70"/>
            <p:cNvGrpSpPr/>
            <p:nvPr/>
          </p:nvGrpSpPr>
          <p:grpSpPr>
            <a:xfrm>
              <a:off x="6400800" y="914400"/>
              <a:ext cx="2590800" cy="2590800"/>
              <a:chOff x="6400800" y="914400"/>
              <a:chExt cx="2590800" cy="2590800"/>
            </a:xfrm>
          </p:grpSpPr>
          <p:pic>
            <p:nvPicPr>
              <p:cNvPr id="77" name="Picture 7" descr="C:\Users\Maliha\Desktop\video\result_scaled.png"/>
              <p:cNvPicPr>
                <a:picLocks noChangeAspect="1" noChangeArrowheads="1"/>
              </p:cNvPicPr>
              <p:nvPr/>
            </p:nvPicPr>
            <p:blipFill>
              <a:blip r:embed="rId8"/>
              <a:stretch>
                <a:fillRect/>
              </a:stretch>
            </p:blipFill>
            <p:spPr bwMode="auto">
              <a:xfrm>
                <a:off x="6400800" y="914400"/>
                <a:ext cx="2590800" cy="2590800"/>
              </a:xfrm>
              <a:prstGeom prst="rect">
                <a:avLst/>
              </a:prstGeom>
              <a:noFill/>
              <a:ln>
                <a:solidFill>
                  <a:schemeClr val="bg1"/>
                </a:solidFill>
              </a:ln>
            </p:spPr>
          </p:pic>
          <p:sp>
            <p:nvSpPr>
              <p:cNvPr id="78" name="TextBox 77"/>
              <p:cNvSpPr txBox="1"/>
              <p:nvPr/>
            </p:nvSpPr>
            <p:spPr>
              <a:xfrm>
                <a:off x="6400800" y="914400"/>
                <a:ext cx="2590800" cy="461665"/>
              </a:xfrm>
              <a:prstGeom prst="rect">
                <a:avLst/>
              </a:prstGeom>
              <a:solidFill>
                <a:schemeClr val="tx1">
                  <a:alpha val="65000"/>
                </a:schemeClr>
              </a:solid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rPr>
                  <a:t>Full exposure</a:t>
                </a:r>
                <a:endParaRPr lang="en-US" sz="2400" b="1" dirty="0">
                  <a:solidFill>
                    <a:schemeClr val="bg1"/>
                  </a:solidFill>
                  <a:effectLst>
                    <a:outerShdw blurRad="38100" dist="38100" dir="2700000" algn="tl">
                      <a:srgbClr val="000000">
                        <a:alpha val="43137"/>
                      </a:srgbClr>
                    </a:outerShdw>
                  </a:effectLst>
                </a:endParaRPr>
              </a:p>
            </p:txBody>
          </p:sp>
        </p:grpSp>
        <p:sp>
          <p:nvSpPr>
            <p:cNvPr id="76" name="TextBox 75"/>
            <p:cNvSpPr txBox="1"/>
            <p:nvPr/>
          </p:nvSpPr>
          <p:spPr>
            <a:xfrm>
              <a:off x="3352800" y="838200"/>
              <a:ext cx="1752600" cy="584775"/>
            </a:xfrm>
            <a:prstGeom prst="rect">
              <a:avLst/>
            </a:prstGeom>
            <a:solidFill>
              <a:schemeClr val="tx1">
                <a:alpha val="65000"/>
              </a:schemeClr>
            </a:solidFill>
          </p:spPr>
          <p:txBody>
            <a:bodyPr wrap="square" rtlCol="0">
              <a:spAutoFit/>
            </a:bodyPr>
            <a:lstStyle/>
            <a:p>
              <a:pPr algn="r"/>
              <a:endParaRPr lang="en-US" sz="3200" b="1" dirty="0">
                <a:solidFill>
                  <a:schemeClr val="bg1"/>
                </a:solidFill>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Maliha\Desktop\video\mask.png"/>
          <p:cNvPicPr>
            <a:picLocks noChangeAspect="1" noChangeArrowheads="1"/>
          </p:cNvPicPr>
          <p:nvPr/>
        </p:nvPicPr>
        <p:blipFill>
          <a:blip r:embed="rId3"/>
          <a:stretch>
            <a:fillRect/>
          </a:stretch>
        </p:blipFill>
        <p:spPr bwMode="auto">
          <a:xfrm>
            <a:off x="3200400" y="3276600"/>
            <a:ext cx="2590800" cy="2590800"/>
          </a:xfrm>
          <a:prstGeom prst="rect">
            <a:avLst/>
          </a:prstGeom>
          <a:noFill/>
          <a:ln>
            <a:solidFill>
              <a:schemeClr val="bg1"/>
            </a:solidFill>
          </a:ln>
        </p:spPr>
      </p:pic>
      <p:sp>
        <p:nvSpPr>
          <p:cNvPr id="15" name="TextBox 14"/>
          <p:cNvSpPr txBox="1"/>
          <p:nvPr/>
        </p:nvSpPr>
        <p:spPr>
          <a:xfrm>
            <a:off x="3200400" y="5410200"/>
            <a:ext cx="2590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Mask</a:t>
            </a:r>
            <a:endParaRPr lang="en-US" sz="2400" dirty="0">
              <a:solidFill>
                <a:schemeClr val="bg1"/>
              </a:solidFill>
              <a:effectLst>
                <a:outerShdw blurRad="38100" dist="38100" dir="2700000" algn="tl">
                  <a:srgbClr val="000000">
                    <a:alpha val="43137"/>
                  </a:srgbClr>
                </a:outerShdw>
              </a:effectLst>
            </a:endParaRPr>
          </a:p>
        </p:txBody>
      </p:sp>
      <p:pic>
        <p:nvPicPr>
          <p:cNvPr id="5127" name="Picture 7" descr="C:\Users\Maliha\Desktop\video\ratio2_b.png"/>
          <p:cNvPicPr>
            <a:picLocks noChangeAspect="1" noChangeArrowheads="1"/>
          </p:cNvPicPr>
          <p:nvPr/>
        </p:nvPicPr>
        <p:blipFill>
          <a:blip r:embed="rId4"/>
          <a:stretch>
            <a:fillRect/>
          </a:stretch>
        </p:blipFill>
        <p:spPr bwMode="auto">
          <a:xfrm>
            <a:off x="5867400" y="4800600"/>
            <a:ext cx="1828800" cy="1828800"/>
          </a:xfrm>
          <a:prstGeom prst="rect">
            <a:avLst/>
          </a:prstGeom>
          <a:noFill/>
          <a:ln>
            <a:solidFill>
              <a:schemeClr val="bg1"/>
            </a:solidFill>
          </a:ln>
        </p:spPr>
      </p:pic>
      <p:sp>
        <p:nvSpPr>
          <p:cNvPr id="2" name="Title 1"/>
          <p:cNvSpPr>
            <a:spLocks noGrp="1"/>
          </p:cNvSpPr>
          <p:nvPr>
            <p:ph type="title"/>
          </p:nvPr>
        </p:nvSpPr>
        <p:spPr/>
        <p:txBody>
          <a:bodyPr>
            <a:normAutofit fontScale="90000"/>
          </a:bodyPr>
          <a:lstStyle/>
          <a:p>
            <a:r>
              <a:rPr lang="en-CA" dirty="0" smtClean="0"/>
              <a:t>Step 0: What is the hue?</a:t>
            </a:r>
            <a:endParaRPr lang="en-CA" dirty="0"/>
          </a:p>
        </p:txBody>
      </p:sp>
      <p:sp>
        <p:nvSpPr>
          <p:cNvPr id="3" name="Content Placeholder 2"/>
          <p:cNvSpPr>
            <a:spLocks noGrp="1"/>
          </p:cNvSpPr>
          <p:nvPr>
            <p:ph idx="1"/>
          </p:nvPr>
        </p:nvSpPr>
        <p:spPr>
          <a:xfrm>
            <a:off x="228600" y="609600"/>
            <a:ext cx="8686800" cy="2743200"/>
          </a:xfrm>
        </p:spPr>
        <p:txBody>
          <a:bodyPr/>
          <a:lstStyle/>
          <a:p>
            <a:r>
              <a:rPr lang="en-CA" dirty="0" smtClean="0"/>
              <a:t>Identify the </a:t>
            </a:r>
            <a:r>
              <a:rPr lang="en-CA" b="1" dirty="0" smtClean="0">
                <a:solidFill>
                  <a:srgbClr val="FFFF00"/>
                </a:solidFill>
              </a:rPr>
              <a:t>clipping boundary</a:t>
            </a:r>
            <a:endParaRPr lang="en-CA" dirty="0" smtClean="0"/>
          </a:p>
          <a:p>
            <a:pPr lvl="1"/>
            <a:r>
              <a:rPr lang="en-CA" dirty="0" smtClean="0"/>
              <a:t>Smooth out: </a:t>
            </a:r>
            <a:r>
              <a:rPr lang="en-CA" b="1" dirty="0" smtClean="0">
                <a:solidFill>
                  <a:srgbClr val="FFFF00"/>
                </a:solidFill>
              </a:rPr>
              <a:t>bilateral filter</a:t>
            </a:r>
            <a:r>
              <a:rPr lang="en-CA" dirty="0" smtClean="0"/>
              <a:t>. Even Gaussian is ok.</a:t>
            </a:r>
          </a:p>
          <a:p>
            <a:r>
              <a:rPr lang="en-CA" b="1" dirty="0" err="1" smtClean="0">
                <a:solidFill>
                  <a:srgbClr val="FFFF00"/>
                </a:solidFill>
              </a:rPr>
              <a:t>Inpaint</a:t>
            </a:r>
            <a:endParaRPr lang="en-CA" b="1" dirty="0" smtClean="0">
              <a:solidFill>
                <a:srgbClr val="FFFF00"/>
              </a:solidFill>
            </a:endParaRPr>
          </a:p>
          <a:p>
            <a:pPr lvl="1"/>
            <a:r>
              <a:rPr lang="en-CA" dirty="0" smtClean="0"/>
              <a:t>More sophisticated (edge-aware?) </a:t>
            </a:r>
            <a:br>
              <a:rPr lang="en-CA" dirty="0" smtClean="0"/>
            </a:br>
            <a:r>
              <a:rPr lang="en-CA" dirty="0" smtClean="0"/>
              <a:t>method possible</a:t>
            </a:r>
            <a:endParaRPr lang="en-CA" dirty="0"/>
          </a:p>
        </p:txBody>
      </p:sp>
      <p:pic>
        <p:nvPicPr>
          <p:cNvPr id="5123" name="Picture 3" descr="C:\Users\Maliha\Desktop\video\border.png"/>
          <p:cNvPicPr>
            <a:picLocks noChangeAspect="1" noChangeArrowheads="1"/>
          </p:cNvPicPr>
          <p:nvPr/>
        </p:nvPicPr>
        <p:blipFill>
          <a:blip r:embed="rId5"/>
          <a:stretch>
            <a:fillRect/>
          </a:stretch>
        </p:blipFill>
        <p:spPr bwMode="auto">
          <a:xfrm>
            <a:off x="3200400" y="3276600"/>
            <a:ext cx="2590800" cy="2590800"/>
          </a:xfrm>
          <a:prstGeom prst="rect">
            <a:avLst/>
          </a:prstGeom>
          <a:noFill/>
          <a:ln>
            <a:solidFill>
              <a:schemeClr val="bg1"/>
            </a:solidFill>
          </a:ln>
        </p:spPr>
      </p:pic>
      <p:sp>
        <p:nvSpPr>
          <p:cNvPr id="11" name="TextBox 10"/>
          <p:cNvSpPr txBox="1"/>
          <p:nvPr/>
        </p:nvSpPr>
        <p:spPr>
          <a:xfrm>
            <a:off x="3200400" y="5410200"/>
            <a:ext cx="2590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Clip boundary</a:t>
            </a:r>
            <a:endParaRPr lang="en-US" sz="2400"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4038600" y="6248400"/>
            <a:ext cx="1828800" cy="461665"/>
          </a:xfrm>
          <a:prstGeom prst="rect">
            <a:avLst/>
          </a:prstGeom>
          <a:solidFill>
            <a:schemeClr val="tx1">
              <a:alpha val="65000"/>
            </a:schemeClr>
          </a:solid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rPr>
              <a:t>“hue” RGB</a:t>
            </a:r>
            <a:endParaRPr lang="en-US" sz="2400"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152400" y="4495800"/>
            <a:ext cx="1828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pic>
        <p:nvPicPr>
          <p:cNvPr id="16" name="Picture 11" descr="C:\Users\Maliha\Desktop\video\in.png"/>
          <p:cNvPicPr>
            <a:picLocks noChangeAspect="1" noChangeArrowheads="1"/>
          </p:cNvPicPr>
          <p:nvPr/>
        </p:nvPicPr>
        <p:blipFill>
          <a:blip r:embed="rId6">
            <a:lum contrast="32000"/>
          </a:blip>
          <a:stretch>
            <a:fillRect/>
          </a:stretch>
        </p:blipFill>
        <p:spPr bwMode="auto">
          <a:xfrm>
            <a:off x="0" y="3276600"/>
            <a:ext cx="2590800" cy="2590800"/>
          </a:xfrm>
          <a:prstGeom prst="rect">
            <a:avLst/>
          </a:prstGeom>
          <a:noFill/>
          <a:ln>
            <a:solidFill>
              <a:schemeClr val="bg1"/>
            </a:solidFill>
          </a:ln>
        </p:spPr>
      </p:pic>
      <p:sp>
        <p:nvSpPr>
          <p:cNvPr id="17" name="TextBox 16"/>
          <p:cNvSpPr txBox="1"/>
          <p:nvPr/>
        </p:nvSpPr>
        <p:spPr>
          <a:xfrm>
            <a:off x="0" y="5410200"/>
            <a:ext cx="2590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pic>
        <p:nvPicPr>
          <p:cNvPr id="5125" name="Picture 5" descr="C:\Users\Maliha\Desktop\video\ratio2.png"/>
          <p:cNvPicPr>
            <a:picLocks noChangeAspect="1" noChangeArrowheads="1"/>
          </p:cNvPicPr>
          <p:nvPr/>
        </p:nvPicPr>
        <p:blipFill>
          <a:blip r:embed="rId7"/>
          <a:stretch>
            <a:fillRect/>
          </a:stretch>
        </p:blipFill>
        <p:spPr bwMode="auto">
          <a:xfrm>
            <a:off x="3200400" y="3276600"/>
            <a:ext cx="2590800" cy="2590800"/>
          </a:xfrm>
          <a:prstGeom prst="rect">
            <a:avLst/>
          </a:prstGeom>
          <a:noFill/>
          <a:ln>
            <a:solidFill>
              <a:schemeClr val="bg1"/>
            </a:solidFill>
          </a:ln>
        </p:spPr>
      </p:pic>
      <p:sp>
        <p:nvSpPr>
          <p:cNvPr id="12" name="TextBox 11"/>
          <p:cNvSpPr txBox="1"/>
          <p:nvPr/>
        </p:nvSpPr>
        <p:spPr>
          <a:xfrm>
            <a:off x="3200400" y="5410200"/>
            <a:ext cx="2590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“hue”</a:t>
            </a:r>
            <a:endParaRPr lang="en-US" sz="2400" dirty="0">
              <a:solidFill>
                <a:schemeClr val="bg1"/>
              </a:solidFill>
              <a:effectLst>
                <a:outerShdw blurRad="38100" dist="38100" dir="2700000" algn="tl">
                  <a:srgbClr val="000000">
                    <a:alpha val="43137"/>
                  </a:srgbClr>
                </a:outerShdw>
              </a:effectLst>
            </a:endParaRPr>
          </a:p>
        </p:txBody>
      </p:sp>
      <p:pic>
        <p:nvPicPr>
          <p:cNvPr id="5128" name="Picture 8" descr="C:\Users\Maliha\Desktop\video\ratio2_g.png"/>
          <p:cNvPicPr>
            <a:picLocks noChangeAspect="1" noChangeArrowheads="1"/>
          </p:cNvPicPr>
          <p:nvPr/>
        </p:nvPicPr>
        <p:blipFill>
          <a:blip r:embed="rId8"/>
          <a:stretch>
            <a:fillRect/>
          </a:stretch>
        </p:blipFill>
        <p:spPr bwMode="auto">
          <a:xfrm>
            <a:off x="5715000" y="3429000"/>
            <a:ext cx="1828800" cy="1828800"/>
          </a:xfrm>
          <a:prstGeom prst="rect">
            <a:avLst/>
          </a:prstGeom>
          <a:noFill/>
          <a:ln>
            <a:solidFill>
              <a:schemeClr val="bg1"/>
            </a:solidFill>
          </a:ln>
        </p:spPr>
      </p:pic>
      <p:pic>
        <p:nvPicPr>
          <p:cNvPr id="5126" name="Picture 6" descr="C:\Users\Maliha\Desktop\video\ratio2_r.png"/>
          <p:cNvPicPr>
            <a:picLocks noChangeAspect="1" noChangeArrowheads="1"/>
          </p:cNvPicPr>
          <p:nvPr/>
        </p:nvPicPr>
        <p:blipFill>
          <a:blip r:embed="rId9"/>
          <a:stretch>
            <a:fillRect/>
          </a:stretch>
        </p:blipFill>
        <p:spPr bwMode="auto">
          <a:xfrm>
            <a:off x="5562600" y="2057400"/>
            <a:ext cx="1828800" cy="1828800"/>
          </a:xfrm>
          <a:prstGeom prst="rect">
            <a:avLst/>
          </a:prstGeom>
          <a:noFill/>
          <a:ln>
            <a:solidFill>
              <a:schemeClr val="bg1"/>
            </a:solidFill>
          </a:ln>
        </p:spPr>
      </p:pic>
      <p:cxnSp>
        <p:nvCxnSpPr>
          <p:cNvPr id="21" name="Straight Arrow Connector 20"/>
          <p:cNvCxnSpPr/>
          <p:nvPr/>
        </p:nvCxnSpPr>
        <p:spPr>
          <a:xfrm>
            <a:off x="2209800" y="4572000"/>
            <a:ext cx="1371600" cy="158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209800" y="4572000"/>
            <a:ext cx="1295400" cy="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fade">
                                      <p:cBhvr>
                                        <p:cTn id="13" dur="500"/>
                                        <p:tgtEl>
                                          <p:spTgt spid="51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fade">
                                      <p:cBhvr>
                                        <p:cTn id="21" dur="500"/>
                                        <p:tgtEl>
                                          <p:spTgt spid="51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5125"/>
                                        </p:tgtEl>
                                        <p:attrNameLst>
                                          <p:attrName>style.visibility</p:attrName>
                                        </p:attrNameLst>
                                      </p:cBhvr>
                                      <p:to>
                                        <p:strVal val="visible"/>
                                      </p:to>
                                    </p:set>
                                    <p:animEffect transition="in" filter="fade">
                                      <p:cBhvr>
                                        <p:cTn id="38" dur="500"/>
                                        <p:tgtEl>
                                          <p:spTgt spid="51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fade">
                                      <p:cBhvr>
                                        <p:cTn id="43" dur="500"/>
                                        <p:tgtEl>
                                          <p:spTgt spid="5128"/>
                                        </p:tgtEl>
                                      </p:cBhvr>
                                    </p:animEffect>
                                  </p:childTnLst>
                                </p:cTn>
                              </p:par>
                              <p:par>
                                <p:cTn id="44" presetID="10" presetClass="entr" presetSubtype="0" fill="hold" nodeType="withEffect">
                                  <p:stCondLst>
                                    <p:cond delay="0"/>
                                  </p:stCondLst>
                                  <p:childTnLst>
                                    <p:set>
                                      <p:cBhvr>
                                        <p:cTn id="45" dur="1" fill="hold">
                                          <p:stCondLst>
                                            <p:cond delay="0"/>
                                          </p:stCondLst>
                                        </p:cTn>
                                        <p:tgtEl>
                                          <p:spTgt spid="5126"/>
                                        </p:tgtEl>
                                        <p:attrNameLst>
                                          <p:attrName>style.visibility</p:attrName>
                                        </p:attrNameLst>
                                      </p:cBhvr>
                                      <p:to>
                                        <p:strVal val="visible"/>
                                      </p:to>
                                    </p:set>
                                    <p:animEffect transition="in" filter="fade">
                                      <p:cBhvr>
                                        <p:cTn id="46" dur="500"/>
                                        <p:tgtEl>
                                          <p:spTgt spid="5126"/>
                                        </p:tgtEl>
                                      </p:cBhvr>
                                    </p:animEffect>
                                  </p:childTnLst>
                                </p:cTn>
                              </p:par>
                              <p:par>
                                <p:cTn id="47" presetID="10" presetClass="entr" presetSubtype="0" fill="hold" nodeType="withEffect">
                                  <p:stCondLst>
                                    <p:cond delay="0"/>
                                  </p:stCondLst>
                                  <p:childTnLst>
                                    <p:set>
                                      <p:cBhvr>
                                        <p:cTn id="48" dur="1" fill="hold">
                                          <p:stCondLst>
                                            <p:cond delay="0"/>
                                          </p:stCondLst>
                                        </p:cTn>
                                        <p:tgtEl>
                                          <p:spTgt spid="5127"/>
                                        </p:tgtEl>
                                        <p:attrNameLst>
                                          <p:attrName>style.visibility</p:attrName>
                                        </p:attrNameLst>
                                      </p:cBhvr>
                                      <p:to>
                                        <p:strVal val="visible"/>
                                      </p:to>
                                    </p:set>
                                    <p:animEffect transition="in" filter="fade">
                                      <p:cBhvr>
                                        <p:cTn id="49" dur="500"/>
                                        <p:tgtEl>
                                          <p:spTgt spid="51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Step 1: Gradient infilling</a:t>
            </a:r>
            <a:endParaRPr lang="en-CA" dirty="0"/>
          </a:p>
        </p:txBody>
      </p:sp>
      <p:sp>
        <p:nvSpPr>
          <p:cNvPr id="3" name="Content Placeholder 2"/>
          <p:cNvSpPr>
            <a:spLocks noGrp="1"/>
          </p:cNvSpPr>
          <p:nvPr>
            <p:ph idx="1"/>
          </p:nvPr>
        </p:nvSpPr>
        <p:spPr/>
        <p:txBody>
          <a:bodyPr/>
          <a:lstStyle/>
          <a:p>
            <a:r>
              <a:rPr lang="en-CA" dirty="0" smtClean="0"/>
              <a:t>Compute gradients</a:t>
            </a:r>
          </a:p>
        </p:txBody>
      </p:sp>
      <p:pic>
        <p:nvPicPr>
          <p:cNvPr id="6155" name="Picture 11" descr="C:\Users\Maliha\Desktop\video\in.png"/>
          <p:cNvPicPr>
            <a:picLocks noChangeAspect="1" noChangeArrowheads="1"/>
          </p:cNvPicPr>
          <p:nvPr/>
        </p:nvPicPr>
        <p:blipFill>
          <a:blip r:embed="rId3"/>
          <a:stretch>
            <a:fillRect/>
          </a:stretch>
        </p:blipFill>
        <p:spPr bwMode="auto">
          <a:xfrm>
            <a:off x="0" y="3276600"/>
            <a:ext cx="2590800" cy="2590800"/>
          </a:xfrm>
          <a:prstGeom prst="rect">
            <a:avLst/>
          </a:prstGeom>
          <a:noFill/>
          <a:ln>
            <a:solidFill>
              <a:schemeClr val="bg1"/>
            </a:solidFill>
          </a:ln>
        </p:spPr>
      </p:pic>
      <p:sp>
        <p:nvSpPr>
          <p:cNvPr id="18" name="TextBox 17"/>
          <p:cNvSpPr txBox="1"/>
          <p:nvPr/>
        </p:nvSpPr>
        <p:spPr>
          <a:xfrm>
            <a:off x="0" y="5410200"/>
            <a:ext cx="2590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pic>
        <p:nvPicPr>
          <p:cNvPr id="6156" name="Picture 12" descr="C:\Users\Maliha\Desktop\video\in_b.png"/>
          <p:cNvPicPr>
            <a:picLocks noChangeAspect="1" noChangeArrowheads="1"/>
          </p:cNvPicPr>
          <p:nvPr/>
        </p:nvPicPr>
        <p:blipFill>
          <a:blip r:embed="rId4"/>
          <a:stretch>
            <a:fillRect/>
          </a:stretch>
        </p:blipFill>
        <p:spPr bwMode="auto">
          <a:xfrm>
            <a:off x="2057400" y="5176838"/>
            <a:ext cx="1681162" cy="1681162"/>
          </a:xfrm>
          <a:prstGeom prst="rect">
            <a:avLst/>
          </a:prstGeom>
          <a:noFill/>
          <a:ln>
            <a:solidFill>
              <a:schemeClr val="bg1"/>
            </a:solidFill>
          </a:ln>
        </p:spPr>
      </p:pic>
      <p:pic>
        <p:nvPicPr>
          <p:cNvPr id="6157" name="Picture 13" descr="C:\Users\Maliha\Desktop\video\in_g.png"/>
          <p:cNvPicPr>
            <a:picLocks noChangeAspect="1" noChangeArrowheads="1"/>
          </p:cNvPicPr>
          <p:nvPr/>
        </p:nvPicPr>
        <p:blipFill>
          <a:blip r:embed="rId5"/>
          <a:stretch>
            <a:fillRect/>
          </a:stretch>
        </p:blipFill>
        <p:spPr bwMode="auto">
          <a:xfrm>
            <a:off x="1905000" y="3886200"/>
            <a:ext cx="1681162" cy="1681162"/>
          </a:xfrm>
          <a:prstGeom prst="rect">
            <a:avLst/>
          </a:prstGeom>
          <a:noFill/>
          <a:ln>
            <a:solidFill>
              <a:schemeClr val="bg1"/>
            </a:solidFill>
          </a:ln>
        </p:spPr>
      </p:pic>
      <p:pic>
        <p:nvPicPr>
          <p:cNvPr id="6158" name="Picture 14" descr="C:\Users\Maliha\Desktop\video\in_r.png"/>
          <p:cNvPicPr>
            <a:picLocks noChangeAspect="1" noChangeArrowheads="1"/>
          </p:cNvPicPr>
          <p:nvPr/>
        </p:nvPicPr>
        <p:blipFill>
          <a:blip r:embed="rId6"/>
          <a:stretch>
            <a:fillRect/>
          </a:stretch>
        </p:blipFill>
        <p:spPr bwMode="auto">
          <a:xfrm>
            <a:off x="1752600" y="2590800"/>
            <a:ext cx="1681162" cy="1681162"/>
          </a:xfrm>
          <a:prstGeom prst="rect">
            <a:avLst/>
          </a:prstGeom>
          <a:noFill/>
          <a:ln>
            <a:solidFill>
              <a:schemeClr val="bg1"/>
            </a:solidFill>
          </a:ln>
        </p:spPr>
      </p:pic>
      <p:pic>
        <p:nvPicPr>
          <p:cNvPr id="6159" name="Picture 15" descr="C:\Users\Maliha\Desktop\video\ingrad_b.png"/>
          <p:cNvPicPr>
            <a:picLocks noChangeAspect="1" noChangeArrowheads="1"/>
          </p:cNvPicPr>
          <p:nvPr/>
        </p:nvPicPr>
        <p:blipFill>
          <a:blip r:embed="rId7"/>
          <a:stretch>
            <a:fillRect/>
          </a:stretch>
        </p:blipFill>
        <p:spPr bwMode="auto">
          <a:xfrm>
            <a:off x="2057400" y="5176838"/>
            <a:ext cx="1681162" cy="1681162"/>
          </a:xfrm>
          <a:prstGeom prst="rect">
            <a:avLst/>
          </a:prstGeom>
          <a:noFill/>
          <a:ln>
            <a:solidFill>
              <a:schemeClr val="bg1"/>
            </a:solidFill>
          </a:ln>
        </p:spPr>
      </p:pic>
      <p:pic>
        <p:nvPicPr>
          <p:cNvPr id="6153" name="Picture 9" descr="C:\Users\Maliha\Desktop\video\ingrad_g.png"/>
          <p:cNvPicPr>
            <a:picLocks noChangeAspect="1" noChangeArrowheads="1"/>
          </p:cNvPicPr>
          <p:nvPr/>
        </p:nvPicPr>
        <p:blipFill>
          <a:blip r:embed="rId8"/>
          <a:stretch>
            <a:fillRect/>
          </a:stretch>
        </p:blipFill>
        <p:spPr bwMode="auto">
          <a:xfrm>
            <a:off x="1905000" y="3886200"/>
            <a:ext cx="1681162" cy="1681162"/>
          </a:xfrm>
          <a:prstGeom prst="rect">
            <a:avLst/>
          </a:prstGeom>
          <a:noFill/>
          <a:ln>
            <a:solidFill>
              <a:schemeClr val="bg1"/>
            </a:solidFill>
          </a:ln>
        </p:spPr>
      </p:pic>
      <p:pic>
        <p:nvPicPr>
          <p:cNvPr id="6154" name="Picture 10" descr="C:\Users\Maliha\Desktop\video\ingrad_r.png"/>
          <p:cNvPicPr>
            <a:picLocks noChangeAspect="1" noChangeArrowheads="1"/>
          </p:cNvPicPr>
          <p:nvPr/>
        </p:nvPicPr>
        <p:blipFill>
          <a:blip r:embed="rId9"/>
          <a:stretch>
            <a:fillRect/>
          </a:stretch>
        </p:blipFill>
        <p:spPr bwMode="auto">
          <a:xfrm>
            <a:off x="1752600" y="2590800"/>
            <a:ext cx="1681162" cy="1681162"/>
          </a:xfrm>
          <a:prstGeom prst="rect">
            <a:avLst/>
          </a:prstGeom>
          <a:noFill/>
          <a:ln>
            <a:solidFill>
              <a:schemeClr val="bg1"/>
            </a:solidFill>
          </a:ln>
        </p:spPr>
      </p:pic>
      <p:sp>
        <p:nvSpPr>
          <p:cNvPr id="20" name="TextBox 19"/>
          <p:cNvSpPr txBox="1"/>
          <p:nvPr/>
        </p:nvSpPr>
        <p:spPr>
          <a:xfrm>
            <a:off x="1905000" y="51054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Green</a:t>
            </a:r>
            <a:endParaRPr lang="en-US" sz="2400"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1752600" y="38100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Blue</a:t>
            </a:r>
            <a:endParaRPr lang="en-US" sz="2400" dirty="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2057400" y="6396335"/>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Red</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animEffect transition="in" filter="fade">
                                      <p:cBhvr>
                                        <p:cTn id="7" dur="500"/>
                                        <p:tgtEl>
                                          <p:spTgt spid="6158"/>
                                        </p:tgtEl>
                                      </p:cBhvr>
                                    </p:animEffect>
                                  </p:childTnLst>
                                </p:cTn>
                              </p:par>
                              <p:par>
                                <p:cTn id="8" presetID="10" presetClass="entr" presetSubtype="0" fill="hold" nodeType="withEffect">
                                  <p:stCondLst>
                                    <p:cond delay="0"/>
                                  </p:stCondLst>
                                  <p:childTnLst>
                                    <p:set>
                                      <p:cBhvr>
                                        <p:cTn id="9" dur="1" fill="hold">
                                          <p:stCondLst>
                                            <p:cond delay="0"/>
                                          </p:stCondLst>
                                        </p:cTn>
                                        <p:tgtEl>
                                          <p:spTgt spid="6157"/>
                                        </p:tgtEl>
                                        <p:attrNameLst>
                                          <p:attrName>style.visibility</p:attrName>
                                        </p:attrNameLst>
                                      </p:cBhvr>
                                      <p:to>
                                        <p:strVal val="visible"/>
                                      </p:to>
                                    </p:set>
                                    <p:animEffect transition="in" filter="fade">
                                      <p:cBhvr>
                                        <p:cTn id="10" dur="500"/>
                                        <p:tgtEl>
                                          <p:spTgt spid="6157"/>
                                        </p:tgtEl>
                                      </p:cBhvr>
                                    </p:animEffect>
                                  </p:childTnLst>
                                </p:cTn>
                              </p:par>
                              <p:par>
                                <p:cTn id="11" presetID="10" presetClass="entr" presetSubtype="0" fill="hold" nodeType="withEffect">
                                  <p:stCondLst>
                                    <p:cond delay="0"/>
                                  </p:stCondLst>
                                  <p:childTnLst>
                                    <p:set>
                                      <p:cBhvr>
                                        <p:cTn id="12" dur="1" fill="hold">
                                          <p:stCondLst>
                                            <p:cond delay="0"/>
                                          </p:stCondLst>
                                        </p:cTn>
                                        <p:tgtEl>
                                          <p:spTgt spid="6156"/>
                                        </p:tgtEl>
                                        <p:attrNameLst>
                                          <p:attrName>style.visibility</p:attrName>
                                        </p:attrNameLst>
                                      </p:cBhvr>
                                      <p:to>
                                        <p:strVal val="visible"/>
                                      </p:to>
                                    </p:set>
                                    <p:animEffect transition="in" filter="fade">
                                      <p:cBhvr>
                                        <p:cTn id="13" dur="500"/>
                                        <p:tgtEl>
                                          <p:spTgt spid="61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4"/>
                                        </p:tgtEl>
                                        <p:attrNameLst>
                                          <p:attrName>style.visibility</p:attrName>
                                        </p:attrNameLst>
                                      </p:cBhvr>
                                      <p:to>
                                        <p:strVal val="visible"/>
                                      </p:to>
                                    </p:set>
                                    <p:animEffect transition="in" filter="fade">
                                      <p:cBhvr>
                                        <p:cTn id="27" dur="500"/>
                                        <p:tgtEl>
                                          <p:spTgt spid="6154"/>
                                        </p:tgtEl>
                                      </p:cBhvr>
                                    </p:animEffect>
                                  </p:childTnLst>
                                </p:cTn>
                              </p:par>
                              <p:par>
                                <p:cTn id="28" presetID="10" presetClass="entr" presetSubtype="0" fill="hold" nodeType="withEffect">
                                  <p:stCondLst>
                                    <p:cond delay="0"/>
                                  </p:stCondLst>
                                  <p:childTnLst>
                                    <p:set>
                                      <p:cBhvr>
                                        <p:cTn id="29" dur="1" fill="hold">
                                          <p:stCondLst>
                                            <p:cond delay="0"/>
                                          </p:stCondLst>
                                        </p:cTn>
                                        <p:tgtEl>
                                          <p:spTgt spid="6153"/>
                                        </p:tgtEl>
                                        <p:attrNameLst>
                                          <p:attrName>style.visibility</p:attrName>
                                        </p:attrNameLst>
                                      </p:cBhvr>
                                      <p:to>
                                        <p:strVal val="visible"/>
                                      </p:to>
                                    </p:set>
                                    <p:animEffect transition="in" filter="fade">
                                      <p:cBhvr>
                                        <p:cTn id="30" dur="500"/>
                                        <p:tgtEl>
                                          <p:spTgt spid="6153"/>
                                        </p:tgtEl>
                                      </p:cBhvr>
                                    </p:animEffect>
                                  </p:childTnLst>
                                </p:cTn>
                              </p:par>
                              <p:par>
                                <p:cTn id="31" presetID="10" presetClass="entr" presetSubtype="0" fill="hold" nodeType="withEffect">
                                  <p:stCondLst>
                                    <p:cond delay="0"/>
                                  </p:stCondLst>
                                  <p:childTnLst>
                                    <p:set>
                                      <p:cBhvr>
                                        <p:cTn id="32" dur="1" fill="hold">
                                          <p:stCondLst>
                                            <p:cond delay="0"/>
                                          </p:stCondLst>
                                        </p:cTn>
                                        <p:tgtEl>
                                          <p:spTgt spid="6159"/>
                                        </p:tgtEl>
                                        <p:attrNameLst>
                                          <p:attrName>style.visibility</p:attrName>
                                        </p:attrNameLst>
                                      </p:cBhvr>
                                      <p:to>
                                        <p:strVal val="visible"/>
                                      </p:to>
                                    </p:set>
                                    <p:animEffect transition="in" filter="fade">
                                      <p:cBhvr>
                                        <p:cTn id="33" dur="500"/>
                                        <p:tgtEl>
                                          <p:spTgt spid="6159"/>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Step 1: Gradient infilling</a:t>
            </a:r>
            <a:endParaRPr lang="en-CA" dirty="0"/>
          </a:p>
        </p:txBody>
      </p:sp>
      <p:sp>
        <p:nvSpPr>
          <p:cNvPr id="3" name="Content Placeholder 2"/>
          <p:cNvSpPr>
            <a:spLocks noGrp="1"/>
          </p:cNvSpPr>
          <p:nvPr>
            <p:ph idx="1"/>
          </p:nvPr>
        </p:nvSpPr>
        <p:spPr/>
        <p:txBody>
          <a:bodyPr/>
          <a:lstStyle/>
          <a:p>
            <a:r>
              <a:rPr lang="en-CA" dirty="0" smtClean="0"/>
              <a:t>Compute gradients</a:t>
            </a:r>
          </a:p>
          <a:p>
            <a:r>
              <a:rPr lang="en-CA" dirty="0" smtClean="0"/>
              <a:t>Smooth “Gaussian” infilling of the gradients</a:t>
            </a:r>
            <a:endParaRPr lang="en-CA" dirty="0"/>
          </a:p>
        </p:txBody>
      </p:sp>
      <p:pic>
        <p:nvPicPr>
          <p:cNvPr id="6155" name="Picture 11" descr="C:\Users\Maliha\Desktop\video\in.png"/>
          <p:cNvPicPr>
            <a:picLocks noChangeAspect="1" noChangeArrowheads="1"/>
          </p:cNvPicPr>
          <p:nvPr/>
        </p:nvPicPr>
        <p:blipFill>
          <a:blip r:embed="rId3"/>
          <a:stretch>
            <a:fillRect/>
          </a:stretch>
        </p:blipFill>
        <p:spPr bwMode="auto">
          <a:xfrm>
            <a:off x="0" y="3276600"/>
            <a:ext cx="2590800" cy="2590800"/>
          </a:xfrm>
          <a:prstGeom prst="rect">
            <a:avLst/>
          </a:prstGeom>
          <a:noFill/>
          <a:ln>
            <a:solidFill>
              <a:schemeClr val="bg1"/>
            </a:solidFill>
          </a:ln>
        </p:spPr>
      </p:pic>
      <p:sp>
        <p:nvSpPr>
          <p:cNvPr id="18" name="TextBox 17"/>
          <p:cNvSpPr txBox="1"/>
          <p:nvPr/>
        </p:nvSpPr>
        <p:spPr>
          <a:xfrm>
            <a:off x="0" y="5410200"/>
            <a:ext cx="2590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pic>
        <p:nvPicPr>
          <p:cNvPr id="6156" name="Picture 12" descr="C:\Users\Maliha\Desktop\video\in_b.png"/>
          <p:cNvPicPr>
            <a:picLocks noChangeAspect="1" noChangeArrowheads="1"/>
          </p:cNvPicPr>
          <p:nvPr/>
        </p:nvPicPr>
        <p:blipFill>
          <a:blip r:embed="rId4"/>
          <a:stretch>
            <a:fillRect/>
          </a:stretch>
        </p:blipFill>
        <p:spPr bwMode="auto">
          <a:xfrm>
            <a:off x="2057400" y="5176838"/>
            <a:ext cx="1681162" cy="1681162"/>
          </a:xfrm>
          <a:prstGeom prst="rect">
            <a:avLst/>
          </a:prstGeom>
          <a:noFill/>
          <a:ln>
            <a:solidFill>
              <a:schemeClr val="bg1"/>
            </a:solidFill>
          </a:ln>
        </p:spPr>
      </p:pic>
      <p:pic>
        <p:nvPicPr>
          <p:cNvPr id="6157" name="Picture 13" descr="C:\Users\Maliha\Desktop\video\in_g.png"/>
          <p:cNvPicPr>
            <a:picLocks noChangeAspect="1" noChangeArrowheads="1"/>
          </p:cNvPicPr>
          <p:nvPr/>
        </p:nvPicPr>
        <p:blipFill>
          <a:blip r:embed="rId5"/>
          <a:stretch>
            <a:fillRect/>
          </a:stretch>
        </p:blipFill>
        <p:spPr bwMode="auto">
          <a:xfrm>
            <a:off x="1905000" y="3886200"/>
            <a:ext cx="1681162" cy="1681162"/>
          </a:xfrm>
          <a:prstGeom prst="rect">
            <a:avLst/>
          </a:prstGeom>
          <a:noFill/>
          <a:ln>
            <a:solidFill>
              <a:schemeClr val="bg1"/>
            </a:solidFill>
          </a:ln>
        </p:spPr>
      </p:pic>
      <p:pic>
        <p:nvPicPr>
          <p:cNvPr id="6158" name="Picture 14" descr="C:\Users\Maliha\Desktop\video\in_r.png"/>
          <p:cNvPicPr>
            <a:picLocks noChangeAspect="1" noChangeArrowheads="1"/>
          </p:cNvPicPr>
          <p:nvPr/>
        </p:nvPicPr>
        <p:blipFill>
          <a:blip r:embed="rId6"/>
          <a:stretch>
            <a:fillRect/>
          </a:stretch>
        </p:blipFill>
        <p:spPr bwMode="auto">
          <a:xfrm>
            <a:off x="1752600" y="2590800"/>
            <a:ext cx="1681162" cy="1681162"/>
          </a:xfrm>
          <a:prstGeom prst="rect">
            <a:avLst/>
          </a:prstGeom>
          <a:noFill/>
          <a:ln>
            <a:solidFill>
              <a:schemeClr val="bg1"/>
            </a:solidFill>
          </a:ln>
        </p:spPr>
      </p:pic>
      <p:pic>
        <p:nvPicPr>
          <p:cNvPr id="6159" name="Picture 15" descr="C:\Users\Maliha\Desktop\video\ingrad_b.png"/>
          <p:cNvPicPr>
            <a:picLocks noChangeAspect="1" noChangeArrowheads="1"/>
          </p:cNvPicPr>
          <p:nvPr/>
        </p:nvPicPr>
        <p:blipFill>
          <a:blip r:embed="rId7"/>
          <a:stretch>
            <a:fillRect/>
          </a:stretch>
        </p:blipFill>
        <p:spPr bwMode="auto">
          <a:xfrm>
            <a:off x="2057400" y="5176838"/>
            <a:ext cx="1681162" cy="1681162"/>
          </a:xfrm>
          <a:prstGeom prst="rect">
            <a:avLst/>
          </a:prstGeom>
          <a:noFill/>
          <a:ln>
            <a:solidFill>
              <a:schemeClr val="bg1"/>
            </a:solidFill>
          </a:ln>
        </p:spPr>
      </p:pic>
      <p:pic>
        <p:nvPicPr>
          <p:cNvPr id="6153" name="Picture 9" descr="C:\Users\Maliha\Desktop\video\ingrad_g.png"/>
          <p:cNvPicPr>
            <a:picLocks noChangeAspect="1" noChangeArrowheads="1"/>
          </p:cNvPicPr>
          <p:nvPr/>
        </p:nvPicPr>
        <p:blipFill>
          <a:blip r:embed="rId8"/>
          <a:stretch>
            <a:fillRect/>
          </a:stretch>
        </p:blipFill>
        <p:spPr bwMode="auto">
          <a:xfrm>
            <a:off x="1905000" y="3886200"/>
            <a:ext cx="1681162" cy="1681162"/>
          </a:xfrm>
          <a:prstGeom prst="rect">
            <a:avLst/>
          </a:prstGeom>
          <a:noFill/>
          <a:ln>
            <a:solidFill>
              <a:schemeClr val="bg1"/>
            </a:solidFill>
          </a:ln>
        </p:spPr>
      </p:pic>
      <p:pic>
        <p:nvPicPr>
          <p:cNvPr id="6154" name="Picture 10" descr="C:\Users\Maliha\Desktop\video\ingrad_r.png"/>
          <p:cNvPicPr>
            <a:picLocks noChangeAspect="1" noChangeArrowheads="1"/>
          </p:cNvPicPr>
          <p:nvPr/>
        </p:nvPicPr>
        <p:blipFill>
          <a:blip r:embed="rId9"/>
          <a:stretch>
            <a:fillRect/>
          </a:stretch>
        </p:blipFill>
        <p:spPr bwMode="auto">
          <a:xfrm>
            <a:off x="1752600" y="2590800"/>
            <a:ext cx="1681162" cy="1681162"/>
          </a:xfrm>
          <a:prstGeom prst="rect">
            <a:avLst/>
          </a:prstGeom>
          <a:noFill/>
          <a:ln>
            <a:solidFill>
              <a:schemeClr val="bg1"/>
            </a:solidFill>
          </a:ln>
        </p:spPr>
      </p:pic>
      <p:sp>
        <p:nvSpPr>
          <p:cNvPr id="20" name="TextBox 19"/>
          <p:cNvSpPr txBox="1"/>
          <p:nvPr/>
        </p:nvSpPr>
        <p:spPr>
          <a:xfrm>
            <a:off x="1905000" y="51054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Green</a:t>
            </a:r>
            <a:endParaRPr lang="en-US" sz="2400"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1752600" y="38100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Blue</a:t>
            </a:r>
            <a:endParaRPr lang="en-US" sz="2400" dirty="0">
              <a:solidFill>
                <a:schemeClr val="bg1"/>
              </a:solidFill>
              <a:effectLst>
                <a:outerShdw blurRad="38100" dist="38100" dir="2700000" algn="tl">
                  <a:srgbClr val="000000">
                    <a:alpha val="43137"/>
                  </a:srgbClr>
                </a:outerShdw>
              </a:effectLst>
            </a:endParaRPr>
          </a:p>
        </p:txBody>
      </p:sp>
      <p:pic>
        <p:nvPicPr>
          <p:cNvPr id="15" name="Picture 15" descr="C:\Users\Maliha\Desktop\video\ingrad_b.png"/>
          <p:cNvPicPr>
            <a:picLocks noChangeAspect="1" noChangeArrowheads="1"/>
          </p:cNvPicPr>
          <p:nvPr/>
        </p:nvPicPr>
        <p:blipFill>
          <a:blip r:embed="rId10"/>
          <a:stretch>
            <a:fillRect/>
          </a:stretch>
        </p:blipFill>
        <p:spPr bwMode="auto">
          <a:xfrm>
            <a:off x="4495800" y="5176838"/>
            <a:ext cx="1681162" cy="1681162"/>
          </a:xfrm>
          <a:prstGeom prst="rect">
            <a:avLst/>
          </a:prstGeom>
          <a:noFill/>
          <a:ln>
            <a:solidFill>
              <a:schemeClr val="bg1"/>
            </a:solidFill>
          </a:ln>
        </p:spPr>
      </p:pic>
      <p:sp>
        <p:nvSpPr>
          <p:cNvPr id="19" name="TextBox 18"/>
          <p:cNvSpPr txBox="1"/>
          <p:nvPr/>
        </p:nvSpPr>
        <p:spPr>
          <a:xfrm>
            <a:off x="2057400" y="6396335"/>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Red</a:t>
            </a:r>
            <a:endParaRPr lang="en-US" sz="2400" dirty="0">
              <a:solidFill>
                <a:schemeClr val="bg1"/>
              </a:solidFill>
              <a:effectLst>
                <a:outerShdw blurRad="38100" dist="38100" dir="2700000" algn="tl">
                  <a:srgbClr val="000000">
                    <a:alpha val="43137"/>
                  </a:srgbClr>
                </a:outerShdw>
              </a:effectLst>
            </a:endParaRPr>
          </a:p>
        </p:txBody>
      </p:sp>
      <p:cxnSp>
        <p:nvCxnSpPr>
          <p:cNvPr id="16" name="Straight Arrow Connector 15"/>
          <p:cNvCxnSpPr/>
          <p:nvPr/>
        </p:nvCxnSpPr>
        <p:spPr>
          <a:xfrm>
            <a:off x="3505200" y="6019800"/>
            <a:ext cx="1371600" cy="158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505200" y="6019800"/>
            <a:ext cx="1295400" cy="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95800" y="6396335"/>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Red</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11" descr="C:\Users\Maliha\Desktop\video\in.png"/>
          <p:cNvPicPr>
            <a:picLocks noChangeAspect="1" noChangeArrowheads="1"/>
          </p:cNvPicPr>
          <p:nvPr/>
        </p:nvPicPr>
        <p:blipFill>
          <a:blip r:embed="rId3"/>
          <a:stretch>
            <a:fillRect/>
          </a:stretch>
        </p:blipFill>
        <p:spPr bwMode="auto">
          <a:xfrm>
            <a:off x="0" y="3276600"/>
            <a:ext cx="2590800" cy="2590800"/>
          </a:xfrm>
          <a:prstGeom prst="rect">
            <a:avLst/>
          </a:prstGeom>
          <a:noFill/>
          <a:ln>
            <a:solidFill>
              <a:schemeClr val="bg1"/>
            </a:solidFill>
          </a:ln>
        </p:spPr>
      </p:pic>
      <p:grpSp>
        <p:nvGrpSpPr>
          <p:cNvPr id="33" name="Group 32"/>
          <p:cNvGrpSpPr/>
          <p:nvPr/>
        </p:nvGrpSpPr>
        <p:grpSpPr>
          <a:xfrm>
            <a:off x="5638800" y="3886200"/>
            <a:ext cx="1676400" cy="1680865"/>
            <a:chOff x="5638800" y="3886200"/>
            <a:chExt cx="1676400" cy="1680865"/>
          </a:xfrm>
        </p:grpSpPr>
        <p:pic>
          <p:nvPicPr>
            <p:cNvPr id="7170" name="Picture 2" descr="C:\Users\Maliha\Desktop\video\ingrad_br_g.png"/>
            <p:cNvPicPr>
              <a:picLocks noChangeAspect="1" noChangeArrowheads="1"/>
            </p:cNvPicPr>
            <p:nvPr/>
          </p:nvPicPr>
          <p:blipFill>
            <a:blip r:embed="rId4"/>
            <a:stretch>
              <a:fillRect/>
            </a:stretch>
          </p:blipFill>
          <p:spPr bwMode="auto">
            <a:xfrm>
              <a:off x="5638800" y="3886200"/>
              <a:ext cx="1676400" cy="1676400"/>
            </a:xfrm>
            <a:prstGeom prst="rect">
              <a:avLst/>
            </a:prstGeom>
            <a:noFill/>
            <a:ln>
              <a:solidFill>
                <a:schemeClr val="bg1"/>
              </a:solidFill>
            </a:ln>
          </p:spPr>
        </p:pic>
        <p:sp>
          <p:nvSpPr>
            <p:cNvPr id="32" name="TextBox 31"/>
            <p:cNvSpPr txBox="1"/>
            <p:nvPr/>
          </p:nvSpPr>
          <p:spPr>
            <a:xfrm>
              <a:off x="5638800" y="5105400"/>
              <a:ext cx="1676400" cy="461665"/>
            </a:xfrm>
            <a:prstGeom prst="rect">
              <a:avLst/>
            </a:prstGeom>
            <a:solidFill>
              <a:schemeClr val="tx1">
                <a:alpha val="65000"/>
              </a:schemeClr>
            </a:solid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rPr>
                <a:t>Green</a:t>
              </a:r>
              <a:endParaRPr lang="en-US" sz="2400" dirty="0">
                <a:solidFill>
                  <a:schemeClr val="bg1"/>
                </a:solidFill>
                <a:effectLst>
                  <a:outerShdw blurRad="38100" dist="38100" dir="2700000" algn="tl">
                    <a:srgbClr val="000000">
                      <a:alpha val="43137"/>
                    </a:srgbClr>
                  </a:outerShdw>
                </a:effectLst>
              </a:endParaRPr>
            </a:p>
          </p:txBody>
        </p:sp>
      </p:grpSp>
      <p:sp>
        <p:nvSpPr>
          <p:cNvPr id="2" name="Title 1"/>
          <p:cNvSpPr>
            <a:spLocks noGrp="1"/>
          </p:cNvSpPr>
          <p:nvPr>
            <p:ph type="title"/>
          </p:nvPr>
        </p:nvSpPr>
        <p:spPr/>
        <p:txBody>
          <a:bodyPr>
            <a:normAutofit fontScale="90000"/>
          </a:bodyPr>
          <a:lstStyle/>
          <a:p>
            <a:r>
              <a:rPr lang="en-CA" dirty="0" smtClean="0"/>
              <a:t>Step 2: Gradient-space restoration</a:t>
            </a:r>
            <a:endParaRPr lang="en-CA" dirty="0"/>
          </a:p>
        </p:txBody>
      </p:sp>
      <p:sp>
        <p:nvSpPr>
          <p:cNvPr id="3" name="Content Placeholder 2"/>
          <p:cNvSpPr>
            <a:spLocks noGrp="1"/>
          </p:cNvSpPr>
          <p:nvPr>
            <p:ph idx="1"/>
          </p:nvPr>
        </p:nvSpPr>
        <p:spPr>
          <a:xfrm>
            <a:off x="228600" y="609600"/>
            <a:ext cx="8686800" cy="2362200"/>
          </a:xfrm>
        </p:spPr>
        <p:txBody>
          <a:bodyPr/>
          <a:lstStyle/>
          <a:p>
            <a:r>
              <a:rPr lang="en-CA" dirty="0" smtClean="0"/>
              <a:t>Compute gradients</a:t>
            </a:r>
          </a:p>
          <a:p>
            <a:r>
              <a:rPr lang="en-CA" b="1" dirty="0" smtClean="0">
                <a:solidFill>
                  <a:srgbClr val="FFFF00"/>
                </a:solidFill>
              </a:rPr>
              <a:t>Merge gradients</a:t>
            </a:r>
          </a:p>
          <a:p>
            <a:pPr>
              <a:spcBef>
                <a:spcPts val="0"/>
              </a:spcBef>
              <a:buNone/>
            </a:pPr>
            <a:r>
              <a:rPr lang="en-CA" dirty="0" smtClean="0"/>
              <a:t>	multiply with “hue”:</a:t>
            </a:r>
            <a:endParaRPr lang="en-CA" dirty="0"/>
          </a:p>
        </p:txBody>
      </p:sp>
      <p:sp>
        <p:nvSpPr>
          <p:cNvPr id="18" name="TextBox 17"/>
          <p:cNvSpPr txBox="1"/>
          <p:nvPr/>
        </p:nvSpPr>
        <p:spPr>
          <a:xfrm>
            <a:off x="0" y="5410200"/>
            <a:ext cx="25908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Input</a:t>
            </a:r>
            <a:endParaRPr lang="en-US" sz="2400" dirty="0">
              <a:solidFill>
                <a:schemeClr val="bg1"/>
              </a:solidFill>
              <a:effectLst>
                <a:outerShdw blurRad="38100" dist="38100" dir="2700000" algn="tl">
                  <a:srgbClr val="000000">
                    <a:alpha val="43137"/>
                  </a:srgbClr>
                </a:outerShdw>
              </a:effectLst>
            </a:endParaRPr>
          </a:p>
        </p:txBody>
      </p:sp>
      <p:pic>
        <p:nvPicPr>
          <p:cNvPr id="6156" name="Picture 12" descr="C:\Users\Maliha\Desktop\video\in_b.png"/>
          <p:cNvPicPr>
            <a:picLocks noChangeAspect="1" noChangeArrowheads="1"/>
          </p:cNvPicPr>
          <p:nvPr/>
        </p:nvPicPr>
        <p:blipFill>
          <a:blip r:embed="rId5" cstate="print"/>
          <a:srcRect/>
          <a:stretch>
            <a:fillRect/>
          </a:stretch>
        </p:blipFill>
        <p:spPr bwMode="auto">
          <a:xfrm>
            <a:off x="2057400" y="5176838"/>
            <a:ext cx="1681163" cy="1681162"/>
          </a:xfrm>
          <a:prstGeom prst="rect">
            <a:avLst/>
          </a:prstGeom>
          <a:noFill/>
          <a:ln>
            <a:solidFill>
              <a:schemeClr val="bg1"/>
            </a:solidFill>
          </a:ln>
        </p:spPr>
      </p:pic>
      <p:pic>
        <p:nvPicPr>
          <p:cNvPr id="6157" name="Picture 13" descr="C:\Users\Maliha\Desktop\video\in_g.png"/>
          <p:cNvPicPr>
            <a:picLocks noChangeAspect="1" noChangeArrowheads="1"/>
          </p:cNvPicPr>
          <p:nvPr/>
        </p:nvPicPr>
        <p:blipFill>
          <a:blip r:embed="rId6" cstate="print"/>
          <a:srcRect/>
          <a:stretch>
            <a:fillRect/>
          </a:stretch>
        </p:blipFill>
        <p:spPr bwMode="auto">
          <a:xfrm>
            <a:off x="1905000" y="3886200"/>
            <a:ext cx="1681163" cy="1681162"/>
          </a:xfrm>
          <a:prstGeom prst="rect">
            <a:avLst/>
          </a:prstGeom>
          <a:noFill/>
          <a:ln>
            <a:solidFill>
              <a:schemeClr val="bg1"/>
            </a:solidFill>
          </a:ln>
        </p:spPr>
      </p:pic>
      <p:pic>
        <p:nvPicPr>
          <p:cNvPr id="6159" name="Picture 15" descr="C:\Users\Maliha\Desktop\video\ingrad_b.png"/>
          <p:cNvPicPr>
            <a:picLocks noChangeAspect="1" noChangeArrowheads="1"/>
          </p:cNvPicPr>
          <p:nvPr/>
        </p:nvPicPr>
        <p:blipFill>
          <a:blip r:embed="rId7"/>
          <a:stretch>
            <a:fillRect/>
          </a:stretch>
        </p:blipFill>
        <p:spPr bwMode="auto">
          <a:xfrm>
            <a:off x="2057400" y="5176838"/>
            <a:ext cx="1681162" cy="1681162"/>
          </a:xfrm>
          <a:prstGeom prst="rect">
            <a:avLst/>
          </a:prstGeom>
          <a:noFill/>
          <a:ln>
            <a:solidFill>
              <a:schemeClr val="bg1"/>
            </a:solidFill>
          </a:ln>
        </p:spPr>
      </p:pic>
      <p:pic>
        <p:nvPicPr>
          <p:cNvPr id="6153" name="Picture 9" descr="C:\Users\Maliha\Desktop\video\ingrad_g.png"/>
          <p:cNvPicPr>
            <a:picLocks noChangeAspect="1" noChangeArrowheads="1"/>
          </p:cNvPicPr>
          <p:nvPr/>
        </p:nvPicPr>
        <p:blipFill>
          <a:blip r:embed="rId8"/>
          <a:stretch>
            <a:fillRect/>
          </a:stretch>
        </p:blipFill>
        <p:spPr bwMode="auto">
          <a:xfrm>
            <a:off x="1905000" y="3886200"/>
            <a:ext cx="1681162" cy="1681162"/>
          </a:xfrm>
          <a:prstGeom prst="rect">
            <a:avLst/>
          </a:prstGeom>
          <a:noFill/>
          <a:ln>
            <a:solidFill>
              <a:schemeClr val="bg1"/>
            </a:solidFill>
          </a:ln>
        </p:spPr>
      </p:pic>
      <p:sp>
        <p:nvSpPr>
          <p:cNvPr id="19" name="TextBox 18"/>
          <p:cNvSpPr txBox="1"/>
          <p:nvPr/>
        </p:nvSpPr>
        <p:spPr>
          <a:xfrm>
            <a:off x="2057400" y="6396335"/>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Red</a:t>
            </a:r>
            <a:endParaRPr lang="en-US" sz="2400"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1905000" y="51054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Green</a:t>
            </a:r>
            <a:endParaRPr lang="en-US" sz="2400" dirty="0">
              <a:solidFill>
                <a:schemeClr val="bg1"/>
              </a:solidFill>
              <a:effectLst>
                <a:outerShdw blurRad="38100" dist="38100" dir="2700000" algn="tl">
                  <a:srgbClr val="000000">
                    <a:alpha val="43137"/>
                  </a:srgbClr>
                </a:outerShdw>
              </a:effectLst>
            </a:endParaRPr>
          </a:p>
        </p:txBody>
      </p:sp>
      <p:grpSp>
        <p:nvGrpSpPr>
          <p:cNvPr id="23" name="Group 22"/>
          <p:cNvGrpSpPr/>
          <p:nvPr/>
        </p:nvGrpSpPr>
        <p:grpSpPr>
          <a:xfrm>
            <a:off x="3810000" y="1524000"/>
            <a:ext cx="1676400" cy="1680865"/>
            <a:chOff x="5638800" y="1524000"/>
            <a:chExt cx="1676400" cy="1680865"/>
          </a:xfrm>
        </p:grpSpPr>
        <p:pic>
          <p:nvPicPr>
            <p:cNvPr id="7172" name="Picture 4" descr="C:\Users\Maliha\Desktop\video\ratio2.png"/>
            <p:cNvPicPr>
              <a:picLocks noChangeAspect="1" noChangeArrowheads="1"/>
            </p:cNvPicPr>
            <p:nvPr/>
          </p:nvPicPr>
          <p:blipFill>
            <a:blip r:embed="rId9"/>
            <a:stretch>
              <a:fillRect/>
            </a:stretch>
          </p:blipFill>
          <p:spPr bwMode="auto">
            <a:xfrm>
              <a:off x="5638800" y="1524000"/>
              <a:ext cx="1676400" cy="1676400"/>
            </a:xfrm>
            <a:prstGeom prst="rect">
              <a:avLst/>
            </a:prstGeom>
            <a:noFill/>
            <a:ln>
              <a:solidFill>
                <a:schemeClr val="bg1"/>
              </a:solidFill>
            </a:ln>
          </p:spPr>
        </p:pic>
        <p:sp>
          <p:nvSpPr>
            <p:cNvPr id="22" name="TextBox 21"/>
            <p:cNvSpPr txBox="1"/>
            <p:nvPr/>
          </p:nvSpPr>
          <p:spPr>
            <a:xfrm>
              <a:off x="5638800" y="2743200"/>
              <a:ext cx="16764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“Hue”</a:t>
              </a:r>
              <a:endParaRPr lang="en-US" sz="2400" dirty="0">
                <a:solidFill>
                  <a:schemeClr val="bg1"/>
                </a:solidFill>
                <a:effectLst>
                  <a:outerShdw blurRad="38100" dist="38100" dir="2700000" algn="tl">
                    <a:srgbClr val="000000">
                      <a:alpha val="43137"/>
                    </a:srgbClr>
                  </a:outerShdw>
                </a:effectLst>
              </a:endParaRPr>
            </a:p>
          </p:txBody>
        </p:sp>
      </p:grpSp>
      <p:grpSp>
        <p:nvGrpSpPr>
          <p:cNvPr id="25" name="Group 24"/>
          <p:cNvGrpSpPr/>
          <p:nvPr/>
        </p:nvGrpSpPr>
        <p:grpSpPr>
          <a:xfrm>
            <a:off x="3810000" y="5181600"/>
            <a:ext cx="3810000" cy="1676400"/>
            <a:chOff x="3810000" y="5181600"/>
            <a:chExt cx="3810000" cy="1676400"/>
          </a:xfrm>
        </p:grpSpPr>
        <p:pic>
          <p:nvPicPr>
            <p:cNvPr id="7171" name="Picture 3" descr="C:\Users\Maliha\Desktop\video\ingrad_br_b.png"/>
            <p:cNvPicPr>
              <a:picLocks noChangeAspect="1" noChangeArrowheads="1"/>
            </p:cNvPicPr>
            <p:nvPr/>
          </p:nvPicPr>
          <p:blipFill>
            <a:blip r:embed="rId10"/>
            <a:stretch>
              <a:fillRect/>
            </a:stretch>
          </p:blipFill>
          <p:spPr bwMode="auto">
            <a:xfrm>
              <a:off x="3810000" y="5181600"/>
              <a:ext cx="1676400" cy="1676400"/>
            </a:xfrm>
            <a:prstGeom prst="rect">
              <a:avLst/>
            </a:prstGeom>
            <a:noFill/>
            <a:ln>
              <a:solidFill>
                <a:schemeClr val="bg1"/>
              </a:solidFill>
            </a:ln>
          </p:spPr>
        </p:pic>
        <p:sp>
          <p:nvSpPr>
            <p:cNvPr id="24" name="TextBox 23"/>
            <p:cNvSpPr txBox="1"/>
            <p:nvPr/>
          </p:nvSpPr>
          <p:spPr>
            <a:xfrm>
              <a:off x="3810000" y="6396335"/>
              <a:ext cx="3810000" cy="461665"/>
            </a:xfrm>
            <a:prstGeom prst="rect">
              <a:avLst/>
            </a:prstGeom>
            <a:solidFill>
              <a:schemeClr val="tx1">
                <a:alpha val="6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Red to</a:t>
              </a:r>
              <a:r>
                <a:rPr lang="en-US" sz="2400" dirty="0" smtClean="0">
                  <a:solidFill>
                    <a:schemeClr val="bg1"/>
                  </a:solidFill>
                  <a:effectLst>
                    <a:outerShdw blurRad="38100" dist="38100" dir="2700000" algn="tl">
                      <a:srgbClr val="000000">
                        <a:alpha val="43137"/>
                      </a:srgbClr>
                    </a:outerShdw>
                  </a:effectLst>
                  <a:sym typeface="Wingdings" pitchFamily="2" charset="2"/>
                </a:rPr>
                <a:t> Green estimate</a:t>
              </a:r>
              <a:endParaRPr lang="en-US" sz="2400" dirty="0">
                <a:solidFill>
                  <a:schemeClr val="bg1"/>
                </a:solidFill>
                <a:effectLst>
                  <a:outerShdw blurRad="38100" dist="38100" dir="2700000" algn="tl">
                    <a:srgbClr val="000000">
                      <a:alpha val="43137"/>
                    </a:srgbClr>
                  </a:outerShdw>
                </a:effectLst>
              </a:endParaRPr>
            </a:p>
          </p:txBody>
        </p:sp>
      </p:grpSp>
      <p:grpSp>
        <p:nvGrpSpPr>
          <p:cNvPr id="30" name="Group 29"/>
          <p:cNvGrpSpPr/>
          <p:nvPr/>
        </p:nvGrpSpPr>
        <p:grpSpPr>
          <a:xfrm>
            <a:off x="3581400" y="3048000"/>
            <a:ext cx="1219200" cy="3124200"/>
            <a:chOff x="3581400" y="3048000"/>
            <a:chExt cx="1219200" cy="3124200"/>
          </a:xfrm>
        </p:grpSpPr>
        <p:sp>
          <p:nvSpPr>
            <p:cNvPr id="26" name="Down Arrow 25"/>
            <p:cNvSpPr/>
            <p:nvPr/>
          </p:nvSpPr>
          <p:spPr>
            <a:xfrm>
              <a:off x="4495800" y="3048000"/>
              <a:ext cx="304800" cy="2514600"/>
            </a:xfrm>
            <a:prstGeom prst="downArrow">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Down Arrow 26"/>
            <p:cNvSpPr/>
            <p:nvPr/>
          </p:nvSpPr>
          <p:spPr>
            <a:xfrm rot="16200000">
              <a:off x="3657600" y="5791200"/>
              <a:ext cx="304800" cy="457200"/>
            </a:xfrm>
            <a:prstGeom prst="downArrow">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9" name="Down Arrow 28"/>
          <p:cNvSpPr/>
          <p:nvPr/>
        </p:nvSpPr>
        <p:spPr>
          <a:xfrm rot="13517554">
            <a:off x="5554042" y="4995065"/>
            <a:ext cx="304800" cy="960818"/>
          </a:xfrm>
          <a:prstGeom prst="downArrow">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Down Arrow 30"/>
          <p:cNvSpPr/>
          <p:nvPr/>
        </p:nvSpPr>
        <p:spPr>
          <a:xfrm rot="16200000">
            <a:off x="4572000" y="3505200"/>
            <a:ext cx="304800" cy="2438400"/>
          </a:xfrm>
          <a:prstGeom prst="downArrow">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xit" presetSubtype="0" fill="hold"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24845</TotalTime>
  <Words>914</Words>
  <Application>Microsoft Office PowerPoint</Application>
  <PresentationFormat>On-screen Show (4:3)</PresentationFormat>
  <Paragraphs>226</Paragraphs>
  <Slides>29</Slides>
  <Notes>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Gradient Domain Color Restoration  of Clipped Highlights</vt:lpstr>
      <vt:lpstr>Color restoration</vt:lpstr>
      <vt:lpstr>Motivation</vt:lpstr>
      <vt:lpstr>Previous Work</vt:lpstr>
      <vt:lpstr>Overview</vt:lpstr>
      <vt:lpstr>Step 0: What is the hue?</vt:lpstr>
      <vt:lpstr>Step 1: Gradient infilling</vt:lpstr>
      <vt:lpstr>Step 1: Gradient infilling</vt:lpstr>
      <vt:lpstr>Step 2: Gradient-space restoration</vt:lpstr>
      <vt:lpstr>Step 2: Gradient-space restoration</vt:lpstr>
      <vt:lpstr>Step 2: Gradient-space restoration</vt:lpstr>
      <vt:lpstr>Summary</vt:lpstr>
      <vt:lpstr>Results</vt:lpstr>
      <vt:lpstr>Results</vt:lpstr>
      <vt:lpstr>Results</vt:lpstr>
      <vt:lpstr>Results</vt:lpstr>
      <vt:lpstr>Results</vt:lpstr>
      <vt:lpstr>Results</vt:lpstr>
      <vt:lpstr>Results</vt:lpstr>
      <vt:lpstr>Results</vt:lpstr>
      <vt:lpstr>Why gradients?</vt:lpstr>
      <vt:lpstr>Conclusion</vt:lpstr>
      <vt:lpstr>Thanks!    </vt:lpstr>
      <vt:lpstr>Thanks!    </vt:lpstr>
      <vt:lpstr>Linear combination Weights</vt:lpstr>
      <vt:lpstr>Comparison - 1 </vt:lpstr>
      <vt:lpstr>Comparison - 2</vt:lpstr>
      <vt:lpstr>Failure</vt:lpstr>
      <vt:lpstr>Conclusion</vt:lpstr>
    </vt:vector>
  </TitlesOfParts>
  <Company>UBC Computer Science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System Administrator</dc:creator>
  <cp:lastModifiedBy>Maliha</cp:lastModifiedBy>
  <cp:revision>2377</cp:revision>
  <dcterms:created xsi:type="dcterms:W3CDTF">2009-08-16T22:43:52Z</dcterms:created>
  <dcterms:modified xsi:type="dcterms:W3CDTF">2012-06-16T08:49:41Z</dcterms:modified>
</cp:coreProperties>
</file>