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672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F0919EC6-BF41-E043-9B29-BEB8EBE9E55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581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AF9C4F-2D11-7645-8B9E-B7FEC3D05981}" type="slidenum">
              <a:rPr lang="en-CA"/>
              <a:pPr/>
              <a:t>1</a:t>
            </a:fld>
            <a:endParaRPr lang="en-CA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F8155EE-649A-D04C-8F89-65D143F53106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CA" sz="1400">
              <a:latin typeface="Times New Roman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7BC7D6-A193-F443-9BB5-2A9A2B8B808F}" type="slidenum">
              <a:rPr lang="en-CA"/>
              <a:pPr/>
              <a:t>10</a:t>
            </a:fld>
            <a:endParaRPr lang="en-CA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2BB632C-681E-4248-9F76-D864CAA27A73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en-CA" sz="1400">
              <a:latin typeface="Times New Roman" charset="0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7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174B7-1055-5B4C-8573-D03332D7097E}" type="slidenum">
              <a:rPr lang="en-CA"/>
              <a:pPr/>
              <a:t>11</a:t>
            </a:fld>
            <a:endParaRPr lang="en-CA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4072BEA7-30C2-EC40-AC4C-53C7E5FCC0BA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en-CA" sz="1400">
              <a:latin typeface="Times New Roman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1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AAB5E-E81A-1C40-BEC5-D6DD84CE6629}" type="slidenum">
              <a:rPr lang="en-CA"/>
              <a:pPr/>
              <a:t>12</a:t>
            </a:fld>
            <a:endParaRPr lang="en-CA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F3EF5DC3-EE47-8742-AC15-8F379C15D9E6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en-CA" sz="1400">
              <a:latin typeface="Times New Roman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0BEBE-2E60-8545-9A7E-D9D761BE5FA1}" type="slidenum">
              <a:rPr lang="en-CA"/>
              <a:pPr/>
              <a:t>13</a:t>
            </a:fld>
            <a:endParaRPr lang="en-CA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22F9263-BA59-8143-86F2-99B351C81696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en-CA" sz="1400">
              <a:latin typeface="Times New Roman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188C6C-EFF6-454A-8919-58E88283D09B}" type="slidenum">
              <a:rPr lang="en-CA"/>
              <a:pPr/>
              <a:t>14</a:t>
            </a:fld>
            <a:endParaRPr lang="en-CA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C5547002-A6E5-6C46-9B7B-17D69EE367EE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en-CA" sz="1400">
              <a:latin typeface="Times New Roman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240761-B4F2-524E-83CD-55A50DCF6AF1}" type="slidenum">
              <a:rPr lang="en-CA"/>
              <a:pPr/>
              <a:t>15</a:t>
            </a:fld>
            <a:endParaRPr lang="en-CA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43251AFC-AE25-A345-96E1-7BB195FB242B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en-CA" sz="1400">
              <a:latin typeface="Times New Roman" charset="0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7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0EB0EF-CBBB-6B4E-BA0D-7606BB0A2FB0}" type="slidenum">
              <a:rPr lang="en-CA"/>
              <a:pPr/>
              <a:t>16</a:t>
            </a:fld>
            <a:endParaRPr lang="en-CA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DE373514-FE73-014C-958C-FAEADF67FDBC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en-CA" sz="1400">
              <a:latin typeface="Times New Roman" charset="0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1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7D57A6-4829-034E-BB41-704305D68F3C}" type="slidenum">
              <a:rPr lang="en-CA"/>
              <a:pPr/>
              <a:t>17</a:t>
            </a:fld>
            <a:endParaRPr lang="en-CA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97C5FB33-5E81-2148-9AE3-8A1BDDC07C64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en-CA" sz="1400">
              <a:latin typeface="Times New Roman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D7CA78-366F-1445-8016-2C31A04A1259}" type="slidenum">
              <a:rPr lang="en-CA"/>
              <a:pPr/>
              <a:t>18</a:t>
            </a:fld>
            <a:endParaRPr lang="en-CA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312E305C-43A0-F64E-AC6F-B5930F9B4113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en-CA" sz="1400">
              <a:latin typeface="Times New Roman" charset="0"/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69A54F-B4C0-5846-B6C0-920098C5A2C7}" type="slidenum">
              <a:rPr lang="en-CA"/>
              <a:pPr/>
              <a:t>19</a:t>
            </a:fld>
            <a:endParaRPr lang="en-CA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04BC86BC-9325-4F46-AA95-1CF563AA25EA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en-CA" sz="1400">
              <a:latin typeface="Times New Roman" charset="0"/>
            </a:endParaRPr>
          </a:p>
        </p:txBody>
      </p:sp>
      <p:sp>
        <p:nvSpPr>
          <p:cNvPr id="61442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564ED1-4640-E04A-A9F6-DF3D5CE938EB}" type="slidenum">
              <a:rPr lang="en-CA"/>
              <a:pPr/>
              <a:t>2</a:t>
            </a:fld>
            <a:endParaRPr lang="en-CA"/>
          </a:p>
        </p:txBody>
      </p:sp>
      <p:sp>
        <p:nvSpPr>
          <p:cNvPr id="440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A03318-D2AE-F846-8B50-9A99F71659F8}" type="slidenum">
              <a:rPr lang="en-CA"/>
              <a:pPr/>
              <a:t>20</a:t>
            </a:fld>
            <a:endParaRPr lang="en-CA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60EA9EC-4D47-9F46-BB91-35ED8B43C082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en-CA" sz="1400">
              <a:latin typeface="Times New Roman" charset="0"/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7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7CF022-F4FC-2B46-B1E0-07E7B1D297C8}" type="slidenum">
              <a:rPr lang="en-CA"/>
              <a:pPr/>
              <a:t>21</a:t>
            </a:fld>
            <a:endParaRPr lang="en-CA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4C5A1006-4C4D-524B-91BA-58B5EC9E561B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en-CA" sz="1400">
              <a:latin typeface="Times New Roman" charset="0"/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1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581877-81E8-EB4F-83EB-999713723773}" type="slidenum">
              <a:rPr lang="en-CA"/>
              <a:pPr/>
              <a:t>22</a:t>
            </a:fld>
            <a:endParaRPr lang="en-CA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DD9EA27-6ADE-A242-AB36-51BF11ED49A4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en-CA" sz="1400">
              <a:latin typeface="Times New Roman" charset="0"/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0ADBF6-E8CD-2747-80E8-6FD10C798B9C}" type="slidenum">
              <a:rPr lang="en-CA"/>
              <a:pPr/>
              <a:t>23</a:t>
            </a:fld>
            <a:endParaRPr lang="en-CA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110DC753-9547-AF46-A7B0-73D76786DEFE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en-CA" sz="1400">
              <a:latin typeface="Times New Roman" charset="0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FFB7BF-7B42-C641-9C22-2D9EEA3427FE}" type="slidenum">
              <a:rPr lang="en-CA"/>
              <a:pPr/>
              <a:t>24</a:t>
            </a:fld>
            <a:endParaRPr lang="en-CA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06153DAC-7E65-D648-827D-0E308C9C5526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en-CA" sz="1400">
              <a:latin typeface="Times New Roman" charset="0"/>
            </a:endParaRPr>
          </a:p>
        </p:txBody>
      </p:sp>
      <p:sp>
        <p:nvSpPr>
          <p:cNvPr id="66562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048E85-3EC6-B34D-8284-546ECDAD0E0B}" type="slidenum">
              <a:rPr lang="en-CA"/>
              <a:pPr/>
              <a:t>25</a:t>
            </a:fld>
            <a:endParaRPr lang="en-CA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E14558C-D532-FC48-9990-3517DB0A2CAF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en-CA" sz="1400">
              <a:latin typeface="Times New Roman" charset="0"/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7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CA">
                <a:cs typeface="WenQuanYi Zen Hei" charset="0"/>
              </a:rPr>
              <a:t>Mu = dynamic viscocity for air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5BA6B0-44A4-6A44-BBEF-88F20A74BF63}" type="slidenum">
              <a:rPr lang="en-CA"/>
              <a:pPr/>
              <a:t>26</a:t>
            </a:fld>
            <a:endParaRPr lang="en-CA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7A29B9A-061A-0E4B-9A07-B603FB2470E5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26</a:t>
            </a:fld>
            <a:endParaRPr lang="en-CA" sz="1400">
              <a:latin typeface="Times New Roman" charset="0"/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1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1A0FF0-9110-4B46-AEB9-92651D9B784F}" type="slidenum">
              <a:rPr lang="en-CA"/>
              <a:pPr/>
              <a:t>27</a:t>
            </a:fld>
            <a:endParaRPr lang="en-CA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DA2D50B-9924-4C45-9D70-4D53CDA95403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27</a:t>
            </a:fld>
            <a:endParaRPr lang="en-CA" sz="1400">
              <a:latin typeface="Times New Roman" charset="0"/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506DA1-4329-FE4D-90F1-634A584070A5}" type="slidenum">
              <a:rPr lang="en-CA"/>
              <a:pPr/>
              <a:t>28</a:t>
            </a:fld>
            <a:endParaRPr lang="en-CA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0B04F70-FA56-DB44-AC14-3E1616AF66B9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en-CA" sz="1400">
              <a:latin typeface="Times New Roman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E95EEE-94A9-574C-80E1-C6C9AE50E0DE}" type="slidenum">
              <a:rPr lang="en-CA"/>
              <a:pPr/>
              <a:t>29</a:t>
            </a:fld>
            <a:endParaRPr lang="en-CA"/>
          </a:p>
        </p:txBody>
      </p:sp>
      <p:sp>
        <p:nvSpPr>
          <p:cNvPr id="716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FDD065-A96B-6E41-A1FA-557D230A3D1D}" type="slidenum">
              <a:rPr lang="en-CA"/>
              <a:pPr/>
              <a:t>3</a:t>
            </a:fld>
            <a:endParaRPr lang="en-CA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E8FBDC32-18DD-6245-8B42-1C06D62831F4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CA" sz="1400">
              <a:latin typeface="Times New Roman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B7789A-40EA-7749-A8C2-CBB0423C86F9}" type="slidenum">
              <a:rPr lang="en-CA"/>
              <a:pPr/>
              <a:t>30</a:t>
            </a:fld>
            <a:endParaRPr lang="en-CA"/>
          </a:p>
        </p:txBody>
      </p:sp>
      <p:sp>
        <p:nvSpPr>
          <p:cNvPr id="727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8198F5-D6EB-F946-8815-D65E4DB09820}" type="slidenum">
              <a:rPr lang="en-CA"/>
              <a:pPr/>
              <a:t>31</a:t>
            </a:fld>
            <a:endParaRPr lang="en-CA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C19A75A6-6E2D-B64C-996C-68AF48B3DE22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en-CA" sz="1400">
              <a:latin typeface="Times New Roman" charset="0"/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1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679D80-A6B3-8144-BF10-F9FB6F3D8AD6}" type="slidenum">
              <a:rPr lang="en-CA"/>
              <a:pPr/>
              <a:t>32</a:t>
            </a:fld>
            <a:endParaRPr lang="en-CA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44147F89-EA30-7243-A6C1-51D4EC9F4EB1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en-CA" sz="1400">
              <a:latin typeface="Times New Roman" charset="0"/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116A17-AA1F-8447-AA8F-1EF06E906CE3}" type="slidenum">
              <a:rPr lang="en-CA"/>
              <a:pPr/>
              <a:t>33</a:t>
            </a:fld>
            <a:endParaRPr lang="en-CA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3DAB92FF-7769-234D-820A-ABCABE7BD319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en-CA" sz="1400">
              <a:latin typeface="Times New Roman" charset="0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2BFC16-C7E5-B047-B111-C6BDCA3471EE}" type="slidenum">
              <a:rPr lang="en-CA"/>
              <a:pPr/>
              <a:t>34</a:t>
            </a:fld>
            <a:endParaRPr lang="en-CA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3B3D0734-AB0E-9A40-8931-36AF5FF57B65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en-CA" sz="1400">
              <a:latin typeface="Times New Roman" charset="0"/>
            </a:endParaRPr>
          </a:p>
        </p:txBody>
      </p:sp>
      <p:sp>
        <p:nvSpPr>
          <p:cNvPr id="76802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29E387-80B7-9341-B529-304FA3AB7F13}" type="slidenum">
              <a:rPr lang="en-CA"/>
              <a:pPr/>
              <a:t>35</a:t>
            </a:fld>
            <a:endParaRPr lang="en-CA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45E963A-A576-034C-A6BA-70B79079DEA2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en-CA" sz="1400">
              <a:latin typeface="Times New Roman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7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B122BF-7738-3A4D-B9E8-B9475903263B}" type="slidenum">
              <a:rPr lang="en-CA"/>
              <a:pPr/>
              <a:t>36</a:t>
            </a:fld>
            <a:endParaRPr lang="en-CA"/>
          </a:p>
        </p:txBody>
      </p:sp>
      <p:sp>
        <p:nvSpPr>
          <p:cNvPr id="788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35BF29-12A8-0843-A90C-C42E9D429297}" type="slidenum">
              <a:rPr lang="en-CA"/>
              <a:pPr/>
              <a:t>37</a:t>
            </a:fld>
            <a:endParaRPr lang="en-CA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A61901B-B696-AB4B-B250-C16A01FBFA8B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en-CA" sz="1400">
              <a:latin typeface="Times New Roman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862513-AA04-6E4C-ACE2-C0BA08E0EACA}" type="slidenum">
              <a:rPr lang="en-CA"/>
              <a:pPr/>
              <a:t>38</a:t>
            </a:fld>
            <a:endParaRPr lang="en-CA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BFA7309-332F-A145-BDCD-76192ED2B993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en-CA" sz="1400">
              <a:latin typeface="Times New Roman" charset="0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F5671A-9D64-8D4C-AF73-B69E4E2AEB6D}" type="slidenum">
              <a:rPr lang="en-CA"/>
              <a:pPr/>
              <a:t>39</a:t>
            </a:fld>
            <a:endParaRPr lang="en-CA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585CE02-71B7-EB44-9F59-D6E847169666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en-CA" sz="1400">
              <a:latin typeface="Times New Roman" charset="0"/>
            </a:endParaRPr>
          </a:p>
        </p:txBody>
      </p:sp>
      <p:sp>
        <p:nvSpPr>
          <p:cNvPr id="81922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B43A74-F45D-BF49-A7EE-9DD6E6A603B6}" type="slidenum">
              <a:rPr lang="en-CA"/>
              <a:pPr/>
              <a:t>4</a:t>
            </a:fld>
            <a:endParaRPr lang="en-CA"/>
          </a:p>
        </p:txBody>
      </p:sp>
      <p:sp>
        <p:nvSpPr>
          <p:cNvPr id="460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1AC56A-0B80-1E44-9F7D-924956262931}" type="slidenum">
              <a:rPr lang="en-CA"/>
              <a:pPr/>
              <a:t>5</a:t>
            </a:fld>
            <a:endParaRPr lang="en-CA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E0E397D9-F1CA-C74C-AE4D-27F94522BA72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CA" sz="1400">
              <a:latin typeface="Times New Roman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7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86937B-F8C8-5248-B58F-EC395015DBA1}" type="slidenum">
              <a:rPr lang="en-CA"/>
              <a:pPr/>
              <a:t>6</a:t>
            </a:fld>
            <a:endParaRPr lang="en-CA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CDD7D066-92C6-A444-AB26-2F053B5143F6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CA" sz="1400">
              <a:latin typeface="Times New Roman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1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CCB7CC-94C5-E640-8711-9B634B39DAFC}" type="slidenum">
              <a:rPr lang="en-CA"/>
              <a:pPr/>
              <a:t>7</a:t>
            </a:fld>
            <a:endParaRPr lang="en-CA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8EB95530-F887-7E4B-8056-949F36BE6D69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en-CA" sz="1400">
              <a:latin typeface="Times New Roman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6283E0-327E-7C4F-B7E5-05D073D2FFAC}" type="slidenum">
              <a:rPr lang="en-CA"/>
              <a:pPr/>
              <a:t>8</a:t>
            </a:fld>
            <a:endParaRPr lang="en-CA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9F2019D-B8C8-8B4E-8774-884D33700428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CA" sz="1400">
              <a:latin typeface="Times New Roman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EF5CA9-B787-B544-AF4A-F0B4B15E888C}" type="slidenum">
              <a:rPr lang="en-CA"/>
              <a:pPr/>
              <a:t>9</a:t>
            </a:fld>
            <a:endParaRPr lang="en-CA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AA410DC-C45E-4C43-8F0C-FBC88982E2A1}" type="slidenum">
              <a:rPr lang="en-CA" sz="1400">
                <a:latin typeface="Times New Roman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n-CA" sz="1400">
              <a:latin typeface="Times New Roman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D32774-679B-D64B-AA77-D66AFC0C611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16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6109F2-AB05-664E-B87D-E879ADEE451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56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5477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5477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B187F8-75FE-AD4C-8A1D-D6BC743B733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62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fld id="{73154F75-1F88-6F4F-8F66-1B4AEF41F11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40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017812-3BF9-F64F-95ED-78B8516F712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23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3737A0-725F-704E-8F93-9C19FD48CF3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9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06283D-9781-1548-A843-AA331E4F76C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040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18FB0F-A41C-C447-9A2A-93A1DE982CA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09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2087E5-85B9-7D47-809A-92AD938AC96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83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8DED40-8F8E-214B-B2E7-B56A5355CE8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22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999998-961D-A540-8AF9-E953E791854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38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99510A-C547-C14E-BC29-F96F5E412CD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99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EAE009A6-2AB6-ED4A-BC98-E2440E3DBF33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68313" y="1290638"/>
            <a:ext cx="90709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Probabilistic Inverse Dynamics for Nonlinear Blood Pattern Reconstruction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33388" y="3419475"/>
            <a:ext cx="90709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3200"/>
              <a:t>Benjamin Cecchetto, Wolfgang Heidrich</a:t>
            </a:r>
          </a:p>
          <a:p>
            <a:pPr algn="ctr">
              <a:buClrTx/>
              <a:buFontTx/>
              <a:buNone/>
            </a:pPr>
            <a:r>
              <a:rPr lang="en-CA" sz="3200"/>
              <a:t>University of British Columbia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457825"/>
            <a:ext cx="11874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Trajectory Reconstruction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Needed parameters</a:t>
            </a:r>
            <a:br>
              <a:rPr lang="en-CA" sz="3200"/>
            </a:br>
            <a:r>
              <a:rPr lang="en-CA" sz="3200"/>
              <a:t/>
            </a:r>
            <a:br>
              <a:rPr lang="en-CA" sz="3200"/>
            </a:br>
            <a:r>
              <a:rPr lang="en-CA" sz="3200"/>
              <a:t/>
            </a:r>
            <a:br>
              <a:rPr lang="en-CA" sz="3200"/>
            </a:br>
            <a:r>
              <a:rPr lang="en-CA" sz="3200"/>
              <a:t/>
            </a:r>
            <a:br>
              <a:rPr lang="en-CA" sz="3200"/>
            </a:br>
            <a:r>
              <a:rPr lang="en-CA" sz="3200"/>
              <a:t/>
            </a:r>
            <a:br>
              <a:rPr lang="en-CA" sz="3200"/>
            </a:br>
            <a:r>
              <a:rPr lang="en-CA" sz="3200"/>
              <a:t/>
            </a:r>
            <a:br>
              <a:rPr lang="en-CA" sz="3200"/>
            </a:br>
            <a:r>
              <a:rPr lang="en-CA" sz="3200"/>
              <a:t/>
            </a:r>
            <a:br>
              <a:rPr lang="en-CA" sz="3200"/>
            </a:br>
            <a:r>
              <a:rPr lang="en-CA" sz="3200"/>
              <a:t/>
            </a:r>
            <a:br>
              <a:rPr lang="en-CA" sz="3200"/>
            </a:br>
            <a:endParaRPr lang="en-CA" sz="3200"/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Having all parameters fix the trajectory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4533900"/>
            <a:ext cx="98107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14863"/>
            <a:ext cx="75247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4605338"/>
            <a:ext cx="676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518025"/>
            <a:ext cx="8572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570163"/>
            <a:ext cx="71183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870325" y="3419475"/>
            <a:ext cx="242888" cy="12461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4392613" y="3521075"/>
            <a:ext cx="192087" cy="10842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4983163" y="3400425"/>
            <a:ext cx="593725" cy="1162050"/>
          </a:xfrm>
          <a:custGeom>
            <a:avLst/>
            <a:gdLst>
              <a:gd name="T0" fmla="*/ 1649 w 1650"/>
              <a:gd name="T1" fmla="*/ 3228 h 3229"/>
              <a:gd name="T2" fmla="*/ 0 w 1650"/>
              <a:gd name="T3" fmla="*/ 0 h 32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50" h="3229">
                <a:moveTo>
                  <a:pt x="1649" y="3228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6484938" y="3441700"/>
            <a:ext cx="1600200" cy="1243013"/>
          </a:xfrm>
          <a:custGeom>
            <a:avLst/>
            <a:gdLst>
              <a:gd name="T0" fmla="*/ 0 w 4446"/>
              <a:gd name="T1" fmla="*/ 3453 h 3454"/>
              <a:gd name="T2" fmla="*/ 4445 w 4446"/>
              <a:gd name="T3" fmla="*/ 0 h 34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46" h="3454">
                <a:moveTo>
                  <a:pt x="0" y="3453"/>
                </a:moveTo>
                <a:lnTo>
                  <a:pt x="4445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359400"/>
            <a:ext cx="44259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CA" sz="4400">
                <a:latin typeface="Times New Roman" charset="0"/>
              </a:rPr>
              <a:t>2D PDF formulation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25500" indent="-31750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 marL="1139825" indent="-22542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2400"/>
              <a:t>Doesn't take into account noisy error in measured velocity </a:t>
            </a:r>
          </a:p>
          <a:p>
            <a:pPr>
              <a:spcAft>
                <a:spcPts val="1138"/>
              </a:spcAft>
              <a:buFont typeface="Times New Roman" charset="0"/>
              <a:buChar char="•"/>
            </a:pPr>
            <a:r>
              <a:rPr lang="en-CA" sz="2400"/>
              <a:t>Introduce a new final velocity by adding the measurement error </a:t>
            </a:r>
            <a:br>
              <a:rPr lang="en-CA" sz="2400"/>
            </a:br>
            <a:r>
              <a:rPr lang="en-CA" sz="2400"/>
              <a:t/>
            </a:r>
            <a:br>
              <a:rPr lang="en-CA" sz="2400"/>
            </a:br>
            <a:endParaRPr lang="en-CA" sz="2400"/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400"/>
              <a:t>Use to generate new trajectories</a:t>
            </a:r>
            <a:br>
              <a:rPr lang="en-CA" sz="2400"/>
            </a:br>
            <a:r>
              <a:rPr lang="en-CA" sz="2400"/>
              <a:t/>
            </a:r>
            <a:br>
              <a:rPr lang="en-CA" sz="2400"/>
            </a:br>
            <a:endParaRPr lang="en-CA" sz="2400"/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400"/>
              <a:t>Each trajectory has a probability associated with it</a:t>
            </a:r>
          </a:p>
          <a:p>
            <a:pPr lvl="2">
              <a:spcAft>
                <a:spcPts val="1138"/>
              </a:spcAft>
              <a:buFont typeface="Times New Roman" charset="0"/>
              <a:buChar char="•"/>
            </a:pPr>
            <a:r>
              <a:rPr lang="en-CA" sz="2400"/>
              <a:t>Assume normally</a:t>
            </a:r>
            <a:br>
              <a:rPr lang="en-CA" sz="2400"/>
            </a:br>
            <a:r>
              <a:rPr lang="en-CA" sz="2400"/>
              <a:t>distributed noise in</a:t>
            </a:r>
            <a:br>
              <a:rPr lang="en-CA" sz="2400"/>
            </a:br>
            <a:r>
              <a:rPr lang="en-CA" sz="2400"/>
              <a:t>measurements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662238"/>
            <a:ext cx="702468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062413"/>
            <a:ext cx="3698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897313"/>
            <a:ext cx="1809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8" name="Freeform 6"/>
          <p:cNvSpPr>
            <a:spLocks/>
          </p:cNvSpPr>
          <p:nvPr/>
        </p:nvSpPr>
        <p:spPr bwMode="auto">
          <a:xfrm>
            <a:off x="4187825" y="4149725"/>
            <a:ext cx="731838" cy="1588"/>
          </a:xfrm>
          <a:custGeom>
            <a:avLst/>
            <a:gdLst>
              <a:gd name="T0" fmla="*/ 0 w 2034"/>
              <a:gd name="T1" fmla="*/ 0 h 5"/>
              <a:gd name="T2" fmla="*/ 2033 w 2034"/>
              <a:gd name="T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34" h="5">
                <a:moveTo>
                  <a:pt x="0" y="0"/>
                </a:moveTo>
                <a:lnTo>
                  <a:pt x="2033" y="4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5005388"/>
            <a:ext cx="209708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861050" y="7215188"/>
            <a:ext cx="133508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/>
              <a:t>Angle Error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100638" y="5327650"/>
            <a:ext cx="4889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CA"/>
              <a:t>Speed Error</a:t>
            </a:r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6537325" y="5957888"/>
            <a:ext cx="1471613" cy="128587"/>
          </a:xfrm>
          <a:custGeom>
            <a:avLst/>
            <a:gdLst>
              <a:gd name="T0" fmla="*/ 4088 w 4089"/>
              <a:gd name="T1" fmla="*/ 0 h 358"/>
              <a:gd name="T2" fmla="*/ 0 w 4089"/>
              <a:gd name="T3" fmla="*/ 357 h 3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89" h="358">
                <a:moveTo>
                  <a:pt x="4088" y="0"/>
                </a:moveTo>
                <a:lnTo>
                  <a:pt x="0" y="357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5778500"/>
            <a:ext cx="94773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912225" y="5746750"/>
            <a:ext cx="20018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 sz="2800"/>
              <a:t>=(0,0)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2D PDF formulation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043113"/>
            <a:ext cx="60642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082800"/>
            <a:ext cx="6053137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170113"/>
            <a:ext cx="596106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2200275"/>
            <a:ext cx="5972175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514600"/>
            <a:ext cx="7559675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6088" y="1350963"/>
            <a:ext cx="9005887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84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2800"/>
              <a:t>Look at neighbouring trajectories with different final speed, angle</a:t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endParaRPr lang="en-CA" sz="2800"/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2800"/>
              <a:t>Approximate with non-warped Gaussian</a:t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r>
              <a:rPr lang="en-CA" sz="2800"/>
              <a:t/>
            </a:r>
            <a:br>
              <a:rPr lang="en-CA" sz="2800"/>
            </a:br>
            <a:endParaRPr lang="en-CA" sz="2800"/>
          </a:p>
          <a:p>
            <a:pPr>
              <a:spcAft>
                <a:spcPts val="1425"/>
              </a:spcAft>
              <a:buClrTx/>
              <a:buSzPct val="45000"/>
              <a:buFontTx/>
              <a:buNone/>
            </a:pPr>
            <a:endParaRPr lang="en-CA" sz="28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51438" y="1768475"/>
            <a:ext cx="442595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51063" y="5672138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/>
              <a:t>Vary angle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46125" y="3984625"/>
            <a:ext cx="8016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/>
              <a:t>Vary</a:t>
            </a:r>
          </a:p>
          <a:p>
            <a:pPr algn="ctr">
              <a:buClrTx/>
              <a:buFontTx/>
              <a:buNone/>
            </a:pPr>
            <a:r>
              <a:rPr lang="en-CA"/>
              <a:t>speed</a:t>
            </a:r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1119188" y="3079750"/>
            <a:ext cx="1587" cy="885825"/>
          </a:xfrm>
          <a:custGeom>
            <a:avLst/>
            <a:gdLst>
              <a:gd name="T0" fmla="*/ 0 w 1"/>
              <a:gd name="T1" fmla="*/ 2461 h 2462"/>
              <a:gd name="T2" fmla="*/ 0 w 1"/>
              <a:gd name="T3" fmla="*/ 0 h 24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62">
                <a:moveTo>
                  <a:pt x="0" y="2461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1163638" y="4629150"/>
            <a:ext cx="1587" cy="908050"/>
          </a:xfrm>
          <a:custGeom>
            <a:avLst/>
            <a:gdLst>
              <a:gd name="T0" fmla="*/ 0 w 1"/>
              <a:gd name="T1" fmla="*/ 0 h 2524"/>
              <a:gd name="T2" fmla="*/ 0 w 1"/>
              <a:gd name="T3" fmla="*/ 2523 h 25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524">
                <a:moveTo>
                  <a:pt x="0" y="0"/>
                </a:moveTo>
                <a:lnTo>
                  <a:pt x="0" y="2523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3389313" y="5892800"/>
            <a:ext cx="720725" cy="1588"/>
          </a:xfrm>
          <a:custGeom>
            <a:avLst/>
            <a:gdLst>
              <a:gd name="T0" fmla="*/ 0 w 2001"/>
              <a:gd name="T1" fmla="*/ 0 h 1"/>
              <a:gd name="T2" fmla="*/ 2000 w 20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">
                <a:moveTo>
                  <a:pt x="0" y="0"/>
                </a:moveTo>
                <a:lnTo>
                  <a:pt x="200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1651000" y="5859463"/>
            <a:ext cx="509588" cy="1587"/>
          </a:xfrm>
          <a:custGeom>
            <a:avLst/>
            <a:gdLst>
              <a:gd name="T0" fmla="*/ 1415 w 1416"/>
              <a:gd name="T1" fmla="*/ 0 h 1"/>
              <a:gd name="T2" fmla="*/ 0 w 141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16" h="1">
                <a:moveTo>
                  <a:pt x="1415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076575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48" grpId="0" animBg="1"/>
      <p:bldP spid="14349" grpId="0" animBg="1"/>
      <p:bldP spid="143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2D PDF formulation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987800"/>
            <a:ext cx="9802813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6548438"/>
            <a:ext cx="6477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495425" y="6842125"/>
            <a:ext cx="734853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39775" indent="-2825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2800"/>
              <a:t>Probability region gets more uncertain the further backwards in time the estimate</a:t>
            </a:r>
          </a:p>
          <a:p>
            <a:pPr lvl="1">
              <a:spcAft>
                <a:spcPts val="1425"/>
              </a:spcAft>
              <a:buFont typeface="Times New Roman" charset="0"/>
              <a:buChar char="–"/>
            </a:pPr>
            <a:r>
              <a:rPr lang="en-CA" sz="2800"/>
              <a:t>Scale: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652713"/>
            <a:ext cx="6286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2878138"/>
            <a:ext cx="3952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778125"/>
            <a:ext cx="2254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2D PDF formulation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Integrate over all times to obtain a PDF of where a single particle is likely to have been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4950"/>
            <a:ext cx="9659937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591175"/>
            <a:ext cx="622141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Using PDFs to Estimate Area of Origin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Multiply PDFs for different particles to obtian PDF of where all particles likely to have been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676525"/>
            <a:ext cx="54832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335463"/>
            <a:ext cx="2352675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3238" y="307975"/>
            <a:ext cx="90709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Without Given Impact Speed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733925"/>
            <a:ext cx="87344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Prior that speeds at region of origin are similar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Vary the speed over some interval, integrate the PDFs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192463"/>
            <a:ext cx="3154362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Without Given Impact Speed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120900"/>
            <a:ext cx="6534150" cy="47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308225"/>
            <a:ext cx="6311900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165350"/>
            <a:ext cx="6246813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Obtaining 3D Area of Origin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Trajectory equations are separable in xz and yz planes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Construct a 3D PDF by element multiplying 2D PDFs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925888"/>
            <a:ext cx="2093913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921125"/>
            <a:ext cx="1046162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3913188"/>
            <a:ext cx="3073400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4025"/>
            <a:ext cx="8858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468813"/>
            <a:ext cx="7905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6567488"/>
            <a:ext cx="625951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Overview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442595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>
                <a:solidFill>
                  <a:srgbClr val="C0C0C0"/>
                </a:solidFill>
              </a:rPr>
              <a:t>Region of origin reconstruction given impact parameters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>
                <a:solidFill>
                  <a:srgbClr val="C0C0C0"/>
                </a:solidFill>
              </a:rPr>
              <a:t>Trajectory review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>
                <a:solidFill>
                  <a:srgbClr val="C0C0C0"/>
                </a:solidFill>
              </a:rPr>
              <a:t>2D PDF formulation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>
                <a:solidFill>
                  <a:srgbClr val="C0C0C0"/>
                </a:solidFill>
              </a:rPr>
              <a:t>3D PDF formulation</a:t>
            </a:r>
          </a:p>
          <a:p>
            <a:pPr>
              <a:spcAft>
                <a:spcPts val="1425"/>
              </a:spcAft>
              <a:buClrTx/>
              <a:buSzPct val="45000"/>
              <a:buFontTx/>
              <a:buNone/>
            </a:pPr>
            <a:endParaRPr lang="en-CA" sz="2800">
              <a:solidFill>
                <a:srgbClr val="C0C0C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151438" y="1768475"/>
            <a:ext cx="442595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Bloodstain Parameter estimation 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Obtain impact angles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Obtain speeds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Obtain mass and drag coefficients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935538"/>
            <a:ext cx="3222625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739775" y="7250113"/>
            <a:ext cx="3736975" cy="1587"/>
          </a:xfrm>
          <a:prstGeom prst="line">
            <a:avLst/>
          </a:prstGeom>
          <a:noFill/>
          <a:ln w="9360">
            <a:solidFill>
              <a:srgbClr val="E6E6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4449763" y="5435600"/>
            <a:ext cx="193675" cy="1814513"/>
          </a:xfrm>
          <a:prstGeom prst="line">
            <a:avLst/>
          </a:prstGeom>
          <a:noFill/>
          <a:ln w="9360">
            <a:solidFill>
              <a:srgbClr val="E6E6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 noChangeArrowheads="1"/>
          </p:cNvSpPr>
          <p:nvPr/>
        </p:nvSpPr>
        <p:spPr bwMode="auto">
          <a:xfrm>
            <a:off x="2230438" y="5599113"/>
            <a:ext cx="322262" cy="377825"/>
          </a:xfrm>
          <a:custGeom>
            <a:avLst/>
            <a:gdLst>
              <a:gd name="T0" fmla="*/ 314 w 894"/>
              <a:gd name="T1" fmla="*/ 362 h 1051"/>
              <a:gd name="T2" fmla="*/ 483 w 894"/>
              <a:gd name="T3" fmla="*/ 0 h 1051"/>
              <a:gd name="T4" fmla="*/ 531 w 894"/>
              <a:gd name="T5" fmla="*/ 434 h 1051"/>
              <a:gd name="T6" fmla="*/ 845 w 894"/>
              <a:gd name="T7" fmla="*/ 289 h 1051"/>
              <a:gd name="T8" fmla="*/ 628 w 894"/>
              <a:gd name="T9" fmla="*/ 615 h 1051"/>
              <a:gd name="T10" fmla="*/ 893 w 894"/>
              <a:gd name="T11" fmla="*/ 869 h 1051"/>
              <a:gd name="T12" fmla="*/ 495 w 894"/>
              <a:gd name="T13" fmla="*/ 772 h 1051"/>
              <a:gd name="T14" fmla="*/ 362 w 894"/>
              <a:gd name="T15" fmla="*/ 1050 h 1051"/>
              <a:gd name="T16" fmla="*/ 302 w 894"/>
              <a:gd name="T17" fmla="*/ 736 h 1051"/>
              <a:gd name="T18" fmla="*/ 0 w 894"/>
              <a:gd name="T19" fmla="*/ 712 h 1051"/>
              <a:gd name="T20" fmla="*/ 205 w 894"/>
              <a:gd name="T21" fmla="*/ 410 h 1051"/>
              <a:gd name="T22" fmla="*/ 48 w 894"/>
              <a:gd name="T23" fmla="*/ 72 h 1051"/>
              <a:gd name="T24" fmla="*/ 314 w 894"/>
              <a:gd name="T25" fmla="*/ 362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4" h="1051">
                <a:moveTo>
                  <a:pt x="314" y="362"/>
                </a:moveTo>
                <a:lnTo>
                  <a:pt x="483" y="0"/>
                </a:lnTo>
                <a:lnTo>
                  <a:pt x="531" y="434"/>
                </a:lnTo>
                <a:lnTo>
                  <a:pt x="845" y="289"/>
                </a:lnTo>
                <a:lnTo>
                  <a:pt x="628" y="615"/>
                </a:lnTo>
                <a:lnTo>
                  <a:pt x="893" y="869"/>
                </a:lnTo>
                <a:lnTo>
                  <a:pt x="495" y="772"/>
                </a:lnTo>
                <a:lnTo>
                  <a:pt x="362" y="1050"/>
                </a:lnTo>
                <a:lnTo>
                  <a:pt x="302" y="736"/>
                </a:lnTo>
                <a:lnTo>
                  <a:pt x="0" y="712"/>
                </a:lnTo>
                <a:lnTo>
                  <a:pt x="205" y="410"/>
                </a:lnTo>
                <a:lnTo>
                  <a:pt x="48" y="72"/>
                </a:lnTo>
                <a:lnTo>
                  <a:pt x="314" y="362"/>
                </a:lnTo>
              </a:path>
            </a:pathLst>
          </a:custGeom>
          <a:solidFill>
            <a:srgbClr val="E6E6E6"/>
          </a:solidFill>
          <a:ln w="9360">
            <a:solidFill>
              <a:srgbClr val="E6E6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866775" y="7169150"/>
            <a:ext cx="160338" cy="160338"/>
          </a:xfrm>
          <a:prstGeom prst="ellipse">
            <a:avLst/>
          </a:prstGeom>
          <a:solidFill>
            <a:srgbClr val="E6E6E6"/>
          </a:solidFill>
          <a:ln w="9360">
            <a:solidFill>
              <a:srgbClr val="E6E6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006725" y="7161213"/>
            <a:ext cx="160338" cy="160337"/>
          </a:xfrm>
          <a:prstGeom prst="ellipse">
            <a:avLst/>
          </a:prstGeom>
          <a:solidFill>
            <a:srgbClr val="E6E6E6"/>
          </a:solidFill>
          <a:ln w="9360">
            <a:solidFill>
              <a:srgbClr val="E6E6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073525" y="7161213"/>
            <a:ext cx="160338" cy="160337"/>
          </a:xfrm>
          <a:prstGeom prst="ellipse">
            <a:avLst/>
          </a:prstGeom>
          <a:solidFill>
            <a:srgbClr val="E6E6E6"/>
          </a:solidFill>
          <a:ln w="9360">
            <a:solidFill>
              <a:srgbClr val="E6E6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510088" y="5868988"/>
            <a:ext cx="160337" cy="160337"/>
          </a:xfrm>
          <a:prstGeom prst="ellipse">
            <a:avLst/>
          </a:prstGeom>
          <a:solidFill>
            <a:srgbClr val="E6E6E6"/>
          </a:solidFill>
          <a:ln w="9360">
            <a:solidFill>
              <a:srgbClr val="E6E6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952500" y="6699250"/>
            <a:ext cx="65088" cy="555625"/>
          </a:xfrm>
          <a:prstGeom prst="line">
            <a:avLst/>
          </a:prstGeom>
          <a:noFill/>
          <a:ln w="9360">
            <a:solidFill>
              <a:srgbClr val="E6E6E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 flipV="1">
            <a:off x="3011488" y="6745288"/>
            <a:ext cx="80962" cy="509587"/>
          </a:xfrm>
          <a:prstGeom prst="line">
            <a:avLst/>
          </a:prstGeom>
          <a:noFill/>
          <a:ln w="9360">
            <a:solidFill>
              <a:srgbClr val="E6E6E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 flipV="1">
            <a:off x="4013200" y="6786563"/>
            <a:ext cx="152400" cy="468312"/>
          </a:xfrm>
          <a:prstGeom prst="line">
            <a:avLst/>
          </a:prstGeom>
          <a:noFill/>
          <a:ln w="9360">
            <a:solidFill>
              <a:srgbClr val="E6E6E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 flipV="1">
            <a:off x="4244975" y="5772150"/>
            <a:ext cx="355600" cy="182563"/>
          </a:xfrm>
          <a:prstGeom prst="line">
            <a:avLst/>
          </a:prstGeom>
          <a:noFill/>
          <a:ln w="9360">
            <a:solidFill>
              <a:srgbClr val="E6E6E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ln/>
        </p:spPr>
        <p:txBody>
          <a:bodyPr/>
          <a:lstStyle/>
          <a:p>
            <a:pPr>
              <a:buSzPct val="45000"/>
              <a:buFont typeface="starbat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Problem Scenario</a:t>
            </a:r>
          </a:p>
        </p:txBody>
      </p:sp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360363" y="1673225"/>
            <a:ext cx="3835400" cy="1698625"/>
          </a:xfrm>
          <a:custGeom>
            <a:avLst/>
            <a:gdLst>
              <a:gd name="T0" fmla="*/ 0 w 10656"/>
              <a:gd name="T1" fmla="*/ 4719 h 4720"/>
              <a:gd name="T2" fmla="*/ 10655 w 10656"/>
              <a:gd name="T3" fmla="*/ 4004 h 47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56" h="4720">
                <a:moveTo>
                  <a:pt x="0" y="4719"/>
                </a:moveTo>
                <a:cubicBezTo>
                  <a:pt x="5371" y="0"/>
                  <a:pt x="10655" y="4004"/>
                  <a:pt x="10655" y="4004"/>
                </a:cubicBezTo>
              </a:path>
            </a:pathLst>
          </a:custGeom>
          <a:noFill/>
          <a:ln w="108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334963" y="6513513"/>
            <a:ext cx="8907462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9185275" y="2187575"/>
            <a:ext cx="447675" cy="43243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Freeform 5"/>
          <p:cNvSpPr>
            <a:spLocks noChangeArrowheads="1"/>
          </p:cNvSpPr>
          <p:nvPr/>
        </p:nvSpPr>
        <p:spPr bwMode="auto">
          <a:xfrm>
            <a:off x="4195763" y="1698625"/>
            <a:ext cx="5276850" cy="1725613"/>
          </a:xfrm>
          <a:custGeom>
            <a:avLst/>
            <a:gdLst>
              <a:gd name="T0" fmla="*/ 0 w 14660"/>
              <a:gd name="T1" fmla="*/ 3862 h 4792"/>
              <a:gd name="T2" fmla="*/ 14659 w 14660"/>
              <a:gd name="T3" fmla="*/ 4791 h 47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660" h="4792">
                <a:moveTo>
                  <a:pt x="0" y="3862"/>
                </a:moveTo>
                <a:cubicBezTo>
                  <a:pt x="7222" y="0"/>
                  <a:pt x="14659" y="4791"/>
                  <a:pt x="14659" y="4791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Freeform 6"/>
          <p:cNvSpPr>
            <a:spLocks noChangeArrowheads="1"/>
          </p:cNvSpPr>
          <p:nvPr/>
        </p:nvSpPr>
        <p:spPr bwMode="auto">
          <a:xfrm>
            <a:off x="4221163" y="1106488"/>
            <a:ext cx="1700212" cy="5405437"/>
          </a:xfrm>
          <a:custGeom>
            <a:avLst/>
            <a:gdLst>
              <a:gd name="T0" fmla="*/ 0 w 4721"/>
              <a:gd name="T1" fmla="*/ 5506 h 15017"/>
              <a:gd name="T2" fmla="*/ 4648 w 4721"/>
              <a:gd name="T3" fmla="*/ 15016 h 15017"/>
              <a:gd name="T4" fmla="*/ 4720 w 4721"/>
              <a:gd name="T5" fmla="*/ 15016 h 15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21" h="15017">
                <a:moveTo>
                  <a:pt x="0" y="5506"/>
                </a:moveTo>
                <a:cubicBezTo>
                  <a:pt x="2575" y="0"/>
                  <a:pt x="4720" y="15016"/>
                  <a:pt x="4648" y="15016"/>
                </a:cubicBezTo>
                <a:lnTo>
                  <a:pt x="4720" y="15016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798513" y="3089275"/>
            <a:ext cx="3449637" cy="3424238"/>
          </a:xfrm>
          <a:custGeom>
            <a:avLst/>
            <a:gdLst>
              <a:gd name="T0" fmla="*/ 9582 w 9583"/>
              <a:gd name="T1" fmla="*/ 0 h 9511"/>
              <a:gd name="T2" fmla="*/ 0 w 9583"/>
              <a:gd name="T3" fmla="*/ 9510 h 95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83" h="9511">
                <a:moveTo>
                  <a:pt x="9582" y="0"/>
                </a:moveTo>
                <a:cubicBezTo>
                  <a:pt x="929" y="3504"/>
                  <a:pt x="0" y="9510"/>
                  <a:pt x="0" y="951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Freeform 8"/>
          <p:cNvSpPr>
            <a:spLocks noChangeArrowheads="1"/>
          </p:cNvSpPr>
          <p:nvPr/>
        </p:nvSpPr>
        <p:spPr bwMode="auto">
          <a:xfrm>
            <a:off x="4195763" y="-773113"/>
            <a:ext cx="4298950" cy="7285038"/>
          </a:xfrm>
          <a:custGeom>
            <a:avLst/>
            <a:gdLst>
              <a:gd name="T0" fmla="*/ 0 w 11943"/>
              <a:gd name="T1" fmla="*/ 10798 h 20238"/>
              <a:gd name="T2" fmla="*/ 11942 w 11943"/>
              <a:gd name="T3" fmla="*/ 20237 h 202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943" h="20238">
                <a:moveTo>
                  <a:pt x="0" y="10798"/>
                </a:moveTo>
                <a:cubicBezTo>
                  <a:pt x="4648" y="0"/>
                  <a:pt x="11942" y="20237"/>
                  <a:pt x="11942" y="20237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3887788" y="2574925"/>
            <a:ext cx="766762" cy="901700"/>
          </a:xfrm>
          <a:custGeom>
            <a:avLst/>
            <a:gdLst>
              <a:gd name="T0" fmla="*/ 748 w 2130"/>
              <a:gd name="T1" fmla="*/ 863 h 2504"/>
              <a:gd name="T2" fmla="*/ 1151 w 2130"/>
              <a:gd name="T3" fmla="*/ 0 h 2504"/>
              <a:gd name="T4" fmla="*/ 1266 w 2130"/>
              <a:gd name="T5" fmla="*/ 1036 h 2504"/>
              <a:gd name="T6" fmla="*/ 2014 w 2130"/>
              <a:gd name="T7" fmla="*/ 691 h 2504"/>
              <a:gd name="T8" fmla="*/ 1496 w 2130"/>
              <a:gd name="T9" fmla="*/ 1467 h 2504"/>
              <a:gd name="T10" fmla="*/ 2129 w 2130"/>
              <a:gd name="T11" fmla="*/ 2071 h 2504"/>
              <a:gd name="T12" fmla="*/ 1179 w 2130"/>
              <a:gd name="T13" fmla="*/ 1841 h 2504"/>
              <a:gd name="T14" fmla="*/ 863 w 2130"/>
              <a:gd name="T15" fmla="*/ 2503 h 2504"/>
              <a:gd name="T16" fmla="*/ 719 w 2130"/>
              <a:gd name="T17" fmla="*/ 1755 h 2504"/>
              <a:gd name="T18" fmla="*/ 0 w 2130"/>
              <a:gd name="T19" fmla="*/ 1697 h 2504"/>
              <a:gd name="T20" fmla="*/ 489 w 2130"/>
              <a:gd name="T21" fmla="*/ 978 h 2504"/>
              <a:gd name="T22" fmla="*/ 115 w 2130"/>
              <a:gd name="T23" fmla="*/ 173 h 2504"/>
              <a:gd name="T24" fmla="*/ 748 w 2130"/>
              <a:gd name="T25" fmla="*/ 863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30" h="2504">
                <a:moveTo>
                  <a:pt x="748" y="863"/>
                </a:moveTo>
                <a:lnTo>
                  <a:pt x="1151" y="0"/>
                </a:lnTo>
                <a:lnTo>
                  <a:pt x="1266" y="1036"/>
                </a:lnTo>
                <a:lnTo>
                  <a:pt x="2014" y="691"/>
                </a:lnTo>
                <a:lnTo>
                  <a:pt x="1496" y="1467"/>
                </a:lnTo>
                <a:lnTo>
                  <a:pt x="2129" y="2071"/>
                </a:lnTo>
                <a:lnTo>
                  <a:pt x="1179" y="1841"/>
                </a:lnTo>
                <a:lnTo>
                  <a:pt x="863" y="2503"/>
                </a:lnTo>
                <a:lnTo>
                  <a:pt x="719" y="1755"/>
                </a:lnTo>
                <a:lnTo>
                  <a:pt x="0" y="1697"/>
                </a:lnTo>
                <a:lnTo>
                  <a:pt x="489" y="978"/>
                </a:lnTo>
                <a:lnTo>
                  <a:pt x="115" y="173"/>
                </a:lnTo>
                <a:lnTo>
                  <a:pt x="748" y="863"/>
                </a:lnTo>
              </a:path>
            </a:pathLst>
          </a:custGeom>
          <a:solidFill>
            <a:srgbClr val="E6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636588" y="6318250"/>
            <a:ext cx="382587" cy="382588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5737225" y="6300788"/>
            <a:ext cx="382588" cy="38258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8280400" y="6300788"/>
            <a:ext cx="382588" cy="38258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9318625" y="3219450"/>
            <a:ext cx="382588" cy="382588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Freeform 14"/>
          <p:cNvSpPr>
            <a:spLocks/>
          </p:cNvSpPr>
          <p:nvPr/>
        </p:nvSpPr>
        <p:spPr bwMode="auto">
          <a:xfrm>
            <a:off x="838200" y="5205413"/>
            <a:ext cx="153988" cy="1308100"/>
          </a:xfrm>
          <a:custGeom>
            <a:avLst/>
            <a:gdLst>
              <a:gd name="T0" fmla="*/ 0 w 429"/>
              <a:gd name="T1" fmla="*/ 3634 h 3635"/>
              <a:gd name="T2" fmla="*/ 428 w 429"/>
              <a:gd name="T3" fmla="*/ 0 h 36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9" h="3635">
                <a:moveTo>
                  <a:pt x="0" y="3634"/>
                </a:moveTo>
                <a:lnTo>
                  <a:pt x="428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5754688" y="5314950"/>
            <a:ext cx="176212" cy="1200150"/>
          </a:xfrm>
          <a:custGeom>
            <a:avLst/>
            <a:gdLst>
              <a:gd name="T0" fmla="*/ 490 w 491"/>
              <a:gd name="T1" fmla="*/ 3334 h 3335"/>
              <a:gd name="T2" fmla="*/ 0 w 491"/>
              <a:gd name="T3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1" h="3335">
                <a:moveTo>
                  <a:pt x="490" y="3334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8142288" y="5413375"/>
            <a:ext cx="347662" cy="1100138"/>
          </a:xfrm>
          <a:custGeom>
            <a:avLst/>
            <a:gdLst>
              <a:gd name="T0" fmla="*/ 966 w 967"/>
              <a:gd name="T1" fmla="*/ 3056 h 3057"/>
              <a:gd name="T2" fmla="*/ 0 w 967"/>
              <a:gd name="T3" fmla="*/ 0 h 30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7" h="3057">
                <a:moveTo>
                  <a:pt x="966" y="3056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8697913" y="2995613"/>
            <a:ext cx="830262" cy="419100"/>
          </a:xfrm>
          <a:custGeom>
            <a:avLst/>
            <a:gdLst>
              <a:gd name="T0" fmla="*/ 2306 w 2307"/>
              <a:gd name="T1" fmla="*/ 1164 h 1165"/>
              <a:gd name="T2" fmla="*/ 0 w 2307"/>
              <a:gd name="T3" fmla="*/ 0 h 11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07" h="1165">
                <a:moveTo>
                  <a:pt x="2306" y="1164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8" grpId="1" animBg="1"/>
      <p:bldP spid="4101" grpId="0" animBg="1"/>
      <p:bldP spid="4101" grpId="1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Bloodstain Parameter Estimation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3900488"/>
            <a:ext cx="3776662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635125"/>
            <a:ext cx="98107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1697038"/>
            <a:ext cx="75247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1685925"/>
            <a:ext cx="676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639888"/>
            <a:ext cx="85725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630488"/>
            <a:ext cx="533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19375"/>
            <a:ext cx="346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7" name="Freeform 9"/>
          <p:cNvSpPr>
            <a:spLocks/>
          </p:cNvSpPr>
          <p:nvPr/>
        </p:nvSpPr>
        <p:spPr bwMode="auto">
          <a:xfrm>
            <a:off x="2936875" y="2212975"/>
            <a:ext cx="258763" cy="457200"/>
          </a:xfrm>
          <a:custGeom>
            <a:avLst/>
            <a:gdLst>
              <a:gd name="T0" fmla="*/ 0 w 717"/>
              <a:gd name="T1" fmla="*/ 1268 h 1269"/>
              <a:gd name="T2" fmla="*/ 716 w 717"/>
              <a:gd name="T3" fmla="*/ 0 h 12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7" h="1269">
                <a:moveTo>
                  <a:pt x="0" y="1268"/>
                </a:moveTo>
                <a:lnTo>
                  <a:pt x="716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3343275" y="2192338"/>
            <a:ext cx="149225" cy="396875"/>
          </a:xfrm>
          <a:custGeom>
            <a:avLst/>
            <a:gdLst>
              <a:gd name="T0" fmla="*/ 413 w 414"/>
              <a:gd name="T1" fmla="*/ 1102 h 1103"/>
              <a:gd name="T2" fmla="*/ 0 w 414"/>
              <a:gd name="T3" fmla="*/ 0 h 110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4" h="1103">
                <a:moveTo>
                  <a:pt x="413" y="1102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Bloodstain Direction Estimation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03238" y="1804988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1479550" indent="-56515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Fitting an ellipse gets us position and angle</a:t>
            </a:r>
          </a:p>
          <a:p>
            <a:pPr lvl="1" eaLnBrk="0">
              <a:spcAft>
                <a:spcPts val="1138"/>
              </a:spcAft>
              <a:buFont typeface="Times New Roman" charset="0"/>
              <a:buChar char="–"/>
            </a:pPr>
            <a:r>
              <a:rPr lang="en-CA"/>
              <a:t>K. Boonkhong et. Al,</a:t>
            </a:r>
            <a:r>
              <a:rPr lang="en-CA" i="1"/>
              <a:t> Impact angle analysis of bloodstains using a simple image processing technique. </a:t>
            </a:r>
            <a:r>
              <a:rPr lang="en-CA"/>
              <a:t>2010.</a:t>
            </a:r>
          </a:p>
          <a:p>
            <a:pPr lvl="1" eaLnBrk="0">
              <a:spcAft>
                <a:spcPts val="1138"/>
              </a:spcAft>
              <a:buFont typeface="Times New Roman" charset="0"/>
              <a:buChar char="–"/>
            </a:pPr>
            <a:r>
              <a:rPr lang="en-CA"/>
              <a:t>Manually fit ellipses in BackTrack</a:t>
            </a:r>
          </a:p>
          <a:p>
            <a:pPr lvl="1">
              <a:spcAft>
                <a:spcPts val="1138"/>
              </a:spcAft>
              <a:buClrTx/>
              <a:buSzPct val="45000"/>
              <a:buFontTx/>
              <a:buNone/>
            </a:pPr>
            <a:endParaRPr lang="en-CA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1292225"/>
            <a:ext cx="346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1271588"/>
            <a:ext cx="75247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546475"/>
            <a:ext cx="908526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Bloodstain Direction Estimation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39775" indent="-2825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Stain properties</a:t>
            </a:r>
          </a:p>
          <a:p>
            <a:pPr lvl="1">
              <a:spcAft>
                <a:spcPts val="1425"/>
              </a:spcAft>
              <a:buFont typeface="Times New Roman" charset="0"/>
              <a:buChar char="–"/>
            </a:pPr>
            <a:r>
              <a:rPr lang="en-CA" sz="3200"/>
              <a:t>Need to fit ellipse to main stain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3319463"/>
            <a:ext cx="37719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5576888" y="4532313"/>
            <a:ext cx="2527300" cy="3603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992313" y="3983038"/>
            <a:ext cx="1485900" cy="793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2020888" y="3954463"/>
            <a:ext cx="2525712" cy="158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962150" y="4041775"/>
            <a:ext cx="2049463" cy="14716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124825" y="4083050"/>
            <a:ext cx="99218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2800"/>
              <a:t>Main</a:t>
            </a:r>
          </a:p>
          <a:p>
            <a:pPr algn="ctr">
              <a:buClrTx/>
              <a:buFontTx/>
              <a:buNone/>
            </a:pPr>
            <a:r>
              <a:rPr lang="en-CA" sz="2800"/>
              <a:t>Stain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92138" y="3636963"/>
            <a:ext cx="14478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2800"/>
              <a:t>Satellite</a:t>
            </a:r>
          </a:p>
          <a:p>
            <a:pPr algn="ctr">
              <a:buClrTx/>
              <a:buFontTx/>
              <a:buNone/>
            </a:pPr>
            <a:r>
              <a:rPr lang="en-CA" sz="2800"/>
              <a:t>Stains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Bloodstain Direction Estimation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Get rid of satellite stains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Exploit visibility property of convex regions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449513" y="3232150"/>
            <a:ext cx="5443537" cy="2619375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2992438" y="4113213"/>
            <a:ext cx="301625" cy="30162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481763" y="4981575"/>
            <a:ext cx="301625" cy="30162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186113" y="4233863"/>
            <a:ext cx="3427412" cy="868362"/>
          </a:xfrm>
          <a:prstGeom prst="line">
            <a:avLst/>
          </a:prstGeom>
          <a:noFill/>
          <a:ln w="720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 noChangeArrowheads="1"/>
          </p:cNvSpPr>
          <p:nvPr/>
        </p:nvSpPr>
        <p:spPr bwMode="auto">
          <a:xfrm>
            <a:off x="4760913" y="5851525"/>
            <a:ext cx="2274887" cy="1444625"/>
          </a:xfrm>
          <a:custGeom>
            <a:avLst/>
            <a:gdLst>
              <a:gd name="T0" fmla="*/ 0 w 6319"/>
              <a:gd name="T1" fmla="*/ 0 h 4015"/>
              <a:gd name="T2" fmla="*/ 5839 w 6319"/>
              <a:gd name="T3" fmla="*/ 3467 h 4015"/>
              <a:gd name="T4" fmla="*/ 1483 w 6319"/>
              <a:gd name="T5" fmla="*/ 23 h 4015"/>
              <a:gd name="T6" fmla="*/ 0 w 6319"/>
              <a:gd name="T7" fmla="*/ 0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19" h="4015">
                <a:moveTo>
                  <a:pt x="0" y="0"/>
                </a:moveTo>
                <a:cubicBezTo>
                  <a:pt x="3741" y="3627"/>
                  <a:pt x="6318" y="4014"/>
                  <a:pt x="5839" y="3467"/>
                </a:cubicBezTo>
                <a:cubicBezTo>
                  <a:pt x="5360" y="2920"/>
                  <a:pt x="1483" y="23"/>
                  <a:pt x="1483" y="23"/>
                </a:cubicBezTo>
                <a:lnTo>
                  <a:pt x="0" y="0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5965825" y="6529388"/>
            <a:ext cx="301625" cy="30162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Freeform 9"/>
          <p:cNvSpPr>
            <a:spLocks noChangeArrowheads="1"/>
          </p:cNvSpPr>
          <p:nvPr/>
        </p:nvSpPr>
        <p:spPr bwMode="auto">
          <a:xfrm>
            <a:off x="6061075" y="5133975"/>
            <a:ext cx="595313" cy="1568450"/>
          </a:xfrm>
          <a:custGeom>
            <a:avLst/>
            <a:gdLst>
              <a:gd name="T0" fmla="*/ 1653 w 1654"/>
              <a:gd name="T1" fmla="*/ 0 h 4355"/>
              <a:gd name="T2" fmla="*/ 0 w 1654"/>
              <a:gd name="T3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54" h="4355">
                <a:moveTo>
                  <a:pt x="1653" y="0"/>
                </a:moveTo>
                <a:lnTo>
                  <a:pt x="0" y="4354"/>
                </a:lnTo>
              </a:path>
            </a:pathLst>
          </a:custGeom>
          <a:noFill/>
          <a:ln w="720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070600" y="5640388"/>
            <a:ext cx="5191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 sz="4000" b="1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Bloodstain Direction Estimation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Perform visibility tests on mask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Assume main stain is where the largest inscribed circle is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3273425"/>
            <a:ext cx="5064125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287713"/>
            <a:ext cx="5029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3306763"/>
            <a:ext cx="50466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281363"/>
            <a:ext cx="509905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336925"/>
            <a:ext cx="513715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3262313"/>
            <a:ext cx="5116512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03238" y="288925"/>
            <a:ext cx="90709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Bloodstain Mass and Drag Coefficient Estimation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Want to know the mass and drag coefficient</a:t>
            </a:r>
            <a:br>
              <a:rPr lang="en-CA" sz="3200"/>
            </a:br>
            <a:r>
              <a:rPr lang="en-CA" sz="3200"/>
              <a:t/>
            </a:r>
            <a:br>
              <a:rPr lang="en-CA" sz="3200"/>
            </a:br>
            <a:r>
              <a:rPr lang="en-CA" sz="3200"/>
              <a:t/>
            </a:r>
            <a:br>
              <a:rPr lang="en-CA" sz="3200"/>
            </a:br>
            <a:endParaRPr lang="en-CA" sz="3200"/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Know ellipse fit, half of minor axis is radius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Can estimate sphere volume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351088"/>
            <a:ext cx="676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2286000"/>
            <a:ext cx="8572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4954588"/>
            <a:ext cx="2173288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991100"/>
            <a:ext cx="2097088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6069013"/>
            <a:ext cx="2220912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Bloodstain Speed Estimation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2800"/>
              <a:t>Projected blood drop image density is a function of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400"/>
              <a:t>Impact angle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400"/>
              <a:t>Speed of impact</a:t>
            </a:r>
            <a:br>
              <a:rPr lang="en-CA" sz="2400"/>
            </a:br>
            <a:endParaRPr lang="en-CA" sz="2400"/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2800"/>
              <a:t>Can invert and</a:t>
            </a:r>
            <a:br>
              <a:rPr lang="en-CA" sz="2800"/>
            </a:br>
            <a:r>
              <a:rPr lang="en-CA" sz="2800"/>
              <a:t>solve for speed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2825750"/>
            <a:ext cx="533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244725"/>
            <a:ext cx="346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2278063"/>
            <a:ext cx="58070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498975"/>
            <a:ext cx="3708400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Experimental Results – Speed Estimation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022600"/>
            <a:ext cx="4727575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635375"/>
            <a:ext cx="4619625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953250" y="2644775"/>
            <a:ext cx="13747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/>
              <a:t>Fit to Model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90675" y="2644775"/>
            <a:ext cx="27971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/>
              <a:t>Physical Experiment Data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Experimental Results – Ellipse Fits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398713"/>
            <a:ext cx="9188450" cy="43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Synthetic Experiments – Error in Reconstruction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7813"/>
            <a:ext cx="7762875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Problem Assumptions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3605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2400"/>
              <a:t>Particles travel under ballistic motion with or without drag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2400"/>
              <a:t>Have noisy measurements of each particle after some distance that help with the reconstruction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2400"/>
              <a:t>Want to reconstruct the region of origin at the moment the particles separate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Synthetic Experiments – Error in Reconstruction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17663"/>
            <a:ext cx="7448550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Experimental Results – Parabolic Reconstruction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38288"/>
            <a:ext cx="9094787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5213350"/>
            <a:ext cx="808672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Experimental Results – Parabolic Reconstruction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724025"/>
            <a:ext cx="8440737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5268913"/>
            <a:ext cx="63230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Experimental Results – Parabolic Reconstruction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808163"/>
            <a:ext cx="6091238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461000"/>
            <a:ext cx="6894512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Limitations/Future Work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Volume Loss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Similar speed prior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Only handles one area of origin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Only support error in velocity estimate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392613"/>
            <a:ext cx="7280275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Conclusion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Accurate, modular new method to estimate area of origin from directions, positions which may or may not be used with more parameter estimates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New robust stain processing method to help with obtaining ellipses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New model to estimate speeds from stains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spcAft>
                <a:spcPts val="1425"/>
              </a:spcAft>
              <a:buClrTx/>
              <a:buFontTx/>
              <a:buNone/>
            </a:pPr>
            <a:r>
              <a:rPr lang="en-CA" sz="3200"/>
              <a:t>Thank you!</a:t>
            </a:r>
          </a:p>
          <a:p>
            <a:pPr algn="ctr">
              <a:spcAft>
                <a:spcPts val="1425"/>
              </a:spcAft>
              <a:buClrTx/>
              <a:buFontTx/>
              <a:buNone/>
            </a:pPr>
            <a:endParaRPr lang="en-CA" sz="3200"/>
          </a:p>
          <a:p>
            <a:pPr algn="ctr">
              <a:spcAft>
                <a:spcPts val="1425"/>
              </a:spcAft>
              <a:buClrTx/>
              <a:buFontTx/>
              <a:buNone/>
            </a:pPr>
            <a:r>
              <a:rPr lang="en-CA" sz="3200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Directional Ambiguity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630363"/>
            <a:ext cx="417512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754438"/>
            <a:ext cx="2181225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49638"/>
            <a:ext cx="4770438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689350"/>
            <a:ext cx="2968625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Error Bound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20863"/>
            <a:ext cx="829310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Experimental Results - Calibration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606550"/>
            <a:ext cx="6827837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Specific Case: Blood Pattern Reconstruction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8980487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38188" indent="-280988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Blood drops obey ballistic motion</a:t>
            </a:r>
          </a:p>
          <a:p>
            <a:pPr lvl="1">
              <a:spcAft>
                <a:spcPts val="1425"/>
              </a:spcAft>
              <a:buFont typeface="Times New Roman" charset="0"/>
              <a:buChar char="–"/>
            </a:pPr>
            <a:r>
              <a:rPr lang="en-CA" sz="2400"/>
              <a:t>Directions can be estimated from blood stains</a:t>
            </a:r>
          </a:p>
          <a:p>
            <a:pPr lvl="1">
              <a:spcAft>
                <a:spcPts val="1425"/>
              </a:spcAft>
              <a:buFont typeface="Times New Roman" charset="0"/>
              <a:buChar char="–"/>
            </a:pPr>
            <a:r>
              <a:rPr lang="en-CA" sz="2400"/>
              <a:t>Used in forensics to reconstruct the region where someone was shot/stabbed</a:t>
            </a:r>
          </a:p>
          <a:p>
            <a:pPr>
              <a:spcAft>
                <a:spcPts val="1425"/>
              </a:spcAft>
              <a:buClrTx/>
              <a:buSzPct val="45000"/>
              <a:buFontTx/>
              <a:buNone/>
            </a:pPr>
            <a:endParaRPr lang="en-CA" sz="24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235450"/>
            <a:ext cx="674370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Overview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442595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Region of origin reconstruction given impact parameters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Trajectory review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2D PDF formulation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3D PDF formulation</a:t>
            </a:r>
          </a:p>
          <a:p>
            <a:pPr>
              <a:spcAft>
                <a:spcPts val="1425"/>
              </a:spcAft>
              <a:buClrTx/>
              <a:buSzPct val="45000"/>
              <a:buFontTx/>
              <a:buNone/>
            </a:pPr>
            <a:endParaRPr lang="en-CA" sz="280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51438" y="1768475"/>
            <a:ext cx="442595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Bloodstain Parameter estimation 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Obtain impact angles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Obtain speeds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Obtain mass and drag coefficients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935538"/>
            <a:ext cx="3222625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739775" y="7250113"/>
            <a:ext cx="37369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4449763" y="5435600"/>
            <a:ext cx="193675" cy="18145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2230438" y="5599113"/>
            <a:ext cx="322262" cy="377825"/>
          </a:xfrm>
          <a:custGeom>
            <a:avLst/>
            <a:gdLst>
              <a:gd name="T0" fmla="*/ 314 w 894"/>
              <a:gd name="T1" fmla="*/ 362 h 1051"/>
              <a:gd name="T2" fmla="*/ 483 w 894"/>
              <a:gd name="T3" fmla="*/ 0 h 1051"/>
              <a:gd name="T4" fmla="*/ 531 w 894"/>
              <a:gd name="T5" fmla="*/ 434 h 1051"/>
              <a:gd name="T6" fmla="*/ 845 w 894"/>
              <a:gd name="T7" fmla="*/ 289 h 1051"/>
              <a:gd name="T8" fmla="*/ 628 w 894"/>
              <a:gd name="T9" fmla="*/ 615 h 1051"/>
              <a:gd name="T10" fmla="*/ 893 w 894"/>
              <a:gd name="T11" fmla="*/ 869 h 1051"/>
              <a:gd name="T12" fmla="*/ 495 w 894"/>
              <a:gd name="T13" fmla="*/ 772 h 1051"/>
              <a:gd name="T14" fmla="*/ 362 w 894"/>
              <a:gd name="T15" fmla="*/ 1050 h 1051"/>
              <a:gd name="T16" fmla="*/ 302 w 894"/>
              <a:gd name="T17" fmla="*/ 736 h 1051"/>
              <a:gd name="T18" fmla="*/ 0 w 894"/>
              <a:gd name="T19" fmla="*/ 712 h 1051"/>
              <a:gd name="T20" fmla="*/ 205 w 894"/>
              <a:gd name="T21" fmla="*/ 410 h 1051"/>
              <a:gd name="T22" fmla="*/ 48 w 894"/>
              <a:gd name="T23" fmla="*/ 72 h 1051"/>
              <a:gd name="T24" fmla="*/ 314 w 894"/>
              <a:gd name="T25" fmla="*/ 362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4" h="1051">
                <a:moveTo>
                  <a:pt x="314" y="362"/>
                </a:moveTo>
                <a:lnTo>
                  <a:pt x="483" y="0"/>
                </a:lnTo>
                <a:lnTo>
                  <a:pt x="531" y="434"/>
                </a:lnTo>
                <a:lnTo>
                  <a:pt x="845" y="289"/>
                </a:lnTo>
                <a:lnTo>
                  <a:pt x="628" y="615"/>
                </a:lnTo>
                <a:lnTo>
                  <a:pt x="893" y="869"/>
                </a:lnTo>
                <a:lnTo>
                  <a:pt x="495" y="772"/>
                </a:lnTo>
                <a:lnTo>
                  <a:pt x="362" y="1050"/>
                </a:lnTo>
                <a:lnTo>
                  <a:pt x="302" y="736"/>
                </a:lnTo>
                <a:lnTo>
                  <a:pt x="0" y="712"/>
                </a:lnTo>
                <a:lnTo>
                  <a:pt x="205" y="410"/>
                </a:lnTo>
                <a:lnTo>
                  <a:pt x="48" y="72"/>
                </a:lnTo>
                <a:lnTo>
                  <a:pt x="314" y="362"/>
                </a:lnTo>
              </a:path>
            </a:pathLst>
          </a:custGeom>
          <a:solidFill>
            <a:srgbClr val="E6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866775" y="7169150"/>
            <a:ext cx="160338" cy="160338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3006725" y="7161213"/>
            <a:ext cx="160338" cy="16033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4073525" y="7161213"/>
            <a:ext cx="160338" cy="16033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510088" y="5868988"/>
            <a:ext cx="160337" cy="16033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952500" y="6699250"/>
            <a:ext cx="65088" cy="5556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3011488" y="6745288"/>
            <a:ext cx="80962" cy="509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 flipV="1">
            <a:off x="4013200" y="6786563"/>
            <a:ext cx="152400" cy="4683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4244975" y="5772150"/>
            <a:ext cx="355600" cy="1825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Overview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442595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Region of origin reconstruction given impact parameters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Trajectory review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2D PDF formulation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/>
              <a:t>3D PDF formulation</a:t>
            </a:r>
          </a:p>
          <a:p>
            <a:pPr>
              <a:spcAft>
                <a:spcPts val="1425"/>
              </a:spcAft>
              <a:buClrTx/>
              <a:buSzPct val="45000"/>
              <a:buFontTx/>
              <a:buNone/>
            </a:pPr>
            <a:endParaRPr lang="en-CA" sz="28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51438" y="1768475"/>
            <a:ext cx="442595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572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>
                <a:solidFill>
                  <a:srgbClr val="C0C0C0"/>
                </a:solidFill>
              </a:rPr>
              <a:t>Bloodstain Parameter estimation 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>
                <a:solidFill>
                  <a:srgbClr val="C0C0C0"/>
                </a:solidFill>
              </a:rPr>
              <a:t>Obtain impact angles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>
                <a:solidFill>
                  <a:srgbClr val="C0C0C0"/>
                </a:solidFill>
              </a:rPr>
              <a:t>Obtain speeds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800">
                <a:solidFill>
                  <a:srgbClr val="C0C0C0"/>
                </a:solidFill>
              </a:rPr>
              <a:t>Obtain mass and drag coefficients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935538"/>
            <a:ext cx="3222625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39775" y="7250113"/>
            <a:ext cx="37369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4449763" y="5435600"/>
            <a:ext cx="193675" cy="18145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2230438" y="5599113"/>
            <a:ext cx="322262" cy="377825"/>
          </a:xfrm>
          <a:custGeom>
            <a:avLst/>
            <a:gdLst>
              <a:gd name="T0" fmla="*/ 314 w 894"/>
              <a:gd name="T1" fmla="*/ 362 h 1051"/>
              <a:gd name="T2" fmla="*/ 483 w 894"/>
              <a:gd name="T3" fmla="*/ 0 h 1051"/>
              <a:gd name="T4" fmla="*/ 531 w 894"/>
              <a:gd name="T5" fmla="*/ 434 h 1051"/>
              <a:gd name="T6" fmla="*/ 845 w 894"/>
              <a:gd name="T7" fmla="*/ 289 h 1051"/>
              <a:gd name="T8" fmla="*/ 628 w 894"/>
              <a:gd name="T9" fmla="*/ 615 h 1051"/>
              <a:gd name="T10" fmla="*/ 893 w 894"/>
              <a:gd name="T11" fmla="*/ 869 h 1051"/>
              <a:gd name="T12" fmla="*/ 495 w 894"/>
              <a:gd name="T13" fmla="*/ 772 h 1051"/>
              <a:gd name="T14" fmla="*/ 362 w 894"/>
              <a:gd name="T15" fmla="*/ 1050 h 1051"/>
              <a:gd name="T16" fmla="*/ 302 w 894"/>
              <a:gd name="T17" fmla="*/ 736 h 1051"/>
              <a:gd name="T18" fmla="*/ 0 w 894"/>
              <a:gd name="T19" fmla="*/ 712 h 1051"/>
              <a:gd name="T20" fmla="*/ 205 w 894"/>
              <a:gd name="T21" fmla="*/ 410 h 1051"/>
              <a:gd name="T22" fmla="*/ 48 w 894"/>
              <a:gd name="T23" fmla="*/ 72 h 1051"/>
              <a:gd name="T24" fmla="*/ 314 w 894"/>
              <a:gd name="T25" fmla="*/ 362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4" h="1051">
                <a:moveTo>
                  <a:pt x="314" y="362"/>
                </a:moveTo>
                <a:lnTo>
                  <a:pt x="483" y="0"/>
                </a:lnTo>
                <a:lnTo>
                  <a:pt x="531" y="434"/>
                </a:lnTo>
                <a:lnTo>
                  <a:pt x="845" y="289"/>
                </a:lnTo>
                <a:lnTo>
                  <a:pt x="628" y="615"/>
                </a:lnTo>
                <a:lnTo>
                  <a:pt x="893" y="869"/>
                </a:lnTo>
                <a:lnTo>
                  <a:pt x="495" y="772"/>
                </a:lnTo>
                <a:lnTo>
                  <a:pt x="362" y="1050"/>
                </a:lnTo>
                <a:lnTo>
                  <a:pt x="302" y="736"/>
                </a:lnTo>
                <a:lnTo>
                  <a:pt x="0" y="712"/>
                </a:lnTo>
                <a:lnTo>
                  <a:pt x="205" y="410"/>
                </a:lnTo>
                <a:lnTo>
                  <a:pt x="48" y="72"/>
                </a:lnTo>
                <a:lnTo>
                  <a:pt x="314" y="362"/>
                </a:lnTo>
              </a:path>
            </a:pathLst>
          </a:custGeom>
          <a:solidFill>
            <a:srgbClr val="E6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866775" y="7169150"/>
            <a:ext cx="160338" cy="160338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3006725" y="7161213"/>
            <a:ext cx="160338" cy="16033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073525" y="7161213"/>
            <a:ext cx="160338" cy="16033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10088" y="5868988"/>
            <a:ext cx="160337" cy="16033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952500" y="6699250"/>
            <a:ext cx="65088" cy="5556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3011488" y="6745288"/>
            <a:ext cx="80962" cy="509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 flipV="1">
            <a:off x="4013200" y="6786563"/>
            <a:ext cx="152400" cy="4683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4244975" y="5772150"/>
            <a:ext cx="355600" cy="1825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Previous Work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3238" y="13239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25500" indent="-31750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2400"/>
              <a:t>Linear Region of Origin Estimation/Tangent Method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 sz="2000"/>
              <a:t>Backtrack Software http://www.physics.carleton.ca/carter/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/>
              <a:t>AL Carter et. al ,</a:t>
            </a:r>
            <a:r>
              <a:rPr lang="en-CA" i="1"/>
              <a:t>Validation of the Back-Track Suite of Programs for Bloodstain Pattern Analysis. </a:t>
            </a:r>
            <a:r>
              <a:rPr lang="en-CA"/>
              <a:t>2006. 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CA"/>
              <a:t>MB Illes et. Al, </a:t>
            </a:r>
            <a:r>
              <a:rPr lang="en-CA" i="1"/>
              <a:t>Use of the Backtrack Computer Program for Bloodstain Pattern Analysis of Stains From Downward-Moving Drops.</a:t>
            </a:r>
            <a:r>
              <a:rPr lang="en-CA"/>
              <a:t> 2005.</a:t>
            </a:r>
          </a:p>
          <a:p>
            <a:pPr>
              <a:spcAft>
                <a:spcPts val="1425"/>
              </a:spcAft>
              <a:buClrTx/>
              <a:buSzPct val="45000"/>
              <a:buFontTx/>
              <a:buNone/>
            </a:pPr>
            <a:endParaRPr lang="en-CA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265238" y="7059613"/>
            <a:ext cx="72072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1703388" y="3470275"/>
            <a:ext cx="4243387" cy="3594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4419600" y="3698875"/>
            <a:ext cx="3440113" cy="3336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579813" y="3551238"/>
            <a:ext cx="1690687" cy="3543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4419600" y="3479800"/>
            <a:ext cx="3017838" cy="40846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8"/>
          <p:cNvSpPr>
            <a:spLocks noChangeArrowheads="1"/>
          </p:cNvSpPr>
          <p:nvPr/>
        </p:nvSpPr>
        <p:spPr bwMode="auto">
          <a:xfrm>
            <a:off x="1712913" y="5037138"/>
            <a:ext cx="3305175" cy="2003425"/>
          </a:xfrm>
          <a:custGeom>
            <a:avLst/>
            <a:gdLst>
              <a:gd name="T0" fmla="*/ 0 w 9179"/>
              <a:gd name="T1" fmla="*/ 5566 h 5567"/>
              <a:gd name="T2" fmla="*/ 9123 w 9179"/>
              <a:gd name="T3" fmla="*/ 2536 h 5567"/>
              <a:gd name="T4" fmla="*/ 9178 w 9179"/>
              <a:gd name="T5" fmla="*/ 2536 h 5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79" h="5567">
                <a:moveTo>
                  <a:pt x="0" y="5566"/>
                </a:moveTo>
                <a:cubicBezTo>
                  <a:pt x="6642" y="0"/>
                  <a:pt x="9178" y="2536"/>
                  <a:pt x="9123" y="2536"/>
                </a:cubicBezTo>
                <a:lnTo>
                  <a:pt x="9178" y="2536"/>
                </a:ln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Freeform 9"/>
          <p:cNvSpPr>
            <a:spLocks noChangeArrowheads="1"/>
          </p:cNvSpPr>
          <p:nvPr/>
        </p:nvSpPr>
        <p:spPr bwMode="auto">
          <a:xfrm>
            <a:off x="3587750" y="5473700"/>
            <a:ext cx="1409700" cy="1577975"/>
          </a:xfrm>
          <a:custGeom>
            <a:avLst/>
            <a:gdLst>
              <a:gd name="T0" fmla="*/ 0 w 3914"/>
              <a:gd name="T1" fmla="*/ 4382 h 4383"/>
              <a:gd name="T2" fmla="*/ 3913 w 3914"/>
              <a:gd name="T3" fmla="*/ 1295 h 43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14" h="4383">
                <a:moveTo>
                  <a:pt x="0" y="4382"/>
                </a:moveTo>
                <a:cubicBezTo>
                  <a:pt x="2150" y="0"/>
                  <a:pt x="3913" y="1295"/>
                  <a:pt x="3913" y="1295"/>
                </a:cubicBez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Freeform 10"/>
          <p:cNvSpPr>
            <a:spLocks noChangeArrowheads="1"/>
          </p:cNvSpPr>
          <p:nvPr/>
        </p:nvSpPr>
        <p:spPr bwMode="auto">
          <a:xfrm>
            <a:off x="4997450" y="5224463"/>
            <a:ext cx="2024063" cy="1846262"/>
          </a:xfrm>
          <a:custGeom>
            <a:avLst/>
            <a:gdLst>
              <a:gd name="T0" fmla="*/ 5622 w 5623"/>
              <a:gd name="T1" fmla="*/ 5126 h 5127"/>
              <a:gd name="T2" fmla="*/ 0 w 5623"/>
              <a:gd name="T3" fmla="*/ 2039 h 5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23" h="5127">
                <a:moveTo>
                  <a:pt x="5622" y="5126"/>
                </a:moveTo>
                <a:cubicBezTo>
                  <a:pt x="1874" y="0"/>
                  <a:pt x="0" y="2039"/>
                  <a:pt x="0" y="2039"/>
                </a:cubicBez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Freeform 11"/>
          <p:cNvSpPr>
            <a:spLocks noChangeArrowheads="1"/>
          </p:cNvSpPr>
          <p:nvPr/>
        </p:nvSpPr>
        <p:spPr bwMode="auto">
          <a:xfrm>
            <a:off x="5067300" y="4967288"/>
            <a:ext cx="2798763" cy="2063750"/>
          </a:xfrm>
          <a:custGeom>
            <a:avLst/>
            <a:gdLst>
              <a:gd name="T0" fmla="*/ 7772 w 7773"/>
              <a:gd name="T1" fmla="*/ 5733 h 5734"/>
              <a:gd name="T2" fmla="*/ 0 w 7773"/>
              <a:gd name="T3" fmla="*/ 2729 h 57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773" h="5734">
                <a:moveTo>
                  <a:pt x="7772" y="5733"/>
                </a:moveTo>
                <a:cubicBezTo>
                  <a:pt x="1846" y="0"/>
                  <a:pt x="0" y="2729"/>
                  <a:pt x="0" y="2729"/>
                </a:cubicBez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956175" y="4243388"/>
            <a:ext cx="1588" cy="2786062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5014913" y="4314825"/>
            <a:ext cx="1603375" cy="28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713038" y="4906963"/>
            <a:ext cx="2265362" cy="923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726238" y="4113213"/>
            <a:ext cx="22971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 sz="2400"/>
              <a:t>Linear Estimate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703388" y="4575175"/>
            <a:ext cx="11255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 sz="2400"/>
              <a:t>Actual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Previous Work - Limitations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415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Assumes particles travel in straight lines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No error estimate</a:t>
            </a:r>
            <a:br>
              <a:rPr lang="en-CA" sz="3200"/>
            </a:br>
            <a:endParaRPr lang="en-CA" sz="320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265238" y="7059613"/>
            <a:ext cx="72072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1703388" y="3470275"/>
            <a:ext cx="4243387" cy="3594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3702050" y="2994025"/>
            <a:ext cx="4157663" cy="404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3579813" y="2979738"/>
            <a:ext cx="1992312" cy="4114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4017963" y="2979738"/>
            <a:ext cx="3017837" cy="40846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>
            <a:off x="1712913" y="5037138"/>
            <a:ext cx="3305175" cy="2003425"/>
          </a:xfrm>
          <a:custGeom>
            <a:avLst/>
            <a:gdLst>
              <a:gd name="T0" fmla="*/ 0 w 9179"/>
              <a:gd name="T1" fmla="*/ 5566 h 5567"/>
              <a:gd name="T2" fmla="*/ 9123 w 9179"/>
              <a:gd name="T3" fmla="*/ 2536 h 5567"/>
              <a:gd name="T4" fmla="*/ 9178 w 9179"/>
              <a:gd name="T5" fmla="*/ 2536 h 5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79" h="5567">
                <a:moveTo>
                  <a:pt x="0" y="5566"/>
                </a:moveTo>
                <a:cubicBezTo>
                  <a:pt x="6642" y="0"/>
                  <a:pt x="9178" y="2536"/>
                  <a:pt x="9123" y="2536"/>
                </a:cubicBezTo>
                <a:lnTo>
                  <a:pt x="9178" y="2536"/>
                </a:ln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Freeform 9"/>
          <p:cNvSpPr>
            <a:spLocks noChangeArrowheads="1"/>
          </p:cNvSpPr>
          <p:nvPr/>
        </p:nvSpPr>
        <p:spPr bwMode="auto">
          <a:xfrm>
            <a:off x="3587750" y="5473700"/>
            <a:ext cx="1409700" cy="1577975"/>
          </a:xfrm>
          <a:custGeom>
            <a:avLst/>
            <a:gdLst>
              <a:gd name="T0" fmla="*/ 0 w 3914"/>
              <a:gd name="T1" fmla="*/ 4382 h 4383"/>
              <a:gd name="T2" fmla="*/ 3913 w 3914"/>
              <a:gd name="T3" fmla="*/ 1295 h 43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14" h="4383">
                <a:moveTo>
                  <a:pt x="0" y="4382"/>
                </a:moveTo>
                <a:cubicBezTo>
                  <a:pt x="2150" y="0"/>
                  <a:pt x="3913" y="1295"/>
                  <a:pt x="3913" y="1295"/>
                </a:cubicBez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Freeform 10"/>
          <p:cNvSpPr>
            <a:spLocks noChangeArrowheads="1"/>
          </p:cNvSpPr>
          <p:nvPr/>
        </p:nvSpPr>
        <p:spPr bwMode="auto">
          <a:xfrm>
            <a:off x="4997450" y="5224463"/>
            <a:ext cx="2024063" cy="1846262"/>
          </a:xfrm>
          <a:custGeom>
            <a:avLst/>
            <a:gdLst>
              <a:gd name="T0" fmla="*/ 5622 w 5623"/>
              <a:gd name="T1" fmla="*/ 5126 h 5127"/>
              <a:gd name="T2" fmla="*/ 0 w 5623"/>
              <a:gd name="T3" fmla="*/ 2039 h 5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23" h="5127">
                <a:moveTo>
                  <a:pt x="5622" y="5126"/>
                </a:moveTo>
                <a:cubicBezTo>
                  <a:pt x="1874" y="0"/>
                  <a:pt x="0" y="2039"/>
                  <a:pt x="0" y="2039"/>
                </a:cubicBez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Freeform 11"/>
          <p:cNvSpPr>
            <a:spLocks noChangeArrowheads="1"/>
          </p:cNvSpPr>
          <p:nvPr/>
        </p:nvSpPr>
        <p:spPr bwMode="auto">
          <a:xfrm>
            <a:off x="5067300" y="4967288"/>
            <a:ext cx="2798763" cy="2063750"/>
          </a:xfrm>
          <a:custGeom>
            <a:avLst/>
            <a:gdLst>
              <a:gd name="T0" fmla="*/ 7772 w 7773"/>
              <a:gd name="T1" fmla="*/ 5733 h 5734"/>
              <a:gd name="T2" fmla="*/ 0 w 7773"/>
              <a:gd name="T3" fmla="*/ 2729 h 57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773" h="5734">
                <a:moveTo>
                  <a:pt x="7772" y="5733"/>
                </a:moveTo>
                <a:cubicBezTo>
                  <a:pt x="1846" y="0"/>
                  <a:pt x="0" y="2729"/>
                  <a:pt x="0" y="2729"/>
                </a:cubicBez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956175" y="4243388"/>
            <a:ext cx="1588" cy="2786062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5014913" y="4314825"/>
            <a:ext cx="1603375" cy="28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713038" y="4906963"/>
            <a:ext cx="2265362" cy="923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726238" y="4113213"/>
            <a:ext cx="22971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 sz="2400"/>
              <a:t>Linear Estimate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703388" y="4575175"/>
            <a:ext cx="11255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 sz="2400"/>
              <a:t>Actual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/>
              <a:t>Trajectory Review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CA" sz="3200"/>
              <a:t>Motion with Drag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2640013"/>
            <a:ext cx="247967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336800"/>
            <a:ext cx="15367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4589463"/>
            <a:ext cx="365125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0" name="Freeform 6"/>
          <p:cNvSpPr>
            <a:spLocks/>
          </p:cNvSpPr>
          <p:nvPr/>
        </p:nvSpPr>
        <p:spPr bwMode="auto">
          <a:xfrm>
            <a:off x="3582988" y="3419475"/>
            <a:ext cx="836612" cy="1588"/>
          </a:xfrm>
          <a:custGeom>
            <a:avLst/>
            <a:gdLst>
              <a:gd name="T0" fmla="*/ 0 w 2326"/>
              <a:gd name="T1" fmla="*/ 0 h 1"/>
              <a:gd name="T2" fmla="*/ 2325 w 232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26" h="1">
                <a:moveTo>
                  <a:pt x="0" y="0"/>
                </a:moveTo>
                <a:lnTo>
                  <a:pt x="2325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6840538" y="3722688"/>
            <a:ext cx="25400" cy="1069975"/>
          </a:xfrm>
          <a:custGeom>
            <a:avLst/>
            <a:gdLst>
              <a:gd name="T0" fmla="*/ 0 w 1"/>
              <a:gd name="T1" fmla="*/ 0 h 1966"/>
              <a:gd name="T2" fmla="*/ 0 w 1"/>
              <a:gd name="T3" fmla="*/ 1965 h 19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66">
                <a:moveTo>
                  <a:pt x="0" y="0"/>
                </a:moveTo>
                <a:lnTo>
                  <a:pt x="0" y="1965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089275"/>
            <a:ext cx="5094288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748</Words>
  <Application>Microsoft Macintosh PowerPoint</Application>
  <PresentationFormat>Custom</PresentationFormat>
  <Paragraphs>211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Times New Roman</vt:lpstr>
      <vt:lpstr>Arial</vt:lpstr>
      <vt:lpstr>DejaVu Sans</vt:lpstr>
      <vt:lpstr>StarSymbol</vt:lpstr>
      <vt:lpstr>starbats</vt:lpstr>
      <vt:lpstr>Wingdings</vt:lpstr>
      <vt:lpstr>WenQuanYi Zen Hei</vt:lpstr>
      <vt:lpstr>Office Theme</vt:lpstr>
      <vt:lpstr>PowerPoint Presentation</vt:lpstr>
      <vt:lpstr>Problem Scenario</vt:lpstr>
      <vt:lpstr>PowerPoint Presentation</vt:lpstr>
      <vt:lpstr>Specific Case: Blood Pattern Reconstruction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Inverse Dynamics for Nonlinear Blood Pattern Reconstruction</dc:title>
  <dc:creator>benjamin </dc:creator>
  <cp:lastModifiedBy>Benjamin Prestele</cp:lastModifiedBy>
  <cp:revision>25</cp:revision>
  <cp:lastPrinted>1601-01-01T00:00:00Z</cp:lastPrinted>
  <dcterms:created xsi:type="dcterms:W3CDTF">2010-09-01T07:02:16Z</dcterms:created>
  <dcterms:modified xsi:type="dcterms:W3CDTF">2011-10-06T06:33:42Z</dcterms:modified>
</cp:coreProperties>
</file>